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5" r:id="rId3"/>
    <p:sldId id="261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591" userDrawn="1">
          <p15:clr>
            <a:srgbClr val="A4A3A4"/>
          </p15:clr>
        </p15:guide>
        <p15:guide id="4" orient="horz" pos="2273" userDrawn="1">
          <p15:clr>
            <a:srgbClr val="A4A3A4"/>
          </p15:clr>
        </p15:guide>
        <p15:guide id="5" orient="horz" userDrawn="1">
          <p15:clr>
            <a:srgbClr val="A4A3A4"/>
          </p15:clr>
        </p15:guide>
        <p15:guide id="6" pos="4203" userDrawn="1">
          <p15:clr>
            <a:srgbClr val="A4A3A4"/>
          </p15:clr>
        </p15:guide>
        <p15:guide id="7" pos="688" userDrawn="1">
          <p15:clr>
            <a:srgbClr val="A4A3A4"/>
          </p15:clr>
        </p15:guide>
        <p15:guide id="8" pos="71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155"/>
    <a:srgbClr val="A0AFBB"/>
    <a:srgbClr val="FFBCC5"/>
    <a:srgbClr val="FAF000"/>
    <a:srgbClr val="ADE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90"/>
    <p:restoredTop sz="94580"/>
  </p:normalViewPr>
  <p:slideViewPr>
    <p:cSldViewPr snapToGrid="0" snapToObjects="1">
      <p:cViewPr varScale="1">
        <p:scale>
          <a:sx n="50" d="100"/>
          <a:sy n="50" d="100"/>
        </p:scale>
        <p:origin x="1003" y="43"/>
      </p:cViewPr>
      <p:guideLst>
        <p:guide pos="3591"/>
        <p:guide orient="horz" pos="2273"/>
        <p:guide orient="horz"/>
        <p:guide pos="4203"/>
        <p:guide pos="688"/>
        <p:guide pos="7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D0E0CF-2152-5642-A766-CAF728D3D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A1A7AA-F004-1746-ADCF-137A09E64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E1D948-691F-874F-B882-9D4978FE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A4A8-07A3-C644-BF8C-6ED059D7C7A5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A19827-FF6D-F941-82B1-837F0091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64F1FB-63DD-2148-9E37-F7FCB60E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4104-F4DF-4548-B437-C723A75ECE5D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2263D09-6DDB-9140-A100-EB2DEDABF9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33" y="0"/>
            <a:ext cx="12182534" cy="685800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9A2DF75-D756-6644-BF49-7A9AD293D5FF}"/>
              </a:ext>
            </a:extLst>
          </p:cNvPr>
          <p:cNvSpPr/>
          <p:nvPr userDrawn="1"/>
        </p:nvSpPr>
        <p:spPr>
          <a:xfrm>
            <a:off x="3657600" y="3933421"/>
            <a:ext cx="48768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74A40D-DECF-574A-99F4-13D9CD5C1174}"/>
              </a:ext>
            </a:extLst>
          </p:cNvPr>
          <p:cNvSpPr txBox="1"/>
          <p:nvPr userDrawn="1"/>
        </p:nvSpPr>
        <p:spPr>
          <a:xfrm>
            <a:off x="8001000" y="5670572"/>
            <a:ext cx="3822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/>
              <a:t>8 – 12 июля 2020</a:t>
            </a:r>
          </a:p>
          <a:p>
            <a:pPr algn="l"/>
            <a:r>
              <a:rPr lang="ru-RU" sz="2400" dirty="0"/>
              <a:t>В ФОРМАТЕ </a:t>
            </a:r>
            <a:r>
              <a:rPr lang="en-GB" sz="2400" dirty="0"/>
              <a:t>ONLINE</a:t>
            </a:r>
            <a:endParaRPr lang="ru-RU" sz="24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FFF456E-667D-804E-B5D5-9BCB116AC9E4}"/>
              </a:ext>
            </a:extLst>
          </p:cNvPr>
          <p:cNvSpPr/>
          <p:nvPr userDrawn="1"/>
        </p:nvSpPr>
        <p:spPr>
          <a:xfrm>
            <a:off x="3657600" y="1782969"/>
            <a:ext cx="4953000" cy="175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5EA62DC-8F6A-354E-86EE-816FD666F5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9359" t="23459" r="29984" b="45851"/>
          <a:stretch/>
        </p:blipFill>
        <p:spPr>
          <a:xfrm>
            <a:off x="4540651" y="1133647"/>
            <a:ext cx="3612749" cy="153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2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F57488-C306-C640-95C4-E852309E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9F863F-0593-894E-AE64-F30BD1081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C0076D-99DE-1F44-80C1-A15DB8E7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A4A8-07A3-C644-BF8C-6ED059D7C7A5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F1B417-AB4A-C640-BB40-B8EBC554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A3E12D-CC35-4846-AE35-7724776C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4104-F4DF-4548-B437-C723A75ECE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95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5858325-DE7C-AC4F-A528-83648DD31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DDC0875-44B8-F54B-9167-9A05D423E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BE501D-A393-E048-979B-A78EE06E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A4A8-07A3-C644-BF8C-6ED059D7C7A5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F29E24-F81B-794A-BA36-D6AA9234F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E1C266-F922-8642-92D1-8DB70598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4104-F4DF-4548-B437-C723A75ECE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03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12857B-A723-1F4C-80A5-C3EACB3A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46C32C-9BB0-704E-9C28-6968A9DC2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245C04-0CD4-4E4E-A6F6-F48F1E162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A4A8-07A3-C644-BF8C-6ED059D7C7A5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44E4F9-8B58-804E-97EA-34D548EF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8C58D7-64E8-F943-81D4-9059025F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4104-F4DF-4548-B437-C723A75ECE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49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9D289-5791-F047-BEC4-6C46D12A7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A8CE4A-E705-6948-A48C-A61B2F958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E43C1A-BADC-1144-9341-A4C6124AD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A4A8-07A3-C644-BF8C-6ED059D7C7A5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5BB920-C111-E447-8511-E2253BA8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54D615-9B3B-5C46-8C93-3E57F9A8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4104-F4DF-4548-B437-C723A75ECE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87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6B4656-F769-3C42-8660-07D5E3E5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70FD18-EAA7-BB4E-91F3-DFFE68184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6F7045-03FC-F943-ADB8-C135994D8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199E5B-F324-2944-8694-01BE695F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A4A8-07A3-C644-BF8C-6ED059D7C7A5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B823AF-7EA6-D34F-92CC-F231C5A1E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2A399A-CA53-C048-9436-29834D49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4104-F4DF-4548-B437-C723A75ECE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19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4E5B94-7CD7-7248-9D6C-6D0BF1D91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F47D9E-76F9-E842-8D5D-DBDA01F04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ED3EF9-0638-294A-A406-D34AA8C7F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272787D-79EE-2345-95CC-BA4EF295F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049CD0A-17D0-5A4F-8595-982D065D6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95C7FCF-2329-9B4F-979C-2EE8C0AC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A4A8-07A3-C644-BF8C-6ED059D7C7A5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46430F5-2963-1842-AABE-0DCFE867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A8B860D-3B71-FD49-9698-17A26C17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4104-F4DF-4548-B437-C723A75ECE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8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07AD75-EE4B-BD48-B47A-0157D2EE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CC8363-42FD-9E42-9D91-7EE3F0902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A4A8-07A3-C644-BF8C-6ED059D7C7A5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76FF55-AFD1-3C45-B4D7-351F71E9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FA8C3FA-C61B-924A-8F18-962866454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4104-F4DF-4548-B437-C723A75ECE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71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41BD072-5058-2F49-B905-619ADE44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A4A8-07A3-C644-BF8C-6ED059D7C7A5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8804266-E0B5-C543-9BBF-CAD8A0DAB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491D78-0951-E44D-A1C8-B34CA187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4104-F4DF-4548-B437-C723A75ECE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18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09997-27A2-D848-84E4-377576D0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296098-E361-244C-A301-01D5D40CD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DFA353-AE82-9F4C-BEE5-A5994A9EA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5A734F-428F-0B42-8044-56EDA5C9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A4A8-07A3-C644-BF8C-6ED059D7C7A5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5DFC3E-6CC3-1049-834E-B6DD3EC6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7833D7-E080-1F46-AF0D-4A58BB23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4104-F4DF-4548-B437-C723A75ECE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08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4B9FF-8B24-FE4F-A678-01EFCAAE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766A1D-6255-0F43-99FB-8503FE4AF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F562DB-BC19-074F-B588-496B70139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8619C0-43CC-8D4C-BF71-949A9AA29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A4A8-07A3-C644-BF8C-6ED059D7C7A5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EE77B0-EE6C-F44C-8DC1-EB946FA8C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01A05C-BE3F-B74D-9909-AD58066B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4104-F4DF-4548-B437-C723A75ECE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83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38E52-9030-B24C-8BBD-1E42A0A2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AFA962-ABBC-7441-A0F5-FBB412F95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767F68-C769-1748-BAF3-C029F53A0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4A4A8-07A3-C644-BF8C-6ED059D7C7A5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DC9CC5-8114-2049-96DC-B95221046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1FE43B-031E-2D40-9116-197E62E65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A4104-F4DF-4548-B437-C723A75ECE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56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802493A3-8A6C-3A4F-B233-8CE08C76D6A6}"/>
              </a:ext>
            </a:extLst>
          </p:cNvPr>
          <p:cNvSpPr/>
          <p:nvPr/>
        </p:nvSpPr>
        <p:spPr>
          <a:xfrm>
            <a:off x="0" y="430712"/>
            <a:ext cx="12192000" cy="553998"/>
          </a:xfrm>
          <a:prstGeom prst="rect">
            <a:avLst/>
          </a:prstGeom>
          <a:gradFill flip="none" rotWithShape="1">
            <a:gsLst>
              <a:gs pos="0">
                <a:srgbClr val="FAF000">
                  <a:lumMod val="100000"/>
                  <a:alpha val="15000"/>
                </a:srgbClr>
              </a:gs>
              <a:gs pos="100000">
                <a:srgbClr val="FFBCC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74C482C8-3DE6-6340-BE4E-3EC3882F4177}"/>
              </a:ext>
            </a:extLst>
          </p:cNvPr>
          <p:cNvSpPr/>
          <p:nvPr/>
        </p:nvSpPr>
        <p:spPr>
          <a:xfrm>
            <a:off x="5344886" y="1513988"/>
            <a:ext cx="1676125" cy="1842192"/>
          </a:xfrm>
          <a:prstGeom prst="rect">
            <a:avLst/>
          </a:prstGeom>
          <a:gradFill flip="none" rotWithShape="1">
            <a:gsLst>
              <a:gs pos="0">
                <a:srgbClr val="FAF000"/>
              </a:gs>
              <a:gs pos="100000">
                <a:srgbClr val="FFBCC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76910-6384-7E4B-A0FD-13683C85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 dirty="0" smtClean="0"/>
              <a:t>Team</a:t>
            </a:r>
            <a:r>
              <a:rPr lang="ru-RU" dirty="0" smtClean="0"/>
              <a:t> </a:t>
            </a:r>
            <a:r>
              <a:rPr lang="en-GB" dirty="0"/>
              <a:t>“</a:t>
            </a:r>
            <a:r>
              <a:rPr lang="en-GB" dirty="0" err="1" smtClean="0"/>
              <a:t>DataStalker</a:t>
            </a:r>
            <a:r>
              <a:rPr lang="en-GB" dirty="0" smtClean="0"/>
              <a:t>” PepsiCo Demo Day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87D1CCE-8DFF-B442-BFAE-B22E9B58FE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96" b="21428"/>
          <a:stretch/>
        </p:blipFill>
        <p:spPr>
          <a:xfrm>
            <a:off x="5268686" y="1386583"/>
            <a:ext cx="1676125" cy="1891741"/>
          </a:xfrm>
          <a:prstGeom prst="rect">
            <a:avLst/>
          </a:prstGeom>
          <a:ln>
            <a:solidFill>
              <a:srgbClr val="A0AFBB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0C338CB-5A8A-D14A-9D16-94BF4F440912}"/>
              </a:ext>
            </a:extLst>
          </p:cNvPr>
          <p:cNvSpPr/>
          <p:nvPr/>
        </p:nvSpPr>
        <p:spPr>
          <a:xfrm>
            <a:off x="1916411" y="1623132"/>
            <a:ext cx="1456765" cy="1644163"/>
          </a:xfrm>
          <a:prstGeom prst="rect">
            <a:avLst/>
          </a:prstGeom>
          <a:gradFill flip="none" rotWithShape="1">
            <a:gsLst>
              <a:gs pos="0">
                <a:srgbClr val="FAF000"/>
              </a:gs>
              <a:gs pos="100000">
                <a:srgbClr val="FFBCC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FAE803-C21E-C54B-81F9-7C483BCC258D}"/>
              </a:ext>
            </a:extLst>
          </p:cNvPr>
          <p:cNvSpPr/>
          <p:nvPr/>
        </p:nvSpPr>
        <p:spPr>
          <a:xfrm>
            <a:off x="9288453" y="1622580"/>
            <a:ext cx="1456765" cy="1644163"/>
          </a:xfrm>
          <a:prstGeom prst="rect">
            <a:avLst/>
          </a:prstGeom>
          <a:gradFill flip="none" rotWithShape="1">
            <a:gsLst>
              <a:gs pos="0">
                <a:srgbClr val="FAF000"/>
              </a:gs>
              <a:gs pos="100000">
                <a:srgbClr val="FFBCC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B6C1897-5E7E-F747-BEE9-A32343638DD6}"/>
              </a:ext>
            </a:extLst>
          </p:cNvPr>
          <p:cNvSpPr/>
          <p:nvPr/>
        </p:nvSpPr>
        <p:spPr>
          <a:xfrm>
            <a:off x="4766036" y="3855050"/>
            <a:ext cx="27055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</a:rPr>
              <a:t>Alex </a:t>
            </a:r>
            <a:r>
              <a:rPr lang="en-US" sz="3200" b="1" dirty="0" err="1" smtClean="0">
                <a:latin typeface="Arial" panose="020B0604020202020204" pitchFamily="34" charset="0"/>
              </a:rPr>
              <a:t>Bocharov</a:t>
            </a:r>
            <a:endParaRPr lang="ru-RU" sz="3200" b="1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B93A338-D7B1-C946-9437-24317BCD09BF}"/>
              </a:ext>
            </a:extLst>
          </p:cNvPr>
          <p:cNvSpPr/>
          <p:nvPr/>
        </p:nvSpPr>
        <p:spPr>
          <a:xfrm>
            <a:off x="4491806" y="4994981"/>
            <a:ext cx="32083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err="1">
                <a:latin typeface="Arial" panose="020B0604020202020204" pitchFamily="34" charset="0"/>
              </a:rPr>
              <a:t>DataScience</a:t>
            </a:r>
            <a:r>
              <a:rPr lang="ru-RU" dirty="0">
                <a:latin typeface="Arial" panose="020B0604020202020204" pitchFamily="34" charset="0"/>
              </a:rPr>
              <a:t>,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</a:rPr>
              <a:t>WEB</a:t>
            </a:r>
            <a:r>
              <a:rPr lang="ru-RU" dirty="0" smtClean="0">
                <a:latin typeface="Arial" panose="020B0604020202020204" pitchFamily="34" charset="0"/>
                <a:ea typeface="Calibri" panose="020F0502020204030204" pitchFamily="34" charset="0"/>
              </a:rPr>
              <a:t>-</a:t>
            </a: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</a:rPr>
              <a:t>developer</a:t>
            </a:r>
            <a:r>
              <a:rPr lang="ru-RU" dirty="0" smtClean="0"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dirty="0" smtClean="0"/>
              <a:t>Java developer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DF8B412-5287-CE4C-A2F7-5AE5CE19A23A}"/>
              </a:ext>
            </a:extLst>
          </p:cNvPr>
          <p:cNvSpPr/>
          <p:nvPr/>
        </p:nvSpPr>
        <p:spPr>
          <a:xfrm>
            <a:off x="662850" y="6151602"/>
            <a:ext cx="113156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30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Contacts</a:t>
            </a:r>
            <a:r>
              <a:rPr lang="ru-RU" sz="30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30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</a:t>
            </a:r>
            <a:r>
              <a:rPr lang="ru-RU" sz="30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3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+7(929)007-49-64</a:t>
            </a:r>
            <a:r>
              <a:rPr lang="ru-RU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3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Skype</a:t>
            </a:r>
            <a:r>
              <a:rPr lang="ru-RU" sz="3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GB" sz="3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bam271074</a:t>
            </a:r>
            <a:endParaRPr lang="ru-RU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64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B4A249C-0F15-134C-A2F6-45955F03BCFD}"/>
              </a:ext>
            </a:extLst>
          </p:cNvPr>
          <p:cNvSpPr/>
          <p:nvPr/>
        </p:nvSpPr>
        <p:spPr>
          <a:xfrm>
            <a:off x="0" y="430712"/>
            <a:ext cx="12192000" cy="553998"/>
          </a:xfrm>
          <a:prstGeom prst="rect">
            <a:avLst/>
          </a:prstGeom>
          <a:gradFill flip="none" rotWithShape="1">
            <a:gsLst>
              <a:gs pos="0">
                <a:srgbClr val="FAF000">
                  <a:lumMod val="100000"/>
                  <a:alpha val="15000"/>
                </a:srgbClr>
              </a:gs>
              <a:gs pos="100000">
                <a:srgbClr val="FFBCC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76910-6384-7E4B-A0FD-13683C85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(</a:t>
            </a:r>
            <a:r>
              <a:rPr lang="en-US" dirty="0" err="1" smtClean="0"/>
              <a:t>Nueral</a:t>
            </a:r>
            <a:r>
              <a:rPr lang="en-US" dirty="0" smtClean="0"/>
              <a:t> Net for building recipes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04254-3B39-AB42-A985-4EF4FCA7EE29}"/>
              </a:ext>
            </a:extLst>
          </p:cNvPr>
          <p:cNvSpPr txBox="1"/>
          <p:nvPr/>
        </p:nvSpPr>
        <p:spPr>
          <a:xfrm>
            <a:off x="1092200" y="2112044"/>
            <a:ext cx="3848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Problem</a:t>
            </a:r>
            <a:endParaRPr lang="ru-RU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59114-4FF0-974E-90D1-2171A50084B6}"/>
              </a:ext>
            </a:extLst>
          </p:cNvPr>
          <p:cNvSpPr txBox="1"/>
          <p:nvPr/>
        </p:nvSpPr>
        <p:spPr>
          <a:xfrm>
            <a:off x="6672263" y="2112044"/>
            <a:ext cx="3848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Solution</a:t>
            </a:r>
            <a:endParaRPr lang="ru-RU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68A7D5-970E-D448-BF98-0EA157BD4514}"/>
              </a:ext>
            </a:extLst>
          </p:cNvPr>
          <p:cNvSpPr txBox="1"/>
          <p:nvPr/>
        </p:nvSpPr>
        <p:spPr>
          <a:xfrm>
            <a:off x="1092200" y="2512154"/>
            <a:ext cx="4442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dirty="0" smtClean="0"/>
              <a:t>Создание рецептов требует значительных временных и человеческих ресурсов</a:t>
            </a:r>
            <a:r>
              <a:rPr lang="en-US" dirty="0" smtClean="0"/>
              <a:t>.</a:t>
            </a:r>
            <a:r>
              <a:rPr lang="ru-RU" dirty="0" smtClean="0"/>
              <a:t> Если поручить это нейронной сети, то будет экономия ресурсов и времени.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58636-510C-D84F-9E13-AAEBA380C1B4}"/>
              </a:ext>
            </a:extLst>
          </p:cNvPr>
          <p:cNvSpPr txBox="1"/>
          <p:nvPr/>
        </p:nvSpPr>
        <p:spPr>
          <a:xfrm>
            <a:off x="6679872" y="2512154"/>
            <a:ext cx="434849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dirty="0" smtClean="0"/>
              <a:t>Создать и обучить нейронную сеть для создания рецептов новых напитков и рецептов блюд к которым можно подать продукцию </a:t>
            </a:r>
            <a:r>
              <a:rPr lang="en-US" dirty="0" smtClean="0"/>
              <a:t>PepsiCo </a:t>
            </a:r>
            <a:r>
              <a:rPr lang="ru-RU" dirty="0" smtClean="0"/>
              <a:t>(потребителям напитков).</a:t>
            </a:r>
            <a:endParaRPr lang="en-US" dirty="0" smtClean="0"/>
          </a:p>
          <a:p>
            <a:pPr algn="just">
              <a:spcAft>
                <a:spcPts val="600"/>
              </a:spcAft>
            </a:pPr>
            <a:endParaRPr lang="en-US" dirty="0" smtClean="0"/>
          </a:p>
          <a:p>
            <a:pPr algn="just">
              <a:spcAft>
                <a:spcPts val="600"/>
              </a:spcAft>
            </a:pPr>
            <a:r>
              <a:rPr lang="en-US" b="1" dirty="0" err="1" smtClean="0"/>
              <a:t>Github</a:t>
            </a:r>
            <a:r>
              <a:rPr lang="en-US" b="1" dirty="0" smtClean="0"/>
              <a:t> link</a:t>
            </a:r>
          </a:p>
          <a:p>
            <a:pPr algn="just">
              <a:spcAft>
                <a:spcPts val="600"/>
              </a:spcAft>
            </a:pPr>
            <a:r>
              <a:rPr lang="en-US" dirty="0"/>
              <a:t>https://</a:t>
            </a:r>
            <a:r>
              <a:rPr lang="en-US" dirty="0" smtClean="0"/>
              <a:t>github.com/AlexBo2019NN</a:t>
            </a:r>
            <a:endParaRPr lang="en-US" dirty="0"/>
          </a:p>
          <a:p>
            <a:pPr algn="just">
              <a:spcAft>
                <a:spcPts val="600"/>
              </a:spcAft>
            </a:pP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142D0-8A1C-FC43-9DEA-AAB689F9A696}"/>
              </a:ext>
            </a:extLst>
          </p:cNvPr>
          <p:cNvSpPr txBox="1"/>
          <p:nvPr/>
        </p:nvSpPr>
        <p:spPr>
          <a:xfrm>
            <a:off x="1009897" y="1089930"/>
            <a:ext cx="10124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rgbClr val="A0AFBB"/>
                </a:solidFill>
              </a:rPr>
              <a:t>Intro</a:t>
            </a:r>
            <a:endParaRPr lang="en-US" sz="2400" dirty="0">
              <a:solidFill>
                <a:srgbClr val="A0AFBB"/>
              </a:solidFill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25DE4F6F-1AF0-E64C-9187-FE4B1C5726AF}"/>
              </a:ext>
            </a:extLst>
          </p:cNvPr>
          <p:cNvGrpSpPr/>
          <p:nvPr/>
        </p:nvGrpSpPr>
        <p:grpSpPr>
          <a:xfrm>
            <a:off x="5842659" y="3610094"/>
            <a:ext cx="516537" cy="534390"/>
            <a:chOff x="5830784" y="3800104"/>
            <a:chExt cx="516537" cy="534390"/>
          </a:xfrm>
        </p:grpSpPr>
        <p:sp>
          <p:nvSpPr>
            <p:cNvPr id="10" name="Нашивка 9">
              <a:extLst>
                <a:ext uri="{FF2B5EF4-FFF2-40B4-BE49-F238E27FC236}">
                  <a16:creationId xmlns:a16="http://schemas.microsoft.com/office/drawing/2014/main" id="{8F65F321-F0AF-D74A-8EC5-D4EC87F15F97}"/>
                </a:ext>
              </a:extLst>
            </p:cNvPr>
            <p:cNvSpPr/>
            <p:nvPr/>
          </p:nvSpPr>
          <p:spPr>
            <a:xfrm>
              <a:off x="5830784" y="3800104"/>
              <a:ext cx="333479" cy="534390"/>
            </a:xfrm>
            <a:prstGeom prst="chevron">
              <a:avLst/>
            </a:prstGeom>
            <a:gradFill>
              <a:gsLst>
                <a:gs pos="79000">
                  <a:srgbClr val="FFBCC5"/>
                </a:gs>
                <a:gs pos="0">
                  <a:srgbClr val="FAF000">
                    <a:alpha val="20000"/>
                  </a:srgbClr>
                </a:gs>
                <a:gs pos="100000">
                  <a:srgbClr val="FFBCC5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1" name="Нашивка 10">
              <a:extLst>
                <a:ext uri="{FF2B5EF4-FFF2-40B4-BE49-F238E27FC236}">
                  <a16:creationId xmlns:a16="http://schemas.microsoft.com/office/drawing/2014/main" id="{F5DA7EA9-2123-7246-80B1-C32BC7BBAC28}"/>
                </a:ext>
              </a:extLst>
            </p:cNvPr>
            <p:cNvSpPr/>
            <p:nvPr/>
          </p:nvSpPr>
          <p:spPr>
            <a:xfrm>
              <a:off x="6013842" y="3800104"/>
              <a:ext cx="333479" cy="534390"/>
            </a:xfrm>
            <a:prstGeom prst="chevron">
              <a:avLst/>
            </a:prstGeom>
            <a:gradFill>
              <a:gsLst>
                <a:gs pos="79000">
                  <a:srgbClr val="FFBCC5"/>
                </a:gs>
                <a:gs pos="0">
                  <a:srgbClr val="FAF000">
                    <a:alpha val="20000"/>
                  </a:srgbClr>
                </a:gs>
                <a:gs pos="100000">
                  <a:srgbClr val="FFBCC5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230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00E060-EA11-F844-B230-E0CBE4F50F5A}"/>
              </a:ext>
            </a:extLst>
          </p:cNvPr>
          <p:cNvSpPr/>
          <p:nvPr/>
        </p:nvSpPr>
        <p:spPr>
          <a:xfrm>
            <a:off x="0" y="430712"/>
            <a:ext cx="12192000" cy="553998"/>
          </a:xfrm>
          <a:prstGeom prst="rect">
            <a:avLst/>
          </a:prstGeom>
          <a:gradFill flip="none" rotWithShape="1">
            <a:gsLst>
              <a:gs pos="0">
                <a:srgbClr val="FAF000">
                  <a:lumMod val="100000"/>
                  <a:alpha val="15000"/>
                </a:srgbClr>
              </a:gs>
              <a:gs pos="100000">
                <a:srgbClr val="FFBCC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76910-6384-7E4B-A0FD-13683C85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 dirty="0"/>
              <a:t>Solution - </a:t>
            </a:r>
            <a:r>
              <a:rPr lang="en-US" dirty="0" err="1" smtClean="0"/>
              <a:t>MyRecipePepsiCo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85FCB-D6C7-5344-8665-232A7A239234}"/>
              </a:ext>
            </a:extLst>
          </p:cNvPr>
          <p:cNvSpPr txBox="1"/>
          <p:nvPr/>
        </p:nvSpPr>
        <p:spPr>
          <a:xfrm>
            <a:off x="1092200" y="984710"/>
            <a:ext cx="992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service for making recipes 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FE57C2-E0A4-F149-94F3-E250C9E49CA3}"/>
              </a:ext>
            </a:extLst>
          </p:cNvPr>
          <p:cNvSpPr txBox="1"/>
          <p:nvPr/>
        </p:nvSpPr>
        <p:spPr>
          <a:xfrm rot="21182718">
            <a:off x="5908376" y="1570293"/>
            <a:ext cx="381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AI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2621552-0754-D14D-8589-D037ABD423E4}"/>
              </a:ext>
            </a:extLst>
          </p:cNvPr>
          <p:cNvSpPr/>
          <p:nvPr/>
        </p:nvSpPr>
        <p:spPr>
          <a:xfrm>
            <a:off x="1140740" y="2385013"/>
            <a:ext cx="102130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Компания </a:t>
            </a:r>
            <a:r>
              <a:rPr lang="en-US" sz="2000" dirty="0" smtClean="0"/>
              <a:t>PepsiCo</a:t>
            </a:r>
            <a:r>
              <a:rPr lang="ru-RU" sz="2000" dirty="0" smtClean="0"/>
              <a:t> обобщит накопленный опыт создания рецептов новых напитков и обучит на них </a:t>
            </a:r>
            <a:r>
              <a:rPr lang="ru-RU" sz="2000" dirty="0" err="1" smtClean="0"/>
              <a:t>рекурентную</a:t>
            </a:r>
            <a:r>
              <a:rPr lang="ru-RU" sz="2000" dirty="0" smtClean="0"/>
              <a:t> нейронную сеть</a:t>
            </a:r>
            <a:r>
              <a:rPr lang="en-US" sz="2000" dirty="0" smtClean="0"/>
              <a:t>.</a:t>
            </a:r>
            <a:endParaRPr lang="ru-RU" sz="20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7DF3441-1EB5-384D-964B-969BBF33C51C}"/>
              </a:ext>
            </a:extLst>
          </p:cNvPr>
          <p:cNvSpPr/>
          <p:nvPr/>
        </p:nvSpPr>
        <p:spPr>
          <a:xfrm rot="21200602">
            <a:off x="5900585" y="1607339"/>
            <a:ext cx="3565474" cy="356260"/>
          </a:xfrm>
          <a:prstGeom prst="rect">
            <a:avLst/>
          </a:prstGeom>
          <a:noFill/>
          <a:ln>
            <a:solidFill>
              <a:srgbClr val="FF515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4B80DFE-77EC-F84F-8E6D-A358D61D6DAA}"/>
              </a:ext>
            </a:extLst>
          </p:cNvPr>
          <p:cNvSpPr/>
          <p:nvPr/>
        </p:nvSpPr>
        <p:spPr>
          <a:xfrm>
            <a:off x="6672263" y="3789477"/>
            <a:ext cx="4716462" cy="1380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solidFill>
                  <a:srgbClr val="A0AFB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Details</a:t>
            </a:r>
            <a:endParaRPr lang="ru-RU" b="1" dirty="0">
              <a:solidFill>
                <a:srgbClr val="A0AFBB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Решение можно применять в пользовательских сервисах для повышения лояльности к продукции компании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80B6ADA-8E0B-234B-8355-A3C72850B36A}"/>
              </a:ext>
            </a:extLst>
          </p:cNvPr>
          <p:cNvSpPr/>
          <p:nvPr/>
        </p:nvSpPr>
        <p:spPr>
          <a:xfrm>
            <a:off x="1110574" y="3719047"/>
            <a:ext cx="4602544" cy="1230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400"/>
              </a:spcAft>
            </a:pPr>
            <a:r>
              <a:rPr lang="en-US" b="1" dirty="0" smtClean="0">
                <a:solidFill>
                  <a:srgbClr val="A0AFB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</a:t>
            </a:r>
            <a:endParaRPr lang="ru-RU" b="1" dirty="0">
              <a:solidFill>
                <a:srgbClr val="A0AFBB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Clr>
                <a:srgbClr val="A0AFBB"/>
              </a:buClr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Стек технологий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Java, Python 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создания и обучения нейронной сети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PyTorch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LSTM, BERT)</a:t>
            </a: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7A84CE-8CA7-F144-A340-B184A518F856}"/>
              </a:ext>
            </a:extLst>
          </p:cNvPr>
          <p:cNvSpPr txBox="1"/>
          <p:nvPr/>
        </p:nvSpPr>
        <p:spPr>
          <a:xfrm>
            <a:off x="1108484" y="2015681"/>
            <a:ext cx="230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A0AFBB"/>
                </a:solidFill>
              </a:rPr>
              <a:t>For </a:t>
            </a:r>
            <a:r>
              <a:rPr lang="en-US" b="1" dirty="0" err="1" smtClean="0">
                <a:solidFill>
                  <a:srgbClr val="A0AFBB"/>
                </a:solidFill>
              </a:rPr>
              <a:t>PepciCo</a:t>
            </a:r>
            <a:endParaRPr lang="ru-RU" b="1" dirty="0">
              <a:solidFill>
                <a:srgbClr val="A0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94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55B440B-AF57-2D4A-836E-2BA6D9AF1701}"/>
              </a:ext>
            </a:extLst>
          </p:cNvPr>
          <p:cNvSpPr/>
          <p:nvPr/>
        </p:nvSpPr>
        <p:spPr>
          <a:xfrm>
            <a:off x="0" y="430712"/>
            <a:ext cx="12192000" cy="553998"/>
          </a:xfrm>
          <a:prstGeom prst="rect">
            <a:avLst/>
          </a:prstGeom>
          <a:gradFill flip="none" rotWithShape="1">
            <a:gsLst>
              <a:gs pos="0">
                <a:srgbClr val="FAF000">
                  <a:lumMod val="100000"/>
                  <a:alpha val="15000"/>
                </a:srgbClr>
              </a:gs>
              <a:gs pos="100000">
                <a:srgbClr val="FFBCC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76910-6384-7E4B-A0FD-13683C85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 dirty="0" smtClean="0"/>
              <a:t>Thank you</a:t>
            </a:r>
            <a:r>
              <a:rPr lang="ru-RU" dirty="0" smtClean="0"/>
              <a:t>!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7BC387-8796-B545-9397-FAA1158D448A}"/>
              </a:ext>
            </a:extLst>
          </p:cNvPr>
          <p:cNvSpPr/>
          <p:nvPr/>
        </p:nvSpPr>
        <p:spPr>
          <a:xfrm>
            <a:off x="1190505" y="3709343"/>
            <a:ext cx="68770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30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Contacts</a:t>
            </a:r>
            <a:r>
              <a:rPr lang="ru-RU" sz="30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ru-RU" sz="30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30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</a:t>
            </a:r>
            <a:r>
              <a:rPr lang="ru-RU" sz="30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3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+7(929)007-49-64</a:t>
            </a:r>
            <a:r>
              <a:rPr lang="ru-RU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>
              <a:spcAft>
                <a:spcPts val="0"/>
              </a:spcAft>
            </a:pPr>
            <a:r>
              <a:rPr lang="en-GB" sz="3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Skype</a:t>
            </a:r>
            <a:r>
              <a:rPr lang="ru-RU" sz="3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GB" sz="3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bam271074</a:t>
            </a:r>
            <a:endParaRPr lang="ru-RU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ED5F51-D796-5A4B-9B6B-C40010B0EFB7}"/>
              </a:ext>
            </a:extLst>
          </p:cNvPr>
          <p:cNvSpPr/>
          <p:nvPr/>
        </p:nvSpPr>
        <p:spPr>
          <a:xfrm>
            <a:off x="1092200" y="2044521"/>
            <a:ext cx="68770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30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 be glad for cooperation</a:t>
            </a:r>
            <a:r>
              <a:rPr lang="ru-RU" sz="30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endParaRPr lang="ru-RU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91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165</Words>
  <Application>Microsoft Office PowerPoint</Application>
  <PresentationFormat>Широкоэкранный</PresentationFormat>
  <Paragraphs>27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Team “DataStalker” PepsiCo Demo Day</vt:lpstr>
      <vt:lpstr>Task (Nueral Net for building recipes)</vt:lpstr>
      <vt:lpstr>Solution - MyRecipePepsiCo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Пользователь</cp:lastModifiedBy>
  <cp:revision>47</cp:revision>
  <dcterms:created xsi:type="dcterms:W3CDTF">2020-07-08T08:23:42Z</dcterms:created>
  <dcterms:modified xsi:type="dcterms:W3CDTF">2020-12-07T16:11:01Z</dcterms:modified>
</cp:coreProperties>
</file>