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61" r:id="rId8"/>
    <p:sldId id="259" r:id="rId9"/>
    <p:sldId id="266" r:id="rId10"/>
    <p:sldId id="267" r:id="rId11"/>
    <p:sldId id="268" r:id="rId12"/>
    <p:sldId id="269" r:id="rId13"/>
    <p:sldId id="263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544401-E61E-4A43-B82C-F040F29E1527}" v="4" dt="2020-03-02T09:37:06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8" autoAdjust="0"/>
    <p:restoredTop sz="94660"/>
  </p:normalViewPr>
  <p:slideViewPr>
    <p:cSldViewPr snapToGrid="0">
      <p:cViewPr varScale="1">
        <p:scale>
          <a:sx n="55" d="100"/>
          <a:sy n="55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7A8DEA3-260E-440F-8B48-24C016C587DF}" type="datetimeFigureOut">
              <a:rPr lang="he-IL" smtClean="0"/>
              <a:t>ו'/אדר/תש"ף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B9CDBD3-5A70-4963-8395-8C4963C1417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381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CDBD3-5A70-4963-8395-8C4963C14170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264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picture is taken from https://machinelearningblogs.com/2016/12/01/opinion-mining-beyond-sentiment-analysis/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CDBD3-5A70-4963-8395-8C4963C1417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863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picture is taken from  https://www.crimsonhexagon.com/blog/what-is-sentiment-analysis/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CDBD3-5A70-4963-8395-8C4963C14170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891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CDBD3-5A70-4963-8395-8C4963C14170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651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CDBD3-5A70-4963-8395-8C4963C14170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941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 taken from http://www.dataversity.net/artificial-neural-networks-overview/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CDBD3-5A70-4963-8395-8C4963C14170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0586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 taken from http://www.dataversity.net/artificial-neural-networks-overview/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CDBD3-5A70-4963-8395-8C4963C14170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397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E7551D-19CB-44A0-9B34-9349C8AC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8C55401-2882-46E0-88FD-848E1E4CE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832B82-943C-4E56-BB3F-AC2DC1C0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ו'/אדר/תש"ף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2BBA61-C241-470D-9E57-8DF4FD10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B91742-0C44-4011-B35E-DA16C87A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294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0A5135-FF91-4C88-BE8A-E4F7BE27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67B5B7-5B6C-4462-8C60-133650CB2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B2A029-A9A0-407C-8844-80DDCD23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ו'/אדר/תש"ף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2B1509-7094-451A-A711-196F1FB2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2669BE-26EA-46E6-A816-DAA360F6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085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1651F9-4322-446E-A12F-9E0DA0220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8C46BD2-AEF0-46D5-A513-7604308A6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5407D0-9AE3-4BE0-8950-954E8B3E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ו'/אדר/תש"ף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421E65-B3CE-450D-B29A-5914AAAC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711889-9015-4C49-B593-A0FBE980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17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3E1D2B-CEB8-4A97-BEF7-E5DEFCF9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A482F0-D43E-443F-B5E6-B90B2B25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B6D1B2C-B859-4593-AB6C-7587F4D0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ו'/אדר/תש"ף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53279C-C44F-4CD1-A13D-A498D6FF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8DAB5F-0411-492A-A342-BB1E17F7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55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A9C59A-0D3D-4F19-BCD0-C88E995D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83C6C20-6F94-40B1-ABE5-37892FBF9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914356-2E5B-4D15-A6F4-56626171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ו'/אדר/תש"ף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31E767-B6A6-438A-92BE-86529822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A9CED1-3797-44EE-ACE2-C4663C27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35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F9B959-49BF-44F4-9FC9-8E088432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B3B136-1C8A-4122-AFDE-E6A7F2A28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D8B86FF-60AD-4592-AFED-54CE90B3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6753A2-4CA0-4570-8254-97FE065E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ו'/אדר/תש"ף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7242317-E4DC-4E46-80B1-383433F0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0A16C0-55B4-4F85-A00C-3C47EC25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44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FEF4BE-7D2D-4943-AD6A-BCEAA21F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2B4FE6-F4E9-4E8F-A72F-08957D146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584B7CA-24A4-48E4-9CD6-6DCD2874C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713658E-16EA-4E5A-BEC0-F9B305EFB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10D9E90-2061-4472-B9F8-9154025B1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F9E24FA-FADB-4740-B248-7A240919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ו'/אדר/תש"ף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786FEB3-1ADC-4276-B0EE-E284E507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785469E-17CD-443E-ABA4-8276AC09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27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771EDD-819D-43FE-A197-03F7B59C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378633F-6CA4-4D0C-8C40-9F08064E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ו'/אדר/תש"ף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E70034E-344F-4715-A329-AE296EEC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4042990-4E3F-49F0-AE6C-40F6B030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309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22AB15E-7027-4F53-9665-2751DF0A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ו'/אדר/תש"ף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83AFEC-BF41-4528-BC0C-EA4DB2D0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D235AC8-7CDE-407A-8F4D-535CC2CB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806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DFD86-B3FA-439D-BA03-D0B6C03A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1CA216-129C-411C-8D18-3D8345FB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D8AFA5-0E65-4F4F-A67E-17496ACD2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B5305C0-9231-440B-9B98-B7192873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ו'/אדר/תש"ף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08537E0-9412-4ECA-A0DB-799831F8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9D61299-CAB9-410F-B1EE-A768FFC9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688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B9F67C-4677-4E9C-8633-19560B58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FA9AE73-CB38-42BB-8F01-0A861C36C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661C5B3-6FA9-482C-BA0E-36CB3D913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5F375B6-1E6C-494A-9E53-6B9CD601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0E4A-F697-4ADD-8C60-0E7A534E4056}" type="datetimeFigureOut">
              <a:rPr lang="he-IL" smtClean="0"/>
              <a:t>ו'/אדר/תש"ף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6A63422-C728-46D3-80CD-3D40D772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C906B3D-2B1D-4138-8406-541847B6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06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A035EB7-E9EF-45CC-80E0-85AEF086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7BC216-6EA9-493E-89F2-2D5A1F1D7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61450E-F133-4A22-AD8E-35DC126CB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E0E4A-F697-4ADD-8C60-0E7A534E4056}" type="datetimeFigureOut">
              <a:rPr lang="he-IL" smtClean="0"/>
              <a:t>ו'/אדר/תש"ף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532BF80-32DC-4934-A2E6-418FBFA8C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72A942-D0A7-43D5-A818-74DE83EDD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13B2-AA27-4FAD-92B4-AC28120F9C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443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91EC348-DEE4-4832-9F3A-274225AD7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783959"/>
            <a:ext cx="5224030" cy="255237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Businesses Recommender System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D5F9C01-6A05-4612-8D93-012EDF780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Lior Reznik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Alexander </a:t>
            </a:r>
            <a:r>
              <a:rPr lang="en-US" sz="2000" dirty="0" err="1">
                <a:solidFill>
                  <a:schemeClr val="bg1"/>
                </a:solidFill>
              </a:rPr>
              <a:t>Boyev</a:t>
            </a:r>
            <a:endParaRPr lang="he-IL" sz="2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A77199D-1908-4A40-9829-653EC5D69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0" y="426988"/>
            <a:ext cx="4185627" cy="36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C45F8BD3-113A-497B-98E9-EA14FA19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000000"/>
                </a:solidFill>
              </a:rPr>
              <a:t>רעיונות לשיפור</a:t>
            </a:r>
          </a:p>
        </p:txBody>
      </p:sp>
      <p:sp>
        <p:nvSpPr>
          <p:cNvPr id="38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תמונה 4" descr="A picture containing holding&#10;&#10;Description automatically generated">
            <a:extLst>
              <a:ext uri="{FF2B5EF4-FFF2-40B4-BE49-F238E27FC236}">
                <a16:creationId xmlns:a16="http://schemas.microsoft.com/office/drawing/2014/main" id="{BB9C7658-95AC-46CF-8371-D1E961236B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6169" r="22175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C48960-1AD7-485F-93A4-4290B7B2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753" y="1686392"/>
            <a:ext cx="5374361" cy="4453189"/>
          </a:xfrm>
        </p:spPr>
        <p:txBody>
          <a:bodyPr anchor="ctr">
            <a:normAutofit/>
          </a:bodyPr>
          <a:lstStyle/>
          <a:p>
            <a:pPr lvl="0"/>
            <a:r>
              <a:rPr lang="he-IL" sz="1800" dirty="0"/>
              <a:t>הוספת עומק למודל (שכבות </a:t>
            </a:r>
            <a:r>
              <a:rPr lang="en-US" sz="1800" dirty="0"/>
              <a:t>fc </a:t>
            </a:r>
            <a:r>
              <a:rPr lang="he-IL" sz="1800" dirty="0"/>
              <a:t> נוספות).</a:t>
            </a:r>
            <a:endParaRPr lang="en-IL" sz="1800" dirty="0"/>
          </a:p>
          <a:p>
            <a:pPr lvl="0"/>
            <a:r>
              <a:rPr lang="he-IL" sz="1800" dirty="0"/>
              <a:t>המודל עדיין סובל מ-</a:t>
            </a:r>
            <a:r>
              <a:rPr lang="en-US" sz="1800" dirty="0"/>
              <a:t>Overfitting</a:t>
            </a:r>
            <a:r>
              <a:rPr lang="he-IL" sz="1800" dirty="0"/>
              <a:t> ולכן כדי לנסות להוסיף עוד </a:t>
            </a:r>
            <a:r>
              <a:rPr lang="en-US" sz="1800" dirty="0"/>
              <a:t>Dropout</a:t>
            </a:r>
            <a:r>
              <a:rPr lang="he-IL" sz="1800" dirty="0"/>
              <a:t>.</a:t>
            </a:r>
            <a:endParaRPr lang="en-IL" sz="1800" dirty="0"/>
          </a:p>
          <a:p>
            <a:pPr lvl="0"/>
            <a:r>
              <a:rPr lang="he-IL" sz="1800" dirty="0"/>
              <a:t>לנסות גדלים שונים למרחב הנסתר.</a:t>
            </a:r>
            <a:endParaRPr lang="en-IL" sz="1800" dirty="0"/>
          </a:p>
          <a:p>
            <a:pPr lvl="0"/>
            <a:r>
              <a:rPr lang="he-IL" sz="1800" dirty="0"/>
              <a:t>להוסיף מאפייני </a:t>
            </a:r>
            <a:r>
              <a:rPr lang="en-US" sz="1800" dirty="0"/>
              <a:t>metadata</a:t>
            </a:r>
            <a:r>
              <a:rPr lang="he-IL" sz="1800" dirty="0"/>
              <a:t> של העסק (לשם כך, בשל באלגן בסט המקורי לנסות ולבנות מודל נוסף אשר יעשה למידה לא מונחת ויחלק לקלאסטרים את כל העסקים).</a:t>
            </a:r>
            <a:endParaRPr lang="en-IL" sz="1800" dirty="0"/>
          </a:p>
          <a:p>
            <a:pPr lvl="0"/>
            <a:r>
              <a:rPr lang="he-IL" sz="1800" dirty="0"/>
              <a:t>לנרמל (</a:t>
            </a:r>
            <a:r>
              <a:rPr lang="en-US" sz="1800" dirty="0"/>
              <a:t>min-max</a:t>
            </a:r>
            <a:r>
              <a:rPr lang="he-IL" sz="1800" dirty="0"/>
              <a:t> או כל נרמול אחר) את משתנה המטרה.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341390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3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FB8FA-E2B3-48A1-9A91-C2F52E0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he-IL" sz="3600" dirty="0">
                <a:solidFill>
                  <a:srgbClr val="000000"/>
                </a:solidFill>
              </a:rPr>
              <a:t>מודל סיווג (</a:t>
            </a:r>
            <a:r>
              <a:rPr lang="en-US" sz="3600" dirty="0">
                <a:solidFill>
                  <a:srgbClr val="000000"/>
                </a:solidFill>
              </a:rPr>
              <a:t>Opinion Mining</a:t>
            </a:r>
            <a:r>
              <a:rPr lang="he-IL" sz="3600" dirty="0">
                <a:solidFill>
                  <a:srgbClr val="000000"/>
                </a:solidFill>
              </a:rPr>
              <a:t>): הכנת המידע</a:t>
            </a:r>
            <a:endParaRPr lang="en-IL" sz="3600" dirty="0">
              <a:solidFill>
                <a:srgbClr val="000000"/>
              </a:solidFill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C712490-D897-4580-9073-D64295A3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0" y="2421683"/>
            <a:ext cx="4769281" cy="4350592"/>
          </a:xfrm>
        </p:spPr>
        <p:txBody>
          <a:bodyPr anchor="t">
            <a:normAutofit/>
          </a:bodyPr>
          <a:lstStyle/>
          <a:p>
            <a:pPr lvl="0"/>
            <a:r>
              <a:rPr lang="he-IL" sz="1400" dirty="0">
                <a:solidFill>
                  <a:srgbClr val="000000"/>
                </a:solidFill>
              </a:rPr>
              <a:t>קריאת הביקורות והדירוג המתאים להן, מחיקת כל הביקורות העולות על 100 מילים.</a:t>
            </a:r>
            <a:endParaRPr lang="en-IL" sz="1400" dirty="0">
              <a:solidFill>
                <a:srgbClr val="000000"/>
              </a:solidFill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contraction expanding</a:t>
            </a:r>
            <a:r>
              <a:rPr lang="he-IL" sz="1400" dirty="0">
                <a:solidFill>
                  <a:srgbClr val="000000"/>
                </a:solidFill>
              </a:rPr>
              <a:t> בכדי למנוע כפילויות והגדלה מלאכותית של המילון.</a:t>
            </a:r>
            <a:endParaRPr lang="en-IL" sz="1400" dirty="0">
              <a:solidFill>
                <a:srgbClr val="000000"/>
              </a:solidFill>
            </a:endParaRPr>
          </a:p>
          <a:p>
            <a:pPr lvl="0"/>
            <a:r>
              <a:rPr lang="he-IL" sz="1400" dirty="0">
                <a:solidFill>
                  <a:srgbClr val="000000"/>
                </a:solidFill>
              </a:rPr>
              <a:t>מחיקת מילות עצירה למעט </a:t>
            </a:r>
            <a:r>
              <a:rPr lang="en-US" sz="1400" dirty="0">
                <a:solidFill>
                  <a:srgbClr val="000000"/>
                </a:solidFill>
              </a:rPr>
              <a:t>not, nor</a:t>
            </a:r>
            <a:r>
              <a:rPr lang="he-IL" sz="1400" dirty="0">
                <a:solidFill>
                  <a:srgbClr val="000000"/>
                </a:solidFill>
              </a:rPr>
              <a:t> ו-</a:t>
            </a:r>
            <a:r>
              <a:rPr lang="en-US" sz="1400" dirty="0">
                <a:solidFill>
                  <a:srgbClr val="000000"/>
                </a:solidFill>
              </a:rPr>
              <a:t>no</a:t>
            </a:r>
            <a:r>
              <a:rPr lang="he-IL" sz="1400" dirty="0">
                <a:solidFill>
                  <a:srgbClr val="000000"/>
                </a:solidFill>
              </a:rPr>
              <a:t>.</a:t>
            </a:r>
            <a:endParaRPr lang="en-IL" sz="1400" dirty="0">
              <a:solidFill>
                <a:srgbClr val="000000"/>
              </a:solidFill>
            </a:endParaRPr>
          </a:p>
          <a:p>
            <a:pPr lvl="0"/>
            <a:r>
              <a:rPr lang="he-IL" sz="1400" dirty="0">
                <a:solidFill>
                  <a:srgbClr val="000000"/>
                </a:solidFill>
              </a:rPr>
              <a:t>למטיזיציה (הגעה לבסיס משותף).</a:t>
            </a:r>
            <a:endParaRPr lang="en-IL" sz="1400" dirty="0">
              <a:solidFill>
                <a:srgbClr val="000000"/>
              </a:solidFill>
            </a:endParaRPr>
          </a:p>
          <a:p>
            <a:pPr lvl="0"/>
            <a:r>
              <a:rPr lang="he-IL" sz="1400" dirty="0">
                <a:solidFill>
                  <a:srgbClr val="000000"/>
                </a:solidFill>
              </a:rPr>
              <a:t>בניית מילון (</a:t>
            </a:r>
            <a:r>
              <a:rPr lang="en-US" sz="1400" dirty="0">
                <a:solidFill>
                  <a:srgbClr val="000000"/>
                </a:solidFill>
              </a:rPr>
              <a:t>id</a:t>
            </a:r>
            <a:r>
              <a:rPr lang="he-IL" sz="1400" dirty="0">
                <a:solidFill>
                  <a:srgbClr val="000000"/>
                </a:solidFill>
              </a:rPr>
              <a:t> ייחודי לכל מילה).</a:t>
            </a:r>
            <a:endParaRPr lang="en-IL" sz="1400" dirty="0">
              <a:solidFill>
                <a:srgbClr val="000000"/>
              </a:solidFill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</a:rPr>
              <a:t>Padding</a:t>
            </a:r>
            <a:r>
              <a:rPr lang="he-IL" sz="1400" dirty="0">
                <a:solidFill>
                  <a:srgbClr val="000000"/>
                </a:solidFill>
              </a:rPr>
              <a:t> של ביקורות ל-100 מילים.</a:t>
            </a:r>
            <a:endParaRPr lang="en-IL" sz="1400" dirty="0">
              <a:solidFill>
                <a:srgbClr val="000000"/>
              </a:solidFill>
            </a:endParaRPr>
          </a:p>
          <a:p>
            <a:pPr lvl="0"/>
            <a:r>
              <a:rPr lang="he-IL" sz="1400" dirty="0">
                <a:solidFill>
                  <a:srgbClr val="000000"/>
                </a:solidFill>
              </a:rPr>
              <a:t>בניית מטריצת משקלים המאותחלת בצורה הבאה: לכל מילה במילון(לפי </a:t>
            </a:r>
            <a:r>
              <a:rPr lang="en-US" sz="1400" dirty="0">
                <a:solidFill>
                  <a:srgbClr val="000000"/>
                </a:solidFill>
              </a:rPr>
              <a:t>id</a:t>
            </a:r>
            <a:r>
              <a:rPr lang="he-IL" sz="1400" dirty="0">
                <a:solidFill>
                  <a:srgbClr val="000000"/>
                </a:solidFill>
              </a:rPr>
              <a:t>) -&gt;וקטור של </a:t>
            </a:r>
            <a:r>
              <a:rPr lang="en-US" sz="1400" dirty="0">
                <a:solidFill>
                  <a:srgbClr val="000000"/>
                </a:solidFill>
              </a:rPr>
              <a:t>FastText</a:t>
            </a:r>
            <a:r>
              <a:rPr lang="he-IL" sz="1400" dirty="0">
                <a:solidFill>
                  <a:srgbClr val="000000"/>
                </a:solidFill>
              </a:rPr>
              <a:t> מאומן מראש אם קיים. ואם לא, וקטור רנדומלי. (300 מימדים). </a:t>
            </a:r>
            <a:endParaRPr lang="en-IL" sz="1400" dirty="0">
              <a:solidFill>
                <a:srgbClr val="000000"/>
              </a:solidFill>
            </a:endParaRPr>
          </a:p>
          <a:p>
            <a:pPr lvl="0"/>
            <a:r>
              <a:rPr lang="he-IL" sz="1400" dirty="0">
                <a:solidFill>
                  <a:srgbClr val="000000"/>
                </a:solidFill>
              </a:rPr>
              <a:t>חלוקת המידע ל-</a:t>
            </a:r>
            <a:r>
              <a:rPr lang="en-US" sz="1400" dirty="0">
                <a:solidFill>
                  <a:srgbClr val="000000"/>
                </a:solidFill>
              </a:rPr>
              <a:t>train</a:t>
            </a:r>
            <a:r>
              <a:rPr lang="he-IL" sz="1400" dirty="0">
                <a:solidFill>
                  <a:srgbClr val="000000"/>
                </a:solidFill>
              </a:rPr>
              <a:t> ו-</a:t>
            </a:r>
            <a:r>
              <a:rPr lang="en-US" sz="1400" dirty="0">
                <a:solidFill>
                  <a:srgbClr val="000000"/>
                </a:solidFill>
              </a:rPr>
              <a:t>test</a:t>
            </a:r>
            <a:r>
              <a:rPr lang="he-IL" sz="1400" dirty="0">
                <a:solidFill>
                  <a:srgbClr val="000000"/>
                </a:solidFill>
              </a:rPr>
              <a:t> ביחס של 33 אחוז.</a:t>
            </a:r>
            <a:endParaRPr lang="en-IL" sz="1400" dirty="0">
              <a:solidFill>
                <a:srgbClr val="000000"/>
              </a:solidFill>
            </a:endParaRPr>
          </a:p>
          <a:p>
            <a:r>
              <a:rPr lang="he-IL" sz="1400" dirty="0">
                <a:solidFill>
                  <a:srgbClr val="000000"/>
                </a:solidFill>
              </a:rPr>
              <a:t>התוצאה של העיבוד המקדים:</a:t>
            </a:r>
            <a:r>
              <a:rPr lang="en-US" sz="1400" dirty="0">
                <a:solidFill>
                  <a:srgbClr val="000000"/>
                </a:solidFill>
              </a:rPr>
              <a:t>767,139</a:t>
            </a:r>
            <a:r>
              <a:rPr lang="he-IL" sz="1400" dirty="0">
                <a:solidFill>
                  <a:srgbClr val="000000"/>
                </a:solidFill>
              </a:rPr>
              <a:t> ביקורות, מתוכם:</a:t>
            </a:r>
            <a:r>
              <a:rPr lang="en-US" sz="1400" dirty="0">
                <a:solidFill>
                  <a:srgbClr val="000000"/>
                </a:solidFill>
              </a:rPr>
              <a:t>513,983</a:t>
            </a:r>
            <a:r>
              <a:rPr lang="he-IL" sz="1400" dirty="0">
                <a:solidFill>
                  <a:srgbClr val="000000"/>
                </a:solidFill>
              </a:rPr>
              <a:t> לאימון ו-</a:t>
            </a:r>
            <a:r>
              <a:rPr lang="en-US" sz="1400" dirty="0">
                <a:solidFill>
                  <a:srgbClr val="000000"/>
                </a:solidFill>
              </a:rPr>
              <a:t>253,156</a:t>
            </a:r>
            <a:r>
              <a:rPr lang="he-IL" sz="1400" dirty="0">
                <a:solidFill>
                  <a:srgbClr val="000000"/>
                </a:solidFill>
              </a:rPr>
              <a:t> לבדיקה. </a:t>
            </a:r>
            <a:endParaRPr lang="en-IL" sz="1400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38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תמונה 3">
            <a:extLst>
              <a:ext uri="{FF2B5EF4-FFF2-40B4-BE49-F238E27FC236}">
                <a16:creationId xmlns:a16="http://schemas.microsoft.com/office/drawing/2014/main" id="{ABA0EF17-5B24-408B-9EE4-1A63C9A61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6" r="17306" b="2"/>
          <a:stretch/>
        </p:blipFill>
        <p:spPr>
          <a:xfrm>
            <a:off x="7708392" y="1723043"/>
            <a:ext cx="4142232" cy="43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8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8FB8FA-E2B3-48A1-9A91-C2F52E0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rgbClr val="FFFFFF"/>
                </a:solidFill>
              </a:rPr>
              <a:t>מודל סיווג: </a:t>
            </a:r>
            <a:r>
              <a:rPr lang="en-US" sz="4000" dirty="0">
                <a:solidFill>
                  <a:srgbClr val="FFFFFF"/>
                </a:solidFill>
              </a:rPr>
              <a:t>Baseline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D9B2-9679-402B-86F8-B7F5456E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1" y="2494450"/>
            <a:ext cx="10103881" cy="384978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e-IL" sz="1800" dirty="0"/>
              <a:t>המודל הבסיסי אשר מהווה עבורנו </a:t>
            </a:r>
            <a:r>
              <a:rPr lang="en-US" sz="1800" dirty="0"/>
              <a:t>baseline</a:t>
            </a:r>
            <a:r>
              <a:rPr lang="he-IL" sz="1800" dirty="0"/>
              <a:t> הוא המודל אשר מבצע את השלבים הבאים:</a:t>
            </a:r>
            <a:endParaRPr lang="en-IL" sz="1800" dirty="0"/>
          </a:p>
          <a:p>
            <a:pPr lvl="0"/>
            <a:r>
              <a:rPr lang="he-IL" sz="1800" dirty="0"/>
              <a:t>שכבת </a:t>
            </a:r>
            <a:r>
              <a:rPr lang="en-US" sz="1800" dirty="0"/>
              <a:t> embedding </a:t>
            </a:r>
            <a:r>
              <a:rPr lang="he-IL" sz="1800" dirty="0"/>
              <a:t> המאותחלת בעזרת מטריצת המשקלים.</a:t>
            </a:r>
            <a:endParaRPr lang="en-IL" sz="1800" dirty="0"/>
          </a:p>
          <a:p>
            <a:pPr lvl="0"/>
            <a:r>
              <a:rPr lang="en-US" sz="1800" dirty="0"/>
              <a:t>LSTM</a:t>
            </a:r>
            <a:r>
              <a:rPr lang="he-IL" sz="1800" dirty="0"/>
              <a:t> דו-כיווני ( דו- כיווני בשביל שיהיה לו את היכולת לעבור על המשפט משתי הצדדים, דבר אשר יכול לתרום להבנה וחיזוי של מילים).</a:t>
            </a:r>
            <a:endParaRPr lang="en-IL" sz="1800" dirty="0"/>
          </a:p>
          <a:p>
            <a:pPr lvl="0"/>
            <a:r>
              <a:rPr lang="he-IL" sz="1800" dirty="0"/>
              <a:t>שכבת </a:t>
            </a:r>
            <a:r>
              <a:rPr lang="en-US" sz="1800" dirty="0"/>
              <a:t>fc </a:t>
            </a:r>
            <a:r>
              <a:rPr lang="he-IL" sz="1800" dirty="0"/>
              <a:t>בגודל 32 עם פונקציית אקטיבציה </a:t>
            </a:r>
            <a:r>
              <a:rPr lang="en-US" sz="1800" dirty="0" err="1"/>
              <a:t>ReLU</a:t>
            </a:r>
            <a:r>
              <a:rPr lang="he-IL" sz="1800" dirty="0"/>
              <a:t> ובחלק מהמקרים ניסיון לעבור ל-</a:t>
            </a:r>
            <a:r>
              <a:rPr lang="en-US" sz="1800" dirty="0" err="1"/>
              <a:t>Leaky_ReLU</a:t>
            </a:r>
            <a:r>
              <a:rPr lang="he-IL" sz="1800" dirty="0"/>
              <a:t> בגלל בעיית הניורונים המתים.</a:t>
            </a:r>
            <a:endParaRPr lang="en-IL" sz="1800" dirty="0"/>
          </a:p>
          <a:p>
            <a:pPr lvl="0"/>
            <a:r>
              <a:rPr lang="he-IL" sz="1800" dirty="0"/>
              <a:t>שכבת </a:t>
            </a:r>
            <a:r>
              <a:rPr lang="en-US" sz="1800" dirty="0"/>
              <a:t>fc</a:t>
            </a:r>
            <a:r>
              <a:rPr lang="he-IL" sz="1800" dirty="0"/>
              <a:t> כפלט (גודל 3).</a:t>
            </a:r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247986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8FB8FA-E2B3-48A1-9A91-C2F52E0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rgbClr val="FFFFFF"/>
                </a:solidFill>
              </a:rPr>
              <a:t>מודל סיווג: מדדי איכות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D9B2-9679-402B-86F8-B7F5456E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1" y="2494450"/>
            <a:ext cx="10103881" cy="3849789"/>
          </a:xfrm>
        </p:spPr>
        <p:txBody>
          <a:bodyPr>
            <a:normAutofit/>
          </a:bodyPr>
          <a:lstStyle/>
          <a:p>
            <a:r>
              <a:rPr lang="he-IL" sz="1800" dirty="0"/>
              <a:t>במקרה זה מדובר בבעיית סיווג ולכן, המטריקות שבחרנו לעבוד איתן הן: </a:t>
            </a:r>
            <a:r>
              <a:rPr lang="en-US" sz="1800" dirty="0"/>
              <a:t>ACC</a:t>
            </a:r>
            <a:r>
              <a:rPr lang="he-IL" sz="1800" dirty="0"/>
              <a:t>, </a:t>
            </a:r>
            <a:r>
              <a:rPr lang="en-US" sz="1800" dirty="0"/>
              <a:t>F1</a:t>
            </a:r>
            <a:r>
              <a:rPr lang="he-IL" sz="1800" dirty="0"/>
              <a:t>.</a:t>
            </a:r>
          </a:p>
          <a:p>
            <a:pPr marL="0" lvl="0" indent="0">
              <a:buNone/>
            </a:pPr>
            <a:r>
              <a:rPr lang="he-IL" sz="1800" dirty="0"/>
              <a:t>בנוסף:</a:t>
            </a:r>
          </a:p>
          <a:p>
            <a:r>
              <a:rPr lang="he-IL" sz="1800" dirty="0"/>
              <a:t>גם כאן מתבצעת חלוקה של סט האימון לסט אימון ולסט ולידציה.</a:t>
            </a:r>
          </a:p>
          <a:p>
            <a:r>
              <a:rPr lang="he-IL" sz="1800" dirty="0"/>
              <a:t>גם כאן מתבצעת שמירה של המודל הטוב ביותר לפי </a:t>
            </a:r>
            <a:r>
              <a:rPr lang="en-US" sz="1800" dirty="0" err="1"/>
              <a:t>val_acc</a:t>
            </a:r>
            <a:r>
              <a:rPr lang="he-IL" sz="1800" dirty="0"/>
              <a:t> (בניגוד למודל הרגרסיה ששם לפי </a:t>
            </a:r>
            <a:r>
              <a:rPr lang="en-US" sz="1800" dirty="0" err="1"/>
              <a:t>val_loss</a:t>
            </a:r>
            <a:r>
              <a:rPr lang="he-IL" sz="1800" dirty="0"/>
              <a:t>).</a:t>
            </a:r>
          </a:p>
          <a:p>
            <a:pPr marL="0" lvl="0" indent="0">
              <a:buNone/>
            </a:pP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59216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B8FA-E2B3-48A1-9A91-C2F52E0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 err="1"/>
              <a:t>מודל</a:t>
            </a:r>
            <a:r>
              <a:rPr lang="en-US" dirty="0"/>
              <a:t> </a:t>
            </a:r>
            <a:r>
              <a:rPr lang="en-US" dirty="0" err="1"/>
              <a:t>סיווג</a:t>
            </a:r>
            <a:r>
              <a:rPr lang="en-US" dirty="0"/>
              <a:t>: </a:t>
            </a:r>
            <a:r>
              <a:rPr lang="en-US" dirty="0" err="1"/>
              <a:t>תוצאות</a:t>
            </a:r>
            <a:r>
              <a:rPr lang="en-US" dirty="0"/>
              <a:t> baseline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62BD7-DEAC-4D3F-A503-3D0F0C296CB8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ניתן</a:t>
            </a:r>
            <a:r>
              <a:rPr lang="en-US" dirty="0"/>
              <a:t> </a:t>
            </a:r>
            <a:r>
              <a:rPr lang="en-US" dirty="0" err="1"/>
              <a:t>לראות</a:t>
            </a:r>
            <a:r>
              <a:rPr lang="en-US" dirty="0"/>
              <a:t> Overfitting.</a:t>
            </a:r>
          </a:p>
          <a:p>
            <a:pPr marL="342900"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התוצאה</a:t>
            </a:r>
            <a:r>
              <a:rPr lang="en-US" dirty="0"/>
              <a:t> </a:t>
            </a:r>
            <a:r>
              <a:rPr lang="en-US" dirty="0" err="1"/>
              <a:t>הטובה</a:t>
            </a:r>
            <a:r>
              <a:rPr lang="en-US" dirty="0"/>
              <a:t> </a:t>
            </a:r>
            <a:r>
              <a:rPr lang="en-US" dirty="0" err="1"/>
              <a:t>ביותר</a:t>
            </a:r>
            <a:r>
              <a:rPr lang="en-US" dirty="0"/>
              <a:t>:  val_acc של 0.80.</a:t>
            </a:r>
          </a:p>
          <a:p>
            <a:pPr marL="342900"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מבחינת</a:t>
            </a:r>
            <a:r>
              <a:rPr lang="en-US" dirty="0"/>
              <a:t> test: acc-0.75,f1-0.75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964987-5D7F-4691-92D9-67240F03086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 r="66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F9C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4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8FB8FA-E2B3-48A1-9A91-C2F52E0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rgbClr val="FFFFFF"/>
                </a:solidFill>
              </a:rPr>
              <a:t>ניסיונות שיפור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B3E29-4320-4101-94C3-A875BEF62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3350" y="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23C71C-2569-495B-8BF3-A2F1EFFC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3350" y="4572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,                           .</a:t>
            </a:r>
            <a:endParaRPr kumimoji="0" lang="he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3FA703-23E4-47A8-B9BC-347B2F128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79" y="2201068"/>
            <a:ext cx="10228589" cy="4297009"/>
          </a:xfrm>
        </p:spPr>
        <p:txBody>
          <a:bodyPr>
            <a:normAutofit/>
          </a:bodyPr>
          <a:lstStyle/>
          <a:p>
            <a:r>
              <a:rPr lang="he-IL" sz="1800" dirty="0"/>
              <a:t>ניסיון השיפור הראשון היה ניסיון לטפל ב-</a:t>
            </a:r>
            <a:r>
              <a:rPr lang="en-US" sz="1800" dirty="0"/>
              <a:t>overfitting</a:t>
            </a:r>
            <a:r>
              <a:rPr lang="he-IL" sz="1800" dirty="0"/>
              <a:t> על ידי הוספת שכבת </a:t>
            </a:r>
            <a:r>
              <a:rPr lang="en-US" sz="1800" dirty="0"/>
              <a:t>dropout</a:t>
            </a:r>
            <a:r>
              <a:rPr lang="he-IL" sz="1800" dirty="0"/>
              <a:t> , שכבה אשר בזמן האימון מוותרת באופן רנדומלי על אחוז מסוים מהחיבורים בין הניורונים. ניסיון זה</a:t>
            </a:r>
            <a:r>
              <a:rPr lang="en-US" sz="1800" dirty="0"/>
              <a:t>,</a:t>
            </a:r>
            <a:r>
              <a:rPr lang="he-IL" sz="1800" dirty="0"/>
              <a:t> שיפר את ה-</a:t>
            </a:r>
            <a:r>
              <a:rPr lang="en-US" sz="1800" dirty="0"/>
              <a:t>overfitting</a:t>
            </a:r>
            <a:r>
              <a:rPr lang="he-IL" sz="1800" dirty="0"/>
              <a:t> אך לא שיפר משמעותית את אחוזי הדיוק.</a:t>
            </a:r>
          </a:p>
          <a:p>
            <a:r>
              <a:rPr lang="he-IL" sz="1800" dirty="0"/>
              <a:t>ניסיון שני: ניסיון להוסיף </a:t>
            </a:r>
            <a:r>
              <a:rPr lang="en-US" sz="1800" dirty="0"/>
              <a:t>Regulation </a:t>
            </a:r>
            <a:r>
              <a:rPr lang="he-IL" sz="1800" dirty="0"/>
              <a:t> על ה- </a:t>
            </a:r>
            <a:r>
              <a:rPr lang="en-US" sz="1800" dirty="0"/>
              <a:t>embeddings </a:t>
            </a:r>
            <a:r>
              <a:rPr lang="he-IL" sz="1800" dirty="0"/>
              <a:t> ועל היציאה של ה-</a:t>
            </a:r>
            <a:r>
              <a:rPr lang="en-US" sz="1800" dirty="0"/>
              <a:t>LSTM.</a:t>
            </a:r>
            <a:endParaRPr lang="he-IL" sz="1800" dirty="0"/>
          </a:p>
          <a:p>
            <a:pPr marL="0" indent="0">
              <a:buNone/>
            </a:pPr>
            <a:r>
              <a:rPr lang="he-IL" sz="1800" dirty="0"/>
              <a:t>   ניסיון זה הראה שיפור משמעותי:</a:t>
            </a:r>
          </a:p>
          <a:p>
            <a:pPr marL="0" indent="0">
              <a:buNone/>
            </a:pPr>
            <a:r>
              <a:rPr lang="he-IL" sz="2400" dirty="0"/>
              <a:t>                                                                             </a:t>
            </a:r>
          </a:p>
          <a:p>
            <a:pPr marL="0" indent="0">
              <a:buNone/>
            </a:pPr>
            <a:r>
              <a:rPr lang="he-IL" sz="2400" dirty="0"/>
              <a:t>                                                                                </a:t>
            </a:r>
            <a:r>
              <a:rPr lang="en-US" sz="2400" dirty="0"/>
              <a:t>f1</a:t>
            </a:r>
            <a:r>
              <a:rPr lang="he-IL" sz="2400" dirty="0"/>
              <a:t>:</a:t>
            </a:r>
            <a:r>
              <a:rPr lang="en-US" sz="2400" dirty="0"/>
              <a:t>0.80</a:t>
            </a:r>
            <a:endParaRPr lang="he-IL" sz="2400" dirty="0"/>
          </a:p>
          <a:p>
            <a:pPr marL="0" indent="0">
              <a:buNone/>
            </a:pPr>
            <a:r>
              <a:rPr lang="he-IL" sz="2400" dirty="0"/>
              <a:t>                                                                                 </a:t>
            </a:r>
            <a:r>
              <a:rPr lang="en-US" sz="2400" dirty="0" err="1"/>
              <a:t>test_acc</a:t>
            </a:r>
            <a:r>
              <a:rPr lang="he-IL" sz="2400" dirty="0"/>
              <a:t>:</a:t>
            </a:r>
            <a:r>
              <a:rPr lang="en-US" sz="2400" dirty="0"/>
              <a:t>0.80</a:t>
            </a:r>
            <a:endParaRPr lang="he-IL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354F3-D397-4607-8DD9-6DD20D42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757" y="4044245"/>
            <a:ext cx="3171825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F8B7FA-1CE4-416C-9BE8-447B988BD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311" y="4044245"/>
            <a:ext cx="32004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2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C45F8BD3-113A-497B-98E9-EA14FA19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000000"/>
                </a:solidFill>
              </a:rPr>
              <a:t>רעיונות לשיפור</a:t>
            </a:r>
          </a:p>
        </p:txBody>
      </p:sp>
      <p:sp>
        <p:nvSpPr>
          <p:cNvPr id="38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תמונה 4" descr="A picture containing holding&#10;&#10;Description automatically generated">
            <a:extLst>
              <a:ext uri="{FF2B5EF4-FFF2-40B4-BE49-F238E27FC236}">
                <a16:creationId xmlns:a16="http://schemas.microsoft.com/office/drawing/2014/main" id="{BB9C7658-95AC-46CF-8371-D1E961236B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6169" r="22175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C48960-1AD7-485F-93A4-4290B7B23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753" y="1686392"/>
            <a:ext cx="5374361" cy="4453189"/>
          </a:xfrm>
        </p:spPr>
        <p:txBody>
          <a:bodyPr anchor="ctr">
            <a:normAutofit/>
          </a:bodyPr>
          <a:lstStyle/>
          <a:p>
            <a:pPr lvl="0"/>
            <a:r>
              <a:rPr lang="he-IL" sz="1800" dirty="0"/>
              <a:t>להוסיף שכבת </a:t>
            </a:r>
            <a:r>
              <a:rPr lang="en-US" sz="1800" dirty="0"/>
              <a:t>CNN</a:t>
            </a:r>
            <a:r>
              <a:rPr lang="he-IL" sz="1800" dirty="0"/>
              <a:t> לפני שכבת ה-</a:t>
            </a:r>
            <a:r>
              <a:rPr lang="en-US" sz="1800" dirty="0"/>
              <a:t>LSTM</a:t>
            </a:r>
            <a:r>
              <a:rPr lang="he-IL" sz="1800" dirty="0"/>
              <a:t> למטרת </a:t>
            </a:r>
            <a:r>
              <a:rPr lang="en-US" sz="1800" dirty="0"/>
              <a:t>feature extraction</a:t>
            </a:r>
            <a:r>
              <a:rPr lang="he-IL" sz="1800" dirty="0"/>
              <a:t>.</a:t>
            </a:r>
            <a:endParaRPr lang="en-IL" sz="1800" dirty="0"/>
          </a:p>
          <a:p>
            <a:pPr lvl="0"/>
            <a:r>
              <a:rPr lang="he-IL" sz="1800" dirty="0"/>
              <a:t>משחק עם אורך התגובה.</a:t>
            </a:r>
            <a:endParaRPr lang="en-IL" sz="1800" dirty="0"/>
          </a:p>
          <a:p>
            <a:pPr lvl="0"/>
            <a:r>
              <a:rPr lang="he-IL" sz="1800" dirty="0"/>
              <a:t>משחק עם </a:t>
            </a:r>
            <a:r>
              <a:rPr lang="en-US" sz="1800" dirty="0"/>
              <a:t>Hyperparameters</a:t>
            </a:r>
            <a:r>
              <a:rPr lang="he-IL" sz="1800" dirty="0"/>
              <a:t>.</a:t>
            </a:r>
            <a:endParaRPr lang="en-IL" sz="1800" dirty="0"/>
          </a:p>
          <a:p>
            <a:pPr lvl="0"/>
            <a:r>
              <a:rPr lang="he-IL" sz="1800" dirty="0"/>
              <a:t>שינוי המודל למודל </a:t>
            </a:r>
            <a:r>
              <a:rPr lang="en-US" sz="1800" dirty="0"/>
              <a:t>Self-Attention</a:t>
            </a:r>
            <a:r>
              <a:rPr lang="he-IL" sz="1800" dirty="0"/>
              <a:t> , מודל אשר מהיר יותר ממודל </a:t>
            </a:r>
            <a:r>
              <a:rPr lang="en-US" sz="1800" dirty="0"/>
              <a:t>RNN</a:t>
            </a:r>
            <a:r>
              <a:rPr lang="he-IL" sz="1800" dirty="0"/>
              <a:t> ומדוייק יותר שכן פותר את בעיית התלויות הארוכות.</a:t>
            </a:r>
            <a:endParaRPr lang="en-IL" sz="1800" dirty="0"/>
          </a:p>
          <a:p>
            <a:pPr lvl="0"/>
            <a:r>
              <a:rPr lang="he-IL" sz="1800" dirty="0"/>
              <a:t>הוספת התייחסות ל-</a:t>
            </a:r>
            <a:r>
              <a:rPr lang="en-US" sz="1800" dirty="0"/>
              <a:t>Cold Start </a:t>
            </a:r>
            <a:endParaRPr lang="en-IL" sz="1800" dirty="0"/>
          </a:p>
          <a:p>
            <a:pPr lvl="0"/>
            <a:r>
              <a:rPr lang="he-IL" sz="1800" dirty="0"/>
              <a:t>עבור עסק: על ידי בניית קבוצות לעסקים ובדיקת המרחק של עסק חדש מכל הקבוצות ושיוכו לקבוצה הכי קרובה.</a:t>
            </a:r>
            <a:endParaRPr lang="en-IL" sz="1800" dirty="0"/>
          </a:p>
          <a:p>
            <a:pPr lvl="0"/>
            <a:r>
              <a:rPr lang="he-IL" sz="1800" dirty="0"/>
              <a:t>עבור משתמש: המלצה על חמשת העסקים האהובים ביותר.</a:t>
            </a:r>
            <a:endParaRPr lang="en-IL" sz="1800" dirty="0"/>
          </a:p>
          <a:p>
            <a:pPr lvl="0"/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14974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E4E46-8411-4204-9245-3BED53F3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dirty="0" err="1">
                <a:solidFill>
                  <a:srgbClr val="FFFFFF"/>
                </a:solidFill>
              </a:rPr>
              <a:t>דוגמת</a:t>
            </a:r>
            <a:r>
              <a:rPr lang="en-US" dirty="0">
                <a:solidFill>
                  <a:srgbClr val="FFFFFF"/>
                </a:solidFill>
              </a:rPr>
              <a:t> הרצה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29625-ABC5-4B11-9F62-D1AB1245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846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1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8676755-E11F-48B1-A8FA-6C17CE3F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r>
              <a:rPr lang="he-IL">
                <a:solidFill>
                  <a:schemeClr val="accent1"/>
                </a:solidFill>
              </a:rPr>
              <a:t>הכרת המידע</a:t>
            </a:r>
          </a:p>
        </p:txBody>
      </p:sp>
      <p:cxnSp>
        <p:nvCxnSpPr>
          <p:cNvPr id="41" name="Straight Connector 3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4EF98F-5EE5-4D81-8587-6EC434EC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he-IL" sz="1800" dirty="0"/>
              <a:t>מאגר המבוסס על מידע מרשת </a:t>
            </a:r>
            <a:r>
              <a:rPr lang="en-US" sz="1800" dirty="0"/>
              <a:t>Yelp</a:t>
            </a:r>
            <a:r>
              <a:rPr lang="he-IL" sz="1800" dirty="0"/>
              <a:t>.</a:t>
            </a:r>
            <a:endParaRPr lang="en-IL" sz="1800" dirty="0"/>
          </a:p>
          <a:p>
            <a:r>
              <a:rPr lang="he-IL" sz="1800" dirty="0"/>
              <a:t>המאגר נתונים מורכב מ:מידע על הלקוח, מידע על עסקים, ודירוג עסקים על ידי הלקוחות.</a:t>
            </a:r>
            <a:endParaRPr lang="en-IL" sz="1800" dirty="0"/>
          </a:p>
          <a:p>
            <a:pPr marL="0" indent="0"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2598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20B77DD2-CAB9-4576-B68B-066B0890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rgbClr val="FFFFFF"/>
                </a:solidFill>
              </a:rPr>
              <a:t>מיקוד המידע 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251AA4-7D03-4AD5-A936-FDB1D494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he-IL" sz="1800" dirty="0"/>
              <a:t>התמקדות בלאס ואגס: לאחר בחינה של המידע</a:t>
            </a:r>
            <a:r>
              <a:rPr lang="en-US" sz="1800" dirty="0"/>
              <a:t>,</a:t>
            </a:r>
            <a:r>
              <a:rPr lang="he-IL" sz="1800" dirty="0"/>
              <a:t> ראינו כי רוב העסקים נמצאים בלאס ווגס.</a:t>
            </a:r>
          </a:p>
          <a:p>
            <a:r>
              <a:rPr lang="he-IL" sz="1800" dirty="0"/>
              <a:t>ניקינו עמודות לא רלוונטיות למודלים</a:t>
            </a:r>
            <a:r>
              <a:rPr lang="en-US" sz="1800" dirty="0"/>
              <a:t>,</a:t>
            </a:r>
            <a:r>
              <a:rPr lang="he-IL" sz="1800" dirty="0"/>
              <a:t> עסקים לא פעילים</a:t>
            </a:r>
            <a:r>
              <a:rPr lang="en-US" sz="1800" dirty="0"/>
              <a:t>,</a:t>
            </a:r>
            <a:r>
              <a:rPr lang="he-IL" sz="1800" dirty="0"/>
              <a:t> ביקורות שאינן בשפה האנגלית.</a:t>
            </a:r>
          </a:p>
          <a:p>
            <a:pPr marL="0" indent="0">
              <a:buNone/>
            </a:pPr>
            <a:r>
              <a:rPr lang="he-IL" sz="2400" dirty="0"/>
              <a:t> </a:t>
            </a:r>
          </a:p>
          <a:p>
            <a:pPr marL="0" indent="0">
              <a:buNone/>
            </a:pPr>
            <a:endParaRPr lang="he-IL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550FAF-2F60-4245-BA20-DA7208006D2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70" b="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036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174CD74-EA40-402A-AC8A-F254F04F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he-IL" sz="4000">
                <a:solidFill>
                  <a:srgbClr val="FFFFFF"/>
                </a:solidFill>
              </a:rPr>
              <a:t>פיתוח המערכת</a:t>
            </a:r>
          </a:p>
        </p:txBody>
      </p:sp>
      <p:pic>
        <p:nvPicPr>
          <p:cNvPr id="34" name="Graphic 6" descr="Presentation with Checklist">
            <a:extLst>
              <a:ext uri="{FF2B5EF4-FFF2-40B4-BE49-F238E27FC236}">
                <a16:creationId xmlns:a16="http://schemas.microsoft.com/office/drawing/2014/main" id="{68DB1D1B-98DD-4DA9-BC86-8C88E3858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8367DF-F9DF-4ECF-A883-134873512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800" dirty="0"/>
              <a:t>החלטנו לבנות מערכת היברידית המורכבת משתי מודלים נפרדים:</a:t>
            </a:r>
          </a:p>
          <a:p>
            <a:r>
              <a:rPr lang="he-IL" sz="1800" dirty="0"/>
              <a:t>מודל רגרסיה המדמה תהליך של </a:t>
            </a:r>
            <a:r>
              <a:rPr lang="en-US" sz="1800" dirty="0"/>
              <a:t>matrix factorization</a:t>
            </a:r>
            <a:r>
              <a:rPr lang="he-IL" sz="1800" dirty="0"/>
              <a:t> ונועד להמליץ למשתמש על העסקים הכי מתאימים לו ביחס לעסקים שהוא אהב בעבר.</a:t>
            </a:r>
          </a:p>
          <a:p>
            <a:r>
              <a:rPr lang="he-IL" sz="1800" dirty="0"/>
              <a:t>מודל סיווג  אשר מקבל פידבק מהמשתמש בדמות ביקורת טקסט ומתרגם אותו למספר(0-נורא</a:t>
            </a:r>
            <a:r>
              <a:rPr lang="en-US" sz="1800" dirty="0"/>
              <a:t>,</a:t>
            </a:r>
            <a:r>
              <a:rPr lang="he-IL" sz="1800" dirty="0"/>
              <a:t>1-ניטרלי ו-2 מעולה).</a:t>
            </a:r>
            <a:endParaRPr lang="en-US" sz="1800" dirty="0"/>
          </a:p>
          <a:p>
            <a:endParaRPr lang="he-IL" sz="2400" dirty="0"/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66969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24AF6E63-392F-4CB9-A1CC-85B90311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מודל רגרסיה (Matrix Factorization)</a:t>
            </a:r>
            <a:b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עיבוד מקדים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DC597-F4B7-477F-8A93-A421F87BA561}"/>
              </a:ext>
            </a:extLst>
          </p:cNvPr>
          <p:cNvSpPr txBox="1"/>
          <p:nvPr/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lvl="0"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השארת</a:t>
            </a:r>
            <a:r>
              <a:rPr lang="en-US" dirty="0"/>
              <a:t> </a:t>
            </a:r>
            <a:r>
              <a:rPr lang="en-US" dirty="0" err="1"/>
              <a:t>הנתונים</a:t>
            </a:r>
            <a:r>
              <a:rPr lang="en-US" dirty="0"/>
              <a:t> של </a:t>
            </a:r>
            <a:r>
              <a:rPr lang="en-US" dirty="0" err="1"/>
              <a:t>עסקים</a:t>
            </a:r>
            <a:r>
              <a:rPr lang="en-US" dirty="0"/>
              <a:t> </a:t>
            </a:r>
            <a:r>
              <a:rPr lang="en-US" dirty="0" err="1"/>
              <a:t>פעילים</a:t>
            </a:r>
            <a:r>
              <a:rPr lang="en-US" dirty="0"/>
              <a:t> </a:t>
            </a:r>
            <a:r>
              <a:rPr lang="en-US" dirty="0" err="1"/>
              <a:t>בלאס</a:t>
            </a:r>
            <a:r>
              <a:rPr lang="en-US" dirty="0"/>
              <a:t> </a:t>
            </a:r>
            <a:r>
              <a:rPr lang="en-US" dirty="0" err="1"/>
              <a:t>ווגס</a:t>
            </a:r>
            <a:r>
              <a:rPr lang="en-US" dirty="0"/>
              <a:t> ( 20360  </a:t>
            </a:r>
            <a:r>
              <a:rPr lang="en-US" dirty="0" err="1"/>
              <a:t>עסקים</a:t>
            </a:r>
            <a:r>
              <a:rPr lang="en-US" dirty="0"/>
              <a:t>).</a:t>
            </a:r>
          </a:p>
          <a:p>
            <a:pPr marL="285750" lvl="0"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מתן</a:t>
            </a:r>
            <a:r>
              <a:rPr lang="en-US" dirty="0"/>
              <a:t> </a:t>
            </a:r>
            <a:r>
              <a:rPr lang="en-US" dirty="0" err="1"/>
              <a:t>מספר</a:t>
            </a:r>
            <a:r>
              <a:rPr lang="en-US" dirty="0"/>
              <a:t> </a:t>
            </a:r>
            <a:r>
              <a:rPr lang="en-US" dirty="0" err="1"/>
              <a:t>ייחודי</a:t>
            </a:r>
            <a:r>
              <a:rPr lang="en-US" dirty="0"/>
              <a:t> </a:t>
            </a:r>
            <a:r>
              <a:rPr lang="en-US" dirty="0" err="1"/>
              <a:t>לכל</a:t>
            </a:r>
            <a:r>
              <a:rPr lang="en-US" dirty="0"/>
              <a:t> ID של </a:t>
            </a:r>
            <a:r>
              <a:rPr lang="en-US" dirty="0" err="1"/>
              <a:t>משתמש</a:t>
            </a:r>
            <a:r>
              <a:rPr lang="en-US" dirty="0"/>
              <a:t> </a:t>
            </a:r>
            <a:r>
              <a:rPr lang="en-US" dirty="0" err="1"/>
              <a:t>ולכל</a:t>
            </a:r>
            <a:r>
              <a:rPr lang="en-US" dirty="0"/>
              <a:t> ID  של עסק </a:t>
            </a:r>
            <a:r>
              <a:rPr lang="en-US" dirty="0" err="1"/>
              <a:t>בעזרת</a:t>
            </a:r>
            <a:r>
              <a:rPr lang="en-US" dirty="0"/>
              <a:t> Label encoding.</a:t>
            </a:r>
          </a:p>
          <a:p>
            <a:pPr marL="285750" lvl="0"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התוצאה</a:t>
            </a:r>
            <a:r>
              <a:rPr lang="en-US" dirty="0"/>
              <a:t>: frame של כ-1,726,332 </a:t>
            </a:r>
            <a:r>
              <a:rPr lang="en-US" dirty="0" err="1"/>
              <a:t>שורות</a:t>
            </a:r>
            <a:r>
              <a:rPr lang="en-US" dirty="0"/>
              <a:t> </a:t>
            </a:r>
            <a:r>
              <a:rPr lang="en-US" dirty="0" err="1"/>
              <a:t>הכוללות</a:t>
            </a:r>
            <a:r>
              <a:rPr lang="en-US" dirty="0"/>
              <a:t> </a:t>
            </a:r>
            <a:r>
              <a:rPr lang="en-US" dirty="0" err="1"/>
              <a:t>מזהה</a:t>
            </a:r>
            <a:r>
              <a:rPr lang="en-US" dirty="0"/>
              <a:t> </a:t>
            </a:r>
            <a:r>
              <a:rPr lang="en-US" dirty="0" err="1"/>
              <a:t>משתמש</a:t>
            </a:r>
            <a:r>
              <a:rPr lang="en-US" dirty="0"/>
              <a:t>, </a:t>
            </a:r>
            <a:r>
              <a:rPr lang="en-US" dirty="0" err="1"/>
              <a:t>מזהה</a:t>
            </a:r>
            <a:r>
              <a:rPr lang="en-US" dirty="0"/>
              <a:t> עסק </a:t>
            </a:r>
            <a:r>
              <a:rPr lang="en-US" dirty="0" err="1"/>
              <a:t>והדירוג</a:t>
            </a:r>
            <a:r>
              <a:rPr lang="en-US" dirty="0"/>
              <a:t> </a:t>
            </a:r>
            <a:r>
              <a:rPr lang="en-US" dirty="0" err="1"/>
              <a:t>שניתן</a:t>
            </a:r>
            <a:r>
              <a:rPr lang="en-US" dirty="0"/>
              <a:t> </a:t>
            </a:r>
            <a:r>
              <a:rPr lang="en-US" dirty="0" err="1"/>
              <a:t>לעסק</a:t>
            </a:r>
            <a:r>
              <a:rPr lang="en-US" dirty="0"/>
              <a:t> </a:t>
            </a:r>
            <a:r>
              <a:rPr lang="en-US" dirty="0" err="1"/>
              <a:t>על</a:t>
            </a:r>
            <a:r>
              <a:rPr lang="en-US" dirty="0"/>
              <a:t> </a:t>
            </a:r>
            <a:r>
              <a:rPr lang="en-US" dirty="0" err="1"/>
              <a:t>ידי</a:t>
            </a:r>
            <a:r>
              <a:rPr lang="en-US" dirty="0"/>
              <a:t> </a:t>
            </a:r>
            <a:r>
              <a:rPr lang="en-US" dirty="0" err="1"/>
              <a:t>המשתמש</a:t>
            </a:r>
            <a:r>
              <a:rPr lang="en-US" dirty="0"/>
              <a:t>.</a:t>
            </a:r>
          </a:p>
          <a:p>
            <a:pPr marL="285750" lvl="0"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חלוקת</a:t>
            </a:r>
            <a:r>
              <a:rPr lang="en-US" dirty="0"/>
              <a:t> </a:t>
            </a:r>
            <a:r>
              <a:rPr lang="en-US" dirty="0" err="1"/>
              <a:t>המידע</a:t>
            </a:r>
            <a:r>
              <a:rPr lang="en-US" dirty="0"/>
              <a:t> ל-</a:t>
            </a:r>
            <a:r>
              <a:rPr lang="en-US" dirty="0" err="1"/>
              <a:t>סט</a:t>
            </a:r>
            <a:r>
              <a:rPr lang="en-US" dirty="0"/>
              <a:t> </a:t>
            </a:r>
            <a:r>
              <a:rPr lang="en-US" dirty="0" err="1"/>
              <a:t>אימון</a:t>
            </a:r>
            <a:r>
              <a:rPr lang="en-US" dirty="0"/>
              <a:t> </a:t>
            </a:r>
            <a:r>
              <a:rPr lang="en-US" dirty="0" err="1"/>
              <a:t>וסט</a:t>
            </a:r>
            <a:r>
              <a:rPr lang="en-US" dirty="0"/>
              <a:t> </a:t>
            </a:r>
            <a:r>
              <a:rPr lang="en-US" dirty="0" err="1"/>
              <a:t>בדיקה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42309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8FB8FA-E2B3-48A1-9A91-C2F52E0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rgbClr val="FFFFFF"/>
                </a:solidFill>
              </a:rPr>
              <a:t>מודל רגרסיה: </a:t>
            </a:r>
            <a:r>
              <a:rPr lang="en-US" sz="4000" dirty="0">
                <a:solidFill>
                  <a:srgbClr val="FFFFFF"/>
                </a:solidFill>
              </a:rPr>
              <a:t>Baseline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D9B2-9679-402B-86F8-B7F5456E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e-IL" sz="1800" dirty="0"/>
              <a:t>המודל הבסיסי אשר מהווה עבורנו </a:t>
            </a:r>
            <a:r>
              <a:rPr lang="en-US" sz="1800" dirty="0"/>
              <a:t>baseline</a:t>
            </a:r>
            <a:r>
              <a:rPr lang="he-IL" sz="1800" dirty="0"/>
              <a:t> הוא המודל אשר מבצע את השלבים הבאים:</a:t>
            </a:r>
            <a:endParaRPr lang="en-IL" sz="1800" dirty="0"/>
          </a:p>
          <a:p>
            <a:pPr lvl="0"/>
            <a:r>
              <a:rPr lang="he-IL" sz="1800" dirty="0"/>
              <a:t>ביצוע</a:t>
            </a:r>
            <a:r>
              <a:rPr lang="en-US" sz="1800" dirty="0"/>
              <a:t> embedding </a:t>
            </a:r>
            <a:r>
              <a:rPr lang="he-IL" sz="1800" dirty="0"/>
              <a:t> למשתמש.</a:t>
            </a:r>
            <a:endParaRPr lang="en-IL" sz="1800" dirty="0"/>
          </a:p>
          <a:p>
            <a:pPr lvl="0"/>
            <a:r>
              <a:rPr lang="he-IL" sz="1800" dirty="0"/>
              <a:t>ביצוע </a:t>
            </a:r>
            <a:r>
              <a:rPr lang="en-US" sz="1800" dirty="0"/>
              <a:t>embedding</a:t>
            </a:r>
            <a:r>
              <a:rPr lang="he-IL" sz="1800" dirty="0"/>
              <a:t> לעסק.</a:t>
            </a:r>
            <a:endParaRPr lang="en-IL" sz="1800" dirty="0"/>
          </a:p>
          <a:p>
            <a:pPr lvl="0"/>
            <a:r>
              <a:rPr lang="en-US" sz="1800" dirty="0"/>
              <a:t>Dot production</a:t>
            </a:r>
            <a:r>
              <a:rPr lang="he-IL" sz="1800" dirty="0"/>
              <a:t> בין הייצוג של יוזר לבין הייצוג של הסדרה.</a:t>
            </a:r>
            <a:endParaRPr lang="en-IL" sz="1800" dirty="0"/>
          </a:p>
          <a:p>
            <a:pPr lvl="0"/>
            <a:r>
              <a:rPr lang="he-IL" sz="1800" dirty="0"/>
              <a:t>חיזוי משתנה המטרה (רייטינג).</a:t>
            </a:r>
            <a:endParaRPr lang="en-IL" sz="1800" dirty="0"/>
          </a:p>
          <a:p>
            <a:pPr marL="0" indent="0">
              <a:buNone/>
            </a:pPr>
            <a:r>
              <a:rPr lang="he-IL" sz="1800" dirty="0"/>
              <a:t>למעשה: תרגום המשתמש והעסק למרחב נסתר משותף.</a:t>
            </a:r>
            <a:endParaRPr lang="en-I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3FC6E-3E6F-411D-9C8A-AEEA6CE40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8FB8FA-E2B3-48A1-9A91-C2F52E0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rgbClr val="FFFFFF"/>
                </a:solidFill>
              </a:rPr>
              <a:t>מודל רגרסיה: מדדי איכות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D9B2-9679-402B-86F8-B7F5456E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554" y="2494476"/>
            <a:ext cx="9928896" cy="356315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he-IL" sz="1800" dirty="0"/>
              <a:t>בגלל שמדובר בבעית רגרסיה כלומר: בעיה אשר התוצאה שלה היא משתנה רציף אין אפשרות לבדוק </a:t>
            </a:r>
            <a:r>
              <a:rPr lang="en-US" sz="1800" dirty="0"/>
              <a:t>ACC</a:t>
            </a:r>
            <a:r>
              <a:rPr lang="he-IL" sz="1800" dirty="0"/>
              <a:t> או  </a:t>
            </a:r>
            <a:r>
              <a:rPr lang="en-US" sz="1800" dirty="0"/>
              <a:t>F1</a:t>
            </a:r>
            <a:r>
              <a:rPr lang="he-IL" sz="1800" dirty="0"/>
              <a:t> ודומיהם. בשל כך</a:t>
            </a:r>
            <a:r>
              <a:rPr lang="en-US" sz="1800" dirty="0"/>
              <a:t>,</a:t>
            </a:r>
            <a:r>
              <a:rPr lang="he-IL" sz="1800" dirty="0"/>
              <a:t> אנו משתמשים במדדדים הבאים: </a:t>
            </a:r>
            <a:r>
              <a:rPr lang="en-US" sz="1800" dirty="0"/>
              <a:t>MAE,MSE.RMSE</a:t>
            </a:r>
            <a:r>
              <a:rPr lang="he-IL" sz="1800" dirty="0"/>
              <a:t> ו-</a:t>
            </a:r>
            <a:r>
              <a:rPr lang="en-US" sz="1800" dirty="0"/>
              <a:t>HUBER</a:t>
            </a:r>
            <a:r>
              <a:rPr lang="he-IL" sz="1800" dirty="0"/>
              <a:t> (כאשר הדגש הוא על </a:t>
            </a:r>
            <a:r>
              <a:rPr lang="en-US" sz="1800" dirty="0"/>
              <a:t>Huber</a:t>
            </a:r>
            <a:r>
              <a:rPr lang="he-IL" sz="1800" dirty="0"/>
              <a:t> גם מבחינת חישוב </a:t>
            </a:r>
            <a:r>
              <a:rPr lang="en-US" sz="1800" dirty="0"/>
              <a:t>loss</a:t>
            </a:r>
            <a:r>
              <a:rPr lang="he-IL" sz="1800" dirty="0"/>
              <a:t> וגם מבחינתנו).</a:t>
            </a:r>
          </a:p>
          <a:p>
            <a:pPr marL="0" lvl="0" indent="0">
              <a:buNone/>
            </a:pPr>
            <a:r>
              <a:rPr lang="he-IL" sz="1800" dirty="0"/>
              <a:t>הסיבה לשימוש ב-</a:t>
            </a:r>
            <a:r>
              <a:rPr lang="en-US" sz="1800" dirty="0"/>
              <a:t>HUBER</a:t>
            </a:r>
            <a:r>
              <a:rPr lang="he-IL" sz="1800" dirty="0"/>
              <a:t> היא החסרונות של </a:t>
            </a:r>
            <a:r>
              <a:rPr lang="en-US" sz="1800" dirty="0"/>
              <a:t>MAE </a:t>
            </a:r>
            <a:r>
              <a:rPr lang="he-IL" sz="1800" dirty="0"/>
              <a:t>(קושי לגזור) ו-</a:t>
            </a:r>
            <a:r>
              <a:rPr lang="en-US" sz="1800" dirty="0"/>
              <a:t>MSE</a:t>
            </a:r>
            <a:r>
              <a:rPr lang="he-IL" sz="1800" dirty="0"/>
              <a:t>(אי התחשבות בכיוון הטעות ו-התחשבות יתר עבור אנומליות).</a:t>
            </a:r>
            <a:endParaRPr lang="en-US" sz="1800" dirty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endParaRPr lang="he-IL" sz="2000" dirty="0"/>
          </a:p>
          <a:p>
            <a:pPr marL="0" lv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he-IL" sz="1800" dirty="0"/>
              <a:t>בנוסף</a:t>
            </a:r>
            <a:r>
              <a:rPr lang="en-US" sz="1800" dirty="0"/>
              <a:t>,</a:t>
            </a:r>
            <a:r>
              <a:rPr lang="he-IL" sz="1800" dirty="0"/>
              <a:t> בכדי לראות בזמן האימון את המצב האמיתי של הרשת ולגזור מכך מסקנות על (</a:t>
            </a:r>
            <a:r>
              <a:rPr lang="en-US" sz="1800" dirty="0"/>
              <a:t>Overfitting</a:t>
            </a:r>
            <a:r>
              <a:rPr lang="he-IL" sz="1800" dirty="0"/>
              <a:t> למשל)</a:t>
            </a:r>
            <a:r>
              <a:rPr lang="en-US" sz="1800" dirty="0"/>
              <a:t>,</a:t>
            </a:r>
            <a:r>
              <a:rPr lang="he-IL" sz="1800" dirty="0"/>
              <a:t> ביצענו חלוקה של סט האימון</a:t>
            </a:r>
            <a:r>
              <a:rPr lang="en-US" sz="1800" dirty="0"/>
              <a:t>,</a:t>
            </a:r>
            <a:r>
              <a:rPr lang="he-IL" sz="1800" dirty="0"/>
              <a:t> לסט אימון וולידציה.</a:t>
            </a:r>
            <a:endParaRPr lang="en-IL" sz="1800" dirty="0"/>
          </a:p>
        </p:txBody>
      </p:sp>
      <p:pic>
        <p:nvPicPr>
          <p:cNvPr id="2049" name="תמונה 3">
            <a:extLst>
              <a:ext uri="{FF2B5EF4-FFF2-40B4-BE49-F238E27FC236}">
                <a16:creationId xmlns:a16="http://schemas.microsoft.com/office/drawing/2014/main" id="{A395A265-CEEB-4139-9296-253AA0D6E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482" y="4021494"/>
            <a:ext cx="3725968" cy="99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תמונה 4">
            <a:extLst>
              <a:ext uri="{FF2B5EF4-FFF2-40B4-BE49-F238E27FC236}">
                <a16:creationId xmlns:a16="http://schemas.microsoft.com/office/drawing/2014/main" id="{FE35790B-7535-46AD-A3F6-13C7F730E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82" y="4024487"/>
            <a:ext cx="3457750" cy="101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7B3E29-4320-4101-94C3-A875BEF62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3350" y="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23C71C-2569-495B-8BF3-A2F1EFFC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3350" y="4572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,                           .</a:t>
            </a:r>
            <a:endParaRPr kumimoji="0" lang="he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7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8FB8FA-E2B3-48A1-9A91-C2F52E0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rgbClr val="FFFFFF"/>
                </a:solidFill>
              </a:rPr>
              <a:t>מודל רגרסיה: תוצאות ה-</a:t>
            </a:r>
            <a:r>
              <a:rPr lang="en-US" sz="4000" dirty="0">
                <a:solidFill>
                  <a:srgbClr val="FFFFFF"/>
                </a:solidFill>
              </a:rPr>
              <a:t>baseline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B3E29-4320-4101-94C3-A875BEF62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3350" y="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23C71C-2569-495B-8BF3-A2F1EFFC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3350" y="4572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,                           .</a:t>
            </a:r>
            <a:endParaRPr kumimoji="0" lang="he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E24799A-57A4-45A3-9BF3-EAD85F74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4" y="2386977"/>
            <a:ext cx="9523337" cy="383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8FB8FA-E2B3-48A1-9A91-C2F52E0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he-IL" sz="4000" dirty="0">
                <a:solidFill>
                  <a:srgbClr val="FFFFFF"/>
                </a:solidFill>
              </a:rPr>
              <a:t>ניסיונות שיפור</a:t>
            </a:r>
            <a:endParaRPr lang="en-IL" sz="40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B3E29-4320-4101-94C3-A875BEF62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3350" y="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23C71C-2569-495B-8BF3-A2F1EFFC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3350" y="4572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,                           .</a:t>
            </a:r>
            <a:endParaRPr kumimoji="0" lang="he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3FA703-23E4-47A8-B9BC-347B2F128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79" y="2201068"/>
            <a:ext cx="10228589" cy="4297009"/>
          </a:xfrm>
        </p:spPr>
        <p:txBody>
          <a:bodyPr>
            <a:normAutofit/>
          </a:bodyPr>
          <a:lstStyle/>
          <a:p>
            <a:r>
              <a:rPr lang="he-IL" sz="1800" dirty="0"/>
              <a:t>ניסיון השיפור הראשון היה לבצע </a:t>
            </a:r>
            <a:r>
              <a:rPr lang="en-US" sz="1800" dirty="0"/>
              <a:t>L2-Regulation</a:t>
            </a:r>
            <a:r>
              <a:rPr lang="he-IL" sz="1800" dirty="0"/>
              <a:t> על שכבות ה-</a:t>
            </a:r>
            <a:r>
              <a:rPr lang="en-US" sz="1800" dirty="0"/>
              <a:t>embedding</a:t>
            </a:r>
            <a:r>
              <a:rPr lang="he-IL" sz="1800" dirty="0"/>
              <a:t> </a:t>
            </a:r>
            <a:r>
              <a:rPr lang="en-US" sz="1800" dirty="0"/>
              <a:t>,</a:t>
            </a:r>
            <a:r>
              <a:rPr lang="he-IL" sz="1800" dirty="0"/>
              <a:t> ניסיון אשר לא הראה שיפור משמעותי.</a:t>
            </a:r>
          </a:p>
          <a:p>
            <a:r>
              <a:rPr lang="he-IL" sz="1800" dirty="0"/>
              <a:t>ניסיון שני היה להוסיף</a:t>
            </a:r>
            <a:r>
              <a:rPr lang="en-US" sz="1800" dirty="0"/>
              <a:t> </a:t>
            </a:r>
            <a:r>
              <a:rPr lang="he-IL" sz="1800" dirty="0"/>
              <a:t> הטייה למרחב הנסתר. שכן</a:t>
            </a:r>
            <a:r>
              <a:rPr lang="en-US" sz="1800" dirty="0"/>
              <a:t>,</a:t>
            </a:r>
            <a:r>
              <a:rPr lang="he-IL" sz="1800" dirty="0"/>
              <a:t> אנשים נוטים לתת דירוג מוגזם ביחס לתגובה (למשל טוב מדי עבור תגובה בינונית ורע מדי עבור תגובה טובה יחסית) ובנוסף</a:t>
            </a:r>
            <a:r>
              <a:rPr lang="en-US" sz="1800" dirty="0"/>
              <a:t>,</a:t>
            </a:r>
            <a:r>
              <a:rPr lang="he-IL" sz="1800" dirty="0"/>
              <a:t> </a:t>
            </a:r>
            <a:r>
              <a:rPr lang="en-US" sz="1800" dirty="0"/>
              <a:t>Dropout</a:t>
            </a:r>
            <a:r>
              <a:rPr lang="he-IL" sz="1800" dirty="0"/>
              <a:t>.</a:t>
            </a:r>
          </a:p>
          <a:p>
            <a:pPr marL="0" indent="0">
              <a:buNone/>
            </a:pPr>
            <a:r>
              <a:rPr lang="he-IL" sz="1800" dirty="0"/>
              <a:t>התוצאות הראו שיפור משמעותי:</a:t>
            </a:r>
          </a:p>
          <a:p>
            <a:r>
              <a:rPr lang="he-IL" sz="1800" dirty="0"/>
              <a:t>הערך הטוב ביותר: 0.31.</a:t>
            </a:r>
          </a:p>
          <a:p>
            <a:r>
              <a:rPr lang="he-IL" sz="1800" dirty="0"/>
              <a:t>עדיין קיים </a:t>
            </a:r>
            <a:r>
              <a:rPr lang="en-US" sz="1800" dirty="0"/>
              <a:t>Overfitting</a:t>
            </a:r>
            <a:endParaRPr lang="en-IL"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279C70-8407-4A67-A4B7-5023AC494B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400" y="4007952"/>
            <a:ext cx="1835785" cy="2545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FC8F46-4BCA-4D83-B531-CB7D3331EAF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79" y="4007952"/>
            <a:ext cx="1943735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587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19E62464B9CED742913B0181F542E93C" ma:contentTypeVersion="4" ma:contentTypeDescription="צור מסמך חדש." ma:contentTypeScope="" ma:versionID="80c060e20b1839e00e018ed3da68b3f9">
  <xsd:schema xmlns:xsd="http://www.w3.org/2001/XMLSchema" xmlns:xs="http://www.w3.org/2001/XMLSchema" xmlns:p="http://schemas.microsoft.com/office/2006/metadata/properties" xmlns:ns3="5fe7d254-b414-4dc3-bba2-dfdfc2018362" targetNamespace="http://schemas.microsoft.com/office/2006/metadata/properties" ma:root="true" ma:fieldsID="b2a706a2d2a2e83e06d7284e42667b77" ns3:_="">
    <xsd:import namespace="5fe7d254-b414-4dc3-bba2-dfdfc20183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7d254-b414-4dc3-bba2-dfdfc20183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1FCCB1-B701-4768-B942-418CB697B7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FC0490-7E97-47DE-9BB1-6EFC0CE601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e7d254-b414-4dc3-bba2-dfdfc20183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291AB0-272B-4627-881A-D2AA698AF92E}">
  <ds:schemaRefs>
    <ds:schemaRef ds:uri="http://purl.org/dc/dcmitype/"/>
    <ds:schemaRef ds:uri="http://purl.org/dc/terms/"/>
    <ds:schemaRef ds:uri="http://www.w3.org/XML/1998/namespace"/>
    <ds:schemaRef ds:uri="5fe7d254-b414-4dc3-bba2-dfdfc2018362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1004</Words>
  <Application>Microsoft Office PowerPoint</Application>
  <PresentationFormat>Widescreen</PresentationFormat>
  <Paragraphs>102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ערכת נושא Office</vt:lpstr>
      <vt:lpstr>Businesses Recommender System</vt:lpstr>
      <vt:lpstr>הכרת המידע</vt:lpstr>
      <vt:lpstr>מיקוד המידע </vt:lpstr>
      <vt:lpstr>פיתוח המערכת</vt:lpstr>
      <vt:lpstr>מודל רגרסיה (Matrix Factorization) עיבוד מקדים</vt:lpstr>
      <vt:lpstr>מודל רגרסיה: Baseline</vt:lpstr>
      <vt:lpstr>מודל רגרסיה: מדדי איכות</vt:lpstr>
      <vt:lpstr>מודל רגרסיה: תוצאות ה-baseline</vt:lpstr>
      <vt:lpstr>ניסיונות שיפור</vt:lpstr>
      <vt:lpstr>רעיונות לשיפור</vt:lpstr>
      <vt:lpstr>מודל סיווג (Opinion Mining): הכנת המידע</vt:lpstr>
      <vt:lpstr>מודל סיווג: Baseline</vt:lpstr>
      <vt:lpstr>מודל סיווג: מדדי איכות</vt:lpstr>
      <vt:lpstr>מודל סיווג: תוצאות baseline</vt:lpstr>
      <vt:lpstr>ניסיונות שיפור</vt:lpstr>
      <vt:lpstr>רעיונות לשיפור</vt:lpstr>
      <vt:lpstr>דוגמת הרצה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Businesses Recommender System</dc:title>
  <dc:creator>Lior Reznik</dc:creator>
  <cp:lastModifiedBy>ליאור רזניק</cp:lastModifiedBy>
  <cp:revision>2</cp:revision>
  <dcterms:created xsi:type="dcterms:W3CDTF">2020-03-01T21:47:09Z</dcterms:created>
  <dcterms:modified xsi:type="dcterms:W3CDTF">2020-03-02T09:54:58Z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0x01010019E62464B9CED742913B0181F542E93C</vt:lpwstr>
  </property>
</Properties>
</file>