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8" r:id="rId3"/>
    <p:sldId id="257" r:id="rId4"/>
    <p:sldId id="270" r:id="rId5"/>
    <p:sldId id="263" r:id="rId6"/>
    <p:sldId id="260" r:id="rId7"/>
    <p:sldId id="261" r:id="rId8"/>
    <p:sldId id="262" r:id="rId9"/>
    <p:sldId id="271" r:id="rId10"/>
    <p:sldId id="265" r:id="rId11"/>
    <p:sldId id="273" r:id="rId12"/>
    <p:sldId id="274" r:id="rId13"/>
    <p:sldId id="272" r:id="rId14"/>
    <p:sldId id="266" r:id="rId15"/>
    <p:sldId id="276" r:id="rId16"/>
    <p:sldId id="268" r:id="rId17"/>
    <p:sldId id="275"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David" panose="020E0502060401010101" pitchFamily="34" charset="-79"/>
      <p:regular r:id="rId24"/>
      <p:bold r:id="rId25"/>
    </p:embeddedFont>
    <p:embeddedFont>
      <p:font typeface="Narkisim" panose="020E0502050101010101" pitchFamily="34" charset="-79"/>
      <p:regular r:id="rId26"/>
    </p:embeddedFont>
    <p:embeddedFont>
      <p:font typeface="Nunit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150" d="100"/>
          <a:sy n="150" d="100"/>
        </p:scale>
        <p:origin x="342" y="1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a9e425a635_0_2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a9e425a635_0_2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a9e425a635_0_2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a9e425a635_0_2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3742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a9e425a635_0_2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a9e425a635_0_2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6657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a9e425a635_0_2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a9e425a635_0_2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4706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a9e425a635_0_2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a9e425a635_0_2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a9e425a635_0_2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a9e425a635_0_2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968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a9e425a635_0_2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a9e425a635_0_2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a9e425a635_0_2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a9e425a635_0_2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445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9e425a635_0_1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9e425a635_0_1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9e425a635_0_1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9e425a635_0_1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9e425a635_0_1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9e425a635_0_1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3942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a9e425a635_0_2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a9e425a635_0_2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a9e425a635_0_1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a9e425a635_0_1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a9e425a635_0_2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9e425a635_0_2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9e425a635_0_2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9e425a635_0_2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9e425a635_0_2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9e425a635_0_2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681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886132" y="787282"/>
            <a:ext cx="7012500" cy="301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rgbClr val="000000"/>
                </a:solidFill>
              </a:rPr>
              <a:t>Sarcasm </a:t>
            </a:r>
            <a:r>
              <a:rPr lang="en-US" sz="4800" dirty="0">
                <a:solidFill>
                  <a:srgbClr val="000000"/>
                </a:solidFill>
              </a:rPr>
              <a:t>detection</a:t>
            </a:r>
            <a:r>
              <a:rPr lang="en" sz="4800" dirty="0">
                <a:solidFill>
                  <a:srgbClr val="000000"/>
                </a:solidFill>
              </a:rPr>
              <a:t> and analysis</a:t>
            </a:r>
            <a:endParaRPr sz="4800" dirty="0">
              <a:solidFill>
                <a:srgbClr val="000000"/>
              </a:solidFill>
              <a:sym typeface="Arial"/>
            </a:endParaRPr>
          </a:p>
          <a:p>
            <a:pPr marL="0" lvl="0" indent="0" algn="ctr" rtl="0">
              <a:spcBef>
                <a:spcPts val="0"/>
              </a:spcBef>
              <a:spcAft>
                <a:spcPts val="0"/>
              </a:spcAft>
              <a:buNone/>
            </a:pPr>
            <a:endParaRPr sz="4800" dirty="0">
              <a:solidFill>
                <a:srgbClr val="000000"/>
              </a:solidFill>
            </a:endParaRPr>
          </a:p>
        </p:txBody>
      </p:sp>
      <p:sp>
        <p:nvSpPr>
          <p:cNvPr id="129" name="Google Shape;129;p13"/>
          <p:cNvSpPr txBox="1">
            <a:spLocks noGrp="1"/>
          </p:cNvSpPr>
          <p:nvPr>
            <p:ph type="subTitle" idx="1"/>
          </p:nvPr>
        </p:nvSpPr>
        <p:spPr>
          <a:xfrm>
            <a:off x="1679585" y="2895682"/>
            <a:ext cx="51531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000000"/>
                </a:solidFill>
              </a:rPr>
              <a:t>Alex Boyev 314393158</a:t>
            </a:r>
            <a:endParaRPr dirty="0">
              <a:solidFill>
                <a:srgbClr val="000000"/>
              </a:solidFill>
            </a:endParaRPr>
          </a:p>
          <a:p>
            <a:pPr marL="0" lvl="0" indent="0" algn="ctr" rtl="0">
              <a:spcBef>
                <a:spcPts val="0"/>
              </a:spcBef>
              <a:spcAft>
                <a:spcPts val="0"/>
              </a:spcAft>
              <a:buNone/>
            </a:pPr>
            <a:r>
              <a:rPr lang="en" dirty="0">
                <a:solidFill>
                  <a:srgbClr val="000000"/>
                </a:solidFill>
              </a:rPr>
              <a:t>Moshe Faerman 204469449</a:t>
            </a:r>
            <a:endParaRPr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ctrTitle"/>
          </p:nvPr>
        </p:nvSpPr>
        <p:spPr>
          <a:xfrm>
            <a:off x="1802303" y="661034"/>
            <a:ext cx="5361300" cy="579938"/>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en" dirty="0">
                <a:solidFill>
                  <a:srgbClr val="000000"/>
                </a:solidFill>
                <a:latin typeface="Narkisim" panose="020E0502050101010101" pitchFamily="34" charset="-79"/>
                <a:cs typeface="Narkisim" panose="020E0502050101010101" pitchFamily="34" charset="-79"/>
              </a:rPr>
              <a:t>שיפור המודל</a:t>
            </a:r>
            <a:r>
              <a:rPr lang="he-IL" dirty="0">
                <a:solidFill>
                  <a:srgbClr val="000000"/>
                </a:solidFill>
                <a:latin typeface="Narkisim" panose="020E0502050101010101" pitchFamily="34" charset="-79"/>
                <a:cs typeface="Narkisim" panose="020E0502050101010101" pitchFamily="34" charset="-79"/>
              </a:rPr>
              <a:t> (</a:t>
            </a:r>
            <a:r>
              <a:rPr lang="en-US" dirty="0">
                <a:solidFill>
                  <a:srgbClr val="000000"/>
                </a:solidFill>
                <a:latin typeface="Narkisim" panose="020E0502050101010101" pitchFamily="34" charset="-79"/>
                <a:cs typeface="Narkisim" panose="020E0502050101010101" pitchFamily="34" charset="-79"/>
              </a:rPr>
              <a:t>BERT</a:t>
            </a:r>
            <a:r>
              <a:rPr lang="he-IL" dirty="0">
                <a:solidFill>
                  <a:srgbClr val="000000"/>
                </a:solidFill>
                <a:latin typeface="Narkisim" panose="020E0502050101010101" pitchFamily="34" charset="-79"/>
                <a:cs typeface="Narkisim" panose="020E0502050101010101" pitchFamily="34" charset="-79"/>
              </a:rPr>
              <a:t>)</a:t>
            </a:r>
            <a:endParaRPr dirty="0">
              <a:solidFill>
                <a:srgbClr val="000000"/>
              </a:solidFill>
              <a:latin typeface="Narkisim" panose="020E0502050101010101" pitchFamily="34" charset="-79"/>
              <a:cs typeface="Narkisim" panose="020E0502050101010101" pitchFamily="34" charset="-79"/>
            </a:endParaRPr>
          </a:p>
        </p:txBody>
      </p:sp>
      <p:sp>
        <p:nvSpPr>
          <p:cNvPr id="191" name="Google Shape;191;p22"/>
          <p:cNvSpPr txBox="1">
            <a:spLocks noGrp="1"/>
          </p:cNvSpPr>
          <p:nvPr>
            <p:ph type="subTitle" idx="1"/>
          </p:nvPr>
        </p:nvSpPr>
        <p:spPr>
          <a:xfrm>
            <a:off x="5123543" y="1240971"/>
            <a:ext cx="3304764" cy="3033485"/>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sz="1800" dirty="0">
                <a:solidFill>
                  <a:srgbClr val="000000"/>
                </a:solidFill>
                <a:latin typeface="David" panose="020E0502060401010101" pitchFamily="34" charset="-79"/>
                <a:cs typeface="David" panose="020E0502060401010101" pitchFamily="34" charset="-79"/>
              </a:rPr>
              <a:t>לאחר מספר כישלונות לשיפור המודל בעזרת:</a:t>
            </a:r>
          </a:p>
          <a:p>
            <a:pPr marL="0" lvl="0" indent="0" algn="r" rtl="1">
              <a:spcBef>
                <a:spcPts val="0"/>
              </a:spcBef>
              <a:spcAft>
                <a:spcPts val="0"/>
              </a:spcAft>
              <a:buNone/>
            </a:pPr>
            <a:r>
              <a:rPr lang="he-IL" sz="1800" dirty="0">
                <a:solidFill>
                  <a:srgbClr val="000000"/>
                </a:solidFill>
                <a:latin typeface="David" panose="020E0502060401010101" pitchFamily="34" charset="-79"/>
                <a:cs typeface="David" panose="020E0502060401010101" pitchFamily="34" charset="-79"/>
              </a:rPr>
              <a:t>מספר שכבות, מספר נוירונים, </a:t>
            </a:r>
            <a:r>
              <a:rPr lang="en-US" sz="1800" dirty="0">
                <a:solidFill>
                  <a:srgbClr val="000000"/>
                </a:solidFill>
                <a:latin typeface="David" panose="020E0502060401010101" pitchFamily="34" charset="-79"/>
                <a:cs typeface="David" panose="020E0502060401010101" pitchFamily="34" charset="-79"/>
              </a:rPr>
              <a:t>,BATCH ,EPOCHS</a:t>
            </a:r>
            <a:endParaRPr lang="en" sz="1800" dirty="0">
              <a:solidFill>
                <a:srgbClr val="000000"/>
              </a:solidFill>
              <a:latin typeface="David" panose="020E0502060401010101" pitchFamily="34" charset="-79"/>
              <a:cs typeface="David" panose="020E0502060401010101" pitchFamily="34" charset="-79"/>
            </a:endParaRPr>
          </a:p>
          <a:p>
            <a:pPr marL="0" lvl="0" indent="0" algn="r" rtl="1">
              <a:spcBef>
                <a:spcPts val="0"/>
              </a:spcBef>
              <a:spcAft>
                <a:spcPts val="0"/>
              </a:spcAft>
              <a:buNone/>
            </a:pPr>
            <a:r>
              <a:rPr lang="he-IL" sz="1800" dirty="0">
                <a:solidFill>
                  <a:srgbClr val="000000"/>
                </a:solidFill>
                <a:latin typeface="David" panose="020E0502060401010101" pitchFamily="34" charset="-79"/>
                <a:cs typeface="David" panose="020E0502060401010101" pitchFamily="34" charset="-79"/>
              </a:rPr>
              <a:t>קצב למידה ופונקציות אופטימיזציה- החלטנו לנסות את מודל ה</a:t>
            </a:r>
            <a:r>
              <a:rPr lang="en-US" sz="1800" dirty="0">
                <a:solidFill>
                  <a:srgbClr val="000000"/>
                </a:solidFill>
                <a:latin typeface="David" panose="020E0502060401010101" pitchFamily="34" charset="-79"/>
                <a:cs typeface="David" panose="020E0502060401010101" pitchFamily="34" charset="-79"/>
              </a:rPr>
              <a:t>BERT</a:t>
            </a:r>
            <a:r>
              <a:rPr lang="he-IL" sz="1800" dirty="0">
                <a:solidFill>
                  <a:srgbClr val="000000"/>
                </a:solidFill>
                <a:latin typeface="David" panose="020E0502060401010101" pitchFamily="34" charset="-79"/>
                <a:cs typeface="David" panose="020E0502060401010101" pitchFamily="34" charset="-79"/>
              </a:rPr>
              <a:t>.</a:t>
            </a:r>
          </a:p>
          <a:p>
            <a:pPr marL="0" lvl="0" indent="0" algn="r" rtl="1">
              <a:spcBef>
                <a:spcPts val="0"/>
              </a:spcBef>
              <a:spcAft>
                <a:spcPts val="0"/>
              </a:spcAft>
              <a:buNone/>
            </a:pPr>
            <a:r>
              <a:rPr lang="he-IL" sz="1800" dirty="0">
                <a:solidFill>
                  <a:srgbClr val="000000"/>
                </a:solidFill>
                <a:latin typeface="David" panose="020E0502060401010101" pitchFamily="34" charset="-79"/>
                <a:cs typeface="David" panose="020E0502060401010101" pitchFamily="34" charset="-79"/>
              </a:rPr>
              <a:t>המודל נועד ללמוד מכל המילים בכל העמדות , כלומר המשפט כולו.</a:t>
            </a:r>
          </a:p>
          <a:p>
            <a:pPr marL="0" lvl="0" indent="0" algn="r" rtl="1">
              <a:spcBef>
                <a:spcPts val="0"/>
              </a:spcBef>
              <a:spcAft>
                <a:spcPts val="0"/>
              </a:spcAft>
              <a:buNone/>
            </a:pPr>
            <a:r>
              <a:rPr lang="he-IL" sz="1800" dirty="0">
                <a:solidFill>
                  <a:srgbClr val="000000"/>
                </a:solidFill>
                <a:latin typeface="David" panose="020E0502060401010101" pitchFamily="34" charset="-79"/>
                <a:cs typeface="David" panose="020E0502060401010101" pitchFamily="34" charset="-79"/>
              </a:rPr>
              <a:t>מה שהפך את המודל למדויק עוד יותר.</a:t>
            </a:r>
            <a:endParaRPr lang="en" sz="1800" dirty="0">
              <a:solidFill>
                <a:srgbClr val="000000"/>
              </a:solidFill>
              <a:latin typeface="David" panose="020E0502060401010101" pitchFamily="34" charset="-79"/>
              <a:cs typeface="David" panose="020E0502060401010101" pitchFamily="34" charset="-79"/>
            </a:endParaRPr>
          </a:p>
          <a:p>
            <a:pPr marL="0" lvl="0" indent="0" algn="r" rtl="1">
              <a:spcBef>
                <a:spcPts val="0"/>
              </a:spcBef>
              <a:spcAft>
                <a:spcPts val="0"/>
              </a:spcAft>
              <a:buNone/>
            </a:pPr>
            <a:endParaRPr dirty="0">
              <a:solidFill>
                <a:srgbClr val="000000"/>
              </a:solidFill>
            </a:endParaRPr>
          </a:p>
          <a:p>
            <a:pPr marL="0" lvl="0" indent="0" algn="ctr" rtl="1">
              <a:spcBef>
                <a:spcPts val="0"/>
              </a:spcBef>
              <a:spcAft>
                <a:spcPts val="0"/>
              </a:spcAft>
              <a:buNone/>
            </a:pPr>
            <a:endParaRPr dirty="0"/>
          </a:p>
        </p:txBody>
      </p:sp>
      <p:pic>
        <p:nvPicPr>
          <p:cNvPr id="3" name="תמונה 2" descr="תמונה שמכילה שולחן&#10;&#10;התיאור נוצר באופן אוטומטי">
            <a:extLst>
              <a:ext uri="{FF2B5EF4-FFF2-40B4-BE49-F238E27FC236}">
                <a16:creationId xmlns:a16="http://schemas.microsoft.com/office/drawing/2014/main" id="{99CA33DE-9F50-4830-8C65-88E38218E447}"/>
              </a:ext>
            </a:extLst>
          </p:cNvPr>
          <p:cNvPicPr>
            <a:picLocks noChangeAspect="1"/>
          </p:cNvPicPr>
          <p:nvPr/>
        </p:nvPicPr>
        <p:blipFill>
          <a:blip r:embed="rId3"/>
          <a:stretch>
            <a:fillRect/>
          </a:stretch>
        </p:blipFill>
        <p:spPr>
          <a:xfrm>
            <a:off x="1198761" y="1538515"/>
            <a:ext cx="3482095" cy="219891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ctrTitle"/>
          </p:nvPr>
        </p:nvSpPr>
        <p:spPr>
          <a:xfrm>
            <a:off x="1891350" y="922291"/>
            <a:ext cx="5361300" cy="579938"/>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he-IL" dirty="0">
                <a:solidFill>
                  <a:srgbClr val="000000"/>
                </a:solidFill>
                <a:latin typeface="Narkisim" panose="020E0502050101010101" pitchFamily="34" charset="-79"/>
                <a:cs typeface="Narkisim" panose="020E0502050101010101" pitchFamily="34" charset="-79"/>
              </a:rPr>
              <a:t>הערכת איכות המודל</a:t>
            </a:r>
            <a:endParaRPr dirty="0">
              <a:solidFill>
                <a:srgbClr val="000000"/>
              </a:solidFill>
              <a:latin typeface="Narkisim" panose="020E0502050101010101" pitchFamily="34" charset="-79"/>
              <a:cs typeface="Narkisim" panose="020E0502050101010101" pitchFamily="34" charset="-79"/>
            </a:endParaRPr>
          </a:p>
        </p:txBody>
      </p:sp>
      <p:sp>
        <p:nvSpPr>
          <p:cNvPr id="5" name="תיבת טקסט 4">
            <a:extLst>
              <a:ext uri="{FF2B5EF4-FFF2-40B4-BE49-F238E27FC236}">
                <a16:creationId xmlns:a16="http://schemas.microsoft.com/office/drawing/2014/main" id="{E7B4175F-C0FC-45FD-B5F3-EA3E1AA0A6D9}"/>
              </a:ext>
            </a:extLst>
          </p:cNvPr>
          <p:cNvSpPr txBox="1"/>
          <p:nvPr/>
        </p:nvSpPr>
        <p:spPr>
          <a:xfrm>
            <a:off x="4368799" y="1560286"/>
            <a:ext cx="3635829" cy="1600438"/>
          </a:xfrm>
          <a:prstGeom prst="rect">
            <a:avLst/>
          </a:prstGeom>
          <a:noFill/>
        </p:spPr>
        <p:txBody>
          <a:bodyPr wrap="square" rtlCol="1">
            <a:spAutoFit/>
          </a:bodyPr>
          <a:lstStyle/>
          <a:p>
            <a:pPr algn="r" rtl="1"/>
            <a:r>
              <a:rPr lang="he-IL" dirty="0"/>
              <a:t>ביצענו 2 מבחנים למודל:</a:t>
            </a:r>
          </a:p>
          <a:p>
            <a:pPr algn="r" rtl="1"/>
            <a:r>
              <a:rPr lang="en-US" b="1" i="1" u="sng" dirty="0"/>
              <a:t>Majority Test</a:t>
            </a:r>
            <a:r>
              <a:rPr lang="he-IL" dirty="0"/>
              <a:t>- בוצעו 2 מבחנים . 75% ו60% .</a:t>
            </a:r>
            <a:endParaRPr lang="en-US" dirty="0"/>
          </a:p>
          <a:p>
            <a:pPr algn="r" rtl="1"/>
            <a:endParaRPr lang="en-US" dirty="0"/>
          </a:p>
          <a:p>
            <a:pPr algn="r" rtl="1"/>
            <a:endParaRPr lang="en-US" dirty="0"/>
          </a:p>
          <a:p>
            <a:pPr algn="r" rtl="1"/>
            <a:endParaRPr lang="en-US" dirty="0"/>
          </a:p>
          <a:p>
            <a:pPr algn="r" rtl="1"/>
            <a:endParaRPr lang="he-IL" dirty="0"/>
          </a:p>
          <a:p>
            <a:pPr algn="r" rtl="1"/>
            <a:endParaRPr lang="he-IL" dirty="0"/>
          </a:p>
        </p:txBody>
      </p:sp>
      <p:pic>
        <p:nvPicPr>
          <p:cNvPr id="7" name="תמונה 6" descr="תמונה שמכילה שולחן&#10;&#10;התיאור נוצר באופן אוטומטי">
            <a:extLst>
              <a:ext uri="{FF2B5EF4-FFF2-40B4-BE49-F238E27FC236}">
                <a16:creationId xmlns:a16="http://schemas.microsoft.com/office/drawing/2014/main" id="{6ECBD7DC-9C03-4565-97FF-908981D67C2A}"/>
              </a:ext>
            </a:extLst>
          </p:cNvPr>
          <p:cNvPicPr>
            <a:picLocks noChangeAspect="1"/>
          </p:cNvPicPr>
          <p:nvPr/>
        </p:nvPicPr>
        <p:blipFill>
          <a:blip r:embed="rId3"/>
          <a:stretch>
            <a:fillRect/>
          </a:stretch>
        </p:blipFill>
        <p:spPr>
          <a:xfrm>
            <a:off x="4709884" y="2141225"/>
            <a:ext cx="3229430" cy="2567873"/>
          </a:xfrm>
          <a:prstGeom prst="rect">
            <a:avLst/>
          </a:prstGeom>
        </p:spPr>
      </p:pic>
      <p:pic>
        <p:nvPicPr>
          <p:cNvPr id="9" name="תמונה 8" descr="תמונה שמכילה שולחן&#10;&#10;התיאור נוצר באופן אוטומטי">
            <a:extLst>
              <a:ext uri="{FF2B5EF4-FFF2-40B4-BE49-F238E27FC236}">
                <a16:creationId xmlns:a16="http://schemas.microsoft.com/office/drawing/2014/main" id="{003AB208-9E59-415E-A90C-FF196FC81411}"/>
              </a:ext>
            </a:extLst>
          </p:cNvPr>
          <p:cNvPicPr>
            <a:picLocks noChangeAspect="1"/>
          </p:cNvPicPr>
          <p:nvPr/>
        </p:nvPicPr>
        <p:blipFill>
          <a:blip r:embed="rId4"/>
          <a:stretch>
            <a:fillRect/>
          </a:stretch>
        </p:blipFill>
        <p:spPr>
          <a:xfrm>
            <a:off x="195944" y="2119982"/>
            <a:ext cx="4042227" cy="2824870"/>
          </a:xfrm>
          <a:prstGeom prst="rect">
            <a:avLst/>
          </a:prstGeom>
        </p:spPr>
      </p:pic>
    </p:spTree>
    <p:extLst>
      <p:ext uri="{BB962C8B-B14F-4D97-AF65-F5344CB8AC3E}">
        <p14:creationId xmlns:p14="http://schemas.microsoft.com/office/powerpoint/2010/main" val="2000701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ctrTitle"/>
          </p:nvPr>
        </p:nvSpPr>
        <p:spPr>
          <a:xfrm>
            <a:off x="1891350" y="922291"/>
            <a:ext cx="5361300" cy="579938"/>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he-IL" dirty="0">
                <a:solidFill>
                  <a:srgbClr val="000000"/>
                </a:solidFill>
                <a:latin typeface="Narkisim" panose="020E0502050101010101" pitchFamily="34" charset="-79"/>
                <a:cs typeface="Narkisim" panose="020E0502050101010101" pitchFamily="34" charset="-79"/>
              </a:rPr>
              <a:t>הערכת איכות המודל</a:t>
            </a:r>
            <a:endParaRPr dirty="0">
              <a:solidFill>
                <a:srgbClr val="000000"/>
              </a:solidFill>
              <a:latin typeface="Narkisim" panose="020E0502050101010101" pitchFamily="34" charset="-79"/>
              <a:cs typeface="Narkisim" panose="020E0502050101010101" pitchFamily="34" charset="-79"/>
            </a:endParaRPr>
          </a:p>
        </p:txBody>
      </p:sp>
      <p:sp>
        <p:nvSpPr>
          <p:cNvPr id="5" name="תיבת טקסט 4">
            <a:extLst>
              <a:ext uri="{FF2B5EF4-FFF2-40B4-BE49-F238E27FC236}">
                <a16:creationId xmlns:a16="http://schemas.microsoft.com/office/drawing/2014/main" id="{E7B4175F-C0FC-45FD-B5F3-EA3E1AA0A6D9}"/>
              </a:ext>
            </a:extLst>
          </p:cNvPr>
          <p:cNvSpPr txBox="1"/>
          <p:nvPr/>
        </p:nvSpPr>
        <p:spPr>
          <a:xfrm>
            <a:off x="1095830" y="1502229"/>
            <a:ext cx="6458856" cy="1600438"/>
          </a:xfrm>
          <a:prstGeom prst="rect">
            <a:avLst/>
          </a:prstGeom>
          <a:noFill/>
        </p:spPr>
        <p:txBody>
          <a:bodyPr wrap="square" rtlCol="1">
            <a:spAutoFit/>
          </a:bodyPr>
          <a:lstStyle/>
          <a:p>
            <a:pPr algn="r" rtl="1"/>
            <a:r>
              <a:rPr lang="en-US" b="1" i="1" u="sng" dirty="0"/>
              <a:t>:Voting test</a:t>
            </a:r>
          </a:p>
          <a:p>
            <a:pPr algn="r" rtl="1"/>
            <a:r>
              <a:rPr lang="he-IL" dirty="0"/>
              <a:t>ניתן לראות כי מודל ה</a:t>
            </a:r>
            <a:r>
              <a:rPr lang="en-US" dirty="0"/>
              <a:t>BERT</a:t>
            </a:r>
            <a:r>
              <a:rPr lang="he-IL" dirty="0"/>
              <a:t> צדק ברוב ה"קולות" של הניסוי.</a:t>
            </a:r>
            <a:endParaRPr lang="en-US" dirty="0"/>
          </a:p>
          <a:p>
            <a:pPr algn="r" rtl="1"/>
            <a:endParaRPr lang="en-US" dirty="0"/>
          </a:p>
          <a:p>
            <a:pPr algn="r" rtl="1"/>
            <a:endParaRPr lang="en-US" dirty="0"/>
          </a:p>
          <a:p>
            <a:pPr algn="r" rtl="1"/>
            <a:endParaRPr lang="en-US" dirty="0"/>
          </a:p>
          <a:p>
            <a:pPr algn="r" rtl="1"/>
            <a:endParaRPr lang="he-IL" dirty="0"/>
          </a:p>
          <a:p>
            <a:pPr algn="r" rtl="1"/>
            <a:endParaRPr lang="he-IL" dirty="0"/>
          </a:p>
        </p:txBody>
      </p:sp>
      <p:pic>
        <p:nvPicPr>
          <p:cNvPr id="3" name="תמונה 2" descr="תמונה שמכילה טקסט&#10;&#10;התיאור נוצר באופן אוטומטי">
            <a:extLst>
              <a:ext uri="{FF2B5EF4-FFF2-40B4-BE49-F238E27FC236}">
                <a16:creationId xmlns:a16="http://schemas.microsoft.com/office/drawing/2014/main" id="{9FABC6D1-D607-46B2-9099-0C5B0350148F}"/>
              </a:ext>
            </a:extLst>
          </p:cNvPr>
          <p:cNvPicPr>
            <a:picLocks noChangeAspect="1"/>
          </p:cNvPicPr>
          <p:nvPr/>
        </p:nvPicPr>
        <p:blipFill>
          <a:blip r:embed="rId3"/>
          <a:stretch>
            <a:fillRect/>
          </a:stretch>
        </p:blipFill>
        <p:spPr>
          <a:xfrm>
            <a:off x="438150" y="2047875"/>
            <a:ext cx="8267700" cy="1054792"/>
          </a:xfrm>
          <a:prstGeom prst="rect">
            <a:avLst/>
          </a:prstGeom>
        </p:spPr>
      </p:pic>
      <p:sp>
        <p:nvSpPr>
          <p:cNvPr id="4" name="תיבת טקסט 3">
            <a:extLst>
              <a:ext uri="{FF2B5EF4-FFF2-40B4-BE49-F238E27FC236}">
                <a16:creationId xmlns:a16="http://schemas.microsoft.com/office/drawing/2014/main" id="{65C6DEF3-3D2D-4ED6-8C35-5F427F853A73}"/>
              </a:ext>
            </a:extLst>
          </p:cNvPr>
          <p:cNvSpPr txBox="1"/>
          <p:nvPr/>
        </p:nvSpPr>
        <p:spPr>
          <a:xfrm>
            <a:off x="1756229" y="3200400"/>
            <a:ext cx="6074228" cy="523220"/>
          </a:xfrm>
          <a:prstGeom prst="rect">
            <a:avLst/>
          </a:prstGeom>
          <a:noFill/>
        </p:spPr>
        <p:txBody>
          <a:bodyPr wrap="square" rtlCol="1">
            <a:spAutoFit/>
          </a:bodyPr>
          <a:lstStyle/>
          <a:p>
            <a:pPr algn="r" rtl="1"/>
            <a:r>
              <a:rPr lang="he-IL" dirty="0"/>
              <a:t>לסיכום נמצא כי מודל</a:t>
            </a:r>
            <a:r>
              <a:rPr lang="en-US" dirty="0"/>
              <a:t>BERT </a:t>
            </a:r>
            <a:r>
              <a:rPr lang="he-IL" dirty="0"/>
              <a:t> הניב תוצאות הטובות ביותר 71.5%.</a:t>
            </a:r>
          </a:p>
          <a:p>
            <a:pPr algn="r" rtl="1"/>
            <a:r>
              <a:rPr lang="he-IL" dirty="0"/>
              <a:t>וגם עמד במבחן הרוב.</a:t>
            </a:r>
          </a:p>
        </p:txBody>
      </p:sp>
    </p:spTree>
    <p:extLst>
      <p:ext uri="{BB962C8B-B14F-4D97-AF65-F5344CB8AC3E}">
        <p14:creationId xmlns:p14="http://schemas.microsoft.com/office/powerpoint/2010/main" val="2202132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ctrTitle"/>
          </p:nvPr>
        </p:nvSpPr>
        <p:spPr>
          <a:xfrm>
            <a:off x="965200" y="661033"/>
            <a:ext cx="7463107" cy="877482"/>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he-IL" dirty="0">
                <a:solidFill>
                  <a:srgbClr val="000000"/>
                </a:solidFill>
                <a:latin typeface="Narkisim" panose="020E0502050101010101" pitchFamily="34" charset="-79"/>
                <a:cs typeface="Narkisim" panose="020E0502050101010101" pitchFamily="34" charset="-79"/>
              </a:rPr>
              <a:t>השוואת המודל מול תוצאות סקר ספרות</a:t>
            </a:r>
            <a:endParaRPr dirty="0">
              <a:solidFill>
                <a:srgbClr val="000000"/>
              </a:solidFill>
              <a:latin typeface="Narkisim" panose="020E0502050101010101" pitchFamily="34" charset="-79"/>
              <a:cs typeface="Narkisim" panose="020E0502050101010101" pitchFamily="34" charset="-79"/>
            </a:endParaRPr>
          </a:p>
        </p:txBody>
      </p:sp>
      <p:pic>
        <p:nvPicPr>
          <p:cNvPr id="5" name="תמונה 4" descr="תמונה שמכילה שולחן&#10;&#10;התיאור נוצר באופן אוטומטי">
            <a:extLst>
              <a:ext uri="{FF2B5EF4-FFF2-40B4-BE49-F238E27FC236}">
                <a16:creationId xmlns:a16="http://schemas.microsoft.com/office/drawing/2014/main" id="{BDC7FBF1-F5FD-43A4-82F8-153FE76BCA4B}"/>
              </a:ext>
            </a:extLst>
          </p:cNvPr>
          <p:cNvPicPr>
            <a:picLocks noChangeAspect="1"/>
          </p:cNvPicPr>
          <p:nvPr/>
        </p:nvPicPr>
        <p:blipFill>
          <a:blip r:embed="rId3"/>
          <a:stretch>
            <a:fillRect/>
          </a:stretch>
        </p:blipFill>
        <p:spPr>
          <a:xfrm>
            <a:off x="203199" y="1420586"/>
            <a:ext cx="3907972" cy="2071476"/>
          </a:xfrm>
          <a:prstGeom prst="rect">
            <a:avLst/>
          </a:prstGeom>
        </p:spPr>
      </p:pic>
      <p:pic>
        <p:nvPicPr>
          <p:cNvPr id="7" name="תמונה 6" descr="תמונה שמכילה טקסט, צילום מסך, קבלה&#10;&#10;התיאור נוצר באופן אוטומטי">
            <a:extLst>
              <a:ext uri="{FF2B5EF4-FFF2-40B4-BE49-F238E27FC236}">
                <a16:creationId xmlns:a16="http://schemas.microsoft.com/office/drawing/2014/main" id="{59446400-DA71-43A2-8088-05A65482F487}"/>
              </a:ext>
            </a:extLst>
          </p:cNvPr>
          <p:cNvPicPr>
            <a:picLocks noChangeAspect="1"/>
          </p:cNvPicPr>
          <p:nvPr/>
        </p:nvPicPr>
        <p:blipFill>
          <a:blip r:embed="rId4"/>
          <a:stretch>
            <a:fillRect/>
          </a:stretch>
        </p:blipFill>
        <p:spPr>
          <a:xfrm>
            <a:off x="5217886" y="1375614"/>
            <a:ext cx="3640839" cy="2617793"/>
          </a:xfrm>
          <a:prstGeom prst="rect">
            <a:avLst/>
          </a:prstGeom>
        </p:spPr>
      </p:pic>
      <p:pic>
        <p:nvPicPr>
          <p:cNvPr id="9" name="תמונה 8" descr="תמונה שמכילה שולחן&#10;&#10;התיאור נוצר באופן אוטומטי">
            <a:extLst>
              <a:ext uri="{FF2B5EF4-FFF2-40B4-BE49-F238E27FC236}">
                <a16:creationId xmlns:a16="http://schemas.microsoft.com/office/drawing/2014/main" id="{1BACE497-B511-4E84-9EE3-3F04945732ED}"/>
              </a:ext>
            </a:extLst>
          </p:cNvPr>
          <p:cNvPicPr>
            <a:picLocks noChangeAspect="1"/>
          </p:cNvPicPr>
          <p:nvPr/>
        </p:nvPicPr>
        <p:blipFill>
          <a:blip r:embed="rId5"/>
          <a:stretch>
            <a:fillRect/>
          </a:stretch>
        </p:blipFill>
        <p:spPr>
          <a:xfrm>
            <a:off x="203199" y="3722914"/>
            <a:ext cx="7366001" cy="1219200"/>
          </a:xfrm>
          <a:prstGeom prst="rect">
            <a:avLst/>
          </a:prstGeom>
        </p:spPr>
      </p:pic>
    </p:spTree>
    <p:extLst>
      <p:ext uri="{BB962C8B-B14F-4D97-AF65-F5344CB8AC3E}">
        <p14:creationId xmlns:p14="http://schemas.microsoft.com/office/powerpoint/2010/main" val="2837848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ctrTitle"/>
          </p:nvPr>
        </p:nvSpPr>
        <p:spPr>
          <a:xfrm>
            <a:off x="1858703" y="683608"/>
            <a:ext cx="5361300" cy="912963"/>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en-US" dirty="0">
                <a:solidFill>
                  <a:srgbClr val="000000"/>
                </a:solidFill>
              </a:rPr>
              <a:t>Results</a:t>
            </a:r>
            <a:endParaRPr dirty="0">
              <a:solidFill>
                <a:srgbClr val="000000"/>
              </a:solidFill>
            </a:endParaRPr>
          </a:p>
        </p:txBody>
      </p:sp>
      <p:pic>
        <p:nvPicPr>
          <p:cNvPr id="198" name="Google Shape;198;p23" descr="Sarcasm Spurs Creative Thinking"/>
          <p:cNvPicPr preferRelativeResize="0"/>
          <p:nvPr/>
        </p:nvPicPr>
        <p:blipFill>
          <a:blip r:embed="rId3">
            <a:alphaModFix/>
          </a:blip>
          <a:stretch>
            <a:fillRect/>
          </a:stretch>
        </p:blipFill>
        <p:spPr>
          <a:xfrm>
            <a:off x="6803786" y="3282996"/>
            <a:ext cx="2137014" cy="1653792"/>
          </a:xfrm>
          <a:prstGeom prst="rect">
            <a:avLst/>
          </a:prstGeom>
          <a:noFill/>
          <a:ln>
            <a:noFill/>
          </a:ln>
        </p:spPr>
      </p:pic>
      <p:pic>
        <p:nvPicPr>
          <p:cNvPr id="3" name="תמונה 2" descr="תמונה שמכילה טקסט&#10;&#10;התיאור נוצר באופן אוטומטי">
            <a:extLst>
              <a:ext uri="{FF2B5EF4-FFF2-40B4-BE49-F238E27FC236}">
                <a16:creationId xmlns:a16="http://schemas.microsoft.com/office/drawing/2014/main" id="{4860ACF3-1F6A-454E-A884-0F237CF20A9C}"/>
              </a:ext>
            </a:extLst>
          </p:cNvPr>
          <p:cNvPicPr>
            <a:picLocks noChangeAspect="1"/>
          </p:cNvPicPr>
          <p:nvPr/>
        </p:nvPicPr>
        <p:blipFill>
          <a:blip r:embed="rId4"/>
          <a:stretch>
            <a:fillRect/>
          </a:stretch>
        </p:blipFill>
        <p:spPr>
          <a:xfrm>
            <a:off x="203200" y="1976921"/>
            <a:ext cx="6259966" cy="2959868"/>
          </a:xfrm>
          <a:prstGeom prst="rect">
            <a:avLst/>
          </a:prstGeom>
        </p:spPr>
      </p:pic>
      <p:sp>
        <p:nvSpPr>
          <p:cNvPr id="4" name="תיבת טקסט 3">
            <a:extLst>
              <a:ext uri="{FF2B5EF4-FFF2-40B4-BE49-F238E27FC236}">
                <a16:creationId xmlns:a16="http://schemas.microsoft.com/office/drawing/2014/main" id="{A445822C-70C8-4285-B9C5-39D9CAFB78D5}"/>
              </a:ext>
            </a:extLst>
          </p:cNvPr>
          <p:cNvSpPr txBox="1"/>
          <p:nvPr/>
        </p:nvSpPr>
        <p:spPr>
          <a:xfrm>
            <a:off x="2500086" y="1442682"/>
            <a:ext cx="4143828" cy="307777"/>
          </a:xfrm>
          <a:prstGeom prst="rect">
            <a:avLst/>
          </a:prstGeom>
          <a:noFill/>
        </p:spPr>
        <p:txBody>
          <a:bodyPr wrap="square" rtlCol="1">
            <a:spAutoFit/>
          </a:bodyPr>
          <a:lstStyle/>
          <a:p>
            <a:pPr algn="r" rtl="1"/>
            <a:r>
              <a:rPr lang="he-IL" dirty="0">
                <a:latin typeface="David" panose="020E0502060401010101" pitchFamily="34" charset="-79"/>
                <a:cs typeface="David" panose="020E0502060401010101" pitchFamily="34" charset="-79"/>
              </a:rPr>
              <a:t>תוצאות של המודל על משפטים רנדומליים מגוגל:</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ctrTitle"/>
          </p:nvPr>
        </p:nvSpPr>
        <p:spPr>
          <a:xfrm>
            <a:off x="1891350" y="608994"/>
            <a:ext cx="5361300" cy="1007406"/>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he-IL" dirty="0">
                <a:solidFill>
                  <a:srgbClr val="000000"/>
                </a:solidFill>
                <a:latin typeface="Narkisim" panose="020E0502050101010101" pitchFamily="34" charset="-79"/>
                <a:cs typeface="Narkisim" panose="020E0502050101010101" pitchFamily="34" charset="-79"/>
              </a:rPr>
              <a:t>רעיונות לשיפור</a:t>
            </a:r>
            <a:endParaRPr dirty="0">
              <a:solidFill>
                <a:srgbClr val="000000"/>
              </a:solidFill>
              <a:latin typeface="Narkisim" panose="020E0502050101010101" pitchFamily="34" charset="-79"/>
              <a:cs typeface="Narkisim" panose="020E0502050101010101" pitchFamily="34" charset="-79"/>
            </a:endParaRPr>
          </a:p>
        </p:txBody>
      </p:sp>
      <p:sp>
        <p:nvSpPr>
          <p:cNvPr id="210" name="Google Shape;210;p25"/>
          <p:cNvSpPr txBox="1">
            <a:spLocks noGrp="1"/>
          </p:cNvSpPr>
          <p:nvPr>
            <p:ph type="subTitle" idx="1"/>
          </p:nvPr>
        </p:nvSpPr>
        <p:spPr>
          <a:xfrm>
            <a:off x="1957764" y="1477113"/>
            <a:ext cx="5361300" cy="19107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endParaRPr dirty="0"/>
          </a:p>
          <a:p>
            <a:pPr marL="0" lvl="0" indent="0" algn="ctr" rtl="1">
              <a:spcBef>
                <a:spcPts val="0"/>
              </a:spcBef>
              <a:spcAft>
                <a:spcPts val="0"/>
              </a:spcAft>
              <a:buNone/>
            </a:pPr>
            <a:endParaRPr dirty="0"/>
          </a:p>
        </p:txBody>
      </p:sp>
      <p:sp>
        <p:nvSpPr>
          <p:cNvPr id="2" name="TextBox 1">
            <a:extLst>
              <a:ext uri="{FF2B5EF4-FFF2-40B4-BE49-F238E27FC236}">
                <a16:creationId xmlns:a16="http://schemas.microsoft.com/office/drawing/2014/main" id="{41E9A5CA-F5C2-48AE-8BDB-2AA196D42D79}"/>
              </a:ext>
            </a:extLst>
          </p:cNvPr>
          <p:cNvSpPr txBox="1"/>
          <p:nvPr/>
        </p:nvSpPr>
        <p:spPr>
          <a:xfrm>
            <a:off x="1390650" y="1616400"/>
            <a:ext cx="5594350" cy="1384995"/>
          </a:xfrm>
          <a:prstGeom prst="rect">
            <a:avLst/>
          </a:prstGeom>
          <a:noFill/>
        </p:spPr>
        <p:txBody>
          <a:bodyPr wrap="square" rtlCol="0">
            <a:spAutoFit/>
          </a:bodyPr>
          <a:lstStyle/>
          <a:p>
            <a:pPr marL="285750" indent="-285750" algn="r" rtl="1">
              <a:buFont typeface="Arial" panose="020B0604020202020204" pitchFamily="34" charset="0"/>
              <a:buChar char="•"/>
            </a:pPr>
            <a:r>
              <a:rPr lang="he-IL" dirty="0"/>
              <a:t>עוד מידע, מיליון רשומות לא מספיק.</a:t>
            </a:r>
          </a:p>
          <a:p>
            <a:pPr marL="285750" indent="-285750" algn="r" rtl="1">
              <a:buFont typeface="Arial" panose="020B0604020202020204" pitchFamily="34" charset="0"/>
              <a:buChar char="•"/>
            </a:pPr>
            <a:r>
              <a:rPr lang="he-IL" dirty="0"/>
              <a:t>מידע יותר אמין, סקרזם ב</a:t>
            </a:r>
            <a:r>
              <a:rPr lang="en-US" dirty="0"/>
              <a:t>REDDIT </a:t>
            </a:r>
            <a:r>
              <a:rPr lang="he-IL" dirty="0"/>
              <a:t> מתוייג על ידי אנשים ( לא אמין )</a:t>
            </a:r>
          </a:p>
          <a:p>
            <a:pPr marL="285750" indent="-285750" algn="r" rtl="1">
              <a:buFont typeface="Arial" panose="020B0604020202020204" pitchFamily="34" charset="0"/>
              <a:buChar char="•"/>
            </a:pPr>
            <a:r>
              <a:rPr lang="he-IL" dirty="0"/>
              <a:t>נקיון מידע יותר טוב, אולי יש רעש שפספסנו.</a:t>
            </a:r>
          </a:p>
          <a:p>
            <a:pPr marL="285750" indent="-285750" algn="r" rtl="1">
              <a:buFont typeface="Arial" panose="020B0604020202020204" pitchFamily="34" charset="0"/>
              <a:buChar char="•"/>
            </a:pPr>
            <a:r>
              <a:rPr lang="he-IL" dirty="0"/>
              <a:t>לנסות עוד אופטימזיירים.</a:t>
            </a:r>
          </a:p>
          <a:p>
            <a:pPr marL="285750" indent="-285750" algn="r" rtl="1">
              <a:buFont typeface="Arial" panose="020B0604020202020204" pitchFamily="34" charset="0"/>
              <a:buChar char="•"/>
            </a:pPr>
            <a:r>
              <a:rPr lang="he-IL" dirty="0"/>
              <a:t>לנסות </a:t>
            </a:r>
            <a:r>
              <a:rPr lang="en-US" dirty="0"/>
              <a:t>EMBEDDING</a:t>
            </a:r>
            <a:r>
              <a:rPr lang="he-IL" dirty="0"/>
              <a:t> נוספים כגון </a:t>
            </a:r>
            <a:r>
              <a:rPr lang="en-US" dirty="0"/>
              <a:t>GLOVE</a:t>
            </a:r>
            <a:r>
              <a:rPr lang="he-IL" dirty="0"/>
              <a:t> או </a:t>
            </a:r>
            <a:r>
              <a:rPr lang="en-US" dirty="0"/>
              <a:t>WORD2VEC</a:t>
            </a:r>
            <a:r>
              <a:rPr lang="he-IL" dirty="0"/>
              <a:t>.</a:t>
            </a:r>
          </a:p>
          <a:p>
            <a:pPr marL="285750" indent="-285750" algn="r" rtl="1">
              <a:buFont typeface="Arial" panose="020B0604020202020204" pitchFamily="34" charset="0"/>
              <a:buChar char="•"/>
            </a:pPr>
            <a:r>
              <a:rPr lang="en-US" b="0" i="0" dirty="0">
                <a:solidFill>
                  <a:srgbClr val="000000"/>
                </a:solidFill>
                <a:effectLst/>
                <a:latin typeface="Helvetica Neue"/>
              </a:rPr>
              <a:t>k-Fold Cross Validation</a:t>
            </a:r>
          </a:p>
        </p:txBody>
      </p:sp>
      <p:pic>
        <p:nvPicPr>
          <p:cNvPr id="4" name="Picture 3" descr="Chart&#10;&#10;Description automatically generated">
            <a:extLst>
              <a:ext uri="{FF2B5EF4-FFF2-40B4-BE49-F238E27FC236}">
                <a16:creationId xmlns:a16="http://schemas.microsoft.com/office/drawing/2014/main" id="{79E1D402-8E61-4776-869E-C3FEEF71B4C5}"/>
              </a:ext>
            </a:extLst>
          </p:cNvPr>
          <p:cNvPicPr>
            <a:picLocks noChangeAspect="1"/>
          </p:cNvPicPr>
          <p:nvPr/>
        </p:nvPicPr>
        <p:blipFill>
          <a:blip r:embed="rId3"/>
          <a:stretch>
            <a:fillRect/>
          </a:stretch>
        </p:blipFill>
        <p:spPr>
          <a:xfrm>
            <a:off x="3276600" y="3387813"/>
            <a:ext cx="3028950" cy="1364837"/>
          </a:xfrm>
          <a:prstGeom prst="rect">
            <a:avLst/>
          </a:prstGeom>
        </p:spPr>
      </p:pic>
    </p:spTree>
    <p:extLst>
      <p:ext uri="{BB962C8B-B14F-4D97-AF65-F5344CB8AC3E}">
        <p14:creationId xmlns:p14="http://schemas.microsoft.com/office/powerpoint/2010/main" val="3810805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ctrTitle"/>
          </p:nvPr>
        </p:nvSpPr>
        <p:spPr>
          <a:xfrm>
            <a:off x="1891350" y="608994"/>
            <a:ext cx="5361300" cy="1007406"/>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en" dirty="0">
                <a:solidFill>
                  <a:srgbClr val="000000"/>
                </a:solidFill>
                <a:latin typeface="Narkisim" panose="020E0502050101010101" pitchFamily="34" charset="-79"/>
                <a:cs typeface="Narkisim" panose="020E0502050101010101" pitchFamily="34" charset="-79"/>
              </a:rPr>
              <a:t>לסיכום</a:t>
            </a:r>
            <a:endParaRPr dirty="0">
              <a:solidFill>
                <a:srgbClr val="000000"/>
              </a:solidFill>
              <a:latin typeface="Narkisim" panose="020E0502050101010101" pitchFamily="34" charset="-79"/>
              <a:cs typeface="Narkisim" panose="020E0502050101010101" pitchFamily="34" charset="-79"/>
            </a:endParaRPr>
          </a:p>
        </p:txBody>
      </p:sp>
      <p:sp>
        <p:nvSpPr>
          <p:cNvPr id="210" name="Google Shape;210;p25"/>
          <p:cNvSpPr txBox="1">
            <a:spLocks noGrp="1"/>
          </p:cNvSpPr>
          <p:nvPr>
            <p:ph type="subTitle" idx="1"/>
          </p:nvPr>
        </p:nvSpPr>
        <p:spPr>
          <a:xfrm>
            <a:off x="1957764" y="1477113"/>
            <a:ext cx="5361300" cy="1910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dirty="0">
                <a:solidFill>
                  <a:srgbClr val="000000"/>
                </a:solidFill>
                <a:latin typeface="David" panose="020E0502060401010101" pitchFamily="34" charset="-79"/>
                <a:cs typeface="David" panose="020E0502060401010101" pitchFamily="34" charset="-79"/>
              </a:rPr>
              <a:t>הנושא שבחרנו הוא נושא לא חד משמעי וניתן לפרש אותו בצורות שונות.</a:t>
            </a:r>
            <a:endParaRPr dirty="0">
              <a:solidFill>
                <a:srgbClr val="000000"/>
              </a:solidFill>
              <a:latin typeface="David" panose="020E0502060401010101" pitchFamily="34" charset="-79"/>
              <a:cs typeface="David" panose="020E0502060401010101" pitchFamily="34" charset="-79"/>
            </a:endParaRPr>
          </a:p>
          <a:p>
            <a:pPr marL="0" lvl="0" indent="0" algn="r" rtl="1">
              <a:spcBef>
                <a:spcPts val="0"/>
              </a:spcBef>
              <a:spcAft>
                <a:spcPts val="0"/>
              </a:spcAft>
              <a:buNone/>
            </a:pPr>
            <a:r>
              <a:rPr lang="en" dirty="0">
                <a:solidFill>
                  <a:srgbClr val="000000"/>
                </a:solidFill>
                <a:latin typeface="David" panose="020E0502060401010101" pitchFamily="34" charset="-79"/>
                <a:cs typeface="David" panose="020E0502060401010101" pitchFamily="34" charset="-79"/>
              </a:rPr>
              <a:t>לנו כבני אדם לא תמיד </a:t>
            </a:r>
            <a:r>
              <a:rPr lang="he-IL" dirty="0">
                <a:solidFill>
                  <a:srgbClr val="000000"/>
                </a:solidFill>
                <a:latin typeface="David" panose="020E0502060401010101" pitchFamily="34" charset="-79"/>
                <a:cs typeface="David" panose="020E0502060401010101" pitchFamily="34" charset="-79"/>
              </a:rPr>
              <a:t>קיימת יכולת</a:t>
            </a:r>
            <a:r>
              <a:rPr lang="en" dirty="0">
                <a:solidFill>
                  <a:srgbClr val="000000"/>
                </a:solidFill>
                <a:latin typeface="David" panose="020E0502060401010101" pitchFamily="34" charset="-79"/>
                <a:cs typeface="David" panose="020E0502060401010101" pitchFamily="34" charset="-79"/>
              </a:rPr>
              <a:t> </a:t>
            </a:r>
            <a:r>
              <a:rPr lang="he-IL" dirty="0">
                <a:solidFill>
                  <a:srgbClr val="000000"/>
                </a:solidFill>
                <a:latin typeface="David" panose="020E0502060401010101" pitchFamily="34" charset="-79"/>
                <a:cs typeface="David" panose="020E0502060401010101" pitchFamily="34" charset="-79"/>
              </a:rPr>
              <a:t>הבנה </a:t>
            </a:r>
            <a:r>
              <a:rPr lang="en" dirty="0">
                <a:solidFill>
                  <a:srgbClr val="000000"/>
                </a:solidFill>
                <a:latin typeface="David" panose="020E0502060401010101" pitchFamily="34" charset="-79"/>
                <a:cs typeface="David" panose="020E0502060401010101" pitchFamily="34" charset="-79"/>
              </a:rPr>
              <a:t>של הומור מסוג זה</a:t>
            </a:r>
            <a:r>
              <a:rPr lang="he-IL" dirty="0">
                <a:solidFill>
                  <a:srgbClr val="000000"/>
                </a:solidFill>
                <a:latin typeface="David" panose="020E0502060401010101" pitchFamily="34" charset="-79"/>
                <a:cs typeface="David" panose="020E0502060401010101" pitchFamily="34" charset="-79"/>
              </a:rPr>
              <a:t>.</a:t>
            </a:r>
          </a:p>
          <a:p>
            <a:pPr marL="0" lvl="0" indent="0" algn="r" rtl="1">
              <a:spcBef>
                <a:spcPts val="0"/>
              </a:spcBef>
              <a:spcAft>
                <a:spcPts val="0"/>
              </a:spcAft>
              <a:buNone/>
            </a:pPr>
            <a:r>
              <a:rPr lang="he-IL" dirty="0">
                <a:solidFill>
                  <a:srgbClr val="000000"/>
                </a:solidFill>
                <a:latin typeface="David" panose="020E0502060401010101" pitchFamily="34" charset="-79"/>
                <a:cs typeface="David" panose="020E0502060401010101" pitchFamily="34" charset="-79"/>
              </a:rPr>
              <a:t>כמו כן, </a:t>
            </a:r>
            <a:r>
              <a:rPr lang="en" dirty="0">
                <a:solidFill>
                  <a:srgbClr val="000000"/>
                </a:solidFill>
                <a:latin typeface="David" panose="020E0502060401010101" pitchFamily="34" charset="-79"/>
                <a:cs typeface="David" panose="020E0502060401010101" pitchFamily="34" charset="-79"/>
              </a:rPr>
              <a:t>גם </a:t>
            </a:r>
            <a:r>
              <a:rPr lang="he-IL" dirty="0">
                <a:solidFill>
                  <a:srgbClr val="000000"/>
                </a:solidFill>
                <a:latin typeface="David" panose="020E0502060401010101" pitchFamily="34" charset="-79"/>
                <a:cs typeface="David" panose="020E0502060401010101" pitchFamily="34" charset="-79"/>
              </a:rPr>
              <a:t>לשפת גוף</a:t>
            </a:r>
            <a:r>
              <a:rPr lang="en" dirty="0">
                <a:solidFill>
                  <a:srgbClr val="000000"/>
                </a:solidFill>
                <a:latin typeface="David" panose="020E0502060401010101" pitchFamily="34" charset="-79"/>
                <a:cs typeface="David" panose="020E0502060401010101" pitchFamily="34" charset="-79"/>
              </a:rPr>
              <a:t> </a:t>
            </a:r>
            <a:r>
              <a:rPr lang="he-IL" dirty="0">
                <a:solidFill>
                  <a:srgbClr val="000000"/>
                </a:solidFill>
                <a:latin typeface="David" panose="020E0502060401010101" pitchFamily="34" charset="-79"/>
                <a:cs typeface="David" panose="020E0502060401010101" pitchFamily="34" charset="-79"/>
              </a:rPr>
              <a:t>וטון </a:t>
            </a:r>
            <a:r>
              <a:rPr lang="en" dirty="0">
                <a:solidFill>
                  <a:srgbClr val="000000"/>
                </a:solidFill>
                <a:latin typeface="David" panose="020E0502060401010101" pitchFamily="34" charset="-79"/>
                <a:cs typeface="David" panose="020E0502060401010101" pitchFamily="34" charset="-79"/>
              </a:rPr>
              <a:t>אנושי</a:t>
            </a:r>
            <a:r>
              <a:rPr lang="he-IL" dirty="0">
                <a:solidFill>
                  <a:srgbClr val="000000"/>
                </a:solidFill>
                <a:latin typeface="David" panose="020E0502060401010101" pitchFamily="34" charset="-79"/>
                <a:cs typeface="David" panose="020E0502060401010101" pitchFamily="34" charset="-79"/>
              </a:rPr>
              <a:t> יש חשיבות בהתבטאות סרקסטית.</a:t>
            </a:r>
            <a:endParaRPr dirty="0">
              <a:solidFill>
                <a:srgbClr val="000000"/>
              </a:solidFill>
              <a:latin typeface="David" panose="020E0502060401010101" pitchFamily="34" charset="-79"/>
              <a:cs typeface="David" panose="020E0502060401010101" pitchFamily="34" charset="-79"/>
            </a:endParaRPr>
          </a:p>
          <a:p>
            <a:pPr marL="0" lvl="0" indent="0" algn="r" rtl="1">
              <a:spcBef>
                <a:spcPts val="0"/>
              </a:spcBef>
              <a:spcAft>
                <a:spcPts val="0"/>
              </a:spcAft>
              <a:buNone/>
            </a:pPr>
            <a:r>
              <a:rPr lang="en" dirty="0">
                <a:solidFill>
                  <a:srgbClr val="000000"/>
                </a:solidFill>
                <a:latin typeface="David" panose="020E0502060401010101" pitchFamily="34" charset="-79"/>
                <a:cs typeface="David" panose="020E0502060401010101" pitchFamily="34" charset="-79"/>
              </a:rPr>
              <a:t>מכך ניתן להסיק כי תהליך של למידת מחשב על סרקזם זאת משימה מורכבת.</a:t>
            </a:r>
            <a:endParaRPr dirty="0">
              <a:solidFill>
                <a:srgbClr val="000000"/>
              </a:solidFill>
              <a:latin typeface="David" panose="020E0502060401010101" pitchFamily="34" charset="-79"/>
              <a:cs typeface="David" panose="020E0502060401010101" pitchFamily="34" charset="-79"/>
            </a:endParaRPr>
          </a:p>
          <a:p>
            <a:pPr marL="0" lvl="0" indent="0" algn="ctr" rtl="1">
              <a:spcBef>
                <a:spcPts val="0"/>
              </a:spcBef>
              <a:spcAft>
                <a:spcPts val="0"/>
              </a:spcAft>
              <a:buNone/>
            </a:pPr>
            <a:endParaRPr dirty="0"/>
          </a:p>
          <a:p>
            <a:pPr marL="0" lvl="0" indent="0" algn="ctr" rtl="1">
              <a:spcBef>
                <a:spcPts val="0"/>
              </a:spcBef>
              <a:spcAft>
                <a:spcPts val="0"/>
              </a:spcAft>
              <a:buNone/>
            </a:pPr>
            <a:endParaRPr dirty="0"/>
          </a:p>
        </p:txBody>
      </p:sp>
      <p:pic>
        <p:nvPicPr>
          <p:cNvPr id="211" name="Google Shape;211;p25" descr="7 Ways to Convey Sarcasm in Web Content | Webdesigner Depot"/>
          <p:cNvPicPr preferRelativeResize="0"/>
          <p:nvPr/>
        </p:nvPicPr>
        <p:blipFill>
          <a:blip r:embed="rId3">
            <a:alphaModFix/>
          </a:blip>
          <a:stretch>
            <a:fillRect/>
          </a:stretch>
        </p:blipFill>
        <p:spPr>
          <a:xfrm>
            <a:off x="4193600" y="3270296"/>
            <a:ext cx="3059050" cy="1682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ctrTitle"/>
          </p:nvPr>
        </p:nvSpPr>
        <p:spPr>
          <a:xfrm>
            <a:off x="1891350" y="608994"/>
            <a:ext cx="5361300" cy="1007406"/>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he-IL" dirty="0">
                <a:solidFill>
                  <a:srgbClr val="000000"/>
                </a:solidFill>
                <a:latin typeface="Narkisim" panose="020E0502050101010101" pitchFamily="34" charset="-79"/>
                <a:cs typeface="Narkisim" panose="020E0502050101010101" pitchFamily="34" charset="-79"/>
              </a:rPr>
              <a:t>מקורות</a:t>
            </a:r>
            <a:endParaRPr dirty="0">
              <a:solidFill>
                <a:srgbClr val="000000"/>
              </a:solidFill>
              <a:latin typeface="Narkisim" panose="020E0502050101010101" pitchFamily="34" charset="-79"/>
              <a:cs typeface="Narkisim" panose="020E0502050101010101" pitchFamily="34" charset="-79"/>
            </a:endParaRPr>
          </a:p>
        </p:txBody>
      </p:sp>
      <p:sp>
        <p:nvSpPr>
          <p:cNvPr id="210" name="Google Shape;210;p25"/>
          <p:cNvSpPr txBox="1">
            <a:spLocks noGrp="1"/>
          </p:cNvSpPr>
          <p:nvPr>
            <p:ph type="subTitle" idx="1"/>
          </p:nvPr>
        </p:nvSpPr>
        <p:spPr>
          <a:xfrm>
            <a:off x="943429" y="1616400"/>
            <a:ext cx="6375635" cy="2752400"/>
          </a:xfrm>
          <a:prstGeom prst="rect">
            <a:avLst/>
          </a:prstGeom>
        </p:spPr>
        <p:txBody>
          <a:bodyPr spcFirstLastPara="1" wrap="square" lIns="91425" tIns="91425" rIns="91425" bIns="91425" anchor="t" anchorCtr="0">
            <a:noAutofit/>
          </a:bodyPr>
          <a:lstStyle/>
          <a:p>
            <a:pPr marL="342900" lvl="0" indent="-342900" algn="l">
              <a:spcBef>
                <a:spcPts val="0"/>
              </a:spcBef>
              <a:spcAft>
                <a:spcPts val="0"/>
              </a:spcAft>
              <a:buAutoNum type="arabicPeriod"/>
            </a:pPr>
            <a:r>
              <a:rPr lang="en-US" dirty="0" err="1">
                <a:solidFill>
                  <a:schemeClr val="tx2">
                    <a:lumMod val="10000"/>
                  </a:schemeClr>
                </a:solidFill>
              </a:rPr>
              <a:t>Khodak</a:t>
            </a:r>
            <a:r>
              <a:rPr lang="en-US" dirty="0">
                <a:solidFill>
                  <a:schemeClr val="tx2">
                    <a:lumMod val="10000"/>
                  </a:schemeClr>
                </a:solidFill>
              </a:rPr>
              <a:t>, M., </a:t>
            </a:r>
            <a:r>
              <a:rPr lang="en-US" dirty="0" err="1">
                <a:solidFill>
                  <a:schemeClr val="tx2">
                    <a:lumMod val="10000"/>
                  </a:schemeClr>
                </a:solidFill>
              </a:rPr>
              <a:t>Saunshi</a:t>
            </a:r>
            <a:r>
              <a:rPr lang="en-US" dirty="0">
                <a:solidFill>
                  <a:schemeClr val="tx2">
                    <a:lumMod val="10000"/>
                  </a:schemeClr>
                </a:solidFill>
              </a:rPr>
              <a:t>, N., &amp; </a:t>
            </a:r>
            <a:r>
              <a:rPr lang="en-US" dirty="0" err="1">
                <a:solidFill>
                  <a:schemeClr val="tx2">
                    <a:lumMod val="10000"/>
                  </a:schemeClr>
                </a:solidFill>
              </a:rPr>
              <a:t>Vodrahalli</a:t>
            </a:r>
            <a:r>
              <a:rPr lang="en-US" dirty="0">
                <a:solidFill>
                  <a:schemeClr val="tx2">
                    <a:lumMod val="10000"/>
                  </a:schemeClr>
                </a:solidFill>
              </a:rPr>
              <a:t>, K. (2017). A large self-annotated corpus for sarcasm. </a:t>
            </a:r>
            <a:r>
              <a:rPr lang="en-US" dirty="0" err="1">
                <a:solidFill>
                  <a:schemeClr val="tx2">
                    <a:lumMod val="10000"/>
                  </a:schemeClr>
                </a:solidFill>
              </a:rPr>
              <a:t>arXiv</a:t>
            </a:r>
            <a:r>
              <a:rPr lang="en-US" dirty="0">
                <a:solidFill>
                  <a:schemeClr val="tx2">
                    <a:lumMod val="10000"/>
                  </a:schemeClr>
                </a:solidFill>
              </a:rPr>
              <a:t> preprint arXiv:1704.05579.</a:t>
            </a:r>
          </a:p>
          <a:p>
            <a:pPr marL="342900" lvl="0" indent="-342900" algn="l">
              <a:spcBef>
                <a:spcPts val="0"/>
              </a:spcBef>
              <a:spcAft>
                <a:spcPts val="0"/>
              </a:spcAft>
              <a:buAutoNum type="arabicPeriod"/>
            </a:pPr>
            <a:endParaRPr lang="en-US" dirty="0">
              <a:solidFill>
                <a:schemeClr val="tx2">
                  <a:lumMod val="10000"/>
                </a:schemeClr>
              </a:solidFill>
            </a:endParaRPr>
          </a:p>
          <a:p>
            <a:pPr marL="342900" lvl="0" indent="-342900" algn="l">
              <a:spcBef>
                <a:spcPts val="0"/>
              </a:spcBef>
              <a:spcAft>
                <a:spcPts val="0"/>
              </a:spcAft>
              <a:buAutoNum type="arabicPeriod"/>
            </a:pPr>
            <a:r>
              <a:rPr lang="en-US" dirty="0">
                <a:solidFill>
                  <a:schemeClr val="tx2">
                    <a:lumMod val="10000"/>
                  </a:schemeClr>
                </a:solidFill>
              </a:rPr>
              <a:t>Jaiswal, N. (2020, July). Neural sarcasm detection using conversation context. In Proceedings of the Second Workshop on Figurative Language Processing (pp. 77-82).</a:t>
            </a:r>
          </a:p>
          <a:p>
            <a:pPr marL="342900" lvl="0" indent="-342900" algn="l">
              <a:spcBef>
                <a:spcPts val="0"/>
              </a:spcBef>
              <a:spcAft>
                <a:spcPts val="0"/>
              </a:spcAft>
              <a:buClrTx/>
              <a:buAutoNum type="arabicPeriod"/>
            </a:pPr>
            <a:endParaRPr lang="en-US" dirty="0">
              <a:solidFill>
                <a:schemeClr val="tx2">
                  <a:lumMod val="10000"/>
                </a:schemeClr>
              </a:solidFill>
            </a:endParaRPr>
          </a:p>
          <a:p>
            <a:pPr marL="342900" lvl="0" indent="-342900" algn="l">
              <a:spcBef>
                <a:spcPts val="0"/>
              </a:spcBef>
              <a:spcAft>
                <a:spcPts val="0"/>
              </a:spcAft>
              <a:buAutoNum type="arabicPeriod"/>
            </a:pPr>
            <a:r>
              <a:rPr lang="en-US" dirty="0">
                <a:solidFill>
                  <a:schemeClr val="tx2">
                    <a:lumMod val="10000"/>
                  </a:schemeClr>
                </a:solidFill>
              </a:rPr>
              <a:t>Kumar, A., </a:t>
            </a:r>
            <a:r>
              <a:rPr lang="en-US" dirty="0" err="1">
                <a:solidFill>
                  <a:schemeClr val="tx2">
                    <a:lumMod val="10000"/>
                  </a:schemeClr>
                </a:solidFill>
              </a:rPr>
              <a:t>Narapareddy</a:t>
            </a:r>
            <a:r>
              <a:rPr lang="en-US" dirty="0">
                <a:solidFill>
                  <a:schemeClr val="tx2">
                    <a:lumMod val="10000"/>
                  </a:schemeClr>
                </a:solidFill>
              </a:rPr>
              <a:t>, V. T., Srikanth, V. A., </a:t>
            </a:r>
            <a:r>
              <a:rPr lang="en-US" dirty="0" err="1">
                <a:solidFill>
                  <a:schemeClr val="tx2">
                    <a:lumMod val="10000"/>
                  </a:schemeClr>
                </a:solidFill>
              </a:rPr>
              <a:t>Malapati</a:t>
            </a:r>
            <a:r>
              <a:rPr lang="en-US" dirty="0">
                <a:solidFill>
                  <a:schemeClr val="tx2">
                    <a:lumMod val="10000"/>
                  </a:schemeClr>
                </a:solidFill>
              </a:rPr>
              <a:t>, A., &amp; </a:t>
            </a:r>
            <a:r>
              <a:rPr lang="en-US" dirty="0" err="1">
                <a:solidFill>
                  <a:schemeClr val="tx2">
                    <a:lumMod val="10000"/>
                  </a:schemeClr>
                </a:solidFill>
              </a:rPr>
              <a:t>Neti</a:t>
            </a:r>
            <a:r>
              <a:rPr lang="en-US" dirty="0">
                <a:solidFill>
                  <a:schemeClr val="tx2">
                    <a:lumMod val="10000"/>
                  </a:schemeClr>
                </a:solidFill>
              </a:rPr>
              <a:t>, L. B. M. (2020). Sarcasm Detection Using Multi-Head Attention Based Bidirectional LSTM. IEEE Access, 8, 6388-6397.‏</a:t>
            </a:r>
          </a:p>
          <a:p>
            <a:pPr marL="0" lvl="0" indent="0" algn="l">
              <a:spcBef>
                <a:spcPts val="0"/>
              </a:spcBef>
              <a:spcAft>
                <a:spcPts val="0"/>
              </a:spcAft>
            </a:pPr>
            <a:endParaRPr dirty="0"/>
          </a:p>
          <a:p>
            <a:pPr marL="0" lvl="0" indent="0" algn="ctr" rtl="1">
              <a:spcBef>
                <a:spcPts val="0"/>
              </a:spcBef>
              <a:spcAft>
                <a:spcPts val="0"/>
              </a:spcAft>
              <a:buNone/>
            </a:pPr>
            <a:endParaRPr dirty="0"/>
          </a:p>
        </p:txBody>
      </p:sp>
    </p:spTree>
    <p:extLst>
      <p:ext uri="{BB962C8B-B14F-4D97-AF65-F5344CB8AC3E}">
        <p14:creationId xmlns:p14="http://schemas.microsoft.com/office/powerpoint/2010/main" val="854854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ctrTitle"/>
          </p:nvPr>
        </p:nvSpPr>
        <p:spPr>
          <a:xfrm>
            <a:off x="330800" y="344925"/>
            <a:ext cx="8282400" cy="2109000"/>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en" dirty="0">
                <a:solidFill>
                  <a:srgbClr val="000000"/>
                </a:solidFill>
                <a:latin typeface="David" panose="020E0502060401010101" pitchFamily="34" charset="-79"/>
                <a:cs typeface="David" panose="020E0502060401010101" pitchFamily="34" charset="-79"/>
              </a:rPr>
              <a:t>מהו סרקזם?</a:t>
            </a:r>
            <a:endParaRPr dirty="0">
              <a:solidFill>
                <a:srgbClr val="000000"/>
              </a:solidFill>
              <a:latin typeface="David" panose="020E0502060401010101" pitchFamily="34" charset="-79"/>
              <a:cs typeface="David" panose="020E0502060401010101" pitchFamily="34" charset="-79"/>
            </a:endParaRPr>
          </a:p>
        </p:txBody>
      </p:sp>
      <p:sp>
        <p:nvSpPr>
          <p:cNvPr id="141" name="Google Shape;141;p15"/>
          <p:cNvSpPr txBox="1">
            <a:spLocks noGrp="1"/>
          </p:cNvSpPr>
          <p:nvPr>
            <p:ph type="subTitle" idx="1"/>
          </p:nvPr>
        </p:nvSpPr>
        <p:spPr>
          <a:xfrm>
            <a:off x="977850" y="2152510"/>
            <a:ext cx="5361300" cy="14868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en" sz="1950" dirty="0">
                <a:solidFill>
                  <a:srgbClr val="000000"/>
                </a:solidFill>
                <a:highlight>
                  <a:srgbClr val="FFFFFF"/>
                </a:highlight>
                <a:latin typeface="David" panose="020E0502060401010101" pitchFamily="34" charset="-79"/>
                <a:ea typeface="Arial"/>
                <a:cs typeface="David" panose="020E0502060401010101" pitchFamily="34" charset="-79"/>
                <a:sym typeface="Arial"/>
              </a:rPr>
              <a:t>סרקזם הוא סגנון דיבור המתאפיין בעלבון חבוי, להבדיל מהבעת עלבון גלוי, סרקזם נאמר במסווה של רצון תמים "להעביר מסר" או "לחנך" את הצד שאליו כוון, אם כי בהגדרה מטרתו להעביר מסר עוקצני.</a:t>
            </a:r>
            <a:endParaRPr sz="4500" dirty="0">
              <a:solidFill>
                <a:srgbClr val="000000"/>
              </a:solidFill>
              <a:latin typeface="David" panose="020E0502060401010101" pitchFamily="34" charset="-79"/>
              <a:cs typeface="David" panose="020E0502060401010101" pitchFamily="34" charset="-79"/>
            </a:endParaRPr>
          </a:p>
        </p:txBody>
      </p:sp>
      <p:pic>
        <p:nvPicPr>
          <p:cNvPr id="142" name="Google Shape;142;p15" descr="Pin on Great Shirts"/>
          <p:cNvPicPr preferRelativeResize="0"/>
          <p:nvPr/>
        </p:nvPicPr>
        <p:blipFill>
          <a:blip r:embed="rId3">
            <a:alphaModFix/>
          </a:blip>
          <a:stretch>
            <a:fillRect/>
          </a:stretch>
        </p:blipFill>
        <p:spPr>
          <a:xfrm>
            <a:off x="6339150" y="1049000"/>
            <a:ext cx="2590225" cy="3885350"/>
          </a:xfrm>
          <a:prstGeom prst="rect">
            <a:avLst/>
          </a:prstGeom>
          <a:noFill/>
          <a:ln>
            <a:noFill/>
          </a:ln>
        </p:spPr>
      </p:pic>
      <p:pic>
        <p:nvPicPr>
          <p:cNvPr id="143" name="Google Shape;143;p15"/>
          <p:cNvPicPr preferRelativeResize="0"/>
          <p:nvPr/>
        </p:nvPicPr>
        <p:blipFill>
          <a:blip r:embed="rId4">
            <a:alphaModFix/>
          </a:blip>
          <a:stretch>
            <a:fillRect/>
          </a:stretch>
        </p:blipFill>
        <p:spPr>
          <a:xfrm>
            <a:off x="3019023" y="3530175"/>
            <a:ext cx="2104626" cy="1404175"/>
          </a:xfrm>
          <a:prstGeom prst="rect">
            <a:avLst/>
          </a:prstGeom>
          <a:noFill/>
          <a:ln>
            <a:noFill/>
          </a:ln>
        </p:spPr>
      </p:pic>
      <p:sp>
        <p:nvSpPr>
          <p:cNvPr id="144" name="Google Shape;144;p15"/>
          <p:cNvSpPr txBox="1"/>
          <p:nvPr/>
        </p:nvSpPr>
        <p:spPr>
          <a:xfrm>
            <a:off x="2969250" y="3688400"/>
            <a:ext cx="1080000" cy="45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There is emoji for sarcasm?</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ctrTitle"/>
          </p:nvPr>
        </p:nvSpPr>
        <p:spPr>
          <a:xfrm>
            <a:off x="1891350" y="275750"/>
            <a:ext cx="5361300" cy="1448100"/>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he-IL" dirty="0">
                <a:solidFill>
                  <a:srgbClr val="000000"/>
                </a:solidFill>
                <a:latin typeface="Narkisim" panose="020E0502050101010101" pitchFamily="34" charset="-79"/>
                <a:cs typeface="Narkisim" panose="020E0502050101010101" pitchFamily="34" charset="-79"/>
              </a:rPr>
              <a:t>תיאור הבעיה</a:t>
            </a:r>
            <a:endParaRPr dirty="0">
              <a:solidFill>
                <a:srgbClr val="000000"/>
              </a:solidFill>
              <a:latin typeface="Narkisim" panose="020E0502050101010101" pitchFamily="34" charset="-79"/>
              <a:cs typeface="Narkisim" panose="020E0502050101010101" pitchFamily="34" charset="-79"/>
            </a:endParaRPr>
          </a:p>
        </p:txBody>
      </p:sp>
      <p:sp>
        <p:nvSpPr>
          <p:cNvPr id="135" name="Google Shape;135;p14"/>
          <p:cNvSpPr txBox="1">
            <a:spLocks noGrp="1"/>
          </p:cNvSpPr>
          <p:nvPr>
            <p:ph type="subTitle" idx="1"/>
          </p:nvPr>
        </p:nvSpPr>
        <p:spPr>
          <a:xfrm>
            <a:off x="1671739" y="1614993"/>
            <a:ext cx="6177900" cy="25794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sz="2500" dirty="0">
                <a:solidFill>
                  <a:srgbClr val="000000"/>
                </a:solidFill>
                <a:latin typeface="David" panose="020E0502060401010101" pitchFamily="34" charset="-79"/>
                <a:cs typeface="David" panose="020E0502060401010101" pitchFamily="34" charset="-79"/>
              </a:rPr>
              <a:t>סרקזם הינו נושא סובייקטיבי, לכן ישנם אנשים שיכולים לפרש לא נכון התבטאות סרקסטית והומוריסטית.</a:t>
            </a:r>
            <a:endParaRPr sz="2500" dirty="0">
              <a:solidFill>
                <a:srgbClr val="000000"/>
              </a:solidFill>
              <a:latin typeface="David" panose="020E0502060401010101" pitchFamily="34" charset="-79"/>
              <a:cs typeface="David" panose="020E0502060401010101" pitchFamily="34" charset="-79"/>
            </a:endParaRPr>
          </a:p>
          <a:p>
            <a:pPr marL="0" lvl="0" indent="0" algn="r" rtl="1">
              <a:spcBef>
                <a:spcPts val="0"/>
              </a:spcBef>
              <a:spcAft>
                <a:spcPts val="0"/>
              </a:spcAft>
              <a:buNone/>
            </a:pPr>
            <a:r>
              <a:rPr lang="en" sz="2500" dirty="0">
                <a:solidFill>
                  <a:srgbClr val="000000"/>
                </a:solidFill>
                <a:latin typeface="David" panose="020E0502060401010101" pitchFamily="34" charset="-79"/>
                <a:cs typeface="David" panose="020E0502060401010101" pitchFamily="34" charset="-79"/>
              </a:rPr>
              <a:t>בפרויקט זה ננתח ונציג מידע סרקסטי , נבנה מודל שיצליח לזהות מאפיין של סרקזם ב</a:t>
            </a:r>
            <a:r>
              <a:rPr lang="he-IL" sz="2500" dirty="0">
                <a:solidFill>
                  <a:srgbClr val="000000"/>
                </a:solidFill>
                <a:latin typeface="David" panose="020E0502060401010101" pitchFamily="34" charset="-79"/>
                <a:cs typeface="David" panose="020E0502060401010101" pitchFamily="34" charset="-79"/>
              </a:rPr>
              <a:t>טקסט.</a:t>
            </a:r>
            <a:endParaRPr sz="2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ctrTitle"/>
          </p:nvPr>
        </p:nvSpPr>
        <p:spPr>
          <a:xfrm>
            <a:off x="1891350" y="275750"/>
            <a:ext cx="5361300" cy="1448100"/>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he-IL" dirty="0">
                <a:solidFill>
                  <a:srgbClr val="000000"/>
                </a:solidFill>
                <a:latin typeface="Narkisim" panose="020E0502050101010101" pitchFamily="34" charset="-79"/>
                <a:cs typeface="Narkisim" panose="020E0502050101010101" pitchFamily="34" charset="-79"/>
              </a:rPr>
              <a:t>שיטות</a:t>
            </a:r>
            <a:endParaRPr dirty="0">
              <a:solidFill>
                <a:srgbClr val="000000"/>
              </a:solidFill>
              <a:latin typeface="Narkisim" panose="020E0502050101010101" pitchFamily="34" charset="-79"/>
              <a:cs typeface="Narkisim" panose="020E0502050101010101" pitchFamily="34" charset="-79"/>
            </a:endParaRPr>
          </a:p>
        </p:txBody>
      </p:sp>
      <p:sp>
        <p:nvSpPr>
          <p:cNvPr id="135" name="Google Shape;135;p14"/>
          <p:cNvSpPr txBox="1">
            <a:spLocks noGrp="1"/>
          </p:cNvSpPr>
          <p:nvPr>
            <p:ph type="subTitle" idx="1"/>
          </p:nvPr>
        </p:nvSpPr>
        <p:spPr>
          <a:xfrm>
            <a:off x="1671739" y="1231641"/>
            <a:ext cx="6203298" cy="2962752"/>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sz="2000" dirty="0">
                <a:solidFill>
                  <a:schemeClr val="tx2">
                    <a:lumMod val="10000"/>
                  </a:schemeClr>
                </a:solidFill>
                <a:latin typeface="David" panose="020E0502060401010101" pitchFamily="34" charset="-79"/>
                <a:cs typeface="David" panose="020E0502060401010101" pitchFamily="34" charset="-79"/>
              </a:rPr>
              <a:t>ישנם מספר שיטות שנתקלנו בהם במקורות המידע.</a:t>
            </a:r>
          </a:p>
          <a:p>
            <a:pPr marL="0" lvl="0" indent="0" algn="r" rtl="1">
              <a:spcBef>
                <a:spcPts val="0"/>
              </a:spcBef>
              <a:spcAft>
                <a:spcPts val="0"/>
              </a:spcAft>
              <a:buNone/>
            </a:pPr>
            <a:r>
              <a:rPr lang="he-IL" sz="2000" dirty="0">
                <a:solidFill>
                  <a:schemeClr val="tx2">
                    <a:lumMod val="10000"/>
                  </a:schemeClr>
                </a:solidFill>
                <a:latin typeface="David" panose="020E0502060401010101" pitchFamily="34" charset="-79"/>
                <a:cs typeface="David" panose="020E0502060401010101" pitchFamily="34" charset="-79"/>
              </a:rPr>
              <a:t>קודם כל יש צורך בעבודה מוקדמת (</a:t>
            </a:r>
            <a:r>
              <a:rPr lang="en-US" sz="2000" dirty="0">
                <a:solidFill>
                  <a:schemeClr val="tx2">
                    <a:lumMod val="10000"/>
                  </a:schemeClr>
                </a:solidFill>
                <a:latin typeface="David" panose="020E0502060401010101" pitchFamily="34" charset="-79"/>
                <a:cs typeface="David" panose="020E0502060401010101" pitchFamily="34" charset="-79"/>
              </a:rPr>
              <a:t>Preprocessing</a:t>
            </a:r>
            <a:r>
              <a:rPr lang="he-IL" sz="2000" dirty="0">
                <a:solidFill>
                  <a:schemeClr val="tx2">
                    <a:lumMod val="10000"/>
                  </a:schemeClr>
                </a:solidFill>
                <a:latin typeface="David" panose="020E0502060401010101" pitchFamily="34" charset="-79"/>
                <a:cs typeface="David" panose="020E0502060401010101" pitchFamily="34" charset="-79"/>
              </a:rPr>
              <a:t>): </a:t>
            </a:r>
          </a:p>
          <a:p>
            <a:pPr marL="0" lvl="0" indent="0" algn="r" rtl="1">
              <a:spcBef>
                <a:spcPts val="0"/>
              </a:spcBef>
              <a:spcAft>
                <a:spcPts val="0"/>
              </a:spcAft>
              <a:buNone/>
            </a:pPr>
            <a:r>
              <a:rPr lang="he-IL" sz="2000" dirty="0">
                <a:solidFill>
                  <a:schemeClr val="tx2">
                    <a:lumMod val="10000"/>
                  </a:schemeClr>
                </a:solidFill>
                <a:latin typeface="David" panose="020E0502060401010101" pitchFamily="34" charset="-79"/>
                <a:cs typeface="David" panose="020E0502060401010101" pitchFamily="34" charset="-79"/>
              </a:rPr>
              <a:t>ניתן לחלק את המידע לקטעים (</a:t>
            </a:r>
            <a:r>
              <a:rPr lang="en-US" sz="2000" dirty="0">
                <a:solidFill>
                  <a:schemeClr val="tx2">
                    <a:lumMod val="10000"/>
                  </a:schemeClr>
                </a:solidFill>
                <a:latin typeface="David" panose="020E0502060401010101" pitchFamily="34" charset="-79"/>
                <a:cs typeface="David" panose="020E0502060401010101" pitchFamily="34" charset="-79"/>
              </a:rPr>
              <a:t>Datasets</a:t>
            </a:r>
            <a:r>
              <a:rPr lang="he-IL" sz="2000" dirty="0">
                <a:solidFill>
                  <a:schemeClr val="tx2">
                    <a:lumMod val="10000"/>
                  </a:schemeClr>
                </a:solidFill>
                <a:latin typeface="David" panose="020E0502060401010101" pitchFamily="34" charset="-79"/>
                <a:cs typeface="David" panose="020E0502060401010101" pitchFamily="34" charset="-79"/>
              </a:rPr>
              <a:t> לפי מקורות) ,פורומים, דיבור חופשי.</a:t>
            </a:r>
          </a:p>
          <a:p>
            <a:pPr marL="0" lvl="0" indent="0" algn="r" rtl="1">
              <a:spcBef>
                <a:spcPts val="0"/>
              </a:spcBef>
              <a:spcAft>
                <a:spcPts val="0"/>
              </a:spcAft>
              <a:buNone/>
            </a:pPr>
            <a:r>
              <a:rPr lang="he-IL" sz="2000" dirty="0">
                <a:solidFill>
                  <a:schemeClr val="tx2">
                    <a:lumMod val="10000"/>
                  </a:schemeClr>
                </a:solidFill>
                <a:latin typeface="David" panose="020E0502060401010101" pitchFamily="34" charset="-79"/>
                <a:cs typeface="David" panose="020E0502060401010101" pitchFamily="34" charset="-79"/>
              </a:rPr>
              <a:t>כיוון שיותר קשה לעבוד על טקסט שלם.</a:t>
            </a:r>
          </a:p>
          <a:p>
            <a:pPr marL="0" lvl="0" indent="0" algn="r" rtl="1">
              <a:spcBef>
                <a:spcPts val="0"/>
              </a:spcBef>
              <a:spcAft>
                <a:spcPts val="0"/>
              </a:spcAft>
              <a:buNone/>
            </a:pPr>
            <a:r>
              <a:rPr lang="he-IL" sz="2000" dirty="0">
                <a:solidFill>
                  <a:schemeClr val="tx2">
                    <a:lumMod val="10000"/>
                  </a:schemeClr>
                </a:solidFill>
                <a:latin typeface="David" panose="020E0502060401010101" pitchFamily="34" charset="-79"/>
                <a:cs typeface="David" panose="020E0502060401010101" pitchFamily="34" charset="-79"/>
              </a:rPr>
              <a:t>קיימת גישה של סיווג ידני – עבודה אנושית.</a:t>
            </a:r>
          </a:p>
          <a:p>
            <a:pPr marL="0" lvl="0" indent="0" algn="r" rtl="1">
              <a:spcBef>
                <a:spcPts val="0"/>
              </a:spcBef>
              <a:spcAft>
                <a:spcPts val="0"/>
              </a:spcAft>
              <a:buNone/>
            </a:pPr>
            <a:r>
              <a:rPr lang="he-IL" sz="2000" dirty="0">
                <a:solidFill>
                  <a:schemeClr val="tx2">
                    <a:lumMod val="10000"/>
                  </a:schemeClr>
                </a:solidFill>
                <a:latin typeface="David" panose="020E0502060401010101" pitchFamily="34" charset="-79"/>
                <a:cs typeface="David" panose="020E0502060401010101" pitchFamily="34" charset="-79"/>
              </a:rPr>
              <a:t>לעיתים קיים שימוש ב-</a:t>
            </a:r>
            <a:r>
              <a:rPr lang="he-IL" sz="2000" dirty="0" err="1">
                <a:solidFill>
                  <a:schemeClr val="tx2">
                    <a:lumMod val="10000"/>
                  </a:schemeClr>
                </a:solidFill>
                <a:latin typeface="David" panose="020E0502060401010101" pitchFamily="34" charset="-79"/>
                <a:cs typeface="David" panose="020E0502060401010101" pitchFamily="34" charset="-79"/>
              </a:rPr>
              <a:t>האשטאג</a:t>
            </a:r>
            <a:r>
              <a:rPr lang="he-IL" sz="2000" dirty="0">
                <a:solidFill>
                  <a:schemeClr val="tx2">
                    <a:lumMod val="10000"/>
                  </a:schemeClr>
                </a:solidFill>
                <a:latin typeface="David" panose="020E0502060401010101" pitchFamily="34" charset="-79"/>
                <a:cs typeface="David" panose="020E0502060401010101" pitchFamily="34" charset="-79"/>
              </a:rPr>
              <a:t> "#" על ידי מחברי ציוצים כדי לסמן הערה סרקסטית. ישנם גם מודלים של למידת מכונה (</a:t>
            </a:r>
            <a:r>
              <a:rPr lang="en-US" sz="2000" dirty="0">
                <a:solidFill>
                  <a:schemeClr val="tx2">
                    <a:lumMod val="10000"/>
                  </a:schemeClr>
                </a:solidFill>
                <a:latin typeface="David" panose="020E0502060401010101" pitchFamily="34" charset="-79"/>
                <a:cs typeface="David" panose="020E0502060401010101" pitchFamily="34" charset="-79"/>
              </a:rPr>
              <a:t>ML</a:t>
            </a:r>
            <a:r>
              <a:rPr lang="he-IL" sz="2000" dirty="0">
                <a:solidFill>
                  <a:schemeClr val="tx2">
                    <a:lumMod val="10000"/>
                  </a:schemeClr>
                </a:solidFill>
                <a:latin typeface="David" panose="020E0502060401010101" pitchFamily="34" charset="-79"/>
                <a:cs typeface="David" panose="020E0502060401010101" pitchFamily="34" charset="-79"/>
              </a:rPr>
              <a:t>)</a:t>
            </a:r>
          </a:p>
          <a:p>
            <a:pPr marL="0" lvl="0" indent="0" algn="r" rtl="1">
              <a:spcBef>
                <a:spcPts val="0"/>
              </a:spcBef>
              <a:spcAft>
                <a:spcPts val="0"/>
              </a:spcAft>
              <a:buNone/>
            </a:pPr>
            <a:r>
              <a:rPr lang="he-IL" sz="2000" dirty="0">
                <a:solidFill>
                  <a:schemeClr val="tx2">
                    <a:lumMod val="10000"/>
                  </a:schemeClr>
                </a:solidFill>
                <a:latin typeface="David" panose="020E0502060401010101" pitchFamily="34" charset="-79"/>
                <a:cs typeface="David" panose="020E0502060401010101" pitchFamily="34" charset="-79"/>
              </a:rPr>
              <a:t>וגם למידה עמוקה (</a:t>
            </a:r>
            <a:r>
              <a:rPr lang="en-US" sz="2000" dirty="0">
                <a:solidFill>
                  <a:schemeClr val="tx2">
                    <a:lumMod val="10000"/>
                  </a:schemeClr>
                </a:solidFill>
                <a:latin typeface="David" panose="020E0502060401010101" pitchFamily="34" charset="-79"/>
                <a:cs typeface="David" panose="020E0502060401010101" pitchFamily="34" charset="-79"/>
              </a:rPr>
              <a:t>DL</a:t>
            </a:r>
            <a:r>
              <a:rPr lang="he-IL" sz="2000" dirty="0">
                <a:solidFill>
                  <a:schemeClr val="tx2">
                    <a:lumMod val="10000"/>
                  </a:schemeClr>
                </a:solidFill>
                <a:latin typeface="David" panose="020E0502060401010101" pitchFamily="34" charset="-79"/>
                <a:cs typeface="David" panose="020E0502060401010101" pitchFamily="34" charset="-79"/>
              </a:rPr>
              <a:t>).</a:t>
            </a:r>
          </a:p>
        </p:txBody>
      </p:sp>
    </p:spTree>
    <p:extLst>
      <p:ext uri="{BB962C8B-B14F-4D97-AF65-F5344CB8AC3E}">
        <p14:creationId xmlns:p14="http://schemas.microsoft.com/office/powerpoint/2010/main" val="4037987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ctrTitle"/>
          </p:nvPr>
        </p:nvSpPr>
        <p:spPr>
          <a:xfrm>
            <a:off x="1891350" y="337225"/>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dirty="0">
                <a:solidFill>
                  <a:srgbClr val="000000"/>
                </a:solidFill>
                <a:latin typeface="Narkisim" panose="020E0502050101010101" pitchFamily="34" charset="-79"/>
                <a:cs typeface="Narkisim" panose="020E0502050101010101" pitchFamily="34" charset="-79"/>
              </a:rPr>
              <a:t>השיטה שנבחרה:</a:t>
            </a:r>
            <a:br>
              <a:rPr lang="he-IL" dirty="0">
                <a:solidFill>
                  <a:srgbClr val="000000"/>
                </a:solidFill>
                <a:latin typeface="Narkisim" panose="020E0502050101010101" pitchFamily="34" charset="-79"/>
                <a:cs typeface="Narkisim" panose="020E0502050101010101" pitchFamily="34" charset="-79"/>
              </a:rPr>
            </a:br>
            <a:r>
              <a:rPr lang="en-US" dirty="0">
                <a:solidFill>
                  <a:srgbClr val="000000"/>
                </a:solidFill>
                <a:latin typeface="Narkisim" panose="020E0502050101010101" pitchFamily="34" charset="-79"/>
                <a:cs typeface="Narkisim" panose="020E0502050101010101" pitchFamily="34" charset="-79"/>
              </a:rPr>
              <a:t>LSTM MODEL</a:t>
            </a:r>
            <a:endParaRPr dirty="0">
              <a:solidFill>
                <a:srgbClr val="000000"/>
              </a:solidFill>
              <a:latin typeface="Narkisim" panose="020E0502050101010101" pitchFamily="34" charset="-79"/>
              <a:cs typeface="Narkisim" panose="020E0502050101010101" pitchFamily="34" charset="-79"/>
            </a:endParaRPr>
          </a:p>
        </p:txBody>
      </p:sp>
      <p:sp>
        <p:nvSpPr>
          <p:cNvPr id="179" name="Google Shape;179;p20"/>
          <p:cNvSpPr txBox="1">
            <a:spLocks noGrp="1"/>
          </p:cNvSpPr>
          <p:nvPr>
            <p:ph type="subTitle" idx="1"/>
          </p:nvPr>
        </p:nvSpPr>
        <p:spPr>
          <a:xfrm>
            <a:off x="1891350" y="1611086"/>
            <a:ext cx="5361300" cy="881613"/>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solidFill>
                  <a:srgbClr val="000000"/>
                </a:solidFill>
                <a:latin typeface="David" panose="020E0502060401010101" pitchFamily="34" charset="-79"/>
                <a:cs typeface="David" panose="020E0502060401010101" pitchFamily="34" charset="-79"/>
              </a:rPr>
              <a:t>אז אנחנו בחרנו בפרויקט זה להשתמש בלמידה עמוקה- בפרט במודל </a:t>
            </a:r>
            <a:r>
              <a:rPr lang="en-US" dirty="0">
                <a:solidFill>
                  <a:srgbClr val="000000"/>
                </a:solidFill>
                <a:latin typeface="David" panose="020E0502060401010101" pitchFamily="34" charset="-79"/>
                <a:cs typeface="David" panose="020E0502060401010101" pitchFamily="34" charset="-79"/>
              </a:rPr>
              <a:t>LSTM</a:t>
            </a:r>
            <a:r>
              <a:rPr lang="he-IL" dirty="0">
                <a:solidFill>
                  <a:srgbClr val="000000"/>
                </a:solidFill>
                <a:latin typeface="David" panose="020E0502060401010101" pitchFamily="34" charset="-79"/>
                <a:cs typeface="David" panose="020E0502060401010101" pitchFamily="34" charset="-79"/>
              </a:rPr>
              <a:t>. אשר מבוסס על </a:t>
            </a:r>
            <a:r>
              <a:rPr lang="en-US" dirty="0">
                <a:solidFill>
                  <a:srgbClr val="000000"/>
                </a:solidFill>
                <a:latin typeface="David" panose="020E0502060401010101" pitchFamily="34" charset="-79"/>
                <a:cs typeface="David" panose="020E0502060401010101" pitchFamily="34" charset="-79"/>
              </a:rPr>
              <a:t>RNN</a:t>
            </a:r>
            <a:r>
              <a:rPr lang="he-IL" dirty="0">
                <a:solidFill>
                  <a:srgbClr val="000000"/>
                </a:solidFill>
                <a:latin typeface="David" panose="020E0502060401010101" pitchFamily="34" charset="-79"/>
                <a:cs typeface="David" panose="020E0502060401010101" pitchFamily="34" charset="-79"/>
              </a:rPr>
              <a:t> רשת נוירונים רקורסיבית.</a:t>
            </a:r>
          </a:p>
          <a:p>
            <a:pPr marL="0" lvl="0" indent="0" algn="r" rtl="1">
              <a:spcBef>
                <a:spcPts val="0"/>
              </a:spcBef>
              <a:spcAft>
                <a:spcPts val="0"/>
              </a:spcAft>
              <a:buNone/>
            </a:pPr>
            <a:r>
              <a:rPr lang="en" dirty="0">
                <a:solidFill>
                  <a:srgbClr val="000000"/>
                </a:solidFill>
                <a:latin typeface="David" panose="020E0502060401010101" pitchFamily="34" charset="-79"/>
                <a:cs typeface="David" panose="020E0502060401010101" pitchFamily="34" charset="-79"/>
              </a:rPr>
              <a:t>המודל מנסה ללמוד קשר בין המילים בעזרת יכולת זיכרון.</a:t>
            </a:r>
            <a:endParaRPr dirty="0">
              <a:solidFill>
                <a:srgbClr val="000000"/>
              </a:solidFill>
              <a:latin typeface="David" panose="020E0502060401010101" pitchFamily="34" charset="-79"/>
              <a:cs typeface="David" panose="020E0502060401010101" pitchFamily="34" charset="-79"/>
            </a:endParaRPr>
          </a:p>
          <a:p>
            <a:pPr marL="0" lvl="0" indent="0" algn="r" rtl="1">
              <a:spcBef>
                <a:spcPts val="0"/>
              </a:spcBef>
              <a:spcAft>
                <a:spcPts val="0"/>
              </a:spcAft>
              <a:buNone/>
            </a:pPr>
            <a:endParaRPr dirty="0"/>
          </a:p>
          <a:p>
            <a:pPr marL="0" lvl="0" indent="0" algn="r" rtl="1">
              <a:spcBef>
                <a:spcPts val="0"/>
              </a:spcBef>
              <a:spcAft>
                <a:spcPts val="0"/>
              </a:spcAft>
              <a:buNone/>
            </a:pPr>
            <a:endParaRPr dirty="0"/>
          </a:p>
          <a:p>
            <a:pPr marL="0" lvl="0" indent="0" algn="r" rtl="1">
              <a:spcBef>
                <a:spcPts val="0"/>
              </a:spcBef>
              <a:spcAft>
                <a:spcPts val="0"/>
              </a:spcAft>
              <a:buNone/>
            </a:pPr>
            <a:endParaRPr dirty="0"/>
          </a:p>
          <a:p>
            <a:pPr marL="0" lvl="0" indent="0" algn="r" rtl="1">
              <a:spcBef>
                <a:spcPts val="0"/>
              </a:spcBef>
              <a:spcAft>
                <a:spcPts val="0"/>
              </a:spcAft>
              <a:buNone/>
            </a:pPr>
            <a:endParaRPr dirty="0"/>
          </a:p>
          <a:p>
            <a:pPr marL="0" lvl="0" indent="0" algn="r" rtl="1">
              <a:spcBef>
                <a:spcPts val="0"/>
              </a:spcBef>
              <a:spcAft>
                <a:spcPts val="0"/>
              </a:spcAft>
              <a:buNone/>
            </a:pPr>
            <a:endParaRPr dirty="0"/>
          </a:p>
        </p:txBody>
      </p:sp>
      <p:pic>
        <p:nvPicPr>
          <p:cNvPr id="180" name="Google Shape;180;p20" descr="The Ultimate Guide to Recurrent Neural Networks (RNN) - Blogs  SuperDataScience - Big Data | Analytics Careers | Mentors | Success"/>
          <p:cNvPicPr preferRelativeResize="0"/>
          <p:nvPr/>
        </p:nvPicPr>
        <p:blipFill>
          <a:blip r:embed="rId3">
            <a:alphaModFix/>
          </a:blip>
          <a:stretch>
            <a:fillRect/>
          </a:stretch>
        </p:blipFill>
        <p:spPr>
          <a:xfrm>
            <a:off x="2966400" y="2492700"/>
            <a:ext cx="5177475" cy="2313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7"/>
          <p:cNvSpPr txBox="1">
            <a:spLocks noGrp="1"/>
          </p:cNvSpPr>
          <p:nvPr>
            <p:ph type="ctrTitle"/>
          </p:nvPr>
        </p:nvSpPr>
        <p:spPr>
          <a:xfrm>
            <a:off x="1748228" y="205458"/>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00"/>
                </a:solidFill>
              </a:rPr>
              <a:t>Work-flow</a:t>
            </a:r>
            <a:endParaRPr dirty="0">
              <a:solidFill>
                <a:srgbClr val="000000"/>
              </a:solidFill>
            </a:endParaRPr>
          </a:p>
        </p:txBody>
      </p:sp>
      <p:sp>
        <p:nvSpPr>
          <p:cNvPr id="156" name="Google Shape;156;p17"/>
          <p:cNvSpPr txBox="1">
            <a:spLocks noGrp="1"/>
          </p:cNvSpPr>
          <p:nvPr>
            <p:ph type="subTitle" idx="1"/>
          </p:nvPr>
        </p:nvSpPr>
        <p:spPr>
          <a:xfrm>
            <a:off x="120550" y="1190171"/>
            <a:ext cx="7946400" cy="3370754"/>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sz="2000" dirty="0">
                <a:solidFill>
                  <a:srgbClr val="000000"/>
                </a:solidFill>
                <a:latin typeface="David" panose="020E0502060401010101" pitchFamily="34" charset="-79"/>
                <a:cs typeface="David" panose="020E0502060401010101" pitchFamily="34" charset="-79"/>
              </a:rPr>
              <a:t>המידע שעליו עבדנו מכיל מעל למיליון רשומות מסווגות סרקסטיות - בצורה בינארית.</a:t>
            </a:r>
          </a:p>
          <a:p>
            <a:pPr marL="0" lvl="0" indent="0" algn="r" rtl="1">
              <a:spcBef>
                <a:spcPts val="0"/>
              </a:spcBef>
              <a:spcAft>
                <a:spcPts val="0"/>
              </a:spcAft>
              <a:buNone/>
            </a:pPr>
            <a:r>
              <a:rPr lang="he-IL" sz="2000" dirty="0">
                <a:solidFill>
                  <a:srgbClr val="000000"/>
                </a:solidFill>
                <a:latin typeface="David" panose="020E0502060401010101" pitchFamily="34" charset="-79"/>
                <a:cs typeface="David" panose="020E0502060401010101" pitchFamily="34" charset="-79"/>
              </a:rPr>
              <a:t>המאגר נלקח מאתר </a:t>
            </a:r>
            <a:r>
              <a:rPr lang="en-US" sz="2000" dirty="0">
                <a:solidFill>
                  <a:srgbClr val="000000"/>
                </a:solidFill>
                <a:latin typeface="David" panose="020E0502060401010101" pitchFamily="34" charset="-79"/>
                <a:cs typeface="David" panose="020E0502060401010101" pitchFamily="34" charset="-79"/>
              </a:rPr>
              <a:t>Reddit</a:t>
            </a:r>
            <a:r>
              <a:rPr lang="he-IL" sz="2000" dirty="0">
                <a:solidFill>
                  <a:srgbClr val="000000"/>
                </a:solidFill>
                <a:latin typeface="David" panose="020E0502060401010101" pitchFamily="34" charset="-79"/>
                <a:cs typeface="David" panose="020E0502060401010101" pitchFamily="34" charset="-79"/>
              </a:rPr>
              <a:t> שהוא מצבור חדשות חברתי אמריקאי.</a:t>
            </a:r>
            <a:endParaRPr lang="he-IL" sz="2000" u="sng" dirty="0">
              <a:solidFill>
                <a:srgbClr val="000000"/>
              </a:solidFill>
              <a:latin typeface="David" panose="020E0502060401010101" pitchFamily="34" charset="-79"/>
              <a:cs typeface="David" panose="020E0502060401010101" pitchFamily="34" charset="-79"/>
            </a:endParaRPr>
          </a:p>
          <a:p>
            <a:pPr marL="342900" lvl="0" indent="-342900" algn="r" rtl="1">
              <a:spcBef>
                <a:spcPts val="0"/>
              </a:spcBef>
              <a:spcAft>
                <a:spcPts val="0"/>
              </a:spcAft>
              <a:buFont typeface="Courier New" panose="02070309020205020404" pitchFamily="49" charset="0"/>
              <a:buChar char="o"/>
            </a:pPr>
            <a:r>
              <a:rPr lang="en" u="sng" dirty="0">
                <a:solidFill>
                  <a:srgbClr val="000000"/>
                </a:solidFill>
                <a:latin typeface="David" panose="020E0502060401010101" pitchFamily="34" charset="-79"/>
                <a:cs typeface="David" panose="020E0502060401010101" pitchFamily="34" charset="-79"/>
              </a:rPr>
              <a:t>קריאת מידע</a:t>
            </a:r>
            <a:endParaRPr lang="he-IL" u="sng" dirty="0">
              <a:solidFill>
                <a:srgbClr val="000000"/>
              </a:solidFill>
              <a:latin typeface="David" panose="020E0502060401010101" pitchFamily="34" charset="-79"/>
              <a:cs typeface="David" panose="020E0502060401010101" pitchFamily="34" charset="-79"/>
            </a:endParaRPr>
          </a:p>
          <a:p>
            <a:pPr marL="342900" lvl="0" indent="-342900" algn="r" rtl="1">
              <a:spcBef>
                <a:spcPts val="0"/>
              </a:spcBef>
              <a:spcAft>
                <a:spcPts val="0"/>
              </a:spcAft>
              <a:buFont typeface="Courier New" panose="02070309020205020404" pitchFamily="49" charset="0"/>
              <a:buChar char="o"/>
            </a:pPr>
            <a:r>
              <a:rPr lang="he-IL" u="sng" dirty="0">
                <a:solidFill>
                  <a:srgbClr val="000000"/>
                </a:solidFill>
                <a:latin typeface="David" panose="020E0502060401010101" pitchFamily="34" charset="-79"/>
                <a:cs typeface="David" panose="020E0502060401010101" pitchFamily="34" charset="-79"/>
              </a:rPr>
              <a:t>עיבוד המידע- הורדת סימונים, מספרים, מילות עצירה, והוצאת שורש המילה.</a:t>
            </a:r>
          </a:p>
          <a:p>
            <a:pPr marL="342900" indent="-342900" algn="r" rtl="1">
              <a:buFont typeface="Courier New" panose="02070309020205020404" pitchFamily="49" charset="0"/>
              <a:buChar char="o"/>
            </a:pPr>
            <a:r>
              <a:rPr lang="he-IL" u="sng" dirty="0" err="1">
                <a:solidFill>
                  <a:srgbClr val="000000"/>
                </a:solidFill>
                <a:latin typeface="David" panose="020E0502060401010101" pitchFamily="34" charset="-79"/>
                <a:cs typeface="David" panose="020E0502060401010101" pitchFamily="34" charset="-79"/>
              </a:rPr>
              <a:t>טוקניזציה</a:t>
            </a:r>
            <a:r>
              <a:rPr lang="he-IL" dirty="0">
                <a:solidFill>
                  <a:srgbClr val="000000"/>
                </a:solidFill>
                <a:latin typeface="David" panose="020E0502060401010101" pitchFamily="34" charset="-79"/>
                <a:cs typeface="David" panose="020E0502060401010101" pitchFamily="34" charset="-79"/>
              </a:rPr>
              <a:t> - הפרדת המילים במשפט.</a:t>
            </a:r>
          </a:p>
          <a:p>
            <a:pPr marL="342900" lvl="0" indent="-342900" algn="r" rtl="1">
              <a:spcBef>
                <a:spcPts val="0"/>
              </a:spcBef>
              <a:spcAft>
                <a:spcPts val="0"/>
              </a:spcAft>
              <a:buFont typeface="Courier New" panose="02070309020205020404" pitchFamily="49" charset="0"/>
              <a:buChar char="o"/>
            </a:pPr>
            <a:r>
              <a:rPr lang="en-US" u="sng" dirty="0">
                <a:solidFill>
                  <a:srgbClr val="000000"/>
                </a:solidFill>
                <a:latin typeface="David" panose="020E0502060401010101" pitchFamily="34" charset="-79"/>
                <a:cs typeface="David" panose="020E0502060401010101" pitchFamily="34" charset="-79"/>
              </a:rPr>
              <a:t>Embedding</a:t>
            </a:r>
            <a:r>
              <a:rPr lang="he-IL" u="sng" dirty="0">
                <a:solidFill>
                  <a:srgbClr val="000000"/>
                </a:solidFill>
                <a:latin typeface="David" panose="020E0502060401010101" pitchFamily="34" charset="-79"/>
                <a:cs typeface="David" panose="020E0502060401010101" pitchFamily="34" charset="-79"/>
              </a:rPr>
              <a:t> </a:t>
            </a:r>
            <a:r>
              <a:rPr lang="en" dirty="0">
                <a:solidFill>
                  <a:srgbClr val="000000"/>
                </a:solidFill>
                <a:latin typeface="David" panose="020E0502060401010101" pitchFamily="34" charset="-79"/>
                <a:cs typeface="David" panose="020E0502060401010101" pitchFamily="34" charset="-79"/>
              </a:rPr>
              <a:t>שימוש בוקטורים מובנים של. fasttext מיפוי של המידע לתבנית</a:t>
            </a:r>
            <a:r>
              <a:rPr lang="he-IL" dirty="0">
                <a:solidFill>
                  <a:srgbClr val="000000"/>
                </a:solidFill>
                <a:latin typeface="David" panose="020E0502060401010101" pitchFamily="34" charset="-79"/>
                <a:cs typeface="David" panose="020E0502060401010101" pitchFamily="34" charset="-79"/>
              </a:rPr>
              <a:t> </a:t>
            </a:r>
            <a:r>
              <a:rPr lang="he-IL" dirty="0" err="1">
                <a:solidFill>
                  <a:srgbClr val="000000"/>
                </a:solidFill>
                <a:latin typeface="David" panose="020E0502060401010101" pitchFamily="34" charset="-79"/>
                <a:cs typeface="David" panose="020E0502060401010101" pitchFamily="34" charset="-79"/>
              </a:rPr>
              <a:t>ווקטורית</a:t>
            </a:r>
            <a:r>
              <a:rPr lang="he-IL" dirty="0">
                <a:solidFill>
                  <a:srgbClr val="000000"/>
                </a:solidFill>
                <a:latin typeface="David" panose="020E0502060401010101" pitchFamily="34" charset="-79"/>
                <a:cs typeface="David" panose="020E0502060401010101" pitchFamily="34" charset="-79"/>
              </a:rPr>
              <a:t>.</a:t>
            </a:r>
          </a:p>
          <a:p>
            <a:pPr marL="342900" indent="-342900" algn="r" rtl="1">
              <a:buFont typeface="Courier New" panose="02070309020205020404" pitchFamily="49" charset="0"/>
              <a:buChar char="o"/>
            </a:pPr>
            <a:r>
              <a:rPr lang="en" sz="1600" u="sng" dirty="0">
                <a:solidFill>
                  <a:srgbClr val="000000"/>
                </a:solidFill>
                <a:latin typeface="David" panose="020E0502060401010101" pitchFamily="34" charset="-79"/>
                <a:cs typeface="David" panose="020E0502060401010101" pitchFamily="34" charset="-79"/>
              </a:rPr>
              <a:t>Padding</a:t>
            </a:r>
            <a:r>
              <a:rPr lang="he-IL" sz="1600" u="sng" dirty="0">
                <a:solidFill>
                  <a:srgbClr val="000000"/>
                </a:solidFill>
                <a:latin typeface="David" panose="020E0502060401010101" pitchFamily="34" charset="-79"/>
                <a:cs typeface="David" panose="020E0502060401010101" pitchFamily="34" charset="-79"/>
              </a:rPr>
              <a:t> </a:t>
            </a:r>
            <a:r>
              <a:rPr lang="he-IL" sz="1600" dirty="0">
                <a:solidFill>
                  <a:srgbClr val="000000"/>
                </a:solidFill>
                <a:latin typeface="David" panose="020E0502060401010101" pitchFamily="34" charset="-79"/>
                <a:cs typeface="David" panose="020E0502060401010101" pitchFamily="34" charset="-79"/>
              </a:rPr>
              <a:t>השלמת אורך </a:t>
            </a:r>
            <a:r>
              <a:rPr lang="he-IL" sz="1600" dirty="0" err="1">
                <a:solidFill>
                  <a:srgbClr val="000000"/>
                </a:solidFill>
                <a:latin typeface="David" panose="020E0502060401010101" pitchFamily="34" charset="-79"/>
                <a:cs typeface="David" panose="020E0502060401010101" pitchFamily="34" charset="-79"/>
              </a:rPr>
              <a:t>הוקטור</a:t>
            </a:r>
            <a:r>
              <a:rPr lang="he-IL" sz="1600" dirty="0">
                <a:solidFill>
                  <a:srgbClr val="000000"/>
                </a:solidFill>
                <a:latin typeface="David" panose="020E0502060401010101" pitchFamily="34" charset="-79"/>
                <a:cs typeface="David" panose="020E0502060401010101" pitchFamily="34" charset="-79"/>
              </a:rPr>
              <a:t> לאורך מוגדר מראש.</a:t>
            </a:r>
          </a:p>
          <a:p>
            <a:pPr marL="342900" indent="-342900" algn="r" rtl="1">
              <a:buFont typeface="Courier New" panose="02070309020205020404" pitchFamily="49" charset="0"/>
              <a:buChar char="o"/>
            </a:pPr>
            <a:r>
              <a:rPr lang="en" sz="1600" u="sng" dirty="0">
                <a:solidFill>
                  <a:srgbClr val="000000"/>
                </a:solidFill>
                <a:latin typeface="David" panose="020E0502060401010101" pitchFamily="34" charset="-79"/>
                <a:cs typeface="David" panose="020E0502060401010101" pitchFamily="34" charset="-79"/>
              </a:rPr>
              <a:t>Shuffle</a:t>
            </a:r>
            <a:r>
              <a:rPr lang="he-IL" sz="1600" u="sng" dirty="0">
                <a:solidFill>
                  <a:srgbClr val="000000"/>
                </a:solidFill>
                <a:latin typeface="David" panose="020E0502060401010101" pitchFamily="34" charset="-79"/>
                <a:cs typeface="David" panose="020E0502060401010101" pitchFamily="34" charset="-79"/>
              </a:rPr>
              <a:t> </a:t>
            </a:r>
            <a:r>
              <a:rPr lang="he-IL" sz="1600" dirty="0">
                <a:solidFill>
                  <a:srgbClr val="000000"/>
                </a:solidFill>
                <a:latin typeface="David" panose="020E0502060401010101" pitchFamily="34" charset="-79"/>
                <a:cs typeface="David" panose="020E0502060401010101" pitchFamily="34" charset="-79"/>
              </a:rPr>
              <a:t>ביצוע ערבוב רשומות על מנת לייצר אקראיות להצלחת המודל.</a:t>
            </a:r>
          </a:p>
          <a:p>
            <a:pPr marL="342900" indent="-342900" algn="r" rtl="1">
              <a:buFont typeface="Courier New" panose="02070309020205020404" pitchFamily="49" charset="0"/>
              <a:buChar char="o"/>
            </a:pPr>
            <a:r>
              <a:rPr lang="en-US" sz="1600" u="sng" dirty="0">
                <a:solidFill>
                  <a:srgbClr val="000000"/>
                </a:solidFill>
                <a:latin typeface="David" panose="020E0502060401010101" pitchFamily="34" charset="-79"/>
                <a:cs typeface="David" panose="020E0502060401010101" pitchFamily="34" charset="-79"/>
              </a:rPr>
              <a:t>Split</a:t>
            </a:r>
            <a:r>
              <a:rPr lang="he-IL" dirty="0">
                <a:solidFill>
                  <a:srgbClr val="000000"/>
                </a:solidFill>
                <a:latin typeface="David" panose="020E0502060401010101" pitchFamily="34" charset="-79"/>
                <a:cs typeface="David" panose="020E0502060401010101" pitchFamily="34" charset="-79"/>
              </a:rPr>
              <a:t> חלוקת המידע ל 80% אימון ו20% וידוי.</a:t>
            </a:r>
            <a:endParaRPr lang="he-IL" sz="1600" u="sng" dirty="0">
              <a:solidFill>
                <a:srgbClr val="000000"/>
              </a:solidFill>
              <a:latin typeface="David" panose="020E0502060401010101" pitchFamily="34" charset="-79"/>
              <a:cs typeface="David" panose="020E0502060401010101" pitchFamily="34" charset="-79"/>
            </a:endParaRPr>
          </a:p>
          <a:p>
            <a:pPr marL="342900" indent="-342900" algn="r" rtl="1">
              <a:buFont typeface="Courier New" panose="02070309020205020404" pitchFamily="49" charset="0"/>
              <a:buChar char="o"/>
            </a:pPr>
            <a:r>
              <a:rPr lang="he-IL" sz="1600" u="sng" dirty="0">
                <a:solidFill>
                  <a:srgbClr val="000000"/>
                </a:solidFill>
                <a:latin typeface="David" panose="020E0502060401010101" pitchFamily="34" charset="-79"/>
                <a:cs typeface="David" panose="020E0502060401010101" pitchFamily="34" charset="-79"/>
              </a:rPr>
              <a:t>אימון מודל </a:t>
            </a:r>
            <a:r>
              <a:rPr lang="en-US" sz="1600" u="sng" dirty="0">
                <a:solidFill>
                  <a:srgbClr val="000000"/>
                </a:solidFill>
                <a:latin typeface="David" panose="020E0502060401010101" pitchFamily="34" charset="-79"/>
                <a:cs typeface="David" panose="020E0502060401010101" pitchFamily="34" charset="-79"/>
              </a:rPr>
              <a:t> LSTM</a:t>
            </a:r>
            <a:r>
              <a:rPr lang="he-IL" sz="1600" dirty="0">
                <a:solidFill>
                  <a:srgbClr val="000000"/>
                </a:solidFill>
                <a:latin typeface="David" panose="020E0502060401010101" pitchFamily="34" charset="-79"/>
                <a:cs typeface="David" panose="020E0502060401010101" pitchFamily="34" charset="-79"/>
              </a:rPr>
              <a:t>מודל למידה עמוקה שמבוסס על אלמנט הזיכרון.</a:t>
            </a:r>
          </a:p>
          <a:p>
            <a:pPr marL="342900" indent="-342900" algn="r" rtl="1">
              <a:buFont typeface="Courier New" panose="02070309020205020404" pitchFamily="49" charset="0"/>
              <a:buChar char="o"/>
            </a:pPr>
            <a:r>
              <a:rPr lang="he-IL" sz="1600" u="sng" dirty="0">
                <a:solidFill>
                  <a:srgbClr val="000000"/>
                </a:solidFill>
                <a:latin typeface="David" panose="020E0502060401010101" pitchFamily="34" charset="-79"/>
                <a:cs typeface="David" panose="020E0502060401010101" pitchFamily="34" charset="-79"/>
              </a:rPr>
              <a:t>פלט-</a:t>
            </a:r>
            <a:r>
              <a:rPr lang="he-IL" sz="1600" dirty="0">
                <a:solidFill>
                  <a:srgbClr val="000000"/>
                </a:solidFill>
                <a:latin typeface="David" panose="020E0502060401010101" pitchFamily="34" charset="-79"/>
                <a:cs typeface="David" panose="020E0502060401010101" pitchFamily="34" charset="-79"/>
              </a:rPr>
              <a:t> </a:t>
            </a:r>
            <a:r>
              <a:rPr lang="he-IL" dirty="0">
                <a:solidFill>
                  <a:srgbClr val="000000"/>
                </a:solidFill>
                <a:latin typeface="David" panose="020E0502060401010101" pitchFamily="34" charset="-79"/>
                <a:cs typeface="David" panose="020E0502060401010101" pitchFamily="34" charset="-79"/>
              </a:rPr>
              <a:t>מה ההסתברות שהקלט סרקסטי?</a:t>
            </a:r>
            <a:endParaRPr lang="he-IL" sz="1600" dirty="0">
              <a:solidFill>
                <a:srgbClr val="000000"/>
              </a:solidFill>
              <a:latin typeface="David" panose="020E0502060401010101" pitchFamily="34" charset="-79"/>
              <a:cs typeface="David" panose="020E0502060401010101" pitchFamily="34" charset="-79"/>
            </a:endParaRPr>
          </a:p>
          <a:p>
            <a:pPr marL="342900" indent="-342900" algn="r" rtl="1">
              <a:buFont typeface="Courier New" panose="02070309020205020404" pitchFamily="49" charset="0"/>
              <a:buChar char="o"/>
            </a:pPr>
            <a:endParaRPr lang="he-IL" sz="1600" dirty="0">
              <a:solidFill>
                <a:srgbClr val="000000"/>
              </a:solidFill>
              <a:latin typeface="David" panose="020E0502060401010101" pitchFamily="34" charset="-79"/>
              <a:cs typeface="David" panose="020E0502060401010101" pitchFamily="34" charset="-79"/>
            </a:endParaRPr>
          </a:p>
          <a:p>
            <a:pPr marL="342900" indent="-342900" algn="r" rtl="1">
              <a:buFont typeface="Courier New" panose="02070309020205020404" pitchFamily="49" charset="0"/>
              <a:buChar char="o"/>
            </a:pPr>
            <a:endParaRPr lang="he-IL" sz="1600" dirty="0">
              <a:solidFill>
                <a:srgbClr val="000000"/>
              </a:solidFill>
              <a:latin typeface="David" panose="020E0502060401010101" pitchFamily="34" charset="-79"/>
              <a:cs typeface="David" panose="020E0502060401010101" pitchFamily="34" charset="-79"/>
            </a:endParaRPr>
          </a:p>
          <a:p>
            <a:pPr marL="342900" indent="-342900" algn="r" rtl="1">
              <a:buFont typeface="Courier New" panose="02070309020205020404" pitchFamily="49" charset="0"/>
              <a:buChar char="o"/>
            </a:pPr>
            <a:endParaRPr lang="he-IL" sz="1600" dirty="0">
              <a:solidFill>
                <a:srgbClr val="000000"/>
              </a:solidFill>
              <a:latin typeface="David" panose="020E0502060401010101" pitchFamily="34" charset="-79"/>
              <a:cs typeface="David" panose="020E0502060401010101" pitchFamily="34" charset="-79"/>
            </a:endParaRPr>
          </a:p>
          <a:p>
            <a:pPr marL="342900" indent="-342900" algn="r" rtl="1">
              <a:buFont typeface="Courier New" panose="02070309020205020404" pitchFamily="49" charset="0"/>
              <a:buChar char="o"/>
            </a:pPr>
            <a:endParaRPr lang="he-IL" sz="1600" dirty="0">
              <a:solidFill>
                <a:srgbClr val="000000"/>
              </a:solidFill>
              <a:latin typeface="David" panose="020E0502060401010101" pitchFamily="34" charset="-79"/>
              <a:cs typeface="David" panose="020E0502060401010101" pitchFamily="34" charset="-79"/>
            </a:endParaRPr>
          </a:p>
          <a:p>
            <a:pPr marL="342900" lvl="0" indent="-342900" algn="r" rtl="1">
              <a:spcBef>
                <a:spcPts val="0"/>
              </a:spcBef>
              <a:spcAft>
                <a:spcPts val="0"/>
              </a:spcAft>
              <a:buFont typeface="Courier New" panose="02070309020205020404" pitchFamily="49" charset="0"/>
              <a:buChar char="o"/>
            </a:pPr>
            <a:endParaRPr lang="he-IL" dirty="0">
              <a:solidFill>
                <a:srgbClr val="000000"/>
              </a:solidFill>
              <a:latin typeface="David" panose="020E0502060401010101" pitchFamily="34" charset="-79"/>
              <a:cs typeface="David" panose="020E0502060401010101" pitchFamily="34" charset="-79"/>
            </a:endParaRPr>
          </a:p>
          <a:p>
            <a:pPr marL="342900" lvl="0" indent="-342900" algn="r" rtl="1">
              <a:spcBef>
                <a:spcPts val="0"/>
              </a:spcBef>
              <a:spcAft>
                <a:spcPts val="0"/>
              </a:spcAft>
              <a:buFont typeface="Courier New" panose="02070309020205020404" pitchFamily="49" charset="0"/>
              <a:buChar char="o"/>
            </a:pPr>
            <a:endParaRPr sz="2000" dirty="0">
              <a:solidFill>
                <a:srgbClr val="000000"/>
              </a:solidFill>
              <a:latin typeface="David" panose="020E0502060401010101" pitchFamily="34" charset="-79"/>
              <a:cs typeface="David" panose="020E0502060401010101" pitchFamily="34" charset="-79"/>
            </a:endParaRPr>
          </a:p>
          <a:p>
            <a:pPr marL="0" lvl="0" indent="0" algn="r" rtl="1">
              <a:spcBef>
                <a:spcPts val="0"/>
              </a:spcBef>
              <a:spcAft>
                <a:spcPts val="0"/>
              </a:spcAft>
              <a:buNone/>
            </a:pPr>
            <a:endParaRPr sz="2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8"/>
          <p:cNvSpPr txBox="1">
            <a:spLocks noGrp="1"/>
          </p:cNvSpPr>
          <p:nvPr>
            <p:ph type="ctrTitle"/>
          </p:nvPr>
        </p:nvSpPr>
        <p:spPr>
          <a:xfrm>
            <a:off x="1891353" y="155208"/>
            <a:ext cx="5361300" cy="1448100"/>
          </a:xfrm>
          <a:prstGeom prst="rect">
            <a:avLst/>
          </a:prstGeom>
        </p:spPr>
        <p:txBody>
          <a:bodyPr spcFirstLastPara="1" wrap="square" lIns="91425" tIns="91425" rIns="91425" bIns="91425" anchor="ctr" anchorCtr="0">
            <a:noAutofit/>
          </a:bodyPr>
          <a:lstStyle/>
          <a:p>
            <a:pPr marL="0" lvl="0" indent="0" algn="ctr" rtl="1">
              <a:spcBef>
                <a:spcPts val="0"/>
              </a:spcBef>
              <a:spcAft>
                <a:spcPts val="0"/>
              </a:spcAft>
              <a:buNone/>
            </a:pPr>
            <a:r>
              <a:rPr lang="en" dirty="0">
                <a:solidFill>
                  <a:srgbClr val="000000"/>
                </a:solidFill>
                <a:latin typeface="David" panose="020E0502060401010101" pitchFamily="34" charset="-79"/>
                <a:cs typeface="David" panose="020E0502060401010101" pitchFamily="34" charset="-79"/>
              </a:rPr>
              <a:t>ייצוג המידע</a:t>
            </a:r>
            <a:endParaRPr dirty="0">
              <a:solidFill>
                <a:srgbClr val="000000"/>
              </a:solidFill>
              <a:latin typeface="David" panose="020E0502060401010101" pitchFamily="34" charset="-79"/>
              <a:cs typeface="David" panose="020E0502060401010101" pitchFamily="34" charset="-79"/>
            </a:endParaRPr>
          </a:p>
        </p:txBody>
      </p:sp>
      <p:sp>
        <p:nvSpPr>
          <p:cNvPr id="162" name="Google Shape;162;p18"/>
          <p:cNvSpPr txBox="1">
            <a:spLocks noGrp="1"/>
          </p:cNvSpPr>
          <p:nvPr>
            <p:ph type="subTitle" idx="1"/>
          </p:nvPr>
        </p:nvSpPr>
        <p:spPr>
          <a:xfrm>
            <a:off x="1466700" y="1243125"/>
            <a:ext cx="5893800" cy="12045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sz="1700" dirty="0">
                <a:solidFill>
                  <a:srgbClr val="000000"/>
                </a:solidFill>
                <a:latin typeface="David" panose="020E0502060401010101" pitchFamily="34" charset="-79"/>
                <a:cs typeface="David" panose="020E0502060401010101" pitchFamily="34" charset="-79"/>
              </a:rPr>
              <a:t>המידע שהשתמשו בו הוא שווה ערך בכמות המשפטים שנבחרו להיות סרקסטיים לעומת אלה שלא סרקסטיים. </a:t>
            </a:r>
            <a:endParaRPr sz="1700" dirty="0">
              <a:solidFill>
                <a:srgbClr val="000000"/>
              </a:solidFill>
              <a:latin typeface="David" panose="020E0502060401010101" pitchFamily="34" charset="-79"/>
              <a:cs typeface="David" panose="020E0502060401010101" pitchFamily="34" charset="-79"/>
            </a:endParaRPr>
          </a:p>
          <a:p>
            <a:pPr marL="0" lvl="0" indent="0" algn="r" rtl="1">
              <a:spcBef>
                <a:spcPts val="0"/>
              </a:spcBef>
              <a:spcAft>
                <a:spcPts val="0"/>
              </a:spcAft>
              <a:buNone/>
            </a:pPr>
            <a:r>
              <a:rPr lang="en" sz="1700" dirty="0">
                <a:solidFill>
                  <a:srgbClr val="000000"/>
                </a:solidFill>
                <a:latin typeface="David" panose="020E0502060401010101" pitchFamily="34" charset="-79"/>
                <a:cs typeface="David" panose="020E0502060401010101" pitchFamily="34" charset="-79"/>
              </a:rPr>
              <a:t>ניתן לשים לב כי בשתי התמונות אין הבדל גדול באוסף המילים- מחזק את הטענה שסרקם יכול להיות מאד מבלבל. </a:t>
            </a:r>
            <a:endParaRPr sz="1700" dirty="0">
              <a:solidFill>
                <a:srgbClr val="000000"/>
              </a:solidFill>
              <a:latin typeface="David" panose="020E0502060401010101" pitchFamily="34" charset="-79"/>
              <a:cs typeface="David" panose="020E0502060401010101" pitchFamily="34" charset="-79"/>
            </a:endParaRPr>
          </a:p>
        </p:txBody>
      </p:sp>
      <p:pic>
        <p:nvPicPr>
          <p:cNvPr id="163" name="Google Shape;163;p18"/>
          <p:cNvPicPr preferRelativeResize="0"/>
          <p:nvPr/>
        </p:nvPicPr>
        <p:blipFill>
          <a:blip r:embed="rId3">
            <a:alphaModFix/>
          </a:blip>
          <a:stretch>
            <a:fillRect/>
          </a:stretch>
        </p:blipFill>
        <p:spPr>
          <a:xfrm>
            <a:off x="204675" y="2571750"/>
            <a:ext cx="3879537" cy="2368700"/>
          </a:xfrm>
          <a:prstGeom prst="rect">
            <a:avLst/>
          </a:prstGeom>
          <a:noFill/>
          <a:ln>
            <a:noFill/>
          </a:ln>
        </p:spPr>
      </p:pic>
      <p:pic>
        <p:nvPicPr>
          <p:cNvPr id="164" name="Google Shape;164;p18"/>
          <p:cNvPicPr preferRelativeResize="0"/>
          <p:nvPr/>
        </p:nvPicPr>
        <p:blipFill>
          <a:blip r:embed="rId4">
            <a:alphaModFix/>
          </a:blip>
          <a:stretch>
            <a:fillRect/>
          </a:stretch>
        </p:blipFill>
        <p:spPr>
          <a:xfrm>
            <a:off x="4644383" y="2571750"/>
            <a:ext cx="4293017" cy="236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subTitle" idx="1"/>
          </p:nvPr>
        </p:nvSpPr>
        <p:spPr>
          <a:xfrm>
            <a:off x="2052850" y="1078208"/>
            <a:ext cx="5361300" cy="5226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en" sz="2200" dirty="0">
                <a:solidFill>
                  <a:srgbClr val="000000"/>
                </a:solidFill>
                <a:latin typeface="David" panose="020E0502060401010101" pitchFamily="34" charset="-79"/>
                <a:cs typeface="David" panose="020E0502060401010101" pitchFamily="34" charset="-79"/>
              </a:rPr>
              <a:t>המילים הנפוצות ביותר במאגר המידע:</a:t>
            </a:r>
            <a:endParaRPr sz="2200" dirty="0">
              <a:solidFill>
                <a:srgbClr val="000000"/>
              </a:solidFill>
              <a:latin typeface="David" panose="020E0502060401010101" pitchFamily="34" charset="-79"/>
              <a:cs typeface="David" panose="020E0502060401010101" pitchFamily="34" charset="-79"/>
            </a:endParaRPr>
          </a:p>
        </p:txBody>
      </p:sp>
      <p:pic>
        <p:nvPicPr>
          <p:cNvPr id="170" name="Google Shape;170;p19"/>
          <p:cNvPicPr preferRelativeResize="0"/>
          <p:nvPr/>
        </p:nvPicPr>
        <p:blipFill>
          <a:blip r:embed="rId3">
            <a:alphaModFix/>
          </a:blip>
          <a:stretch>
            <a:fillRect/>
          </a:stretch>
        </p:blipFill>
        <p:spPr>
          <a:xfrm>
            <a:off x="211296" y="2454021"/>
            <a:ext cx="3928325" cy="2476425"/>
          </a:xfrm>
          <a:prstGeom prst="rect">
            <a:avLst/>
          </a:prstGeom>
          <a:noFill/>
          <a:ln>
            <a:noFill/>
          </a:ln>
        </p:spPr>
      </p:pic>
      <p:pic>
        <p:nvPicPr>
          <p:cNvPr id="171" name="Google Shape;171;p19"/>
          <p:cNvPicPr preferRelativeResize="0"/>
          <p:nvPr/>
        </p:nvPicPr>
        <p:blipFill>
          <a:blip r:embed="rId4">
            <a:alphaModFix/>
          </a:blip>
          <a:stretch>
            <a:fillRect/>
          </a:stretch>
        </p:blipFill>
        <p:spPr>
          <a:xfrm>
            <a:off x="4917900" y="2503775"/>
            <a:ext cx="4006026" cy="2426675"/>
          </a:xfrm>
          <a:prstGeom prst="rect">
            <a:avLst/>
          </a:prstGeom>
          <a:noFill/>
          <a:ln>
            <a:noFill/>
          </a:ln>
        </p:spPr>
      </p:pic>
      <p:sp>
        <p:nvSpPr>
          <p:cNvPr id="172" name="Google Shape;172;p19"/>
          <p:cNvSpPr txBox="1"/>
          <p:nvPr/>
        </p:nvSpPr>
        <p:spPr>
          <a:xfrm>
            <a:off x="1522750" y="2143125"/>
            <a:ext cx="1060200" cy="3606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en">
                <a:latin typeface="Calibri"/>
                <a:ea typeface="Calibri"/>
                <a:cs typeface="Calibri"/>
                <a:sym typeface="Calibri"/>
              </a:rPr>
              <a:t>סרקסטי</a:t>
            </a:r>
            <a:endParaRPr>
              <a:latin typeface="Calibri"/>
              <a:ea typeface="Calibri"/>
              <a:cs typeface="Calibri"/>
              <a:sym typeface="Calibri"/>
            </a:endParaRPr>
          </a:p>
        </p:txBody>
      </p:sp>
      <p:sp>
        <p:nvSpPr>
          <p:cNvPr id="173" name="Google Shape;173;p19"/>
          <p:cNvSpPr txBox="1"/>
          <p:nvPr/>
        </p:nvSpPr>
        <p:spPr>
          <a:xfrm>
            <a:off x="6655100" y="2278350"/>
            <a:ext cx="903300" cy="2934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en">
                <a:latin typeface="Calibri"/>
                <a:ea typeface="Calibri"/>
                <a:cs typeface="Calibri"/>
                <a:sym typeface="Calibri"/>
              </a:rPr>
              <a:t>לא סרקסטי</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subTitle" idx="1"/>
          </p:nvPr>
        </p:nvSpPr>
        <p:spPr>
          <a:xfrm>
            <a:off x="2052850" y="860494"/>
            <a:ext cx="5361300" cy="5226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he-IL" sz="2200" dirty="0">
                <a:solidFill>
                  <a:srgbClr val="000000"/>
                </a:solidFill>
                <a:latin typeface="David" panose="020E0502060401010101" pitchFamily="34" charset="-79"/>
                <a:cs typeface="David" panose="020E0502060401010101" pitchFamily="34" charset="-79"/>
              </a:rPr>
              <a:t>אימון מודל (</a:t>
            </a:r>
            <a:r>
              <a:rPr lang="en-US" sz="2200" dirty="0">
                <a:solidFill>
                  <a:srgbClr val="000000"/>
                </a:solidFill>
                <a:latin typeface="David" panose="020E0502060401010101" pitchFamily="34" charset="-79"/>
                <a:cs typeface="David" panose="020E0502060401010101" pitchFamily="34" charset="-79"/>
              </a:rPr>
              <a:t>BI-LSTM</a:t>
            </a:r>
            <a:r>
              <a:rPr lang="he-IL" sz="2200" dirty="0">
                <a:solidFill>
                  <a:srgbClr val="000000"/>
                </a:solidFill>
                <a:latin typeface="David" panose="020E0502060401010101" pitchFamily="34" charset="-79"/>
                <a:cs typeface="David" panose="020E0502060401010101" pitchFamily="34" charset="-79"/>
              </a:rPr>
              <a:t>)</a:t>
            </a:r>
            <a:endParaRPr sz="2200" dirty="0">
              <a:solidFill>
                <a:srgbClr val="000000"/>
              </a:solidFill>
              <a:latin typeface="David" panose="020E0502060401010101" pitchFamily="34" charset="-79"/>
              <a:cs typeface="David" panose="020E0502060401010101" pitchFamily="34" charset="-79"/>
            </a:endParaRPr>
          </a:p>
        </p:txBody>
      </p:sp>
      <p:sp>
        <p:nvSpPr>
          <p:cNvPr id="172" name="Google Shape;172;p19"/>
          <p:cNvSpPr txBox="1"/>
          <p:nvPr/>
        </p:nvSpPr>
        <p:spPr>
          <a:xfrm>
            <a:off x="1522750" y="2143125"/>
            <a:ext cx="1060200" cy="3606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endParaRPr dirty="0">
              <a:latin typeface="Calibri"/>
              <a:ea typeface="Calibri"/>
              <a:cs typeface="Calibri"/>
              <a:sym typeface="Calibri"/>
            </a:endParaRPr>
          </a:p>
        </p:txBody>
      </p:sp>
      <p:sp>
        <p:nvSpPr>
          <p:cNvPr id="2" name="AutoShape 2">
            <a:extLst>
              <a:ext uri="{FF2B5EF4-FFF2-40B4-BE49-F238E27FC236}">
                <a16:creationId xmlns:a16="http://schemas.microsoft.com/office/drawing/2014/main" id="{23F19CF9-7D70-4181-A258-F01FFB2EFA8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pic>
        <p:nvPicPr>
          <p:cNvPr id="4" name="תמונה 3" descr="תמונה שמכילה שולחן&#10;&#10;התיאור נוצר באופן אוטומטי">
            <a:extLst>
              <a:ext uri="{FF2B5EF4-FFF2-40B4-BE49-F238E27FC236}">
                <a16:creationId xmlns:a16="http://schemas.microsoft.com/office/drawing/2014/main" id="{9A4DB3F1-8527-4464-8212-E349A056B748}"/>
              </a:ext>
            </a:extLst>
          </p:cNvPr>
          <p:cNvPicPr>
            <a:picLocks noChangeAspect="1"/>
          </p:cNvPicPr>
          <p:nvPr/>
        </p:nvPicPr>
        <p:blipFill>
          <a:blip r:embed="rId3"/>
          <a:stretch>
            <a:fillRect/>
          </a:stretch>
        </p:blipFill>
        <p:spPr>
          <a:xfrm>
            <a:off x="1898961" y="2332950"/>
            <a:ext cx="5669078" cy="1752600"/>
          </a:xfrm>
          <a:prstGeom prst="rect">
            <a:avLst/>
          </a:prstGeom>
        </p:spPr>
      </p:pic>
      <p:sp>
        <p:nvSpPr>
          <p:cNvPr id="5" name="תיבת טקסט 4">
            <a:extLst>
              <a:ext uri="{FF2B5EF4-FFF2-40B4-BE49-F238E27FC236}">
                <a16:creationId xmlns:a16="http://schemas.microsoft.com/office/drawing/2014/main" id="{2D9AE3E9-6E8C-4832-9113-31105EB57557}"/>
              </a:ext>
            </a:extLst>
          </p:cNvPr>
          <p:cNvSpPr txBox="1"/>
          <p:nvPr/>
        </p:nvSpPr>
        <p:spPr>
          <a:xfrm>
            <a:off x="2837543" y="1327130"/>
            <a:ext cx="3955143" cy="954107"/>
          </a:xfrm>
          <a:prstGeom prst="rect">
            <a:avLst/>
          </a:prstGeom>
          <a:noFill/>
        </p:spPr>
        <p:txBody>
          <a:bodyPr wrap="square" rtlCol="1">
            <a:spAutoFit/>
          </a:bodyPr>
          <a:lstStyle/>
          <a:p>
            <a:pPr algn="r" rtl="1"/>
            <a:r>
              <a:rPr lang="he-IL" dirty="0"/>
              <a:t>חלוקת המידע:</a:t>
            </a:r>
          </a:p>
          <a:p>
            <a:pPr algn="r" rtl="1"/>
            <a:r>
              <a:rPr lang="he-IL" dirty="0"/>
              <a:t> 80% </a:t>
            </a:r>
            <a:r>
              <a:rPr lang="en-US" dirty="0"/>
              <a:t>Train</a:t>
            </a:r>
          </a:p>
          <a:p>
            <a:pPr algn="r" rtl="1"/>
            <a:r>
              <a:rPr lang="en-US" dirty="0"/>
              <a:t>Test 20%</a:t>
            </a:r>
            <a:endParaRPr lang="he-IL" dirty="0"/>
          </a:p>
          <a:p>
            <a:pPr algn="r" rtl="1"/>
            <a:r>
              <a:rPr lang="he-IL" dirty="0"/>
              <a:t>התוצאות שהתקבלו במודל הן 69% אחוז דיוק.</a:t>
            </a:r>
          </a:p>
        </p:txBody>
      </p:sp>
    </p:spTree>
    <p:extLst>
      <p:ext uri="{BB962C8B-B14F-4D97-AF65-F5344CB8AC3E}">
        <p14:creationId xmlns:p14="http://schemas.microsoft.com/office/powerpoint/2010/main" val="3801944226"/>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724</Words>
  <Application>Microsoft Office PowerPoint</Application>
  <PresentationFormat>On-screen Show (16:9)</PresentationFormat>
  <Paragraphs>92</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Nunito</vt:lpstr>
      <vt:lpstr>David</vt:lpstr>
      <vt:lpstr>Calibri</vt:lpstr>
      <vt:lpstr>Arial</vt:lpstr>
      <vt:lpstr>Narkisim</vt:lpstr>
      <vt:lpstr>Helvetica Neue</vt:lpstr>
      <vt:lpstr>Courier New</vt:lpstr>
      <vt:lpstr>Shift</vt:lpstr>
      <vt:lpstr>Sarcasm detection and analysis </vt:lpstr>
      <vt:lpstr>מהו סרקזם?</vt:lpstr>
      <vt:lpstr>תיאור הבעיה</vt:lpstr>
      <vt:lpstr>שיטות</vt:lpstr>
      <vt:lpstr>השיטה שנבחרה: LSTM MODEL</vt:lpstr>
      <vt:lpstr>Work-flow</vt:lpstr>
      <vt:lpstr>ייצוג המידע</vt:lpstr>
      <vt:lpstr>PowerPoint Presentation</vt:lpstr>
      <vt:lpstr>PowerPoint Presentation</vt:lpstr>
      <vt:lpstr>שיפור המודל (BERT)</vt:lpstr>
      <vt:lpstr>הערכת איכות המודל</vt:lpstr>
      <vt:lpstr>הערכת איכות המודל</vt:lpstr>
      <vt:lpstr>השוואת המודל מול תוצאות סקר ספרות</vt:lpstr>
      <vt:lpstr>Results</vt:lpstr>
      <vt:lpstr>רעיונות לשיפור</vt:lpstr>
      <vt:lpstr>לסיכום</vt:lpstr>
      <vt:lpstr>מקורות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Sarcastic sentence prediction and analysis engine</dc:title>
  <dc:creator>Moshe</dc:creator>
  <cp:lastModifiedBy>Alex</cp:lastModifiedBy>
  <cp:revision>8</cp:revision>
  <dcterms:modified xsi:type="dcterms:W3CDTF">2021-01-09T17:32:16Z</dcterms:modified>
</cp:coreProperties>
</file>