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402" r:id="rId2"/>
    <p:sldId id="3403" r:id="rId3"/>
    <p:sldId id="3404" r:id="rId4"/>
    <p:sldId id="3405" r:id="rId5"/>
    <p:sldId id="3406" r:id="rId6"/>
    <p:sldId id="3407" r:id="rId7"/>
    <p:sldId id="3408" r:id="rId8"/>
    <p:sldId id="34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09"/>
    <p:restoredTop sz="96327"/>
  </p:normalViewPr>
  <p:slideViewPr>
    <p:cSldViewPr snapToGrid="0">
      <p:cViewPr varScale="1">
        <p:scale>
          <a:sx n="127" d="100"/>
          <a:sy n="127"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C8F79-06C9-2E42-BB3A-38436A9EAFF4}" type="datetimeFigureOut">
              <a:rPr lang="en-US" smtClean="0"/>
              <a:t>10/6/22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6252E-7011-3F4A-83C5-12B78A6D660A}" type="slidenum">
              <a:rPr lang="en-US" smtClean="0"/>
              <a:t>‹#›</a:t>
            </a:fld>
            <a:endParaRPr lang="en-US"/>
          </a:p>
        </p:txBody>
      </p:sp>
    </p:spTree>
    <p:extLst>
      <p:ext uri="{BB962C8B-B14F-4D97-AF65-F5344CB8AC3E}">
        <p14:creationId xmlns:p14="http://schemas.microsoft.com/office/powerpoint/2010/main" val="52605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1</a:t>
            </a:fld>
            <a:endParaRPr lang="en-US"/>
          </a:p>
        </p:txBody>
      </p:sp>
    </p:spTree>
    <p:extLst>
      <p:ext uri="{BB962C8B-B14F-4D97-AF65-F5344CB8AC3E}">
        <p14:creationId xmlns:p14="http://schemas.microsoft.com/office/powerpoint/2010/main" val="7516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2</a:t>
            </a:fld>
            <a:endParaRPr lang="en-US"/>
          </a:p>
        </p:txBody>
      </p:sp>
    </p:spTree>
    <p:extLst>
      <p:ext uri="{BB962C8B-B14F-4D97-AF65-F5344CB8AC3E}">
        <p14:creationId xmlns:p14="http://schemas.microsoft.com/office/powerpoint/2010/main" val="73618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3</a:t>
            </a:fld>
            <a:endParaRPr lang="en-US"/>
          </a:p>
        </p:txBody>
      </p:sp>
    </p:spTree>
    <p:extLst>
      <p:ext uri="{BB962C8B-B14F-4D97-AF65-F5344CB8AC3E}">
        <p14:creationId xmlns:p14="http://schemas.microsoft.com/office/powerpoint/2010/main" val="247344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4</a:t>
            </a:fld>
            <a:endParaRPr lang="en-US"/>
          </a:p>
        </p:txBody>
      </p:sp>
    </p:spTree>
    <p:extLst>
      <p:ext uri="{BB962C8B-B14F-4D97-AF65-F5344CB8AC3E}">
        <p14:creationId xmlns:p14="http://schemas.microsoft.com/office/powerpoint/2010/main" val="217783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5</a:t>
            </a:fld>
            <a:endParaRPr lang="en-US"/>
          </a:p>
        </p:txBody>
      </p:sp>
    </p:spTree>
    <p:extLst>
      <p:ext uri="{BB962C8B-B14F-4D97-AF65-F5344CB8AC3E}">
        <p14:creationId xmlns:p14="http://schemas.microsoft.com/office/powerpoint/2010/main" val="11920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6</a:t>
            </a:fld>
            <a:endParaRPr lang="en-US"/>
          </a:p>
        </p:txBody>
      </p:sp>
    </p:spTree>
    <p:extLst>
      <p:ext uri="{BB962C8B-B14F-4D97-AF65-F5344CB8AC3E}">
        <p14:creationId xmlns:p14="http://schemas.microsoft.com/office/powerpoint/2010/main" val="632131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7</a:t>
            </a:fld>
            <a:endParaRPr lang="en-US"/>
          </a:p>
        </p:txBody>
      </p:sp>
    </p:spTree>
    <p:extLst>
      <p:ext uri="{BB962C8B-B14F-4D97-AF65-F5344CB8AC3E}">
        <p14:creationId xmlns:p14="http://schemas.microsoft.com/office/powerpoint/2010/main" val="139032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6F77F9F-4140-DD4B-BCDD-E87CEB8577DA}" type="slidenum">
              <a:rPr lang="en-US" smtClean="0"/>
              <a:t>8</a:t>
            </a:fld>
            <a:endParaRPr lang="en-US"/>
          </a:p>
        </p:txBody>
      </p:sp>
    </p:spTree>
    <p:extLst>
      <p:ext uri="{BB962C8B-B14F-4D97-AF65-F5344CB8AC3E}">
        <p14:creationId xmlns:p14="http://schemas.microsoft.com/office/powerpoint/2010/main" val="75650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87DC-284A-1212-7560-27129EF92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95035-98F1-9D0C-A9FC-F76954E1F4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EDF1A-1E60-3460-5632-915A7E683A66}"/>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5F94A977-3565-6F7E-A0BC-99BDD54A7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B3D51-EBEA-4D04-2494-80BABD03577A}"/>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54981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365D-80DC-477E-080F-EE3A7AE96B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C6E88-A65E-6A9A-7CA6-165C2AA4B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9A73A-91AB-586C-7559-AC4DF6C39DE2}"/>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B9FF5310-042C-A1F2-03BC-DDF9BBD7F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ED3E3-5AF1-37F8-D29E-E59F027EC2B1}"/>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145184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0A10BB-1421-38F4-C78D-7455D24023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AAD4E-3C34-EFC1-1D92-58E4F3C57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9A382-86AF-E694-0F6D-4581F76D7700}"/>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82E90E1D-ABAC-00DC-96B4-CED5ED90B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1D523-CD68-852F-43D8-A9BBCE9A882A}"/>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307730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8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7496-1FBD-FB2B-515D-ACEAE4BDB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DD0F7-9EAB-04EA-3DA6-CEC1C2C21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2D9BA-CDC4-F7E5-55E9-5DFA47F4BC88}"/>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9EEB4C23-7DB9-181D-012E-CC3BEFD62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EE4A8-D3CA-1344-B642-53B077B58781}"/>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2414250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4BF0-AA76-CA49-6537-74C362337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11C264-16F0-66F9-463E-ED8599FED8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A1EEED-DC67-6704-EA48-FF6A9AECDDDC}"/>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250780C1-AE6C-C4AA-C52F-1CBAF00CE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23BEC-0435-DD0A-56BF-C4101BA496C2}"/>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30363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5AFB-8647-5395-3A0F-F48801BA6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02181-0CE2-1C10-A795-DA0316184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CDF477-8ED1-BD16-46E9-ADFE1F8CC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AC2D5D-E82E-FA0C-D4C5-9D11154255B3}"/>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6" name="Footer Placeholder 5">
            <a:extLst>
              <a:ext uri="{FF2B5EF4-FFF2-40B4-BE49-F238E27FC236}">
                <a16:creationId xmlns:a16="http://schemas.microsoft.com/office/drawing/2014/main" id="{5AF043D2-8B25-9DF8-78CD-7807C6D4D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A7600-6E02-4344-E389-0B2687743181}"/>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5780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ED03-B1D1-E08A-EFDA-EE5665DF6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C33B87-8AA8-9696-D9C4-8041B6E15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44769-8CC4-26C9-062E-71141CD50B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BE9CF2-4C40-67B4-7344-612094EDB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9F94D9-9E4A-59B3-6A8A-62B2C29DF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4141D5-FC22-14E5-1E22-3CDFB960AFFF}"/>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8" name="Footer Placeholder 7">
            <a:extLst>
              <a:ext uri="{FF2B5EF4-FFF2-40B4-BE49-F238E27FC236}">
                <a16:creationId xmlns:a16="http://schemas.microsoft.com/office/drawing/2014/main" id="{632ED3DD-DF45-084C-8D29-1D5114A33C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725AC1-7E45-ABDB-E07B-AC5ACD8E4479}"/>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386165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3F3F-6FA0-02CD-5696-6CB32AB5AA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78B516-270A-A8E8-6A1C-9062B3E9B734}"/>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4" name="Footer Placeholder 3">
            <a:extLst>
              <a:ext uri="{FF2B5EF4-FFF2-40B4-BE49-F238E27FC236}">
                <a16:creationId xmlns:a16="http://schemas.microsoft.com/office/drawing/2014/main" id="{F912FB4D-460B-D9C3-241B-67027D81FB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39A8D1-F44B-A57C-AF5D-50F922B91DB7}"/>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217224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1CABE-6445-5F5E-FFE5-33AF373BFF9A}"/>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3" name="Footer Placeholder 2">
            <a:extLst>
              <a:ext uri="{FF2B5EF4-FFF2-40B4-BE49-F238E27FC236}">
                <a16:creationId xmlns:a16="http://schemas.microsoft.com/office/drawing/2014/main" id="{75998600-393F-05F6-3536-471FC4E29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38B085-DFDF-90FA-BF1E-C5D367C156C5}"/>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355785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6B02-273C-0AF0-E7BE-D2F4B1CCE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831BB7-8D84-D77A-5501-1EA4101BC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14190-7A01-6EAD-7939-DE7F3B04C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0F9CD-5816-4A0A-617C-952FDF943D7D}"/>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6" name="Footer Placeholder 5">
            <a:extLst>
              <a:ext uri="{FF2B5EF4-FFF2-40B4-BE49-F238E27FC236}">
                <a16:creationId xmlns:a16="http://schemas.microsoft.com/office/drawing/2014/main" id="{6DBB8884-B94D-D211-9047-63DF013CA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88E2AB-72E2-BFC2-B11C-391642411EF5}"/>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82083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7FFD-42BF-FAFF-2642-4F25A2110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AE089-AC4B-2244-17C9-7B9B9E7F4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8F9B41-396E-83D5-28D9-9C39E19AB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417D6-EE60-1F55-AD21-BAD483DCDC4B}"/>
              </a:ext>
            </a:extLst>
          </p:cNvPr>
          <p:cNvSpPr>
            <a:spLocks noGrp="1"/>
          </p:cNvSpPr>
          <p:nvPr>
            <p:ph type="dt" sz="half" idx="10"/>
          </p:nvPr>
        </p:nvSpPr>
        <p:spPr/>
        <p:txBody>
          <a:bodyPr/>
          <a:lstStyle/>
          <a:p>
            <a:fld id="{58939C3A-96E0-E74D-A31F-E42541D1ADA5}" type="datetimeFigureOut">
              <a:rPr lang="en-US" smtClean="0"/>
              <a:t>10/6/22</a:t>
            </a:fld>
            <a:endParaRPr lang="en-US"/>
          </a:p>
        </p:txBody>
      </p:sp>
      <p:sp>
        <p:nvSpPr>
          <p:cNvPr id="6" name="Footer Placeholder 5">
            <a:extLst>
              <a:ext uri="{FF2B5EF4-FFF2-40B4-BE49-F238E27FC236}">
                <a16:creationId xmlns:a16="http://schemas.microsoft.com/office/drawing/2014/main" id="{E90CEADE-194E-C6F1-77D9-87B9391CE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F0421-9E34-CF2B-577E-0E3D21021A3D}"/>
              </a:ext>
            </a:extLst>
          </p:cNvPr>
          <p:cNvSpPr>
            <a:spLocks noGrp="1"/>
          </p:cNvSpPr>
          <p:nvPr>
            <p:ph type="sldNum" sz="quarter" idx="12"/>
          </p:nvPr>
        </p:nvSpPr>
        <p:spPr/>
        <p:txBody>
          <a:bodyPr/>
          <a:lstStyle/>
          <a:p>
            <a:fld id="{C59A413C-5485-2C4A-9930-7FC8FA624B1A}" type="slidenum">
              <a:rPr lang="en-US" smtClean="0"/>
              <a:t>‹#›</a:t>
            </a:fld>
            <a:endParaRPr lang="en-US"/>
          </a:p>
        </p:txBody>
      </p:sp>
    </p:spTree>
    <p:extLst>
      <p:ext uri="{BB962C8B-B14F-4D97-AF65-F5344CB8AC3E}">
        <p14:creationId xmlns:p14="http://schemas.microsoft.com/office/powerpoint/2010/main" val="349328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BC6DAD-7437-6943-877D-986C3754E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234F04-7F00-F1BB-1B95-8DFB99F62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A78DD-386F-FE45-079A-D7A44FCA8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39C3A-96E0-E74D-A31F-E42541D1ADA5}" type="datetimeFigureOut">
              <a:rPr lang="en-US" smtClean="0"/>
              <a:t>10/6/22</a:t>
            </a:fld>
            <a:endParaRPr lang="en-US"/>
          </a:p>
        </p:txBody>
      </p:sp>
      <p:sp>
        <p:nvSpPr>
          <p:cNvPr id="5" name="Footer Placeholder 4">
            <a:extLst>
              <a:ext uri="{FF2B5EF4-FFF2-40B4-BE49-F238E27FC236}">
                <a16:creationId xmlns:a16="http://schemas.microsoft.com/office/drawing/2014/main" id="{99FAEEA7-D1BF-39C3-4B5A-E0E74B6F9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B1B0F0-26CC-C749-0A02-3909513E9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A413C-5485-2C4A-9930-7FC8FA624B1A}" type="slidenum">
              <a:rPr lang="en-US" smtClean="0"/>
              <a:t>‹#›</a:t>
            </a:fld>
            <a:endParaRPr lang="en-US"/>
          </a:p>
        </p:txBody>
      </p:sp>
    </p:spTree>
    <p:extLst>
      <p:ext uri="{BB962C8B-B14F-4D97-AF65-F5344CB8AC3E}">
        <p14:creationId xmlns:p14="http://schemas.microsoft.com/office/powerpoint/2010/main" val="425528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4369464" y="2689040"/>
            <a:ext cx="3759362" cy="646331"/>
          </a:xfrm>
          <a:prstGeom prst="rect">
            <a:avLst/>
          </a:prstGeom>
          <a:noFill/>
        </p:spPr>
        <p:txBody>
          <a:bodyPr wrap="none" rtlCol="0">
            <a:spAutoFit/>
          </a:bodyPr>
          <a:lstStyle/>
          <a:p>
            <a:pPr algn="ctr"/>
            <a:r>
              <a:rPr lang="en-US" sz="3600" b="1" dirty="0">
                <a:solidFill>
                  <a:schemeClr val="tx2"/>
                </a:solidFill>
                <a:latin typeface="Poppins" pitchFamily="2" charset="77"/>
                <a:cs typeface="Poppins" pitchFamily="2" charset="77"/>
              </a:rPr>
              <a:t>Database Keys</a:t>
            </a:r>
          </a:p>
        </p:txBody>
      </p:sp>
      <p:sp>
        <p:nvSpPr>
          <p:cNvPr id="7" name="TextBox 6">
            <a:extLst>
              <a:ext uri="{FF2B5EF4-FFF2-40B4-BE49-F238E27FC236}">
                <a16:creationId xmlns:a16="http://schemas.microsoft.com/office/drawing/2014/main" id="{39E8B62C-50EC-4432-6FA1-4BEBD5417434}"/>
              </a:ext>
            </a:extLst>
          </p:cNvPr>
          <p:cNvSpPr txBox="1"/>
          <p:nvPr/>
        </p:nvSpPr>
        <p:spPr>
          <a:xfrm>
            <a:off x="8759608" y="4749753"/>
            <a:ext cx="1704313" cy="1200329"/>
          </a:xfrm>
          <a:prstGeom prst="rect">
            <a:avLst/>
          </a:prstGeom>
          <a:noFill/>
        </p:spPr>
        <p:txBody>
          <a:bodyPr wrap="none" rtlCol="0">
            <a:spAutoFit/>
          </a:bodyPr>
          <a:lstStyle/>
          <a:p>
            <a:r>
              <a:rPr lang="en-US" dirty="0" err="1">
                <a:latin typeface="Lato" panose="020F0502020204030203" pitchFamily="34" charset="0"/>
                <a:ea typeface="Lato" panose="020F0502020204030203" pitchFamily="34" charset="0"/>
                <a:cs typeface="Lato" panose="020F0502020204030203" pitchFamily="34" charset="0"/>
              </a:rPr>
              <a:t>Maneel</a:t>
            </a:r>
            <a:r>
              <a:rPr lang="en-US" dirty="0">
                <a:latin typeface="Lato" panose="020F0502020204030203" pitchFamily="34" charset="0"/>
                <a:ea typeface="Lato" panose="020F0502020204030203" pitchFamily="34" charset="0"/>
                <a:cs typeface="Lato" panose="020F0502020204030203" pitchFamily="34" charset="0"/>
              </a:rPr>
              <a:t> Reddy </a:t>
            </a:r>
          </a:p>
          <a:p>
            <a:r>
              <a:rPr lang="en-US" dirty="0">
                <a:latin typeface="Lato" panose="020F0502020204030203" pitchFamily="34" charset="0"/>
                <a:ea typeface="Lato" panose="020F0502020204030203" pitchFamily="34" charset="0"/>
                <a:cs typeface="Lato" panose="020F0502020204030203" pitchFamily="34" charset="0"/>
              </a:rPr>
              <a:t>Alex Bradshaw</a:t>
            </a:r>
          </a:p>
          <a:p>
            <a:r>
              <a:rPr lang="en-US" dirty="0" err="1">
                <a:latin typeface="Lato" panose="020F0502020204030203" pitchFamily="34" charset="0"/>
                <a:ea typeface="Lato" panose="020F0502020204030203" pitchFamily="34" charset="0"/>
                <a:cs typeface="Lato" panose="020F0502020204030203" pitchFamily="34" charset="0"/>
              </a:rPr>
              <a:t>Nischal</a:t>
            </a:r>
            <a:r>
              <a:rPr lang="en-US" dirty="0">
                <a:latin typeface="Lato" panose="020F0502020204030203" pitchFamily="34" charset="0"/>
                <a:ea typeface="Lato" panose="020F0502020204030203" pitchFamily="34" charset="0"/>
                <a:cs typeface="Lato" panose="020F0502020204030203" pitchFamily="34" charset="0"/>
              </a:rPr>
              <a:t> Mishra</a:t>
            </a:r>
          </a:p>
          <a:p>
            <a:r>
              <a:rPr lang="en-US" dirty="0">
                <a:latin typeface="Lato" panose="020F0502020204030203" pitchFamily="34" charset="0"/>
                <a:ea typeface="Lato" panose="020F0502020204030203" pitchFamily="34" charset="0"/>
                <a:cs typeface="Lato" panose="020F0502020204030203" pitchFamily="34" charset="0"/>
              </a:rPr>
              <a:t>Yu-</a:t>
            </a:r>
            <a:r>
              <a:rPr lang="en-US" dirty="0" err="1">
                <a:latin typeface="Lato" panose="020F0502020204030203" pitchFamily="34" charset="0"/>
                <a:ea typeface="Lato" panose="020F0502020204030203" pitchFamily="34" charset="0"/>
                <a:cs typeface="Lato" panose="020F0502020204030203" pitchFamily="34" charset="0"/>
              </a:rPr>
              <a:t>Hsin</a:t>
            </a:r>
            <a:r>
              <a:rPr lang="en-US" dirty="0">
                <a:latin typeface="Lato" panose="020F0502020204030203" pitchFamily="34" charset="0"/>
                <a:ea typeface="Lato" panose="020F0502020204030203" pitchFamily="34" charset="0"/>
                <a:cs typeface="Lato" panose="020F0502020204030203" pitchFamily="34" charset="0"/>
              </a:rPr>
              <a:t> Wang</a:t>
            </a:r>
          </a:p>
        </p:txBody>
      </p:sp>
    </p:spTree>
    <p:extLst>
      <p:ext uri="{BB962C8B-B14F-4D97-AF65-F5344CB8AC3E}">
        <p14:creationId xmlns:p14="http://schemas.microsoft.com/office/powerpoint/2010/main" val="198782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38482" y="282788"/>
            <a:ext cx="10142520"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Helping a friend in creating an ecommerce website database….</a:t>
            </a:r>
          </a:p>
        </p:txBody>
      </p:sp>
      <p:sp>
        <p:nvSpPr>
          <p:cNvPr id="5" name="Alternate Process 4">
            <a:extLst>
              <a:ext uri="{FF2B5EF4-FFF2-40B4-BE49-F238E27FC236}">
                <a16:creationId xmlns:a16="http://schemas.microsoft.com/office/drawing/2014/main" id="{1938777C-4D89-DFEE-0B67-320F53E1A53A}"/>
              </a:ext>
            </a:extLst>
          </p:cNvPr>
          <p:cNvSpPr/>
          <p:nvPr/>
        </p:nvSpPr>
        <p:spPr>
          <a:xfrm>
            <a:off x="0" y="744453"/>
            <a:ext cx="12192000" cy="2153570"/>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744453"/>
            <a:ext cx="11648689" cy="2345322"/>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Our friend Cody wants to create a website where he can sell his saxophones and needs your help in creating a database infrastructure. In return, he promises 10% of equity. He tells us  the following:-</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Customer information is important. I hope to monetize it ASAP. </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I currently sell around 6 types of saxophones which are supplied by multiple suppliers. There are no discounts &amp; my payments are handled by Stripe.</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All my deliveries are fulfilled by USPS directly from the supplier.</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I want to keep track of cart data for the purpose of analytics. An intern from USF will deploy state-of-the-art ML models to recommend customer churn as part of his practicum. </a:t>
            </a:r>
          </a:p>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While predicting customer churn seems more interesting, we know that is impossible without having a proper database infrastructure. Armed with our knowledge of databases, we have a task in hand. The following thoughts come to our head….</a:t>
            </a:r>
          </a:p>
          <a:p>
            <a:pPr defTabSz="1087636">
              <a:lnSpc>
                <a:spcPts val="1750"/>
              </a:lnSpc>
              <a:spcBef>
                <a:spcPct val="20000"/>
              </a:spcBef>
            </a:pPr>
            <a:endParaRPr lang="en-US" sz="1100" dirty="0">
              <a:latin typeface="Lato Light" panose="020F0502020204030203" pitchFamily="34" charset="0"/>
              <a:cs typeface="Mukta ExtraLight" panose="020B0000000000000000" pitchFamily="34" charset="77"/>
            </a:endParaRPr>
          </a:p>
        </p:txBody>
      </p:sp>
      <p:sp>
        <p:nvSpPr>
          <p:cNvPr id="65" name="Freeform 10">
            <a:extLst>
              <a:ext uri="{FF2B5EF4-FFF2-40B4-BE49-F238E27FC236}">
                <a16:creationId xmlns:a16="http://schemas.microsoft.com/office/drawing/2014/main" id="{48CDCE35-E848-5C09-D804-F9C24A9F91C9}"/>
              </a:ext>
            </a:extLst>
          </p:cNvPr>
          <p:cNvSpPr>
            <a:spLocks/>
          </p:cNvSpPr>
          <p:nvPr/>
        </p:nvSpPr>
        <p:spPr bwMode="auto">
          <a:xfrm>
            <a:off x="4795264" y="4377528"/>
            <a:ext cx="2178626" cy="2480472"/>
          </a:xfrm>
          <a:custGeom>
            <a:avLst/>
            <a:gdLst>
              <a:gd name="T0" fmla="*/ 858 w 2258"/>
              <a:gd name="T1" fmla="*/ 2497 h 2528"/>
              <a:gd name="T2" fmla="*/ 617 w 2258"/>
              <a:gd name="T3" fmla="*/ 2147 h 2528"/>
              <a:gd name="T4" fmla="*/ 278 w 2258"/>
              <a:gd name="T5" fmla="*/ 2137 h 2528"/>
              <a:gd name="T6" fmla="*/ 238 w 2258"/>
              <a:gd name="T7" fmla="*/ 1948 h 2528"/>
              <a:gd name="T8" fmla="*/ 174 w 2258"/>
              <a:gd name="T9" fmla="*/ 1874 h 2528"/>
              <a:gd name="T10" fmla="*/ 215 w 2258"/>
              <a:gd name="T11" fmla="*/ 1823 h 2528"/>
              <a:gd name="T12" fmla="*/ 144 w 2258"/>
              <a:gd name="T13" fmla="*/ 1776 h 2528"/>
              <a:gd name="T14" fmla="*/ 101 w 2258"/>
              <a:gd name="T15" fmla="*/ 1698 h 2528"/>
              <a:gd name="T16" fmla="*/ 54 w 2258"/>
              <a:gd name="T17" fmla="*/ 1567 h 2528"/>
              <a:gd name="T18" fmla="*/ 228 w 2258"/>
              <a:gd name="T19" fmla="*/ 1193 h 2528"/>
              <a:gd name="T20" fmla="*/ 528 w 2258"/>
              <a:gd name="T21" fmla="*/ 295 h 2528"/>
              <a:gd name="T22" fmla="*/ 2096 w 2258"/>
              <a:gd name="T23" fmla="*/ 762 h 2528"/>
              <a:gd name="T24" fmla="*/ 1746 w 2258"/>
              <a:gd name="T25" fmla="*/ 1853 h 2528"/>
              <a:gd name="T26" fmla="*/ 1761 w 2258"/>
              <a:gd name="T27" fmla="*/ 2528 h 2528"/>
              <a:gd name="T28" fmla="*/ 857 w 2258"/>
              <a:gd name="T29" fmla="*/ 2528 h 2528"/>
              <a:gd name="T30" fmla="*/ 858 w 2258"/>
              <a:gd name="T31" fmla="*/ 2497 h 2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8" h="2528">
                <a:moveTo>
                  <a:pt x="858" y="2497"/>
                </a:moveTo>
                <a:cubicBezTo>
                  <a:pt x="858" y="2497"/>
                  <a:pt x="870" y="2137"/>
                  <a:pt x="617" y="2147"/>
                </a:cubicBezTo>
                <a:cubicBezTo>
                  <a:pt x="363" y="2157"/>
                  <a:pt x="339" y="2232"/>
                  <a:pt x="278" y="2137"/>
                </a:cubicBezTo>
                <a:cubicBezTo>
                  <a:pt x="217" y="2042"/>
                  <a:pt x="279" y="1988"/>
                  <a:pt x="238" y="1948"/>
                </a:cubicBezTo>
                <a:cubicBezTo>
                  <a:pt x="238" y="1948"/>
                  <a:pt x="175" y="1915"/>
                  <a:pt x="174" y="1874"/>
                </a:cubicBezTo>
                <a:cubicBezTo>
                  <a:pt x="173" y="1832"/>
                  <a:pt x="215" y="1823"/>
                  <a:pt x="215" y="1823"/>
                </a:cubicBezTo>
                <a:cubicBezTo>
                  <a:pt x="215" y="1823"/>
                  <a:pt x="147" y="1821"/>
                  <a:pt x="144" y="1776"/>
                </a:cubicBezTo>
                <a:cubicBezTo>
                  <a:pt x="142" y="1731"/>
                  <a:pt x="172" y="1728"/>
                  <a:pt x="101" y="1698"/>
                </a:cubicBezTo>
                <a:cubicBezTo>
                  <a:pt x="30" y="1668"/>
                  <a:pt x="10" y="1641"/>
                  <a:pt x="54" y="1567"/>
                </a:cubicBezTo>
                <a:cubicBezTo>
                  <a:pt x="98" y="1492"/>
                  <a:pt x="245" y="1283"/>
                  <a:pt x="228" y="1193"/>
                </a:cubicBezTo>
                <a:cubicBezTo>
                  <a:pt x="211" y="1103"/>
                  <a:pt x="0" y="589"/>
                  <a:pt x="528" y="295"/>
                </a:cubicBezTo>
                <a:cubicBezTo>
                  <a:pt x="1055" y="0"/>
                  <a:pt x="1933" y="127"/>
                  <a:pt x="2096" y="762"/>
                </a:cubicBezTo>
                <a:cubicBezTo>
                  <a:pt x="2258" y="1396"/>
                  <a:pt x="1746" y="1853"/>
                  <a:pt x="1746" y="1853"/>
                </a:cubicBezTo>
                <a:cubicBezTo>
                  <a:pt x="1746" y="1853"/>
                  <a:pt x="1532" y="2254"/>
                  <a:pt x="1761" y="2528"/>
                </a:cubicBezTo>
                <a:cubicBezTo>
                  <a:pt x="857" y="2528"/>
                  <a:pt x="857" y="2528"/>
                  <a:pt x="857" y="2528"/>
                </a:cubicBezTo>
                <a:lnTo>
                  <a:pt x="858" y="2497"/>
                </a:lnTo>
                <a:close/>
              </a:path>
            </a:pathLst>
          </a:custGeom>
          <a:solidFill>
            <a:schemeClr val="bg1">
              <a:lumMod val="85000"/>
            </a:schemeClr>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sp>
        <p:nvSpPr>
          <p:cNvPr id="67" name="Freeform 11">
            <a:extLst>
              <a:ext uri="{FF2B5EF4-FFF2-40B4-BE49-F238E27FC236}">
                <a16:creationId xmlns:a16="http://schemas.microsoft.com/office/drawing/2014/main" id="{DF5F48B0-2233-2B84-0A28-2EED8A4E1F5D}"/>
              </a:ext>
            </a:extLst>
          </p:cNvPr>
          <p:cNvSpPr>
            <a:spLocks/>
          </p:cNvSpPr>
          <p:nvPr/>
        </p:nvSpPr>
        <p:spPr bwMode="auto">
          <a:xfrm>
            <a:off x="5091446" y="4610533"/>
            <a:ext cx="1511577" cy="1368236"/>
          </a:xfrm>
          <a:custGeom>
            <a:avLst/>
            <a:gdLst>
              <a:gd name="T0" fmla="*/ 1704 w 1710"/>
              <a:gd name="T1" fmla="*/ 807 h 1531"/>
              <a:gd name="T2" fmla="*/ 1586 w 1710"/>
              <a:gd name="T3" fmla="*/ 534 h 1531"/>
              <a:gd name="T4" fmla="*/ 1486 w 1710"/>
              <a:gd name="T5" fmla="*/ 336 h 1531"/>
              <a:gd name="T6" fmla="*/ 1180 w 1710"/>
              <a:gd name="T7" fmla="*/ 215 h 1531"/>
              <a:gd name="T8" fmla="*/ 731 w 1710"/>
              <a:gd name="T9" fmla="*/ 166 h 1531"/>
              <a:gd name="T10" fmla="*/ 327 w 1710"/>
              <a:gd name="T11" fmla="*/ 309 h 1531"/>
              <a:gd name="T12" fmla="*/ 132 w 1710"/>
              <a:gd name="T13" fmla="*/ 767 h 1531"/>
              <a:gd name="T14" fmla="*/ 445 w 1710"/>
              <a:gd name="T15" fmla="*/ 934 h 1531"/>
              <a:gd name="T16" fmla="*/ 474 w 1710"/>
              <a:gd name="T17" fmla="*/ 1088 h 1531"/>
              <a:gd name="T18" fmla="*/ 489 w 1710"/>
              <a:gd name="T19" fmla="*/ 1129 h 1531"/>
              <a:gd name="T20" fmla="*/ 489 w 1710"/>
              <a:gd name="T21" fmla="*/ 1130 h 1531"/>
              <a:gd name="T22" fmla="*/ 490 w 1710"/>
              <a:gd name="T23" fmla="*/ 1130 h 1531"/>
              <a:gd name="T24" fmla="*/ 490 w 1710"/>
              <a:gd name="T25" fmla="*/ 1132 h 1531"/>
              <a:gd name="T26" fmla="*/ 491 w 1710"/>
              <a:gd name="T27" fmla="*/ 1133 h 1531"/>
              <a:gd name="T28" fmla="*/ 815 w 1710"/>
              <a:gd name="T29" fmla="*/ 1271 h 1531"/>
              <a:gd name="T30" fmla="*/ 815 w 1710"/>
              <a:gd name="T31" fmla="*/ 1272 h 1531"/>
              <a:gd name="T32" fmla="*/ 912 w 1710"/>
              <a:gd name="T33" fmla="*/ 1437 h 1531"/>
              <a:gd name="T34" fmla="*/ 1153 w 1710"/>
              <a:gd name="T35" fmla="*/ 1523 h 1531"/>
              <a:gd name="T36" fmla="*/ 1340 w 1710"/>
              <a:gd name="T37" fmla="*/ 1413 h 1531"/>
              <a:gd name="T38" fmla="*/ 1506 w 1710"/>
              <a:gd name="T39" fmla="*/ 1117 h 1531"/>
              <a:gd name="T40" fmla="*/ 1704 w 1710"/>
              <a:gd name="T41" fmla="*/ 807 h 1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0" h="1531">
                <a:moveTo>
                  <a:pt x="1704" y="807"/>
                </a:moveTo>
                <a:cubicBezTo>
                  <a:pt x="1698" y="609"/>
                  <a:pt x="1586" y="534"/>
                  <a:pt x="1586" y="534"/>
                </a:cubicBezTo>
                <a:cubicBezTo>
                  <a:pt x="1586" y="534"/>
                  <a:pt x="1573" y="438"/>
                  <a:pt x="1486" y="336"/>
                </a:cubicBezTo>
                <a:cubicBezTo>
                  <a:pt x="1351" y="189"/>
                  <a:pt x="1180" y="215"/>
                  <a:pt x="1180" y="215"/>
                </a:cubicBezTo>
                <a:cubicBezTo>
                  <a:pt x="959" y="0"/>
                  <a:pt x="731" y="166"/>
                  <a:pt x="731" y="166"/>
                </a:cubicBezTo>
                <a:cubicBezTo>
                  <a:pt x="416" y="62"/>
                  <a:pt x="327" y="309"/>
                  <a:pt x="327" y="309"/>
                </a:cubicBezTo>
                <a:cubicBezTo>
                  <a:pt x="147" y="328"/>
                  <a:pt x="0" y="540"/>
                  <a:pt x="132" y="767"/>
                </a:cubicBezTo>
                <a:cubicBezTo>
                  <a:pt x="233" y="940"/>
                  <a:pt x="381" y="943"/>
                  <a:pt x="445" y="934"/>
                </a:cubicBezTo>
                <a:cubicBezTo>
                  <a:pt x="445" y="934"/>
                  <a:pt x="453" y="1019"/>
                  <a:pt x="474" y="1088"/>
                </a:cubicBezTo>
                <a:cubicBezTo>
                  <a:pt x="478" y="1103"/>
                  <a:pt x="483" y="1116"/>
                  <a:pt x="489" y="1129"/>
                </a:cubicBezTo>
                <a:cubicBezTo>
                  <a:pt x="489" y="1129"/>
                  <a:pt x="489" y="1129"/>
                  <a:pt x="489" y="1130"/>
                </a:cubicBezTo>
                <a:cubicBezTo>
                  <a:pt x="489" y="1130"/>
                  <a:pt x="489" y="1130"/>
                  <a:pt x="490" y="1130"/>
                </a:cubicBezTo>
                <a:cubicBezTo>
                  <a:pt x="490" y="1131"/>
                  <a:pt x="490" y="1131"/>
                  <a:pt x="490" y="1132"/>
                </a:cubicBezTo>
                <a:cubicBezTo>
                  <a:pt x="491" y="1132"/>
                  <a:pt x="491" y="1133"/>
                  <a:pt x="491" y="1133"/>
                </a:cubicBezTo>
                <a:cubicBezTo>
                  <a:pt x="572" y="1287"/>
                  <a:pt x="815" y="1271"/>
                  <a:pt x="815" y="1271"/>
                </a:cubicBezTo>
                <a:cubicBezTo>
                  <a:pt x="815" y="1271"/>
                  <a:pt x="815" y="1271"/>
                  <a:pt x="815" y="1272"/>
                </a:cubicBezTo>
                <a:cubicBezTo>
                  <a:pt x="823" y="1326"/>
                  <a:pt x="845" y="1401"/>
                  <a:pt x="912" y="1437"/>
                </a:cubicBezTo>
                <a:cubicBezTo>
                  <a:pt x="976" y="1492"/>
                  <a:pt x="1063" y="1519"/>
                  <a:pt x="1153" y="1523"/>
                </a:cubicBezTo>
                <a:cubicBezTo>
                  <a:pt x="1309" y="1531"/>
                  <a:pt x="1340" y="1413"/>
                  <a:pt x="1340" y="1413"/>
                </a:cubicBezTo>
                <a:cubicBezTo>
                  <a:pt x="1551" y="1329"/>
                  <a:pt x="1506" y="1117"/>
                  <a:pt x="1506" y="1117"/>
                </a:cubicBezTo>
                <a:cubicBezTo>
                  <a:pt x="1594" y="1104"/>
                  <a:pt x="1710" y="1004"/>
                  <a:pt x="1704" y="807"/>
                </a:cubicBezTo>
                <a:close/>
              </a:path>
            </a:pathLst>
          </a:custGeom>
          <a:gradFill flip="none" rotWithShape="1">
            <a:gsLst>
              <a:gs pos="100000">
                <a:schemeClr val="tx2"/>
              </a:gs>
              <a:gs pos="100000">
                <a:schemeClr val="accent1"/>
              </a:gs>
            </a:gsLst>
            <a:lin ang="16200000" scaled="1"/>
            <a:tileRect/>
          </a:gradFill>
          <a:ln>
            <a:noFill/>
          </a:ln>
        </p:spPr>
        <p:txBody>
          <a:bodyPr vert="horz" wrap="square" lIns="91416" tIns="45708" rIns="91416" bIns="45708" numCol="1" anchor="t" anchorCtr="0" compatLnSpc="1">
            <a:prstTxWarp prst="textNoShape">
              <a:avLst/>
            </a:prstTxWarp>
          </a:bodyPr>
          <a:lstStyle/>
          <a:p>
            <a:endParaRPr lang="en-US" sz="3599" dirty="0">
              <a:solidFill>
                <a:schemeClr val="tx2"/>
              </a:solidFill>
              <a:latin typeface="Lato Light" panose="020F0502020204030203" pitchFamily="34" charset="0"/>
            </a:endParaRPr>
          </a:p>
        </p:txBody>
      </p:sp>
      <p:cxnSp>
        <p:nvCxnSpPr>
          <p:cNvPr id="68" name="Straight Connector 67">
            <a:extLst>
              <a:ext uri="{FF2B5EF4-FFF2-40B4-BE49-F238E27FC236}">
                <a16:creationId xmlns:a16="http://schemas.microsoft.com/office/drawing/2014/main" id="{AD810DA7-B147-C475-F934-03FB7F003C23}"/>
              </a:ext>
            </a:extLst>
          </p:cNvPr>
          <p:cNvCxnSpPr>
            <a:cxnSpLocks/>
            <a:endCxn id="69" idx="38"/>
          </p:cNvCxnSpPr>
          <p:nvPr/>
        </p:nvCxnSpPr>
        <p:spPr>
          <a:xfrm flipH="1" flipV="1">
            <a:off x="3736049" y="3953531"/>
            <a:ext cx="1499007" cy="1022283"/>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9" name="Freeform 27">
            <a:extLst>
              <a:ext uri="{FF2B5EF4-FFF2-40B4-BE49-F238E27FC236}">
                <a16:creationId xmlns:a16="http://schemas.microsoft.com/office/drawing/2014/main" id="{6CAF6785-50FB-345E-30A2-037D82B87C20}"/>
              </a:ext>
            </a:extLst>
          </p:cNvPr>
          <p:cNvSpPr>
            <a:spLocks noEditPoints="1"/>
          </p:cNvSpPr>
          <p:nvPr/>
        </p:nvSpPr>
        <p:spPr bwMode="auto">
          <a:xfrm>
            <a:off x="2586768" y="3274766"/>
            <a:ext cx="1164207" cy="1112222"/>
          </a:xfrm>
          <a:custGeom>
            <a:avLst/>
            <a:gdLst>
              <a:gd name="T0" fmla="*/ 467 w 468"/>
              <a:gd name="T1" fmla="*/ 218 h 467"/>
              <a:gd name="T2" fmla="*/ 444 w 468"/>
              <a:gd name="T3" fmla="*/ 176 h 467"/>
              <a:gd name="T4" fmla="*/ 439 w 468"/>
              <a:gd name="T5" fmla="*/ 147 h 467"/>
              <a:gd name="T6" fmla="*/ 423 w 468"/>
              <a:gd name="T7" fmla="*/ 118 h 467"/>
              <a:gd name="T8" fmla="*/ 402 w 468"/>
              <a:gd name="T9" fmla="*/ 97 h 467"/>
              <a:gd name="T10" fmla="*/ 382 w 468"/>
              <a:gd name="T11" fmla="*/ 53 h 467"/>
              <a:gd name="T12" fmla="*/ 336 w 468"/>
              <a:gd name="T13" fmla="*/ 62 h 467"/>
              <a:gd name="T14" fmla="*/ 317 w 468"/>
              <a:gd name="T15" fmla="*/ 15 h 467"/>
              <a:gd name="T16" fmla="*/ 269 w 468"/>
              <a:gd name="T17" fmla="*/ 19 h 467"/>
              <a:gd name="T18" fmla="*/ 240 w 468"/>
              <a:gd name="T19" fmla="*/ 11 h 467"/>
              <a:gd name="T20" fmla="*/ 207 w 468"/>
              <a:gd name="T21" fmla="*/ 13 h 467"/>
              <a:gd name="T22" fmla="*/ 179 w 468"/>
              <a:gd name="T23" fmla="*/ 24 h 467"/>
              <a:gd name="T24" fmla="*/ 131 w 468"/>
              <a:gd name="T25" fmla="*/ 23 h 467"/>
              <a:gd name="T26" fmla="*/ 115 w 468"/>
              <a:gd name="T27" fmla="*/ 72 h 467"/>
              <a:gd name="T28" fmla="*/ 76 w 468"/>
              <a:gd name="T29" fmla="*/ 61 h 467"/>
              <a:gd name="T30" fmla="*/ 78 w 468"/>
              <a:gd name="T31" fmla="*/ 108 h 467"/>
              <a:gd name="T32" fmla="*/ 29 w 468"/>
              <a:gd name="T33" fmla="*/ 120 h 467"/>
              <a:gd name="T34" fmla="*/ 26 w 468"/>
              <a:gd name="T35" fmla="*/ 168 h 467"/>
              <a:gd name="T36" fmla="*/ 14 w 468"/>
              <a:gd name="T37" fmla="*/ 196 h 467"/>
              <a:gd name="T38" fmla="*/ 12 w 468"/>
              <a:gd name="T39" fmla="*/ 229 h 467"/>
              <a:gd name="T40" fmla="*/ 18 w 468"/>
              <a:gd name="T41" fmla="*/ 258 h 467"/>
              <a:gd name="T42" fmla="*/ 11 w 468"/>
              <a:gd name="T43" fmla="*/ 305 h 467"/>
              <a:gd name="T44" fmla="*/ 56 w 468"/>
              <a:gd name="T45" fmla="*/ 325 h 467"/>
              <a:gd name="T46" fmla="*/ 40 w 468"/>
              <a:gd name="T47" fmla="*/ 365 h 467"/>
              <a:gd name="T48" fmla="*/ 89 w 468"/>
              <a:gd name="T49" fmla="*/ 372 h 467"/>
              <a:gd name="T50" fmla="*/ 85 w 468"/>
              <a:gd name="T51" fmla="*/ 414 h 467"/>
              <a:gd name="T52" fmla="*/ 131 w 468"/>
              <a:gd name="T53" fmla="*/ 406 h 467"/>
              <a:gd name="T54" fmla="*/ 151 w 468"/>
              <a:gd name="T55" fmla="*/ 453 h 467"/>
              <a:gd name="T56" fmla="*/ 187 w 468"/>
              <a:gd name="T57" fmla="*/ 428 h 467"/>
              <a:gd name="T58" fmla="*/ 216 w 468"/>
              <a:gd name="T59" fmla="*/ 467 h 467"/>
              <a:gd name="T60" fmla="*/ 261 w 468"/>
              <a:gd name="T61" fmla="*/ 450 h 467"/>
              <a:gd name="T62" fmla="*/ 290 w 468"/>
              <a:gd name="T63" fmla="*/ 449 h 467"/>
              <a:gd name="T64" fmla="*/ 322 w 468"/>
              <a:gd name="T65" fmla="*/ 438 h 467"/>
              <a:gd name="T66" fmla="*/ 345 w 468"/>
              <a:gd name="T67" fmla="*/ 420 h 467"/>
              <a:gd name="T68" fmla="*/ 391 w 468"/>
              <a:gd name="T69" fmla="*/ 407 h 467"/>
              <a:gd name="T70" fmla="*/ 393 w 468"/>
              <a:gd name="T71" fmla="*/ 381 h 467"/>
              <a:gd name="T72" fmla="*/ 434 w 468"/>
              <a:gd name="T73" fmla="*/ 355 h 467"/>
              <a:gd name="T74" fmla="*/ 419 w 468"/>
              <a:gd name="T75" fmla="*/ 308 h 467"/>
              <a:gd name="T76" fmla="*/ 462 w 468"/>
              <a:gd name="T77" fmla="*/ 285 h 467"/>
              <a:gd name="T78" fmla="*/ 441 w 468"/>
              <a:gd name="T79" fmla="*/ 237 h 467"/>
              <a:gd name="T80" fmla="*/ 371 w 468"/>
              <a:gd name="T81" fmla="*/ 174 h 467"/>
              <a:gd name="T82" fmla="*/ 327 w 468"/>
              <a:gd name="T83" fmla="*/ 135 h 467"/>
              <a:gd name="T84" fmla="*/ 293 w 468"/>
              <a:gd name="T85" fmla="*/ 85 h 467"/>
              <a:gd name="T86" fmla="*/ 232 w 468"/>
              <a:gd name="T87" fmla="*/ 98 h 467"/>
              <a:gd name="T88" fmla="*/ 293 w 468"/>
              <a:gd name="T89" fmla="*/ 85 h 467"/>
              <a:gd name="T90" fmla="*/ 144 w 468"/>
              <a:gd name="T91" fmla="*/ 115 h 467"/>
              <a:gd name="T92" fmla="*/ 128 w 468"/>
              <a:gd name="T93" fmla="*/ 128 h 467"/>
              <a:gd name="T94" fmla="*/ 85 w 468"/>
              <a:gd name="T95" fmla="*/ 175 h 467"/>
              <a:gd name="T96" fmla="*/ 98 w 468"/>
              <a:gd name="T97" fmla="*/ 235 h 467"/>
              <a:gd name="T98" fmla="*/ 85 w 468"/>
              <a:gd name="T99" fmla="*/ 175 h 467"/>
              <a:gd name="T100" fmla="*/ 97 w 468"/>
              <a:gd name="T101" fmla="*/ 293 h 467"/>
              <a:gd name="T102" fmla="*/ 140 w 468"/>
              <a:gd name="T103" fmla="*/ 333 h 467"/>
              <a:gd name="T104" fmla="*/ 175 w 468"/>
              <a:gd name="T105" fmla="*/ 383 h 467"/>
              <a:gd name="T106" fmla="*/ 240 w 468"/>
              <a:gd name="T107" fmla="*/ 369 h 467"/>
              <a:gd name="T108" fmla="*/ 175 w 468"/>
              <a:gd name="T109" fmla="*/ 383 h 467"/>
              <a:gd name="T110" fmla="*/ 330 w 468"/>
              <a:gd name="T111" fmla="*/ 348 h 467"/>
              <a:gd name="T112" fmla="*/ 344 w 468"/>
              <a:gd name="T113" fmla="*/ 334 h 467"/>
              <a:gd name="T114" fmla="*/ 383 w 468"/>
              <a:gd name="T115" fmla="*/ 293 h 467"/>
              <a:gd name="T116" fmla="*/ 369 w 468"/>
              <a:gd name="T117" fmla="*/ 227 h 467"/>
              <a:gd name="T118" fmla="*/ 383 w 468"/>
              <a:gd name="T119" fmla="*/ 29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467">
                <a:moveTo>
                  <a:pt x="441" y="237"/>
                </a:moveTo>
                <a:cubicBezTo>
                  <a:pt x="456" y="238"/>
                  <a:pt x="456" y="238"/>
                  <a:pt x="456" y="238"/>
                </a:cubicBezTo>
                <a:cubicBezTo>
                  <a:pt x="462" y="239"/>
                  <a:pt x="468" y="234"/>
                  <a:pt x="468" y="228"/>
                </a:cubicBezTo>
                <a:cubicBezTo>
                  <a:pt x="468" y="225"/>
                  <a:pt x="467" y="221"/>
                  <a:pt x="467" y="218"/>
                </a:cubicBezTo>
                <a:cubicBezTo>
                  <a:pt x="467" y="212"/>
                  <a:pt x="461" y="208"/>
                  <a:pt x="455" y="209"/>
                </a:cubicBezTo>
                <a:cubicBezTo>
                  <a:pt x="450" y="209"/>
                  <a:pt x="450" y="209"/>
                  <a:pt x="450" y="209"/>
                </a:cubicBezTo>
                <a:cubicBezTo>
                  <a:pt x="442" y="211"/>
                  <a:pt x="433" y="206"/>
                  <a:pt x="431" y="199"/>
                </a:cubicBezTo>
                <a:cubicBezTo>
                  <a:pt x="427" y="189"/>
                  <a:pt x="434" y="178"/>
                  <a:pt x="444" y="176"/>
                </a:cubicBezTo>
                <a:cubicBezTo>
                  <a:pt x="448" y="176"/>
                  <a:pt x="448" y="176"/>
                  <a:pt x="448" y="176"/>
                </a:cubicBezTo>
                <a:cubicBezTo>
                  <a:pt x="455" y="175"/>
                  <a:pt x="458" y="168"/>
                  <a:pt x="457" y="162"/>
                </a:cubicBezTo>
                <a:cubicBezTo>
                  <a:pt x="456" y="159"/>
                  <a:pt x="455" y="156"/>
                  <a:pt x="453" y="153"/>
                </a:cubicBezTo>
                <a:cubicBezTo>
                  <a:pt x="451" y="147"/>
                  <a:pt x="445" y="145"/>
                  <a:pt x="439" y="147"/>
                </a:cubicBezTo>
                <a:cubicBezTo>
                  <a:pt x="434" y="150"/>
                  <a:pt x="434" y="150"/>
                  <a:pt x="434" y="150"/>
                </a:cubicBezTo>
                <a:cubicBezTo>
                  <a:pt x="427" y="153"/>
                  <a:pt x="418" y="151"/>
                  <a:pt x="413" y="145"/>
                </a:cubicBezTo>
                <a:cubicBezTo>
                  <a:pt x="407" y="136"/>
                  <a:pt x="410" y="124"/>
                  <a:pt x="419" y="120"/>
                </a:cubicBezTo>
                <a:cubicBezTo>
                  <a:pt x="423" y="118"/>
                  <a:pt x="423" y="118"/>
                  <a:pt x="423" y="118"/>
                </a:cubicBezTo>
                <a:cubicBezTo>
                  <a:pt x="429" y="115"/>
                  <a:pt x="431" y="107"/>
                  <a:pt x="427" y="102"/>
                </a:cubicBezTo>
                <a:cubicBezTo>
                  <a:pt x="425" y="100"/>
                  <a:pt x="424" y="97"/>
                  <a:pt x="422" y="95"/>
                </a:cubicBezTo>
                <a:cubicBezTo>
                  <a:pt x="418" y="89"/>
                  <a:pt x="411" y="89"/>
                  <a:pt x="406" y="93"/>
                </a:cubicBezTo>
                <a:cubicBezTo>
                  <a:pt x="402" y="97"/>
                  <a:pt x="402" y="97"/>
                  <a:pt x="402" y="97"/>
                </a:cubicBezTo>
                <a:cubicBezTo>
                  <a:pt x="395" y="103"/>
                  <a:pt x="385" y="103"/>
                  <a:pt x="378" y="96"/>
                </a:cubicBezTo>
                <a:cubicBezTo>
                  <a:pt x="372" y="89"/>
                  <a:pt x="373" y="78"/>
                  <a:pt x="379" y="72"/>
                </a:cubicBezTo>
                <a:cubicBezTo>
                  <a:pt x="383" y="69"/>
                  <a:pt x="383" y="69"/>
                  <a:pt x="383" y="69"/>
                </a:cubicBezTo>
                <a:cubicBezTo>
                  <a:pt x="387" y="65"/>
                  <a:pt x="387" y="57"/>
                  <a:pt x="382" y="53"/>
                </a:cubicBezTo>
                <a:cubicBezTo>
                  <a:pt x="380" y="51"/>
                  <a:pt x="377" y="49"/>
                  <a:pt x="375" y="47"/>
                </a:cubicBezTo>
                <a:cubicBezTo>
                  <a:pt x="370" y="43"/>
                  <a:pt x="363" y="45"/>
                  <a:pt x="360" y="50"/>
                </a:cubicBezTo>
                <a:cubicBezTo>
                  <a:pt x="357" y="55"/>
                  <a:pt x="357" y="55"/>
                  <a:pt x="357" y="55"/>
                </a:cubicBezTo>
                <a:cubicBezTo>
                  <a:pt x="353" y="62"/>
                  <a:pt x="344" y="65"/>
                  <a:pt x="336" y="62"/>
                </a:cubicBezTo>
                <a:cubicBezTo>
                  <a:pt x="326" y="58"/>
                  <a:pt x="323" y="46"/>
                  <a:pt x="328" y="38"/>
                </a:cubicBezTo>
                <a:cubicBezTo>
                  <a:pt x="330" y="34"/>
                  <a:pt x="330" y="34"/>
                  <a:pt x="330" y="34"/>
                </a:cubicBezTo>
                <a:cubicBezTo>
                  <a:pt x="334" y="28"/>
                  <a:pt x="331" y="21"/>
                  <a:pt x="325" y="18"/>
                </a:cubicBezTo>
                <a:cubicBezTo>
                  <a:pt x="323" y="17"/>
                  <a:pt x="320" y="16"/>
                  <a:pt x="317" y="15"/>
                </a:cubicBezTo>
                <a:cubicBezTo>
                  <a:pt x="311" y="13"/>
                  <a:pt x="304" y="16"/>
                  <a:pt x="303" y="22"/>
                </a:cubicBezTo>
                <a:cubicBezTo>
                  <a:pt x="301" y="27"/>
                  <a:pt x="301" y="27"/>
                  <a:pt x="301" y="27"/>
                </a:cubicBezTo>
                <a:cubicBezTo>
                  <a:pt x="299" y="35"/>
                  <a:pt x="292" y="41"/>
                  <a:pt x="284" y="40"/>
                </a:cubicBezTo>
                <a:cubicBezTo>
                  <a:pt x="273" y="39"/>
                  <a:pt x="266" y="29"/>
                  <a:pt x="269" y="19"/>
                </a:cubicBezTo>
                <a:cubicBezTo>
                  <a:pt x="270" y="15"/>
                  <a:pt x="270" y="15"/>
                  <a:pt x="270" y="15"/>
                </a:cubicBezTo>
                <a:cubicBezTo>
                  <a:pt x="272" y="8"/>
                  <a:pt x="267" y="2"/>
                  <a:pt x="261" y="1"/>
                </a:cubicBezTo>
                <a:cubicBezTo>
                  <a:pt x="258" y="1"/>
                  <a:pt x="255" y="1"/>
                  <a:pt x="252" y="0"/>
                </a:cubicBezTo>
                <a:cubicBezTo>
                  <a:pt x="245" y="0"/>
                  <a:pt x="240" y="5"/>
                  <a:pt x="240" y="11"/>
                </a:cubicBezTo>
                <a:cubicBezTo>
                  <a:pt x="240" y="16"/>
                  <a:pt x="240" y="16"/>
                  <a:pt x="240" y="16"/>
                </a:cubicBezTo>
                <a:cubicBezTo>
                  <a:pt x="241" y="25"/>
                  <a:pt x="235" y="32"/>
                  <a:pt x="227" y="34"/>
                </a:cubicBezTo>
                <a:cubicBezTo>
                  <a:pt x="217" y="36"/>
                  <a:pt x="207" y="28"/>
                  <a:pt x="207" y="18"/>
                </a:cubicBezTo>
                <a:cubicBezTo>
                  <a:pt x="207" y="13"/>
                  <a:pt x="207" y="13"/>
                  <a:pt x="207" y="13"/>
                </a:cubicBezTo>
                <a:cubicBezTo>
                  <a:pt x="207" y="7"/>
                  <a:pt x="201" y="2"/>
                  <a:pt x="195" y="3"/>
                </a:cubicBezTo>
                <a:cubicBezTo>
                  <a:pt x="191" y="4"/>
                  <a:pt x="188" y="4"/>
                  <a:pt x="185" y="5"/>
                </a:cubicBezTo>
                <a:cubicBezTo>
                  <a:pt x="179" y="6"/>
                  <a:pt x="175" y="12"/>
                  <a:pt x="177" y="18"/>
                </a:cubicBezTo>
                <a:cubicBezTo>
                  <a:pt x="179" y="24"/>
                  <a:pt x="179" y="24"/>
                  <a:pt x="179" y="24"/>
                </a:cubicBezTo>
                <a:cubicBezTo>
                  <a:pt x="182" y="33"/>
                  <a:pt x="177" y="42"/>
                  <a:pt x="168" y="45"/>
                </a:cubicBezTo>
                <a:cubicBezTo>
                  <a:pt x="162" y="51"/>
                  <a:pt x="152" y="48"/>
                  <a:pt x="149" y="40"/>
                </a:cubicBezTo>
                <a:cubicBezTo>
                  <a:pt x="146" y="30"/>
                  <a:pt x="146" y="30"/>
                  <a:pt x="146" y="30"/>
                </a:cubicBezTo>
                <a:cubicBezTo>
                  <a:pt x="144" y="24"/>
                  <a:pt x="137" y="21"/>
                  <a:pt x="131" y="23"/>
                </a:cubicBezTo>
                <a:cubicBezTo>
                  <a:pt x="128" y="25"/>
                  <a:pt x="125" y="26"/>
                  <a:pt x="123" y="28"/>
                </a:cubicBezTo>
                <a:cubicBezTo>
                  <a:pt x="117" y="31"/>
                  <a:pt x="115" y="38"/>
                  <a:pt x="119" y="43"/>
                </a:cubicBezTo>
                <a:cubicBezTo>
                  <a:pt x="122" y="48"/>
                  <a:pt x="122" y="48"/>
                  <a:pt x="122" y="48"/>
                </a:cubicBezTo>
                <a:cubicBezTo>
                  <a:pt x="128" y="56"/>
                  <a:pt x="125" y="68"/>
                  <a:pt x="115" y="72"/>
                </a:cubicBezTo>
                <a:cubicBezTo>
                  <a:pt x="108" y="76"/>
                  <a:pt x="99" y="73"/>
                  <a:pt x="94" y="66"/>
                </a:cubicBezTo>
                <a:cubicBezTo>
                  <a:pt x="92" y="63"/>
                  <a:pt x="92" y="63"/>
                  <a:pt x="92" y="63"/>
                </a:cubicBezTo>
                <a:cubicBezTo>
                  <a:pt x="88" y="58"/>
                  <a:pt x="81" y="57"/>
                  <a:pt x="76" y="61"/>
                </a:cubicBezTo>
                <a:cubicBezTo>
                  <a:pt x="76" y="61"/>
                  <a:pt x="76" y="61"/>
                  <a:pt x="76" y="61"/>
                </a:cubicBezTo>
                <a:cubicBezTo>
                  <a:pt x="74" y="63"/>
                  <a:pt x="71" y="65"/>
                  <a:pt x="69" y="67"/>
                </a:cubicBezTo>
                <a:cubicBezTo>
                  <a:pt x="65" y="72"/>
                  <a:pt x="65" y="79"/>
                  <a:pt x="70" y="83"/>
                </a:cubicBezTo>
                <a:cubicBezTo>
                  <a:pt x="74" y="86"/>
                  <a:pt x="74" y="86"/>
                  <a:pt x="74" y="86"/>
                </a:cubicBezTo>
                <a:cubicBezTo>
                  <a:pt x="80" y="92"/>
                  <a:pt x="82" y="101"/>
                  <a:pt x="78" y="108"/>
                </a:cubicBezTo>
                <a:cubicBezTo>
                  <a:pt x="73" y="117"/>
                  <a:pt x="61" y="119"/>
                  <a:pt x="53" y="113"/>
                </a:cubicBezTo>
                <a:cubicBezTo>
                  <a:pt x="49" y="110"/>
                  <a:pt x="49" y="110"/>
                  <a:pt x="49" y="110"/>
                </a:cubicBezTo>
                <a:cubicBezTo>
                  <a:pt x="44" y="106"/>
                  <a:pt x="37" y="107"/>
                  <a:pt x="34" y="112"/>
                </a:cubicBezTo>
                <a:cubicBezTo>
                  <a:pt x="32" y="115"/>
                  <a:pt x="30" y="118"/>
                  <a:pt x="29" y="120"/>
                </a:cubicBezTo>
                <a:cubicBezTo>
                  <a:pt x="26" y="126"/>
                  <a:pt x="28" y="133"/>
                  <a:pt x="34" y="135"/>
                </a:cubicBezTo>
                <a:cubicBezTo>
                  <a:pt x="39" y="137"/>
                  <a:pt x="39" y="137"/>
                  <a:pt x="39" y="137"/>
                </a:cubicBezTo>
                <a:cubicBezTo>
                  <a:pt x="46" y="141"/>
                  <a:pt x="51" y="149"/>
                  <a:pt x="49" y="157"/>
                </a:cubicBezTo>
                <a:cubicBezTo>
                  <a:pt x="47" y="167"/>
                  <a:pt x="36" y="172"/>
                  <a:pt x="26" y="168"/>
                </a:cubicBezTo>
                <a:cubicBezTo>
                  <a:pt x="22" y="167"/>
                  <a:pt x="22" y="167"/>
                  <a:pt x="22" y="167"/>
                </a:cubicBezTo>
                <a:cubicBezTo>
                  <a:pt x="16" y="164"/>
                  <a:pt x="9" y="167"/>
                  <a:pt x="8" y="174"/>
                </a:cubicBezTo>
                <a:cubicBezTo>
                  <a:pt x="7" y="177"/>
                  <a:pt x="6" y="180"/>
                  <a:pt x="5" y="183"/>
                </a:cubicBezTo>
                <a:cubicBezTo>
                  <a:pt x="4" y="189"/>
                  <a:pt x="8" y="195"/>
                  <a:pt x="14" y="196"/>
                </a:cubicBezTo>
                <a:cubicBezTo>
                  <a:pt x="20" y="196"/>
                  <a:pt x="20" y="196"/>
                  <a:pt x="20" y="196"/>
                </a:cubicBezTo>
                <a:cubicBezTo>
                  <a:pt x="29" y="197"/>
                  <a:pt x="36" y="206"/>
                  <a:pt x="35" y="215"/>
                </a:cubicBezTo>
                <a:cubicBezTo>
                  <a:pt x="41" y="221"/>
                  <a:pt x="35" y="232"/>
                  <a:pt x="27" y="231"/>
                </a:cubicBezTo>
                <a:cubicBezTo>
                  <a:pt x="12" y="229"/>
                  <a:pt x="12" y="229"/>
                  <a:pt x="12" y="229"/>
                </a:cubicBezTo>
                <a:cubicBezTo>
                  <a:pt x="5" y="228"/>
                  <a:pt x="0" y="233"/>
                  <a:pt x="0" y="240"/>
                </a:cubicBezTo>
                <a:cubicBezTo>
                  <a:pt x="0" y="243"/>
                  <a:pt x="0" y="246"/>
                  <a:pt x="0" y="249"/>
                </a:cubicBezTo>
                <a:cubicBezTo>
                  <a:pt x="1" y="255"/>
                  <a:pt x="6" y="260"/>
                  <a:pt x="13" y="259"/>
                </a:cubicBezTo>
                <a:cubicBezTo>
                  <a:pt x="18" y="258"/>
                  <a:pt x="18" y="258"/>
                  <a:pt x="18" y="258"/>
                </a:cubicBezTo>
                <a:cubicBezTo>
                  <a:pt x="27" y="256"/>
                  <a:pt x="36" y="263"/>
                  <a:pt x="38" y="272"/>
                </a:cubicBezTo>
                <a:cubicBezTo>
                  <a:pt x="39" y="281"/>
                  <a:pt x="33" y="289"/>
                  <a:pt x="24" y="291"/>
                </a:cubicBezTo>
                <a:cubicBezTo>
                  <a:pt x="19" y="292"/>
                  <a:pt x="19" y="292"/>
                  <a:pt x="19" y="292"/>
                </a:cubicBezTo>
                <a:cubicBezTo>
                  <a:pt x="13" y="293"/>
                  <a:pt x="9" y="299"/>
                  <a:pt x="11" y="305"/>
                </a:cubicBezTo>
                <a:cubicBezTo>
                  <a:pt x="12" y="308"/>
                  <a:pt x="13" y="311"/>
                  <a:pt x="14" y="314"/>
                </a:cubicBezTo>
                <a:cubicBezTo>
                  <a:pt x="16" y="320"/>
                  <a:pt x="23" y="323"/>
                  <a:pt x="29" y="320"/>
                </a:cubicBezTo>
                <a:cubicBezTo>
                  <a:pt x="34" y="318"/>
                  <a:pt x="34" y="318"/>
                  <a:pt x="34" y="318"/>
                </a:cubicBezTo>
                <a:cubicBezTo>
                  <a:pt x="42" y="314"/>
                  <a:pt x="52" y="317"/>
                  <a:pt x="56" y="325"/>
                </a:cubicBezTo>
                <a:cubicBezTo>
                  <a:pt x="56" y="325"/>
                  <a:pt x="56" y="325"/>
                  <a:pt x="56" y="325"/>
                </a:cubicBezTo>
                <a:cubicBezTo>
                  <a:pt x="60" y="334"/>
                  <a:pt x="57" y="344"/>
                  <a:pt x="48" y="348"/>
                </a:cubicBezTo>
                <a:cubicBezTo>
                  <a:pt x="44" y="350"/>
                  <a:pt x="44" y="350"/>
                  <a:pt x="44" y="350"/>
                </a:cubicBezTo>
                <a:cubicBezTo>
                  <a:pt x="39" y="353"/>
                  <a:pt x="37" y="360"/>
                  <a:pt x="40" y="365"/>
                </a:cubicBezTo>
                <a:cubicBezTo>
                  <a:pt x="42" y="368"/>
                  <a:pt x="44" y="370"/>
                  <a:pt x="46" y="373"/>
                </a:cubicBezTo>
                <a:cubicBezTo>
                  <a:pt x="49" y="378"/>
                  <a:pt x="57" y="379"/>
                  <a:pt x="61" y="374"/>
                </a:cubicBezTo>
                <a:cubicBezTo>
                  <a:pt x="65" y="371"/>
                  <a:pt x="65" y="371"/>
                  <a:pt x="65" y="371"/>
                </a:cubicBezTo>
                <a:cubicBezTo>
                  <a:pt x="72" y="364"/>
                  <a:pt x="83" y="365"/>
                  <a:pt x="89" y="372"/>
                </a:cubicBezTo>
                <a:cubicBezTo>
                  <a:pt x="89" y="372"/>
                  <a:pt x="89" y="372"/>
                  <a:pt x="89" y="372"/>
                </a:cubicBezTo>
                <a:cubicBezTo>
                  <a:pt x="95" y="379"/>
                  <a:pt x="95" y="389"/>
                  <a:pt x="88" y="395"/>
                </a:cubicBezTo>
                <a:cubicBezTo>
                  <a:pt x="85" y="399"/>
                  <a:pt x="85" y="399"/>
                  <a:pt x="85" y="399"/>
                </a:cubicBezTo>
                <a:cubicBezTo>
                  <a:pt x="80" y="403"/>
                  <a:pt x="80" y="410"/>
                  <a:pt x="85" y="414"/>
                </a:cubicBezTo>
                <a:cubicBezTo>
                  <a:pt x="88" y="416"/>
                  <a:pt x="90" y="418"/>
                  <a:pt x="93" y="420"/>
                </a:cubicBezTo>
                <a:cubicBezTo>
                  <a:pt x="98" y="424"/>
                  <a:pt x="105" y="423"/>
                  <a:pt x="108" y="417"/>
                </a:cubicBezTo>
                <a:cubicBezTo>
                  <a:pt x="111" y="413"/>
                  <a:pt x="111" y="413"/>
                  <a:pt x="111" y="413"/>
                </a:cubicBezTo>
                <a:cubicBezTo>
                  <a:pt x="115" y="406"/>
                  <a:pt x="124" y="402"/>
                  <a:pt x="131" y="406"/>
                </a:cubicBezTo>
                <a:cubicBezTo>
                  <a:pt x="141" y="409"/>
                  <a:pt x="145" y="421"/>
                  <a:pt x="140" y="430"/>
                </a:cubicBezTo>
                <a:cubicBezTo>
                  <a:pt x="137" y="434"/>
                  <a:pt x="137" y="434"/>
                  <a:pt x="137" y="434"/>
                </a:cubicBezTo>
                <a:cubicBezTo>
                  <a:pt x="134" y="439"/>
                  <a:pt x="136" y="447"/>
                  <a:pt x="142" y="449"/>
                </a:cubicBezTo>
                <a:cubicBezTo>
                  <a:pt x="145" y="450"/>
                  <a:pt x="148" y="451"/>
                  <a:pt x="151" y="453"/>
                </a:cubicBezTo>
                <a:cubicBezTo>
                  <a:pt x="157" y="455"/>
                  <a:pt x="163" y="451"/>
                  <a:pt x="165" y="445"/>
                </a:cubicBezTo>
                <a:cubicBezTo>
                  <a:pt x="166" y="440"/>
                  <a:pt x="166" y="440"/>
                  <a:pt x="166" y="440"/>
                </a:cubicBezTo>
                <a:cubicBezTo>
                  <a:pt x="169" y="431"/>
                  <a:pt x="178" y="426"/>
                  <a:pt x="187" y="428"/>
                </a:cubicBezTo>
                <a:cubicBezTo>
                  <a:pt x="187" y="428"/>
                  <a:pt x="187" y="428"/>
                  <a:pt x="187" y="428"/>
                </a:cubicBezTo>
                <a:cubicBezTo>
                  <a:pt x="196" y="430"/>
                  <a:pt x="201" y="440"/>
                  <a:pt x="199" y="448"/>
                </a:cubicBezTo>
                <a:cubicBezTo>
                  <a:pt x="198" y="453"/>
                  <a:pt x="198" y="453"/>
                  <a:pt x="198" y="453"/>
                </a:cubicBezTo>
                <a:cubicBezTo>
                  <a:pt x="196" y="459"/>
                  <a:pt x="200" y="465"/>
                  <a:pt x="206" y="466"/>
                </a:cubicBezTo>
                <a:cubicBezTo>
                  <a:pt x="210" y="466"/>
                  <a:pt x="213" y="467"/>
                  <a:pt x="216" y="467"/>
                </a:cubicBezTo>
                <a:cubicBezTo>
                  <a:pt x="222" y="467"/>
                  <a:pt x="227" y="462"/>
                  <a:pt x="227" y="456"/>
                </a:cubicBezTo>
                <a:cubicBezTo>
                  <a:pt x="227" y="451"/>
                  <a:pt x="227" y="451"/>
                  <a:pt x="227" y="451"/>
                </a:cubicBezTo>
                <a:cubicBezTo>
                  <a:pt x="227" y="441"/>
                  <a:pt x="234" y="434"/>
                  <a:pt x="243" y="433"/>
                </a:cubicBezTo>
                <a:cubicBezTo>
                  <a:pt x="253" y="433"/>
                  <a:pt x="260" y="440"/>
                  <a:pt x="261" y="450"/>
                </a:cubicBezTo>
                <a:cubicBezTo>
                  <a:pt x="261" y="454"/>
                  <a:pt x="261" y="454"/>
                  <a:pt x="261" y="454"/>
                </a:cubicBezTo>
                <a:cubicBezTo>
                  <a:pt x="261" y="461"/>
                  <a:pt x="267" y="465"/>
                  <a:pt x="273" y="464"/>
                </a:cubicBezTo>
                <a:cubicBezTo>
                  <a:pt x="276" y="464"/>
                  <a:pt x="279" y="463"/>
                  <a:pt x="282" y="463"/>
                </a:cubicBezTo>
                <a:cubicBezTo>
                  <a:pt x="288" y="461"/>
                  <a:pt x="292" y="455"/>
                  <a:pt x="290" y="449"/>
                </a:cubicBezTo>
                <a:cubicBezTo>
                  <a:pt x="288" y="444"/>
                  <a:pt x="288" y="444"/>
                  <a:pt x="288" y="444"/>
                </a:cubicBezTo>
                <a:cubicBezTo>
                  <a:pt x="286" y="435"/>
                  <a:pt x="290" y="425"/>
                  <a:pt x="299" y="423"/>
                </a:cubicBezTo>
                <a:cubicBezTo>
                  <a:pt x="308" y="420"/>
                  <a:pt x="318" y="425"/>
                  <a:pt x="320" y="433"/>
                </a:cubicBezTo>
                <a:cubicBezTo>
                  <a:pt x="322" y="438"/>
                  <a:pt x="322" y="438"/>
                  <a:pt x="322" y="438"/>
                </a:cubicBezTo>
                <a:cubicBezTo>
                  <a:pt x="324" y="444"/>
                  <a:pt x="331" y="447"/>
                  <a:pt x="336" y="444"/>
                </a:cubicBezTo>
                <a:cubicBezTo>
                  <a:pt x="339" y="443"/>
                  <a:pt x="342" y="441"/>
                  <a:pt x="345" y="440"/>
                </a:cubicBezTo>
                <a:cubicBezTo>
                  <a:pt x="350" y="437"/>
                  <a:pt x="352" y="430"/>
                  <a:pt x="349" y="424"/>
                </a:cubicBezTo>
                <a:cubicBezTo>
                  <a:pt x="345" y="420"/>
                  <a:pt x="345" y="420"/>
                  <a:pt x="345" y="420"/>
                </a:cubicBezTo>
                <a:cubicBezTo>
                  <a:pt x="340" y="412"/>
                  <a:pt x="342" y="402"/>
                  <a:pt x="350" y="396"/>
                </a:cubicBezTo>
                <a:cubicBezTo>
                  <a:pt x="357" y="391"/>
                  <a:pt x="368" y="393"/>
                  <a:pt x="373" y="401"/>
                </a:cubicBezTo>
                <a:cubicBezTo>
                  <a:pt x="376" y="405"/>
                  <a:pt x="376" y="405"/>
                  <a:pt x="376" y="405"/>
                </a:cubicBezTo>
                <a:cubicBezTo>
                  <a:pt x="379" y="410"/>
                  <a:pt x="387" y="411"/>
                  <a:pt x="391" y="407"/>
                </a:cubicBezTo>
                <a:cubicBezTo>
                  <a:pt x="391" y="407"/>
                  <a:pt x="391" y="407"/>
                  <a:pt x="392" y="407"/>
                </a:cubicBezTo>
                <a:cubicBezTo>
                  <a:pt x="394" y="404"/>
                  <a:pt x="396" y="402"/>
                  <a:pt x="398" y="400"/>
                </a:cubicBezTo>
                <a:cubicBezTo>
                  <a:pt x="403" y="396"/>
                  <a:pt x="402" y="388"/>
                  <a:pt x="398" y="384"/>
                </a:cubicBezTo>
                <a:cubicBezTo>
                  <a:pt x="393" y="381"/>
                  <a:pt x="393" y="381"/>
                  <a:pt x="393" y="381"/>
                </a:cubicBezTo>
                <a:cubicBezTo>
                  <a:pt x="386" y="375"/>
                  <a:pt x="385" y="364"/>
                  <a:pt x="391" y="357"/>
                </a:cubicBezTo>
                <a:cubicBezTo>
                  <a:pt x="397" y="350"/>
                  <a:pt x="407" y="349"/>
                  <a:pt x="415" y="355"/>
                </a:cubicBezTo>
                <a:cubicBezTo>
                  <a:pt x="418" y="358"/>
                  <a:pt x="418" y="358"/>
                  <a:pt x="418" y="358"/>
                </a:cubicBezTo>
                <a:cubicBezTo>
                  <a:pt x="423" y="362"/>
                  <a:pt x="430" y="361"/>
                  <a:pt x="434" y="355"/>
                </a:cubicBezTo>
                <a:cubicBezTo>
                  <a:pt x="435" y="352"/>
                  <a:pt x="437" y="350"/>
                  <a:pt x="439" y="347"/>
                </a:cubicBezTo>
                <a:cubicBezTo>
                  <a:pt x="442" y="342"/>
                  <a:pt x="439" y="335"/>
                  <a:pt x="433" y="332"/>
                </a:cubicBezTo>
                <a:cubicBezTo>
                  <a:pt x="428" y="330"/>
                  <a:pt x="428" y="330"/>
                  <a:pt x="428" y="330"/>
                </a:cubicBezTo>
                <a:cubicBezTo>
                  <a:pt x="420" y="326"/>
                  <a:pt x="416" y="316"/>
                  <a:pt x="419" y="308"/>
                </a:cubicBezTo>
                <a:cubicBezTo>
                  <a:pt x="423" y="299"/>
                  <a:pt x="433" y="295"/>
                  <a:pt x="441" y="299"/>
                </a:cubicBezTo>
                <a:cubicBezTo>
                  <a:pt x="446" y="301"/>
                  <a:pt x="446" y="301"/>
                  <a:pt x="446" y="301"/>
                </a:cubicBezTo>
                <a:cubicBezTo>
                  <a:pt x="451" y="303"/>
                  <a:pt x="458" y="300"/>
                  <a:pt x="460" y="294"/>
                </a:cubicBezTo>
                <a:cubicBezTo>
                  <a:pt x="461" y="291"/>
                  <a:pt x="461" y="288"/>
                  <a:pt x="462" y="285"/>
                </a:cubicBezTo>
                <a:cubicBezTo>
                  <a:pt x="463" y="279"/>
                  <a:pt x="459" y="273"/>
                  <a:pt x="453" y="272"/>
                </a:cubicBezTo>
                <a:cubicBezTo>
                  <a:pt x="447" y="271"/>
                  <a:pt x="447" y="271"/>
                  <a:pt x="447" y="271"/>
                </a:cubicBezTo>
                <a:cubicBezTo>
                  <a:pt x="438" y="270"/>
                  <a:pt x="432" y="262"/>
                  <a:pt x="433" y="253"/>
                </a:cubicBezTo>
                <a:cubicBezTo>
                  <a:pt x="427" y="246"/>
                  <a:pt x="432" y="236"/>
                  <a:pt x="441" y="237"/>
                </a:cubicBezTo>
                <a:close/>
                <a:moveTo>
                  <a:pt x="306" y="91"/>
                </a:moveTo>
                <a:cubicBezTo>
                  <a:pt x="323" y="99"/>
                  <a:pt x="339" y="111"/>
                  <a:pt x="352" y="126"/>
                </a:cubicBezTo>
                <a:cubicBezTo>
                  <a:pt x="364" y="139"/>
                  <a:pt x="374" y="154"/>
                  <a:pt x="381" y="170"/>
                </a:cubicBezTo>
                <a:cubicBezTo>
                  <a:pt x="371" y="174"/>
                  <a:pt x="371" y="174"/>
                  <a:pt x="371" y="174"/>
                </a:cubicBezTo>
                <a:cubicBezTo>
                  <a:pt x="366" y="162"/>
                  <a:pt x="359" y="151"/>
                  <a:pt x="351" y="141"/>
                </a:cubicBezTo>
                <a:cubicBezTo>
                  <a:pt x="341" y="150"/>
                  <a:pt x="341" y="150"/>
                  <a:pt x="341" y="150"/>
                </a:cubicBezTo>
                <a:cubicBezTo>
                  <a:pt x="339" y="147"/>
                  <a:pt x="336" y="145"/>
                  <a:pt x="334" y="142"/>
                </a:cubicBezTo>
                <a:cubicBezTo>
                  <a:pt x="332" y="140"/>
                  <a:pt x="329" y="137"/>
                  <a:pt x="327" y="135"/>
                </a:cubicBezTo>
                <a:cubicBezTo>
                  <a:pt x="337" y="126"/>
                  <a:pt x="337" y="126"/>
                  <a:pt x="337" y="126"/>
                </a:cubicBezTo>
                <a:cubicBezTo>
                  <a:pt x="326" y="116"/>
                  <a:pt x="314" y="107"/>
                  <a:pt x="302" y="101"/>
                </a:cubicBezTo>
                <a:lnTo>
                  <a:pt x="306" y="91"/>
                </a:lnTo>
                <a:close/>
                <a:moveTo>
                  <a:pt x="293" y="85"/>
                </a:moveTo>
                <a:cubicBezTo>
                  <a:pt x="288" y="95"/>
                  <a:pt x="288" y="95"/>
                  <a:pt x="288" y="95"/>
                </a:cubicBezTo>
                <a:cubicBezTo>
                  <a:pt x="277" y="90"/>
                  <a:pt x="265" y="87"/>
                  <a:pt x="253" y="86"/>
                </a:cubicBezTo>
                <a:cubicBezTo>
                  <a:pt x="253" y="99"/>
                  <a:pt x="253" y="99"/>
                  <a:pt x="253" y="99"/>
                </a:cubicBezTo>
                <a:cubicBezTo>
                  <a:pt x="246" y="98"/>
                  <a:pt x="239" y="98"/>
                  <a:pt x="232" y="98"/>
                </a:cubicBezTo>
                <a:cubicBezTo>
                  <a:pt x="233" y="84"/>
                  <a:pt x="233" y="84"/>
                  <a:pt x="233" y="84"/>
                </a:cubicBezTo>
                <a:cubicBezTo>
                  <a:pt x="218" y="84"/>
                  <a:pt x="202" y="87"/>
                  <a:pt x="188" y="92"/>
                </a:cubicBezTo>
                <a:cubicBezTo>
                  <a:pt x="184" y="81"/>
                  <a:pt x="184" y="81"/>
                  <a:pt x="184" y="81"/>
                </a:cubicBezTo>
                <a:cubicBezTo>
                  <a:pt x="219" y="70"/>
                  <a:pt x="258" y="71"/>
                  <a:pt x="293" y="85"/>
                </a:cubicBezTo>
                <a:close/>
                <a:moveTo>
                  <a:pt x="126" y="115"/>
                </a:moveTo>
                <a:cubicBezTo>
                  <a:pt x="139" y="103"/>
                  <a:pt x="154" y="93"/>
                  <a:pt x="170" y="87"/>
                </a:cubicBezTo>
                <a:cubicBezTo>
                  <a:pt x="174" y="97"/>
                  <a:pt x="174" y="97"/>
                  <a:pt x="174" y="97"/>
                </a:cubicBezTo>
                <a:cubicBezTo>
                  <a:pt x="164" y="101"/>
                  <a:pt x="153" y="107"/>
                  <a:pt x="144" y="115"/>
                </a:cubicBezTo>
                <a:cubicBezTo>
                  <a:pt x="153" y="124"/>
                  <a:pt x="153" y="124"/>
                  <a:pt x="153" y="124"/>
                </a:cubicBezTo>
                <a:cubicBezTo>
                  <a:pt x="149" y="127"/>
                  <a:pt x="146" y="130"/>
                  <a:pt x="142" y="133"/>
                </a:cubicBezTo>
                <a:cubicBezTo>
                  <a:pt x="140" y="135"/>
                  <a:pt x="139" y="136"/>
                  <a:pt x="137" y="138"/>
                </a:cubicBezTo>
                <a:cubicBezTo>
                  <a:pt x="128" y="128"/>
                  <a:pt x="128" y="128"/>
                  <a:pt x="128" y="128"/>
                </a:cubicBezTo>
                <a:cubicBezTo>
                  <a:pt x="117" y="139"/>
                  <a:pt x="108" y="152"/>
                  <a:pt x="101" y="166"/>
                </a:cubicBezTo>
                <a:cubicBezTo>
                  <a:pt x="91" y="161"/>
                  <a:pt x="91" y="161"/>
                  <a:pt x="91" y="161"/>
                </a:cubicBezTo>
                <a:cubicBezTo>
                  <a:pt x="99" y="145"/>
                  <a:pt x="111" y="129"/>
                  <a:pt x="126" y="115"/>
                </a:cubicBezTo>
                <a:close/>
                <a:moveTo>
                  <a:pt x="85" y="175"/>
                </a:moveTo>
                <a:cubicBezTo>
                  <a:pt x="95" y="179"/>
                  <a:pt x="95" y="179"/>
                  <a:pt x="95" y="179"/>
                </a:cubicBezTo>
                <a:cubicBezTo>
                  <a:pt x="90" y="190"/>
                  <a:pt x="87" y="202"/>
                  <a:pt x="86" y="214"/>
                </a:cubicBezTo>
                <a:cubicBezTo>
                  <a:pt x="99" y="215"/>
                  <a:pt x="99" y="215"/>
                  <a:pt x="99" y="215"/>
                </a:cubicBezTo>
                <a:cubicBezTo>
                  <a:pt x="98" y="222"/>
                  <a:pt x="98" y="228"/>
                  <a:pt x="98" y="235"/>
                </a:cubicBezTo>
                <a:cubicBezTo>
                  <a:pt x="84" y="234"/>
                  <a:pt x="84" y="234"/>
                  <a:pt x="84" y="234"/>
                </a:cubicBezTo>
                <a:cubicBezTo>
                  <a:pt x="85" y="250"/>
                  <a:pt x="87" y="265"/>
                  <a:pt x="92" y="280"/>
                </a:cubicBezTo>
                <a:cubicBezTo>
                  <a:pt x="82" y="284"/>
                  <a:pt x="82" y="284"/>
                  <a:pt x="82" y="284"/>
                </a:cubicBezTo>
                <a:cubicBezTo>
                  <a:pt x="70" y="248"/>
                  <a:pt x="71" y="209"/>
                  <a:pt x="85" y="175"/>
                </a:cubicBezTo>
                <a:close/>
                <a:moveTo>
                  <a:pt x="161" y="377"/>
                </a:moveTo>
                <a:cubicBezTo>
                  <a:pt x="145" y="368"/>
                  <a:pt x="129" y="357"/>
                  <a:pt x="115" y="342"/>
                </a:cubicBezTo>
                <a:cubicBezTo>
                  <a:pt x="103" y="328"/>
                  <a:pt x="93" y="313"/>
                  <a:pt x="87" y="297"/>
                </a:cubicBezTo>
                <a:cubicBezTo>
                  <a:pt x="97" y="293"/>
                  <a:pt x="97" y="293"/>
                  <a:pt x="97" y="293"/>
                </a:cubicBezTo>
                <a:cubicBezTo>
                  <a:pt x="102" y="305"/>
                  <a:pt x="109" y="316"/>
                  <a:pt x="117" y="327"/>
                </a:cubicBezTo>
                <a:cubicBezTo>
                  <a:pt x="127" y="318"/>
                  <a:pt x="127" y="318"/>
                  <a:pt x="127" y="318"/>
                </a:cubicBezTo>
                <a:cubicBezTo>
                  <a:pt x="129" y="320"/>
                  <a:pt x="131" y="323"/>
                  <a:pt x="133" y="325"/>
                </a:cubicBezTo>
                <a:cubicBezTo>
                  <a:pt x="136" y="328"/>
                  <a:pt x="138" y="330"/>
                  <a:pt x="140" y="333"/>
                </a:cubicBezTo>
                <a:cubicBezTo>
                  <a:pt x="131" y="342"/>
                  <a:pt x="131" y="342"/>
                  <a:pt x="131" y="342"/>
                </a:cubicBezTo>
                <a:cubicBezTo>
                  <a:pt x="141" y="352"/>
                  <a:pt x="153" y="360"/>
                  <a:pt x="166" y="367"/>
                </a:cubicBezTo>
                <a:lnTo>
                  <a:pt x="161" y="377"/>
                </a:lnTo>
                <a:close/>
                <a:moveTo>
                  <a:pt x="175" y="383"/>
                </a:moveTo>
                <a:cubicBezTo>
                  <a:pt x="179" y="373"/>
                  <a:pt x="179" y="373"/>
                  <a:pt x="179" y="373"/>
                </a:cubicBezTo>
                <a:cubicBezTo>
                  <a:pt x="192" y="378"/>
                  <a:pt x="206" y="381"/>
                  <a:pt x="219" y="382"/>
                </a:cubicBezTo>
                <a:cubicBezTo>
                  <a:pt x="220" y="369"/>
                  <a:pt x="220" y="369"/>
                  <a:pt x="220" y="369"/>
                </a:cubicBezTo>
                <a:cubicBezTo>
                  <a:pt x="227" y="370"/>
                  <a:pt x="234" y="370"/>
                  <a:pt x="240" y="369"/>
                </a:cubicBezTo>
                <a:cubicBezTo>
                  <a:pt x="240" y="383"/>
                  <a:pt x="240" y="383"/>
                  <a:pt x="240" y="383"/>
                </a:cubicBezTo>
                <a:cubicBezTo>
                  <a:pt x="253" y="382"/>
                  <a:pt x="267" y="380"/>
                  <a:pt x="280" y="376"/>
                </a:cubicBezTo>
                <a:cubicBezTo>
                  <a:pt x="284" y="386"/>
                  <a:pt x="284" y="386"/>
                  <a:pt x="284" y="386"/>
                </a:cubicBezTo>
                <a:cubicBezTo>
                  <a:pt x="248" y="398"/>
                  <a:pt x="209" y="396"/>
                  <a:pt x="175" y="383"/>
                </a:cubicBezTo>
                <a:close/>
                <a:moveTo>
                  <a:pt x="342" y="352"/>
                </a:moveTo>
                <a:cubicBezTo>
                  <a:pt x="328" y="364"/>
                  <a:pt x="313" y="374"/>
                  <a:pt x="297" y="381"/>
                </a:cubicBezTo>
                <a:cubicBezTo>
                  <a:pt x="293" y="371"/>
                  <a:pt x="293" y="371"/>
                  <a:pt x="293" y="371"/>
                </a:cubicBezTo>
                <a:cubicBezTo>
                  <a:pt x="306" y="365"/>
                  <a:pt x="318" y="358"/>
                  <a:pt x="330" y="348"/>
                </a:cubicBezTo>
                <a:cubicBezTo>
                  <a:pt x="321" y="338"/>
                  <a:pt x="321" y="338"/>
                  <a:pt x="321" y="338"/>
                </a:cubicBezTo>
                <a:cubicBezTo>
                  <a:pt x="322" y="337"/>
                  <a:pt x="324" y="336"/>
                  <a:pt x="325" y="334"/>
                </a:cubicBezTo>
                <a:cubicBezTo>
                  <a:pt x="329" y="331"/>
                  <a:pt x="332" y="328"/>
                  <a:pt x="335" y="324"/>
                </a:cubicBezTo>
                <a:cubicBezTo>
                  <a:pt x="344" y="334"/>
                  <a:pt x="344" y="334"/>
                  <a:pt x="344" y="334"/>
                </a:cubicBezTo>
                <a:cubicBezTo>
                  <a:pt x="353" y="324"/>
                  <a:pt x="361" y="313"/>
                  <a:pt x="367" y="302"/>
                </a:cubicBezTo>
                <a:cubicBezTo>
                  <a:pt x="377" y="306"/>
                  <a:pt x="377" y="306"/>
                  <a:pt x="377" y="306"/>
                </a:cubicBezTo>
                <a:cubicBezTo>
                  <a:pt x="368" y="323"/>
                  <a:pt x="357" y="339"/>
                  <a:pt x="342" y="352"/>
                </a:cubicBezTo>
                <a:close/>
                <a:moveTo>
                  <a:pt x="383" y="293"/>
                </a:moveTo>
                <a:cubicBezTo>
                  <a:pt x="373" y="288"/>
                  <a:pt x="373" y="288"/>
                  <a:pt x="373" y="288"/>
                </a:cubicBezTo>
                <a:cubicBezTo>
                  <a:pt x="378" y="275"/>
                  <a:pt x="381" y="262"/>
                  <a:pt x="382" y="248"/>
                </a:cubicBezTo>
                <a:cubicBezTo>
                  <a:pt x="369" y="247"/>
                  <a:pt x="369" y="247"/>
                  <a:pt x="369" y="247"/>
                </a:cubicBezTo>
                <a:cubicBezTo>
                  <a:pt x="370" y="241"/>
                  <a:pt x="370" y="234"/>
                  <a:pt x="369" y="227"/>
                </a:cubicBezTo>
                <a:cubicBezTo>
                  <a:pt x="383" y="228"/>
                  <a:pt x="383" y="228"/>
                  <a:pt x="383" y="228"/>
                </a:cubicBezTo>
                <a:cubicBezTo>
                  <a:pt x="382" y="214"/>
                  <a:pt x="380" y="201"/>
                  <a:pt x="376" y="188"/>
                </a:cubicBezTo>
                <a:cubicBezTo>
                  <a:pt x="386" y="184"/>
                  <a:pt x="386" y="184"/>
                  <a:pt x="386" y="184"/>
                </a:cubicBezTo>
                <a:cubicBezTo>
                  <a:pt x="398" y="219"/>
                  <a:pt x="396" y="258"/>
                  <a:pt x="383" y="293"/>
                </a:cubicBezTo>
                <a:close/>
              </a:path>
            </a:pathLst>
          </a:custGeom>
          <a:solidFill>
            <a:schemeClr val="tx2"/>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cxnSp>
        <p:nvCxnSpPr>
          <p:cNvPr id="70" name="Straight Connector 69">
            <a:extLst>
              <a:ext uri="{FF2B5EF4-FFF2-40B4-BE49-F238E27FC236}">
                <a16:creationId xmlns:a16="http://schemas.microsoft.com/office/drawing/2014/main" id="{C1A2E3CD-15E7-B1DB-958D-BC270B974AA2}"/>
              </a:ext>
            </a:extLst>
          </p:cNvPr>
          <p:cNvCxnSpPr>
            <a:cxnSpLocks/>
            <a:endCxn id="73" idx="21"/>
          </p:cNvCxnSpPr>
          <p:nvPr/>
        </p:nvCxnSpPr>
        <p:spPr>
          <a:xfrm flipV="1">
            <a:off x="6505268" y="4156522"/>
            <a:ext cx="2001128" cy="935794"/>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73" name="Freeform 27">
            <a:extLst>
              <a:ext uri="{FF2B5EF4-FFF2-40B4-BE49-F238E27FC236}">
                <a16:creationId xmlns:a16="http://schemas.microsoft.com/office/drawing/2014/main" id="{B4E24BE8-C9DB-610A-9937-2A21E08E880F}"/>
              </a:ext>
            </a:extLst>
          </p:cNvPr>
          <p:cNvSpPr>
            <a:spLocks noEditPoints="1"/>
          </p:cNvSpPr>
          <p:nvPr/>
        </p:nvSpPr>
        <p:spPr bwMode="auto">
          <a:xfrm>
            <a:off x="8473907" y="3301749"/>
            <a:ext cx="1382270" cy="1308784"/>
          </a:xfrm>
          <a:custGeom>
            <a:avLst/>
            <a:gdLst>
              <a:gd name="T0" fmla="*/ 467 w 468"/>
              <a:gd name="T1" fmla="*/ 218 h 467"/>
              <a:gd name="T2" fmla="*/ 444 w 468"/>
              <a:gd name="T3" fmla="*/ 176 h 467"/>
              <a:gd name="T4" fmla="*/ 439 w 468"/>
              <a:gd name="T5" fmla="*/ 147 h 467"/>
              <a:gd name="T6" fmla="*/ 423 w 468"/>
              <a:gd name="T7" fmla="*/ 118 h 467"/>
              <a:gd name="T8" fmla="*/ 402 w 468"/>
              <a:gd name="T9" fmla="*/ 97 h 467"/>
              <a:gd name="T10" fmla="*/ 382 w 468"/>
              <a:gd name="T11" fmla="*/ 53 h 467"/>
              <a:gd name="T12" fmla="*/ 336 w 468"/>
              <a:gd name="T13" fmla="*/ 62 h 467"/>
              <a:gd name="T14" fmla="*/ 317 w 468"/>
              <a:gd name="T15" fmla="*/ 15 h 467"/>
              <a:gd name="T16" fmla="*/ 269 w 468"/>
              <a:gd name="T17" fmla="*/ 19 h 467"/>
              <a:gd name="T18" fmla="*/ 240 w 468"/>
              <a:gd name="T19" fmla="*/ 11 h 467"/>
              <a:gd name="T20" fmla="*/ 207 w 468"/>
              <a:gd name="T21" fmla="*/ 13 h 467"/>
              <a:gd name="T22" fmla="*/ 179 w 468"/>
              <a:gd name="T23" fmla="*/ 24 h 467"/>
              <a:gd name="T24" fmla="*/ 131 w 468"/>
              <a:gd name="T25" fmla="*/ 23 h 467"/>
              <a:gd name="T26" fmla="*/ 115 w 468"/>
              <a:gd name="T27" fmla="*/ 72 h 467"/>
              <a:gd name="T28" fmla="*/ 76 w 468"/>
              <a:gd name="T29" fmla="*/ 61 h 467"/>
              <a:gd name="T30" fmla="*/ 78 w 468"/>
              <a:gd name="T31" fmla="*/ 108 h 467"/>
              <a:gd name="T32" fmla="*/ 29 w 468"/>
              <a:gd name="T33" fmla="*/ 120 h 467"/>
              <a:gd name="T34" fmla="*/ 26 w 468"/>
              <a:gd name="T35" fmla="*/ 168 h 467"/>
              <a:gd name="T36" fmla="*/ 14 w 468"/>
              <a:gd name="T37" fmla="*/ 196 h 467"/>
              <a:gd name="T38" fmla="*/ 12 w 468"/>
              <a:gd name="T39" fmla="*/ 229 h 467"/>
              <a:gd name="T40" fmla="*/ 18 w 468"/>
              <a:gd name="T41" fmla="*/ 258 h 467"/>
              <a:gd name="T42" fmla="*/ 11 w 468"/>
              <a:gd name="T43" fmla="*/ 305 h 467"/>
              <a:gd name="T44" fmla="*/ 56 w 468"/>
              <a:gd name="T45" fmla="*/ 325 h 467"/>
              <a:gd name="T46" fmla="*/ 40 w 468"/>
              <a:gd name="T47" fmla="*/ 365 h 467"/>
              <a:gd name="T48" fmla="*/ 89 w 468"/>
              <a:gd name="T49" fmla="*/ 372 h 467"/>
              <a:gd name="T50" fmla="*/ 85 w 468"/>
              <a:gd name="T51" fmla="*/ 414 h 467"/>
              <a:gd name="T52" fmla="*/ 131 w 468"/>
              <a:gd name="T53" fmla="*/ 406 h 467"/>
              <a:gd name="T54" fmla="*/ 151 w 468"/>
              <a:gd name="T55" fmla="*/ 453 h 467"/>
              <a:gd name="T56" fmla="*/ 187 w 468"/>
              <a:gd name="T57" fmla="*/ 428 h 467"/>
              <a:gd name="T58" fmla="*/ 216 w 468"/>
              <a:gd name="T59" fmla="*/ 467 h 467"/>
              <a:gd name="T60" fmla="*/ 261 w 468"/>
              <a:gd name="T61" fmla="*/ 450 h 467"/>
              <a:gd name="T62" fmla="*/ 290 w 468"/>
              <a:gd name="T63" fmla="*/ 449 h 467"/>
              <a:gd name="T64" fmla="*/ 322 w 468"/>
              <a:gd name="T65" fmla="*/ 438 h 467"/>
              <a:gd name="T66" fmla="*/ 345 w 468"/>
              <a:gd name="T67" fmla="*/ 420 h 467"/>
              <a:gd name="T68" fmla="*/ 391 w 468"/>
              <a:gd name="T69" fmla="*/ 407 h 467"/>
              <a:gd name="T70" fmla="*/ 393 w 468"/>
              <a:gd name="T71" fmla="*/ 381 h 467"/>
              <a:gd name="T72" fmla="*/ 434 w 468"/>
              <a:gd name="T73" fmla="*/ 355 h 467"/>
              <a:gd name="T74" fmla="*/ 419 w 468"/>
              <a:gd name="T75" fmla="*/ 308 h 467"/>
              <a:gd name="T76" fmla="*/ 462 w 468"/>
              <a:gd name="T77" fmla="*/ 285 h 467"/>
              <a:gd name="T78" fmla="*/ 441 w 468"/>
              <a:gd name="T79" fmla="*/ 237 h 467"/>
              <a:gd name="T80" fmla="*/ 371 w 468"/>
              <a:gd name="T81" fmla="*/ 174 h 467"/>
              <a:gd name="T82" fmla="*/ 327 w 468"/>
              <a:gd name="T83" fmla="*/ 135 h 467"/>
              <a:gd name="T84" fmla="*/ 293 w 468"/>
              <a:gd name="T85" fmla="*/ 85 h 467"/>
              <a:gd name="T86" fmla="*/ 232 w 468"/>
              <a:gd name="T87" fmla="*/ 98 h 467"/>
              <a:gd name="T88" fmla="*/ 293 w 468"/>
              <a:gd name="T89" fmla="*/ 85 h 467"/>
              <a:gd name="T90" fmla="*/ 144 w 468"/>
              <a:gd name="T91" fmla="*/ 115 h 467"/>
              <a:gd name="T92" fmla="*/ 128 w 468"/>
              <a:gd name="T93" fmla="*/ 128 h 467"/>
              <a:gd name="T94" fmla="*/ 85 w 468"/>
              <a:gd name="T95" fmla="*/ 175 h 467"/>
              <a:gd name="T96" fmla="*/ 98 w 468"/>
              <a:gd name="T97" fmla="*/ 235 h 467"/>
              <a:gd name="T98" fmla="*/ 85 w 468"/>
              <a:gd name="T99" fmla="*/ 175 h 467"/>
              <a:gd name="T100" fmla="*/ 97 w 468"/>
              <a:gd name="T101" fmla="*/ 293 h 467"/>
              <a:gd name="T102" fmla="*/ 140 w 468"/>
              <a:gd name="T103" fmla="*/ 333 h 467"/>
              <a:gd name="T104" fmla="*/ 175 w 468"/>
              <a:gd name="T105" fmla="*/ 383 h 467"/>
              <a:gd name="T106" fmla="*/ 240 w 468"/>
              <a:gd name="T107" fmla="*/ 369 h 467"/>
              <a:gd name="T108" fmla="*/ 175 w 468"/>
              <a:gd name="T109" fmla="*/ 383 h 467"/>
              <a:gd name="T110" fmla="*/ 330 w 468"/>
              <a:gd name="T111" fmla="*/ 348 h 467"/>
              <a:gd name="T112" fmla="*/ 344 w 468"/>
              <a:gd name="T113" fmla="*/ 334 h 467"/>
              <a:gd name="T114" fmla="*/ 383 w 468"/>
              <a:gd name="T115" fmla="*/ 293 h 467"/>
              <a:gd name="T116" fmla="*/ 369 w 468"/>
              <a:gd name="T117" fmla="*/ 227 h 467"/>
              <a:gd name="T118" fmla="*/ 383 w 468"/>
              <a:gd name="T119" fmla="*/ 29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467">
                <a:moveTo>
                  <a:pt x="441" y="237"/>
                </a:moveTo>
                <a:cubicBezTo>
                  <a:pt x="456" y="238"/>
                  <a:pt x="456" y="238"/>
                  <a:pt x="456" y="238"/>
                </a:cubicBezTo>
                <a:cubicBezTo>
                  <a:pt x="462" y="239"/>
                  <a:pt x="468" y="234"/>
                  <a:pt x="468" y="228"/>
                </a:cubicBezTo>
                <a:cubicBezTo>
                  <a:pt x="468" y="225"/>
                  <a:pt x="467" y="221"/>
                  <a:pt x="467" y="218"/>
                </a:cubicBezTo>
                <a:cubicBezTo>
                  <a:pt x="467" y="212"/>
                  <a:pt x="461" y="208"/>
                  <a:pt x="455" y="209"/>
                </a:cubicBezTo>
                <a:cubicBezTo>
                  <a:pt x="450" y="209"/>
                  <a:pt x="450" y="209"/>
                  <a:pt x="450" y="209"/>
                </a:cubicBezTo>
                <a:cubicBezTo>
                  <a:pt x="442" y="211"/>
                  <a:pt x="433" y="206"/>
                  <a:pt x="431" y="199"/>
                </a:cubicBezTo>
                <a:cubicBezTo>
                  <a:pt x="427" y="189"/>
                  <a:pt x="434" y="178"/>
                  <a:pt x="444" y="176"/>
                </a:cubicBezTo>
                <a:cubicBezTo>
                  <a:pt x="448" y="176"/>
                  <a:pt x="448" y="176"/>
                  <a:pt x="448" y="176"/>
                </a:cubicBezTo>
                <a:cubicBezTo>
                  <a:pt x="455" y="175"/>
                  <a:pt x="458" y="168"/>
                  <a:pt x="457" y="162"/>
                </a:cubicBezTo>
                <a:cubicBezTo>
                  <a:pt x="456" y="159"/>
                  <a:pt x="455" y="156"/>
                  <a:pt x="453" y="153"/>
                </a:cubicBezTo>
                <a:cubicBezTo>
                  <a:pt x="451" y="147"/>
                  <a:pt x="445" y="145"/>
                  <a:pt x="439" y="147"/>
                </a:cubicBezTo>
                <a:cubicBezTo>
                  <a:pt x="434" y="150"/>
                  <a:pt x="434" y="150"/>
                  <a:pt x="434" y="150"/>
                </a:cubicBezTo>
                <a:cubicBezTo>
                  <a:pt x="427" y="153"/>
                  <a:pt x="418" y="151"/>
                  <a:pt x="413" y="145"/>
                </a:cubicBezTo>
                <a:cubicBezTo>
                  <a:pt x="407" y="136"/>
                  <a:pt x="410" y="124"/>
                  <a:pt x="419" y="120"/>
                </a:cubicBezTo>
                <a:cubicBezTo>
                  <a:pt x="423" y="118"/>
                  <a:pt x="423" y="118"/>
                  <a:pt x="423" y="118"/>
                </a:cubicBezTo>
                <a:cubicBezTo>
                  <a:pt x="429" y="115"/>
                  <a:pt x="431" y="107"/>
                  <a:pt x="427" y="102"/>
                </a:cubicBezTo>
                <a:cubicBezTo>
                  <a:pt x="425" y="100"/>
                  <a:pt x="424" y="97"/>
                  <a:pt x="422" y="95"/>
                </a:cubicBezTo>
                <a:cubicBezTo>
                  <a:pt x="418" y="89"/>
                  <a:pt x="411" y="89"/>
                  <a:pt x="406" y="93"/>
                </a:cubicBezTo>
                <a:cubicBezTo>
                  <a:pt x="402" y="97"/>
                  <a:pt x="402" y="97"/>
                  <a:pt x="402" y="97"/>
                </a:cubicBezTo>
                <a:cubicBezTo>
                  <a:pt x="395" y="103"/>
                  <a:pt x="385" y="103"/>
                  <a:pt x="378" y="96"/>
                </a:cubicBezTo>
                <a:cubicBezTo>
                  <a:pt x="372" y="89"/>
                  <a:pt x="373" y="78"/>
                  <a:pt x="379" y="72"/>
                </a:cubicBezTo>
                <a:cubicBezTo>
                  <a:pt x="383" y="69"/>
                  <a:pt x="383" y="69"/>
                  <a:pt x="383" y="69"/>
                </a:cubicBezTo>
                <a:cubicBezTo>
                  <a:pt x="387" y="65"/>
                  <a:pt x="387" y="57"/>
                  <a:pt x="382" y="53"/>
                </a:cubicBezTo>
                <a:cubicBezTo>
                  <a:pt x="380" y="51"/>
                  <a:pt x="377" y="49"/>
                  <a:pt x="375" y="47"/>
                </a:cubicBezTo>
                <a:cubicBezTo>
                  <a:pt x="370" y="43"/>
                  <a:pt x="363" y="45"/>
                  <a:pt x="360" y="50"/>
                </a:cubicBezTo>
                <a:cubicBezTo>
                  <a:pt x="357" y="55"/>
                  <a:pt x="357" y="55"/>
                  <a:pt x="357" y="55"/>
                </a:cubicBezTo>
                <a:cubicBezTo>
                  <a:pt x="353" y="62"/>
                  <a:pt x="344" y="65"/>
                  <a:pt x="336" y="62"/>
                </a:cubicBezTo>
                <a:cubicBezTo>
                  <a:pt x="326" y="58"/>
                  <a:pt x="323" y="46"/>
                  <a:pt x="328" y="38"/>
                </a:cubicBezTo>
                <a:cubicBezTo>
                  <a:pt x="330" y="34"/>
                  <a:pt x="330" y="34"/>
                  <a:pt x="330" y="34"/>
                </a:cubicBezTo>
                <a:cubicBezTo>
                  <a:pt x="334" y="28"/>
                  <a:pt x="331" y="21"/>
                  <a:pt x="325" y="18"/>
                </a:cubicBezTo>
                <a:cubicBezTo>
                  <a:pt x="323" y="17"/>
                  <a:pt x="320" y="16"/>
                  <a:pt x="317" y="15"/>
                </a:cubicBezTo>
                <a:cubicBezTo>
                  <a:pt x="311" y="13"/>
                  <a:pt x="304" y="16"/>
                  <a:pt x="303" y="22"/>
                </a:cubicBezTo>
                <a:cubicBezTo>
                  <a:pt x="301" y="27"/>
                  <a:pt x="301" y="27"/>
                  <a:pt x="301" y="27"/>
                </a:cubicBezTo>
                <a:cubicBezTo>
                  <a:pt x="299" y="35"/>
                  <a:pt x="292" y="41"/>
                  <a:pt x="284" y="40"/>
                </a:cubicBezTo>
                <a:cubicBezTo>
                  <a:pt x="273" y="39"/>
                  <a:pt x="266" y="29"/>
                  <a:pt x="269" y="19"/>
                </a:cubicBezTo>
                <a:cubicBezTo>
                  <a:pt x="270" y="15"/>
                  <a:pt x="270" y="15"/>
                  <a:pt x="270" y="15"/>
                </a:cubicBezTo>
                <a:cubicBezTo>
                  <a:pt x="272" y="8"/>
                  <a:pt x="267" y="2"/>
                  <a:pt x="261" y="1"/>
                </a:cubicBezTo>
                <a:cubicBezTo>
                  <a:pt x="258" y="1"/>
                  <a:pt x="255" y="1"/>
                  <a:pt x="252" y="0"/>
                </a:cubicBezTo>
                <a:cubicBezTo>
                  <a:pt x="245" y="0"/>
                  <a:pt x="240" y="5"/>
                  <a:pt x="240" y="11"/>
                </a:cubicBezTo>
                <a:cubicBezTo>
                  <a:pt x="240" y="16"/>
                  <a:pt x="240" y="16"/>
                  <a:pt x="240" y="16"/>
                </a:cubicBezTo>
                <a:cubicBezTo>
                  <a:pt x="241" y="25"/>
                  <a:pt x="235" y="32"/>
                  <a:pt x="227" y="34"/>
                </a:cubicBezTo>
                <a:cubicBezTo>
                  <a:pt x="217" y="36"/>
                  <a:pt x="207" y="28"/>
                  <a:pt x="207" y="18"/>
                </a:cubicBezTo>
                <a:cubicBezTo>
                  <a:pt x="207" y="13"/>
                  <a:pt x="207" y="13"/>
                  <a:pt x="207" y="13"/>
                </a:cubicBezTo>
                <a:cubicBezTo>
                  <a:pt x="207" y="7"/>
                  <a:pt x="201" y="2"/>
                  <a:pt x="195" y="3"/>
                </a:cubicBezTo>
                <a:cubicBezTo>
                  <a:pt x="191" y="4"/>
                  <a:pt x="188" y="4"/>
                  <a:pt x="185" y="5"/>
                </a:cubicBezTo>
                <a:cubicBezTo>
                  <a:pt x="179" y="6"/>
                  <a:pt x="175" y="12"/>
                  <a:pt x="177" y="18"/>
                </a:cubicBezTo>
                <a:cubicBezTo>
                  <a:pt x="179" y="24"/>
                  <a:pt x="179" y="24"/>
                  <a:pt x="179" y="24"/>
                </a:cubicBezTo>
                <a:cubicBezTo>
                  <a:pt x="182" y="33"/>
                  <a:pt x="177" y="42"/>
                  <a:pt x="168" y="45"/>
                </a:cubicBezTo>
                <a:cubicBezTo>
                  <a:pt x="162" y="51"/>
                  <a:pt x="152" y="48"/>
                  <a:pt x="149" y="40"/>
                </a:cubicBezTo>
                <a:cubicBezTo>
                  <a:pt x="146" y="30"/>
                  <a:pt x="146" y="30"/>
                  <a:pt x="146" y="30"/>
                </a:cubicBezTo>
                <a:cubicBezTo>
                  <a:pt x="144" y="24"/>
                  <a:pt x="137" y="21"/>
                  <a:pt x="131" y="23"/>
                </a:cubicBezTo>
                <a:cubicBezTo>
                  <a:pt x="128" y="25"/>
                  <a:pt x="125" y="26"/>
                  <a:pt x="123" y="28"/>
                </a:cubicBezTo>
                <a:cubicBezTo>
                  <a:pt x="117" y="31"/>
                  <a:pt x="115" y="38"/>
                  <a:pt x="119" y="43"/>
                </a:cubicBezTo>
                <a:cubicBezTo>
                  <a:pt x="122" y="48"/>
                  <a:pt x="122" y="48"/>
                  <a:pt x="122" y="48"/>
                </a:cubicBezTo>
                <a:cubicBezTo>
                  <a:pt x="128" y="56"/>
                  <a:pt x="125" y="68"/>
                  <a:pt x="115" y="72"/>
                </a:cubicBezTo>
                <a:cubicBezTo>
                  <a:pt x="108" y="76"/>
                  <a:pt x="99" y="73"/>
                  <a:pt x="94" y="66"/>
                </a:cubicBezTo>
                <a:cubicBezTo>
                  <a:pt x="92" y="63"/>
                  <a:pt x="92" y="63"/>
                  <a:pt x="92" y="63"/>
                </a:cubicBezTo>
                <a:cubicBezTo>
                  <a:pt x="88" y="58"/>
                  <a:pt x="81" y="57"/>
                  <a:pt x="76" y="61"/>
                </a:cubicBezTo>
                <a:cubicBezTo>
                  <a:pt x="76" y="61"/>
                  <a:pt x="76" y="61"/>
                  <a:pt x="76" y="61"/>
                </a:cubicBezTo>
                <a:cubicBezTo>
                  <a:pt x="74" y="63"/>
                  <a:pt x="71" y="65"/>
                  <a:pt x="69" y="67"/>
                </a:cubicBezTo>
                <a:cubicBezTo>
                  <a:pt x="65" y="72"/>
                  <a:pt x="65" y="79"/>
                  <a:pt x="70" y="83"/>
                </a:cubicBezTo>
                <a:cubicBezTo>
                  <a:pt x="74" y="86"/>
                  <a:pt x="74" y="86"/>
                  <a:pt x="74" y="86"/>
                </a:cubicBezTo>
                <a:cubicBezTo>
                  <a:pt x="80" y="92"/>
                  <a:pt x="82" y="101"/>
                  <a:pt x="78" y="108"/>
                </a:cubicBezTo>
                <a:cubicBezTo>
                  <a:pt x="73" y="117"/>
                  <a:pt x="61" y="119"/>
                  <a:pt x="53" y="113"/>
                </a:cubicBezTo>
                <a:cubicBezTo>
                  <a:pt x="49" y="110"/>
                  <a:pt x="49" y="110"/>
                  <a:pt x="49" y="110"/>
                </a:cubicBezTo>
                <a:cubicBezTo>
                  <a:pt x="44" y="106"/>
                  <a:pt x="37" y="107"/>
                  <a:pt x="34" y="112"/>
                </a:cubicBezTo>
                <a:cubicBezTo>
                  <a:pt x="32" y="115"/>
                  <a:pt x="30" y="118"/>
                  <a:pt x="29" y="120"/>
                </a:cubicBezTo>
                <a:cubicBezTo>
                  <a:pt x="26" y="126"/>
                  <a:pt x="28" y="133"/>
                  <a:pt x="34" y="135"/>
                </a:cubicBezTo>
                <a:cubicBezTo>
                  <a:pt x="39" y="137"/>
                  <a:pt x="39" y="137"/>
                  <a:pt x="39" y="137"/>
                </a:cubicBezTo>
                <a:cubicBezTo>
                  <a:pt x="46" y="141"/>
                  <a:pt x="51" y="149"/>
                  <a:pt x="49" y="157"/>
                </a:cubicBezTo>
                <a:cubicBezTo>
                  <a:pt x="47" y="167"/>
                  <a:pt x="36" y="172"/>
                  <a:pt x="26" y="168"/>
                </a:cubicBezTo>
                <a:cubicBezTo>
                  <a:pt x="22" y="167"/>
                  <a:pt x="22" y="167"/>
                  <a:pt x="22" y="167"/>
                </a:cubicBezTo>
                <a:cubicBezTo>
                  <a:pt x="16" y="164"/>
                  <a:pt x="9" y="167"/>
                  <a:pt x="8" y="174"/>
                </a:cubicBezTo>
                <a:cubicBezTo>
                  <a:pt x="7" y="177"/>
                  <a:pt x="6" y="180"/>
                  <a:pt x="5" y="183"/>
                </a:cubicBezTo>
                <a:cubicBezTo>
                  <a:pt x="4" y="189"/>
                  <a:pt x="8" y="195"/>
                  <a:pt x="14" y="196"/>
                </a:cubicBezTo>
                <a:cubicBezTo>
                  <a:pt x="20" y="196"/>
                  <a:pt x="20" y="196"/>
                  <a:pt x="20" y="196"/>
                </a:cubicBezTo>
                <a:cubicBezTo>
                  <a:pt x="29" y="197"/>
                  <a:pt x="36" y="206"/>
                  <a:pt x="35" y="215"/>
                </a:cubicBezTo>
                <a:cubicBezTo>
                  <a:pt x="41" y="221"/>
                  <a:pt x="35" y="232"/>
                  <a:pt x="27" y="231"/>
                </a:cubicBezTo>
                <a:cubicBezTo>
                  <a:pt x="12" y="229"/>
                  <a:pt x="12" y="229"/>
                  <a:pt x="12" y="229"/>
                </a:cubicBezTo>
                <a:cubicBezTo>
                  <a:pt x="5" y="228"/>
                  <a:pt x="0" y="233"/>
                  <a:pt x="0" y="240"/>
                </a:cubicBezTo>
                <a:cubicBezTo>
                  <a:pt x="0" y="243"/>
                  <a:pt x="0" y="246"/>
                  <a:pt x="0" y="249"/>
                </a:cubicBezTo>
                <a:cubicBezTo>
                  <a:pt x="1" y="255"/>
                  <a:pt x="6" y="260"/>
                  <a:pt x="13" y="259"/>
                </a:cubicBezTo>
                <a:cubicBezTo>
                  <a:pt x="18" y="258"/>
                  <a:pt x="18" y="258"/>
                  <a:pt x="18" y="258"/>
                </a:cubicBezTo>
                <a:cubicBezTo>
                  <a:pt x="27" y="256"/>
                  <a:pt x="36" y="263"/>
                  <a:pt x="38" y="272"/>
                </a:cubicBezTo>
                <a:cubicBezTo>
                  <a:pt x="39" y="281"/>
                  <a:pt x="33" y="289"/>
                  <a:pt x="24" y="291"/>
                </a:cubicBezTo>
                <a:cubicBezTo>
                  <a:pt x="19" y="292"/>
                  <a:pt x="19" y="292"/>
                  <a:pt x="19" y="292"/>
                </a:cubicBezTo>
                <a:cubicBezTo>
                  <a:pt x="13" y="293"/>
                  <a:pt x="9" y="299"/>
                  <a:pt x="11" y="305"/>
                </a:cubicBezTo>
                <a:cubicBezTo>
                  <a:pt x="12" y="308"/>
                  <a:pt x="13" y="311"/>
                  <a:pt x="14" y="314"/>
                </a:cubicBezTo>
                <a:cubicBezTo>
                  <a:pt x="16" y="320"/>
                  <a:pt x="23" y="323"/>
                  <a:pt x="29" y="320"/>
                </a:cubicBezTo>
                <a:cubicBezTo>
                  <a:pt x="34" y="318"/>
                  <a:pt x="34" y="318"/>
                  <a:pt x="34" y="318"/>
                </a:cubicBezTo>
                <a:cubicBezTo>
                  <a:pt x="42" y="314"/>
                  <a:pt x="52" y="317"/>
                  <a:pt x="56" y="325"/>
                </a:cubicBezTo>
                <a:cubicBezTo>
                  <a:pt x="56" y="325"/>
                  <a:pt x="56" y="325"/>
                  <a:pt x="56" y="325"/>
                </a:cubicBezTo>
                <a:cubicBezTo>
                  <a:pt x="60" y="334"/>
                  <a:pt x="57" y="344"/>
                  <a:pt x="48" y="348"/>
                </a:cubicBezTo>
                <a:cubicBezTo>
                  <a:pt x="44" y="350"/>
                  <a:pt x="44" y="350"/>
                  <a:pt x="44" y="350"/>
                </a:cubicBezTo>
                <a:cubicBezTo>
                  <a:pt x="39" y="353"/>
                  <a:pt x="37" y="360"/>
                  <a:pt x="40" y="365"/>
                </a:cubicBezTo>
                <a:cubicBezTo>
                  <a:pt x="42" y="368"/>
                  <a:pt x="44" y="370"/>
                  <a:pt x="46" y="373"/>
                </a:cubicBezTo>
                <a:cubicBezTo>
                  <a:pt x="49" y="378"/>
                  <a:pt x="57" y="379"/>
                  <a:pt x="61" y="374"/>
                </a:cubicBezTo>
                <a:cubicBezTo>
                  <a:pt x="65" y="371"/>
                  <a:pt x="65" y="371"/>
                  <a:pt x="65" y="371"/>
                </a:cubicBezTo>
                <a:cubicBezTo>
                  <a:pt x="72" y="364"/>
                  <a:pt x="83" y="365"/>
                  <a:pt x="89" y="372"/>
                </a:cubicBezTo>
                <a:cubicBezTo>
                  <a:pt x="89" y="372"/>
                  <a:pt x="89" y="372"/>
                  <a:pt x="89" y="372"/>
                </a:cubicBezTo>
                <a:cubicBezTo>
                  <a:pt x="95" y="379"/>
                  <a:pt x="95" y="389"/>
                  <a:pt x="88" y="395"/>
                </a:cubicBezTo>
                <a:cubicBezTo>
                  <a:pt x="85" y="399"/>
                  <a:pt x="85" y="399"/>
                  <a:pt x="85" y="399"/>
                </a:cubicBezTo>
                <a:cubicBezTo>
                  <a:pt x="80" y="403"/>
                  <a:pt x="80" y="410"/>
                  <a:pt x="85" y="414"/>
                </a:cubicBezTo>
                <a:cubicBezTo>
                  <a:pt x="88" y="416"/>
                  <a:pt x="90" y="418"/>
                  <a:pt x="93" y="420"/>
                </a:cubicBezTo>
                <a:cubicBezTo>
                  <a:pt x="98" y="424"/>
                  <a:pt x="105" y="423"/>
                  <a:pt x="108" y="417"/>
                </a:cubicBezTo>
                <a:cubicBezTo>
                  <a:pt x="111" y="413"/>
                  <a:pt x="111" y="413"/>
                  <a:pt x="111" y="413"/>
                </a:cubicBezTo>
                <a:cubicBezTo>
                  <a:pt x="115" y="406"/>
                  <a:pt x="124" y="402"/>
                  <a:pt x="131" y="406"/>
                </a:cubicBezTo>
                <a:cubicBezTo>
                  <a:pt x="141" y="409"/>
                  <a:pt x="145" y="421"/>
                  <a:pt x="140" y="430"/>
                </a:cubicBezTo>
                <a:cubicBezTo>
                  <a:pt x="137" y="434"/>
                  <a:pt x="137" y="434"/>
                  <a:pt x="137" y="434"/>
                </a:cubicBezTo>
                <a:cubicBezTo>
                  <a:pt x="134" y="439"/>
                  <a:pt x="136" y="447"/>
                  <a:pt x="142" y="449"/>
                </a:cubicBezTo>
                <a:cubicBezTo>
                  <a:pt x="145" y="450"/>
                  <a:pt x="148" y="451"/>
                  <a:pt x="151" y="453"/>
                </a:cubicBezTo>
                <a:cubicBezTo>
                  <a:pt x="157" y="455"/>
                  <a:pt x="163" y="451"/>
                  <a:pt x="165" y="445"/>
                </a:cubicBezTo>
                <a:cubicBezTo>
                  <a:pt x="166" y="440"/>
                  <a:pt x="166" y="440"/>
                  <a:pt x="166" y="440"/>
                </a:cubicBezTo>
                <a:cubicBezTo>
                  <a:pt x="169" y="431"/>
                  <a:pt x="178" y="426"/>
                  <a:pt x="187" y="428"/>
                </a:cubicBezTo>
                <a:cubicBezTo>
                  <a:pt x="187" y="428"/>
                  <a:pt x="187" y="428"/>
                  <a:pt x="187" y="428"/>
                </a:cubicBezTo>
                <a:cubicBezTo>
                  <a:pt x="196" y="430"/>
                  <a:pt x="201" y="440"/>
                  <a:pt x="199" y="448"/>
                </a:cubicBezTo>
                <a:cubicBezTo>
                  <a:pt x="198" y="453"/>
                  <a:pt x="198" y="453"/>
                  <a:pt x="198" y="453"/>
                </a:cubicBezTo>
                <a:cubicBezTo>
                  <a:pt x="196" y="459"/>
                  <a:pt x="200" y="465"/>
                  <a:pt x="206" y="466"/>
                </a:cubicBezTo>
                <a:cubicBezTo>
                  <a:pt x="210" y="466"/>
                  <a:pt x="213" y="467"/>
                  <a:pt x="216" y="467"/>
                </a:cubicBezTo>
                <a:cubicBezTo>
                  <a:pt x="222" y="467"/>
                  <a:pt x="227" y="462"/>
                  <a:pt x="227" y="456"/>
                </a:cubicBezTo>
                <a:cubicBezTo>
                  <a:pt x="227" y="451"/>
                  <a:pt x="227" y="451"/>
                  <a:pt x="227" y="451"/>
                </a:cubicBezTo>
                <a:cubicBezTo>
                  <a:pt x="227" y="441"/>
                  <a:pt x="234" y="434"/>
                  <a:pt x="243" y="433"/>
                </a:cubicBezTo>
                <a:cubicBezTo>
                  <a:pt x="253" y="433"/>
                  <a:pt x="260" y="440"/>
                  <a:pt x="261" y="450"/>
                </a:cubicBezTo>
                <a:cubicBezTo>
                  <a:pt x="261" y="454"/>
                  <a:pt x="261" y="454"/>
                  <a:pt x="261" y="454"/>
                </a:cubicBezTo>
                <a:cubicBezTo>
                  <a:pt x="261" y="461"/>
                  <a:pt x="267" y="465"/>
                  <a:pt x="273" y="464"/>
                </a:cubicBezTo>
                <a:cubicBezTo>
                  <a:pt x="276" y="464"/>
                  <a:pt x="279" y="463"/>
                  <a:pt x="282" y="463"/>
                </a:cubicBezTo>
                <a:cubicBezTo>
                  <a:pt x="288" y="461"/>
                  <a:pt x="292" y="455"/>
                  <a:pt x="290" y="449"/>
                </a:cubicBezTo>
                <a:cubicBezTo>
                  <a:pt x="288" y="444"/>
                  <a:pt x="288" y="444"/>
                  <a:pt x="288" y="444"/>
                </a:cubicBezTo>
                <a:cubicBezTo>
                  <a:pt x="286" y="435"/>
                  <a:pt x="290" y="425"/>
                  <a:pt x="299" y="423"/>
                </a:cubicBezTo>
                <a:cubicBezTo>
                  <a:pt x="308" y="420"/>
                  <a:pt x="318" y="425"/>
                  <a:pt x="320" y="433"/>
                </a:cubicBezTo>
                <a:cubicBezTo>
                  <a:pt x="322" y="438"/>
                  <a:pt x="322" y="438"/>
                  <a:pt x="322" y="438"/>
                </a:cubicBezTo>
                <a:cubicBezTo>
                  <a:pt x="324" y="444"/>
                  <a:pt x="331" y="447"/>
                  <a:pt x="336" y="444"/>
                </a:cubicBezTo>
                <a:cubicBezTo>
                  <a:pt x="339" y="443"/>
                  <a:pt x="342" y="441"/>
                  <a:pt x="345" y="440"/>
                </a:cubicBezTo>
                <a:cubicBezTo>
                  <a:pt x="350" y="437"/>
                  <a:pt x="352" y="430"/>
                  <a:pt x="349" y="424"/>
                </a:cubicBezTo>
                <a:cubicBezTo>
                  <a:pt x="345" y="420"/>
                  <a:pt x="345" y="420"/>
                  <a:pt x="345" y="420"/>
                </a:cubicBezTo>
                <a:cubicBezTo>
                  <a:pt x="340" y="412"/>
                  <a:pt x="342" y="402"/>
                  <a:pt x="350" y="396"/>
                </a:cubicBezTo>
                <a:cubicBezTo>
                  <a:pt x="357" y="391"/>
                  <a:pt x="368" y="393"/>
                  <a:pt x="373" y="401"/>
                </a:cubicBezTo>
                <a:cubicBezTo>
                  <a:pt x="376" y="405"/>
                  <a:pt x="376" y="405"/>
                  <a:pt x="376" y="405"/>
                </a:cubicBezTo>
                <a:cubicBezTo>
                  <a:pt x="379" y="410"/>
                  <a:pt x="387" y="411"/>
                  <a:pt x="391" y="407"/>
                </a:cubicBezTo>
                <a:cubicBezTo>
                  <a:pt x="391" y="407"/>
                  <a:pt x="391" y="407"/>
                  <a:pt x="392" y="407"/>
                </a:cubicBezTo>
                <a:cubicBezTo>
                  <a:pt x="394" y="404"/>
                  <a:pt x="396" y="402"/>
                  <a:pt x="398" y="400"/>
                </a:cubicBezTo>
                <a:cubicBezTo>
                  <a:pt x="403" y="396"/>
                  <a:pt x="402" y="388"/>
                  <a:pt x="398" y="384"/>
                </a:cubicBezTo>
                <a:cubicBezTo>
                  <a:pt x="393" y="381"/>
                  <a:pt x="393" y="381"/>
                  <a:pt x="393" y="381"/>
                </a:cubicBezTo>
                <a:cubicBezTo>
                  <a:pt x="386" y="375"/>
                  <a:pt x="385" y="364"/>
                  <a:pt x="391" y="357"/>
                </a:cubicBezTo>
                <a:cubicBezTo>
                  <a:pt x="397" y="350"/>
                  <a:pt x="407" y="349"/>
                  <a:pt x="415" y="355"/>
                </a:cubicBezTo>
                <a:cubicBezTo>
                  <a:pt x="418" y="358"/>
                  <a:pt x="418" y="358"/>
                  <a:pt x="418" y="358"/>
                </a:cubicBezTo>
                <a:cubicBezTo>
                  <a:pt x="423" y="362"/>
                  <a:pt x="430" y="361"/>
                  <a:pt x="434" y="355"/>
                </a:cubicBezTo>
                <a:cubicBezTo>
                  <a:pt x="435" y="352"/>
                  <a:pt x="437" y="350"/>
                  <a:pt x="439" y="347"/>
                </a:cubicBezTo>
                <a:cubicBezTo>
                  <a:pt x="442" y="342"/>
                  <a:pt x="439" y="335"/>
                  <a:pt x="433" y="332"/>
                </a:cubicBezTo>
                <a:cubicBezTo>
                  <a:pt x="428" y="330"/>
                  <a:pt x="428" y="330"/>
                  <a:pt x="428" y="330"/>
                </a:cubicBezTo>
                <a:cubicBezTo>
                  <a:pt x="420" y="326"/>
                  <a:pt x="416" y="316"/>
                  <a:pt x="419" y="308"/>
                </a:cubicBezTo>
                <a:cubicBezTo>
                  <a:pt x="423" y="299"/>
                  <a:pt x="433" y="295"/>
                  <a:pt x="441" y="299"/>
                </a:cubicBezTo>
                <a:cubicBezTo>
                  <a:pt x="446" y="301"/>
                  <a:pt x="446" y="301"/>
                  <a:pt x="446" y="301"/>
                </a:cubicBezTo>
                <a:cubicBezTo>
                  <a:pt x="451" y="303"/>
                  <a:pt x="458" y="300"/>
                  <a:pt x="460" y="294"/>
                </a:cubicBezTo>
                <a:cubicBezTo>
                  <a:pt x="461" y="291"/>
                  <a:pt x="461" y="288"/>
                  <a:pt x="462" y="285"/>
                </a:cubicBezTo>
                <a:cubicBezTo>
                  <a:pt x="463" y="279"/>
                  <a:pt x="459" y="273"/>
                  <a:pt x="453" y="272"/>
                </a:cubicBezTo>
                <a:cubicBezTo>
                  <a:pt x="447" y="271"/>
                  <a:pt x="447" y="271"/>
                  <a:pt x="447" y="271"/>
                </a:cubicBezTo>
                <a:cubicBezTo>
                  <a:pt x="438" y="270"/>
                  <a:pt x="432" y="262"/>
                  <a:pt x="433" y="253"/>
                </a:cubicBezTo>
                <a:cubicBezTo>
                  <a:pt x="427" y="246"/>
                  <a:pt x="432" y="236"/>
                  <a:pt x="441" y="237"/>
                </a:cubicBezTo>
                <a:close/>
                <a:moveTo>
                  <a:pt x="306" y="91"/>
                </a:moveTo>
                <a:cubicBezTo>
                  <a:pt x="323" y="99"/>
                  <a:pt x="339" y="111"/>
                  <a:pt x="352" y="126"/>
                </a:cubicBezTo>
                <a:cubicBezTo>
                  <a:pt x="364" y="139"/>
                  <a:pt x="374" y="154"/>
                  <a:pt x="381" y="170"/>
                </a:cubicBezTo>
                <a:cubicBezTo>
                  <a:pt x="371" y="174"/>
                  <a:pt x="371" y="174"/>
                  <a:pt x="371" y="174"/>
                </a:cubicBezTo>
                <a:cubicBezTo>
                  <a:pt x="366" y="162"/>
                  <a:pt x="359" y="151"/>
                  <a:pt x="351" y="141"/>
                </a:cubicBezTo>
                <a:cubicBezTo>
                  <a:pt x="341" y="150"/>
                  <a:pt x="341" y="150"/>
                  <a:pt x="341" y="150"/>
                </a:cubicBezTo>
                <a:cubicBezTo>
                  <a:pt x="339" y="147"/>
                  <a:pt x="336" y="145"/>
                  <a:pt x="334" y="142"/>
                </a:cubicBezTo>
                <a:cubicBezTo>
                  <a:pt x="332" y="140"/>
                  <a:pt x="329" y="137"/>
                  <a:pt x="327" y="135"/>
                </a:cubicBezTo>
                <a:cubicBezTo>
                  <a:pt x="337" y="126"/>
                  <a:pt x="337" y="126"/>
                  <a:pt x="337" y="126"/>
                </a:cubicBezTo>
                <a:cubicBezTo>
                  <a:pt x="326" y="116"/>
                  <a:pt x="314" y="107"/>
                  <a:pt x="302" y="101"/>
                </a:cubicBezTo>
                <a:lnTo>
                  <a:pt x="306" y="91"/>
                </a:lnTo>
                <a:close/>
                <a:moveTo>
                  <a:pt x="293" y="85"/>
                </a:moveTo>
                <a:cubicBezTo>
                  <a:pt x="288" y="95"/>
                  <a:pt x="288" y="95"/>
                  <a:pt x="288" y="95"/>
                </a:cubicBezTo>
                <a:cubicBezTo>
                  <a:pt x="277" y="90"/>
                  <a:pt x="265" y="87"/>
                  <a:pt x="253" y="86"/>
                </a:cubicBezTo>
                <a:cubicBezTo>
                  <a:pt x="253" y="99"/>
                  <a:pt x="253" y="99"/>
                  <a:pt x="253" y="99"/>
                </a:cubicBezTo>
                <a:cubicBezTo>
                  <a:pt x="246" y="98"/>
                  <a:pt x="239" y="98"/>
                  <a:pt x="232" y="98"/>
                </a:cubicBezTo>
                <a:cubicBezTo>
                  <a:pt x="233" y="84"/>
                  <a:pt x="233" y="84"/>
                  <a:pt x="233" y="84"/>
                </a:cubicBezTo>
                <a:cubicBezTo>
                  <a:pt x="218" y="84"/>
                  <a:pt x="202" y="87"/>
                  <a:pt x="188" y="92"/>
                </a:cubicBezTo>
                <a:cubicBezTo>
                  <a:pt x="184" y="81"/>
                  <a:pt x="184" y="81"/>
                  <a:pt x="184" y="81"/>
                </a:cubicBezTo>
                <a:cubicBezTo>
                  <a:pt x="219" y="70"/>
                  <a:pt x="258" y="71"/>
                  <a:pt x="293" y="85"/>
                </a:cubicBezTo>
                <a:close/>
                <a:moveTo>
                  <a:pt x="126" y="115"/>
                </a:moveTo>
                <a:cubicBezTo>
                  <a:pt x="139" y="103"/>
                  <a:pt x="154" y="93"/>
                  <a:pt x="170" y="87"/>
                </a:cubicBezTo>
                <a:cubicBezTo>
                  <a:pt x="174" y="97"/>
                  <a:pt x="174" y="97"/>
                  <a:pt x="174" y="97"/>
                </a:cubicBezTo>
                <a:cubicBezTo>
                  <a:pt x="164" y="101"/>
                  <a:pt x="153" y="107"/>
                  <a:pt x="144" y="115"/>
                </a:cubicBezTo>
                <a:cubicBezTo>
                  <a:pt x="153" y="124"/>
                  <a:pt x="153" y="124"/>
                  <a:pt x="153" y="124"/>
                </a:cubicBezTo>
                <a:cubicBezTo>
                  <a:pt x="149" y="127"/>
                  <a:pt x="146" y="130"/>
                  <a:pt x="142" y="133"/>
                </a:cubicBezTo>
                <a:cubicBezTo>
                  <a:pt x="140" y="135"/>
                  <a:pt x="139" y="136"/>
                  <a:pt x="137" y="138"/>
                </a:cubicBezTo>
                <a:cubicBezTo>
                  <a:pt x="128" y="128"/>
                  <a:pt x="128" y="128"/>
                  <a:pt x="128" y="128"/>
                </a:cubicBezTo>
                <a:cubicBezTo>
                  <a:pt x="117" y="139"/>
                  <a:pt x="108" y="152"/>
                  <a:pt x="101" y="166"/>
                </a:cubicBezTo>
                <a:cubicBezTo>
                  <a:pt x="91" y="161"/>
                  <a:pt x="91" y="161"/>
                  <a:pt x="91" y="161"/>
                </a:cubicBezTo>
                <a:cubicBezTo>
                  <a:pt x="99" y="145"/>
                  <a:pt x="111" y="129"/>
                  <a:pt x="126" y="115"/>
                </a:cubicBezTo>
                <a:close/>
                <a:moveTo>
                  <a:pt x="85" y="175"/>
                </a:moveTo>
                <a:cubicBezTo>
                  <a:pt x="95" y="179"/>
                  <a:pt x="95" y="179"/>
                  <a:pt x="95" y="179"/>
                </a:cubicBezTo>
                <a:cubicBezTo>
                  <a:pt x="90" y="190"/>
                  <a:pt x="87" y="202"/>
                  <a:pt x="86" y="214"/>
                </a:cubicBezTo>
                <a:cubicBezTo>
                  <a:pt x="99" y="215"/>
                  <a:pt x="99" y="215"/>
                  <a:pt x="99" y="215"/>
                </a:cubicBezTo>
                <a:cubicBezTo>
                  <a:pt x="98" y="222"/>
                  <a:pt x="98" y="228"/>
                  <a:pt x="98" y="235"/>
                </a:cubicBezTo>
                <a:cubicBezTo>
                  <a:pt x="84" y="234"/>
                  <a:pt x="84" y="234"/>
                  <a:pt x="84" y="234"/>
                </a:cubicBezTo>
                <a:cubicBezTo>
                  <a:pt x="85" y="250"/>
                  <a:pt x="87" y="265"/>
                  <a:pt x="92" y="280"/>
                </a:cubicBezTo>
                <a:cubicBezTo>
                  <a:pt x="82" y="284"/>
                  <a:pt x="82" y="284"/>
                  <a:pt x="82" y="284"/>
                </a:cubicBezTo>
                <a:cubicBezTo>
                  <a:pt x="70" y="248"/>
                  <a:pt x="71" y="209"/>
                  <a:pt x="85" y="175"/>
                </a:cubicBezTo>
                <a:close/>
                <a:moveTo>
                  <a:pt x="161" y="377"/>
                </a:moveTo>
                <a:cubicBezTo>
                  <a:pt x="145" y="368"/>
                  <a:pt x="129" y="357"/>
                  <a:pt x="115" y="342"/>
                </a:cubicBezTo>
                <a:cubicBezTo>
                  <a:pt x="103" y="328"/>
                  <a:pt x="93" y="313"/>
                  <a:pt x="87" y="297"/>
                </a:cubicBezTo>
                <a:cubicBezTo>
                  <a:pt x="97" y="293"/>
                  <a:pt x="97" y="293"/>
                  <a:pt x="97" y="293"/>
                </a:cubicBezTo>
                <a:cubicBezTo>
                  <a:pt x="102" y="305"/>
                  <a:pt x="109" y="316"/>
                  <a:pt x="117" y="327"/>
                </a:cubicBezTo>
                <a:cubicBezTo>
                  <a:pt x="127" y="318"/>
                  <a:pt x="127" y="318"/>
                  <a:pt x="127" y="318"/>
                </a:cubicBezTo>
                <a:cubicBezTo>
                  <a:pt x="129" y="320"/>
                  <a:pt x="131" y="323"/>
                  <a:pt x="133" y="325"/>
                </a:cubicBezTo>
                <a:cubicBezTo>
                  <a:pt x="136" y="328"/>
                  <a:pt x="138" y="330"/>
                  <a:pt x="140" y="333"/>
                </a:cubicBezTo>
                <a:cubicBezTo>
                  <a:pt x="131" y="342"/>
                  <a:pt x="131" y="342"/>
                  <a:pt x="131" y="342"/>
                </a:cubicBezTo>
                <a:cubicBezTo>
                  <a:pt x="141" y="352"/>
                  <a:pt x="153" y="360"/>
                  <a:pt x="166" y="367"/>
                </a:cubicBezTo>
                <a:lnTo>
                  <a:pt x="161" y="377"/>
                </a:lnTo>
                <a:close/>
                <a:moveTo>
                  <a:pt x="175" y="383"/>
                </a:moveTo>
                <a:cubicBezTo>
                  <a:pt x="179" y="373"/>
                  <a:pt x="179" y="373"/>
                  <a:pt x="179" y="373"/>
                </a:cubicBezTo>
                <a:cubicBezTo>
                  <a:pt x="192" y="378"/>
                  <a:pt x="206" y="381"/>
                  <a:pt x="219" y="382"/>
                </a:cubicBezTo>
                <a:cubicBezTo>
                  <a:pt x="220" y="369"/>
                  <a:pt x="220" y="369"/>
                  <a:pt x="220" y="369"/>
                </a:cubicBezTo>
                <a:cubicBezTo>
                  <a:pt x="227" y="370"/>
                  <a:pt x="234" y="370"/>
                  <a:pt x="240" y="369"/>
                </a:cubicBezTo>
                <a:cubicBezTo>
                  <a:pt x="240" y="383"/>
                  <a:pt x="240" y="383"/>
                  <a:pt x="240" y="383"/>
                </a:cubicBezTo>
                <a:cubicBezTo>
                  <a:pt x="253" y="382"/>
                  <a:pt x="267" y="380"/>
                  <a:pt x="280" y="376"/>
                </a:cubicBezTo>
                <a:cubicBezTo>
                  <a:pt x="284" y="386"/>
                  <a:pt x="284" y="386"/>
                  <a:pt x="284" y="386"/>
                </a:cubicBezTo>
                <a:cubicBezTo>
                  <a:pt x="248" y="398"/>
                  <a:pt x="209" y="396"/>
                  <a:pt x="175" y="383"/>
                </a:cubicBezTo>
                <a:close/>
                <a:moveTo>
                  <a:pt x="342" y="352"/>
                </a:moveTo>
                <a:cubicBezTo>
                  <a:pt x="328" y="364"/>
                  <a:pt x="313" y="374"/>
                  <a:pt x="297" y="381"/>
                </a:cubicBezTo>
                <a:cubicBezTo>
                  <a:pt x="293" y="371"/>
                  <a:pt x="293" y="371"/>
                  <a:pt x="293" y="371"/>
                </a:cubicBezTo>
                <a:cubicBezTo>
                  <a:pt x="306" y="365"/>
                  <a:pt x="318" y="358"/>
                  <a:pt x="330" y="348"/>
                </a:cubicBezTo>
                <a:cubicBezTo>
                  <a:pt x="321" y="338"/>
                  <a:pt x="321" y="338"/>
                  <a:pt x="321" y="338"/>
                </a:cubicBezTo>
                <a:cubicBezTo>
                  <a:pt x="322" y="337"/>
                  <a:pt x="324" y="336"/>
                  <a:pt x="325" y="334"/>
                </a:cubicBezTo>
                <a:cubicBezTo>
                  <a:pt x="329" y="331"/>
                  <a:pt x="332" y="328"/>
                  <a:pt x="335" y="324"/>
                </a:cubicBezTo>
                <a:cubicBezTo>
                  <a:pt x="344" y="334"/>
                  <a:pt x="344" y="334"/>
                  <a:pt x="344" y="334"/>
                </a:cubicBezTo>
                <a:cubicBezTo>
                  <a:pt x="353" y="324"/>
                  <a:pt x="361" y="313"/>
                  <a:pt x="367" y="302"/>
                </a:cubicBezTo>
                <a:cubicBezTo>
                  <a:pt x="377" y="306"/>
                  <a:pt x="377" y="306"/>
                  <a:pt x="377" y="306"/>
                </a:cubicBezTo>
                <a:cubicBezTo>
                  <a:pt x="368" y="323"/>
                  <a:pt x="357" y="339"/>
                  <a:pt x="342" y="352"/>
                </a:cubicBezTo>
                <a:close/>
                <a:moveTo>
                  <a:pt x="383" y="293"/>
                </a:moveTo>
                <a:cubicBezTo>
                  <a:pt x="373" y="288"/>
                  <a:pt x="373" y="288"/>
                  <a:pt x="373" y="288"/>
                </a:cubicBezTo>
                <a:cubicBezTo>
                  <a:pt x="378" y="275"/>
                  <a:pt x="381" y="262"/>
                  <a:pt x="382" y="248"/>
                </a:cubicBezTo>
                <a:cubicBezTo>
                  <a:pt x="369" y="247"/>
                  <a:pt x="369" y="247"/>
                  <a:pt x="369" y="247"/>
                </a:cubicBezTo>
                <a:cubicBezTo>
                  <a:pt x="370" y="241"/>
                  <a:pt x="370" y="234"/>
                  <a:pt x="369" y="227"/>
                </a:cubicBezTo>
                <a:cubicBezTo>
                  <a:pt x="383" y="228"/>
                  <a:pt x="383" y="228"/>
                  <a:pt x="383" y="228"/>
                </a:cubicBezTo>
                <a:cubicBezTo>
                  <a:pt x="382" y="214"/>
                  <a:pt x="380" y="201"/>
                  <a:pt x="376" y="188"/>
                </a:cubicBezTo>
                <a:cubicBezTo>
                  <a:pt x="386" y="184"/>
                  <a:pt x="386" y="184"/>
                  <a:pt x="386" y="184"/>
                </a:cubicBezTo>
                <a:cubicBezTo>
                  <a:pt x="398" y="219"/>
                  <a:pt x="396" y="258"/>
                  <a:pt x="383" y="293"/>
                </a:cubicBezTo>
                <a:close/>
              </a:path>
            </a:pathLst>
          </a:custGeom>
          <a:solidFill>
            <a:schemeClr val="tx2"/>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sp>
        <p:nvSpPr>
          <p:cNvPr id="74" name="Freeform 27">
            <a:extLst>
              <a:ext uri="{FF2B5EF4-FFF2-40B4-BE49-F238E27FC236}">
                <a16:creationId xmlns:a16="http://schemas.microsoft.com/office/drawing/2014/main" id="{93A0C562-C4A6-AF0B-96EC-B853AF57A794}"/>
              </a:ext>
            </a:extLst>
          </p:cNvPr>
          <p:cNvSpPr>
            <a:spLocks noEditPoints="1"/>
          </p:cNvSpPr>
          <p:nvPr/>
        </p:nvSpPr>
        <p:spPr bwMode="auto">
          <a:xfrm>
            <a:off x="558676" y="5369906"/>
            <a:ext cx="1164207" cy="1112222"/>
          </a:xfrm>
          <a:custGeom>
            <a:avLst/>
            <a:gdLst>
              <a:gd name="T0" fmla="*/ 467 w 468"/>
              <a:gd name="T1" fmla="*/ 218 h 467"/>
              <a:gd name="T2" fmla="*/ 444 w 468"/>
              <a:gd name="T3" fmla="*/ 176 h 467"/>
              <a:gd name="T4" fmla="*/ 439 w 468"/>
              <a:gd name="T5" fmla="*/ 147 h 467"/>
              <a:gd name="T6" fmla="*/ 423 w 468"/>
              <a:gd name="T7" fmla="*/ 118 h 467"/>
              <a:gd name="T8" fmla="*/ 402 w 468"/>
              <a:gd name="T9" fmla="*/ 97 h 467"/>
              <a:gd name="T10" fmla="*/ 382 w 468"/>
              <a:gd name="T11" fmla="*/ 53 h 467"/>
              <a:gd name="T12" fmla="*/ 336 w 468"/>
              <a:gd name="T13" fmla="*/ 62 h 467"/>
              <a:gd name="T14" fmla="*/ 317 w 468"/>
              <a:gd name="T15" fmla="*/ 15 h 467"/>
              <a:gd name="T16" fmla="*/ 269 w 468"/>
              <a:gd name="T17" fmla="*/ 19 h 467"/>
              <a:gd name="T18" fmla="*/ 240 w 468"/>
              <a:gd name="T19" fmla="*/ 11 h 467"/>
              <a:gd name="T20" fmla="*/ 207 w 468"/>
              <a:gd name="T21" fmla="*/ 13 h 467"/>
              <a:gd name="T22" fmla="*/ 179 w 468"/>
              <a:gd name="T23" fmla="*/ 24 h 467"/>
              <a:gd name="T24" fmla="*/ 131 w 468"/>
              <a:gd name="T25" fmla="*/ 23 h 467"/>
              <a:gd name="T26" fmla="*/ 115 w 468"/>
              <a:gd name="T27" fmla="*/ 72 h 467"/>
              <a:gd name="T28" fmla="*/ 76 w 468"/>
              <a:gd name="T29" fmla="*/ 61 h 467"/>
              <a:gd name="T30" fmla="*/ 78 w 468"/>
              <a:gd name="T31" fmla="*/ 108 h 467"/>
              <a:gd name="T32" fmla="*/ 29 w 468"/>
              <a:gd name="T33" fmla="*/ 120 h 467"/>
              <a:gd name="T34" fmla="*/ 26 w 468"/>
              <a:gd name="T35" fmla="*/ 168 h 467"/>
              <a:gd name="T36" fmla="*/ 14 w 468"/>
              <a:gd name="T37" fmla="*/ 196 h 467"/>
              <a:gd name="T38" fmla="*/ 12 w 468"/>
              <a:gd name="T39" fmla="*/ 229 h 467"/>
              <a:gd name="T40" fmla="*/ 18 w 468"/>
              <a:gd name="T41" fmla="*/ 258 h 467"/>
              <a:gd name="T42" fmla="*/ 11 w 468"/>
              <a:gd name="T43" fmla="*/ 305 h 467"/>
              <a:gd name="T44" fmla="*/ 56 w 468"/>
              <a:gd name="T45" fmla="*/ 325 h 467"/>
              <a:gd name="T46" fmla="*/ 40 w 468"/>
              <a:gd name="T47" fmla="*/ 365 h 467"/>
              <a:gd name="T48" fmla="*/ 89 w 468"/>
              <a:gd name="T49" fmla="*/ 372 h 467"/>
              <a:gd name="T50" fmla="*/ 85 w 468"/>
              <a:gd name="T51" fmla="*/ 414 h 467"/>
              <a:gd name="T52" fmla="*/ 131 w 468"/>
              <a:gd name="T53" fmla="*/ 406 h 467"/>
              <a:gd name="T54" fmla="*/ 151 w 468"/>
              <a:gd name="T55" fmla="*/ 453 h 467"/>
              <a:gd name="T56" fmla="*/ 187 w 468"/>
              <a:gd name="T57" fmla="*/ 428 h 467"/>
              <a:gd name="T58" fmla="*/ 216 w 468"/>
              <a:gd name="T59" fmla="*/ 467 h 467"/>
              <a:gd name="T60" fmla="*/ 261 w 468"/>
              <a:gd name="T61" fmla="*/ 450 h 467"/>
              <a:gd name="T62" fmla="*/ 290 w 468"/>
              <a:gd name="T63" fmla="*/ 449 h 467"/>
              <a:gd name="T64" fmla="*/ 322 w 468"/>
              <a:gd name="T65" fmla="*/ 438 h 467"/>
              <a:gd name="T66" fmla="*/ 345 w 468"/>
              <a:gd name="T67" fmla="*/ 420 h 467"/>
              <a:gd name="T68" fmla="*/ 391 w 468"/>
              <a:gd name="T69" fmla="*/ 407 h 467"/>
              <a:gd name="T70" fmla="*/ 393 w 468"/>
              <a:gd name="T71" fmla="*/ 381 h 467"/>
              <a:gd name="T72" fmla="*/ 434 w 468"/>
              <a:gd name="T73" fmla="*/ 355 h 467"/>
              <a:gd name="T74" fmla="*/ 419 w 468"/>
              <a:gd name="T75" fmla="*/ 308 h 467"/>
              <a:gd name="T76" fmla="*/ 462 w 468"/>
              <a:gd name="T77" fmla="*/ 285 h 467"/>
              <a:gd name="T78" fmla="*/ 441 w 468"/>
              <a:gd name="T79" fmla="*/ 237 h 467"/>
              <a:gd name="T80" fmla="*/ 371 w 468"/>
              <a:gd name="T81" fmla="*/ 174 h 467"/>
              <a:gd name="T82" fmla="*/ 327 w 468"/>
              <a:gd name="T83" fmla="*/ 135 h 467"/>
              <a:gd name="T84" fmla="*/ 293 w 468"/>
              <a:gd name="T85" fmla="*/ 85 h 467"/>
              <a:gd name="T86" fmla="*/ 232 w 468"/>
              <a:gd name="T87" fmla="*/ 98 h 467"/>
              <a:gd name="T88" fmla="*/ 293 w 468"/>
              <a:gd name="T89" fmla="*/ 85 h 467"/>
              <a:gd name="T90" fmla="*/ 144 w 468"/>
              <a:gd name="T91" fmla="*/ 115 h 467"/>
              <a:gd name="T92" fmla="*/ 128 w 468"/>
              <a:gd name="T93" fmla="*/ 128 h 467"/>
              <a:gd name="T94" fmla="*/ 85 w 468"/>
              <a:gd name="T95" fmla="*/ 175 h 467"/>
              <a:gd name="T96" fmla="*/ 98 w 468"/>
              <a:gd name="T97" fmla="*/ 235 h 467"/>
              <a:gd name="T98" fmla="*/ 85 w 468"/>
              <a:gd name="T99" fmla="*/ 175 h 467"/>
              <a:gd name="T100" fmla="*/ 97 w 468"/>
              <a:gd name="T101" fmla="*/ 293 h 467"/>
              <a:gd name="T102" fmla="*/ 140 w 468"/>
              <a:gd name="T103" fmla="*/ 333 h 467"/>
              <a:gd name="T104" fmla="*/ 175 w 468"/>
              <a:gd name="T105" fmla="*/ 383 h 467"/>
              <a:gd name="T106" fmla="*/ 240 w 468"/>
              <a:gd name="T107" fmla="*/ 369 h 467"/>
              <a:gd name="T108" fmla="*/ 175 w 468"/>
              <a:gd name="T109" fmla="*/ 383 h 467"/>
              <a:gd name="T110" fmla="*/ 330 w 468"/>
              <a:gd name="T111" fmla="*/ 348 h 467"/>
              <a:gd name="T112" fmla="*/ 344 w 468"/>
              <a:gd name="T113" fmla="*/ 334 h 467"/>
              <a:gd name="T114" fmla="*/ 383 w 468"/>
              <a:gd name="T115" fmla="*/ 293 h 467"/>
              <a:gd name="T116" fmla="*/ 369 w 468"/>
              <a:gd name="T117" fmla="*/ 227 h 467"/>
              <a:gd name="T118" fmla="*/ 383 w 468"/>
              <a:gd name="T119" fmla="*/ 29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467">
                <a:moveTo>
                  <a:pt x="441" y="237"/>
                </a:moveTo>
                <a:cubicBezTo>
                  <a:pt x="456" y="238"/>
                  <a:pt x="456" y="238"/>
                  <a:pt x="456" y="238"/>
                </a:cubicBezTo>
                <a:cubicBezTo>
                  <a:pt x="462" y="239"/>
                  <a:pt x="468" y="234"/>
                  <a:pt x="468" y="228"/>
                </a:cubicBezTo>
                <a:cubicBezTo>
                  <a:pt x="468" y="225"/>
                  <a:pt x="467" y="221"/>
                  <a:pt x="467" y="218"/>
                </a:cubicBezTo>
                <a:cubicBezTo>
                  <a:pt x="467" y="212"/>
                  <a:pt x="461" y="208"/>
                  <a:pt x="455" y="209"/>
                </a:cubicBezTo>
                <a:cubicBezTo>
                  <a:pt x="450" y="209"/>
                  <a:pt x="450" y="209"/>
                  <a:pt x="450" y="209"/>
                </a:cubicBezTo>
                <a:cubicBezTo>
                  <a:pt x="442" y="211"/>
                  <a:pt x="433" y="206"/>
                  <a:pt x="431" y="199"/>
                </a:cubicBezTo>
                <a:cubicBezTo>
                  <a:pt x="427" y="189"/>
                  <a:pt x="434" y="178"/>
                  <a:pt x="444" y="176"/>
                </a:cubicBezTo>
                <a:cubicBezTo>
                  <a:pt x="448" y="176"/>
                  <a:pt x="448" y="176"/>
                  <a:pt x="448" y="176"/>
                </a:cubicBezTo>
                <a:cubicBezTo>
                  <a:pt x="455" y="175"/>
                  <a:pt x="458" y="168"/>
                  <a:pt x="457" y="162"/>
                </a:cubicBezTo>
                <a:cubicBezTo>
                  <a:pt x="456" y="159"/>
                  <a:pt x="455" y="156"/>
                  <a:pt x="453" y="153"/>
                </a:cubicBezTo>
                <a:cubicBezTo>
                  <a:pt x="451" y="147"/>
                  <a:pt x="445" y="145"/>
                  <a:pt x="439" y="147"/>
                </a:cubicBezTo>
                <a:cubicBezTo>
                  <a:pt x="434" y="150"/>
                  <a:pt x="434" y="150"/>
                  <a:pt x="434" y="150"/>
                </a:cubicBezTo>
                <a:cubicBezTo>
                  <a:pt x="427" y="153"/>
                  <a:pt x="418" y="151"/>
                  <a:pt x="413" y="145"/>
                </a:cubicBezTo>
                <a:cubicBezTo>
                  <a:pt x="407" y="136"/>
                  <a:pt x="410" y="124"/>
                  <a:pt x="419" y="120"/>
                </a:cubicBezTo>
                <a:cubicBezTo>
                  <a:pt x="423" y="118"/>
                  <a:pt x="423" y="118"/>
                  <a:pt x="423" y="118"/>
                </a:cubicBezTo>
                <a:cubicBezTo>
                  <a:pt x="429" y="115"/>
                  <a:pt x="431" y="107"/>
                  <a:pt x="427" y="102"/>
                </a:cubicBezTo>
                <a:cubicBezTo>
                  <a:pt x="425" y="100"/>
                  <a:pt x="424" y="97"/>
                  <a:pt x="422" y="95"/>
                </a:cubicBezTo>
                <a:cubicBezTo>
                  <a:pt x="418" y="89"/>
                  <a:pt x="411" y="89"/>
                  <a:pt x="406" y="93"/>
                </a:cubicBezTo>
                <a:cubicBezTo>
                  <a:pt x="402" y="97"/>
                  <a:pt x="402" y="97"/>
                  <a:pt x="402" y="97"/>
                </a:cubicBezTo>
                <a:cubicBezTo>
                  <a:pt x="395" y="103"/>
                  <a:pt x="385" y="103"/>
                  <a:pt x="378" y="96"/>
                </a:cubicBezTo>
                <a:cubicBezTo>
                  <a:pt x="372" y="89"/>
                  <a:pt x="373" y="78"/>
                  <a:pt x="379" y="72"/>
                </a:cubicBezTo>
                <a:cubicBezTo>
                  <a:pt x="383" y="69"/>
                  <a:pt x="383" y="69"/>
                  <a:pt x="383" y="69"/>
                </a:cubicBezTo>
                <a:cubicBezTo>
                  <a:pt x="387" y="65"/>
                  <a:pt x="387" y="57"/>
                  <a:pt x="382" y="53"/>
                </a:cubicBezTo>
                <a:cubicBezTo>
                  <a:pt x="380" y="51"/>
                  <a:pt x="377" y="49"/>
                  <a:pt x="375" y="47"/>
                </a:cubicBezTo>
                <a:cubicBezTo>
                  <a:pt x="370" y="43"/>
                  <a:pt x="363" y="45"/>
                  <a:pt x="360" y="50"/>
                </a:cubicBezTo>
                <a:cubicBezTo>
                  <a:pt x="357" y="55"/>
                  <a:pt x="357" y="55"/>
                  <a:pt x="357" y="55"/>
                </a:cubicBezTo>
                <a:cubicBezTo>
                  <a:pt x="353" y="62"/>
                  <a:pt x="344" y="65"/>
                  <a:pt x="336" y="62"/>
                </a:cubicBezTo>
                <a:cubicBezTo>
                  <a:pt x="326" y="58"/>
                  <a:pt x="323" y="46"/>
                  <a:pt x="328" y="38"/>
                </a:cubicBezTo>
                <a:cubicBezTo>
                  <a:pt x="330" y="34"/>
                  <a:pt x="330" y="34"/>
                  <a:pt x="330" y="34"/>
                </a:cubicBezTo>
                <a:cubicBezTo>
                  <a:pt x="334" y="28"/>
                  <a:pt x="331" y="21"/>
                  <a:pt x="325" y="18"/>
                </a:cubicBezTo>
                <a:cubicBezTo>
                  <a:pt x="323" y="17"/>
                  <a:pt x="320" y="16"/>
                  <a:pt x="317" y="15"/>
                </a:cubicBezTo>
                <a:cubicBezTo>
                  <a:pt x="311" y="13"/>
                  <a:pt x="304" y="16"/>
                  <a:pt x="303" y="22"/>
                </a:cubicBezTo>
                <a:cubicBezTo>
                  <a:pt x="301" y="27"/>
                  <a:pt x="301" y="27"/>
                  <a:pt x="301" y="27"/>
                </a:cubicBezTo>
                <a:cubicBezTo>
                  <a:pt x="299" y="35"/>
                  <a:pt x="292" y="41"/>
                  <a:pt x="284" y="40"/>
                </a:cubicBezTo>
                <a:cubicBezTo>
                  <a:pt x="273" y="39"/>
                  <a:pt x="266" y="29"/>
                  <a:pt x="269" y="19"/>
                </a:cubicBezTo>
                <a:cubicBezTo>
                  <a:pt x="270" y="15"/>
                  <a:pt x="270" y="15"/>
                  <a:pt x="270" y="15"/>
                </a:cubicBezTo>
                <a:cubicBezTo>
                  <a:pt x="272" y="8"/>
                  <a:pt x="267" y="2"/>
                  <a:pt x="261" y="1"/>
                </a:cubicBezTo>
                <a:cubicBezTo>
                  <a:pt x="258" y="1"/>
                  <a:pt x="255" y="1"/>
                  <a:pt x="252" y="0"/>
                </a:cubicBezTo>
                <a:cubicBezTo>
                  <a:pt x="245" y="0"/>
                  <a:pt x="240" y="5"/>
                  <a:pt x="240" y="11"/>
                </a:cubicBezTo>
                <a:cubicBezTo>
                  <a:pt x="240" y="16"/>
                  <a:pt x="240" y="16"/>
                  <a:pt x="240" y="16"/>
                </a:cubicBezTo>
                <a:cubicBezTo>
                  <a:pt x="241" y="25"/>
                  <a:pt x="235" y="32"/>
                  <a:pt x="227" y="34"/>
                </a:cubicBezTo>
                <a:cubicBezTo>
                  <a:pt x="217" y="36"/>
                  <a:pt x="207" y="28"/>
                  <a:pt x="207" y="18"/>
                </a:cubicBezTo>
                <a:cubicBezTo>
                  <a:pt x="207" y="13"/>
                  <a:pt x="207" y="13"/>
                  <a:pt x="207" y="13"/>
                </a:cubicBezTo>
                <a:cubicBezTo>
                  <a:pt x="207" y="7"/>
                  <a:pt x="201" y="2"/>
                  <a:pt x="195" y="3"/>
                </a:cubicBezTo>
                <a:cubicBezTo>
                  <a:pt x="191" y="4"/>
                  <a:pt x="188" y="4"/>
                  <a:pt x="185" y="5"/>
                </a:cubicBezTo>
                <a:cubicBezTo>
                  <a:pt x="179" y="6"/>
                  <a:pt x="175" y="12"/>
                  <a:pt x="177" y="18"/>
                </a:cubicBezTo>
                <a:cubicBezTo>
                  <a:pt x="179" y="24"/>
                  <a:pt x="179" y="24"/>
                  <a:pt x="179" y="24"/>
                </a:cubicBezTo>
                <a:cubicBezTo>
                  <a:pt x="182" y="33"/>
                  <a:pt x="177" y="42"/>
                  <a:pt x="168" y="45"/>
                </a:cubicBezTo>
                <a:cubicBezTo>
                  <a:pt x="162" y="51"/>
                  <a:pt x="152" y="48"/>
                  <a:pt x="149" y="40"/>
                </a:cubicBezTo>
                <a:cubicBezTo>
                  <a:pt x="146" y="30"/>
                  <a:pt x="146" y="30"/>
                  <a:pt x="146" y="30"/>
                </a:cubicBezTo>
                <a:cubicBezTo>
                  <a:pt x="144" y="24"/>
                  <a:pt x="137" y="21"/>
                  <a:pt x="131" y="23"/>
                </a:cubicBezTo>
                <a:cubicBezTo>
                  <a:pt x="128" y="25"/>
                  <a:pt x="125" y="26"/>
                  <a:pt x="123" y="28"/>
                </a:cubicBezTo>
                <a:cubicBezTo>
                  <a:pt x="117" y="31"/>
                  <a:pt x="115" y="38"/>
                  <a:pt x="119" y="43"/>
                </a:cubicBezTo>
                <a:cubicBezTo>
                  <a:pt x="122" y="48"/>
                  <a:pt x="122" y="48"/>
                  <a:pt x="122" y="48"/>
                </a:cubicBezTo>
                <a:cubicBezTo>
                  <a:pt x="128" y="56"/>
                  <a:pt x="125" y="68"/>
                  <a:pt x="115" y="72"/>
                </a:cubicBezTo>
                <a:cubicBezTo>
                  <a:pt x="108" y="76"/>
                  <a:pt x="99" y="73"/>
                  <a:pt x="94" y="66"/>
                </a:cubicBezTo>
                <a:cubicBezTo>
                  <a:pt x="92" y="63"/>
                  <a:pt x="92" y="63"/>
                  <a:pt x="92" y="63"/>
                </a:cubicBezTo>
                <a:cubicBezTo>
                  <a:pt x="88" y="58"/>
                  <a:pt x="81" y="57"/>
                  <a:pt x="76" y="61"/>
                </a:cubicBezTo>
                <a:cubicBezTo>
                  <a:pt x="76" y="61"/>
                  <a:pt x="76" y="61"/>
                  <a:pt x="76" y="61"/>
                </a:cubicBezTo>
                <a:cubicBezTo>
                  <a:pt x="74" y="63"/>
                  <a:pt x="71" y="65"/>
                  <a:pt x="69" y="67"/>
                </a:cubicBezTo>
                <a:cubicBezTo>
                  <a:pt x="65" y="72"/>
                  <a:pt x="65" y="79"/>
                  <a:pt x="70" y="83"/>
                </a:cubicBezTo>
                <a:cubicBezTo>
                  <a:pt x="74" y="86"/>
                  <a:pt x="74" y="86"/>
                  <a:pt x="74" y="86"/>
                </a:cubicBezTo>
                <a:cubicBezTo>
                  <a:pt x="80" y="92"/>
                  <a:pt x="82" y="101"/>
                  <a:pt x="78" y="108"/>
                </a:cubicBezTo>
                <a:cubicBezTo>
                  <a:pt x="73" y="117"/>
                  <a:pt x="61" y="119"/>
                  <a:pt x="53" y="113"/>
                </a:cubicBezTo>
                <a:cubicBezTo>
                  <a:pt x="49" y="110"/>
                  <a:pt x="49" y="110"/>
                  <a:pt x="49" y="110"/>
                </a:cubicBezTo>
                <a:cubicBezTo>
                  <a:pt x="44" y="106"/>
                  <a:pt x="37" y="107"/>
                  <a:pt x="34" y="112"/>
                </a:cubicBezTo>
                <a:cubicBezTo>
                  <a:pt x="32" y="115"/>
                  <a:pt x="30" y="118"/>
                  <a:pt x="29" y="120"/>
                </a:cubicBezTo>
                <a:cubicBezTo>
                  <a:pt x="26" y="126"/>
                  <a:pt x="28" y="133"/>
                  <a:pt x="34" y="135"/>
                </a:cubicBezTo>
                <a:cubicBezTo>
                  <a:pt x="39" y="137"/>
                  <a:pt x="39" y="137"/>
                  <a:pt x="39" y="137"/>
                </a:cubicBezTo>
                <a:cubicBezTo>
                  <a:pt x="46" y="141"/>
                  <a:pt x="51" y="149"/>
                  <a:pt x="49" y="157"/>
                </a:cubicBezTo>
                <a:cubicBezTo>
                  <a:pt x="47" y="167"/>
                  <a:pt x="36" y="172"/>
                  <a:pt x="26" y="168"/>
                </a:cubicBezTo>
                <a:cubicBezTo>
                  <a:pt x="22" y="167"/>
                  <a:pt x="22" y="167"/>
                  <a:pt x="22" y="167"/>
                </a:cubicBezTo>
                <a:cubicBezTo>
                  <a:pt x="16" y="164"/>
                  <a:pt x="9" y="167"/>
                  <a:pt x="8" y="174"/>
                </a:cubicBezTo>
                <a:cubicBezTo>
                  <a:pt x="7" y="177"/>
                  <a:pt x="6" y="180"/>
                  <a:pt x="5" y="183"/>
                </a:cubicBezTo>
                <a:cubicBezTo>
                  <a:pt x="4" y="189"/>
                  <a:pt x="8" y="195"/>
                  <a:pt x="14" y="196"/>
                </a:cubicBezTo>
                <a:cubicBezTo>
                  <a:pt x="20" y="196"/>
                  <a:pt x="20" y="196"/>
                  <a:pt x="20" y="196"/>
                </a:cubicBezTo>
                <a:cubicBezTo>
                  <a:pt x="29" y="197"/>
                  <a:pt x="36" y="206"/>
                  <a:pt x="35" y="215"/>
                </a:cubicBezTo>
                <a:cubicBezTo>
                  <a:pt x="41" y="221"/>
                  <a:pt x="35" y="232"/>
                  <a:pt x="27" y="231"/>
                </a:cubicBezTo>
                <a:cubicBezTo>
                  <a:pt x="12" y="229"/>
                  <a:pt x="12" y="229"/>
                  <a:pt x="12" y="229"/>
                </a:cubicBezTo>
                <a:cubicBezTo>
                  <a:pt x="5" y="228"/>
                  <a:pt x="0" y="233"/>
                  <a:pt x="0" y="240"/>
                </a:cubicBezTo>
                <a:cubicBezTo>
                  <a:pt x="0" y="243"/>
                  <a:pt x="0" y="246"/>
                  <a:pt x="0" y="249"/>
                </a:cubicBezTo>
                <a:cubicBezTo>
                  <a:pt x="1" y="255"/>
                  <a:pt x="6" y="260"/>
                  <a:pt x="13" y="259"/>
                </a:cubicBezTo>
                <a:cubicBezTo>
                  <a:pt x="18" y="258"/>
                  <a:pt x="18" y="258"/>
                  <a:pt x="18" y="258"/>
                </a:cubicBezTo>
                <a:cubicBezTo>
                  <a:pt x="27" y="256"/>
                  <a:pt x="36" y="263"/>
                  <a:pt x="38" y="272"/>
                </a:cubicBezTo>
                <a:cubicBezTo>
                  <a:pt x="39" y="281"/>
                  <a:pt x="33" y="289"/>
                  <a:pt x="24" y="291"/>
                </a:cubicBezTo>
                <a:cubicBezTo>
                  <a:pt x="19" y="292"/>
                  <a:pt x="19" y="292"/>
                  <a:pt x="19" y="292"/>
                </a:cubicBezTo>
                <a:cubicBezTo>
                  <a:pt x="13" y="293"/>
                  <a:pt x="9" y="299"/>
                  <a:pt x="11" y="305"/>
                </a:cubicBezTo>
                <a:cubicBezTo>
                  <a:pt x="12" y="308"/>
                  <a:pt x="13" y="311"/>
                  <a:pt x="14" y="314"/>
                </a:cubicBezTo>
                <a:cubicBezTo>
                  <a:pt x="16" y="320"/>
                  <a:pt x="23" y="323"/>
                  <a:pt x="29" y="320"/>
                </a:cubicBezTo>
                <a:cubicBezTo>
                  <a:pt x="34" y="318"/>
                  <a:pt x="34" y="318"/>
                  <a:pt x="34" y="318"/>
                </a:cubicBezTo>
                <a:cubicBezTo>
                  <a:pt x="42" y="314"/>
                  <a:pt x="52" y="317"/>
                  <a:pt x="56" y="325"/>
                </a:cubicBezTo>
                <a:cubicBezTo>
                  <a:pt x="56" y="325"/>
                  <a:pt x="56" y="325"/>
                  <a:pt x="56" y="325"/>
                </a:cubicBezTo>
                <a:cubicBezTo>
                  <a:pt x="60" y="334"/>
                  <a:pt x="57" y="344"/>
                  <a:pt x="48" y="348"/>
                </a:cubicBezTo>
                <a:cubicBezTo>
                  <a:pt x="44" y="350"/>
                  <a:pt x="44" y="350"/>
                  <a:pt x="44" y="350"/>
                </a:cubicBezTo>
                <a:cubicBezTo>
                  <a:pt x="39" y="353"/>
                  <a:pt x="37" y="360"/>
                  <a:pt x="40" y="365"/>
                </a:cubicBezTo>
                <a:cubicBezTo>
                  <a:pt x="42" y="368"/>
                  <a:pt x="44" y="370"/>
                  <a:pt x="46" y="373"/>
                </a:cubicBezTo>
                <a:cubicBezTo>
                  <a:pt x="49" y="378"/>
                  <a:pt x="57" y="379"/>
                  <a:pt x="61" y="374"/>
                </a:cubicBezTo>
                <a:cubicBezTo>
                  <a:pt x="65" y="371"/>
                  <a:pt x="65" y="371"/>
                  <a:pt x="65" y="371"/>
                </a:cubicBezTo>
                <a:cubicBezTo>
                  <a:pt x="72" y="364"/>
                  <a:pt x="83" y="365"/>
                  <a:pt x="89" y="372"/>
                </a:cubicBezTo>
                <a:cubicBezTo>
                  <a:pt x="89" y="372"/>
                  <a:pt x="89" y="372"/>
                  <a:pt x="89" y="372"/>
                </a:cubicBezTo>
                <a:cubicBezTo>
                  <a:pt x="95" y="379"/>
                  <a:pt x="95" y="389"/>
                  <a:pt x="88" y="395"/>
                </a:cubicBezTo>
                <a:cubicBezTo>
                  <a:pt x="85" y="399"/>
                  <a:pt x="85" y="399"/>
                  <a:pt x="85" y="399"/>
                </a:cubicBezTo>
                <a:cubicBezTo>
                  <a:pt x="80" y="403"/>
                  <a:pt x="80" y="410"/>
                  <a:pt x="85" y="414"/>
                </a:cubicBezTo>
                <a:cubicBezTo>
                  <a:pt x="88" y="416"/>
                  <a:pt x="90" y="418"/>
                  <a:pt x="93" y="420"/>
                </a:cubicBezTo>
                <a:cubicBezTo>
                  <a:pt x="98" y="424"/>
                  <a:pt x="105" y="423"/>
                  <a:pt x="108" y="417"/>
                </a:cubicBezTo>
                <a:cubicBezTo>
                  <a:pt x="111" y="413"/>
                  <a:pt x="111" y="413"/>
                  <a:pt x="111" y="413"/>
                </a:cubicBezTo>
                <a:cubicBezTo>
                  <a:pt x="115" y="406"/>
                  <a:pt x="124" y="402"/>
                  <a:pt x="131" y="406"/>
                </a:cubicBezTo>
                <a:cubicBezTo>
                  <a:pt x="141" y="409"/>
                  <a:pt x="145" y="421"/>
                  <a:pt x="140" y="430"/>
                </a:cubicBezTo>
                <a:cubicBezTo>
                  <a:pt x="137" y="434"/>
                  <a:pt x="137" y="434"/>
                  <a:pt x="137" y="434"/>
                </a:cubicBezTo>
                <a:cubicBezTo>
                  <a:pt x="134" y="439"/>
                  <a:pt x="136" y="447"/>
                  <a:pt x="142" y="449"/>
                </a:cubicBezTo>
                <a:cubicBezTo>
                  <a:pt x="145" y="450"/>
                  <a:pt x="148" y="451"/>
                  <a:pt x="151" y="453"/>
                </a:cubicBezTo>
                <a:cubicBezTo>
                  <a:pt x="157" y="455"/>
                  <a:pt x="163" y="451"/>
                  <a:pt x="165" y="445"/>
                </a:cubicBezTo>
                <a:cubicBezTo>
                  <a:pt x="166" y="440"/>
                  <a:pt x="166" y="440"/>
                  <a:pt x="166" y="440"/>
                </a:cubicBezTo>
                <a:cubicBezTo>
                  <a:pt x="169" y="431"/>
                  <a:pt x="178" y="426"/>
                  <a:pt x="187" y="428"/>
                </a:cubicBezTo>
                <a:cubicBezTo>
                  <a:pt x="187" y="428"/>
                  <a:pt x="187" y="428"/>
                  <a:pt x="187" y="428"/>
                </a:cubicBezTo>
                <a:cubicBezTo>
                  <a:pt x="196" y="430"/>
                  <a:pt x="201" y="440"/>
                  <a:pt x="199" y="448"/>
                </a:cubicBezTo>
                <a:cubicBezTo>
                  <a:pt x="198" y="453"/>
                  <a:pt x="198" y="453"/>
                  <a:pt x="198" y="453"/>
                </a:cubicBezTo>
                <a:cubicBezTo>
                  <a:pt x="196" y="459"/>
                  <a:pt x="200" y="465"/>
                  <a:pt x="206" y="466"/>
                </a:cubicBezTo>
                <a:cubicBezTo>
                  <a:pt x="210" y="466"/>
                  <a:pt x="213" y="467"/>
                  <a:pt x="216" y="467"/>
                </a:cubicBezTo>
                <a:cubicBezTo>
                  <a:pt x="222" y="467"/>
                  <a:pt x="227" y="462"/>
                  <a:pt x="227" y="456"/>
                </a:cubicBezTo>
                <a:cubicBezTo>
                  <a:pt x="227" y="451"/>
                  <a:pt x="227" y="451"/>
                  <a:pt x="227" y="451"/>
                </a:cubicBezTo>
                <a:cubicBezTo>
                  <a:pt x="227" y="441"/>
                  <a:pt x="234" y="434"/>
                  <a:pt x="243" y="433"/>
                </a:cubicBezTo>
                <a:cubicBezTo>
                  <a:pt x="253" y="433"/>
                  <a:pt x="260" y="440"/>
                  <a:pt x="261" y="450"/>
                </a:cubicBezTo>
                <a:cubicBezTo>
                  <a:pt x="261" y="454"/>
                  <a:pt x="261" y="454"/>
                  <a:pt x="261" y="454"/>
                </a:cubicBezTo>
                <a:cubicBezTo>
                  <a:pt x="261" y="461"/>
                  <a:pt x="267" y="465"/>
                  <a:pt x="273" y="464"/>
                </a:cubicBezTo>
                <a:cubicBezTo>
                  <a:pt x="276" y="464"/>
                  <a:pt x="279" y="463"/>
                  <a:pt x="282" y="463"/>
                </a:cubicBezTo>
                <a:cubicBezTo>
                  <a:pt x="288" y="461"/>
                  <a:pt x="292" y="455"/>
                  <a:pt x="290" y="449"/>
                </a:cubicBezTo>
                <a:cubicBezTo>
                  <a:pt x="288" y="444"/>
                  <a:pt x="288" y="444"/>
                  <a:pt x="288" y="444"/>
                </a:cubicBezTo>
                <a:cubicBezTo>
                  <a:pt x="286" y="435"/>
                  <a:pt x="290" y="425"/>
                  <a:pt x="299" y="423"/>
                </a:cubicBezTo>
                <a:cubicBezTo>
                  <a:pt x="308" y="420"/>
                  <a:pt x="318" y="425"/>
                  <a:pt x="320" y="433"/>
                </a:cubicBezTo>
                <a:cubicBezTo>
                  <a:pt x="322" y="438"/>
                  <a:pt x="322" y="438"/>
                  <a:pt x="322" y="438"/>
                </a:cubicBezTo>
                <a:cubicBezTo>
                  <a:pt x="324" y="444"/>
                  <a:pt x="331" y="447"/>
                  <a:pt x="336" y="444"/>
                </a:cubicBezTo>
                <a:cubicBezTo>
                  <a:pt x="339" y="443"/>
                  <a:pt x="342" y="441"/>
                  <a:pt x="345" y="440"/>
                </a:cubicBezTo>
                <a:cubicBezTo>
                  <a:pt x="350" y="437"/>
                  <a:pt x="352" y="430"/>
                  <a:pt x="349" y="424"/>
                </a:cubicBezTo>
                <a:cubicBezTo>
                  <a:pt x="345" y="420"/>
                  <a:pt x="345" y="420"/>
                  <a:pt x="345" y="420"/>
                </a:cubicBezTo>
                <a:cubicBezTo>
                  <a:pt x="340" y="412"/>
                  <a:pt x="342" y="402"/>
                  <a:pt x="350" y="396"/>
                </a:cubicBezTo>
                <a:cubicBezTo>
                  <a:pt x="357" y="391"/>
                  <a:pt x="368" y="393"/>
                  <a:pt x="373" y="401"/>
                </a:cubicBezTo>
                <a:cubicBezTo>
                  <a:pt x="376" y="405"/>
                  <a:pt x="376" y="405"/>
                  <a:pt x="376" y="405"/>
                </a:cubicBezTo>
                <a:cubicBezTo>
                  <a:pt x="379" y="410"/>
                  <a:pt x="387" y="411"/>
                  <a:pt x="391" y="407"/>
                </a:cubicBezTo>
                <a:cubicBezTo>
                  <a:pt x="391" y="407"/>
                  <a:pt x="391" y="407"/>
                  <a:pt x="392" y="407"/>
                </a:cubicBezTo>
                <a:cubicBezTo>
                  <a:pt x="394" y="404"/>
                  <a:pt x="396" y="402"/>
                  <a:pt x="398" y="400"/>
                </a:cubicBezTo>
                <a:cubicBezTo>
                  <a:pt x="403" y="396"/>
                  <a:pt x="402" y="388"/>
                  <a:pt x="398" y="384"/>
                </a:cubicBezTo>
                <a:cubicBezTo>
                  <a:pt x="393" y="381"/>
                  <a:pt x="393" y="381"/>
                  <a:pt x="393" y="381"/>
                </a:cubicBezTo>
                <a:cubicBezTo>
                  <a:pt x="386" y="375"/>
                  <a:pt x="385" y="364"/>
                  <a:pt x="391" y="357"/>
                </a:cubicBezTo>
                <a:cubicBezTo>
                  <a:pt x="397" y="350"/>
                  <a:pt x="407" y="349"/>
                  <a:pt x="415" y="355"/>
                </a:cubicBezTo>
                <a:cubicBezTo>
                  <a:pt x="418" y="358"/>
                  <a:pt x="418" y="358"/>
                  <a:pt x="418" y="358"/>
                </a:cubicBezTo>
                <a:cubicBezTo>
                  <a:pt x="423" y="362"/>
                  <a:pt x="430" y="361"/>
                  <a:pt x="434" y="355"/>
                </a:cubicBezTo>
                <a:cubicBezTo>
                  <a:pt x="435" y="352"/>
                  <a:pt x="437" y="350"/>
                  <a:pt x="439" y="347"/>
                </a:cubicBezTo>
                <a:cubicBezTo>
                  <a:pt x="442" y="342"/>
                  <a:pt x="439" y="335"/>
                  <a:pt x="433" y="332"/>
                </a:cubicBezTo>
                <a:cubicBezTo>
                  <a:pt x="428" y="330"/>
                  <a:pt x="428" y="330"/>
                  <a:pt x="428" y="330"/>
                </a:cubicBezTo>
                <a:cubicBezTo>
                  <a:pt x="420" y="326"/>
                  <a:pt x="416" y="316"/>
                  <a:pt x="419" y="308"/>
                </a:cubicBezTo>
                <a:cubicBezTo>
                  <a:pt x="423" y="299"/>
                  <a:pt x="433" y="295"/>
                  <a:pt x="441" y="299"/>
                </a:cubicBezTo>
                <a:cubicBezTo>
                  <a:pt x="446" y="301"/>
                  <a:pt x="446" y="301"/>
                  <a:pt x="446" y="301"/>
                </a:cubicBezTo>
                <a:cubicBezTo>
                  <a:pt x="451" y="303"/>
                  <a:pt x="458" y="300"/>
                  <a:pt x="460" y="294"/>
                </a:cubicBezTo>
                <a:cubicBezTo>
                  <a:pt x="461" y="291"/>
                  <a:pt x="461" y="288"/>
                  <a:pt x="462" y="285"/>
                </a:cubicBezTo>
                <a:cubicBezTo>
                  <a:pt x="463" y="279"/>
                  <a:pt x="459" y="273"/>
                  <a:pt x="453" y="272"/>
                </a:cubicBezTo>
                <a:cubicBezTo>
                  <a:pt x="447" y="271"/>
                  <a:pt x="447" y="271"/>
                  <a:pt x="447" y="271"/>
                </a:cubicBezTo>
                <a:cubicBezTo>
                  <a:pt x="438" y="270"/>
                  <a:pt x="432" y="262"/>
                  <a:pt x="433" y="253"/>
                </a:cubicBezTo>
                <a:cubicBezTo>
                  <a:pt x="427" y="246"/>
                  <a:pt x="432" y="236"/>
                  <a:pt x="441" y="237"/>
                </a:cubicBezTo>
                <a:close/>
                <a:moveTo>
                  <a:pt x="306" y="91"/>
                </a:moveTo>
                <a:cubicBezTo>
                  <a:pt x="323" y="99"/>
                  <a:pt x="339" y="111"/>
                  <a:pt x="352" y="126"/>
                </a:cubicBezTo>
                <a:cubicBezTo>
                  <a:pt x="364" y="139"/>
                  <a:pt x="374" y="154"/>
                  <a:pt x="381" y="170"/>
                </a:cubicBezTo>
                <a:cubicBezTo>
                  <a:pt x="371" y="174"/>
                  <a:pt x="371" y="174"/>
                  <a:pt x="371" y="174"/>
                </a:cubicBezTo>
                <a:cubicBezTo>
                  <a:pt x="366" y="162"/>
                  <a:pt x="359" y="151"/>
                  <a:pt x="351" y="141"/>
                </a:cubicBezTo>
                <a:cubicBezTo>
                  <a:pt x="341" y="150"/>
                  <a:pt x="341" y="150"/>
                  <a:pt x="341" y="150"/>
                </a:cubicBezTo>
                <a:cubicBezTo>
                  <a:pt x="339" y="147"/>
                  <a:pt x="336" y="145"/>
                  <a:pt x="334" y="142"/>
                </a:cubicBezTo>
                <a:cubicBezTo>
                  <a:pt x="332" y="140"/>
                  <a:pt x="329" y="137"/>
                  <a:pt x="327" y="135"/>
                </a:cubicBezTo>
                <a:cubicBezTo>
                  <a:pt x="337" y="126"/>
                  <a:pt x="337" y="126"/>
                  <a:pt x="337" y="126"/>
                </a:cubicBezTo>
                <a:cubicBezTo>
                  <a:pt x="326" y="116"/>
                  <a:pt x="314" y="107"/>
                  <a:pt x="302" y="101"/>
                </a:cubicBezTo>
                <a:lnTo>
                  <a:pt x="306" y="91"/>
                </a:lnTo>
                <a:close/>
                <a:moveTo>
                  <a:pt x="293" y="85"/>
                </a:moveTo>
                <a:cubicBezTo>
                  <a:pt x="288" y="95"/>
                  <a:pt x="288" y="95"/>
                  <a:pt x="288" y="95"/>
                </a:cubicBezTo>
                <a:cubicBezTo>
                  <a:pt x="277" y="90"/>
                  <a:pt x="265" y="87"/>
                  <a:pt x="253" y="86"/>
                </a:cubicBezTo>
                <a:cubicBezTo>
                  <a:pt x="253" y="99"/>
                  <a:pt x="253" y="99"/>
                  <a:pt x="253" y="99"/>
                </a:cubicBezTo>
                <a:cubicBezTo>
                  <a:pt x="246" y="98"/>
                  <a:pt x="239" y="98"/>
                  <a:pt x="232" y="98"/>
                </a:cubicBezTo>
                <a:cubicBezTo>
                  <a:pt x="233" y="84"/>
                  <a:pt x="233" y="84"/>
                  <a:pt x="233" y="84"/>
                </a:cubicBezTo>
                <a:cubicBezTo>
                  <a:pt x="218" y="84"/>
                  <a:pt x="202" y="87"/>
                  <a:pt x="188" y="92"/>
                </a:cubicBezTo>
                <a:cubicBezTo>
                  <a:pt x="184" y="81"/>
                  <a:pt x="184" y="81"/>
                  <a:pt x="184" y="81"/>
                </a:cubicBezTo>
                <a:cubicBezTo>
                  <a:pt x="219" y="70"/>
                  <a:pt x="258" y="71"/>
                  <a:pt x="293" y="85"/>
                </a:cubicBezTo>
                <a:close/>
                <a:moveTo>
                  <a:pt x="126" y="115"/>
                </a:moveTo>
                <a:cubicBezTo>
                  <a:pt x="139" y="103"/>
                  <a:pt x="154" y="93"/>
                  <a:pt x="170" y="87"/>
                </a:cubicBezTo>
                <a:cubicBezTo>
                  <a:pt x="174" y="97"/>
                  <a:pt x="174" y="97"/>
                  <a:pt x="174" y="97"/>
                </a:cubicBezTo>
                <a:cubicBezTo>
                  <a:pt x="164" y="101"/>
                  <a:pt x="153" y="107"/>
                  <a:pt x="144" y="115"/>
                </a:cubicBezTo>
                <a:cubicBezTo>
                  <a:pt x="153" y="124"/>
                  <a:pt x="153" y="124"/>
                  <a:pt x="153" y="124"/>
                </a:cubicBezTo>
                <a:cubicBezTo>
                  <a:pt x="149" y="127"/>
                  <a:pt x="146" y="130"/>
                  <a:pt x="142" y="133"/>
                </a:cubicBezTo>
                <a:cubicBezTo>
                  <a:pt x="140" y="135"/>
                  <a:pt x="139" y="136"/>
                  <a:pt x="137" y="138"/>
                </a:cubicBezTo>
                <a:cubicBezTo>
                  <a:pt x="128" y="128"/>
                  <a:pt x="128" y="128"/>
                  <a:pt x="128" y="128"/>
                </a:cubicBezTo>
                <a:cubicBezTo>
                  <a:pt x="117" y="139"/>
                  <a:pt x="108" y="152"/>
                  <a:pt x="101" y="166"/>
                </a:cubicBezTo>
                <a:cubicBezTo>
                  <a:pt x="91" y="161"/>
                  <a:pt x="91" y="161"/>
                  <a:pt x="91" y="161"/>
                </a:cubicBezTo>
                <a:cubicBezTo>
                  <a:pt x="99" y="145"/>
                  <a:pt x="111" y="129"/>
                  <a:pt x="126" y="115"/>
                </a:cubicBezTo>
                <a:close/>
                <a:moveTo>
                  <a:pt x="85" y="175"/>
                </a:moveTo>
                <a:cubicBezTo>
                  <a:pt x="95" y="179"/>
                  <a:pt x="95" y="179"/>
                  <a:pt x="95" y="179"/>
                </a:cubicBezTo>
                <a:cubicBezTo>
                  <a:pt x="90" y="190"/>
                  <a:pt x="87" y="202"/>
                  <a:pt x="86" y="214"/>
                </a:cubicBezTo>
                <a:cubicBezTo>
                  <a:pt x="99" y="215"/>
                  <a:pt x="99" y="215"/>
                  <a:pt x="99" y="215"/>
                </a:cubicBezTo>
                <a:cubicBezTo>
                  <a:pt x="98" y="222"/>
                  <a:pt x="98" y="228"/>
                  <a:pt x="98" y="235"/>
                </a:cubicBezTo>
                <a:cubicBezTo>
                  <a:pt x="84" y="234"/>
                  <a:pt x="84" y="234"/>
                  <a:pt x="84" y="234"/>
                </a:cubicBezTo>
                <a:cubicBezTo>
                  <a:pt x="85" y="250"/>
                  <a:pt x="87" y="265"/>
                  <a:pt x="92" y="280"/>
                </a:cubicBezTo>
                <a:cubicBezTo>
                  <a:pt x="82" y="284"/>
                  <a:pt x="82" y="284"/>
                  <a:pt x="82" y="284"/>
                </a:cubicBezTo>
                <a:cubicBezTo>
                  <a:pt x="70" y="248"/>
                  <a:pt x="71" y="209"/>
                  <a:pt x="85" y="175"/>
                </a:cubicBezTo>
                <a:close/>
                <a:moveTo>
                  <a:pt x="161" y="377"/>
                </a:moveTo>
                <a:cubicBezTo>
                  <a:pt x="145" y="368"/>
                  <a:pt x="129" y="357"/>
                  <a:pt x="115" y="342"/>
                </a:cubicBezTo>
                <a:cubicBezTo>
                  <a:pt x="103" y="328"/>
                  <a:pt x="93" y="313"/>
                  <a:pt x="87" y="297"/>
                </a:cubicBezTo>
                <a:cubicBezTo>
                  <a:pt x="97" y="293"/>
                  <a:pt x="97" y="293"/>
                  <a:pt x="97" y="293"/>
                </a:cubicBezTo>
                <a:cubicBezTo>
                  <a:pt x="102" y="305"/>
                  <a:pt x="109" y="316"/>
                  <a:pt x="117" y="327"/>
                </a:cubicBezTo>
                <a:cubicBezTo>
                  <a:pt x="127" y="318"/>
                  <a:pt x="127" y="318"/>
                  <a:pt x="127" y="318"/>
                </a:cubicBezTo>
                <a:cubicBezTo>
                  <a:pt x="129" y="320"/>
                  <a:pt x="131" y="323"/>
                  <a:pt x="133" y="325"/>
                </a:cubicBezTo>
                <a:cubicBezTo>
                  <a:pt x="136" y="328"/>
                  <a:pt x="138" y="330"/>
                  <a:pt x="140" y="333"/>
                </a:cubicBezTo>
                <a:cubicBezTo>
                  <a:pt x="131" y="342"/>
                  <a:pt x="131" y="342"/>
                  <a:pt x="131" y="342"/>
                </a:cubicBezTo>
                <a:cubicBezTo>
                  <a:pt x="141" y="352"/>
                  <a:pt x="153" y="360"/>
                  <a:pt x="166" y="367"/>
                </a:cubicBezTo>
                <a:lnTo>
                  <a:pt x="161" y="377"/>
                </a:lnTo>
                <a:close/>
                <a:moveTo>
                  <a:pt x="175" y="383"/>
                </a:moveTo>
                <a:cubicBezTo>
                  <a:pt x="179" y="373"/>
                  <a:pt x="179" y="373"/>
                  <a:pt x="179" y="373"/>
                </a:cubicBezTo>
                <a:cubicBezTo>
                  <a:pt x="192" y="378"/>
                  <a:pt x="206" y="381"/>
                  <a:pt x="219" y="382"/>
                </a:cubicBezTo>
                <a:cubicBezTo>
                  <a:pt x="220" y="369"/>
                  <a:pt x="220" y="369"/>
                  <a:pt x="220" y="369"/>
                </a:cubicBezTo>
                <a:cubicBezTo>
                  <a:pt x="227" y="370"/>
                  <a:pt x="234" y="370"/>
                  <a:pt x="240" y="369"/>
                </a:cubicBezTo>
                <a:cubicBezTo>
                  <a:pt x="240" y="383"/>
                  <a:pt x="240" y="383"/>
                  <a:pt x="240" y="383"/>
                </a:cubicBezTo>
                <a:cubicBezTo>
                  <a:pt x="253" y="382"/>
                  <a:pt x="267" y="380"/>
                  <a:pt x="280" y="376"/>
                </a:cubicBezTo>
                <a:cubicBezTo>
                  <a:pt x="284" y="386"/>
                  <a:pt x="284" y="386"/>
                  <a:pt x="284" y="386"/>
                </a:cubicBezTo>
                <a:cubicBezTo>
                  <a:pt x="248" y="398"/>
                  <a:pt x="209" y="396"/>
                  <a:pt x="175" y="383"/>
                </a:cubicBezTo>
                <a:close/>
                <a:moveTo>
                  <a:pt x="342" y="352"/>
                </a:moveTo>
                <a:cubicBezTo>
                  <a:pt x="328" y="364"/>
                  <a:pt x="313" y="374"/>
                  <a:pt x="297" y="381"/>
                </a:cubicBezTo>
                <a:cubicBezTo>
                  <a:pt x="293" y="371"/>
                  <a:pt x="293" y="371"/>
                  <a:pt x="293" y="371"/>
                </a:cubicBezTo>
                <a:cubicBezTo>
                  <a:pt x="306" y="365"/>
                  <a:pt x="318" y="358"/>
                  <a:pt x="330" y="348"/>
                </a:cubicBezTo>
                <a:cubicBezTo>
                  <a:pt x="321" y="338"/>
                  <a:pt x="321" y="338"/>
                  <a:pt x="321" y="338"/>
                </a:cubicBezTo>
                <a:cubicBezTo>
                  <a:pt x="322" y="337"/>
                  <a:pt x="324" y="336"/>
                  <a:pt x="325" y="334"/>
                </a:cubicBezTo>
                <a:cubicBezTo>
                  <a:pt x="329" y="331"/>
                  <a:pt x="332" y="328"/>
                  <a:pt x="335" y="324"/>
                </a:cubicBezTo>
                <a:cubicBezTo>
                  <a:pt x="344" y="334"/>
                  <a:pt x="344" y="334"/>
                  <a:pt x="344" y="334"/>
                </a:cubicBezTo>
                <a:cubicBezTo>
                  <a:pt x="353" y="324"/>
                  <a:pt x="361" y="313"/>
                  <a:pt x="367" y="302"/>
                </a:cubicBezTo>
                <a:cubicBezTo>
                  <a:pt x="377" y="306"/>
                  <a:pt x="377" y="306"/>
                  <a:pt x="377" y="306"/>
                </a:cubicBezTo>
                <a:cubicBezTo>
                  <a:pt x="368" y="323"/>
                  <a:pt x="357" y="339"/>
                  <a:pt x="342" y="352"/>
                </a:cubicBezTo>
                <a:close/>
                <a:moveTo>
                  <a:pt x="383" y="293"/>
                </a:moveTo>
                <a:cubicBezTo>
                  <a:pt x="373" y="288"/>
                  <a:pt x="373" y="288"/>
                  <a:pt x="373" y="288"/>
                </a:cubicBezTo>
                <a:cubicBezTo>
                  <a:pt x="378" y="275"/>
                  <a:pt x="381" y="262"/>
                  <a:pt x="382" y="248"/>
                </a:cubicBezTo>
                <a:cubicBezTo>
                  <a:pt x="369" y="247"/>
                  <a:pt x="369" y="247"/>
                  <a:pt x="369" y="247"/>
                </a:cubicBezTo>
                <a:cubicBezTo>
                  <a:pt x="370" y="241"/>
                  <a:pt x="370" y="234"/>
                  <a:pt x="369" y="227"/>
                </a:cubicBezTo>
                <a:cubicBezTo>
                  <a:pt x="383" y="228"/>
                  <a:pt x="383" y="228"/>
                  <a:pt x="383" y="228"/>
                </a:cubicBezTo>
                <a:cubicBezTo>
                  <a:pt x="382" y="214"/>
                  <a:pt x="380" y="201"/>
                  <a:pt x="376" y="188"/>
                </a:cubicBezTo>
                <a:cubicBezTo>
                  <a:pt x="386" y="184"/>
                  <a:pt x="386" y="184"/>
                  <a:pt x="386" y="184"/>
                </a:cubicBezTo>
                <a:cubicBezTo>
                  <a:pt x="398" y="219"/>
                  <a:pt x="396" y="258"/>
                  <a:pt x="383" y="293"/>
                </a:cubicBezTo>
                <a:close/>
              </a:path>
            </a:pathLst>
          </a:custGeom>
          <a:solidFill>
            <a:schemeClr val="tx2"/>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cxnSp>
        <p:nvCxnSpPr>
          <p:cNvPr id="75" name="Straight Connector 74">
            <a:extLst>
              <a:ext uri="{FF2B5EF4-FFF2-40B4-BE49-F238E27FC236}">
                <a16:creationId xmlns:a16="http://schemas.microsoft.com/office/drawing/2014/main" id="{204D10D5-EFA2-8D4F-D8C2-B56387CF8D24}"/>
              </a:ext>
            </a:extLst>
          </p:cNvPr>
          <p:cNvCxnSpPr>
            <a:cxnSpLocks/>
            <a:stCxn id="67" idx="6"/>
            <a:endCxn id="74" idx="1"/>
          </p:cNvCxnSpPr>
          <p:nvPr/>
        </p:nvCxnSpPr>
        <p:spPr>
          <a:xfrm flipH="1">
            <a:off x="1663180" y="5295992"/>
            <a:ext cx="3544949" cy="493081"/>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F0082B1-852F-E510-D91B-A7C0A6F25030}"/>
              </a:ext>
            </a:extLst>
          </p:cNvPr>
          <p:cNvCxnSpPr>
            <a:cxnSpLocks/>
          </p:cNvCxnSpPr>
          <p:nvPr/>
        </p:nvCxnSpPr>
        <p:spPr>
          <a:xfrm>
            <a:off x="6505268" y="5551484"/>
            <a:ext cx="2496714" cy="701073"/>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3" name="Freeform 27">
            <a:extLst>
              <a:ext uri="{FF2B5EF4-FFF2-40B4-BE49-F238E27FC236}">
                <a16:creationId xmlns:a16="http://schemas.microsoft.com/office/drawing/2014/main" id="{11D44C02-868E-3CBB-E05E-15CF787D2E03}"/>
              </a:ext>
            </a:extLst>
          </p:cNvPr>
          <p:cNvSpPr>
            <a:spLocks noEditPoints="1"/>
          </p:cNvSpPr>
          <p:nvPr/>
        </p:nvSpPr>
        <p:spPr bwMode="auto">
          <a:xfrm>
            <a:off x="8990419" y="5644140"/>
            <a:ext cx="1308702" cy="1213860"/>
          </a:xfrm>
          <a:custGeom>
            <a:avLst/>
            <a:gdLst>
              <a:gd name="T0" fmla="*/ 467 w 468"/>
              <a:gd name="T1" fmla="*/ 218 h 467"/>
              <a:gd name="T2" fmla="*/ 444 w 468"/>
              <a:gd name="T3" fmla="*/ 176 h 467"/>
              <a:gd name="T4" fmla="*/ 439 w 468"/>
              <a:gd name="T5" fmla="*/ 147 h 467"/>
              <a:gd name="T6" fmla="*/ 423 w 468"/>
              <a:gd name="T7" fmla="*/ 118 h 467"/>
              <a:gd name="T8" fmla="*/ 402 w 468"/>
              <a:gd name="T9" fmla="*/ 97 h 467"/>
              <a:gd name="T10" fmla="*/ 382 w 468"/>
              <a:gd name="T11" fmla="*/ 53 h 467"/>
              <a:gd name="T12" fmla="*/ 336 w 468"/>
              <a:gd name="T13" fmla="*/ 62 h 467"/>
              <a:gd name="T14" fmla="*/ 317 w 468"/>
              <a:gd name="T15" fmla="*/ 15 h 467"/>
              <a:gd name="T16" fmla="*/ 269 w 468"/>
              <a:gd name="T17" fmla="*/ 19 h 467"/>
              <a:gd name="T18" fmla="*/ 240 w 468"/>
              <a:gd name="T19" fmla="*/ 11 h 467"/>
              <a:gd name="T20" fmla="*/ 207 w 468"/>
              <a:gd name="T21" fmla="*/ 13 h 467"/>
              <a:gd name="T22" fmla="*/ 179 w 468"/>
              <a:gd name="T23" fmla="*/ 24 h 467"/>
              <a:gd name="T24" fmla="*/ 131 w 468"/>
              <a:gd name="T25" fmla="*/ 23 h 467"/>
              <a:gd name="T26" fmla="*/ 115 w 468"/>
              <a:gd name="T27" fmla="*/ 72 h 467"/>
              <a:gd name="T28" fmla="*/ 76 w 468"/>
              <a:gd name="T29" fmla="*/ 61 h 467"/>
              <a:gd name="T30" fmla="*/ 78 w 468"/>
              <a:gd name="T31" fmla="*/ 108 h 467"/>
              <a:gd name="T32" fmla="*/ 29 w 468"/>
              <a:gd name="T33" fmla="*/ 120 h 467"/>
              <a:gd name="T34" fmla="*/ 26 w 468"/>
              <a:gd name="T35" fmla="*/ 168 h 467"/>
              <a:gd name="T36" fmla="*/ 14 w 468"/>
              <a:gd name="T37" fmla="*/ 196 h 467"/>
              <a:gd name="T38" fmla="*/ 12 w 468"/>
              <a:gd name="T39" fmla="*/ 229 h 467"/>
              <a:gd name="T40" fmla="*/ 18 w 468"/>
              <a:gd name="T41" fmla="*/ 258 h 467"/>
              <a:gd name="T42" fmla="*/ 11 w 468"/>
              <a:gd name="T43" fmla="*/ 305 h 467"/>
              <a:gd name="T44" fmla="*/ 56 w 468"/>
              <a:gd name="T45" fmla="*/ 325 h 467"/>
              <a:gd name="T46" fmla="*/ 40 w 468"/>
              <a:gd name="T47" fmla="*/ 365 h 467"/>
              <a:gd name="T48" fmla="*/ 89 w 468"/>
              <a:gd name="T49" fmla="*/ 372 h 467"/>
              <a:gd name="T50" fmla="*/ 85 w 468"/>
              <a:gd name="T51" fmla="*/ 414 h 467"/>
              <a:gd name="T52" fmla="*/ 131 w 468"/>
              <a:gd name="T53" fmla="*/ 406 h 467"/>
              <a:gd name="T54" fmla="*/ 151 w 468"/>
              <a:gd name="T55" fmla="*/ 453 h 467"/>
              <a:gd name="T56" fmla="*/ 187 w 468"/>
              <a:gd name="T57" fmla="*/ 428 h 467"/>
              <a:gd name="T58" fmla="*/ 216 w 468"/>
              <a:gd name="T59" fmla="*/ 467 h 467"/>
              <a:gd name="T60" fmla="*/ 261 w 468"/>
              <a:gd name="T61" fmla="*/ 450 h 467"/>
              <a:gd name="T62" fmla="*/ 290 w 468"/>
              <a:gd name="T63" fmla="*/ 449 h 467"/>
              <a:gd name="T64" fmla="*/ 322 w 468"/>
              <a:gd name="T65" fmla="*/ 438 h 467"/>
              <a:gd name="T66" fmla="*/ 345 w 468"/>
              <a:gd name="T67" fmla="*/ 420 h 467"/>
              <a:gd name="T68" fmla="*/ 391 w 468"/>
              <a:gd name="T69" fmla="*/ 407 h 467"/>
              <a:gd name="T70" fmla="*/ 393 w 468"/>
              <a:gd name="T71" fmla="*/ 381 h 467"/>
              <a:gd name="T72" fmla="*/ 434 w 468"/>
              <a:gd name="T73" fmla="*/ 355 h 467"/>
              <a:gd name="T74" fmla="*/ 419 w 468"/>
              <a:gd name="T75" fmla="*/ 308 h 467"/>
              <a:gd name="T76" fmla="*/ 462 w 468"/>
              <a:gd name="T77" fmla="*/ 285 h 467"/>
              <a:gd name="T78" fmla="*/ 441 w 468"/>
              <a:gd name="T79" fmla="*/ 237 h 467"/>
              <a:gd name="T80" fmla="*/ 371 w 468"/>
              <a:gd name="T81" fmla="*/ 174 h 467"/>
              <a:gd name="T82" fmla="*/ 327 w 468"/>
              <a:gd name="T83" fmla="*/ 135 h 467"/>
              <a:gd name="T84" fmla="*/ 293 w 468"/>
              <a:gd name="T85" fmla="*/ 85 h 467"/>
              <a:gd name="T86" fmla="*/ 232 w 468"/>
              <a:gd name="T87" fmla="*/ 98 h 467"/>
              <a:gd name="T88" fmla="*/ 293 w 468"/>
              <a:gd name="T89" fmla="*/ 85 h 467"/>
              <a:gd name="T90" fmla="*/ 144 w 468"/>
              <a:gd name="T91" fmla="*/ 115 h 467"/>
              <a:gd name="T92" fmla="*/ 128 w 468"/>
              <a:gd name="T93" fmla="*/ 128 h 467"/>
              <a:gd name="T94" fmla="*/ 85 w 468"/>
              <a:gd name="T95" fmla="*/ 175 h 467"/>
              <a:gd name="T96" fmla="*/ 98 w 468"/>
              <a:gd name="T97" fmla="*/ 235 h 467"/>
              <a:gd name="T98" fmla="*/ 85 w 468"/>
              <a:gd name="T99" fmla="*/ 175 h 467"/>
              <a:gd name="T100" fmla="*/ 97 w 468"/>
              <a:gd name="T101" fmla="*/ 293 h 467"/>
              <a:gd name="T102" fmla="*/ 140 w 468"/>
              <a:gd name="T103" fmla="*/ 333 h 467"/>
              <a:gd name="T104" fmla="*/ 175 w 468"/>
              <a:gd name="T105" fmla="*/ 383 h 467"/>
              <a:gd name="T106" fmla="*/ 240 w 468"/>
              <a:gd name="T107" fmla="*/ 369 h 467"/>
              <a:gd name="T108" fmla="*/ 175 w 468"/>
              <a:gd name="T109" fmla="*/ 383 h 467"/>
              <a:gd name="T110" fmla="*/ 330 w 468"/>
              <a:gd name="T111" fmla="*/ 348 h 467"/>
              <a:gd name="T112" fmla="*/ 344 w 468"/>
              <a:gd name="T113" fmla="*/ 334 h 467"/>
              <a:gd name="T114" fmla="*/ 383 w 468"/>
              <a:gd name="T115" fmla="*/ 293 h 467"/>
              <a:gd name="T116" fmla="*/ 369 w 468"/>
              <a:gd name="T117" fmla="*/ 227 h 467"/>
              <a:gd name="T118" fmla="*/ 383 w 468"/>
              <a:gd name="T119" fmla="*/ 29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467">
                <a:moveTo>
                  <a:pt x="441" y="237"/>
                </a:moveTo>
                <a:cubicBezTo>
                  <a:pt x="456" y="238"/>
                  <a:pt x="456" y="238"/>
                  <a:pt x="456" y="238"/>
                </a:cubicBezTo>
                <a:cubicBezTo>
                  <a:pt x="462" y="239"/>
                  <a:pt x="468" y="234"/>
                  <a:pt x="468" y="228"/>
                </a:cubicBezTo>
                <a:cubicBezTo>
                  <a:pt x="468" y="225"/>
                  <a:pt x="467" y="221"/>
                  <a:pt x="467" y="218"/>
                </a:cubicBezTo>
                <a:cubicBezTo>
                  <a:pt x="467" y="212"/>
                  <a:pt x="461" y="208"/>
                  <a:pt x="455" y="209"/>
                </a:cubicBezTo>
                <a:cubicBezTo>
                  <a:pt x="450" y="209"/>
                  <a:pt x="450" y="209"/>
                  <a:pt x="450" y="209"/>
                </a:cubicBezTo>
                <a:cubicBezTo>
                  <a:pt x="442" y="211"/>
                  <a:pt x="433" y="206"/>
                  <a:pt x="431" y="199"/>
                </a:cubicBezTo>
                <a:cubicBezTo>
                  <a:pt x="427" y="189"/>
                  <a:pt x="434" y="178"/>
                  <a:pt x="444" y="176"/>
                </a:cubicBezTo>
                <a:cubicBezTo>
                  <a:pt x="448" y="176"/>
                  <a:pt x="448" y="176"/>
                  <a:pt x="448" y="176"/>
                </a:cubicBezTo>
                <a:cubicBezTo>
                  <a:pt x="455" y="175"/>
                  <a:pt x="458" y="168"/>
                  <a:pt x="457" y="162"/>
                </a:cubicBezTo>
                <a:cubicBezTo>
                  <a:pt x="456" y="159"/>
                  <a:pt x="455" y="156"/>
                  <a:pt x="453" y="153"/>
                </a:cubicBezTo>
                <a:cubicBezTo>
                  <a:pt x="451" y="147"/>
                  <a:pt x="445" y="145"/>
                  <a:pt x="439" y="147"/>
                </a:cubicBezTo>
                <a:cubicBezTo>
                  <a:pt x="434" y="150"/>
                  <a:pt x="434" y="150"/>
                  <a:pt x="434" y="150"/>
                </a:cubicBezTo>
                <a:cubicBezTo>
                  <a:pt x="427" y="153"/>
                  <a:pt x="418" y="151"/>
                  <a:pt x="413" y="145"/>
                </a:cubicBezTo>
                <a:cubicBezTo>
                  <a:pt x="407" y="136"/>
                  <a:pt x="410" y="124"/>
                  <a:pt x="419" y="120"/>
                </a:cubicBezTo>
                <a:cubicBezTo>
                  <a:pt x="423" y="118"/>
                  <a:pt x="423" y="118"/>
                  <a:pt x="423" y="118"/>
                </a:cubicBezTo>
                <a:cubicBezTo>
                  <a:pt x="429" y="115"/>
                  <a:pt x="431" y="107"/>
                  <a:pt x="427" y="102"/>
                </a:cubicBezTo>
                <a:cubicBezTo>
                  <a:pt x="425" y="100"/>
                  <a:pt x="424" y="97"/>
                  <a:pt x="422" y="95"/>
                </a:cubicBezTo>
                <a:cubicBezTo>
                  <a:pt x="418" y="89"/>
                  <a:pt x="411" y="89"/>
                  <a:pt x="406" y="93"/>
                </a:cubicBezTo>
                <a:cubicBezTo>
                  <a:pt x="402" y="97"/>
                  <a:pt x="402" y="97"/>
                  <a:pt x="402" y="97"/>
                </a:cubicBezTo>
                <a:cubicBezTo>
                  <a:pt x="395" y="103"/>
                  <a:pt x="385" y="103"/>
                  <a:pt x="378" y="96"/>
                </a:cubicBezTo>
                <a:cubicBezTo>
                  <a:pt x="372" y="89"/>
                  <a:pt x="373" y="78"/>
                  <a:pt x="379" y="72"/>
                </a:cubicBezTo>
                <a:cubicBezTo>
                  <a:pt x="383" y="69"/>
                  <a:pt x="383" y="69"/>
                  <a:pt x="383" y="69"/>
                </a:cubicBezTo>
                <a:cubicBezTo>
                  <a:pt x="387" y="65"/>
                  <a:pt x="387" y="57"/>
                  <a:pt x="382" y="53"/>
                </a:cubicBezTo>
                <a:cubicBezTo>
                  <a:pt x="380" y="51"/>
                  <a:pt x="377" y="49"/>
                  <a:pt x="375" y="47"/>
                </a:cubicBezTo>
                <a:cubicBezTo>
                  <a:pt x="370" y="43"/>
                  <a:pt x="363" y="45"/>
                  <a:pt x="360" y="50"/>
                </a:cubicBezTo>
                <a:cubicBezTo>
                  <a:pt x="357" y="55"/>
                  <a:pt x="357" y="55"/>
                  <a:pt x="357" y="55"/>
                </a:cubicBezTo>
                <a:cubicBezTo>
                  <a:pt x="353" y="62"/>
                  <a:pt x="344" y="65"/>
                  <a:pt x="336" y="62"/>
                </a:cubicBezTo>
                <a:cubicBezTo>
                  <a:pt x="326" y="58"/>
                  <a:pt x="323" y="46"/>
                  <a:pt x="328" y="38"/>
                </a:cubicBezTo>
                <a:cubicBezTo>
                  <a:pt x="330" y="34"/>
                  <a:pt x="330" y="34"/>
                  <a:pt x="330" y="34"/>
                </a:cubicBezTo>
                <a:cubicBezTo>
                  <a:pt x="334" y="28"/>
                  <a:pt x="331" y="21"/>
                  <a:pt x="325" y="18"/>
                </a:cubicBezTo>
                <a:cubicBezTo>
                  <a:pt x="323" y="17"/>
                  <a:pt x="320" y="16"/>
                  <a:pt x="317" y="15"/>
                </a:cubicBezTo>
                <a:cubicBezTo>
                  <a:pt x="311" y="13"/>
                  <a:pt x="304" y="16"/>
                  <a:pt x="303" y="22"/>
                </a:cubicBezTo>
                <a:cubicBezTo>
                  <a:pt x="301" y="27"/>
                  <a:pt x="301" y="27"/>
                  <a:pt x="301" y="27"/>
                </a:cubicBezTo>
                <a:cubicBezTo>
                  <a:pt x="299" y="35"/>
                  <a:pt x="292" y="41"/>
                  <a:pt x="284" y="40"/>
                </a:cubicBezTo>
                <a:cubicBezTo>
                  <a:pt x="273" y="39"/>
                  <a:pt x="266" y="29"/>
                  <a:pt x="269" y="19"/>
                </a:cubicBezTo>
                <a:cubicBezTo>
                  <a:pt x="270" y="15"/>
                  <a:pt x="270" y="15"/>
                  <a:pt x="270" y="15"/>
                </a:cubicBezTo>
                <a:cubicBezTo>
                  <a:pt x="272" y="8"/>
                  <a:pt x="267" y="2"/>
                  <a:pt x="261" y="1"/>
                </a:cubicBezTo>
                <a:cubicBezTo>
                  <a:pt x="258" y="1"/>
                  <a:pt x="255" y="1"/>
                  <a:pt x="252" y="0"/>
                </a:cubicBezTo>
                <a:cubicBezTo>
                  <a:pt x="245" y="0"/>
                  <a:pt x="240" y="5"/>
                  <a:pt x="240" y="11"/>
                </a:cubicBezTo>
                <a:cubicBezTo>
                  <a:pt x="240" y="16"/>
                  <a:pt x="240" y="16"/>
                  <a:pt x="240" y="16"/>
                </a:cubicBezTo>
                <a:cubicBezTo>
                  <a:pt x="241" y="25"/>
                  <a:pt x="235" y="32"/>
                  <a:pt x="227" y="34"/>
                </a:cubicBezTo>
                <a:cubicBezTo>
                  <a:pt x="217" y="36"/>
                  <a:pt x="207" y="28"/>
                  <a:pt x="207" y="18"/>
                </a:cubicBezTo>
                <a:cubicBezTo>
                  <a:pt x="207" y="13"/>
                  <a:pt x="207" y="13"/>
                  <a:pt x="207" y="13"/>
                </a:cubicBezTo>
                <a:cubicBezTo>
                  <a:pt x="207" y="7"/>
                  <a:pt x="201" y="2"/>
                  <a:pt x="195" y="3"/>
                </a:cubicBezTo>
                <a:cubicBezTo>
                  <a:pt x="191" y="4"/>
                  <a:pt x="188" y="4"/>
                  <a:pt x="185" y="5"/>
                </a:cubicBezTo>
                <a:cubicBezTo>
                  <a:pt x="179" y="6"/>
                  <a:pt x="175" y="12"/>
                  <a:pt x="177" y="18"/>
                </a:cubicBezTo>
                <a:cubicBezTo>
                  <a:pt x="179" y="24"/>
                  <a:pt x="179" y="24"/>
                  <a:pt x="179" y="24"/>
                </a:cubicBezTo>
                <a:cubicBezTo>
                  <a:pt x="182" y="33"/>
                  <a:pt x="177" y="42"/>
                  <a:pt x="168" y="45"/>
                </a:cubicBezTo>
                <a:cubicBezTo>
                  <a:pt x="162" y="51"/>
                  <a:pt x="152" y="48"/>
                  <a:pt x="149" y="40"/>
                </a:cubicBezTo>
                <a:cubicBezTo>
                  <a:pt x="146" y="30"/>
                  <a:pt x="146" y="30"/>
                  <a:pt x="146" y="30"/>
                </a:cubicBezTo>
                <a:cubicBezTo>
                  <a:pt x="144" y="24"/>
                  <a:pt x="137" y="21"/>
                  <a:pt x="131" y="23"/>
                </a:cubicBezTo>
                <a:cubicBezTo>
                  <a:pt x="128" y="25"/>
                  <a:pt x="125" y="26"/>
                  <a:pt x="123" y="28"/>
                </a:cubicBezTo>
                <a:cubicBezTo>
                  <a:pt x="117" y="31"/>
                  <a:pt x="115" y="38"/>
                  <a:pt x="119" y="43"/>
                </a:cubicBezTo>
                <a:cubicBezTo>
                  <a:pt x="122" y="48"/>
                  <a:pt x="122" y="48"/>
                  <a:pt x="122" y="48"/>
                </a:cubicBezTo>
                <a:cubicBezTo>
                  <a:pt x="128" y="56"/>
                  <a:pt x="125" y="68"/>
                  <a:pt x="115" y="72"/>
                </a:cubicBezTo>
                <a:cubicBezTo>
                  <a:pt x="108" y="76"/>
                  <a:pt x="99" y="73"/>
                  <a:pt x="94" y="66"/>
                </a:cubicBezTo>
                <a:cubicBezTo>
                  <a:pt x="92" y="63"/>
                  <a:pt x="92" y="63"/>
                  <a:pt x="92" y="63"/>
                </a:cubicBezTo>
                <a:cubicBezTo>
                  <a:pt x="88" y="58"/>
                  <a:pt x="81" y="57"/>
                  <a:pt x="76" y="61"/>
                </a:cubicBezTo>
                <a:cubicBezTo>
                  <a:pt x="76" y="61"/>
                  <a:pt x="76" y="61"/>
                  <a:pt x="76" y="61"/>
                </a:cubicBezTo>
                <a:cubicBezTo>
                  <a:pt x="74" y="63"/>
                  <a:pt x="71" y="65"/>
                  <a:pt x="69" y="67"/>
                </a:cubicBezTo>
                <a:cubicBezTo>
                  <a:pt x="65" y="72"/>
                  <a:pt x="65" y="79"/>
                  <a:pt x="70" y="83"/>
                </a:cubicBezTo>
                <a:cubicBezTo>
                  <a:pt x="74" y="86"/>
                  <a:pt x="74" y="86"/>
                  <a:pt x="74" y="86"/>
                </a:cubicBezTo>
                <a:cubicBezTo>
                  <a:pt x="80" y="92"/>
                  <a:pt x="82" y="101"/>
                  <a:pt x="78" y="108"/>
                </a:cubicBezTo>
                <a:cubicBezTo>
                  <a:pt x="73" y="117"/>
                  <a:pt x="61" y="119"/>
                  <a:pt x="53" y="113"/>
                </a:cubicBezTo>
                <a:cubicBezTo>
                  <a:pt x="49" y="110"/>
                  <a:pt x="49" y="110"/>
                  <a:pt x="49" y="110"/>
                </a:cubicBezTo>
                <a:cubicBezTo>
                  <a:pt x="44" y="106"/>
                  <a:pt x="37" y="107"/>
                  <a:pt x="34" y="112"/>
                </a:cubicBezTo>
                <a:cubicBezTo>
                  <a:pt x="32" y="115"/>
                  <a:pt x="30" y="118"/>
                  <a:pt x="29" y="120"/>
                </a:cubicBezTo>
                <a:cubicBezTo>
                  <a:pt x="26" y="126"/>
                  <a:pt x="28" y="133"/>
                  <a:pt x="34" y="135"/>
                </a:cubicBezTo>
                <a:cubicBezTo>
                  <a:pt x="39" y="137"/>
                  <a:pt x="39" y="137"/>
                  <a:pt x="39" y="137"/>
                </a:cubicBezTo>
                <a:cubicBezTo>
                  <a:pt x="46" y="141"/>
                  <a:pt x="51" y="149"/>
                  <a:pt x="49" y="157"/>
                </a:cubicBezTo>
                <a:cubicBezTo>
                  <a:pt x="47" y="167"/>
                  <a:pt x="36" y="172"/>
                  <a:pt x="26" y="168"/>
                </a:cubicBezTo>
                <a:cubicBezTo>
                  <a:pt x="22" y="167"/>
                  <a:pt x="22" y="167"/>
                  <a:pt x="22" y="167"/>
                </a:cubicBezTo>
                <a:cubicBezTo>
                  <a:pt x="16" y="164"/>
                  <a:pt x="9" y="167"/>
                  <a:pt x="8" y="174"/>
                </a:cubicBezTo>
                <a:cubicBezTo>
                  <a:pt x="7" y="177"/>
                  <a:pt x="6" y="180"/>
                  <a:pt x="5" y="183"/>
                </a:cubicBezTo>
                <a:cubicBezTo>
                  <a:pt x="4" y="189"/>
                  <a:pt x="8" y="195"/>
                  <a:pt x="14" y="196"/>
                </a:cubicBezTo>
                <a:cubicBezTo>
                  <a:pt x="20" y="196"/>
                  <a:pt x="20" y="196"/>
                  <a:pt x="20" y="196"/>
                </a:cubicBezTo>
                <a:cubicBezTo>
                  <a:pt x="29" y="197"/>
                  <a:pt x="36" y="206"/>
                  <a:pt x="35" y="215"/>
                </a:cubicBezTo>
                <a:cubicBezTo>
                  <a:pt x="41" y="221"/>
                  <a:pt x="35" y="232"/>
                  <a:pt x="27" y="231"/>
                </a:cubicBezTo>
                <a:cubicBezTo>
                  <a:pt x="12" y="229"/>
                  <a:pt x="12" y="229"/>
                  <a:pt x="12" y="229"/>
                </a:cubicBezTo>
                <a:cubicBezTo>
                  <a:pt x="5" y="228"/>
                  <a:pt x="0" y="233"/>
                  <a:pt x="0" y="240"/>
                </a:cubicBezTo>
                <a:cubicBezTo>
                  <a:pt x="0" y="243"/>
                  <a:pt x="0" y="246"/>
                  <a:pt x="0" y="249"/>
                </a:cubicBezTo>
                <a:cubicBezTo>
                  <a:pt x="1" y="255"/>
                  <a:pt x="6" y="260"/>
                  <a:pt x="13" y="259"/>
                </a:cubicBezTo>
                <a:cubicBezTo>
                  <a:pt x="18" y="258"/>
                  <a:pt x="18" y="258"/>
                  <a:pt x="18" y="258"/>
                </a:cubicBezTo>
                <a:cubicBezTo>
                  <a:pt x="27" y="256"/>
                  <a:pt x="36" y="263"/>
                  <a:pt x="38" y="272"/>
                </a:cubicBezTo>
                <a:cubicBezTo>
                  <a:pt x="39" y="281"/>
                  <a:pt x="33" y="289"/>
                  <a:pt x="24" y="291"/>
                </a:cubicBezTo>
                <a:cubicBezTo>
                  <a:pt x="19" y="292"/>
                  <a:pt x="19" y="292"/>
                  <a:pt x="19" y="292"/>
                </a:cubicBezTo>
                <a:cubicBezTo>
                  <a:pt x="13" y="293"/>
                  <a:pt x="9" y="299"/>
                  <a:pt x="11" y="305"/>
                </a:cubicBezTo>
                <a:cubicBezTo>
                  <a:pt x="12" y="308"/>
                  <a:pt x="13" y="311"/>
                  <a:pt x="14" y="314"/>
                </a:cubicBezTo>
                <a:cubicBezTo>
                  <a:pt x="16" y="320"/>
                  <a:pt x="23" y="323"/>
                  <a:pt x="29" y="320"/>
                </a:cubicBezTo>
                <a:cubicBezTo>
                  <a:pt x="34" y="318"/>
                  <a:pt x="34" y="318"/>
                  <a:pt x="34" y="318"/>
                </a:cubicBezTo>
                <a:cubicBezTo>
                  <a:pt x="42" y="314"/>
                  <a:pt x="52" y="317"/>
                  <a:pt x="56" y="325"/>
                </a:cubicBezTo>
                <a:cubicBezTo>
                  <a:pt x="56" y="325"/>
                  <a:pt x="56" y="325"/>
                  <a:pt x="56" y="325"/>
                </a:cubicBezTo>
                <a:cubicBezTo>
                  <a:pt x="60" y="334"/>
                  <a:pt x="57" y="344"/>
                  <a:pt x="48" y="348"/>
                </a:cubicBezTo>
                <a:cubicBezTo>
                  <a:pt x="44" y="350"/>
                  <a:pt x="44" y="350"/>
                  <a:pt x="44" y="350"/>
                </a:cubicBezTo>
                <a:cubicBezTo>
                  <a:pt x="39" y="353"/>
                  <a:pt x="37" y="360"/>
                  <a:pt x="40" y="365"/>
                </a:cubicBezTo>
                <a:cubicBezTo>
                  <a:pt x="42" y="368"/>
                  <a:pt x="44" y="370"/>
                  <a:pt x="46" y="373"/>
                </a:cubicBezTo>
                <a:cubicBezTo>
                  <a:pt x="49" y="378"/>
                  <a:pt x="57" y="379"/>
                  <a:pt x="61" y="374"/>
                </a:cubicBezTo>
                <a:cubicBezTo>
                  <a:pt x="65" y="371"/>
                  <a:pt x="65" y="371"/>
                  <a:pt x="65" y="371"/>
                </a:cubicBezTo>
                <a:cubicBezTo>
                  <a:pt x="72" y="364"/>
                  <a:pt x="83" y="365"/>
                  <a:pt x="89" y="372"/>
                </a:cubicBezTo>
                <a:cubicBezTo>
                  <a:pt x="89" y="372"/>
                  <a:pt x="89" y="372"/>
                  <a:pt x="89" y="372"/>
                </a:cubicBezTo>
                <a:cubicBezTo>
                  <a:pt x="95" y="379"/>
                  <a:pt x="95" y="389"/>
                  <a:pt x="88" y="395"/>
                </a:cubicBezTo>
                <a:cubicBezTo>
                  <a:pt x="85" y="399"/>
                  <a:pt x="85" y="399"/>
                  <a:pt x="85" y="399"/>
                </a:cubicBezTo>
                <a:cubicBezTo>
                  <a:pt x="80" y="403"/>
                  <a:pt x="80" y="410"/>
                  <a:pt x="85" y="414"/>
                </a:cubicBezTo>
                <a:cubicBezTo>
                  <a:pt x="88" y="416"/>
                  <a:pt x="90" y="418"/>
                  <a:pt x="93" y="420"/>
                </a:cubicBezTo>
                <a:cubicBezTo>
                  <a:pt x="98" y="424"/>
                  <a:pt x="105" y="423"/>
                  <a:pt x="108" y="417"/>
                </a:cubicBezTo>
                <a:cubicBezTo>
                  <a:pt x="111" y="413"/>
                  <a:pt x="111" y="413"/>
                  <a:pt x="111" y="413"/>
                </a:cubicBezTo>
                <a:cubicBezTo>
                  <a:pt x="115" y="406"/>
                  <a:pt x="124" y="402"/>
                  <a:pt x="131" y="406"/>
                </a:cubicBezTo>
                <a:cubicBezTo>
                  <a:pt x="141" y="409"/>
                  <a:pt x="145" y="421"/>
                  <a:pt x="140" y="430"/>
                </a:cubicBezTo>
                <a:cubicBezTo>
                  <a:pt x="137" y="434"/>
                  <a:pt x="137" y="434"/>
                  <a:pt x="137" y="434"/>
                </a:cubicBezTo>
                <a:cubicBezTo>
                  <a:pt x="134" y="439"/>
                  <a:pt x="136" y="447"/>
                  <a:pt x="142" y="449"/>
                </a:cubicBezTo>
                <a:cubicBezTo>
                  <a:pt x="145" y="450"/>
                  <a:pt x="148" y="451"/>
                  <a:pt x="151" y="453"/>
                </a:cubicBezTo>
                <a:cubicBezTo>
                  <a:pt x="157" y="455"/>
                  <a:pt x="163" y="451"/>
                  <a:pt x="165" y="445"/>
                </a:cubicBezTo>
                <a:cubicBezTo>
                  <a:pt x="166" y="440"/>
                  <a:pt x="166" y="440"/>
                  <a:pt x="166" y="440"/>
                </a:cubicBezTo>
                <a:cubicBezTo>
                  <a:pt x="169" y="431"/>
                  <a:pt x="178" y="426"/>
                  <a:pt x="187" y="428"/>
                </a:cubicBezTo>
                <a:cubicBezTo>
                  <a:pt x="187" y="428"/>
                  <a:pt x="187" y="428"/>
                  <a:pt x="187" y="428"/>
                </a:cubicBezTo>
                <a:cubicBezTo>
                  <a:pt x="196" y="430"/>
                  <a:pt x="201" y="440"/>
                  <a:pt x="199" y="448"/>
                </a:cubicBezTo>
                <a:cubicBezTo>
                  <a:pt x="198" y="453"/>
                  <a:pt x="198" y="453"/>
                  <a:pt x="198" y="453"/>
                </a:cubicBezTo>
                <a:cubicBezTo>
                  <a:pt x="196" y="459"/>
                  <a:pt x="200" y="465"/>
                  <a:pt x="206" y="466"/>
                </a:cubicBezTo>
                <a:cubicBezTo>
                  <a:pt x="210" y="466"/>
                  <a:pt x="213" y="467"/>
                  <a:pt x="216" y="467"/>
                </a:cubicBezTo>
                <a:cubicBezTo>
                  <a:pt x="222" y="467"/>
                  <a:pt x="227" y="462"/>
                  <a:pt x="227" y="456"/>
                </a:cubicBezTo>
                <a:cubicBezTo>
                  <a:pt x="227" y="451"/>
                  <a:pt x="227" y="451"/>
                  <a:pt x="227" y="451"/>
                </a:cubicBezTo>
                <a:cubicBezTo>
                  <a:pt x="227" y="441"/>
                  <a:pt x="234" y="434"/>
                  <a:pt x="243" y="433"/>
                </a:cubicBezTo>
                <a:cubicBezTo>
                  <a:pt x="253" y="433"/>
                  <a:pt x="260" y="440"/>
                  <a:pt x="261" y="450"/>
                </a:cubicBezTo>
                <a:cubicBezTo>
                  <a:pt x="261" y="454"/>
                  <a:pt x="261" y="454"/>
                  <a:pt x="261" y="454"/>
                </a:cubicBezTo>
                <a:cubicBezTo>
                  <a:pt x="261" y="461"/>
                  <a:pt x="267" y="465"/>
                  <a:pt x="273" y="464"/>
                </a:cubicBezTo>
                <a:cubicBezTo>
                  <a:pt x="276" y="464"/>
                  <a:pt x="279" y="463"/>
                  <a:pt x="282" y="463"/>
                </a:cubicBezTo>
                <a:cubicBezTo>
                  <a:pt x="288" y="461"/>
                  <a:pt x="292" y="455"/>
                  <a:pt x="290" y="449"/>
                </a:cubicBezTo>
                <a:cubicBezTo>
                  <a:pt x="288" y="444"/>
                  <a:pt x="288" y="444"/>
                  <a:pt x="288" y="444"/>
                </a:cubicBezTo>
                <a:cubicBezTo>
                  <a:pt x="286" y="435"/>
                  <a:pt x="290" y="425"/>
                  <a:pt x="299" y="423"/>
                </a:cubicBezTo>
                <a:cubicBezTo>
                  <a:pt x="308" y="420"/>
                  <a:pt x="318" y="425"/>
                  <a:pt x="320" y="433"/>
                </a:cubicBezTo>
                <a:cubicBezTo>
                  <a:pt x="322" y="438"/>
                  <a:pt x="322" y="438"/>
                  <a:pt x="322" y="438"/>
                </a:cubicBezTo>
                <a:cubicBezTo>
                  <a:pt x="324" y="444"/>
                  <a:pt x="331" y="447"/>
                  <a:pt x="336" y="444"/>
                </a:cubicBezTo>
                <a:cubicBezTo>
                  <a:pt x="339" y="443"/>
                  <a:pt x="342" y="441"/>
                  <a:pt x="345" y="440"/>
                </a:cubicBezTo>
                <a:cubicBezTo>
                  <a:pt x="350" y="437"/>
                  <a:pt x="352" y="430"/>
                  <a:pt x="349" y="424"/>
                </a:cubicBezTo>
                <a:cubicBezTo>
                  <a:pt x="345" y="420"/>
                  <a:pt x="345" y="420"/>
                  <a:pt x="345" y="420"/>
                </a:cubicBezTo>
                <a:cubicBezTo>
                  <a:pt x="340" y="412"/>
                  <a:pt x="342" y="402"/>
                  <a:pt x="350" y="396"/>
                </a:cubicBezTo>
                <a:cubicBezTo>
                  <a:pt x="357" y="391"/>
                  <a:pt x="368" y="393"/>
                  <a:pt x="373" y="401"/>
                </a:cubicBezTo>
                <a:cubicBezTo>
                  <a:pt x="376" y="405"/>
                  <a:pt x="376" y="405"/>
                  <a:pt x="376" y="405"/>
                </a:cubicBezTo>
                <a:cubicBezTo>
                  <a:pt x="379" y="410"/>
                  <a:pt x="387" y="411"/>
                  <a:pt x="391" y="407"/>
                </a:cubicBezTo>
                <a:cubicBezTo>
                  <a:pt x="391" y="407"/>
                  <a:pt x="391" y="407"/>
                  <a:pt x="392" y="407"/>
                </a:cubicBezTo>
                <a:cubicBezTo>
                  <a:pt x="394" y="404"/>
                  <a:pt x="396" y="402"/>
                  <a:pt x="398" y="400"/>
                </a:cubicBezTo>
                <a:cubicBezTo>
                  <a:pt x="403" y="396"/>
                  <a:pt x="402" y="388"/>
                  <a:pt x="398" y="384"/>
                </a:cubicBezTo>
                <a:cubicBezTo>
                  <a:pt x="393" y="381"/>
                  <a:pt x="393" y="381"/>
                  <a:pt x="393" y="381"/>
                </a:cubicBezTo>
                <a:cubicBezTo>
                  <a:pt x="386" y="375"/>
                  <a:pt x="385" y="364"/>
                  <a:pt x="391" y="357"/>
                </a:cubicBezTo>
                <a:cubicBezTo>
                  <a:pt x="397" y="350"/>
                  <a:pt x="407" y="349"/>
                  <a:pt x="415" y="355"/>
                </a:cubicBezTo>
                <a:cubicBezTo>
                  <a:pt x="418" y="358"/>
                  <a:pt x="418" y="358"/>
                  <a:pt x="418" y="358"/>
                </a:cubicBezTo>
                <a:cubicBezTo>
                  <a:pt x="423" y="362"/>
                  <a:pt x="430" y="361"/>
                  <a:pt x="434" y="355"/>
                </a:cubicBezTo>
                <a:cubicBezTo>
                  <a:pt x="435" y="352"/>
                  <a:pt x="437" y="350"/>
                  <a:pt x="439" y="347"/>
                </a:cubicBezTo>
                <a:cubicBezTo>
                  <a:pt x="442" y="342"/>
                  <a:pt x="439" y="335"/>
                  <a:pt x="433" y="332"/>
                </a:cubicBezTo>
                <a:cubicBezTo>
                  <a:pt x="428" y="330"/>
                  <a:pt x="428" y="330"/>
                  <a:pt x="428" y="330"/>
                </a:cubicBezTo>
                <a:cubicBezTo>
                  <a:pt x="420" y="326"/>
                  <a:pt x="416" y="316"/>
                  <a:pt x="419" y="308"/>
                </a:cubicBezTo>
                <a:cubicBezTo>
                  <a:pt x="423" y="299"/>
                  <a:pt x="433" y="295"/>
                  <a:pt x="441" y="299"/>
                </a:cubicBezTo>
                <a:cubicBezTo>
                  <a:pt x="446" y="301"/>
                  <a:pt x="446" y="301"/>
                  <a:pt x="446" y="301"/>
                </a:cubicBezTo>
                <a:cubicBezTo>
                  <a:pt x="451" y="303"/>
                  <a:pt x="458" y="300"/>
                  <a:pt x="460" y="294"/>
                </a:cubicBezTo>
                <a:cubicBezTo>
                  <a:pt x="461" y="291"/>
                  <a:pt x="461" y="288"/>
                  <a:pt x="462" y="285"/>
                </a:cubicBezTo>
                <a:cubicBezTo>
                  <a:pt x="463" y="279"/>
                  <a:pt x="459" y="273"/>
                  <a:pt x="453" y="272"/>
                </a:cubicBezTo>
                <a:cubicBezTo>
                  <a:pt x="447" y="271"/>
                  <a:pt x="447" y="271"/>
                  <a:pt x="447" y="271"/>
                </a:cubicBezTo>
                <a:cubicBezTo>
                  <a:pt x="438" y="270"/>
                  <a:pt x="432" y="262"/>
                  <a:pt x="433" y="253"/>
                </a:cubicBezTo>
                <a:cubicBezTo>
                  <a:pt x="427" y="246"/>
                  <a:pt x="432" y="236"/>
                  <a:pt x="441" y="237"/>
                </a:cubicBezTo>
                <a:close/>
                <a:moveTo>
                  <a:pt x="306" y="91"/>
                </a:moveTo>
                <a:cubicBezTo>
                  <a:pt x="323" y="99"/>
                  <a:pt x="339" y="111"/>
                  <a:pt x="352" y="126"/>
                </a:cubicBezTo>
                <a:cubicBezTo>
                  <a:pt x="364" y="139"/>
                  <a:pt x="374" y="154"/>
                  <a:pt x="381" y="170"/>
                </a:cubicBezTo>
                <a:cubicBezTo>
                  <a:pt x="371" y="174"/>
                  <a:pt x="371" y="174"/>
                  <a:pt x="371" y="174"/>
                </a:cubicBezTo>
                <a:cubicBezTo>
                  <a:pt x="366" y="162"/>
                  <a:pt x="359" y="151"/>
                  <a:pt x="351" y="141"/>
                </a:cubicBezTo>
                <a:cubicBezTo>
                  <a:pt x="341" y="150"/>
                  <a:pt x="341" y="150"/>
                  <a:pt x="341" y="150"/>
                </a:cubicBezTo>
                <a:cubicBezTo>
                  <a:pt x="339" y="147"/>
                  <a:pt x="336" y="145"/>
                  <a:pt x="334" y="142"/>
                </a:cubicBezTo>
                <a:cubicBezTo>
                  <a:pt x="332" y="140"/>
                  <a:pt x="329" y="137"/>
                  <a:pt x="327" y="135"/>
                </a:cubicBezTo>
                <a:cubicBezTo>
                  <a:pt x="337" y="126"/>
                  <a:pt x="337" y="126"/>
                  <a:pt x="337" y="126"/>
                </a:cubicBezTo>
                <a:cubicBezTo>
                  <a:pt x="326" y="116"/>
                  <a:pt x="314" y="107"/>
                  <a:pt x="302" y="101"/>
                </a:cubicBezTo>
                <a:lnTo>
                  <a:pt x="306" y="91"/>
                </a:lnTo>
                <a:close/>
                <a:moveTo>
                  <a:pt x="293" y="85"/>
                </a:moveTo>
                <a:cubicBezTo>
                  <a:pt x="288" y="95"/>
                  <a:pt x="288" y="95"/>
                  <a:pt x="288" y="95"/>
                </a:cubicBezTo>
                <a:cubicBezTo>
                  <a:pt x="277" y="90"/>
                  <a:pt x="265" y="87"/>
                  <a:pt x="253" y="86"/>
                </a:cubicBezTo>
                <a:cubicBezTo>
                  <a:pt x="253" y="99"/>
                  <a:pt x="253" y="99"/>
                  <a:pt x="253" y="99"/>
                </a:cubicBezTo>
                <a:cubicBezTo>
                  <a:pt x="246" y="98"/>
                  <a:pt x="239" y="98"/>
                  <a:pt x="232" y="98"/>
                </a:cubicBezTo>
                <a:cubicBezTo>
                  <a:pt x="233" y="84"/>
                  <a:pt x="233" y="84"/>
                  <a:pt x="233" y="84"/>
                </a:cubicBezTo>
                <a:cubicBezTo>
                  <a:pt x="218" y="84"/>
                  <a:pt x="202" y="87"/>
                  <a:pt x="188" y="92"/>
                </a:cubicBezTo>
                <a:cubicBezTo>
                  <a:pt x="184" y="81"/>
                  <a:pt x="184" y="81"/>
                  <a:pt x="184" y="81"/>
                </a:cubicBezTo>
                <a:cubicBezTo>
                  <a:pt x="219" y="70"/>
                  <a:pt x="258" y="71"/>
                  <a:pt x="293" y="85"/>
                </a:cubicBezTo>
                <a:close/>
                <a:moveTo>
                  <a:pt x="126" y="115"/>
                </a:moveTo>
                <a:cubicBezTo>
                  <a:pt x="139" y="103"/>
                  <a:pt x="154" y="93"/>
                  <a:pt x="170" y="87"/>
                </a:cubicBezTo>
                <a:cubicBezTo>
                  <a:pt x="174" y="97"/>
                  <a:pt x="174" y="97"/>
                  <a:pt x="174" y="97"/>
                </a:cubicBezTo>
                <a:cubicBezTo>
                  <a:pt x="164" y="101"/>
                  <a:pt x="153" y="107"/>
                  <a:pt x="144" y="115"/>
                </a:cubicBezTo>
                <a:cubicBezTo>
                  <a:pt x="153" y="124"/>
                  <a:pt x="153" y="124"/>
                  <a:pt x="153" y="124"/>
                </a:cubicBezTo>
                <a:cubicBezTo>
                  <a:pt x="149" y="127"/>
                  <a:pt x="146" y="130"/>
                  <a:pt x="142" y="133"/>
                </a:cubicBezTo>
                <a:cubicBezTo>
                  <a:pt x="140" y="135"/>
                  <a:pt x="139" y="136"/>
                  <a:pt x="137" y="138"/>
                </a:cubicBezTo>
                <a:cubicBezTo>
                  <a:pt x="128" y="128"/>
                  <a:pt x="128" y="128"/>
                  <a:pt x="128" y="128"/>
                </a:cubicBezTo>
                <a:cubicBezTo>
                  <a:pt x="117" y="139"/>
                  <a:pt x="108" y="152"/>
                  <a:pt x="101" y="166"/>
                </a:cubicBezTo>
                <a:cubicBezTo>
                  <a:pt x="91" y="161"/>
                  <a:pt x="91" y="161"/>
                  <a:pt x="91" y="161"/>
                </a:cubicBezTo>
                <a:cubicBezTo>
                  <a:pt x="99" y="145"/>
                  <a:pt x="111" y="129"/>
                  <a:pt x="126" y="115"/>
                </a:cubicBezTo>
                <a:close/>
                <a:moveTo>
                  <a:pt x="85" y="175"/>
                </a:moveTo>
                <a:cubicBezTo>
                  <a:pt x="95" y="179"/>
                  <a:pt x="95" y="179"/>
                  <a:pt x="95" y="179"/>
                </a:cubicBezTo>
                <a:cubicBezTo>
                  <a:pt x="90" y="190"/>
                  <a:pt x="87" y="202"/>
                  <a:pt x="86" y="214"/>
                </a:cubicBezTo>
                <a:cubicBezTo>
                  <a:pt x="99" y="215"/>
                  <a:pt x="99" y="215"/>
                  <a:pt x="99" y="215"/>
                </a:cubicBezTo>
                <a:cubicBezTo>
                  <a:pt x="98" y="222"/>
                  <a:pt x="98" y="228"/>
                  <a:pt x="98" y="235"/>
                </a:cubicBezTo>
                <a:cubicBezTo>
                  <a:pt x="84" y="234"/>
                  <a:pt x="84" y="234"/>
                  <a:pt x="84" y="234"/>
                </a:cubicBezTo>
                <a:cubicBezTo>
                  <a:pt x="85" y="250"/>
                  <a:pt x="87" y="265"/>
                  <a:pt x="92" y="280"/>
                </a:cubicBezTo>
                <a:cubicBezTo>
                  <a:pt x="82" y="284"/>
                  <a:pt x="82" y="284"/>
                  <a:pt x="82" y="284"/>
                </a:cubicBezTo>
                <a:cubicBezTo>
                  <a:pt x="70" y="248"/>
                  <a:pt x="71" y="209"/>
                  <a:pt x="85" y="175"/>
                </a:cubicBezTo>
                <a:close/>
                <a:moveTo>
                  <a:pt x="161" y="377"/>
                </a:moveTo>
                <a:cubicBezTo>
                  <a:pt x="145" y="368"/>
                  <a:pt x="129" y="357"/>
                  <a:pt x="115" y="342"/>
                </a:cubicBezTo>
                <a:cubicBezTo>
                  <a:pt x="103" y="328"/>
                  <a:pt x="93" y="313"/>
                  <a:pt x="87" y="297"/>
                </a:cubicBezTo>
                <a:cubicBezTo>
                  <a:pt x="97" y="293"/>
                  <a:pt x="97" y="293"/>
                  <a:pt x="97" y="293"/>
                </a:cubicBezTo>
                <a:cubicBezTo>
                  <a:pt x="102" y="305"/>
                  <a:pt x="109" y="316"/>
                  <a:pt x="117" y="327"/>
                </a:cubicBezTo>
                <a:cubicBezTo>
                  <a:pt x="127" y="318"/>
                  <a:pt x="127" y="318"/>
                  <a:pt x="127" y="318"/>
                </a:cubicBezTo>
                <a:cubicBezTo>
                  <a:pt x="129" y="320"/>
                  <a:pt x="131" y="323"/>
                  <a:pt x="133" y="325"/>
                </a:cubicBezTo>
                <a:cubicBezTo>
                  <a:pt x="136" y="328"/>
                  <a:pt x="138" y="330"/>
                  <a:pt x="140" y="333"/>
                </a:cubicBezTo>
                <a:cubicBezTo>
                  <a:pt x="131" y="342"/>
                  <a:pt x="131" y="342"/>
                  <a:pt x="131" y="342"/>
                </a:cubicBezTo>
                <a:cubicBezTo>
                  <a:pt x="141" y="352"/>
                  <a:pt x="153" y="360"/>
                  <a:pt x="166" y="367"/>
                </a:cubicBezTo>
                <a:lnTo>
                  <a:pt x="161" y="377"/>
                </a:lnTo>
                <a:close/>
                <a:moveTo>
                  <a:pt x="175" y="383"/>
                </a:moveTo>
                <a:cubicBezTo>
                  <a:pt x="179" y="373"/>
                  <a:pt x="179" y="373"/>
                  <a:pt x="179" y="373"/>
                </a:cubicBezTo>
                <a:cubicBezTo>
                  <a:pt x="192" y="378"/>
                  <a:pt x="206" y="381"/>
                  <a:pt x="219" y="382"/>
                </a:cubicBezTo>
                <a:cubicBezTo>
                  <a:pt x="220" y="369"/>
                  <a:pt x="220" y="369"/>
                  <a:pt x="220" y="369"/>
                </a:cubicBezTo>
                <a:cubicBezTo>
                  <a:pt x="227" y="370"/>
                  <a:pt x="234" y="370"/>
                  <a:pt x="240" y="369"/>
                </a:cubicBezTo>
                <a:cubicBezTo>
                  <a:pt x="240" y="383"/>
                  <a:pt x="240" y="383"/>
                  <a:pt x="240" y="383"/>
                </a:cubicBezTo>
                <a:cubicBezTo>
                  <a:pt x="253" y="382"/>
                  <a:pt x="267" y="380"/>
                  <a:pt x="280" y="376"/>
                </a:cubicBezTo>
                <a:cubicBezTo>
                  <a:pt x="284" y="386"/>
                  <a:pt x="284" y="386"/>
                  <a:pt x="284" y="386"/>
                </a:cubicBezTo>
                <a:cubicBezTo>
                  <a:pt x="248" y="398"/>
                  <a:pt x="209" y="396"/>
                  <a:pt x="175" y="383"/>
                </a:cubicBezTo>
                <a:close/>
                <a:moveTo>
                  <a:pt x="342" y="352"/>
                </a:moveTo>
                <a:cubicBezTo>
                  <a:pt x="328" y="364"/>
                  <a:pt x="313" y="374"/>
                  <a:pt x="297" y="381"/>
                </a:cubicBezTo>
                <a:cubicBezTo>
                  <a:pt x="293" y="371"/>
                  <a:pt x="293" y="371"/>
                  <a:pt x="293" y="371"/>
                </a:cubicBezTo>
                <a:cubicBezTo>
                  <a:pt x="306" y="365"/>
                  <a:pt x="318" y="358"/>
                  <a:pt x="330" y="348"/>
                </a:cubicBezTo>
                <a:cubicBezTo>
                  <a:pt x="321" y="338"/>
                  <a:pt x="321" y="338"/>
                  <a:pt x="321" y="338"/>
                </a:cubicBezTo>
                <a:cubicBezTo>
                  <a:pt x="322" y="337"/>
                  <a:pt x="324" y="336"/>
                  <a:pt x="325" y="334"/>
                </a:cubicBezTo>
                <a:cubicBezTo>
                  <a:pt x="329" y="331"/>
                  <a:pt x="332" y="328"/>
                  <a:pt x="335" y="324"/>
                </a:cubicBezTo>
                <a:cubicBezTo>
                  <a:pt x="344" y="334"/>
                  <a:pt x="344" y="334"/>
                  <a:pt x="344" y="334"/>
                </a:cubicBezTo>
                <a:cubicBezTo>
                  <a:pt x="353" y="324"/>
                  <a:pt x="361" y="313"/>
                  <a:pt x="367" y="302"/>
                </a:cubicBezTo>
                <a:cubicBezTo>
                  <a:pt x="377" y="306"/>
                  <a:pt x="377" y="306"/>
                  <a:pt x="377" y="306"/>
                </a:cubicBezTo>
                <a:cubicBezTo>
                  <a:pt x="368" y="323"/>
                  <a:pt x="357" y="339"/>
                  <a:pt x="342" y="352"/>
                </a:cubicBezTo>
                <a:close/>
                <a:moveTo>
                  <a:pt x="383" y="293"/>
                </a:moveTo>
                <a:cubicBezTo>
                  <a:pt x="373" y="288"/>
                  <a:pt x="373" y="288"/>
                  <a:pt x="373" y="288"/>
                </a:cubicBezTo>
                <a:cubicBezTo>
                  <a:pt x="378" y="275"/>
                  <a:pt x="381" y="262"/>
                  <a:pt x="382" y="248"/>
                </a:cubicBezTo>
                <a:cubicBezTo>
                  <a:pt x="369" y="247"/>
                  <a:pt x="369" y="247"/>
                  <a:pt x="369" y="247"/>
                </a:cubicBezTo>
                <a:cubicBezTo>
                  <a:pt x="370" y="241"/>
                  <a:pt x="370" y="234"/>
                  <a:pt x="369" y="227"/>
                </a:cubicBezTo>
                <a:cubicBezTo>
                  <a:pt x="383" y="228"/>
                  <a:pt x="383" y="228"/>
                  <a:pt x="383" y="228"/>
                </a:cubicBezTo>
                <a:cubicBezTo>
                  <a:pt x="382" y="214"/>
                  <a:pt x="380" y="201"/>
                  <a:pt x="376" y="188"/>
                </a:cubicBezTo>
                <a:cubicBezTo>
                  <a:pt x="386" y="184"/>
                  <a:pt x="386" y="184"/>
                  <a:pt x="386" y="184"/>
                </a:cubicBezTo>
                <a:cubicBezTo>
                  <a:pt x="398" y="219"/>
                  <a:pt x="396" y="258"/>
                  <a:pt x="383" y="293"/>
                </a:cubicBezTo>
                <a:close/>
              </a:path>
            </a:pathLst>
          </a:custGeom>
          <a:solidFill>
            <a:schemeClr val="tx2"/>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cxnSp>
        <p:nvCxnSpPr>
          <p:cNvPr id="86" name="Straight Connector 85">
            <a:extLst>
              <a:ext uri="{FF2B5EF4-FFF2-40B4-BE49-F238E27FC236}">
                <a16:creationId xmlns:a16="http://schemas.microsoft.com/office/drawing/2014/main" id="{DF57456B-F063-902D-939D-D46AC0A5D0BE}"/>
              </a:ext>
            </a:extLst>
          </p:cNvPr>
          <p:cNvCxnSpPr>
            <a:cxnSpLocks/>
          </p:cNvCxnSpPr>
          <p:nvPr/>
        </p:nvCxnSpPr>
        <p:spPr>
          <a:xfrm flipV="1">
            <a:off x="5912313" y="4386988"/>
            <a:ext cx="0" cy="333281"/>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87" name="Freeform 27">
            <a:extLst>
              <a:ext uri="{FF2B5EF4-FFF2-40B4-BE49-F238E27FC236}">
                <a16:creationId xmlns:a16="http://schemas.microsoft.com/office/drawing/2014/main" id="{1C06584F-1234-B305-9917-2E9870DF379B}"/>
              </a:ext>
            </a:extLst>
          </p:cNvPr>
          <p:cNvSpPr>
            <a:spLocks noEditPoints="1"/>
          </p:cNvSpPr>
          <p:nvPr/>
        </p:nvSpPr>
        <p:spPr bwMode="auto">
          <a:xfrm>
            <a:off x="5395150" y="3270036"/>
            <a:ext cx="1164208" cy="1112222"/>
          </a:xfrm>
          <a:custGeom>
            <a:avLst/>
            <a:gdLst>
              <a:gd name="T0" fmla="*/ 467 w 468"/>
              <a:gd name="T1" fmla="*/ 218 h 467"/>
              <a:gd name="T2" fmla="*/ 444 w 468"/>
              <a:gd name="T3" fmla="*/ 176 h 467"/>
              <a:gd name="T4" fmla="*/ 439 w 468"/>
              <a:gd name="T5" fmla="*/ 147 h 467"/>
              <a:gd name="T6" fmla="*/ 423 w 468"/>
              <a:gd name="T7" fmla="*/ 118 h 467"/>
              <a:gd name="T8" fmla="*/ 402 w 468"/>
              <a:gd name="T9" fmla="*/ 97 h 467"/>
              <a:gd name="T10" fmla="*/ 382 w 468"/>
              <a:gd name="T11" fmla="*/ 53 h 467"/>
              <a:gd name="T12" fmla="*/ 336 w 468"/>
              <a:gd name="T13" fmla="*/ 62 h 467"/>
              <a:gd name="T14" fmla="*/ 317 w 468"/>
              <a:gd name="T15" fmla="*/ 15 h 467"/>
              <a:gd name="T16" fmla="*/ 269 w 468"/>
              <a:gd name="T17" fmla="*/ 19 h 467"/>
              <a:gd name="T18" fmla="*/ 240 w 468"/>
              <a:gd name="T19" fmla="*/ 11 h 467"/>
              <a:gd name="T20" fmla="*/ 207 w 468"/>
              <a:gd name="T21" fmla="*/ 13 h 467"/>
              <a:gd name="T22" fmla="*/ 179 w 468"/>
              <a:gd name="T23" fmla="*/ 24 h 467"/>
              <a:gd name="T24" fmla="*/ 131 w 468"/>
              <a:gd name="T25" fmla="*/ 23 h 467"/>
              <a:gd name="T26" fmla="*/ 115 w 468"/>
              <a:gd name="T27" fmla="*/ 72 h 467"/>
              <a:gd name="T28" fmla="*/ 76 w 468"/>
              <a:gd name="T29" fmla="*/ 61 h 467"/>
              <a:gd name="T30" fmla="*/ 78 w 468"/>
              <a:gd name="T31" fmla="*/ 108 h 467"/>
              <a:gd name="T32" fmla="*/ 29 w 468"/>
              <a:gd name="T33" fmla="*/ 120 h 467"/>
              <a:gd name="T34" fmla="*/ 26 w 468"/>
              <a:gd name="T35" fmla="*/ 168 h 467"/>
              <a:gd name="T36" fmla="*/ 14 w 468"/>
              <a:gd name="T37" fmla="*/ 196 h 467"/>
              <a:gd name="T38" fmla="*/ 12 w 468"/>
              <a:gd name="T39" fmla="*/ 229 h 467"/>
              <a:gd name="T40" fmla="*/ 18 w 468"/>
              <a:gd name="T41" fmla="*/ 258 h 467"/>
              <a:gd name="T42" fmla="*/ 11 w 468"/>
              <a:gd name="T43" fmla="*/ 305 h 467"/>
              <a:gd name="T44" fmla="*/ 56 w 468"/>
              <a:gd name="T45" fmla="*/ 325 h 467"/>
              <a:gd name="T46" fmla="*/ 40 w 468"/>
              <a:gd name="T47" fmla="*/ 365 h 467"/>
              <a:gd name="T48" fmla="*/ 89 w 468"/>
              <a:gd name="T49" fmla="*/ 372 h 467"/>
              <a:gd name="T50" fmla="*/ 85 w 468"/>
              <a:gd name="T51" fmla="*/ 414 h 467"/>
              <a:gd name="T52" fmla="*/ 131 w 468"/>
              <a:gd name="T53" fmla="*/ 406 h 467"/>
              <a:gd name="T54" fmla="*/ 151 w 468"/>
              <a:gd name="T55" fmla="*/ 453 h 467"/>
              <a:gd name="T56" fmla="*/ 187 w 468"/>
              <a:gd name="T57" fmla="*/ 428 h 467"/>
              <a:gd name="T58" fmla="*/ 216 w 468"/>
              <a:gd name="T59" fmla="*/ 467 h 467"/>
              <a:gd name="T60" fmla="*/ 261 w 468"/>
              <a:gd name="T61" fmla="*/ 450 h 467"/>
              <a:gd name="T62" fmla="*/ 290 w 468"/>
              <a:gd name="T63" fmla="*/ 449 h 467"/>
              <a:gd name="T64" fmla="*/ 322 w 468"/>
              <a:gd name="T65" fmla="*/ 438 h 467"/>
              <a:gd name="T66" fmla="*/ 345 w 468"/>
              <a:gd name="T67" fmla="*/ 420 h 467"/>
              <a:gd name="T68" fmla="*/ 391 w 468"/>
              <a:gd name="T69" fmla="*/ 407 h 467"/>
              <a:gd name="T70" fmla="*/ 393 w 468"/>
              <a:gd name="T71" fmla="*/ 381 h 467"/>
              <a:gd name="T72" fmla="*/ 434 w 468"/>
              <a:gd name="T73" fmla="*/ 355 h 467"/>
              <a:gd name="T74" fmla="*/ 419 w 468"/>
              <a:gd name="T75" fmla="*/ 308 h 467"/>
              <a:gd name="T76" fmla="*/ 462 w 468"/>
              <a:gd name="T77" fmla="*/ 285 h 467"/>
              <a:gd name="T78" fmla="*/ 441 w 468"/>
              <a:gd name="T79" fmla="*/ 237 h 467"/>
              <a:gd name="T80" fmla="*/ 371 w 468"/>
              <a:gd name="T81" fmla="*/ 174 h 467"/>
              <a:gd name="T82" fmla="*/ 327 w 468"/>
              <a:gd name="T83" fmla="*/ 135 h 467"/>
              <a:gd name="T84" fmla="*/ 293 w 468"/>
              <a:gd name="T85" fmla="*/ 85 h 467"/>
              <a:gd name="T86" fmla="*/ 232 w 468"/>
              <a:gd name="T87" fmla="*/ 98 h 467"/>
              <a:gd name="T88" fmla="*/ 293 w 468"/>
              <a:gd name="T89" fmla="*/ 85 h 467"/>
              <a:gd name="T90" fmla="*/ 144 w 468"/>
              <a:gd name="T91" fmla="*/ 115 h 467"/>
              <a:gd name="T92" fmla="*/ 128 w 468"/>
              <a:gd name="T93" fmla="*/ 128 h 467"/>
              <a:gd name="T94" fmla="*/ 85 w 468"/>
              <a:gd name="T95" fmla="*/ 175 h 467"/>
              <a:gd name="T96" fmla="*/ 98 w 468"/>
              <a:gd name="T97" fmla="*/ 235 h 467"/>
              <a:gd name="T98" fmla="*/ 85 w 468"/>
              <a:gd name="T99" fmla="*/ 175 h 467"/>
              <a:gd name="T100" fmla="*/ 97 w 468"/>
              <a:gd name="T101" fmla="*/ 293 h 467"/>
              <a:gd name="T102" fmla="*/ 140 w 468"/>
              <a:gd name="T103" fmla="*/ 333 h 467"/>
              <a:gd name="T104" fmla="*/ 175 w 468"/>
              <a:gd name="T105" fmla="*/ 383 h 467"/>
              <a:gd name="T106" fmla="*/ 240 w 468"/>
              <a:gd name="T107" fmla="*/ 369 h 467"/>
              <a:gd name="T108" fmla="*/ 175 w 468"/>
              <a:gd name="T109" fmla="*/ 383 h 467"/>
              <a:gd name="T110" fmla="*/ 330 w 468"/>
              <a:gd name="T111" fmla="*/ 348 h 467"/>
              <a:gd name="T112" fmla="*/ 344 w 468"/>
              <a:gd name="T113" fmla="*/ 334 h 467"/>
              <a:gd name="T114" fmla="*/ 383 w 468"/>
              <a:gd name="T115" fmla="*/ 293 h 467"/>
              <a:gd name="T116" fmla="*/ 369 w 468"/>
              <a:gd name="T117" fmla="*/ 227 h 467"/>
              <a:gd name="T118" fmla="*/ 383 w 468"/>
              <a:gd name="T119" fmla="*/ 29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8" h="467">
                <a:moveTo>
                  <a:pt x="441" y="237"/>
                </a:moveTo>
                <a:cubicBezTo>
                  <a:pt x="456" y="238"/>
                  <a:pt x="456" y="238"/>
                  <a:pt x="456" y="238"/>
                </a:cubicBezTo>
                <a:cubicBezTo>
                  <a:pt x="462" y="239"/>
                  <a:pt x="468" y="234"/>
                  <a:pt x="468" y="228"/>
                </a:cubicBezTo>
                <a:cubicBezTo>
                  <a:pt x="468" y="225"/>
                  <a:pt x="467" y="221"/>
                  <a:pt x="467" y="218"/>
                </a:cubicBezTo>
                <a:cubicBezTo>
                  <a:pt x="467" y="212"/>
                  <a:pt x="461" y="208"/>
                  <a:pt x="455" y="209"/>
                </a:cubicBezTo>
                <a:cubicBezTo>
                  <a:pt x="450" y="209"/>
                  <a:pt x="450" y="209"/>
                  <a:pt x="450" y="209"/>
                </a:cubicBezTo>
                <a:cubicBezTo>
                  <a:pt x="442" y="211"/>
                  <a:pt x="433" y="206"/>
                  <a:pt x="431" y="199"/>
                </a:cubicBezTo>
                <a:cubicBezTo>
                  <a:pt x="427" y="189"/>
                  <a:pt x="434" y="178"/>
                  <a:pt x="444" y="176"/>
                </a:cubicBezTo>
                <a:cubicBezTo>
                  <a:pt x="448" y="176"/>
                  <a:pt x="448" y="176"/>
                  <a:pt x="448" y="176"/>
                </a:cubicBezTo>
                <a:cubicBezTo>
                  <a:pt x="455" y="175"/>
                  <a:pt x="458" y="168"/>
                  <a:pt x="457" y="162"/>
                </a:cubicBezTo>
                <a:cubicBezTo>
                  <a:pt x="456" y="159"/>
                  <a:pt x="455" y="156"/>
                  <a:pt x="453" y="153"/>
                </a:cubicBezTo>
                <a:cubicBezTo>
                  <a:pt x="451" y="147"/>
                  <a:pt x="445" y="145"/>
                  <a:pt x="439" y="147"/>
                </a:cubicBezTo>
                <a:cubicBezTo>
                  <a:pt x="434" y="150"/>
                  <a:pt x="434" y="150"/>
                  <a:pt x="434" y="150"/>
                </a:cubicBezTo>
                <a:cubicBezTo>
                  <a:pt x="427" y="153"/>
                  <a:pt x="418" y="151"/>
                  <a:pt x="413" y="145"/>
                </a:cubicBezTo>
                <a:cubicBezTo>
                  <a:pt x="407" y="136"/>
                  <a:pt x="410" y="124"/>
                  <a:pt x="419" y="120"/>
                </a:cubicBezTo>
                <a:cubicBezTo>
                  <a:pt x="423" y="118"/>
                  <a:pt x="423" y="118"/>
                  <a:pt x="423" y="118"/>
                </a:cubicBezTo>
                <a:cubicBezTo>
                  <a:pt x="429" y="115"/>
                  <a:pt x="431" y="107"/>
                  <a:pt x="427" y="102"/>
                </a:cubicBezTo>
                <a:cubicBezTo>
                  <a:pt x="425" y="100"/>
                  <a:pt x="424" y="97"/>
                  <a:pt x="422" y="95"/>
                </a:cubicBezTo>
                <a:cubicBezTo>
                  <a:pt x="418" y="89"/>
                  <a:pt x="411" y="89"/>
                  <a:pt x="406" y="93"/>
                </a:cubicBezTo>
                <a:cubicBezTo>
                  <a:pt x="402" y="97"/>
                  <a:pt x="402" y="97"/>
                  <a:pt x="402" y="97"/>
                </a:cubicBezTo>
                <a:cubicBezTo>
                  <a:pt x="395" y="103"/>
                  <a:pt x="385" y="103"/>
                  <a:pt x="378" y="96"/>
                </a:cubicBezTo>
                <a:cubicBezTo>
                  <a:pt x="372" y="89"/>
                  <a:pt x="373" y="78"/>
                  <a:pt x="379" y="72"/>
                </a:cubicBezTo>
                <a:cubicBezTo>
                  <a:pt x="383" y="69"/>
                  <a:pt x="383" y="69"/>
                  <a:pt x="383" y="69"/>
                </a:cubicBezTo>
                <a:cubicBezTo>
                  <a:pt x="387" y="65"/>
                  <a:pt x="387" y="57"/>
                  <a:pt x="382" y="53"/>
                </a:cubicBezTo>
                <a:cubicBezTo>
                  <a:pt x="380" y="51"/>
                  <a:pt x="377" y="49"/>
                  <a:pt x="375" y="47"/>
                </a:cubicBezTo>
                <a:cubicBezTo>
                  <a:pt x="370" y="43"/>
                  <a:pt x="363" y="45"/>
                  <a:pt x="360" y="50"/>
                </a:cubicBezTo>
                <a:cubicBezTo>
                  <a:pt x="357" y="55"/>
                  <a:pt x="357" y="55"/>
                  <a:pt x="357" y="55"/>
                </a:cubicBezTo>
                <a:cubicBezTo>
                  <a:pt x="353" y="62"/>
                  <a:pt x="344" y="65"/>
                  <a:pt x="336" y="62"/>
                </a:cubicBezTo>
                <a:cubicBezTo>
                  <a:pt x="326" y="58"/>
                  <a:pt x="323" y="46"/>
                  <a:pt x="328" y="38"/>
                </a:cubicBezTo>
                <a:cubicBezTo>
                  <a:pt x="330" y="34"/>
                  <a:pt x="330" y="34"/>
                  <a:pt x="330" y="34"/>
                </a:cubicBezTo>
                <a:cubicBezTo>
                  <a:pt x="334" y="28"/>
                  <a:pt x="331" y="21"/>
                  <a:pt x="325" y="18"/>
                </a:cubicBezTo>
                <a:cubicBezTo>
                  <a:pt x="323" y="17"/>
                  <a:pt x="320" y="16"/>
                  <a:pt x="317" y="15"/>
                </a:cubicBezTo>
                <a:cubicBezTo>
                  <a:pt x="311" y="13"/>
                  <a:pt x="304" y="16"/>
                  <a:pt x="303" y="22"/>
                </a:cubicBezTo>
                <a:cubicBezTo>
                  <a:pt x="301" y="27"/>
                  <a:pt x="301" y="27"/>
                  <a:pt x="301" y="27"/>
                </a:cubicBezTo>
                <a:cubicBezTo>
                  <a:pt x="299" y="35"/>
                  <a:pt x="292" y="41"/>
                  <a:pt x="284" y="40"/>
                </a:cubicBezTo>
                <a:cubicBezTo>
                  <a:pt x="273" y="39"/>
                  <a:pt x="266" y="29"/>
                  <a:pt x="269" y="19"/>
                </a:cubicBezTo>
                <a:cubicBezTo>
                  <a:pt x="270" y="15"/>
                  <a:pt x="270" y="15"/>
                  <a:pt x="270" y="15"/>
                </a:cubicBezTo>
                <a:cubicBezTo>
                  <a:pt x="272" y="8"/>
                  <a:pt x="267" y="2"/>
                  <a:pt x="261" y="1"/>
                </a:cubicBezTo>
                <a:cubicBezTo>
                  <a:pt x="258" y="1"/>
                  <a:pt x="255" y="1"/>
                  <a:pt x="252" y="0"/>
                </a:cubicBezTo>
                <a:cubicBezTo>
                  <a:pt x="245" y="0"/>
                  <a:pt x="240" y="5"/>
                  <a:pt x="240" y="11"/>
                </a:cubicBezTo>
                <a:cubicBezTo>
                  <a:pt x="240" y="16"/>
                  <a:pt x="240" y="16"/>
                  <a:pt x="240" y="16"/>
                </a:cubicBezTo>
                <a:cubicBezTo>
                  <a:pt x="241" y="25"/>
                  <a:pt x="235" y="32"/>
                  <a:pt x="227" y="34"/>
                </a:cubicBezTo>
                <a:cubicBezTo>
                  <a:pt x="217" y="36"/>
                  <a:pt x="207" y="28"/>
                  <a:pt x="207" y="18"/>
                </a:cubicBezTo>
                <a:cubicBezTo>
                  <a:pt x="207" y="13"/>
                  <a:pt x="207" y="13"/>
                  <a:pt x="207" y="13"/>
                </a:cubicBezTo>
                <a:cubicBezTo>
                  <a:pt x="207" y="7"/>
                  <a:pt x="201" y="2"/>
                  <a:pt x="195" y="3"/>
                </a:cubicBezTo>
                <a:cubicBezTo>
                  <a:pt x="191" y="4"/>
                  <a:pt x="188" y="4"/>
                  <a:pt x="185" y="5"/>
                </a:cubicBezTo>
                <a:cubicBezTo>
                  <a:pt x="179" y="6"/>
                  <a:pt x="175" y="12"/>
                  <a:pt x="177" y="18"/>
                </a:cubicBezTo>
                <a:cubicBezTo>
                  <a:pt x="179" y="24"/>
                  <a:pt x="179" y="24"/>
                  <a:pt x="179" y="24"/>
                </a:cubicBezTo>
                <a:cubicBezTo>
                  <a:pt x="182" y="33"/>
                  <a:pt x="177" y="42"/>
                  <a:pt x="168" y="45"/>
                </a:cubicBezTo>
                <a:cubicBezTo>
                  <a:pt x="162" y="51"/>
                  <a:pt x="152" y="48"/>
                  <a:pt x="149" y="40"/>
                </a:cubicBezTo>
                <a:cubicBezTo>
                  <a:pt x="146" y="30"/>
                  <a:pt x="146" y="30"/>
                  <a:pt x="146" y="30"/>
                </a:cubicBezTo>
                <a:cubicBezTo>
                  <a:pt x="144" y="24"/>
                  <a:pt x="137" y="21"/>
                  <a:pt x="131" y="23"/>
                </a:cubicBezTo>
                <a:cubicBezTo>
                  <a:pt x="128" y="25"/>
                  <a:pt x="125" y="26"/>
                  <a:pt x="123" y="28"/>
                </a:cubicBezTo>
                <a:cubicBezTo>
                  <a:pt x="117" y="31"/>
                  <a:pt x="115" y="38"/>
                  <a:pt x="119" y="43"/>
                </a:cubicBezTo>
                <a:cubicBezTo>
                  <a:pt x="122" y="48"/>
                  <a:pt x="122" y="48"/>
                  <a:pt x="122" y="48"/>
                </a:cubicBezTo>
                <a:cubicBezTo>
                  <a:pt x="128" y="56"/>
                  <a:pt x="125" y="68"/>
                  <a:pt x="115" y="72"/>
                </a:cubicBezTo>
                <a:cubicBezTo>
                  <a:pt x="108" y="76"/>
                  <a:pt x="99" y="73"/>
                  <a:pt x="94" y="66"/>
                </a:cubicBezTo>
                <a:cubicBezTo>
                  <a:pt x="92" y="63"/>
                  <a:pt x="92" y="63"/>
                  <a:pt x="92" y="63"/>
                </a:cubicBezTo>
                <a:cubicBezTo>
                  <a:pt x="88" y="58"/>
                  <a:pt x="81" y="57"/>
                  <a:pt x="76" y="61"/>
                </a:cubicBezTo>
                <a:cubicBezTo>
                  <a:pt x="76" y="61"/>
                  <a:pt x="76" y="61"/>
                  <a:pt x="76" y="61"/>
                </a:cubicBezTo>
                <a:cubicBezTo>
                  <a:pt x="74" y="63"/>
                  <a:pt x="71" y="65"/>
                  <a:pt x="69" y="67"/>
                </a:cubicBezTo>
                <a:cubicBezTo>
                  <a:pt x="65" y="72"/>
                  <a:pt x="65" y="79"/>
                  <a:pt x="70" y="83"/>
                </a:cubicBezTo>
                <a:cubicBezTo>
                  <a:pt x="74" y="86"/>
                  <a:pt x="74" y="86"/>
                  <a:pt x="74" y="86"/>
                </a:cubicBezTo>
                <a:cubicBezTo>
                  <a:pt x="80" y="92"/>
                  <a:pt x="82" y="101"/>
                  <a:pt x="78" y="108"/>
                </a:cubicBezTo>
                <a:cubicBezTo>
                  <a:pt x="73" y="117"/>
                  <a:pt x="61" y="119"/>
                  <a:pt x="53" y="113"/>
                </a:cubicBezTo>
                <a:cubicBezTo>
                  <a:pt x="49" y="110"/>
                  <a:pt x="49" y="110"/>
                  <a:pt x="49" y="110"/>
                </a:cubicBezTo>
                <a:cubicBezTo>
                  <a:pt x="44" y="106"/>
                  <a:pt x="37" y="107"/>
                  <a:pt x="34" y="112"/>
                </a:cubicBezTo>
                <a:cubicBezTo>
                  <a:pt x="32" y="115"/>
                  <a:pt x="30" y="118"/>
                  <a:pt x="29" y="120"/>
                </a:cubicBezTo>
                <a:cubicBezTo>
                  <a:pt x="26" y="126"/>
                  <a:pt x="28" y="133"/>
                  <a:pt x="34" y="135"/>
                </a:cubicBezTo>
                <a:cubicBezTo>
                  <a:pt x="39" y="137"/>
                  <a:pt x="39" y="137"/>
                  <a:pt x="39" y="137"/>
                </a:cubicBezTo>
                <a:cubicBezTo>
                  <a:pt x="46" y="141"/>
                  <a:pt x="51" y="149"/>
                  <a:pt x="49" y="157"/>
                </a:cubicBezTo>
                <a:cubicBezTo>
                  <a:pt x="47" y="167"/>
                  <a:pt x="36" y="172"/>
                  <a:pt x="26" y="168"/>
                </a:cubicBezTo>
                <a:cubicBezTo>
                  <a:pt x="22" y="167"/>
                  <a:pt x="22" y="167"/>
                  <a:pt x="22" y="167"/>
                </a:cubicBezTo>
                <a:cubicBezTo>
                  <a:pt x="16" y="164"/>
                  <a:pt x="9" y="167"/>
                  <a:pt x="8" y="174"/>
                </a:cubicBezTo>
                <a:cubicBezTo>
                  <a:pt x="7" y="177"/>
                  <a:pt x="6" y="180"/>
                  <a:pt x="5" y="183"/>
                </a:cubicBezTo>
                <a:cubicBezTo>
                  <a:pt x="4" y="189"/>
                  <a:pt x="8" y="195"/>
                  <a:pt x="14" y="196"/>
                </a:cubicBezTo>
                <a:cubicBezTo>
                  <a:pt x="20" y="196"/>
                  <a:pt x="20" y="196"/>
                  <a:pt x="20" y="196"/>
                </a:cubicBezTo>
                <a:cubicBezTo>
                  <a:pt x="29" y="197"/>
                  <a:pt x="36" y="206"/>
                  <a:pt x="35" y="215"/>
                </a:cubicBezTo>
                <a:cubicBezTo>
                  <a:pt x="41" y="221"/>
                  <a:pt x="35" y="232"/>
                  <a:pt x="27" y="231"/>
                </a:cubicBezTo>
                <a:cubicBezTo>
                  <a:pt x="12" y="229"/>
                  <a:pt x="12" y="229"/>
                  <a:pt x="12" y="229"/>
                </a:cubicBezTo>
                <a:cubicBezTo>
                  <a:pt x="5" y="228"/>
                  <a:pt x="0" y="233"/>
                  <a:pt x="0" y="240"/>
                </a:cubicBezTo>
                <a:cubicBezTo>
                  <a:pt x="0" y="243"/>
                  <a:pt x="0" y="246"/>
                  <a:pt x="0" y="249"/>
                </a:cubicBezTo>
                <a:cubicBezTo>
                  <a:pt x="1" y="255"/>
                  <a:pt x="6" y="260"/>
                  <a:pt x="13" y="259"/>
                </a:cubicBezTo>
                <a:cubicBezTo>
                  <a:pt x="18" y="258"/>
                  <a:pt x="18" y="258"/>
                  <a:pt x="18" y="258"/>
                </a:cubicBezTo>
                <a:cubicBezTo>
                  <a:pt x="27" y="256"/>
                  <a:pt x="36" y="263"/>
                  <a:pt x="38" y="272"/>
                </a:cubicBezTo>
                <a:cubicBezTo>
                  <a:pt x="39" y="281"/>
                  <a:pt x="33" y="289"/>
                  <a:pt x="24" y="291"/>
                </a:cubicBezTo>
                <a:cubicBezTo>
                  <a:pt x="19" y="292"/>
                  <a:pt x="19" y="292"/>
                  <a:pt x="19" y="292"/>
                </a:cubicBezTo>
                <a:cubicBezTo>
                  <a:pt x="13" y="293"/>
                  <a:pt x="9" y="299"/>
                  <a:pt x="11" y="305"/>
                </a:cubicBezTo>
                <a:cubicBezTo>
                  <a:pt x="12" y="308"/>
                  <a:pt x="13" y="311"/>
                  <a:pt x="14" y="314"/>
                </a:cubicBezTo>
                <a:cubicBezTo>
                  <a:pt x="16" y="320"/>
                  <a:pt x="23" y="323"/>
                  <a:pt x="29" y="320"/>
                </a:cubicBezTo>
                <a:cubicBezTo>
                  <a:pt x="34" y="318"/>
                  <a:pt x="34" y="318"/>
                  <a:pt x="34" y="318"/>
                </a:cubicBezTo>
                <a:cubicBezTo>
                  <a:pt x="42" y="314"/>
                  <a:pt x="52" y="317"/>
                  <a:pt x="56" y="325"/>
                </a:cubicBezTo>
                <a:cubicBezTo>
                  <a:pt x="56" y="325"/>
                  <a:pt x="56" y="325"/>
                  <a:pt x="56" y="325"/>
                </a:cubicBezTo>
                <a:cubicBezTo>
                  <a:pt x="60" y="334"/>
                  <a:pt x="57" y="344"/>
                  <a:pt x="48" y="348"/>
                </a:cubicBezTo>
                <a:cubicBezTo>
                  <a:pt x="44" y="350"/>
                  <a:pt x="44" y="350"/>
                  <a:pt x="44" y="350"/>
                </a:cubicBezTo>
                <a:cubicBezTo>
                  <a:pt x="39" y="353"/>
                  <a:pt x="37" y="360"/>
                  <a:pt x="40" y="365"/>
                </a:cubicBezTo>
                <a:cubicBezTo>
                  <a:pt x="42" y="368"/>
                  <a:pt x="44" y="370"/>
                  <a:pt x="46" y="373"/>
                </a:cubicBezTo>
                <a:cubicBezTo>
                  <a:pt x="49" y="378"/>
                  <a:pt x="57" y="379"/>
                  <a:pt x="61" y="374"/>
                </a:cubicBezTo>
                <a:cubicBezTo>
                  <a:pt x="65" y="371"/>
                  <a:pt x="65" y="371"/>
                  <a:pt x="65" y="371"/>
                </a:cubicBezTo>
                <a:cubicBezTo>
                  <a:pt x="72" y="364"/>
                  <a:pt x="83" y="365"/>
                  <a:pt x="89" y="372"/>
                </a:cubicBezTo>
                <a:cubicBezTo>
                  <a:pt x="89" y="372"/>
                  <a:pt x="89" y="372"/>
                  <a:pt x="89" y="372"/>
                </a:cubicBezTo>
                <a:cubicBezTo>
                  <a:pt x="95" y="379"/>
                  <a:pt x="95" y="389"/>
                  <a:pt x="88" y="395"/>
                </a:cubicBezTo>
                <a:cubicBezTo>
                  <a:pt x="85" y="399"/>
                  <a:pt x="85" y="399"/>
                  <a:pt x="85" y="399"/>
                </a:cubicBezTo>
                <a:cubicBezTo>
                  <a:pt x="80" y="403"/>
                  <a:pt x="80" y="410"/>
                  <a:pt x="85" y="414"/>
                </a:cubicBezTo>
                <a:cubicBezTo>
                  <a:pt x="88" y="416"/>
                  <a:pt x="90" y="418"/>
                  <a:pt x="93" y="420"/>
                </a:cubicBezTo>
                <a:cubicBezTo>
                  <a:pt x="98" y="424"/>
                  <a:pt x="105" y="423"/>
                  <a:pt x="108" y="417"/>
                </a:cubicBezTo>
                <a:cubicBezTo>
                  <a:pt x="111" y="413"/>
                  <a:pt x="111" y="413"/>
                  <a:pt x="111" y="413"/>
                </a:cubicBezTo>
                <a:cubicBezTo>
                  <a:pt x="115" y="406"/>
                  <a:pt x="124" y="402"/>
                  <a:pt x="131" y="406"/>
                </a:cubicBezTo>
                <a:cubicBezTo>
                  <a:pt x="141" y="409"/>
                  <a:pt x="145" y="421"/>
                  <a:pt x="140" y="430"/>
                </a:cubicBezTo>
                <a:cubicBezTo>
                  <a:pt x="137" y="434"/>
                  <a:pt x="137" y="434"/>
                  <a:pt x="137" y="434"/>
                </a:cubicBezTo>
                <a:cubicBezTo>
                  <a:pt x="134" y="439"/>
                  <a:pt x="136" y="447"/>
                  <a:pt x="142" y="449"/>
                </a:cubicBezTo>
                <a:cubicBezTo>
                  <a:pt x="145" y="450"/>
                  <a:pt x="148" y="451"/>
                  <a:pt x="151" y="453"/>
                </a:cubicBezTo>
                <a:cubicBezTo>
                  <a:pt x="157" y="455"/>
                  <a:pt x="163" y="451"/>
                  <a:pt x="165" y="445"/>
                </a:cubicBezTo>
                <a:cubicBezTo>
                  <a:pt x="166" y="440"/>
                  <a:pt x="166" y="440"/>
                  <a:pt x="166" y="440"/>
                </a:cubicBezTo>
                <a:cubicBezTo>
                  <a:pt x="169" y="431"/>
                  <a:pt x="178" y="426"/>
                  <a:pt x="187" y="428"/>
                </a:cubicBezTo>
                <a:cubicBezTo>
                  <a:pt x="187" y="428"/>
                  <a:pt x="187" y="428"/>
                  <a:pt x="187" y="428"/>
                </a:cubicBezTo>
                <a:cubicBezTo>
                  <a:pt x="196" y="430"/>
                  <a:pt x="201" y="440"/>
                  <a:pt x="199" y="448"/>
                </a:cubicBezTo>
                <a:cubicBezTo>
                  <a:pt x="198" y="453"/>
                  <a:pt x="198" y="453"/>
                  <a:pt x="198" y="453"/>
                </a:cubicBezTo>
                <a:cubicBezTo>
                  <a:pt x="196" y="459"/>
                  <a:pt x="200" y="465"/>
                  <a:pt x="206" y="466"/>
                </a:cubicBezTo>
                <a:cubicBezTo>
                  <a:pt x="210" y="466"/>
                  <a:pt x="213" y="467"/>
                  <a:pt x="216" y="467"/>
                </a:cubicBezTo>
                <a:cubicBezTo>
                  <a:pt x="222" y="467"/>
                  <a:pt x="227" y="462"/>
                  <a:pt x="227" y="456"/>
                </a:cubicBezTo>
                <a:cubicBezTo>
                  <a:pt x="227" y="451"/>
                  <a:pt x="227" y="451"/>
                  <a:pt x="227" y="451"/>
                </a:cubicBezTo>
                <a:cubicBezTo>
                  <a:pt x="227" y="441"/>
                  <a:pt x="234" y="434"/>
                  <a:pt x="243" y="433"/>
                </a:cubicBezTo>
                <a:cubicBezTo>
                  <a:pt x="253" y="433"/>
                  <a:pt x="260" y="440"/>
                  <a:pt x="261" y="450"/>
                </a:cubicBezTo>
                <a:cubicBezTo>
                  <a:pt x="261" y="454"/>
                  <a:pt x="261" y="454"/>
                  <a:pt x="261" y="454"/>
                </a:cubicBezTo>
                <a:cubicBezTo>
                  <a:pt x="261" y="461"/>
                  <a:pt x="267" y="465"/>
                  <a:pt x="273" y="464"/>
                </a:cubicBezTo>
                <a:cubicBezTo>
                  <a:pt x="276" y="464"/>
                  <a:pt x="279" y="463"/>
                  <a:pt x="282" y="463"/>
                </a:cubicBezTo>
                <a:cubicBezTo>
                  <a:pt x="288" y="461"/>
                  <a:pt x="292" y="455"/>
                  <a:pt x="290" y="449"/>
                </a:cubicBezTo>
                <a:cubicBezTo>
                  <a:pt x="288" y="444"/>
                  <a:pt x="288" y="444"/>
                  <a:pt x="288" y="444"/>
                </a:cubicBezTo>
                <a:cubicBezTo>
                  <a:pt x="286" y="435"/>
                  <a:pt x="290" y="425"/>
                  <a:pt x="299" y="423"/>
                </a:cubicBezTo>
                <a:cubicBezTo>
                  <a:pt x="308" y="420"/>
                  <a:pt x="318" y="425"/>
                  <a:pt x="320" y="433"/>
                </a:cubicBezTo>
                <a:cubicBezTo>
                  <a:pt x="322" y="438"/>
                  <a:pt x="322" y="438"/>
                  <a:pt x="322" y="438"/>
                </a:cubicBezTo>
                <a:cubicBezTo>
                  <a:pt x="324" y="444"/>
                  <a:pt x="331" y="447"/>
                  <a:pt x="336" y="444"/>
                </a:cubicBezTo>
                <a:cubicBezTo>
                  <a:pt x="339" y="443"/>
                  <a:pt x="342" y="441"/>
                  <a:pt x="345" y="440"/>
                </a:cubicBezTo>
                <a:cubicBezTo>
                  <a:pt x="350" y="437"/>
                  <a:pt x="352" y="430"/>
                  <a:pt x="349" y="424"/>
                </a:cubicBezTo>
                <a:cubicBezTo>
                  <a:pt x="345" y="420"/>
                  <a:pt x="345" y="420"/>
                  <a:pt x="345" y="420"/>
                </a:cubicBezTo>
                <a:cubicBezTo>
                  <a:pt x="340" y="412"/>
                  <a:pt x="342" y="402"/>
                  <a:pt x="350" y="396"/>
                </a:cubicBezTo>
                <a:cubicBezTo>
                  <a:pt x="357" y="391"/>
                  <a:pt x="368" y="393"/>
                  <a:pt x="373" y="401"/>
                </a:cubicBezTo>
                <a:cubicBezTo>
                  <a:pt x="376" y="405"/>
                  <a:pt x="376" y="405"/>
                  <a:pt x="376" y="405"/>
                </a:cubicBezTo>
                <a:cubicBezTo>
                  <a:pt x="379" y="410"/>
                  <a:pt x="387" y="411"/>
                  <a:pt x="391" y="407"/>
                </a:cubicBezTo>
                <a:cubicBezTo>
                  <a:pt x="391" y="407"/>
                  <a:pt x="391" y="407"/>
                  <a:pt x="392" y="407"/>
                </a:cubicBezTo>
                <a:cubicBezTo>
                  <a:pt x="394" y="404"/>
                  <a:pt x="396" y="402"/>
                  <a:pt x="398" y="400"/>
                </a:cubicBezTo>
                <a:cubicBezTo>
                  <a:pt x="403" y="396"/>
                  <a:pt x="402" y="388"/>
                  <a:pt x="398" y="384"/>
                </a:cubicBezTo>
                <a:cubicBezTo>
                  <a:pt x="393" y="381"/>
                  <a:pt x="393" y="381"/>
                  <a:pt x="393" y="381"/>
                </a:cubicBezTo>
                <a:cubicBezTo>
                  <a:pt x="386" y="375"/>
                  <a:pt x="385" y="364"/>
                  <a:pt x="391" y="357"/>
                </a:cubicBezTo>
                <a:cubicBezTo>
                  <a:pt x="397" y="350"/>
                  <a:pt x="407" y="349"/>
                  <a:pt x="415" y="355"/>
                </a:cubicBezTo>
                <a:cubicBezTo>
                  <a:pt x="418" y="358"/>
                  <a:pt x="418" y="358"/>
                  <a:pt x="418" y="358"/>
                </a:cubicBezTo>
                <a:cubicBezTo>
                  <a:pt x="423" y="362"/>
                  <a:pt x="430" y="361"/>
                  <a:pt x="434" y="355"/>
                </a:cubicBezTo>
                <a:cubicBezTo>
                  <a:pt x="435" y="352"/>
                  <a:pt x="437" y="350"/>
                  <a:pt x="439" y="347"/>
                </a:cubicBezTo>
                <a:cubicBezTo>
                  <a:pt x="442" y="342"/>
                  <a:pt x="439" y="335"/>
                  <a:pt x="433" y="332"/>
                </a:cubicBezTo>
                <a:cubicBezTo>
                  <a:pt x="428" y="330"/>
                  <a:pt x="428" y="330"/>
                  <a:pt x="428" y="330"/>
                </a:cubicBezTo>
                <a:cubicBezTo>
                  <a:pt x="420" y="326"/>
                  <a:pt x="416" y="316"/>
                  <a:pt x="419" y="308"/>
                </a:cubicBezTo>
                <a:cubicBezTo>
                  <a:pt x="423" y="299"/>
                  <a:pt x="433" y="295"/>
                  <a:pt x="441" y="299"/>
                </a:cubicBezTo>
                <a:cubicBezTo>
                  <a:pt x="446" y="301"/>
                  <a:pt x="446" y="301"/>
                  <a:pt x="446" y="301"/>
                </a:cubicBezTo>
                <a:cubicBezTo>
                  <a:pt x="451" y="303"/>
                  <a:pt x="458" y="300"/>
                  <a:pt x="460" y="294"/>
                </a:cubicBezTo>
                <a:cubicBezTo>
                  <a:pt x="461" y="291"/>
                  <a:pt x="461" y="288"/>
                  <a:pt x="462" y="285"/>
                </a:cubicBezTo>
                <a:cubicBezTo>
                  <a:pt x="463" y="279"/>
                  <a:pt x="459" y="273"/>
                  <a:pt x="453" y="272"/>
                </a:cubicBezTo>
                <a:cubicBezTo>
                  <a:pt x="447" y="271"/>
                  <a:pt x="447" y="271"/>
                  <a:pt x="447" y="271"/>
                </a:cubicBezTo>
                <a:cubicBezTo>
                  <a:pt x="438" y="270"/>
                  <a:pt x="432" y="262"/>
                  <a:pt x="433" y="253"/>
                </a:cubicBezTo>
                <a:cubicBezTo>
                  <a:pt x="427" y="246"/>
                  <a:pt x="432" y="236"/>
                  <a:pt x="441" y="237"/>
                </a:cubicBezTo>
                <a:close/>
                <a:moveTo>
                  <a:pt x="306" y="91"/>
                </a:moveTo>
                <a:cubicBezTo>
                  <a:pt x="323" y="99"/>
                  <a:pt x="339" y="111"/>
                  <a:pt x="352" y="126"/>
                </a:cubicBezTo>
                <a:cubicBezTo>
                  <a:pt x="364" y="139"/>
                  <a:pt x="374" y="154"/>
                  <a:pt x="381" y="170"/>
                </a:cubicBezTo>
                <a:cubicBezTo>
                  <a:pt x="371" y="174"/>
                  <a:pt x="371" y="174"/>
                  <a:pt x="371" y="174"/>
                </a:cubicBezTo>
                <a:cubicBezTo>
                  <a:pt x="366" y="162"/>
                  <a:pt x="359" y="151"/>
                  <a:pt x="351" y="141"/>
                </a:cubicBezTo>
                <a:cubicBezTo>
                  <a:pt x="341" y="150"/>
                  <a:pt x="341" y="150"/>
                  <a:pt x="341" y="150"/>
                </a:cubicBezTo>
                <a:cubicBezTo>
                  <a:pt x="339" y="147"/>
                  <a:pt x="336" y="145"/>
                  <a:pt x="334" y="142"/>
                </a:cubicBezTo>
                <a:cubicBezTo>
                  <a:pt x="332" y="140"/>
                  <a:pt x="329" y="137"/>
                  <a:pt x="327" y="135"/>
                </a:cubicBezTo>
                <a:cubicBezTo>
                  <a:pt x="337" y="126"/>
                  <a:pt x="337" y="126"/>
                  <a:pt x="337" y="126"/>
                </a:cubicBezTo>
                <a:cubicBezTo>
                  <a:pt x="326" y="116"/>
                  <a:pt x="314" y="107"/>
                  <a:pt x="302" y="101"/>
                </a:cubicBezTo>
                <a:lnTo>
                  <a:pt x="306" y="91"/>
                </a:lnTo>
                <a:close/>
                <a:moveTo>
                  <a:pt x="293" y="85"/>
                </a:moveTo>
                <a:cubicBezTo>
                  <a:pt x="288" y="95"/>
                  <a:pt x="288" y="95"/>
                  <a:pt x="288" y="95"/>
                </a:cubicBezTo>
                <a:cubicBezTo>
                  <a:pt x="277" y="90"/>
                  <a:pt x="265" y="87"/>
                  <a:pt x="253" y="86"/>
                </a:cubicBezTo>
                <a:cubicBezTo>
                  <a:pt x="253" y="99"/>
                  <a:pt x="253" y="99"/>
                  <a:pt x="253" y="99"/>
                </a:cubicBezTo>
                <a:cubicBezTo>
                  <a:pt x="246" y="98"/>
                  <a:pt x="239" y="98"/>
                  <a:pt x="232" y="98"/>
                </a:cubicBezTo>
                <a:cubicBezTo>
                  <a:pt x="233" y="84"/>
                  <a:pt x="233" y="84"/>
                  <a:pt x="233" y="84"/>
                </a:cubicBezTo>
                <a:cubicBezTo>
                  <a:pt x="218" y="84"/>
                  <a:pt x="202" y="87"/>
                  <a:pt x="188" y="92"/>
                </a:cubicBezTo>
                <a:cubicBezTo>
                  <a:pt x="184" y="81"/>
                  <a:pt x="184" y="81"/>
                  <a:pt x="184" y="81"/>
                </a:cubicBezTo>
                <a:cubicBezTo>
                  <a:pt x="219" y="70"/>
                  <a:pt x="258" y="71"/>
                  <a:pt x="293" y="85"/>
                </a:cubicBezTo>
                <a:close/>
                <a:moveTo>
                  <a:pt x="126" y="115"/>
                </a:moveTo>
                <a:cubicBezTo>
                  <a:pt x="139" y="103"/>
                  <a:pt x="154" y="93"/>
                  <a:pt x="170" y="87"/>
                </a:cubicBezTo>
                <a:cubicBezTo>
                  <a:pt x="174" y="97"/>
                  <a:pt x="174" y="97"/>
                  <a:pt x="174" y="97"/>
                </a:cubicBezTo>
                <a:cubicBezTo>
                  <a:pt x="164" y="101"/>
                  <a:pt x="153" y="107"/>
                  <a:pt x="144" y="115"/>
                </a:cubicBezTo>
                <a:cubicBezTo>
                  <a:pt x="153" y="124"/>
                  <a:pt x="153" y="124"/>
                  <a:pt x="153" y="124"/>
                </a:cubicBezTo>
                <a:cubicBezTo>
                  <a:pt x="149" y="127"/>
                  <a:pt x="146" y="130"/>
                  <a:pt x="142" y="133"/>
                </a:cubicBezTo>
                <a:cubicBezTo>
                  <a:pt x="140" y="135"/>
                  <a:pt x="139" y="136"/>
                  <a:pt x="137" y="138"/>
                </a:cubicBezTo>
                <a:cubicBezTo>
                  <a:pt x="128" y="128"/>
                  <a:pt x="128" y="128"/>
                  <a:pt x="128" y="128"/>
                </a:cubicBezTo>
                <a:cubicBezTo>
                  <a:pt x="117" y="139"/>
                  <a:pt x="108" y="152"/>
                  <a:pt x="101" y="166"/>
                </a:cubicBezTo>
                <a:cubicBezTo>
                  <a:pt x="91" y="161"/>
                  <a:pt x="91" y="161"/>
                  <a:pt x="91" y="161"/>
                </a:cubicBezTo>
                <a:cubicBezTo>
                  <a:pt x="99" y="145"/>
                  <a:pt x="111" y="129"/>
                  <a:pt x="126" y="115"/>
                </a:cubicBezTo>
                <a:close/>
                <a:moveTo>
                  <a:pt x="85" y="175"/>
                </a:moveTo>
                <a:cubicBezTo>
                  <a:pt x="95" y="179"/>
                  <a:pt x="95" y="179"/>
                  <a:pt x="95" y="179"/>
                </a:cubicBezTo>
                <a:cubicBezTo>
                  <a:pt x="90" y="190"/>
                  <a:pt x="87" y="202"/>
                  <a:pt x="86" y="214"/>
                </a:cubicBezTo>
                <a:cubicBezTo>
                  <a:pt x="99" y="215"/>
                  <a:pt x="99" y="215"/>
                  <a:pt x="99" y="215"/>
                </a:cubicBezTo>
                <a:cubicBezTo>
                  <a:pt x="98" y="222"/>
                  <a:pt x="98" y="228"/>
                  <a:pt x="98" y="235"/>
                </a:cubicBezTo>
                <a:cubicBezTo>
                  <a:pt x="84" y="234"/>
                  <a:pt x="84" y="234"/>
                  <a:pt x="84" y="234"/>
                </a:cubicBezTo>
                <a:cubicBezTo>
                  <a:pt x="85" y="250"/>
                  <a:pt x="87" y="265"/>
                  <a:pt x="92" y="280"/>
                </a:cubicBezTo>
                <a:cubicBezTo>
                  <a:pt x="82" y="284"/>
                  <a:pt x="82" y="284"/>
                  <a:pt x="82" y="284"/>
                </a:cubicBezTo>
                <a:cubicBezTo>
                  <a:pt x="70" y="248"/>
                  <a:pt x="71" y="209"/>
                  <a:pt x="85" y="175"/>
                </a:cubicBezTo>
                <a:close/>
                <a:moveTo>
                  <a:pt x="161" y="377"/>
                </a:moveTo>
                <a:cubicBezTo>
                  <a:pt x="145" y="368"/>
                  <a:pt x="129" y="357"/>
                  <a:pt x="115" y="342"/>
                </a:cubicBezTo>
                <a:cubicBezTo>
                  <a:pt x="103" y="328"/>
                  <a:pt x="93" y="313"/>
                  <a:pt x="87" y="297"/>
                </a:cubicBezTo>
                <a:cubicBezTo>
                  <a:pt x="97" y="293"/>
                  <a:pt x="97" y="293"/>
                  <a:pt x="97" y="293"/>
                </a:cubicBezTo>
                <a:cubicBezTo>
                  <a:pt x="102" y="305"/>
                  <a:pt x="109" y="316"/>
                  <a:pt x="117" y="327"/>
                </a:cubicBezTo>
                <a:cubicBezTo>
                  <a:pt x="127" y="318"/>
                  <a:pt x="127" y="318"/>
                  <a:pt x="127" y="318"/>
                </a:cubicBezTo>
                <a:cubicBezTo>
                  <a:pt x="129" y="320"/>
                  <a:pt x="131" y="323"/>
                  <a:pt x="133" y="325"/>
                </a:cubicBezTo>
                <a:cubicBezTo>
                  <a:pt x="136" y="328"/>
                  <a:pt x="138" y="330"/>
                  <a:pt x="140" y="333"/>
                </a:cubicBezTo>
                <a:cubicBezTo>
                  <a:pt x="131" y="342"/>
                  <a:pt x="131" y="342"/>
                  <a:pt x="131" y="342"/>
                </a:cubicBezTo>
                <a:cubicBezTo>
                  <a:pt x="141" y="352"/>
                  <a:pt x="153" y="360"/>
                  <a:pt x="166" y="367"/>
                </a:cubicBezTo>
                <a:lnTo>
                  <a:pt x="161" y="377"/>
                </a:lnTo>
                <a:close/>
                <a:moveTo>
                  <a:pt x="175" y="383"/>
                </a:moveTo>
                <a:cubicBezTo>
                  <a:pt x="179" y="373"/>
                  <a:pt x="179" y="373"/>
                  <a:pt x="179" y="373"/>
                </a:cubicBezTo>
                <a:cubicBezTo>
                  <a:pt x="192" y="378"/>
                  <a:pt x="206" y="381"/>
                  <a:pt x="219" y="382"/>
                </a:cubicBezTo>
                <a:cubicBezTo>
                  <a:pt x="220" y="369"/>
                  <a:pt x="220" y="369"/>
                  <a:pt x="220" y="369"/>
                </a:cubicBezTo>
                <a:cubicBezTo>
                  <a:pt x="227" y="370"/>
                  <a:pt x="234" y="370"/>
                  <a:pt x="240" y="369"/>
                </a:cubicBezTo>
                <a:cubicBezTo>
                  <a:pt x="240" y="383"/>
                  <a:pt x="240" y="383"/>
                  <a:pt x="240" y="383"/>
                </a:cubicBezTo>
                <a:cubicBezTo>
                  <a:pt x="253" y="382"/>
                  <a:pt x="267" y="380"/>
                  <a:pt x="280" y="376"/>
                </a:cubicBezTo>
                <a:cubicBezTo>
                  <a:pt x="284" y="386"/>
                  <a:pt x="284" y="386"/>
                  <a:pt x="284" y="386"/>
                </a:cubicBezTo>
                <a:cubicBezTo>
                  <a:pt x="248" y="398"/>
                  <a:pt x="209" y="396"/>
                  <a:pt x="175" y="383"/>
                </a:cubicBezTo>
                <a:close/>
                <a:moveTo>
                  <a:pt x="342" y="352"/>
                </a:moveTo>
                <a:cubicBezTo>
                  <a:pt x="328" y="364"/>
                  <a:pt x="313" y="374"/>
                  <a:pt x="297" y="381"/>
                </a:cubicBezTo>
                <a:cubicBezTo>
                  <a:pt x="293" y="371"/>
                  <a:pt x="293" y="371"/>
                  <a:pt x="293" y="371"/>
                </a:cubicBezTo>
                <a:cubicBezTo>
                  <a:pt x="306" y="365"/>
                  <a:pt x="318" y="358"/>
                  <a:pt x="330" y="348"/>
                </a:cubicBezTo>
                <a:cubicBezTo>
                  <a:pt x="321" y="338"/>
                  <a:pt x="321" y="338"/>
                  <a:pt x="321" y="338"/>
                </a:cubicBezTo>
                <a:cubicBezTo>
                  <a:pt x="322" y="337"/>
                  <a:pt x="324" y="336"/>
                  <a:pt x="325" y="334"/>
                </a:cubicBezTo>
                <a:cubicBezTo>
                  <a:pt x="329" y="331"/>
                  <a:pt x="332" y="328"/>
                  <a:pt x="335" y="324"/>
                </a:cubicBezTo>
                <a:cubicBezTo>
                  <a:pt x="344" y="334"/>
                  <a:pt x="344" y="334"/>
                  <a:pt x="344" y="334"/>
                </a:cubicBezTo>
                <a:cubicBezTo>
                  <a:pt x="353" y="324"/>
                  <a:pt x="361" y="313"/>
                  <a:pt x="367" y="302"/>
                </a:cubicBezTo>
                <a:cubicBezTo>
                  <a:pt x="377" y="306"/>
                  <a:pt x="377" y="306"/>
                  <a:pt x="377" y="306"/>
                </a:cubicBezTo>
                <a:cubicBezTo>
                  <a:pt x="368" y="323"/>
                  <a:pt x="357" y="339"/>
                  <a:pt x="342" y="352"/>
                </a:cubicBezTo>
                <a:close/>
                <a:moveTo>
                  <a:pt x="383" y="293"/>
                </a:moveTo>
                <a:cubicBezTo>
                  <a:pt x="373" y="288"/>
                  <a:pt x="373" y="288"/>
                  <a:pt x="373" y="288"/>
                </a:cubicBezTo>
                <a:cubicBezTo>
                  <a:pt x="378" y="275"/>
                  <a:pt x="381" y="262"/>
                  <a:pt x="382" y="248"/>
                </a:cubicBezTo>
                <a:cubicBezTo>
                  <a:pt x="369" y="247"/>
                  <a:pt x="369" y="247"/>
                  <a:pt x="369" y="247"/>
                </a:cubicBezTo>
                <a:cubicBezTo>
                  <a:pt x="370" y="241"/>
                  <a:pt x="370" y="234"/>
                  <a:pt x="369" y="227"/>
                </a:cubicBezTo>
                <a:cubicBezTo>
                  <a:pt x="383" y="228"/>
                  <a:pt x="383" y="228"/>
                  <a:pt x="383" y="228"/>
                </a:cubicBezTo>
                <a:cubicBezTo>
                  <a:pt x="382" y="214"/>
                  <a:pt x="380" y="201"/>
                  <a:pt x="376" y="188"/>
                </a:cubicBezTo>
                <a:cubicBezTo>
                  <a:pt x="386" y="184"/>
                  <a:pt x="386" y="184"/>
                  <a:pt x="386" y="184"/>
                </a:cubicBezTo>
                <a:cubicBezTo>
                  <a:pt x="398" y="219"/>
                  <a:pt x="396" y="258"/>
                  <a:pt x="383" y="293"/>
                </a:cubicBezTo>
                <a:close/>
              </a:path>
            </a:pathLst>
          </a:custGeom>
          <a:solidFill>
            <a:schemeClr val="tx2"/>
          </a:solidFill>
          <a:ln>
            <a:noFill/>
          </a:ln>
        </p:spPr>
        <p:txBody>
          <a:bodyPr vert="horz" wrap="square" lIns="91416" tIns="45708" rIns="91416" bIns="45708" numCol="1" anchor="t" anchorCtr="0" compatLnSpc="1">
            <a:prstTxWarp prst="textNoShape">
              <a:avLst/>
            </a:prstTxWarp>
          </a:bodyPr>
          <a:lstStyle/>
          <a:p>
            <a:endParaRPr lang="en-US" sz="3599" dirty="0">
              <a:latin typeface="Lato Light" panose="020F0502020204030203" pitchFamily="34" charset="0"/>
            </a:endParaRPr>
          </a:p>
        </p:txBody>
      </p:sp>
      <p:sp>
        <p:nvSpPr>
          <p:cNvPr id="91" name="TextBox 90">
            <a:extLst>
              <a:ext uri="{FF2B5EF4-FFF2-40B4-BE49-F238E27FC236}">
                <a16:creationId xmlns:a16="http://schemas.microsoft.com/office/drawing/2014/main" id="{E44DFD67-A402-3706-6EEE-B0350671F9D7}"/>
              </a:ext>
            </a:extLst>
          </p:cNvPr>
          <p:cNvSpPr txBox="1"/>
          <p:nvPr/>
        </p:nvSpPr>
        <p:spPr>
          <a:xfrm>
            <a:off x="2820225" y="3682897"/>
            <a:ext cx="808482" cy="261610"/>
          </a:xfrm>
          <a:prstGeom prst="rect">
            <a:avLst/>
          </a:prstGeom>
          <a:noFill/>
        </p:spPr>
        <p:txBody>
          <a:bodyPr wrap="square" rtlCol="0">
            <a:spAutoFit/>
          </a:bodyPr>
          <a:lstStyle/>
          <a:p>
            <a:r>
              <a:rPr lang="en-US" sz="1050"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sp>
        <p:nvSpPr>
          <p:cNvPr id="92" name="TextBox 91">
            <a:extLst>
              <a:ext uri="{FF2B5EF4-FFF2-40B4-BE49-F238E27FC236}">
                <a16:creationId xmlns:a16="http://schemas.microsoft.com/office/drawing/2014/main" id="{73DACCCB-2CA5-6DD6-CF39-BED9F1687074}"/>
              </a:ext>
            </a:extLst>
          </p:cNvPr>
          <p:cNvSpPr txBox="1"/>
          <p:nvPr/>
        </p:nvSpPr>
        <p:spPr>
          <a:xfrm>
            <a:off x="8797788" y="3817156"/>
            <a:ext cx="992084" cy="246221"/>
          </a:xfrm>
          <a:prstGeom prst="rect">
            <a:avLst/>
          </a:prstGeom>
          <a:noFill/>
        </p:spPr>
        <p:txBody>
          <a:bodyPr wrap="square" rtlCol="0">
            <a:spAutoFit/>
          </a:bodyPr>
          <a:lstStyle/>
          <a:p>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Customers</a:t>
            </a:r>
          </a:p>
        </p:txBody>
      </p:sp>
      <p:sp>
        <p:nvSpPr>
          <p:cNvPr id="94" name="TextBox 93">
            <a:extLst>
              <a:ext uri="{FF2B5EF4-FFF2-40B4-BE49-F238E27FC236}">
                <a16:creationId xmlns:a16="http://schemas.microsoft.com/office/drawing/2014/main" id="{3A6D83E2-B343-586B-92A7-689ABF16C456}"/>
              </a:ext>
            </a:extLst>
          </p:cNvPr>
          <p:cNvSpPr txBox="1"/>
          <p:nvPr/>
        </p:nvSpPr>
        <p:spPr>
          <a:xfrm>
            <a:off x="9197115" y="6113547"/>
            <a:ext cx="992084" cy="246221"/>
          </a:xfrm>
          <a:prstGeom prst="rect">
            <a:avLst/>
          </a:prstGeom>
          <a:noFill/>
        </p:spPr>
        <p:txBody>
          <a:bodyPr wrap="square" rtlCol="0">
            <a:spAutoFit/>
          </a:bodyPr>
          <a:lstStyle/>
          <a:p>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Transactions</a:t>
            </a:r>
          </a:p>
        </p:txBody>
      </p:sp>
      <p:sp>
        <p:nvSpPr>
          <p:cNvPr id="95" name="TextBox 94">
            <a:extLst>
              <a:ext uri="{FF2B5EF4-FFF2-40B4-BE49-F238E27FC236}">
                <a16:creationId xmlns:a16="http://schemas.microsoft.com/office/drawing/2014/main" id="{08D336E5-3E19-6FE1-4902-130BA5847F1D}"/>
              </a:ext>
            </a:extLst>
          </p:cNvPr>
          <p:cNvSpPr txBox="1"/>
          <p:nvPr/>
        </p:nvSpPr>
        <p:spPr>
          <a:xfrm>
            <a:off x="5665524" y="3680717"/>
            <a:ext cx="992084" cy="246221"/>
          </a:xfrm>
          <a:prstGeom prst="rect">
            <a:avLst/>
          </a:prstGeom>
          <a:noFill/>
        </p:spPr>
        <p:txBody>
          <a:bodyPr wrap="square" rtlCol="0">
            <a:spAutoFit/>
          </a:bodyPr>
          <a:lstStyle/>
          <a:p>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Session</a:t>
            </a:r>
          </a:p>
        </p:txBody>
      </p:sp>
      <p:sp>
        <p:nvSpPr>
          <p:cNvPr id="96" name="TextBox 95">
            <a:extLst>
              <a:ext uri="{FF2B5EF4-FFF2-40B4-BE49-F238E27FC236}">
                <a16:creationId xmlns:a16="http://schemas.microsoft.com/office/drawing/2014/main" id="{18640F50-A6AB-081A-31F1-1F1C4B6C6B9F}"/>
              </a:ext>
            </a:extLst>
          </p:cNvPr>
          <p:cNvSpPr txBox="1"/>
          <p:nvPr/>
        </p:nvSpPr>
        <p:spPr>
          <a:xfrm>
            <a:off x="828366" y="5795598"/>
            <a:ext cx="992084" cy="246221"/>
          </a:xfrm>
          <a:prstGeom prst="rect">
            <a:avLst/>
          </a:prstGeom>
          <a:noFill/>
        </p:spPr>
        <p:txBody>
          <a:bodyPr wrap="square" rtlCol="0">
            <a:spAutoFit/>
          </a:bodyPr>
          <a:lstStyle/>
          <a:p>
            <a:r>
              <a:rPr lang="en-US" sz="1000" dirty="0">
                <a:solidFill>
                  <a:schemeClr val="bg1"/>
                </a:solidFill>
                <a:latin typeface="Lato" panose="020F0502020204030203" pitchFamily="34" charset="0"/>
                <a:ea typeface="Lato" panose="020F0502020204030203" pitchFamily="34" charset="0"/>
                <a:cs typeface="Lato" panose="020F0502020204030203" pitchFamily="34" charset="0"/>
              </a:rPr>
              <a:t>Product</a:t>
            </a:r>
          </a:p>
        </p:txBody>
      </p:sp>
    </p:spTree>
    <p:extLst>
      <p:ext uri="{BB962C8B-B14F-4D97-AF65-F5344CB8AC3E}">
        <p14:creationId xmlns:p14="http://schemas.microsoft.com/office/powerpoint/2010/main" val="188555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0" y="282788"/>
            <a:ext cx="3861955"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Brainstorming tables….</a:t>
            </a:r>
          </a:p>
        </p:txBody>
      </p:sp>
      <p:sp>
        <p:nvSpPr>
          <p:cNvPr id="5" name="Alternate Process 4">
            <a:extLst>
              <a:ext uri="{FF2B5EF4-FFF2-40B4-BE49-F238E27FC236}">
                <a16:creationId xmlns:a16="http://schemas.microsoft.com/office/drawing/2014/main" id="{1938777C-4D89-DFEE-0B67-320F53E1A53A}"/>
              </a:ext>
            </a:extLst>
          </p:cNvPr>
          <p:cNvSpPr/>
          <p:nvPr/>
        </p:nvSpPr>
        <p:spPr>
          <a:xfrm>
            <a:off x="0" y="744453"/>
            <a:ext cx="12192000" cy="461665"/>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744453"/>
            <a:ext cx="11648689" cy="560218"/>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Keeping in mind </a:t>
            </a:r>
            <a:r>
              <a:rPr lang="en-US" sz="1100" dirty="0" err="1">
                <a:latin typeface="Lato Light" panose="020F0502020204030203" pitchFamily="34" charset="0"/>
                <a:cs typeface="Mukta ExtraLight" panose="020B0000000000000000" pitchFamily="34" charset="77"/>
              </a:rPr>
              <a:t>Suppliers,Product,Session</a:t>
            </a:r>
            <a:r>
              <a:rPr lang="en-US" sz="1100" dirty="0">
                <a:latin typeface="Lato Light" panose="020F0502020204030203" pitchFamily="34" charset="0"/>
                <a:cs typeface="Mukta ExtraLight" panose="020B0000000000000000" pitchFamily="34" charset="77"/>
              </a:rPr>
              <a:t> &amp; Cart </a:t>
            </a:r>
            <a:r>
              <a:rPr lang="en-US" sz="1100" dirty="0" err="1">
                <a:latin typeface="Lato Light" panose="020F0502020204030203" pitchFamily="34" charset="0"/>
                <a:cs typeface="Mukta ExtraLight" panose="020B0000000000000000" pitchFamily="34" charset="77"/>
              </a:rPr>
              <a:t>data,Customers</a:t>
            </a:r>
            <a:r>
              <a:rPr lang="en-US" sz="1100" dirty="0">
                <a:latin typeface="Lato Light" panose="020F0502020204030203" pitchFamily="34" charset="0"/>
                <a:cs typeface="Mukta ExtraLight" panose="020B0000000000000000" pitchFamily="34" charset="77"/>
              </a:rPr>
              <a:t> &amp; Transactional data, we create the following tables with some basic rudimentary datatypes:- </a:t>
            </a:r>
          </a:p>
          <a:p>
            <a:pPr defTabSz="1087636">
              <a:lnSpc>
                <a:spcPts val="1750"/>
              </a:lnSpc>
              <a:spcBef>
                <a:spcPct val="20000"/>
              </a:spcBef>
            </a:pPr>
            <a:endParaRPr lang="en-US" sz="1100" dirty="0">
              <a:latin typeface="Lato Light" panose="020F0502020204030203" pitchFamily="34" charset="0"/>
              <a:cs typeface="Mukta ExtraLight" panose="020B0000000000000000" pitchFamily="34" charset="77"/>
            </a:endParaRPr>
          </a:p>
        </p:txBody>
      </p:sp>
      <p:graphicFrame>
        <p:nvGraphicFramePr>
          <p:cNvPr id="4" name="Table 6">
            <a:extLst>
              <a:ext uri="{FF2B5EF4-FFF2-40B4-BE49-F238E27FC236}">
                <a16:creationId xmlns:a16="http://schemas.microsoft.com/office/drawing/2014/main" id="{7131607B-2233-2ADF-FE2A-BE1F1CAFCF13}"/>
              </a:ext>
            </a:extLst>
          </p:cNvPr>
          <p:cNvGraphicFramePr>
            <a:graphicFrameLocks noGrp="1"/>
          </p:cNvGraphicFramePr>
          <p:nvPr>
            <p:extLst>
              <p:ext uri="{D42A27DB-BD31-4B8C-83A1-F6EECF244321}">
                <p14:modId xmlns:p14="http://schemas.microsoft.com/office/powerpoint/2010/main" val="493966425"/>
              </p:ext>
            </p:extLst>
          </p:nvPr>
        </p:nvGraphicFramePr>
        <p:xfrm>
          <a:off x="349144" y="1316171"/>
          <a:ext cx="1942122" cy="1990786"/>
        </p:xfrm>
        <a:graphic>
          <a:graphicData uri="http://schemas.openxmlformats.org/drawingml/2006/table">
            <a:tbl>
              <a:tblPr firstRow="1" bandRow="1">
                <a:tableStyleId>{5C22544A-7EE6-4342-B048-85BDC9FD1C3A}</a:tableStyleId>
              </a:tblPr>
              <a:tblGrid>
                <a:gridCol w="1018929">
                  <a:extLst>
                    <a:ext uri="{9D8B030D-6E8A-4147-A177-3AD203B41FA5}">
                      <a16:colId xmlns:a16="http://schemas.microsoft.com/office/drawing/2014/main" val="3851245922"/>
                    </a:ext>
                  </a:extLst>
                </a:gridCol>
                <a:gridCol w="923193">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58649">
                <a:tc>
                  <a:txBody>
                    <a:bodyPr/>
                    <a:lstStyle/>
                    <a:p>
                      <a:r>
                        <a:rPr lang="en-US" sz="12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58649">
                <a:tc>
                  <a:txBody>
                    <a:bodyPr/>
                    <a:lstStyle/>
                    <a:p>
                      <a:r>
                        <a:rPr lang="en-US" sz="12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72960">
                <a:tc>
                  <a:txBody>
                    <a:bodyPr/>
                    <a:lstStyle/>
                    <a:p>
                      <a:r>
                        <a:rPr lang="en-US" sz="12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72960">
                <a:tc>
                  <a:txBody>
                    <a:bodyPr/>
                    <a:lstStyle/>
                    <a:p>
                      <a:r>
                        <a:rPr lang="en-US" sz="1200" dirty="0"/>
                        <a:t>price</a:t>
                      </a:r>
                    </a:p>
                  </a:txBody>
                  <a:tcPr>
                    <a:solidFill>
                      <a:schemeClr val="bg1">
                        <a:lumMod val="85000"/>
                      </a:schemeClr>
                    </a:solidFill>
                  </a:tcPr>
                </a:tc>
                <a:tc>
                  <a:txBody>
                    <a:bodyPr/>
                    <a:lstStyle/>
                    <a:p>
                      <a:r>
                        <a:rPr lang="en-US" sz="1200" dirty="0"/>
                        <a:t> decimal</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created_at</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1375321718"/>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modified_at</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7" name="Table 6">
            <a:extLst>
              <a:ext uri="{FF2B5EF4-FFF2-40B4-BE49-F238E27FC236}">
                <a16:creationId xmlns:a16="http://schemas.microsoft.com/office/drawing/2014/main" id="{C09D56FB-1F23-A52A-4E30-0F7BC554D25E}"/>
              </a:ext>
            </a:extLst>
          </p:cNvPr>
          <p:cNvGraphicFramePr>
            <a:graphicFrameLocks noGrp="1"/>
          </p:cNvGraphicFramePr>
          <p:nvPr>
            <p:extLst>
              <p:ext uri="{D42A27DB-BD31-4B8C-83A1-F6EECF244321}">
                <p14:modId xmlns:p14="http://schemas.microsoft.com/office/powerpoint/2010/main" val="3302935152"/>
              </p:ext>
            </p:extLst>
          </p:nvPr>
        </p:nvGraphicFramePr>
        <p:xfrm>
          <a:off x="6193694" y="1398964"/>
          <a:ext cx="1942122" cy="1716466"/>
        </p:xfrm>
        <a:graphic>
          <a:graphicData uri="http://schemas.openxmlformats.org/drawingml/2006/table">
            <a:tbl>
              <a:tblPr firstRow="1" bandRow="1">
                <a:tableStyleId>{5C22544A-7EE6-4342-B048-85BDC9FD1C3A}</a:tableStyleId>
              </a:tblPr>
              <a:tblGrid>
                <a:gridCol w="1018929">
                  <a:extLst>
                    <a:ext uri="{9D8B030D-6E8A-4147-A177-3AD203B41FA5}">
                      <a16:colId xmlns:a16="http://schemas.microsoft.com/office/drawing/2014/main" val="3851245922"/>
                    </a:ext>
                  </a:extLst>
                </a:gridCol>
                <a:gridCol w="923193">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Cart Item</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58649">
                <a:tc>
                  <a:txBody>
                    <a:bodyPr/>
                    <a:lstStyle/>
                    <a:p>
                      <a:r>
                        <a:rPr lang="en-US" sz="1200" dirty="0" err="1">
                          <a:latin typeface="Lato" panose="020F0502020204030203" pitchFamily="34" charset="0"/>
                          <a:ea typeface="Lato" panose="020F0502020204030203" pitchFamily="34" charset="0"/>
                          <a:cs typeface="Lato" panose="020F0502020204030203" pitchFamily="34" charset="0"/>
                        </a:rPr>
                        <a:t>Session_id</a:t>
                      </a:r>
                      <a:endParaRPr lang="en-US" sz="12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72960">
                <a:tc>
                  <a:txBody>
                    <a:bodyPr/>
                    <a:lstStyle/>
                    <a:p>
                      <a:r>
                        <a:rPr lang="en-US" sz="1200" dirty="0" err="1">
                          <a:latin typeface="Lato" panose="020F0502020204030203" pitchFamily="34" charset="0"/>
                          <a:ea typeface="Lato" panose="020F0502020204030203" pitchFamily="34" charset="0"/>
                          <a:cs typeface="Lato" panose="020F0502020204030203" pitchFamily="34" charset="0"/>
                        </a:rPr>
                        <a:t>product_id</a:t>
                      </a:r>
                      <a:endParaRPr lang="en-US" sz="12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72960">
                <a:tc>
                  <a:txBody>
                    <a:bodyPr/>
                    <a:lstStyle/>
                    <a:p>
                      <a:r>
                        <a:rPr lang="en-US" sz="1200" dirty="0"/>
                        <a:t>quantity</a:t>
                      </a:r>
                    </a:p>
                  </a:txBody>
                  <a:tcPr>
                    <a:solidFill>
                      <a:schemeClr val="bg1">
                        <a:lumMod val="85000"/>
                      </a:schemeClr>
                    </a:solidFill>
                  </a:tcPr>
                </a:tc>
                <a:tc>
                  <a:txBody>
                    <a:bodyPr/>
                    <a:lstStyle/>
                    <a:p>
                      <a:r>
                        <a:rPr lang="en-US" sz="1200" dirty="0"/>
                        <a:t> decimal</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created_at</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1375321718"/>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modified_at</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8" name="Table 7">
            <a:extLst>
              <a:ext uri="{FF2B5EF4-FFF2-40B4-BE49-F238E27FC236}">
                <a16:creationId xmlns:a16="http://schemas.microsoft.com/office/drawing/2014/main" id="{EA3003B4-298B-B921-9D20-E51048E5335A}"/>
              </a:ext>
            </a:extLst>
          </p:cNvPr>
          <p:cNvGraphicFramePr>
            <a:graphicFrameLocks noGrp="1"/>
          </p:cNvGraphicFramePr>
          <p:nvPr>
            <p:extLst>
              <p:ext uri="{D42A27DB-BD31-4B8C-83A1-F6EECF244321}">
                <p14:modId xmlns:p14="http://schemas.microsoft.com/office/powerpoint/2010/main" val="3944565502"/>
              </p:ext>
            </p:extLst>
          </p:nvPr>
        </p:nvGraphicFramePr>
        <p:xfrm>
          <a:off x="2995248" y="1398964"/>
          <a:ext cx="1942122" cy="1716466"/>
        </p:xfrm>
        <a:graphic>
          <a:graphicData uri="http://schemas.openxmlformats.org/drawingml/2006/table">
            <a:tbl>
              <a:tblPr firstRow="1" bandRow="1">
                <a:tableStyleId>{5C22544A-7EE6-4342-B048-85BDC9FD1C3A}</a:tableStyleId>
              </a:tblPr>
              <a:tblGrid>
                <a:gridCol w="1018929">
                  <a:extLst>
                    <a:ext uri="{9D8B030D-6E8A-4147-A177-3AD203B41FA5}">
                      <a16:colId xmlns:a16="http://schemas.microsoft.com/office/drawing/2014/main" val="3851245922"/>
                    </a:ext>
                  </a:extLst>
                </a:gridCol>
                <a:gridCol w="923193">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Shopping Session</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58649">
                <a:tc>
                  <a:txBody>
                    <a:bodyPr/>
                    <a:lstStyle/>
                    <a:p>
                      <a:r>
                        <a:rPr lang="en-US" sz="12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72960">
                <a:tc>
                  <a:txBody>
                    <a:bodyPr/>
                    <a:lstStyle/>
                    <a:p>
                      <a:r>
                        <a:rPr lang="en-US" sz="1200" dirty="0" err="1">
                          <a:latin typeface="Lato" panose="020F0502020204030203" pitchFamily="34" charset="0"/>
                          <a:ea typeface="Lato" panose="020F0502020204030203" pitchFamily="34" charset="0"/>
                          <a:cs typeface="Lato" panose="020F0502020204030203" pitchFamily="34" charset="0"/>
                        </a:rPr>
                        <a:t>user_id</a:t>
                      </a:r>
                      <a:endParaRPr lang="en-US" sz="12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72960">
                <a:tc>
                  <a:txBody>
                    <a:bodyPr/>
                    <a:lstStyle/>
                    <a:p>
                      <a:r>
                        <a:rPr lang="en-US" sz="1200" dirty="0" err="1"/>
                        <a:t>total_time</a:t>
                      </a:r>
                      <a:endParaRPr lang="en-US" sz="1200" dirty="0"/>
                    </a:p>
                  </a:txBody>
                  <a:tcPr>
                    <a:solidFill>
                      <a:schemeClr val="bg1">
                        <a:lumMod val="85000"/>
                      </a:schemeClr>
                    </a:solidFill>
                  </a:tcPr>
                </a:tc>
                <a:tc>
                  <a:txBody>
                    <a:bodyPr/>
                    <a:lstStyle/>
                    <a:p>
                      <a:r>
                        <a:rPr lang="en-US" sz="1200" dirty="0"/>
                        <a:t> decimal</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created_at</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1375321718"/>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modified_at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9" name="Table 8">
            <a:extLst>
              <a:ext uri="{FF2B5EF4-FFF2-40B4-BE49-F238E27FC236}">
                <a16:creationId xmlns:a16="http://schemas.microsoft.com/office/drawing/2014/main" id="{B00E69D6-84D5-0FFA-F2A4-CB10E380CC56}"/>
              </a:ext>
            </a:extLst>
          </p:cNvPr>
          <p:cNvGraphicFramePr>
            <a:graphicFrameLocks noGrp="1"/>
          </p:cNvGraphicFramePr>
          <p:nvPr>
            <p:extLst>
              <p:ext uri="{D42A27DB-BD31-4B8C-83A1-F6EECF244321}">
                <p14:modId xmlns:p14="http://schemas.microsoft.com/office/powerpoint/2010/main" val="502771218"/>
              </p:ext>
            </p:extLst>
          </p:nvPr>
        </p:nvGraphicFramePr>
        <p:xfrm>
          <a:off x="349144" y="3621589"/>
          <a:ext cx="1942122" cy="2813746"/>
        </p:xfrm>
        <a:graphic>
          <a:graphicData uri="http://schemas.openxmlformats.org/drawingml/2006/table">
            <a:tbl>
              <a:tblPr firstRow="1" bandRow="1">
                <a:tableStyleId>{5C22544A-7EE6-4342-B048-85BDC9FD1C3A}</a:tableStyleId>
              </a:tblPr>
              <a:tblGrid>
                <a:gridCol w="1018929">
                  <a:extLst>
                    <a:ext uri="{9D8B030D-6E8A-4147-A177-3AD203B41FA5}">
                      <a16:colId xmlns:a16="http://schemas.microsoft.com/office/drawing/2014/main" val="3851245922"/>
                    </a:ext>
                  </a:extLst>
                </a:gridCol>
                <a:gridCol w="923193">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58649">
                <a:tc>
                  <a:txBody>
                    <a:bodyPr/>
                    <a:lstStyle/>
                    <a:p>
                      <a:r>
                        <a:rPr lang="en-US" sz="12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72960">
                <a:tc>
                  <a:txBody>
                    <a:bodyPr/>
                    <a:lstStyle/>
                    <a:p>
                      <a:r>
                        <a:rPr lang="en-US" sz="1200" dirty="0">
                          <a:latin typeface="Lato" panose="020F0502020204030203" pitchFamily="34" charset="0"/>
                          <a:ea typeface="Lato" panose="020F0502020204030203" pitchFamily="34" charset="0"/>
                          <a:cs typeface="Lato" panose="020F0502020204030203" pitchFamily="34" charset="0"/>
                        </a:rPr>
                        <a:t>username</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72960">
                <a:tc>
                  <a:txBody>
                    <a:bodyPr/>
                    <a:lstStyle/>
                    <a:p>
                      <a:r>
                        <a:rPr lang="en-US" sz="1200" dirty="0"/>
                        <a:t>password</a:t>
                      </a:r>
                    </a:p>
                  </a:txBody>
                  <a:tcPr>
                    <a:solidFill>
                      <a:schemeClr val="bg1">
                        <a:lumMod val="85000"/>
                      </a:schemeClr>
                    </a:solidFill>
                  </a:tcPr>
                </a:tc>
                <a:tc>
                  <a:txBody>
                    <a:bodyPr/>
                    <a:lstStyle/>
                    <a:p>
                      <a:r>
                        <a:rPr lang="en-US" sz="1200" dirty="0"/>
                        <a:t> text</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first_name</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varchar</a:t>
                      </a:r>
                    </a:p>
                  </a:txBody>
                  <a:tcPr>
                    <a:solidFill>
                      <a:schemeClr val="bg1">
                        <a:lumMod val="85000"/>
                      </a:schemeClr>
                    </a:solidFill>
                  </a:tcPr>
                </a:tc>
                <a:extLst>
                  <a:ext uri="{0D108BD9-81ED-4DB2-BD59-A6C34878D82A}">
                    <a16:rowId xmlns:a16="http://schemas.microsoft.com/office/drawing/2014/main" val="3082836507"/>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last_name</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varchar</a:t>
                      </a:r>
                    </a:p>
                  </a:txBody>
                  <a:tcPr>
                    <a:solidFill>
                      <a:schemeClr val="bg1">
                        <a:lumMod val="85000"/>
                      </a:schemeClr>
                    </a:solidFill>
                  </a:tcPr>
                </a:tc>
                <a:extLst>
                  <a:ext uri="{0D108BD9-81ED-4DB2-BD59-A6C34878D82A}">
                    <a16:rowId xmlns:a16="http://schemas.microsoft.com/office/drawing/2014/main" val="3679234357"/>
                  </a:ext>
                </a:extLst>
              </a:tr>
              <a:tr h="272960">
                <a:tc>
                  <a:txBody>
                    <a:bodyPr/>
                    <a:lstStyle/>
                    <a:p>
                      <a:r>
                        <a:rPr lang="en-US" sz="1200" dirty="0"/>
                        <a:t>address</a:t>
                      </a:r>
                    </a:p>
                  </a:txBody>
                  <a:tcPr>
                    <a:solidFill>
                      <a:schemeClr val="bg1">
                        <a:lumMod val="85000"/>
                      </a:schemeClr>
                    </a:solidFill>
                  </a:tcPr>
                </a:tc>
                <a:tc>
                  <a:txBody>
                    <a:bodyPr/>
                    <a:lstStyle/>
                    <a:p>
                      <a:r>
                        <a:rPr lang="en-US" sz="1200" dirty="0"/>
                        <a:t>varchar</a:t>
                      </a:r>
                    </a:p>
                  </a:txBody>
                  <a:tcPr>
                    <a:solidFill>
                      <a:schemeClr val="bg1">
                        <a:lumMod val="85000"/>
                      </a:schemeClr>
                    </a:solidFill>
                  </a:tcPr>
                </a:tc>
                <a:extLst>
                  <a:ext uri="{0D108BD9-81ED-4DB2-BD59-A6C34878D82A}">
                    <a16:rowId xmlns:a16="http://schemas.microsoft.com/office/drawing/2014/main" val="3817990062"/>
                  </a:ext>
                </a:extLst>
              </a:tr>
              <a:tr h="272960">
                <a:tc>
                  <a:txBody>
                    <a:bodyPr/>
                    <a:lstStyle/>
                    <a:p>
                      <a:r>
                        <a:rPr lang="en-US" sz="1200" dirty="0"/>
                        <a:t>telephone</a:t>
                      </a:r>
                    </a:p>
                  </a:txBody>
                  <a:tcPr>
                    <a:solidFill>
                      <a:schemeClr val="bg1">
                        <a:lumMod val="85000"/>
                      </a:schemeClr>
                    </a:solidFill>
                  </a:tcPr>
                </a:tc>
                <a:tc>
                  <a:txBody>
                    <a:bodyPr/>
                    <a:lstStyle/>
                    <a:p>
                      <a:r>
                        <a:rPr lang="en-US" sz="1200" dirty="0"/>
                        <a:t>int</a:t>
                      </a:r>
                    </a:p>
                  </a:txBody>
                  <a:tcPr>
                    <a:solidFill>
                      <a:schemeClr val="bg1">
                        <a:lumMod val="85000"/>
                      </a:schemeClr>
                    </a:solidFill>
                  </a:tcPr>
                </a:tc>
                <a:extLst>
                  <a:ext uri="{0D108BD9-81ED-4DB2-BD59-A6C34878D82A}">
                    <a16:rowId xmlns:a16="http://schemas.microsoft.com/office/drawing/2014/main" val="647199888"/>
                  </a:ext>
                </a:extLst>
              </a:tr>
              <a:tr h="272960">
                <a:tc>
                  <a:txBody>
                    <a:bodyPr/>
                    <a:lstStyle/>
                    <a:p>
                      <a:r>
                        <a:rPr lang="en-US" sz="1200" dirty="0" err="1"/>
                        <a:t>created_at</a:t>
                      </a:r>
                      <a:endParaRPr lang="en-US" sz="1200" dirty="0"/>
                    </a:p>
                  </a:txBody>
                  <a:tcPr>
                    <a:solidFill>
                      <a:schemeClr val="bg1">
                        <a:lumMod val="85000"/>
                      </a:schemeClr>
                    </a:solidFill>
                  </a:tcPr>
                </a:tc>
                <a:tc>
                  <a:txBody>
                    <a:bodyPr/>
                    <a:lstStyle/>
                    <a:p>
                      <a:r>
                        <a:rPr lang="en-US" sz="1200" dirty="0"/>
                        <a:t>timestamp</a:t>
                      </a:r>
                    </a:p>
                  </a:txBody>
                  <a:tcPr>
                    <a:solidFill>
                      <a:schemeClr val="bg1">
                        <a:lumMod val="85000"/>
                      </a:schemeClr>
                    </a:solidFill>
                  </a:tcPr>
                </a:tc>
                <a:extLst>
                  <a:ext uri="{0D108BD9-81ED-4DB2-BD59-A6C34878D82A}">
                    <a16:rowId xmlns:a16="http://schemas.microsoft.com/office/drawing/2014/main" val="2748192924"/>
                  </a:ext>
                </a:extLst>
              </a:tr>
              <a:tr h="272960">
                <a:tc>
                  <a:txBody>
                    <a:bodyPr/>
                    <a:lstStyle/>
                    <a:p>
                      <a:r>
                        <a:rPr lang="en-US" sz="1200" dirty="0"/>
                        <a:t>modified_at</a:t>
                      </a:r>
                    </a:p>
                  </a:txBody>
                  <a:tcPr>
                    <a:solidFill>
                      <a:schemeClr val="bg1">
                        <a:lumMod val="85000"/>
                      </a:schemeClr>
                    </a:solidFill>
                  </a:tcPr>
                </a:tc>
                <a:tc>
                  <a:txBody>
                    <a:bodyPr/>
                    <a:lstStyle/>
                    <a:p>
                      <a:r>
                        <a:rPr lang="en-US" sz="1200" dirty="0"/>
                        <a:t>timestamp</a:t>
                      </a:r>
                    </a:p>
                  </a:txBody>
                  <a:tcPr>
                    <a:solidFill>
                      <a:schemeClr val="bg1">
                        <a:lumMod val="85000"/>
                      </a:schemeClr>
                    </a:solidFill>
                  </a:tcPr>
                </a:tc>
                <a:extLst>
                  <a:ext uri="{0D108BD9-81ED-4DB2-BD59-A6C34878D82A}">
                    <a16:rowId xmlns:a16="http://schemas.microsoft.com/office/drawing/2014/main" val="3923191668"/>
                  </a:ext>
                </a:extLst>
              </a:tr>
            </a:tbl>
          </a:graphicData>
        </a:graphic>
      </p:graphicFrame>
      <p:graphicFrame>
        <p:nvGraphicFramePr>
          <p:cNvPr id="10" name="Table 9">
            <a:extLst>
              <a:ext uri="{FF2B5EF4-FFF2-40B4-BE49-F238E27FC236}">
                <a16:creationId xmlns:a16="http://schemas.microsoft.com/office/drawing/2014/main" id="{F31576D1-FA25-B2DE-4640-0985AB6C7F9A}"/>
              </a:ext>
            </a:extLst>
          </p:cNvPr>
          <p:cNvGraphicFramePr>
            <a:graphicFrameLocks noGrp="1"/>
          </p:cNvGraphicFramePr>
          <p:nvPr>
            <p:extLst>
              <p:ext uri="{D42A27DB-BD31-4B8C-83A1-F6EECF244321}">
                <p14:modId xmlns:p14="http://schemas.microsoft.com/office/powerpoint/2010/main" val="2430602508"/>
              </p:ext>
            </p:extLst>
          </p:nvPr>
        </p:nvGraphicFramePr>
        <p:xfrm>
          <a:off x="6568451" y="4250428"/>
          <a:ext cx="1942122" cy="1167826"/>
        </p:xfrm>
        <a:graphic>
          <a:graphicData uri="http://schemas.openxmlformats.org/drawingml/2006/table">
            <a:tbl>
              <a:tblPr firstRow="1" bandRow="1">
                <a:tableStyleId>{5C22544A-7EE6-4342-B048-85BDC9FD1C3A}</a:tableStyleId>
              </a:tblPr>
              <a:tblGrid>
                <a:gridCol w="1018929">
                  <a:extLst>
                    <a:ext uri="{9D8B030D-6E8A-4147-A177-3AD203B41FA5}">
                      <a16:colId xmlns:a16="http://schemas.microsoft.com/office/drawing/2014/main" val="3851245922"/>
                    </a:ext>
                  </a:extLst>
                </a:gridCol>
                <a:gridCol w="923193">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Order Items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72960">
                <a:tc>
                  <a:txBody>
                    <a:bodyPr/>
                    <a:lstStyle/>
                    <a:p>
                      <a:r>
                        <a:rPr lang="en-US" sz="1200" dirty="0" err="1">
                          <a:latin typeface="Lato" panose="020F0502020204030203" pitchFamily="34" charset="0"/>
                          <a:ea typeface="Lato" panose="020F0502020204030203" pitchFamily="34" charset="0"/>
                          <a:cs typeface="Lato" panose="020F0502020204030203" pitchFamily="34" charset="0"/>
                        </a:rPr>
                        <a:t>order_id</a:t>
                      </a:r>
                      <a:endParaRPr lang="en-US" sz="12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72960">
                <a:tc>
                  <a:txBody>
                    <a:bodyPr/>
                    <a:lstStyle/>
                    <a:p>
                      <a:r>
                        <a:rPr lang="en-US" sz="1200" dirty="0" err="1"/>
                        <a:t>product_id</a:t>
                      </a:r>
                      <a:endParaRPr lang="en-US" sz="1200" dirty="0"/>
                    </a:p>
                  </a:txBody>
                  <a:tcPr>
                    <a:solidFill>
                      <a:schemeClr val="bg1">
                        <a:lumMod val="85000"/>
                      </a:schemeClr>
                    </a:solidFill>
                  </a:tcPr>
                </a:tc>
                <a:tc>
                  <a:txBody>
                    <a:bodyPr/>
                    <a:lstStyle/>
                    <a:p>
                      <a:r>
                        <a:rPr lang="en-US" sz="1200" dirty="0"/>
                        <a:t> text</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quantity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graphicFrame>
        <p:nvGraphicFramePr>
          <p:cNvPr id="11" name="Table 10">
            <a:extLst>
              <a:ext uri="{FF2B5EF4-FFF2-40B4-BE49-F238E27FC236}">
                <a16:creationId xmlns:a16="http://schemas.microsoft.com/office/drawing/2014/main" id="{ED0DDC89-10C1-859C-D4BC-40179AE1FCB7}"/>
              </a:ext>
            </a:extLst>
          </p:cNvPr>
          <p:cNvGraphicFramePr>
            <a:graphicFrameLocks noGrp="1"/>
          </p:cNvGraphicFramePr>
          <p:nvPr>
            <p:extLst>
              <p:ext uri="{D42A27DB-BD31-4B8C-83A1-F6EECF244321}">
                <p14:modId xmlns:p14="http://schemas.microsoft.com/office/powerpoint/2010/main" val="2470787953"/>
              </p:ext>
            </p:extLst>
          </p:nvPr>
        </p:nvGraphicFramePr>
        <p:xfrm>
          <a:off x="2995248" y="4250428"/>
          <a:ext cx="2869221" cy="1167826"/>
        </p:xfrm>
        <a:graphic>
          <a:graphicData uri="http://schemas.openxmlformats.org/drawingml/2006/table">
            <a:tbl>
              <a:tblPr firstRow="1" bandRow="1">
                <a:tableStyleId>{5C22544A-7EE6-4342-B048-85BDC9FD1C3A}</a:tableStyleId>
              </a:tblPr>
              <a:tblGrid>
                <a:gridCol w="1372846">
                  <a:extLst>
                    <a:ext uri="{9D8B030D-6E8A-4147-A177-3AD203B41FA5}">
                      <a16:colId xmlns:a16="http://schemas.microsoft.com/office/drawing/2014/main" val="3851245922"/>
                    </a:ext>
                  </a:extLst>
                </a:gridCol>
                <a:gridCol w="1496375">
                  <a:extLst>
                    <a:ext uri="{9D8B030D-6E8A-4147-A177-3AD203B41FA5}">
                      <a16:colId xmlns:a16="http://schemas.microsoft.com/office/drawing/2014/main" val="807239796"/>
                    </a:ext>
                  </a:extLst>
                </a:gridCol>
              </a:tblGrid>
              <a:tr h="344866">
                <a:tc gridSpan="2">
                  <a:txBody>
                    <a:bodyPr/>
                    <a:lstStyle/>
                    <a:p>
                      <a:pPr algn="ctr"/>
                      <a:r>
                        <a:rPr lang="en-US" sz="1400" dirty="0">
                          <a:latin typeface="Lato" panose="020F0502020204030203" pitchFamily="34" charset="0"/>
                          <a:ea typeface="Lato" panose="020F0502020204030203" pitchFamily="34" charset="0"/>
                          <a:cs typeface="Lato" panose="020F0502020204030203" pitchFamily="34" charset="0"/>
                        </a:rPr>
                        <a:t>Orders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58649">
                <a:tc>
                  <a:txBody>
                    <a:bodyPr/>
                    <a:lstStyle/>
                    <a:p>
                      <a:r>
                        <a:rPr lang="en-US" sz="12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72960">
                <a:tc>
                  <a:txBody>
                    <a:bodyPr/>
                    <a:lstStyle/>
                    <a:p>
                      <a:r>
                        <a:rPr lang="en-US" sz="1200" dirty="0" err="1"/>
                        <a:t>user_id</a:t>
                      </a:r>
                      <a:endParaRPr lang="en-US" sz="1200" dirty="0"/>
                    </a:p>
                  </a:txBody>
                  <a:tcPr>
                    <a:solidFill>
                      <a:schemeClr val="bg1">
                        <a:lumMod val="85000"/>
                      </a:schemeClr>
                    </a:solidFill>
                  </a:tcPr>
                </a:tc>
                <a:tc>
                  <a:txBody>
                    <a:bodyPr/>
                    <a:lstStyle/>
                    <a:p>
                      <a:r>
                        <a:rPr lang="en-US" sz="1200" dirty="0"/>
                        <a:t> text</a:t>
                      </a:r>
                    </a:p>
                  </a:txBody>
                  <a:tcPr>
                    <a:solidFill>
                      <a:schemeClr val="bg1">
                        <a:lumMod val="85000"/>
                      </a:schemeClr>
                    </a:solidFill>
                  </a:tcPr>
                </a:tc>
                <a:extLst>
                  <a:ext uri="{0D108BD9-81ED-4DB2-BD59-A6C34878D82A}">
                    <a16:rowId xmlns:a16="http://schemas.microsoft.com/office/drawing/2014/main" val="3765392753"/>
                  </a:ext>
                </a:extLst>
              </a:tr>
              <a:tr h="27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transaction_date</a:t>
                      </a:r>
                      <a:endParaRPr lang="en-US" sz="12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timestamp</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spTree>
    <p:extLst>
      <p:ext uri="{BB962C8B-B14F-4D97-AF65-F5344CB8AC3E}">
        <p14:creationId xmlns:p14="http://schemas.microsoft.com/office/powerpoint/2010/main" val="45336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81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17003" y="288687"/>
            <a:ext cx="10605788"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Establishing monogamy, polygamy &amp; polyandry between tables….</a:t>
            </a:r>
          </a:p>
        </p:txBody>
      </p:sp>
      <p:sp>
        <p:nvSpPr>
          <p:cNvPr id="5" name="Alternate Process 4">
            <a:extLst>
              <a:ext uri="{FF2B5EF4-FFF2-40B4-BE49-F238E27FC236}">
                <a16:creationId xmlns:a16="http://schemas.microsoft.com/office/drawing/2014/main" id="{1938777C-4D89-DFEE-0B67-320F53E1A53A}"/>
              </a:ext>
            </a:extLst>
          </p:cNvPr>
          <p:cNvSpPr/>
          <p:nvPr/>
        </p:nvSpPr>
        <p:spPr>
          <a:xfrm>
            <a:off x="0" y="744453"/>
            <a:ext cx="12192000" cy="461665"/>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744453"/>
            <a:ext cx="11648689" cy="560218"/>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Now, we need to identify relationships between all these tables:- </a:t>
            </a:r>
          </a:p>
          <a:p>
            <a:pPr defTabSz="1087636">
              <a:lnSpc>
                <a:spcPts val="1750"/>
              </a:lnSpc>
              <a:spcBef>
                <a:spcPct val="20000"/>
              </a:spcBef>
            </a:pPr>
            <a:endParaRPr lang="en-US" sz="1100" dirty="0">
              <a:latin typeface="Lato Light" panose="020F0502020204030203" pitchFamily="34" charset="0"/>
              <a:cs typeface="Mukta ExtraLight" panose="020B0000000000000000" pitchFamily="34" charset="77"/>
            </a:endParaRPr>
          </a:p>
        </p:txBody>
      </p:sp>
      <p:graphicFrame>
        <p:nvGraphicFramePr>
          <p:cNvPr id="4" name="Table 6">
            <a:extLst>
              <a:ext uri="{FF2B5EF4-FFF2-40B4-BE49-F238E27FC236}">
                <a16:creationId xmlns:a16="http://schemas.microsoft.com/office/drawing/2014/main" id="{7131607B-2233-2ADF-FE2A-BE1F1CAFCF13}"/>
              </a:ext>
            </a:extLst>
          </p:cNvPr>
          <p:cNvGraphicFramePr>
            <a:graphicFrameLocks noGrp="1"/>
          </p:cNvGraphicFramePr>
          <p:nvPr>
            <p:extLst>
              <p:ext uri="{D42A27DB-BD31-4B8C-83A1-F6EECF244321}">
                <p14:modId xmlns:p14="http://schemas.microsoft.com/office/powerpoint/2010/main" val="3036432692"/>
              </p:ext>
            </p:extLst>
          </p:nvPr>
        </p:nvGraphicFramePr>
        <p:xfrm>
          <a:off x="349144" y="1316171"/>
          <a:ext cx="1470859" cy="1632514"/>
        </p:xfrm>
        <a:graphic>
          <a:graphicData uri="http://schemas.openxmlformats.org/drawingml/2006/table">
            <a:tbl>
              <a:tblPr firstRow="1" bandRow="1">
                <a:tableStyleId>{5C22544A-7EE6-4342-B048-85BDC9FD1C3A}</a:tableStyleId>
              </a:tblPr>
              <a:tblGrid>
                <a:gridCol w="771682">
                  <a:extLst>
                    <a:ext uri="{9D8B030D-6E8A-4147-A177-3AD203B41FA5}">
                      <a16:colId xmlns:a16="http://schemas.microsoft.com/office/drawing/2014/main" val="3851245922"/>
                    </a:ext>
                  </a:extLst>
                </a:gridCol>
                <a:gridCol w="699177">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r>
                        <a:rPr lang="en-US" sz="900" dirty="0"/>
                        <a:t>price</a:t>
                      </a:r>
                    </a:p>
                  </a:txBody>
                  <a:tcPr>
                    <a:solidFill>
                      <a:schemeClr val="bg1">
                        <a:lumMod val="85000"/>
                      </a:schemeClr>
                    </a:solidFill>
                  </a:tcPr>
                </a:tc>
                <a:tc>
                  <a:txBody>
                    <a:bodyPr/>
                    <a:lstStyle/>
                    <a:p>
                      <a:r>
                        <a:rPr lang="en-US" sz="900" dirty="0"/>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created_at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modified_at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7" name="Table 6">
            <a:extLst>
              <a:ext uri="{FF2B5EF4-FFF2-40B4-BE49-F238E27FC236}">
                <a16:creationId xmlns:a16="http://schemas.microsoft.com/office/drawing/2014/main" id="{C09D56FB-1F23-A52A-4E30-0F7BC554D25E}"/>
              </a:ext>
            </a:extLst>
          </p:cNvPr>
          <p:cNvGraphicFramePr>
            <a:graphicFrameLocks noGrp="1"/>
          </p:cNvGraphicFramePr>
          <p:nvPr>
            <p:extLst>
              <p:ext uri="{D42A27DB-BD31-4B8C-83A1-F6EECF244321}">
                <p14:modId xmlns:p14="http://schemas.microsoft.com/office/powerpoint/2010/main" val="3868688371"/>
              </p:ext>
            </p:extLst>
          </p:nvPr>
        </p:nvGraphicFramePr>
        <p:xfrm>
          <a:off x="1993522" y="2872995"/>
          <a:ext cx="1470859" cy="1403914"/>
        </p:xfrm>
        <a:graphic>
          <a:graphicData uri="http://schemas.openxmlformats.org/drawingml/2006/table">
            <a:tbl>
              <a:tblPr firstRow="1" bandRow="1">
                <a:tableStyleId>{5C22544A-7EE6-4342-B048-85BDC9FD1C3A}</a:tableStyleId>
              </a:tblPr>
              <a:tblGrid>
                <a:gridCol w="771682">
                  <a:extLst>
                    <a:ext uri="{9D8B030D-6E8A-4147-A177-3AD203B41FA5}">
                      <a16:colId xmlns:a16="http://schemas.microsoft.com/office/drawing/2014/main" val="3851245922"/>
                    </a:ext>
                  </a:extLst>
                </a:gridCol>
                <a:gridCol w="699177">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Cart Item</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Session_id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r>
                        <a:rPr lang="en-US" sz="900" dirty="0"/>
                        <a:t>quantity</a:t>
                      </a:r>
                    </a:p>
                  </a:txBody>
                  <a:tcPr>
                    <a:solidFill>
                      <a:schemeClr val="bg1">
                        <a:lumMod val="85000"/>
                      </a:schemeClr>
                    </a:solidFill>
                  </a:tcPr>
                </a:tc>
                <a:tc>
                  <a:txBody>
                    <a:bodyPr/>
                    <a:lstStyle/>
                    <a:p>
                      <a:r>
                        <a:rPr lang="en-US" sz="900" dirty="0"/>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created_at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modified_at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8" name="Table 7">
            <a:extLst>
              <a:ext uri="{FF2B5EF4-FFF2-40B4-BE49-F238E27FC236}">
                <a16:creationId xmlns:a16="http://schemas.microsoft.com/office/drawing/2014/main" id="{EA3003B4-298B-B921-9D20-E51048E5335A}"/>
              </a:ext>
            </a:extLst>
          </p:cNvPr>
          <p:cNvGraphicFramePr>
            <a:graphicFrameLocks noGrp="1"/>
          </p:cNvGraphicFramePr>
          <p:nvPr>
            <p:extLst>
              <p:ext uri="{D42A27DB-BD31-4B8C-83A1-F6EECF244321}">
                <p14:modId xmlns:p14="http://schemas.microsoft.com/office/powerpoint/2010/main" val="129523299"/>
              </p:ext>
            </p:extLst>
          </p:nvPr>
        </p:nvGraphicFramePr>
        <p:xfrm>
          <a:off x="1993522" y="1304671"/>
          <a:ext cx="1470859" cy="1403914"/>
        </p:xfrm>
        <a:graphic>
          <a:graphicData uri="http://schemas.openxmlformats.org/drawingml/2006/table">
            <a:tbl>
              <a:tblPr firstRow="1" bandRow="1">
                <a:tableStyleId>{5C22544A-7EE6-4342-B048-85BDC9FD1C3A}</a:tableStyleId>
              </a:tblPr>
              <a:tblGrid>
                <a:gridCol w="771682">
                  <a:extLst>
                    <a:ext uri="{9D8B030D-6E8A-4147-A177-3AD203B41FA5}">
                      <a16:colId xmlns:a16="http://schemas.microsoft.com/office/drawing/2014/main" val="3851245922"/>
                    </a:ext>
                  </a:extLst>
                </a:gridCol>
                <a:gridCol w="699177">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Shopping Session</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user_id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r>
                        <a:rPr lang="en-US" sz="900" dirty="0" err="1"/>
                        <a:t>total_time</a:t>
                      </a:r>
                      <a:endParaRPr lang="en-US" sz="900" dirty="0"/>
                    </a:p>
                  </a:txBody>
                  <a:tcPr>
                    <a:solidFill>
                      <a:schemeClr val="bg1">
                        <a:lumMod val="85000"/>
                      </a:schemeClr>
                    </a:solidFill>
                  </a:tcPr>
                </a:tc>
                <a:tc>
                  <a:txBody>
                    <a:bodyPr/>
                    <a:lstStyle/>
                    <a:p>
                      <a:r>
                        <a:rPr lang="en-US" sz="900" dirty="0"/>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created_at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modified_at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9" name="Table 8">
            <a:extLst>
              <a:ext uri="{FF2B5EF4-FFF2-40B4-BE49-F238E27FC236}">
                <a16:creationId xmlns:a16="http://schemas.microsoft.com/office/drawing/2014/main" id="{B00E69D6-84D5-0FFA-F2A4-CB10E380CC56}"/>
              </a:ext>
            </a:extLst>
          </p:cNvPr>
          <p:cNvGraphicFramePr>
            <a:graphicFrameLocks noGrp="1"/>
          </p:cNvGraphicFramePr>
          <p:nvPr>
            <p:extLst>
              <p:ext uri="{D42A27DB-BD31-4B8C-83A1-F6EECF244321}">
                <p14:modId xmlns:p14="http://schemas.microsoft.com/office/powerpoint/2010/main" val="1615900774"/>
              </p:ext>
            </p:extLst>
          </p:nvPr>
        </p:nvGraphicFramePr>
        <p:xfrm>
          <a:off x="270013" y="3090462"/>
          <a:ext cx="1470859" cy="2318314"/>
        </p:xfrm>
        <a:graphic>
          <a:graphicData uri="http://schemas.openxmlformats.org/drawingml/2006/table">
            <a:tbl>
              <a:tblPr firstRow="1" bandRow="1">
                <a:tableStyleId>{5C22544A-7EE6-4342-B048-85BDC9FD1C3A}</a:tableStyleId>
              </a:tblPr>
              <a:tblGrid>
                <a:gridCol w="771682">
                  <a:extLst>
                    <a:ext uri="{9D8B030D-6E8A-4147-A177-3AD203B41FA5}">
                      <a16:colId xmlns:a16="http://schemas.microsoft.com/office/drawing/2014/main" val="3851245922"/>
                    </a:ext>
                  </a:extLst>
                </a:gridCol>
                <a:gridCol w="699177">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username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r>
                        <a:rPr lang="en-US" sz="900" dirty="0"/>
                        <a:t>password</a:t>
                      </a:r>
                    </a:p>
                  </a:txBody>
                  <a:tcPr>
                    <a:solidFill>
                      <a:schemeClr val="bg1">
                        <a:lumMod val="85000"/>
                      </a:schemeClr>
                    </a:solidFill>
                  </a:tcPr>
                </a:tc>
                <a:tc>
                  <a:txBody>
                    <a:bodyPr/>
                    <a:lstStyle/>
                    <a:p>
                      <a:r>
                        <a:rPr lang="en-US" sz="900" dirty="0"/>
                        <a:t> text</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first_name</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varchar</a:t>
                      </a:r>
                    </a:p>
                  </a:txBody>
                  <a:tcPr>
                    <a:solidFill>
                      <a:schemeClr val="bg1">
                        <a:lumMod val="85000"/>
                      </a:schemeClr>
                    </a:solidFill>
                  </a:tcPr>
                </a:tc>
                <a:extLst>
                  <a:ext uri="{0D108BD9-81ED-4DB2-BD59-A6C34878D82A}">
                    <a16:rowId xmlns:a16="http://schemas.microsoft.com/office/drawing/2014/main" val="3082836507"/>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last_name</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varchar</a:t>
                      </a:r>
                    </a:p>
                  </a:txBody>
                  <a:tcPr>
                    <a:solidFill>
                      <a:schemeClr val="bg1">
                        <a:lumMod val="85000"/>
                      </a:schemeClr>
                    </a:solidFill>
                  </a:tcPr>
                </a:tc>
                <a:extLst>
                  <a:ext uri="{0D108BD9-81ED-4DB2-BD59-A6C34878D82A}">
                    <a16:rowId xmlns:a16="http://schemas.microsoft.com/office/drawing/2014/main" val="3679234357"/>
                  </a:ext>
                </a:extLst>
              </a:tr>
              <a:tr h="207541">
                <a:tc>
                  <a:txBody>
                    <a:bodyPr/>
                    <a:lstStyle/>
                    <a:p>
                      <a:r>
                        <a:rPr lang="en-US" sz="900" dirty="0"/>
                        <a:t>address</a:t>
                      </a:r>
                    </a:p>
                  </a:txBody>
                  <a:tcPr>
                    <a:solidFill>
                      <a:schemeClr val="bg1">
                        <a:lumMod val="85000"/>
                      </a:schemeClr>
                    </a:solidFill>
                  </a:tcPr>
                </a:tc>
                <a:tc>
                  <a:txBody>
                    <a:bodyPr/>
                    <a:lstStyle/>
                    <a:p>
                      <a:r>
                        <a:rPr lang="en-US" sz="900" dirty="0"/>
                        <a:t>varchar</a:t>
                      </a:r>
                    </a:p>
                  </a:txBody>
                  <a:tcPr>
                    <a:solidFill>
                      <a:schemeClr val="bg1">
                        <a:lumMod val="85000"/>
                      </a:schemeClr>
                    </a:solidFill>
                  </a:tcPr>
                </a:tc>
                <a:extLst>
                  <a:ext uri="{0D108BD9-81ED-4DB2-BD59-A6C34878D82A}">
                    <a16:rowId xmlns:a16="http://schemas.microsoft.com/office/drawing/2014/main" val="3817990062"/>
                  </a:ext>
                </a:extLst>
              </a:tr>
              <a:tr h="207541">
                <a:tc>
                  <a:txBody>
                    <a:bodyPr/>
                    <a:lstStyle/>
                    <a:p>
                      <a:r>
                        <a:rPr lang="en-US" sz="900" dirty="0"/>
                        <a:t>telephone</a:t>
                      </a:r>
                    </a:p>
                  </a:txBody>
                  <a:tcPr>
                    <a:solidFill>
                      <a:schemeClr val="bg1">
                        <a:lumMod val="85000"/>
                      </a:schemeClr>
                    </a:solidFill>
                  </a:tcPr>
                </a:tc>
                <a:tc>
                  <a:txBody>
                    <a:bodyPr/>
                    <a:lstStyle/>
                    <a:p>
                      <a:r>
                        <a:rPr lang="en-US" sz="900" dirty="0"/>
                        <a:t>int</a:t>
                      </a:r>
                    </a:p>
                  </a:txBody>
                  <a:tcPr>
                    <a:solidFill>
                      <a:schemeClr val="bg1">
                        <a:lumMod val="85000"/>
                      </a:schemeClr>
                    </a:solidFill>
                  </a:tcPr>
                </a:tc>
                <a:extLst>
                  <a:ext uri="{0D108BD9-81ED-4DB2-BD59-A6C34878D82A}">
                    <a16:rowId xmlns:a16="http://schemas.microsoft.com/office/drawing/2014/main" val="647199888"/>
                  </a:ext>
                </a:extLst>
              </a:tr>
              <a:tr h="207541">
                <a:tc>
                  <a:txBody>
                    <a:bodyPr/>
                    <a:lstStyle/>
                    <a:p>
                      <a:r>
                        <a:rPr lang="en-US" sz="900" dirty="0" err="1"/>
                        <a:t>created_at</a:t>
                      </a:r>
                      <a:endParaRPr lang="en-US" sz="900" dirty="0"/>
                    </a:p>
                  </a:txBody>
                  <a:tcPr>
                    <a:solidFill>
                      <a:schemeClr val="bg1">
                        <a:lumMod val="85000"/>
                      </a:schemeClr>
                    </a:solidFill>
                  </a:tcPr>
                </a:tc>
                <a:tc>
                  <a:txBody>
                    <a:bodyPr/>
                    <a:lstStyle/>
                    <a:p>
                      <a:r>
                        <a:rPr lang="en-US" sz="900" dirty="0"/>
                        <a:t>timestamp</a:t>
                      </a:r>
                    </a:p>
                  </a:txBody>
                  <a:tcPr>
                    <a:solidFill>
                      <a:schemeClr val="bg1">
                        <a:lumMod val="85000"/>
                      </a:schemeClr>
                    </a:solidFill>
                  </a:tcPr>
                </a:tc>
                <a:extLst>
                  <a:ext uri="{0D108BD9-81ED-4DB2-BD59-A6C34878D82A}">
                    <a16:rowId xmlns:a16="http://schemas.microsoft.com/office/drawing/2014/main" val="2748192924"/>
                  </a:ext>
                </a:extLst>
              </a:tr>
              <a:tr h="207541">
                <a:tc>
                  <a:txBody>
                    <a:bodyPr/>
                    <a:lstStyle/>
                    <a:p>
                      <a:r>
                        <a:rPr lang="en-US" sz="900" dirty="0"/>
                        <a:t>modified_at</a:t>
                      </a:r>
                    </a:p>
                  </a:txBody>
                  <a:tcPr>
                    <a:solidFill>
                      <a:schemeClr val="bg1">
                        <a:lumMod val="85000"/>
                      </a:schemeClr>
                    </a:solidFill>
                  </a:tcPr>
                </a:tc>
                <a:tc>
                  <a:txBody>
                    <a:bodyPr/>
                    <a:lstStyle/>
                    <a:p>
                      <a:r>
                        <a:rPr lang="en-US" sz="900" dirty="0"/>
                        <a:t>timestamp</a:t>
                      </a:r>
                    </a:p>
                  </a:txBody>
                  <a:tcPr>
                    <a:solidFill>
                      <a:schemeClr val="bg1">
                        <a:lumMod val="85000"/>
                      </a:schemeClr>
                    </a:solidFill>
                  </a:tcPr>
                </a:tc>
                <a:extLst>
                  <a:ext uri="{0D108BD9-81ED-4DB2-BD59-A6C34878D82A}">
                    <a16:rowId xmlns:a16="http://schemas.microsoft.com/office/drawing/2014/main" val="3923191668"/>
                  </a:ext>
                </a:extLst>
              </a:tr>
            </a:tbl>
          </a:graphicData>
        </a:graphic>
      </p:graphicFrame>
      <p:graphicFrame>
        <p:nvGraphicFramePr>
          <p:cNvPr id="10" name="Table 9">
            <a:extLst>
              <a:ext uri="{FF2B5EF4-FFF2-40B4-BE49-F238E27FC236}">
                <a16:creationId xmlns:a16="http://schemas.microsoft.com/office/drawing/2014/main" id="{F31576D1-FA25-B2DE-4640-0985AB6C7F9A}"/>
              </a:ext>
            </a:extLst>
          </p:cNvPr>
          <p:cNvGraphicFramePr>
            <a:graphicFrameLocks noGrp="1"/>
          </p:cNvGraphicFramePr>
          <p:nvPr>
            <p:extLst>
              <p:ext uri="{D42A27DB-BD31-4B8C-83A1-F6EECF244321}">
                <p14:modId xmlns:p14="http://schemas.microsoft.com/office/powerpoint/2010/main" val="2631810075"/>
              </p:ext>
            </p:extLst>
          </p:nvPr>
        </p:nvGraphicFramePr>
        <p:xfrm>
          <a:off x="1993522" y="5640190"/>
          <a:ext cx="1470859" cy="946714"/>
        </p:xfrm>
        <a:graphic>
          <a:graphicData uri="http://schemas.openxmlformats.org/drawingml/2006/table">
            <a:tbl>
              <a:tblPr firstRow="1" bandRow="1">
                <a:tableStyleId>{5C22544A-7EE6-4342-B048-85BDC9FD1C3A}</a:tableStyleId>
              </a:tblPr>
              <a:tblGrid>
                <a:gridCol w="771682">
                  <a:extLst>
                    <a:ext uri="{9D8B030D-6E8A-4147-A177-3AD203B41FA5}">
                      <a16:colId xmlns:a16="http://schemas.microsoft.com/office/drawing/2014/main" val="3851245922"/>
                    </a:ext>
                  </a:extLst>
                </a:gridCol>
                <a:gridCol w="699177">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 Items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order_id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r>
                        <a:rPr lang="en-US" sz="900" dirty="0" err="1"/>
                        <a:t>product_id</a:t>
                      </a:r>
                      <a:endParaRPr lang="en-US" sz="900" dirty="0"/>
                    </a:p>
                  </a:txBody>
                  <a:tcPr>
                    <a:solidFill>
                      <a:schemeClr val="bg1">
                        <a:lumMod val="85000"/>
                      </a:schemeClr>
                    </a:solidFill>
                  </a:tcPr>
                </a:tc>
                <a:tc>
                  <a:txBody>
                    <a:bodyPr/>
                    <a:lstStyle/>
                    <a:p>
                      <a:r>
                        <a:rPr lang="en-US" sz="900" dirty="0"/>
                        <a:t> text</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quantity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int</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graphicFrame>
        <p:nvGraphicFramePr>
          <p:cNvPr id="11" name="Table 10">
            <a:extLst>
              <a:ext uri="{FF2B5EF4-FFF2-40B4-BE49-F238E27FC236}">
                <a16:creationId xmlns:a16="http://schemas.microsoft.com/office/drawing/2014/main" id="{ED0DDC89-10C1-859C-D4BC-40179AE1FCB7}"/>
              </a:ext>
            </a:extLst>
          </p:cNvPr>
          <p:cNvGraphicFramePr>
            <a:graphicFrameLocks noGrp="1"/>
          </p:cNvGraphicFramePr>
          <p:nvPr>
            <p:extLst>
              <p:ext uri="{D42A27DB-BD31-4B8C-83A1-F6EECF244321}">
                <p14:modId xmlns:p14="http://schemas.microsoft.com/office/powerpoint/2010/main" val="2629330813"/>
              </p:ext>
            </p:extLst>
          </p:nvPr>
        </p:nvGraphicFramePr>
        <p:xfrm>
          <a:off x="1993522" y="4434502"/>
          <a:ext cx="2172994" cy="946714"/>
        </p:xfrm>
        <a:graphic>
          <a:graphicData uri="http://schemas.openxmlformats.org/drawingml/2006/table">
            <a:tbl>
              <a:tblPr firstRow="1" bandRow="1">
                <a:tableStyleId>{5C22544A-7EE6-4342-B048-85BDC9FD1C3A}</a:tableStyleId>
              </a:tblPr>
              <a:tblGrid>
                <a:gridCol w="1039720">
                  <a:extLst>
                    <a:ext uri="{9D8B030D-6E8A-4147-A177-3AD203B41FA5}">
                      <a16:colId xmlns:a16="http://schemas.microsoft.com/office/drawing/2014/main" val="3851245922"/>
                    </a:ext>
                  </a:extLst>
                </a:gridCol>
                <a:gridCol w="1133274">
                  <a:extLst>
                    <a:ext uri="{9D8B030D-6E8A-4147-A177-3AD203B41FA5}">
                      <a16:colId xmlns:a16="http://schemas.microsoft.com/office/drawing/2014/main" val="807239796"/>
                    </a:ext>
                  </a:extLst>
                </a:gridCol>
              </a:tblGrid>
              <a:tr h="260914">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err="1"/>
                        <a:t>user_id</a:t>
                      </a:r>
                      <a:endParaRPr lang="en-US" sz="900" dirty="0"/>
                    </a:p>
                  </a:txBody>
                  <a:tcPr>
                    <a:solidFill>
                      <a:schemeClr val="bg1">
                        <a:lumMod val="85000"/>
                      </a:schemeClr>
                    </a:solidFill>
                  </a:tcPr>
                </a:tc>
                <a:tc>
                  <a:txBody>
                    <a:bodyPr/>
                    <a:lstStyle/>
                    <a:p>
                      <a:r>
                        <a:rPr lang="en-US" sz="900" dirty="0"/>
                        <a:t> text</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transaction_date</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cxnSp>
        <p:nvCxnSpPr>
          <p:cNvPr id="12" name="Straight Connector 11">
            <a:extLst>
              <a:ext uri="{FF2B5EF4-FFF2-40B4-BE49-F238E27FC236}">
                <a16:creationId xmlns:a16="http://schemas.microsoft.com/office/drawing/2014/main" id="{2B88338B-FFBD-97D9-1D58-200983CCEDAC}"/>
              </a:ext>
            </a:extLst>
          </p:cNvPr>
          <p:cNvCxnSpPr/>
          <p:nvPr/>
        </p:nvCxnSpPr>
        <p:spPr>
          <a:xfrm>
            <a:off x="4800613" y="1206118"/>
            <a:ext cx="0" cy="5651882"/>
          </a:xfrm>
          <a:prstGeom prst="line">
            <a:avLst/>
          </a:prstGeom>
          <a:ln>
            <a:solidFill>
              <a:schemeClr val="tx1">
                <a:alpha val="31000"/>
              </a:schemeClr>
            </a:solidFill>
            <a:prstDash val="lgDash"/>
          </a:ln>
        </p:spPr>
        <p:style>
          <a:lnRef idx="1">
            <a:schemeClr val="accent1"/>
          </a:lnRef>
          <a:fillRef idx="0">
            <a:schemeClr val="accent1"/>
          </a:fillRef>
          <a:effectRef idx="0">
            <a:schemeClr val="accent1"/>
          </a:effectRef>
          <a:fontRef idx="minor">
            <a:schemeClr val="tx1"/>
          </a:fontRef>
        </p:style>
      </p:cxnSp>
      <p:sp>
        <p:nvSpPr>
          <p:cNvPr id="95" name="Off-page Connector 94">
            <a:extLst>
              <a:ext uri="{FF2B5EF4-FFF2-40B4-BE49-F238E27FC236}">
                <a16:creationId xmlns:a16="http://schemas.microsoft.com/office/drawing/2014/main" id="{B38132D4-E56B-5B6A-E03A-4089F17E3AAC}"/>
              </a:ext>
            </a:extLst>
          </p:cNvPr>
          <p:cNvSpPr/>
          <p:nvPr/>
        </p:nvSpPr>
        <p:spPr>
          <a:xfrm>
            <a:off x="8058050" y="1661394"/>
            <a:ext cx="1228094" cy="679422"/>
          </a:xfrm>
          <a:prstGeom prst="flowChartOffpageConnector">
            <a:avLst/>
          </a:prstGeom>
          <a:solidFill>
            <a:schemeClr val="tx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CFCAFD3-8E31-BB06-8D79-35E332394917}"/>
              </a:ext>
            </a:extLst>
          </p:cNvPr>
          <p:cNvSpPr txBox="1"/>
          <p:nvPr/>
        </p:nvSpPr>
        <p:spPr>
          <a:xfrm>
            <a:off x="8132597" y="1862655"/>
            <a:ext cx="1067460" cy="276999"/>
          </a:xfrm>
          <a:prstGeom prst="rect">
            <a:avLst/>
          </a:prstGeom>
          <a:noFill/>
        </p:spPr>
        <p:txBody>
          <a:bodyPr wrap="squar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One-One</a:t>
            </a:r>
            <a:endParaRPr lang="en-US" sz="3200" b="1" dirty="0">
              <a:solidFill>
                <a:schemeClr val="bg1"/>
              </a:solidFill>
              <a:latin typeface="Poppins" pitchFamily="2" charset="77"/>
              <a:ea typeface="League Spartan" charset="0"/>
              <a:cs typeface="Poppins" pitchFamily="2" charset="77"/>
            </a:endParaRPr>
          </a:p>
        </p:txBody>
      </p:sp>
      <p:sp>
        <p:nvSpPr>
          <p:cNvPr id="101" name="Off-page Connector 100">
            <a:extLst>
              <a:ext uri="{FF2B5EF4-FFF2-40B4-BE49-F238E27FC236}">
                <a16:creationId xmlns:a16="http://schemas.microsoft.com/office/drawing/2014/main" id="{901356FB-93C2-C309-0C29-C1E86878A871}"/>
              </a:ext>
            </a:extLst>
          </p:cNvPr>
          <p:cNvSpPr/>
          <p:nvPr/>
        </p:nvSpPr>
        <p:spPr>
          <a:xfrm>
            <a:off x="9360691" y="1661394"/>
            <a:ext cx="1228094" cy="679422"/>
          </a:xfrm>
          <a:prstGeom prst="flowChartOffpageConnector">
            <a:avLst/>
          </a:prstGeom>
          <a:solidFill>
            <a:schemeClr val="tx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CED7AE6-7E00-4A13-15D7-9F60856C8FC1}"/>
              </a:ext>
            </a:extLst>
          </p:cNvPr>
          <p:cNvSpPr txBox="1"/>
          <p:nvPr/>
        </p:nvSpPr>
        <p:spPr>
          <a:xfrm>
            <a:off x="9371118" y="1862655"/>
            <a:ext cx="1217490" cy="276999"/>
          </a:xfrm>
          <a:prstGeom prst="rect">
            <a:avLst/>
          </a:prstGeom>
          <a:noFill/>
        </p:spPr>
        <p:txBody>
          <a:bodyPr wrap="squar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One-Many</a:t>
            </a:r>
            <a:endParaRPr lang="en-US" sz="3200" b="1" dirty="0">
              <a:solidFill>
                <a:schemeClr val="bg1"/>
              </a:solidFill>
              <a:latin typeface="Poppins" pitchFamily="2" charset="77"/>
              <a:ea typeface="League Spartan" charset="0"/>
              <a:cs typeface="Poppins" pitchFamily="2" charset="77"/>
            </a:endParaRPr>
          </a:p>
        </p:txBody>
      </p:sp>
      <p:sp>
        <p:nvSpPr>
          <p:cNvPr id="103" name="Off-page Connector 102">
            <a:extLst>
              <a:ext uri="{FF2B5EF4-FFF2-40B4-BE49-F238E27FC236}">
                <a16:creationId xmlns:a16="http://schemas.microsoft.com/office/drawing/2014/main" id="{810D2A8D-11EF-7CB3-C326-796E13EDD375}"/>
              </a:ext>
            </a:extLst>
          </p:cNvPr>
          <p:cNvSpPr/>
          <p:nvPr/>
        </p:nvSpPr>
        <p:spPr>
          <a:xfrm>
            <a:off x="10663332" y="1672440"/>
            <a:ext cx="1228094" cy="679422"/>
          </a:xfrm>
          <a:prstGeom prst="flowChartOffpageConnector">
            <a:avLst/>
          </a:prstGeom>
          <a:solidFill>
            <a:schemeClr val="tx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B429FAAF-3A05-F649-58EE-490FF7318A94}"/>
              </a:ext>
            </a:extLst>
          </p:cNvPr>
          <p:cNvSpPr txBox="1"/>
          <p:nvPr/>
        </p:nvSpPr>
        <p:spPr>
          <a:xfrm>
            <a:off x="10673759" y="1873701"/>
            <a:ext cx="1217490" cy="276999"/>
          </a:xfrm>
          <a:prstGeom prst="rect">
            <a:avLst/>
          </a:prstGeom>
          <a:noFill/>
        </p:spPr>
        <p:txBody>
          <a:bodyPr wrap="squar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Many-Many</a:t>
            </a:r>
            <a:endParaRPr lang="en-US" sz="3200" b="1" dirty="0">
              <a:solidFill>
                <a:schemeClr val="bg1"/>
              </a:solidFill>
              <a:latin typeface="Poppins" pitchFamily="2" charset="77"/>
              <a:ea typeface="League Spartan" charset="0"/>
              <a:cs typeface="Poppins" pitchFamily="2" charset="77"/>
            </a:endParaRPr>
          </a:p>
        </p:txBody>
      </p:sp>
      <p:graphicFrame>
        <p:nvGraphicFramePr>
          <p:cNvPr id="106" name="Table 106">
            <a:extLst>
              <a:ext uri="{FF2B5EF4-FFF2-40B4-BE49-F238E27FC236}">
                <a16:creationId xmlns:a16="http://schemas.microsoft.com/office/drawing/2014/main" id="{A98E9AE6-DB0B-7628-039C-CEB931DA1AB2}"/>
              </a:ext>
            </a:extLst>
          </p:cNvPr>
          <p:cNvGraphicFramePr>
            <a:graphicFrameLocks noGrp="1"/>
          </p:cNvGraphicFramePr>
          <p:nvPr>
            <p:extLst>
              <p:ext uri="{D42A27DB-BD31-4B8C-83A1-F6EECF244321}">
                <p14:modId xmlns:p14="http://schemas.microsoft.com/office/powerpoint/2010/main" val="2043068939"/>
              </p:ext>
            </p:extLst>
          </p:nvPr>
        </p:nvGraphicFramePr>
        <p:xfrm>
          <a:off x="5551526" y="2499396"/>
          <a:ext cx="2280734" cy="588308"/>
        </p:xfrm>
        <a:graphic>
          <a:graphicData uri="http://schemas.openxmlformats.org/drawingml/2006/table">
            <a:tbl>
              <a:tblPr firstRow="1" bandRow="1">
                <a:tableStyleId>{5C22544A-7EE6-4342-B048-85BDC9FD1C3A}</a:tableStyleId>
              </a:tblPr>
              <a:tblGrid>
                <a:gridCol w="1140367">
                  <a:extLst>
                    <a:ext uri="{9D8B030D-6E8A-4147-A177-3AD203B41FA5}">
                      <a16:colId xmlns:a16="http://schemas.microsoft.com/office/drawing/2014/main" val="132966860"/>
                    </a:ext>
                  </a:extLst>
                </a:gridCol>
                <a:gridCol w="1140367">
                  <a:extLst>
                    <a:ext uri="{9D8B030D-6E8A-4147-A177-3AD203B41FA5}">
                      <a16:colId xmlns:a16="http://schemas.microsoft.com/office/drawing/2014/main" val="894201706"/>
                    </a:ext>
                  </a:extLst>
                </a:gridCol>
              </a:tblGrid>
              <a:tr h="294154">
                <a:tc>
                  <a:txBody>
                    <a:bodyPr/>
                    <a:lstStyle/>
                    <a:p>
                      <a:pPr algn="ctr"/>
                      <a:r>
                        <a:rPr lang="en-US" sz="1000" dirty="0"/>
                        <a:t>User</a:t>
                      </a:r>
                    </a:p>
                  </a:txBody>
                  <a:tcPr>
                    <a:solidFill>
                      <a:schemeClr val="tx2"/>
                    </a:solidFill>
                  </a:tcPr>
                </a:tc>
                <a:tc>
                  <a:txBody>
                    <a:bodyPr/>
                    <a:lstStyle/>
                    <a:p>
                      <a:r>
                        <a:rPr lang="en-US" sz="1000" dirty="0"/>
                        <a:t>Orders</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err="1"/>
                        <a:t>user_id</a:t>
                      </a:r>
                      <a:endParaRPr lang="en-US" sz="1000" dirty="0"/>
                    </a:p>
                  </a:txBody>
                  <a:tcPr>
                    <a:solidFill>
                      <a:schemeClr val="bg1">
                        <a:lumMod val="85000"/>
                      </a:schemeClr>
                    </a:solidFill>
                  </a:tcPr>
                </a:tc>
                <a:extLst>
                  <a:ext uri="{0D108BD9-81ED-4DB2-BD59-A6C34878D82A}">
                    <a16:rowId xmlns:a16="http://schemas.microsoft.com/office/drawing/2014/main" val="4550699"/>
                  </a:ext>
                </a:extLst>
              </a:tr>
            </a:tbl>
          </a:graphicData>
        </a:graphic>
      </p:graphicFrame>
      <p:graphicFrame>
        <p:nvGraphicFramePr>
          <p:cNvPr id="107" name="Table 106">
            <a:extLst>
              <a:ext uri="{FF2B5EF4-FFF2-40B4-BE49-F238E27FC236}">
                <a16:creationId xmlns:a16="http://schemas.microsoft.com/office/drawing/2014/main" id="{06BA8936-04C3-7221-BC51-5E9FEC57E677}"/>
              </a:ext>
            </a:extLst>
          </p:cNvPr>
          <p:cNvGraphicFramePr>
            <a:graphicFrameLocks noGrp="1"/>
          </p:cNvGraphicFramePr>
          <p:nvPr>
            <p:extLst>
              <p:ext uri="{D42A27DB-BD31-4B8C-83A1-F6EECF244321}">
                <p14:modId xmlns:p14="http://schemas.microsoft.com/office/powerpoint/2010/main" val="1214566254"/>
              </p:ext>
            </p:extLst>
          </p:nvPr>
        </p:nvGraphicFramePr>
        <p:xfrm>
          <a:off x="5551526" y="3232862"/>
          <a:ext cx="2280734" cy="588308"/>
        </p:xfrm>
        <a:graphic>
          <a:graphicData uri="http://schemas.openxmlformats.org/drawingml/2006/table">
            <a:tbl>
              <a:tblPr firstRow="1" bandRow="1">
                <a:tableStyleId>{5C22544A-7EE6-4342-B048-85BDC9FD1C3A}</a:tableStyleId>
              </a:tblPr>
              <a:tblGrid>
                <a:gridCol w="1140367">
                  <a:extLst>
                    <a:ext uri="{9D8B030D-6E8A-4147-A177-3AD203B41FA5}">
                      <a16:colId xmlns:a16="http://schemas.microsoft.com/office/drawing/2014/main" val="132966860"/>
                    </a:ext>
                  </a:extLst>
                </a:gridCol>
                <a:gridCol w="1140367">
                  <a:extLst>
                    <a:ext uri="{9D8B030D-6E8A-4147-A177-3AD203B41FA5}">
                      <a16:colId xmlns:a16="http://schemas.microsoft.com/office/drawing/2014/main" val="894201706"/>
                    </a:ext>
                  </a:extLst>
                </a:gridCol>
              </a:tblGrid>
              <a:tr h="294154">
                <a:tc>
                  <a:txBody>
                    <a:bodyPr/>
                    <a:lstStyle/>
                    <a:p>
                      <a:pPr algn="ctr"/>
                      <a:r>
                        <a:rPr lang="en-US" sz="1000" dirty="0"/>
                        <a:t>User</a:t>
                      </a:r>
                    </a:p>
                  </a:txBody>
                  <a:tcPr>
                    <a:solidFill>
                      <a:schemeClr val="tx2"/>
                    </a:solidFill>
                  </a:tcPr>
                </a:tc>
                <a:tc>
                  <a:txBody>
                    <a:bodyPr/>
                    <a:lstStyle/>
                    <a:p>
                      <a:r>
                        <a:rPr lang="en-US" sz="1000" dirty="0"/>
                        <a:t>Shopping Session</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err="1"/>
                        <a:t>user_id</a:t>
                      </a:r>
                      <a:endParaRPr lang="en-US" sz="1000" dirty="0"/>
                    </a:p>
                  </a:txBody>
                  <a:tcPr>
                    <a:solidFill>
                      <a:schemeClr val="bg1">
                        <a:lumMod val="85000"/>
                      </a:schemeClr>
                    </a:solidFill>
                  </a:tcPr>
                </a:tc>
                <a:extLst>
                  <a:ext uri="{0D108BD9-81ED-4DB2-BD59-A6C34878D82A}">
                    <a16:rowId xmlns:a16="http://schemas.microsoft.com/office/drawing/2014/main" val="4550699"/>
                  </a:ext>
                </a:extLst>
              </a:tr>
            </a:tbl>
          </a:graphicData>
        </a:graphic>
      </p:graphicFrame>
      <p:graphicFrame>
        <p:nvGraphicFramePr>
          <p:cNvPr id="108" name="Table 107">
            <a:extLst>
              <a:ext uri="{FF2B5EF4-FFF2-40B4-BE49-F238E27FC236}">
                <a16:creationId xmlns:a16="http://schemas.microsoft.com/office/drawing/2014/main" id="{356B48A3-779D-DEBF-CDB2-97515051E44C}"/>
              </a:ext>
            </a:extLst>
          </p:cNvPr>
          <p:cNvGraphicFramePr>
            <a:graphicFrameLocks noGrp="1"/>
          </p:cNvGraphicFramePr>
          <p:nvPr>
            <p:extLst>
              <p:ext uri="{D42A27DB-BD31-4B8C-83A1-F6EECF244321}">
                <p14:modId xmlns:p14="http://schemas.microsoft.com/office/powerpoint/2010/main" val="2704664639"/>
              </p:ext>
            </p:extLst>
          </p:nvPr>
        </p:nvGraphicFramePr>
        <p:xfrm>
          <a:off x="5551526" y="3949741"/>
          <a:ext cx="2280734" cy="588308"/>
        </p:xfrm>
        <a:graphic>
          <a:graphicData uri="http://schemas.openxmlformats.org/drawingml/2006/table">
            <a:tbl>
              <a:tblPr firstRow="1" bandRow="1">
                <a:tableStyleId>{5C22544A-7EE6-4342-B048-85BDC9FD1C3A}</a:tableStyleId>
              </a:tblPr>
              <a:tblGrid>
                <a:gridCol w="1140367">
                  <a:extLst>
                    <a:ext uri="{9D8B030D-6E8A-4147-A177-3AD203B41FA5}">
                      <a16:colId xmlns:a16="http://schemas.microsoft.com/office/drawing/2014/main" val="132966860"/>
                    </a:ext>
                  </a:extLst>
                </a:gridCol>
                <a:gridCol w="1140367">
                  <a:extLst>
                    <a:ext uri="{9D8B030D-6E8A-4147-A177-3AD203B41FA5}">
                      <a16:colId xmlns:a16="http://schemas.microsoft.com/office/drawing/2014/main" val="894201706"/>
                    </a:ext>
                  </a:extLst>
                </a:gridCol>
              </a:tblGrid>
              <a:tr h="294154">
                <a:tc>
                  <a:txBody>
                    <a:bodyPr/>
                    <a:lstStyle/>
                    <a:p>
                      <a:pPr algn="ctr"/>
                      <a:r>
                        <a:rPr lang="en-US" sz="1000" dirty="0"/>
                        <a:t>Orders</a:t>
                      </a:r>
                    </a:p>
                  </a:txBody>
                  <a:tcPr>
                    <a:solidFill>
                      <a:schemeClr val="tx2"/>
                    </a:solidFill>
                  </a:tcPr>
                </a:tc>
                <a:tc>
                  <a:txBody>
                    <a:bodyPr/>
                    <a:lstStyle/>
                    <a:p>
                      <a:r>
                        <a:rPr lang="en-US" sz="1000" dirty="0"/>
                        <a:t>Order Items</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err="1"/>
                        <a:t>order_id</a:t>
                      </a:r>
                      <a:endParaRPr lang="en-US" sz="1000" dirty="0"/>
                    </a:p>
                  </a:txBody>
                  <a:tcPr>
                    <a:solidFill>
                      <a:schemeClr val="bg1">
                        <a:lumMod val="85000"/>
                      </a:schemeClr>
                    </a:solidFill>
                  </a:tcPr>
                </a:tc>
                <a:extLst>
                  <a:ext uri="{0D108BD9-81ED-4DB2-BD59-A6C34878D82A}">
                    <a16:rowId xmlns:a16="http://schemas.microsoft.com/office/drawing/2014/main" val="4550699"/>
                  </a:ext>
                </a:extLst>
              </a:tr>
            </a:tbl>
          </a:graphicData>
        </a:graphic>
      </p:graphicFrame>
      <p:graphicFrame>
        <p:nvGraphicFramePr>
          <p:cNvPr id="109" name="Table 108">
            <a:extLst>
              <a:ext uri="{FF2B5EF4-FFF2-40B4-BE49-F238E27FC236}">
                <a16:creationId xmlns:a16="http://schemas.microsoft.com/office/drawing/2014/main" id="{A6F17199-58AC-AA93-402D-32C0C9E09561}"/>
              </a:ext>
            </a:extLst>
          </p:cNvPr>
          <p:cNvGraphicFramePr>
            <a:graphicFrameLocks noGrp="1"/>
          </p:cNvGraphicFramePr>
          <p:nvPr>
            <p:extLst>
              <p:ext uri="{D42A27DB-BD31-4B8C-83A1-F6EECF244321}">
                <p14:modId xmlns:p14="http://schemas.microsoft.com/office/powerpoint/2010/main" val="259499189"/>
              </p:ext>
            </p:extLst>
          </p:nvPr>
        </p:nvGraphicFramePr>
        <p:xfrm>
          <a:off x="5545664" y="4646940"/>
          <a:ext cx="2280734" cy="588308"/>
        </p:xfrm>
        <a:graphic>
          <a:graphicData uri="http://schemas.openxmlformats.org/drawingml/2006/table">
            <a:tbl>
              <a:tblPr firstRow="1" bandRow="1">
                <a:tableStyleId>{5C22544A-7EE6-4342-B048-85BDC9FD1C3A}</a:tableStyleId>
              </a:tblPr>
              <a:tblGrid>
                <a:gridCol w="1127698">
                  <a:extLst>
                    <a:ext uri="{9D8B030D-6E8A-4147-A177-3AD203B41FA5}">
                      <a16:colId xmlns:a16="http://schemas.microsoft.com/office/drawing/2014/main" val="132966860"/>
                    </a:ext>
                  </a:extLst>
                </a:gridCol>
                <a:gridCol w="1153036">
                  <a:extLst>
                    <a:ext uri="{9D8B030D-6E8A-4147-A177-3AD203B41FA5}">
                      <a16:colId xmlns:a16="http://schemas.microsoft.com/office/drawing/2014/main" val="894201706"/>
                    </a:ext>
                  </a:extLst>
                </a:gridCol>
              </a:tblGrid>
              <a:tr h="294154">
                <a:tc>
                  <a:txBody>
                    <a:bodyPr/>
                    <a:lstStyle/>
                    <a:p>
                      <a:pPr algn="ctr"/>
                      <a:r>
                        <a:rPr lang="en-US" sz="1000" dirty="0"/>
                        <a:t>Supplier</a:t>
                      </a:r>
                    </a:p>
                  </a:txBody>
                  <a:tcPr>
                    <a:solidFill>
                      <a:schemeClr val="tx2"/>
                    </a:solidFill>
                  </a:tcPr>
                </a:tc>
                <a:tc>
                  <a:txBody>
                    <a:bodyPr/>
                    <a:lstStyle/>
                    <a:p>
                      <a:r>
                        <a:rPr lang="en-US" sz="1000" dirty="0"/>
                        <a:t>Product</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a:t>id</a:t>
                      </a:r>
                    </a:p>
                  </a:txBody>
                  <a:tcPr>
                    <a:solidFill>
                      <a:schemeClr val="bg1">
                        <a:lumMod val="85000"/>
                      </a:schemeClr>
                    </a:solidFill>
                  </a:tcPr>
                </a:tc>
                <a:extLst>
                  <a:ext uri="{0D108BD9-81ED-4DB2-BD59-A6C34878D82A}">
                    <a16:rowId xmlns:a16="http://schemas.microsoft.com/office/drawing/2014/main" val="4550699"/>
                  </a:ext>
                </a:extLst>
              </a:tr>
            </a:tbl>
          </a:graphicData>
        </a:graphic>
      </p:graphicFrame>
      <p:graphicFrame>
        <p:nvGraphicFramePr>
          <p:cNvPr id="110" name="Table 109">
            <a:extLst>
              <a:ext uri="{FF2B5EF4-FFF2-40B4-BE49-F238E27FC236}">
                <a16:creationId xmlns:a16="http://schemas.microsoft.com/office/drawing/2014/main" id="{41610157-D26F-65B3-F4CE-BE072CAA7C80}"/>
              </a:ext>
            </a:extLst>
          </p:cNvPr>
          <p:cNvGraphicFramePr>
            <a:graphicFrameLocks noGrp="1"/>
          </p:cNvGraphicFramePr>
          <p:nvPr>
            <p:extLst>
              <p:ext uri="{D42A27DB-BD31-4B8C-83A1-F6EECF244321}">
                <p14:modId xmlns:p14="http://schemas.microsoft.com/office/powerpoint/2010/main" val="2316032625"/>
              </p:ext>
            </p:extLst>
          </p:nvPr>
        </p:nvGraphicFramePr>
        <p:xfrm>
          <a:off x="5545664" y="5344139"/>
          <a:ext cx="2280734" cy="588308"/>
        </p:xfrm>
        <a:graphic>
          <a:graphicData uri="http://schemas.openxmlformats.org/drawingml/2006/table">
            <a:tbl>
              <a:tblPr firstRow="1" bandRow="1">
                <a:tableStyleId>{5C22544A-7EE6-4342-B048-85BDC9FD1C3A}</a:tableStyleId>
              </a:tblPr>
              <a:tblGrid>
                <a:gridCol w="1140367">
                  <a:extLst>
                    <a:ext uri="{9D8B030D-6E8A-4147-A177-3AD203B41FA5}">
                      <a16:colId xmlns:a16="http://schemas.microsoft.com/office/drawing/2014/main" val="132966860"/>
                    </a:ext>
                  </a:extLst>
                </a:gridCol>
                <a:gridCol w="1140367">
                  <a:extLst>
                    <a:ext uri="{9D8B030D-6E8A-4147-A177-3AD203B41FA5}">
                      <a16:colId xmlns:a16="http://schemas.microsoft.com/office/drawing/2014/main" val="894201706"/>
                    </a:ext>
                  </a:extLst>
                </a:gridCol>
              </a:tblGrid>
              <a:tr h="294154">
                <a:tc>
                  <a:txBody>
                    <a:bodyPr/>
                    <a:lstStyle/>
                    <a:p>
                      <a:pPr algn="ctr"/>
                      <a:r>
                        <a:rPr lang="en-US" sz="1000" dirty="0"/>
                        <a:t>Shopping session</a:t>
                      </a:r>
                    </a:p>
                  </a:txBody>
                  <a:tcPr>
                    <a:solidFill>
                      <a:schemeClr val="tx2"/>
                    </a:solidFill>
                  </a:tcPr>
                </a:tc>
                <a:tc>
                  <a:txBody>
                    <a:bodyPr/>
                    <a:lstStyle/>
                    <a:p>
                      <a:r>
                        <a:rPr lang="en-US" sz="1000" dirty="0"/>
                        <a:t>Cart item</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err="1"/>
                        <a:t>session_id</a:t>
                      </a:r>
                      <a:endParaRPr lang="en-US" sz="1000" dirty="0"/>
                    </a:p>
                  </a:txBody>
                  <a:tcPr>
                    <a:solidFill>
                      <a:schemeClr val="bg1">
                        <a:lumMod val="85000"/>
                      </a:schemeClr>
                    </a:solidFill>
                  </a:tcPr>
                </a:tc>
                <a:extLst>
                  <a:ext uri="{0D108BD9-81ED-4DB2-BD59-A6C34878D82A}">
                    <a16:rowId xmlns:a16="http://schemas.microsoft.com/office/drawing/2014/main" val="4550699"/>
                  </a:ext>
                </a:extLst>
              </a:tr>
            </a:tbl>
          </a:graphicData>
        </a:graphic>
      </p:graphicFrame>
      <p:graphicFrame>
        <p:nvGraphicFramePr>
          <p:cNvPr id="111" name="Table 110">
            <a:extLst>
              <a:ext uri="{FF2B5EF4-FFF2-40B4-BE49-F238E27FC236}">
                <a16:creationId xmlns:a16="http://schemas.microsoft.com/office/drawing/2014/main" id="{6DA00AB8-ED0E-E34C-3FA9-6B3DBECD9DB6}"/>
              </a:ext>
            </a:extLst>
          </p:cNvPr>
          <p:cNvGraphicFramePr>
            <a:graphicFrameLocks noGrp="1"/>
          </p:cNvGraphicFramePr>
          <p:nvPr>
            <p:extLst>
              <p:ext uri="{D42A27DB-BD31-4B8C-83A1-F6EECF244321}">
                <p14:modId xmlns:p14="http://schemas.microsoft.com/office/powerpoint/2010/main" val="1714893727"/>
              </p:ext>
            </p:extLst>
          </p:nvPr>
        </p:nvGraphicFramePr>
        <p:xfrm>
          <a:off x="5545664" y="6061018"/>
          <a:ext cx="2280734" cy="588308"/>
        </p:xfrm>
        <a:graphic>
          <a:graphicData uri="http://schemas.openxmlformats.org/drawingml/2006/table">
            <a:tbl>
              <a:tblPr firstRow="1" bandRow="1">
                <a:tableStyleId>{5C22544A-7EE6-4342-B048-85BDC9FD1C3A}</a:tableStyleId>
              </a:tblPr>
              <a:tblGrid>
                <a:gridCol w="1140367">
                  <a:extLst>
                    <a:ext uri="{9D8B030D-6E8A-4147-A177-3AD203B41FA5}">
                      <a16:colId xmlns:a16="http://schemas.microsoft.com/office/drawing/2014/main" val="132966860"/>
                    </a:ext>
                  </a:extLst>
                </a:gridCol>
                <a:gridCol w="1140367">
                  <a:extLst>
                    <a:ext uri="{9D8B030D-6E8A-4147-A177-3AD203B41FA5}">
                      <a16:colId xmlns:a16="http://schemas.microsoft.com/office/drawing/2014/main" val="894201706"/>
                    </a:ext>
                  </a:extLst>
                </a:gridCol>
              </a:tblGrid>
              <a:tr h="294154">
                <a:tc>
                  <a:txBody>
                    <a:bodyPr/>
                    <a:lstStyle/>
                    <a:p>
                      <a:pPr algn="ctr"/>
                      <a:r>
                        <a:rPr lang="en-US" sz="1000" dirty="0"/>
                        <a:t>User</a:t>
                      </a:r>
                    </a:p>
                  </a:txBody>
                  <a:tcPr>
                    <a:solidFill>
                      <a:schemeClr val="tx2"/>
                    </a:solidFill>
                  </a:tcPr>
                </a:tc>
                <a:tc>
                  <a:txBody>
                    <a:bodyPr/>
                    <a:lstStyle/>
                    <a:p>
                      <a:r>
                        <a:rPr lang="en-US" sz="1000" dirty="0"/>
                        <a:t>User</a:t>
                      </a:r>
                    </a:p>
                  </a:txBody>
                  <a:tcPr>
                    <a:solidFill>
                      <a:schemeClr val="tx2"/>
                    </a:solidFill>
                  </a:tcPr>
                </a:tc>
                <a:extLst>
                  <a:ext uri="{0D108BD9-81ED-4DB2-BD59-A6C34878D82A}">
                    <a16:rowId xmlns:a16="http://schemas.microsoft.com/office/drawing/2014/main" val="3796040286"/>
                  </a:ext>
                </a:extLst>
              </a:tr>
              <a:tr h="294154">
                <a:tc>
                  <a:txBody>
                    <a:bodyPr/>
                    <a:lstStyle/>
                    <a:p>
                      <a:r>
                        <a:rPr lang="en-US" sz="1000" dirty="0"/>
                        <a:t>id</a:t>
                      </a:r>
                    </a:p>
                  </a:txBody>
                  <a:tcPr>
                    <a:solidFill>
                      <a:schemeClr val="bg1">
                        <a:lumMod val="85000"/>
                      </a:schemeClr>
                    </a:solidFill>
                  </a:tcPr>
                </a:tc>
                <a:tc>
                  <a:txBody>
                    <a:bodyPr/>
                    <a:lstStyle/>
                    <a:p>
                      <a:r>
                        <a:rPr lang="en-US" sz="1000" dirty="0"/>
                        <a:t>username</a:t>
                      </a:r>
                    </a:p>
                  </a:txBody>
                  <a:tcPr>
                    <a:solidFill>
                      <a:schemeClr val="bg1">
                        <a:lumMod val="85000"/>
                      </a:schemeClr>
                    </a:solidFill>
                  </a:tcPr>
                </a:tc>
                <a:extLst>
                  <a:ext uri="{0D108BD9-81ED-4DB2-BD59-A6C34878D82A}">
                    <a16:rowId xmlns:a16="http://schemas.microsoft.com/office/drawing/2014/main" val="4550699"/>
                  </a:ext>
                </a:extLst>
              </a:tr>
            </a:tbl>
          </a:graphicData>
        </a:graphic>
      </p:graphicFrame>
      <p:sp>
        <p:nvSpPr>
          <p:cNvPr id="3" name="Oval 2">
            <a:extLst>
              <a:ext uri="{FF2B5EF4-FFF2-40B4-BE49-F238E27FC236}">
                <a16:creationId xmlns:a16="http://schemas.microsoft.com/office/drawing/2014/main" id="{A3A337DC-3CAD-43A1-57AA-12340C32737B}"/>
              </a:ext>
            </a:extLst>
          </p:cNvPr>
          <p:cNvSpPr/>
          <p:nvPr/>
        </p:nvSpPr>
        <p:spPr>
          <a:xfrm>
            <a:off x="9654703" y="2511927"/>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A195113-C094-0A3C-93D2-FFD0C28494B0}"/>
              </a:ext>
            </a:extLst>
          </p:cNvPr>
          <p:cNvSpPr txBox="1"/>
          <p:nvPr/>
        </p:nvSpPr>
        <p:spPr>
          <a:xfrm>
            <a:off x="9800160" y="2505687"/>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sp>
        <p:nvSpPr>
          <p:cNvPr id="15" name="Oval 14">
            <a:extLst>
              <a:ext uri="{FF2B5EF4-FFF2-40B4-BE49-F238E27FC236}">
                <a16:creationId xmlns:a16="http://schemas.microsoft.com/office/drawing/2014/main" id="{35C52E2E-F493-C427-2722-2979E2E9B54C}"/>
              </a:ext>
            </a:extLst>
          </p:cNvPr>
          <p:cNvSpPr/>
          <p:nvPr/>
        </p:nvSpPr>
        <p:spPr>
          <a:xfrm>
            <a:off x="9654703" y="3239102"/>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EDE4D76-B66D-AC27-7002-CA43434FECC9}"/>
              </a:ext>
            </a:extLst>
          </p:cNvPr>
          <p:cNvSpPr txBox="1"/>
          <p:nvPr/>
        </p:nvSpPr>
        <p:spPr>
          <a:xfrm>
            <a:off x="9800160" y="3232862"/>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sp>
        <p:nvSpPr>
          <p:cNvPr id="17" name="Oval 16">
            <a:extLst>
              <a:ext uri="{FF2B5EF4-FFF2-40B4-BE49-F238E27FC236}">
                <a16:creationId xmlns:a16="http://schemas.microsoft.com/office/drawing/2014/main" id="{6C1ED062-F531-425B-79D4-82A502AA8DED}"/>
              </a:ext>
            </a:extLst>
          </p:cNvPr>
          <p:cNvSpPr/>
          <p:nvPr/>
        </p:nvSpPr>
        <p:spPr>
          <a:xfrm>
            <a:off x="9654703" y="3957978"/>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065069E-784A-490E-AACD-C1A81E6EA93E}"/>
              </a:ext>
            </a:extLst>
          </p:cNvPr>
          <p:cNvSpPr txBox="1"/>
          <p:nvPr/>
        </p:nvSpPr>
        <p:spPr>
          <a:xfrm>
            <a:off x="9800160" y="3951738"/>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sp>
        <p:nvSpPr>
          <p:cNvPr id="19" name="Oval 18">
            <a:extLst>
              <a:ext uri="{FF2B5EF4-FFF2-40B4-BE49-F238E27FC236}">
                <a16:creationId xmlns:a16="http://schemas.microsoft.com/office/drawing/2014/main" id="{1E022BED-F69C-E651-73B1-7AA01E93DD96}"/>
              </a:ext>
            </a:extLst>
          </p:cNvPr>
          <p:cNvSpPr/>
          <p:nvPr/>
        </p:nvSpPr>
        <p:spPr>
          <a:xfrm>
            <a:off x="10960042" y="4656713"/>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9313605-CDFB-68C0-93A2-7DA44C6126D7}"/>
              </a:ext>
            </a:extLst>
          </p:cNvPr>
          <p:cNvSpPr txBox="1"/>
          <p:nvPr/>
        </p:nvSpPr>
        <p:spPr>
          <a:xfrm>
            <a:off x="11105499" y="4650473"/>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sp>
        <p:nvSpPr>
          <p:cNvPr id="21" name="Oval 20">
            <a:extLst>
              <a:ext uri="{FF2B5EF4-FFF2-40B4-BE49-F238E27FC236}">
                <a16:creationId xmlns:a16="http://schemas.microsoft.com/office/drawing/2014/main" id="{B7F0045C-38DC-9933-9389-72F1B5A315FB}"/>
              </a:ext>
            </a:extLst>
          </p:cNvPr>
          <p:cNvSpPr/>
          <p:nvPr/>
        </p:nvSpPr>
        <p:spPr>
          <a:xfrm>
            <a:off x="8180784" y="6067258"/>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AB83F4-85B7-F18F-BC6E-85FA400A3E6C}"/>
              </a:ext>
            </a:extLst>
          </p:cNvPr>
          <p:cNvSpPr txBox="1"/>
          <p:nvPr/>
        </p:nvSpPr>
        <p:spPr>
          <a:xfrm>
            <a:off x="8326241" y="6061018"/>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sp>
        <p:nvSpPr>
          <p:cNvPr id="23" name="Oval 22">
            <a:extLst>
              <a:ext uri="{FF2B5EF4-FFF2-40B4-BE49-F238E27FC236}">
                <a16:creationId xmlns:a16="http://schemas.microsoft.com/office/drawing/2014/main" id="{DB1904D0-B661-E3AD-0ED2-6B2C6E93990C}"/>
              </a:ext>
            </a:extLst>
          </p:cNvPr>
          <p:cNvSpPr/>
          <p:nvPr/>
        </p:nvSpPr>
        <p:spPr>
          <a:xfrm>
            <a:off x="9654703" y="5482483"/>
            <a:ext cx="640727" cy="5177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769BDBF-2AEF-4789-4EC4-251F4C7DB187}"/>
              </a:ext>
            </a:extLst>
          </p:cNvPr>
          <p:cNvSpPr txBox="1"/>
          <p:nvPr/>
        </p:nvSpPr>
        <p:spPr>
          <a:xfrm>
            <a:off x="9800160" y="5476243"/>
            <a:ext cx="39831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X</a:t>
            </a:r>
          </a:p>
        </p:txBody>
      </p:sp>
      <p:graphicFrame>
        <p:nvGraphicFramePr>
          <p:cNvPr id="25" name="Table 24">
            <a:extLst>
              <a:ext uri="{FF2B5EF4-FFF2-40B4-BE49-F238E27FC236}">
                <a16:creationId xmlns:a16="http://schemas.microsoft.com/office/drawing/2014/main" id="{025146A5-E4FB-DC5B-0008-317BCD32FF63}"/>
              </a:ext>
            </a:extLst>
          </p:cNvPr>
          <p:cNvGraphicFramePr>
            <a:graphicFrameLocks noGrp="1"/>
          </p:cNvGraphicFramePr>
          <p:nvPr>
            <p:extLst>
              <p:ext uri="{D42A27DB-BD31-4B8C-83A1-F6EECF244321}">
                <p14:modId xmlns:p14="http://schemas.microsoft.com/office/powerpoint/2010/main" val="2387369007"/>
              </p:ext>
            </p:extLst>
          </p:nvPr>
        </p:nvGraphicFramePr>
        <p:xfrm>
          <a:off x="254463" y="5429786"/>
          <a:ext cx="1601242" cy="1389505"/>
        </p:xfrm>
        <a:graphic>
          <a:graphicData uri="http://schemas.openxmlformats.org/drawingml/2006/table">
            <a:tbl>
              <a:tblPr firstRow="1" bandRow="1">
                <a:tableStyleId>{5C22544A-7EE6-4342-B048-85BDC9FD1C3A}</a:tableStyleId>
              </a:tblPr>
              <a:tblGrid>
                <a:gridCol w="795876">
                  <a:extLst>
                    <a:ext uri="{9D8B030D-6E8A-4147-A177-3AD203B41FA5}">
                      <a16:colId xmlns:a16="http://schemas.microsoft.com/office/drawing/2014/main" val="3851245922"/>
                    </a:ext>
                  </a:extLst>
                </a:gridCol>
                <a:gridCol w="805366">
                  <a:extLst>
                    <a:ext uri="{9D8B030D-6E8A-4147-A177-3AD203B41FA5}">
                      <a16:colId xmlns:a16="http://schemas.microsoft.com/office/drawing/2014/main" val="807239796"/>
                    </a:ext>
                  </a:extLst>
                </a:gridCol>
              </a:tblGrid>
              <a:tr h="246505">
                <a:tc gridSpan="2">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Supplier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501382229"/>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address</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516184878"/>
                  </a:ext>
                </a:extLst>
              </a:tr>
              <a:tr h="215976">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15976">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48192924"/>
                  </a:ext>
                </a:extLst>
              </a:tr>
            </a:tbl>
          </a:graphicData>
        </a:graphic>
      </p:graphicFrame>
    </p:spTree>
    <p:extLst>
      <p:ext uri="{BB962C8B-B14F-4D97-AF65-F5344CB8AC3E}">
        <p14:creationId xmlns:p14="http://schemas.microsoft.com/office/powerpoint/2010/main" val="5068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1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0" y="282788"/>
            <a:ext cx="2577950"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Lock and Key….</a:t>
            </a:r>
          </a:p>
        </p:txBody>
      </p:sp>
      <p:sp>
        <p:nvSpPr>
          <p:cNvPr id="5" name="Alternate Process 4">
            <a:extLst>
              <a:ext uri="{FF2B5EF4-FFF2-40B4-BE49-F238E27FC236}">
                <a16:creationId xmlns:a16="http://schemas.microsoft.com/office/drawing/2014/main" id="{1938777C-4D89-DFEE-0B67-320F53E1A53A}"/>
              </a:ext>
            </a:extLst>
          </p:cNvPr>
          <p:cNvSpPr/>
          <p:nvPr/>
        </p:nvSpPr>
        <p:spPr>
          <a:xfrm>
            <a:off x="0" y="665325"/>
            <a:ext cx="12192000" cy="461665"/>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744453"/>
            <a:ext cx="11648689" cy="560218"/>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Now that we have defined our relationships between keys. We need to define our primary, unique, foreign &amp; composite keys to enforce data integrity :- </a:t>
            </a:r>
          </a:p>
          <a:p>
            <a:pPr defTabSz="1087636">
              <a:lnSpc>
                <a:spcPts val="1750"/>
              </a:lnSpc>
              <a:spcBef>
                <a:spcPct val="20000"/>
              </a:spcBef>
            </a:pPr>
            <a:endParaRPr lang="en-US" sz="1100" dirty="0">
              <a:latin typeface="Lato Light" panose="020F0502020204030203" pitchFamily="34" charset="0"/>
              <a:cs typeface="Mukta ExtraLight" panose="020B0000000000000000" pitchFamily="34" charset="77"/>
            </a:endParaRPr>
          </a:p>
        </p:txBody>
      </p:sp>
      <p:cxnSp>
        <p:nvCxnSpPr>
          <p:cNvPr id="12" name="Straight Connector 11">
            <a:extLst>
              <a:ext uri="{FF2B5EF4-FFF2-40B4-BE49-F238E27FC236}">
                <a16:creationId xmlns:a16="http://schemas.microsoft.com/office/drawing/2014/main" id="{2B88338B-FFBD-97D9-1D58-200983CCEDAC}"/>
              </a:ext>
            </a:extLst>
          </p:cNvPr>
          <p:cNvCxnSpPr/>
          <p:nvPr/>
        </p:nvCxnSpPr>
        <p:spPr>
          <a:xfrm>
            <a:off x="3894997" y="1206118"/>
            <a:ext cx="0" cy="5651882"/>
          </a:xfrm>
          <a:prstGeom prst="line">
            <a:avLst/>
          </a:prstGeom>
          <a:ln>
            <a:solidFill>
              <a:schemeClr val="tx1">
                <a:alpha val="31000"/>
              </a:schemeClr>
            </a:solidFill>
            <a:prstDash val="lgDash"/>
          </a:ln>
        </p:spPr>
        <p:style>
          <a:lnRef idx="1">
            <a:schemeClr val="accent1"/>
          </a:lnRef>
          <a:fillRef idx="0">
            <a:schemeClr val="accent1"/>
          </a:fillRef>
          <a:effectRef idx="0">
            <a:schemeClr val="accent1"/>
          </a:effectRef>
          <a:fontRef idx="minor">
            <a:schemeClr val="tx1"/>
          </a:fontRef>
        </p:style>
      </p:cxnSp>
      <p:sp>
        <p:nvSpPr>
          <p:cNvPr id="3" name="Alternate Process 2">
            <a:extLst>
              <a:ext uri="{FF2B5EF4-FFF2-40B4-BE49-F238E27FC236}">
                <a16:creationId xmlns:a16="http://schemas.microsoft.com/office/drawing/2014/main" id="{7B5B4F81-FAE4-ABE5-D93B-4DD52FB5FFAD}"/>
              </a:ext>
            </a:extLst>
          </p:cNvPr>
          <p:cNvSpPr/>
          <p:nvPr/>
        </p:nvSpPr>
        <p:spPr>
          <a:xfrm>
            <a:off x="184638" y="1304671"/>
            <a:ext cx="3552102" cy="5189177"/>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4" name="TextBox 3">
            <a:extLst>
              <a:ext uri="{FF2B5EF4-FFF2-40B4-BE49-F238E27FC236}">
                <a16:creationId xmlns:a16="http://schemas.microsoft.com/office/drawing/2014/main" id="{99220D60-178B-7A75-10F4-F9A2068B731F}"/>
              </a:ext>
            </a:extLst>
          </p:cNvPr>
          <p:cNvSpPr txBox="1"/>
          <p:nvPr/>
        </p:nvSpPr>
        <p:spPr>
          <a:xfrm>
            <a:off x="303535" y="1563315"/>
            <a:ext cx="3433205" cy="5189177"/>
          </a:xfrm>
          <a:prstGeom prst="rect">
            <a:avLst/>
          </a:prstGeom>
          <a:noFill/>
        </p:spPr>
        <p:txBody>
          <a:bodyPr wrap="square">
            <a:spAutoFit/>
          </a:bodyPr>
          <a:lstStyle/>
          <a:p>
            <a:pPr defTabSz="1087636">
              <a:lnSpc>
                <a:spcPts val="1750"/>
              </a:lnSpc>
              <a:spcBef>
                <a:spcPct val="20000"/>
              </a:spcBef>
            </a:pPr>
            <a:r>
              <a:rPr lang="en-US" sz="1100" b="1" dirty="0">
                <a:latin typeface="Lato Light" panose="020F0502020204030203" pitchFamily="34" charset="0"/>
                <a:cs typeface="Mukta ExtraLight" panose="020B0000000000000000" pitchFamily="34" charset="77"/>
              </a:rPr>
              <a:t>Primary Key:</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Ensures every data point is unique</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Does not allow NULL values</a:t>
            </a:r>
          </a:p>
          <a:p>
            <a:pPr defTabSz="1087636">
              <a:lnSpc>
                <a:spcPts val="1750"/>
              </a:lnSpc>
              <a:spcBef>
                <a:spcPct val="20000"/>
              </a:spcBef>
            </a:pPr>
            <a:r>
              <a:rPr lang="en-US" sz="1100" b="1" dirty="0">
                <a:latin typeface="Lato Light" panose="020F0502020204030203" pitchFamily="34" charset="0"/>
                <a:cs typeface="Mukta ExtraLight" panose="020B0000000000000000" pitchFamily="34" charset="77"/>
              </a:rPr>
              <a:t>Foreign Key:</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Refers a primary key of another table</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Enforces referential integrity</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Links tables and ensures that no data point can come outside the primary key of the referred table.</a:t>
            </a:r>
          </a:p>
          <a:p>
            <a:pPr defTabSz="1087636">
              <a:lnSpc>
                <a:spcPts val="1750"/>
              </a:lnSpc>
              <a:spcBef>
                <a:spcPct val="20000"/>
              </a:spcBef>
            </a:pPr>
            <a:r>
              <a:rPr lang="en-US" sz="1100" b="1" dirty="0">
                <a:latin typeface="Lato Light" panose="020F0502020204030203" pitchFamily="34" charset="0"/>
                <a:cs typeface="Mukta ExtraLight" panose="020B0000000000000000" pitchFamily="34" charset="77"/>
              </a:rPr>
              <a:t>Composite Key:</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A combination of two or more columns which enforce uniqueness</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Each column by itself does not enforce uniqueness.</a:t>
            </a:r>
          </a:p>
          <a:p>
            <a:pPr defTabSz="1087636">
              <a:lnSpc>
                <a:spcPts val="1750"/>
              </a:lnSpc>
              <a:spcBef>
                <a:spcPct val="20000"/>
              </a:spcBef>
            </a:pPr>
            <a:r>
              <a:rPr lang="en-US" sz="1100" b="1" dirty="0">
                <a:latin typeface="Lato Light" panose="020F0502020204030203" pitchFamily="34" charset="0"/>
                <a:cs typeface="Mukta ExtraLight" panose="020B0000000000000000" pitchFamily="34" charset="77"/>
              </a:rPr>
              <a:t>Unique Key:</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Enforces every data point is unique</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Can accept NULL values</a:t>
            </a:r>
          </a:p>
          <a:p>
            <a:pPr marL="171450" indent="-171450" defTabSz="1087636">
              <a:lnSpc>
                <a:spcPts val="1750"/>
              </a:lnSpc>
              <a:spcBef>
                <a:spcPct val="20000"/>
              </a:spcBef>
              <a:buFont typeface="Arial" panose="020B0604020202020204" pitchFamily="34" charset="0"/>
              <a:buChar char="•"/>
            </a:pPr>
            <a:r>
              <a:rPr lang="en-US" sz="1100" dirty="0">
                <a:latin typeface="Lato Light" panose="020F0502020204030203" pitchFamily="34" charset="0"/>
                <a:cs typeface="Mukta ExtraLight" panose="020B0000000000000000" pitchFamily="34" charset="77"/>
              </a:rPr>
              <a:t>Is not the primary key</a:t>
            </a:r>
          </a:p>
          <a:p>
            <a:pPr marL="171450" indent="-171450" defTabSz="1087636">
              <a:lnSpc>
                <a:spcPts val="1750"/>
              </a:lnSpc>
              <a:spcBef>
                <a:spcPct val="20000"/>
              </a:spcBef>
              <a:buFont typeface="Arial" panose="020B0604020202020204" pitchFamily="34" charset="0"/>
              <a:buChar char="•"/>
            </a:pPr>
            <a:endParaRPr lang="en-US" sz="1100" b="1" dirty="0">
              <a:latin typeface="Lato Light" panose="020F0502020204030203" pitchFamily="34" charset="0"/>
              <a:cs typeface="Mukta ExtraLight" panose="020B0000000000000000" pitchFamily="34" charset="77"/>
            </a:endParaRPr>
          </a:p>
          <a:p>
            <a:pPr defTabSz="1087636">
              <a:lnSpc>
                <a:spcPts val="1750"/>
              </a:lnSpc>
              <a:spcBef>
                <a:spcPct val="20000"/>
              </a:spcBef>
            </a:pPr>
            <a:endParaRPr lang="en-US" sz="1100" dirty="0">
              <a:latin typeface="Lato Light" panose="020F0502020204030203" pitchFamily="34" charset="0"/>
              <a:cs typeface="Mukta ExtraLight" panose="020B0000000000000000" pitchFamily="34" charset="77"/>
            </a:endParaRPr>
          </a:p>
        </p:txBody>
      </p:sp>
      <p:graphicFrame>
        <p:nvGraphicFramePr>
          <p:cNvPr id="7" name="Table 6">
            <a:extLst>
              <a:ext uri="{FF2B5EF4-FFF2-40B4-BE49-F238E27FC236}">
                <a16:creationId xmlns:a16="http://schemas.microsoft.com/office/drawing/2014/main" id="{04C16FFE-F4FD-EAE8-79BF-9223DF59F250}"/>
              </a:ext>
            </a:extLst>
          </p:cNvPr>
          <p:cNvGraphicFramePr>
            <a:graphicFrameLocks noGrp="1"/>
          </p:cNvGraphicFramePr>
          <p:nvPr>
            <p:extLst>
              <p:ext uri="{D42A27DB-BD31-4B8C-83A1-F6EECF244321}">
                <p14:modId xmlns:p14="http://schemas.microsoft.com/office/powerpoint/2010/main" val="427471238"/>
              </p:ext>
            </p:extLst>
          </p:nvPr>
        </p:nvGraphicFramePr>
        <p:xfrm>
          <a:off x="4053254" y="1371348"/>
          <a:ext cx="2042743" cy="1632514"/>
        </p:xfrm>
        <a:graphic>
          <a:graphicData uri="http://schemas.openxmlformats.org/drawingml/2006/table">
            <a:tbl>
              <a:tblPr firstRow="1" bandRow="1">
                <a:tableStyleId>{5C22544A-7EE6-4342-B048-85BDC9FD1C3A}</a:tableStyleId>
              </a:tblPr>
              <a:tblGrid>
                <a:gridCol w="332678">
                  <a:extLst>
                    <a:ext uri="{9D8B030D-6E8A-4147-A177-3AD203B41FA5}">
                      <a16:colId xmlns:a16="http://schemas.microsoft.com/office/drawing/2014/main" val="600965295"/>
                    </a:ext>
                  </a:extLst>
                </a:gridCol>
                <a:gridCol w="870473">
                  <a:extLst>
                    <a:ext uri="{9D8B030D-6E8A-4147-A177-3AD203B41FA5}">
                      <a16:colId xmlns:a16="http://schemas.microsoft.com/office/drawing/2014/main" val="3851245922"/>
                    </a:ext>
                  </a:extLst>
                </a:gridCol>
                <a:gridCol w="839592">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0">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price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modified_at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8" name="Table 7">
            <a:extLst>
              <a:ext uri="{FF2B5EF4-FFF2-40B4-BE49-F238E27FC236}">
                <a16:creationId xmlns:a16="http://schemas.microsoft.com/office/drawing/2014/main" id="{ADEDCBBA-C87D-115F-C53F-67A4075FAD1D}"/>
              </a:ext>
            </a:extLst>
          </p:cNvPr>
          <p:cNvGraphicFramePr>
            <a:graphicFrameLocks noGrp="1"/>
          </p:cNvGraphicFramePr>
          <p:nvPr>
            <p:extLst>
              <p:ext uri="{D42A27DB-BD31-4B8C-83A1-F6EECF244321}">
                <p14:modId xmlns:p14="http://schemas.microsoft.com/office/powerpoint/2010/main" val="232031296"/>
              </p:ext>
            </p:extLst>
          </p:nvPr>
        </p:nvGraphicFramePr>
        <p:xfrm>
          <a:off x="9357651" y="1243322"/>
          <a:ext cx="2032637" cy="1632514"/>
        </p:xfrm>
        <a:graphic>
          <a:graphicData uri="http://schemas.openxmlformats.org/drawingml/2006/table">
            <a:tbl>
              <a:tblPr firstRow="1" bandRow="1">
                <a:tableStyleId>{5C22544A-7EE6-4342-B048-85BDC9FD1C3A}</a:tableStyleId>
              </a:tblPr>
              <a:tblGrid>
                <a:gridCol w="460697">
                  <a:extLst>
                    <a:ext uri="{9D8B030D-6E8A-4147-A177-3AD203B41FA5}">
                      <a16:colId xmlns:a16="http://schemas.microsoft.com/office/drawing/2014/main" val="4158911108"/>
                    </a:ext>
                  </a:extLst>
                </a:gridCol>
                <a:gridCol w="867120">
                  <a:extLst>
                    <a:ext uri="{9D8B030D-6E8A-4147-A177-3AD203B41FA5}">
                      <a16:colId xmlns:a16="http://schemas.microsoft.com/office/drawing/2014/main" val="3851245922"/>
                    </a:ext>
                  </a:extLst>
                </a:gridCol>
                <a:gridCol w="704820">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Cart Item</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Cart Item</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Session_id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p>
                  </a:txBody>
                  <a:tcPr>
                    <a:solidFill>
                      <a:schemeClr val="bg1">
                        <a:lumMod val="85000"/>
                      </a:schemeClr>
                    </a:solidFill>
                  </a:tcPr>
                </a:tc>
                <a:tc>
                  <a:txBody>
                    <a:bodyPr/>
                    <a:lstStyle/>
                    <a:p>
                      <a:r>
                        <a:rPr lang="en-US" sz="900" dirty="0"/>
                        <a:t>quantity</a:t>
                      </a:r>
                    </a:p>
                  </a:txBody>
                  <a:tcPr>
                    <a:solidFill>
                      <a:schemeClr val="bg1">
                        <a:lumMod val="85000"/>
                      </a:schemeClr>
                    </a:solidFill>
                  </a:tcPr>
                </a:tc>
                <a:tc>
                  <a:txBody>
                    <a:bodyPr/>
                    <a:lstStyle/>
                    <a:p>
                      <a:r>
                        <a:rPr lang="en-US" sz="900" dirty="0"/>
                        <a:t>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endParaRPr lang="en-US" sz="900" dirty="0"/>
                    </a:p>
                  </a:txBody>
                  <a:tcPr>
                    <a:solidFill>
                      <a:schemeClr val="bg1">
                        <a:lumMod val="85000"/>
                      </a:schemeClr>
                    </a:solidFill>
                  </a:tcPr>
                </a:tc>
                <a:tc>
                  <a:txBody>
                    <a:bodyPr/>
                    <a:lstStyle/>
                    <a:p>
                      <a:r>
                        <a:rPr lang="en-US" sz="900" dirty="0" err="1"/>
                        <a:t>order_status</a:t>
                      </a:r>
                      <a:endParaRPr lang="en-US" sz="900" dirty="0"/>
                    </a:p>
                  </a:txBody>
                  <a:tcPr>
                    <a:solidFill>
                      <a:schemeClr val="bg1">
                        <a:lumMod val="85000"/>
                      </a:schemeClr>
                    </a:solidFill>
                  </a:tcPr>
                </a:tc>
                <a:tc>
                  <a:txBody>
                    <a:bodyPr/>
                    <a:lstStyle/>
                    <a:p>
                      <a:r>
                        <a:rPr lang="en-US" sz="900" dirty="0" err="1"/>
                        <a:t>boolean</a:t>
                      </a:r>
                      <a:endParaRPr lang="en-US" sz="900" dirty="0"/>
                    </a:p>
                  </a:txBody>
                  <a:tcPr>
                    <a:solidFill>
                      <a:schemeClr val="bg1">
                        <a:lumMod val="85000"/>
                      </a:schemeClr>
                    </a:solidFill>
                  </a:tcPr>
                </a:tc>
                <a:extLst>
                  <a:ext uri="{0D108BD9-81ED-4DB2-BD59-A6C34878D82A}">
                    <a16:rowId xmlns:a16="http://schemas.microsoft.com/office/drawing/2014/main" val="2125719312"/>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created_at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modified_at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9" name="Table 8">
            <a:extLst>
              <a:ext uri="{FF2B5EF4-FFF2-40B4-BE49-F238E27FC236}">
                <a16:creationId xmlns:a16="http://schemas.microsoft.com/office/drawing/2014/main" id="{66729716-EA94-6E3D-4C76-3F5DAF6D8854}"/>
              </a:ext>
            </a:extLst>
          </p:cNvPr>
          <p:cNvGraphicFramePr>
            <a:graphicFrameLocks noGrp="1"/>
          </p:cNvGraphicFramePr>
          <p:nvPr>
            <p:extLst>
              <p:ext uri="{D42A27DB-BD31-4B8C-83A1-F6EECF244321}">
                <p14:modId xmlns:p14="http://schemas.microsoft.com/office/powerpoint/2010/main" val="2193051576"/>
              </p:ext>
            </p:extLst>
          </p:nvPr>
        </p:nvGraphicFramePr>
        <p:xfrm>
          <a:off x="6872085" y="1243322"/>
          <a:ext cx="2042742" cy="1403914"/>
        </p:xfrm>
        <a:graphic>
          <a:graphicData uri="http://schemas.openxmlformats.org/drawingml/2006/table">
            <a:tbl>
              <a:tblPr firstRow="1" bandRow="1">
                <a:tableStyleId>{5C22544A-7EE6-4342-B048-85BDC9FD1C3A}</a:tableStyleId>
              </a:tblPr>
              <a:tblGrid>
                <a:gridCol w="433176">
                  <a:extLst>
                    <a:ext uri="{9D8B030D-6E8A-4147-A177-3AD203B41FA5}">
                      <a16:colId xmlns:a16="http://schemas.microsoft.com/office/drawing/2014/main" val="1423329717"/>
                    </a:ext>
                  </a:extLst>
                </a:gridCol>
                <a:gridCol w="757750">
                  <a:extLst>
                    <a:ext uri="{9D8B030D-6E8A-4147-A177-3AD203B41FA5}">
                      <a16:colId xmlns:a16="http://schemas.microsoft.com/office/drawing/2014/main" val="3851245922"/>
                    </a:ext>
                  </a:extLst>
                </a:gridCol>
                <a:gridCol w="851816">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Shopping Session</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Shopping Session</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user_id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p>
                  </a:txBody>
                  <a:tcPr>
                    <a:solidFill>
                      <a:schemeClr val="bg1">
                        <a:lumMod val="85000"/>
                      </a:schemeClr>
                    </a:solidFill>
                  </a:tcPr>
                </a:tc>
                <a:tc>
                  <a:txBody>
                    <a:bodyPr/>
                    <a:lstStyle/>
                    <a:p>
                      <a:r>
                        <a:rPr lang="en-US" sz="900" dirty="0" err="1"/>
                        <a:t>total_time</a:t>
                      </a:r>
                      <a:endParaRPr lang="en-US" sz="900" dirty="0"/>
                    </a:p>
                  </a:txBody>
                  <a:tcPr>
                    <a:solidFill>
                      <a:schemeClr val="bg1">
                        <a:lumMod val="85000"/>
                      </a:schemeClr>
                    </a:solidFill>
                  </a:tcPr>
                </a:tc>
                <a:tc>
                  <a:txBody>
                    <a:bodyPr/>
                    <a:lstStyle/>
                    <a:p>
                      <a:r>
                        <a:rPr lang="en-US" sz="900" dirty="0"/>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t>created_at</a:t>
                      </a: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modified_at</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10" name="Table 9">
            <a:extLst>
              <a:ext uri="{FF2B5EF4-FFF2-40B4-BE49-F238E27FC236}">
                <a16:creationId xmlns:a16="http://schemas.microsoft.com/office/drawing/2014/main" id="{6B471AA4-F407-EB4E-F765-5794BBCFC639}"/>
              </a:ext>
            </a:extLst>
          </p:cNvPr>
          <p:cNvGraphicFramePr>
            <a:graphicFrameLocks noGrp="1"/>
          </p:cNvGraphicFramePr>
          <p:nvPr>
            <p:extLst>
              <p:ext uri="{D42A27DB-BD31-4B8C-83A1-F6EECF244321}">
                <p14:modId xmlns:p14="http://schemas.microsoft.com/office/powerpoint/2010/main" val="2949804372"/>
              </p:ext>
            </p:extLst>
          </p:nvPr>
        </p:nvGraphicFramePr>
        <p:xfrm>
          <a:off x="4053253" y="3079698"/>
          <a:ext cx="2032623" cy="2406956"/>
        </p:xfrm>
        <a:graphic>
          <a:graphicData uri="http://schemas.openxmlformats.org/drawingml/2006/table">
            <a:tbl>
              <a:tblPr firstRow="1" bandRow="1">
                <a:tableStyleId>{5C22544A-7EE6-4342-B048-85BDC9FD1C3A}</a:tableStyleId>
              </a:tblPr>
              <a:tblGrid>
                <a:gridCol w="368487">
                  <a:extLst>
                    <a:ext uri="{9D8B030D-6E8A-4147-A177-3AD203B41FA5}">
                      <a16:colId xmlns:a16="http://schemas.microsoft.com/office/drawing/2014/main" val="2354434835"/>
                    </a:ext>
                  </a:extLst>
                </a:gridCol>
                <a:gridCol w="826396">
                  <a:extLst>
                    <a:ext uri="{9D8B030D-6E8A-4147-A177-3AD203B41FA5}">
                      <a16:colId xmlns:a16="http://schemas.microsoft.com/office/drawing/2014/main" val="3851245922"/>
                    </a:ext>
                  </a:extLst>
                </a:gridCol>
                <a:gridCol w="837740">
                  <a:extLst>
                    <a:ext uri="{9D8B030D-6E8A-4147-A177-3AD203B41FA5}">
                      <a16:colId xmlns:a16="http://schemas.microsoft.com/office/drawing/2014/main" val="807239796"/>
                    </a:ext>
                  </a:extLst>
                </a:gridCol>
              </a:tblGrid>
              <a:tr h="257531">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38825">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38825">
                <a:tc>
                  <a:txBody>
                    <a:bodyPr/>
                    <a:lstStyle/>
                    <a:p>
                      <a:r>
                        <a:rPr lang="en-US" sz="900" dirty="0">
                          <a:latin typeface="Lato" panose="020F0502020204030203" pitchFamily="34" charset="0"/>
                          <a:ea typeface="Lato" panose="020F0502020204030203" pitchFamily="34" charset="0"/>
                          <a:cs typeface="Lato" panose="020F0502020204030203" pitchFamily="34" charset="0"/>
                        </a:rPr>
                        <a:t>UK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username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password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text</a:t>
                      </a:r>
                    </a:p>
                  </a:txBody>
                  <a:tcPr>
                    <a:solidFill>
                      <a:schemeClr val="bg1">
                        <a:lumMod val="85000"/>
                      </a:schemeClr>
                    </a:solidFill>
                  </a:tcPr>
                </a:tc>
                <a:extLst>
                  <a:ext uri="{0D108BD9-81ED-4DB2-BD59-A6C34878D82A}">
                    <a16:rowId xmlns:a16="http://schemas.microsoft.com/office/drawing/2014/main" val="3765392753"/>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first_name</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082836507"/>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last_name</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67923435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address</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817990062"/>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telephone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47199888"/>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48192924"/>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modified_at</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3923191668"/>
                  </a:ext>
                </a:extLst>
              </a:tr>
            </a:tbl>
          </a:graphicData>
        </a:graphic>
      </p:graphicFrame>
      <p:graphicFrame>
        <p:nvGraphicFramePr>
          <p:cNvPr id="11" name="Table 10">
            <a:extLst>
              <a:ext uri="{FF2B5EF4-FFF2-40B4-BE49-F238E27FC236}">
                <a16:creationId xmlns:a16="http://schemas.microsoft.com/office/drawing/2014/main" id="{8C28E3B6-AF62-4C42-2FDE-9DAE3FCB7169}"/>
              </a:ext>
            </a:extLst>
          </p:cNvPr>
          <p:cNvGraphicFramePr>
            <a:graphicFrameLocks noGrp="1"/>
          </p:cNvGraphicFramePr>
          <p:nvPr>
            <p:extLst>
              <p:ext uri="{D42A27DB-BD31-4B8C-83A1-F6EECF244321}">
                <p14:modId xmlns:p14="http://schemas.microsoft.com/office/powerpoint/2010/main" val="1087844006"/>
              </p:ext>
            </p:extLst>
          </p:nvPr>
        </p:nvGraphicFramePr>
        <p:xfrm>
          <a:off x="9994113" y="4157903"/>
          <a:ext cx="1726109" cy="1148596"/>
        </p:xfrm>
        <a:graphic>
          <a:graphicData uri="http://schemas.openxmlformats.org/drawingml/2006/table">
            <a:tbl>
              <a:tblPr firstRow="1" bandRow="1">
                <a:tableStyleId>{5C22544A-7EE6-4342-B048-85BDC9FD1C3A}</a:tableStyleId>
              </a:tblPr>
              <a:tblGrid>
                <a:gridCol w="374387">
                  <a:extLst>
                    <a:ext uri="{9D8B030D-6E8A-4147-A177-3AD203B41FA5}">
                      <a16:colId xmlns:a16="http://schemas.microsoft.com/office/drawing/2014/main" val="3116145904"/>
                    </a:ext>
                  </a:extLst>
                </a:gridCol>
                <a:gridCol w="756655">
                  <a:extLst>
                    <a:ext uri="{9D8B030D-6E8A-4147-A177-3AD203B41FA5}">
                      <a16:colId xmlns:a16="http://schemas.microsoft.com/office/drawing/2014/main" val="3851245922"/>
                    </a:ext>
                  </a:extLst>
                </a:gridCol>
                <a:gridCol w="595067">
                  <a:extLst>
                    <a:ext uri="{9D8B030D-6E8A-4147-A177-3AD203B41FA5}">
                      <a16:colId xmlns:a16="http://schemas.microsoft.com/office/drawing/2014/main" val="807239796"/>
                    </a:ext>
                  </a:extLst>
                </a:gridCol>
              </a:tblGrid>
              <a:tr h="316552">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 Items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 Items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77348">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order_id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914606187"/>
                  </a:ext>
                </a:extLst>
              </a:tr>
              <a:tr h="277348">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765392753"/>
                  </a:ext>
                </a:extLst>
              </a:tr>
              <a:tr h="27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quantity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graphicFrame>
        <p:nvGraphicFramePr>
          <p:cNvPr id="13" name="Table 12">
            <a:extLst>
              <a:ext uri="{FF2B5EF4-FFF2-40B4-BE49-F238E27FC236}">
                <a16:creationId xmlns:a16="http://schemas.microsoft.com/office/drawing/2014/main" id="{3FD1172F-66C1-00BC-D305-0F64045C6817}"/>
              </a:ext>
            </a:extLst>
          </p:cNvPr>
          <p:cNvGraphicFramePr>
            <a:graphicFrameLocks noGrp="1"/>
          </p:cNvGraphicFramePr>
          <p:nvPr>
            <p:extLst>
              <p:ext uri="{D42A27DB-BD31-4B8C-83A1-F6EECF244321}">
                <p14:modId xmlns:p14="http://schemas.microsoft.com/office/powerpoint/2010/main" val="547353347"/>
              </p:ext>
            </p:extLst>
          </p:nvPr>
        </p:nvGraphicFramePr>
        <p:xfrm>
          <a:off x="6872085" y="3085345"/>
          <a:ext cx="2358083" cy="946714"/>
        </p:xfrm>
        <a:graphic>
          <a:graphicData uri="http://schemas.openxmlformats.org/drawingml/2006/table">
            <a:tbl>
              <a:tblPr firstRow="1" bandRow="1">
                <a:tableStyleId>{5C22544A-7EE6-4342-B048-85BDC9FD1C3A}</a:tableStyleId>
              </a:tblPr>
              <a:tblGrid>
                <a:gridCol w="443115">
                  <a:extLst>
                    <a:ext uri="{9D8B030D-6E8A-4147-A177-3AD203B41FA5}">
                      <a16:colId xmlns:a16="http://schemas.microsoft.com/office/drawing/2014/main" val="1232134925"/>
                    </a:ext>
                  </a:extLst>
                </a:gridCol>
                <a:gridCol w="1159594">
                  <a:extLst>
                    <a:ext uri="{9D8B030D-6E8A-4147-A177-3AD203B41FA5}">
                      <a16:colId xmlns:a16="http://schemas.microsoft.com/office/drawing/2014/main" val="3851245922"/>
                    </a:ext>
                  </a:extLst>
                </a:gridCol>
                <a:gridCol w="755374">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Orders</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user_id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text</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transaction_time</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3082836507"/>
                  </a:ext>
                </a:extLst>
              </a:tr>
            </a:tbl>
          </a:graphicData>
        </a:graphic>
      </p:graphicFrame>
      <p:graphicFrame>
        <p:nvGraphicFramePr>
          <p:cNvPr id="15" name="Table 14">
            <a:extLst>
              <a:ext uri="{FF2B5EF4-FFF2-40B4-BE49-F238E27FC236}">
                <a16:creationId xmlns:a16="http://schemas.microsoft.com/office/drawing/2014/main" id="{15A11D44-80DB-BBB1-37A4-FDD016BEF8F4}"/>
              </a:ext>
            </a:extLst>
          </p:cNvPr>
          <p:cNvGraphicFramePr>
            <a:graphicFrameLocks noGrp="1"/>
          </p:cNvGraphicFramePr>
          <p:nvPr>
            <p:extLst>
              <p:ext uri="{D42A27DB-BD31-4B8C-83A1-F6EECF244321}">
                <p14:modId xmlns:p14="http://schemas.microsoft.com/office/powerpoint/2010/main" val="2037660713"/>
              </p:ext>
            </p:extLst>
          </p:nvPr>
        </p:nvGraphicFramePr>
        <p:xfrm>
          <a:off x="6872084" y="5293133"/>
          <a:ext cx="2152645" cy="1389505"/>
        </p:xfrm>
        <a:graphic>
          <a:graphicData uri="http://schemas.openxmlformats.org/drawingml/2006/table">
            <a:tbl>
              <a:tblPr firstRow="1" bandRow="1">
                <a:tableStyleId>{5C22544A-7EE6-4342-B048-85BDC9FD1C3A}</a:tableStyleId>
              </a:tblPr>
              <a:tblGrid>
                <a:gridCol w="551403">
                  <a:extLst>
                    <a:ext uri="{9D8B030D-6E8A-4147-A177-3AD203B41FA5}">
                      <a16:colId xmlns:a16="http://schemas.microsoft.com/office/drawing/2014/main" val="2354434835"/>
                    </a:ext>
                  </a:extLst>
                </a:gridCol>
                <a:gridCol w="795876">
                  <a:extLst>
                    <a:ext uri="{9D8B030D-6E8A-4147-A177-3AD203B41FA5}">
                      <a16:colId xmlns:a16="http://schemas.microsoft.com/office/drawing/2014/main" val="3851245922"/>
                    </a:ext>
                  </a:extLst>
                </a:gridCol>
                <a:gridCol w="805366">
                  <a:extLst>
                    <a:ext uri="{9D8B030D-6E8A-4147-A177-3AD203B41FA5}">
                      <a16:colId xmlns:a16="http://schemas.microsoft.com/office/drawing/2014/main" val="807239796"/>
                    </a:ext>
                  </a:extLst>
                </a:gridCol>
              </a:tblGrid>
              <a:tr h="246505">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Suppliers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CK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UK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501382229"/>
                  </a:ext>
                </a:extLst>
              </a:tr>
              <a:tr h="215976">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address</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516184878"/>
                  </a:ext>
                </a:extLst>
              </a:tr>
              <a:tr h="215976">
                <a:tc>
                  <a:txBody>
                    <a:bodyPr/>
                    <a:lstStyle/>
                    <a:p>
                      <a:r>
                        <a:rPr lang="en-US" sz="900" dirty="0">
                          <a:latin typeface="Lato" panose="020F0502020204030203" pitchFamily="34" charset="0"/>
                          <a:ea typeface="Lato" panose="020F0502020204030203" pitchFamily="34" charset="0"/>
                          <a:cs typeface="Lato" panose="020F0502020204030203" pitchFamily="34" charset="0"/>
                        </a:rPr>
                        <a:t>CK/FK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15976">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48192924"/>
                  </a:ext>
                </a:extLst>
              </a:tr>
            </a:tbl>
          </a:graphicData>
        </a:graphic>
      </p:graphicFrame>
      <p:cxnSp>
        <p:nvCxnSpPr>
          <p:cNvPr id="27" name="Straight Connector 26">
            <a:extLst>
              <a:ext uri="{FF2B5EF4-FFF2-40B4-BE49-F238E27FC236}">
                <a16:creationId xmlns:a16="http://schemas.microsoft.com/office/drawing/2014/main" id="{FDCC37C4-44B3-7D1A-D03A-5158698EAC65}"/>
              </a:ext>
            </a:extLst>
          </p:cNvPr>
          <p:cNvCxnSpPr/>
          <p:nvPr/>
        </p:nvCxnSpPr>
        <p:spPr>
          <a:xfrm>
            <a:off x="6085876" y="1749287"/>
            <a:ext cx="394437"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9AFCBB-A55C-249A-A817-0891DF01E157}"/>
              </a:ext>
            </a:extLst>
          </p:cNvPr>
          <p:cNvCxnSpPr>
            <a:cxnSpLocks/>
          </p:cNvCxnSpPr>
          <p:nvPr/>
        </p:nvCxnSpPr>
        <p:spPr>
          <a:xfrm>
            <a:off x="6480313" y="1749287"/>
            <a:ext cx="0" cy="461175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D27B345-ACA5-FC67-678E-0B035A317B3C}"/>
              </a:ext>
            </a:extLst>
          </p:cNvPr>
          <p:cNvCxnSpPr>
            <a:cxnSpLocks/>
          </p:cNvCxnSpPr>
          <p:nvPr/>
        </p:nvCxnSpPr>
        <p:spPr>
          <a:xfrm>
            <a:off x="6480313" y="4899991"/>
            <a:ext cx="3513800"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311800-BDD1-7BC9-7A3E-33958F861F6A}"/>
              </a:ext>
            </a:extLst>
          </p:cNvPr>
          <p:cNvCxnSpPr/>
          <p:nvPr/>
        </p:nvCxnSpPr>
        <p:spPr>
          <a:xfrm>
            <a:off x="6480313" y="6351104"/>
            <a:ext cx="39177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681FE54-9C97-BFA2-B36A-9687DE37FE20}"/>
              </a:ext>
            </a:extLst>
          </p:cNvPr>
          <p:cNvCxnSpPr/>
          <p:nvPr/>
        </p:nvCxnSpPr>
        <p:spPr>
          <a:xfrm>
            <a:off x="6085876" y="3429000"/>
            <a:ext cx="590323" cy="0"/>
          </a:xfrm>
          <a:prstGeom prst="line">
            <a:avLst/>
          </a:prstGeom>
          <a:ln w="38100">
            <a:solidFill>
              <a:schemeClr val="bg1">
                <a:lumMod val="50000"/>
              </a:schemeClr>
            </a:solidFill>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D3965E-74E4-330D-19D7-D74A84615B76}"/>
              </a:ext>
            </a:extLst>
          </p:cNvPr>
          <p:cNvCxnSpPr>
            <a:cxnSpLocks/>
          </p:cNvCxnSpPr>
          <p:nvPr/>
        </p:nvCxnSpPr>
        <p:spPr>
          <a:xfrm flipV="1">
            <a:off x="6676199" y="1828800"/>
            <a:ext cx="0" cy="1848678"/>
          </a:xfrm>
          <a:prstGeom prst="line">
            <a:avLst/>
          </a:prstGeom>
          <a:ln w="381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F855E92-BBBC-631B-330C-1BE460BF61DE}"/>
              </a:ext>
            </a:extLst>
          </p:cNvPr>
          <p:cNvCxnSpPr>
            <a:cxnSpLocks/>
          </p:cNvCxnSpPr>
          <p:nvPr/>
        </p:nvCxnSpPr>
        <p:spPr>
          <a:xfrm>
            <a:off x="6676199" y="3677479"/>
            <a:ext cx="195885" cy="0"/>
          </a:xfrm>
          <a:prstGeom prst="straightConnector1">
            <a:avLst/>
          </a:prstGeom>
          <a:ln w="38100">
            <a:solidFill>
              <a:schemeClr val="bg1">
                <a:lumMod val="50000"/>
              </a:schemeClr>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824A49F-82AF-310D-4EAE-844644E972F5}"/>
              </a:ext>
            </a:extLst>
          </p:cNvPr>
          <p:cNvCxnSpPr>
            <a:cxnSpLocks/>
          </p:cNvCxnSpPr>
          <p:nvPr/>
        </p:nvCxnSpPr>
        <p:spPr>
          <a:xfrm>
            <a:off x="6676199" y="1828800"/>
            <a:ext cx="195885" cy="0"/>
          </a:xfrm>
          <a:prstGeom prst="straightConnector1">
            <a:avLst/>
          </a:prstGeom>
          <a:ln w="38100">
            <a:solidFill>
              <a:schemeClr val="bg1">
                <a:lumMod val="50000"/>
              </a:schemeClr>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5CFDBA-4804-A4E9-F13D-45F163A20BEA}"/>
              </a:ext>
            </a:extLst>
          </p:cNvPr>
          <p:cNvCxnSpPr/>
          <p:nvPr/>
        </p:nvCxnSpPr>
        <p:spPr>
          <a:xfrm>
            <a:off x="9220229" y="3442252"/>
            <a:ext cx="394437" cy="0"/>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1341C46-EA83-3FE6-5465-29731CC45EC9}"/>
              </a:ext>
            </a:extLst>
          </p:cNvPr>
          <p:cNvCxnSpPr>
            <a:cxnSpLocks/>
          </p:cNvCxnSpPr>
          <p:nvPr/>
        </p:nvCxnSpPr>
        <p:spPr>
          <a:xfrm>
            <a:off x="6483858" y="2753139"/>
            <a:ext cx="2640264"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284BCD-2617-81AE-41DE-DB69D27215BF}"/>
              </a:ext>
            </a:extLst>
          </p:cNvPr>
          <p:cNvCxnSpPr>
            <a:cxnSpLocks/>
          </p:cNvCxnSpPr>
          <p:nvPr/>
        </p:nvCxnSpPr>
        <p:spPr>
          <a:xfrm>
            <a:off x="9124122" y="1838739"/>
            <a:ext cx="0" cy="934278"/>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66E8886-3483-0EE9-202E-780DE6BCDC2C}"/>
              </a:ext>
            </a:extLst>
          </p:cNvPr>
          <p:cNvCxnSpPr>
            <a:cxnSpLocks/>
          </p:cNvCxnSpPr>
          <p:nvPr/>
        </p:nvCxnSpPr>
        <p:spPr>
          <a:xfrm>
            <a:off x="9114183" y="1848678"/>
            <a:ext cx="243468"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652C8C-DC78-05CD-0715-9F22DA37A8D6}"/>
              </a:ext>
            </a:extLst>
          </p:cNvPr>
          <p:cNvCxnSpPr>
            <a:cxnSpLocks/>
          </p:cNvCxnSpPr>
          <p:nvPr/>
        </p:nvCxnSpPr>
        <p:spPr>
          <a:xfrm>
            <a:off x="9647287" y="3432313"/>
            <a:ext cx="0" cy="1179444"/>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0149DC3-8B78-5B17-68AE-BF32B0E33F78}"/>
              </a:ext>
            </a:extLst>
          </p:cNvPr>
          <p:cNvCxnSpPr>
            <a:cxnSpLocks/>
          </p:cNvCxnSpPr>
          <p:nvPr/>
        </p:nvCxnSpPr>
        <p:spPr>
          <a:xfrm>
            <a:off x="9647287" y="4611757"/>
            <a:ext cx="350394" cy="0"/>
          </a:xfrm>
          <a:prstGeom prst="straightConnector1">
            <a:avLst/>
          </a:prstGeom>
          <a:ln w="38100">
            <a:solidFill>
              <a:schemeClr val="bg1">
                <a:lumMod val="5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873587F-5C75-796A-FF40-22C2A5EBFCB5}"/>
              </a:ext>
            </a:extLst>
          </p:cNvPr>
          <p:cNvCxnSpPr>
            <a:cxnSpLocks/>
          </p:cNvCxnSpPr>
          <p:nvPr/>
        </p:nvCxnSpPr>
        <p:spPr>
          <a:xfrm>
            <a:off x="8902995" y="1627367"/>
            <a:ext cx="454656" cy="0"/>
          </a:xfrm>
          <a:prstGeom prst="straightConnector1">
            <a:avLst/>
          </a:prstGeom>
          <a:ln w="38100">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95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6D675E-8239-D34A-83BC-80902311355F}"/>
              </a:ext>
            </a:extLst>
          </p:cNvPr>
          <p:cNvSpPr txBox="1"/>
          <p:nvPr/>
        </p:nvSpPr>
        <p:spPr>
          <a:xfrm>
            <a:off x="0" y="249685"/>
            <a:ext cx="10172978"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In business, complexity both drives innovation and hinders it ….</a:t>
            </a:r>
          </a:p>
        </p:txBody>
      </p:sp>
      <p:sp>
        <p:nvSpPr>
          <p:cNvPr id="5" name="Alternate Process 4">
            <a:extLst>
              <a:ext uri="{FF2B5EF4-FFF2-40B4-BE49-F238E27FC236}">
                <a16:creationId xmlns:a16="http://schemas.microsoft.com/office/drawing/2014/main" id="{1938777C-4D89-DFEE-0B67-320F53E1A53A}"/>
              </a:ext>
            </a:extLst>
          </p:cNvPr>
          <p:cNvSpPr/>
          <p:nvPr/>
        </p:nvSpPr>
        <p:spPr>
          <a:xfrm>
            <a:off x="0" y="665325"/>
            <a:ext cx="12192000" cy="870178"/>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744453"/>
            <a:ext cx="11648689" cy="757195"/>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Congratulations!!! Our initial database model is a success. Fast forward 5 months, there are several orders and Cody wishes to expand beyond his 6 saxophones. He decides to sell all forms of musical instruments to guitars &amp; drums etc. Meanwhile, our intern says he can predict customer churn better if he has features of the musical instruments. Such as size, string tension etc. Now, thinking it is an easy task, you decide to revise your database model to add a product features table as below:-</a:t>
            </a:r>
          </a:p>
        </p:txBody>
      </p:sp>
      <p:graphicFrame>
        <p:nvGraphicFramePr>
          <p:cNvPr id="19" name="Table 18">
            <a:extLst>
              <a:ext uri="{FF2B5EF4-FFF2-40B4-BE49-F238E27FC236}">
                <a16:creationId xmlns:a16="http://schemas.microsoft.com/office/drawing/2014/main" id="{AE20E040-4881-25CB-12BF-C6D3B969B451}"/>
              </a:ext>
            </a:extLst>
          </p:cNvPr>
          <p:cNvGraphicFramePr>
            <a:graphicFrameLocks noGrp="1"/>
          </p:cNvGraphicFramePr>
          <p:nvPr>
            <p:extLst>
              <p:ext uri="{D42A27DB-BD31-4B8C-83A1-F6EECF244321}">
                <p14:modId xmlns:p14="http://schemas.microsoft.com/office/powerpoint/2010/main" val="20714523"/>
              </p:ext>
            </p:extLst>
          </p:nvPr>
        </p:nvGraphicFramePr>
        <p:xfrm>
          <a:off x="546729" y="1614631"/>
          <a:ext cx="2042743" cy="1632514"/>
        </p:xfrm>
        <a:graphic>
          <a:graphicData uri="http://schemas.openxmlformats.org/drawingml/2006/table">
            <a:tbl>
              <a:tblPr firstRow="1" bandRow="1">
                <a:tableStyleId>{5C22544A-7EE6-4342-B048-85BDC9FD1C3A}</a:tableStyleId>
              </a:tblPr>
              <a:tblGrid>
                <a:gridCol w="332678">
                  <a:extLst>
                    <a:ext uri="{9D8B030D-6E8A-4147-A177-3AD203B41FA5}">
                      <a16:colId xmlns:a16="http://schemas.microsoft.com/office/drawing/2014/main" val="600965295"/>
                    </a:ext>
                  </a:extLst>
                </a:gridCol>
                <a:gridCol w="870473">
                  <a:extLst>
                    <a:ext uri="{9D8B030D-6E8A-4147-A177-3AD203B41FA5}">
                      <a16:colId xmlns:a16="http://schemas.microsoft.com/office/drawing/2014/main" val="3851245922"/>
                    </a:ext>
                  </a:extLst>
                </a:gridCol>
                <a:gridCol w="839592">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0">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price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modified_at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20" name="Table 19">
            <a:extLst>
              <a:ext uri="{FF2B5EF4-FFF2-40B4-BE49-F238E27FC236}">
                <a16:creationId xmlns:a16="http://schemas.microsoft.com/office/drawing/2014/main" id="{0273DAA2-F9B0-547D-EDF6-A11804777A5E}"/>
              </a:ext>
            </a:extLst>
          </p:cNvPr>
          <p:cNvGraphicFramePr>
            <a:graphicFrameLocks noGrp="1"/>
          </p:cNvGraphicFramePr>
          <p:nvPr>
            <p:extLst>
              <p:ext uri="{D42A27DB-BD31-4B8C-83A1-F6EECF244321}">
                <p14:modId xmlns:p14="http://schemas.microsoft.com/office/powerpoint/2010/main" val="602694700"/>
              </p:ext>
            </p:extLst>
          </p:nvPr>
        </p:nvGraphicFramePr>
        <p:xfrm>
          <a:off x="3138854" y="1614631"/>
          <a:ext cx="2032623" cy="1690481"/>
        </p:xfrm>
        <a:graphic>
          <a:graphicData uri="http://schemas.openxmlformats.org/drawingml/2006/table">
            <a:tbl>
              <a:tblPr firstRow="1" bandRow="1">
                <a:tableStyleId>{5C22544A-7EE6-4342-B048-85BDC9FD1C3A}</a:tableStyleId>
              </a:tblPr>
              <a:tblGrid>
                <a:gridCol w="368487">
                  <a:extLst>
                    <a:ext uri="{9D8B030D-6E8A-4147-A177-3AD203B41FA5}">
                      <a16:colId xmlns:a16="http://schemas.microsoft.com/office/drawing/2014/main" val="2354434835"/>
                    </a:ext>
                  </a:extLst>
                </a:gridCol>
                <a:gridCol w="826396">
                  <a:extLst>
                    <a:ext uri="{9D8B030D-6E8A-4147-A177-3AD203B41FA5}">
                      <a16:colId xmlns:a16="http://schemas.microsoft.com/office/drawing/2014/main" val="3851245922"/>
                    </a:ext>
                  </a:extLst>
                </a:gridCol>
                <a:gridCol w="837740">
                  <a:extLst>
                    <a:ext uri="{9D8B030D-6E8A-4147-A177-3AD203B41FA5}">
                      <a16:colId xmlns:a16="http://schemas.microsoft.com/office/drawing/2014/main" val="807239796"/>
                    </a:ext>
                  </a:extLst>
                </a:gridCol>
              </a:tblGrid>
              <a:tr h="257531">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 Features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38825">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size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91460618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color</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text</a:t>
                      </a:r>
                    </a:p>
                  </a:txBody>
                  <a:tcPr>
                    <a:solidFill>
                      <a:schemeClr val="bg1">
                        <a:lumMod val="85000"/>
                      </a:schemeClr>
                    </a:solidFill>
                  </a:tcPr>
                </a:tc>
                <a:extLst>
                  <a:ext uri="{0D108BD9-81ED-4DB2-BD59-A6C34878D82A}">
                    <a16:rowId xmlns:a16="http://schemas.microsoft.com/office/drawing/2014/main" val="3765392753"/>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frequency</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3082836507"/>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type</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67923435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material</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817990062"/>
                  </a:ext>
                </a:extLst>
              </a:tr>
            </a:tbl>
          </a:graphicData>
        </a:graphic>
      </p:graphicFrame>
      <p:cxnSp>
        <p:nvCxnSpPr>
          <p:cNvPr id="21" name="Straight Arrow Connector 20">
            <a:extLst>
              <a:ext uri="{FF2B5EF4-FFF2-40B4-BE49-F238E27FC236}">
                <a16:creationId xmlns:a16="http://schemas.microsoft.com/office/drawing/2014/main" id="{B658261E-D806-3930-AD70-6FCCB45224D2}"/>
              </a:ext>
            </a:extLst>
          </p:cNvPr>
          <p:cNvCxnSpPr>
            <a:cxnSpLocks/>
          </p:cNvCxnSpPr>
          <p:nvPr/>
        </p:nvCxnSpPr>
        <p:spPr>
          <a:xfrm>
            <a:off x="2589472" y="2006309"/>
            <a:ext cx="5493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Alternate Process 22">
            <a:extLst>
              <a:ext uri="{FF2B5EF4-FFF2-40B4-BE49-F238E27FC236}">
                <a16:creationId xmlns:a16="http://schemas.microsoft.com/office/drawing/2014/main" id="{CD8889CE-E198-6D69-556C-7B29BD6EA124}"/>
              </a:ext>
            </a:extLst>
          </p:cNvPr>
          <p:cNvSpPr/>
          <p:nvPr/>
        </p:nvSpPr>
        <p:spPr>
          <a:xfrm>
            <a:off x="0" y="3340828"/>
            <a:ext cx="12192000" cy="1159527"/>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6" name="TextBox 25">
            <a:extLst>
              <a:ext uri="{FF2B5EF4-FFF2-40B4-BE49-F238E27FC236}">
                <a16:creationId xmlns:a16="http://schemas.microsoft.com/office/drawing/2014/main" id="{E4312D5E-7385-E16C-DD29-193D33E82948}"/>
              </a:ext>
            </a:extLst>
          </p:cNvPr>
          <p:cNvSpPr txBox="1"/>
          <p:nvPr/>
        </p:nvSpPr>
        <p:spPr>
          <a:xfrm>
            <a:off x="0" y="3374867"/>
            <a:ext cx="12030323" cy="1055738"/>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Cody has a look and says the following:-</a:t>
            </a:r>
          </a:p>
          <a:p>
            <a:pPr defTabSz="1087636">
              <a:lnSpc>
                <a:spcPts val="1750"/>
              </a:lnSpc>
              <a:spcBef>
                <a:spcPct val="20000"/>
              </a:spcBef>
            </a:pPr>
            <a:r>
              <a:rPr lang="en-US" sz="1100" i="1" dirty="0">
                <a:latin typeface="Lato Light" panose="020F0502020204030203" pitchFamily="34" charset="0"/>
                <a:cs typeface="Mukta ExtraLight" panose="020B0000000000000000" pitchFamily="34" charset="77"/>
              </a:rPr>
              <a:t>“What about drums &amp; pianos? I don’t think color matters a lot. I also wish to sell music accessories like hardware &amp; shells soon. Also, there might be a hierarchy within features. Do you think their features can be incorporated well in this model?”</a:t>
            </a:r>
          </a:p>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He shows us the following:-</a:t>
            </a:r>
          </a:p>
        </p:txBody>
      </p:sp>
      <p:pic>
        <p:nvPicPr>
          <p:cNvPr id="37" name="Picture 36">
            <a:extLst>
              <a:ext uri="{FF2B5EF4-FFF2-40B4-BE49-F238E27FC236}">
                <a16:creationId xmlns:a16="http://schemas.microsoft.com/office/drawing/2014/main" id="{DAC1FE20-3CD5-1546-ACB8-F5D2F978061E}"/>
              </a:ext>
            </a:extLst>
          </p:cNvPr>
          <p:cNvPicPr>
            <a:picLocks noChangeAspect="1"/>
          </p:cNvPicPr>
          <p:nvPr/>
        </p:nvPicPr>
        <p:blipFill>
          <a:blip r:embed="rId3"/>
          <a:stretch>
            <a:fillRect/>
          </a:stretch>
        </p:blipFill>
        <p:spPr>
          <a:xfrm>
            <a:off x="749410" y="4595380"/>
            <a:ext cx="4037275" cy="2012935"/>
          </a:xfrm>
          <a:prstGeom prst="rect">
            <a:avLst/>
          </a:prstGeom>
        </p:spPr>
      </p:pic>
      <p:pic>
        <p:nvPicPr>
          <p:cNvPr id="46" name="Picture 45">
            <a:extLst>
              <a:ext uri="{FF2B5EF4-FFF2-40B4-BE49-F238E27FC236}">
                <a16:creationId xmlns:a16="http://schemas.microsoft.com/office/drawing/2014/main" id="{8276E9C0-121D-58E6-3649-58D6A3BBDEA9}"/>
              </a:ext>
            </a:extLst>
          </p:cNvPr>
          <p:cNvPicPr>
            <a:picLocks noChangeAspect="1"/>
          </p:cNvPicPr>
          <p:nvPr/>
        </p:nvPicPr>
        <p:blipFill>
          <a:blip r:embed="rId4"/>
          <a:stretch>
            <a:fillRect/>
          </a:stretch>
        </p:blipFill>
        <p:spPr>
          <a:xfrm>
            <a:off x="5381818" y="4582270"/>
            <a:ext cx="4483101" cy="2133600"/>
          </a:xfrm>
          <a:prstGeom prst="rect">
            <a:avLst/>
          </a:prstGeom>
        </p:spPr>
      </p:pic>
    </p:spTree>
    <p:extLst>
      <p:ext uri="{BB962C8B-B14F-4D97-AF65-F5344CB8AC3E}">
        <p14:creationId xmlns:p14="http://schemas.microsoft.com/office/powerpoint/2010/main" val="58884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1938777C-4D89-DFEE-0B67-320F53E1A53A}"/>
              </a:ext>
            </a:extLst>
          </p:cNvPr>
          <p:cNvSpPr/>
          <p:nvPr/>
        </p:nvSpPr>
        <p:spPr>
          <a:xfrm>
            <a:off x="0" y="1245196"/>
            <a:ext cx="12192000" cy="551221"/>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1324324"/>
            <a:ext cx="11648689" cy="295530"/>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Looking at it, we think of the following. </a:t>
            </a:r>
          </a:p>
        </p:txBody>
      </p:sp>
      <p:graphicFrame>
        <p:nvGraphicFramePr>
          <p:cNvPr id="19" name="Table 18">
            <a:extLst>
              <a:ext uri="{FF2B5EF4-FFF2-40B4-BE49-F238E27FC236}">
                <a16:creationId xmlns:a16="http://schemas.microsoft.com/office/drawing/2014/main" id="{AE20E040-4881-25CB-12BF-C6D3B969B451}"/>
              </a:ext>
            </a:extLst>
          </p:cNvPr>
          <p:cNvGraphicFramePr>
            <a:graphicFrameLocks noGrp="1"/>
          </p:cNvGraphicFramePr>
          <p:nvPr>
            <p:extLst>
              <p:ext uri="{D42A27DB-BD31-4B8C-83A1-F6EECF244321}">
                <p14:modId xmlns:p14="http://schemas.microsoft.com/office/powerpoint/2010/main" val="1316487539"/>
              </p:ext>
            </p:extLst>
          </p:nvPr>
        </p:nvGraphicFramePr>
        <p:xfrm>
          <a:off x="4466722" y="2013977"/>
          <a:ext cx="2042743" cy="1632514"/>
        </p:xfrm>
        <a:graphic>
          <a:graphicData uri="http://schemas.openxmlformats.org/drawingml/2006/table">
            <a:tbl>
              <a:tblPr firstRow="1" bandRow="1">
                <a:tableStyleId>{5C22544A-7EE6-4342-B048-85BDC9FD1C3A}</a:tableStyleId>
              </a:tblPr>
              <a:tblGrid>
                <a:gridCol w="332678">
                  <a:extLst>
                    <a:ext uri="{9D8B030D-6E8A-4147-A177-3AD203B41FA5}">
                      <a16:colId xmlns:a16="http://schemas.microsoft.com/office/drawing/2014/main" val="600965295"/>
                    </a:ext>
                  </a:extLst>
                </a:gridCol>
                <a:gridCol w="870473">
                  <a:extLst>
                    <a:ext uri="{9D8B030D-6E8A-4147-A177-3AD203B41FA5}">
                      <a16:colId xmlns:a16="http://schemas.microsoft.com/office/drawing/2014/main" val="3851245922"/>
                    </a:ext>
                  </a:extLst>
                </a:gridCol>
                <a:gridCol w="839592">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0">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price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created_at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1375321718"/>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modified_at</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timestamp</a:t>
                      </a:r>
                    </a:p>
                  </a:txBody>
                  <a:tcPr>
                    <a:solidFill>
                      <a:schemeClr val="bg1">
                        <a:lumMod val="85000"/>
                      </a:schemeClr>
                    </a:solidFill>
                  </a:tcPr>
                </a:tc>
                <a:extLst>
                  <a:ext uri="{0D108BD9-81ED-4DB2-BD59-A6C34878D82A}">
                    <a16:rowId xmlns:a16="http://schemas.microsoft.com/office/drawing/2014/main" val="2717189794"/>
                  </a:ext>
                </a:extLst>
              </a:tr>
            </a:tbl>
          </a:graphicData>
        </a:graphic>
      </p:graphicFrame>
      <p:graphicFrame>
        <p:nvGraphicFramePr>
          <p:cNvPr id="20" name="Table 19">
            <a:extLst>
              <a:ext uri="{FF2B5EF4-FFF2-40B4-BE49-F238E27FC236}">
                <a16:creationId xmlns:a16="http://schemas.microsoft.com/office/drawing/2014/main" id="{0273DAA2-F9B0-547D-EDF6-A11804777A5E}"/>
              </a:ext>
            </a:extLst>
          </p:cNvPr>
          <p:cNvGraphicFramePr>
            <a:graphicFrameLocks noGrp="1"/>
          </p:cNvGraphicFramePr>
          <p:nvPr>
            <p:extLst>
              <p:ext uri="{D42A27DB-BD31-4B8C-83A1-F6EECF244321}">
                <p14:modId xmlns:p14="http://schemas.microsoft.com/office/powerpoint/2010/main" val="2068756019"/>
              </p:ext>
            </p:extLst>
          </p:nvPr>
        </p:nvGraphicFramePr>
        <p:xfrm>
          <a:off x="7058847" y="2013977"/>
          <a:ext cx="2032623" cy="1929306"/>
        </p:xfrm>
        <a:graphic>
          <a:graphicData uri="http://schemas.openxmlformats.org/drawingml/2006/table">
            <a:tbl>
              <a:tblPr firstRow="1" bandRow="1">
                <a:tableStyleId>{5C22544A-7EE6-4342-B048-85BDC9FD1C3A}</a:tableStyleId>
              </a:tblPr>
              <a:tblGrid>
                <a:gridCol w="368487">
                  <a:extLst>
                    <a:ext uri="{9D8B030D-6E8A-4147-A177-3AD203B41FA5}">
                      <a16:colId xmlns:a16="http://schemas.microsoft.com/office/drawing/2014/main" val="2354434835"/>
                    </a:ext>
                  </a:extLst>
                </a:gridCol>
                <a:gridCol w="826396">
                  <a:extLst>
                    <a:ext uri="{9D8B030D-6E8A-4147-A177-3AD203B41FA5}">
                      <a16:colId xmlns:a16="http://schemas.microsoft.com/office/drawing/2014/main" val="3851245922"/>
                    </a:ext>
                  </a:extLst>
                </a:gridCol>
                <a:gridCol w="837740">
                  <a:extLst>
                    <a:ext uri="{9D8B030D-6E8A-4147-A177-3AD203B41FA5}">
                      <a16:colId xmlns:a16="http://schemas.microsoft.com/office/drawing/2014/main" val="807239796"/>
                    </a:ext>
                  </a:extLst>
                </a:gridCol>
              </a:tblGrid>
              <a:tr h="257531">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Sound Features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38825">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Harmonic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391460618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Convex</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3765392753"/>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Brass</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3082836507"/>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String</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367923435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Piano</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3817990062"/>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Struck</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Boolean</a:t>
                      </a:r>
                    </a:p>
                  </a:txBody>
                  <a:tcPr>
                    <a:solidFill>
                      <a:schemeClr val="bg1">
                        <a:lumMod val="85000"/>
                      </a:schemeClr>
                    </a:solidFill>
                  </a:tcPr>
                </a:tc>
                <a:extLst>
                  <a:ext uri="{0D108BD9-81ED-4DB2-BD59-A6C34878D82A}">
                    <a16:rowId xmlns:a16="http://schemas.microsoft.com/office/drawing/2014/main" val="169788103"/>
                  </a:ext>
                </a:extLst>
              </a:tr>
            </a:tbl>
          </a:graphicData>
        </a:graphic>
      </p:graphicFrame>
      <p:cxnSp>
        <p:nvCxnSpPr>
          <p:cNvPr id="21" name="Straight Arrow Connector 20">
            <a:extLst>
              <a:ext uri="{FF2B5EF4-FFF2-40B4-BE49-F238E27FC236}">
                <a16:creationId xmlns:a16="http://schemas.microsoft.com/office/drawing/2014/main" id="{B658261E-D806-3930-AD70-6FCCB45224D2}"/>
              </a:ext>
            </a:extLst>
          </p:cNvPr>
          <p:cNvCxnSpPr>
            <a:cxnSpLocks/>
          </p:cNvCxnSpPr>
          <p:nvPr/>
        </p:nvCxnSpPr>
        <p:spPr>
          <a:xfrm>
            <a:off x="6509465" y="2405655"/>
            <a:ext cx="54938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BFFFF82-257C-57FB-758F-E309B34DD21B}"/>
              </a:ext>
            </a:extLst>
          </p:cNvPr>
          <p:cNvGraphicFramePr>
            <a:graphicFrameLocks noGrp="1"/>
          </p:cNvGraphicFramePr>
          <p:nvPr>
            <p:extLst>
              <p:ext uri="{D42A27DB-BD31-4B8C-83A1-F6EECF244321}">
                <p14:modId xmlns:p14="http://schemas.microsoft.com/office/powerpoint/2010/main" val="2716288949"/>
              </p:ext>
            </p:extLst>
          </p:nvPr>
        </p:nvGraphicFramePr>
        <p:xfrm>
          <a:off x="1606577" y="2013977"/>
          <a:ext cx="2032623" cy="1451656"/>
        </p:xfrm>
        <a:graphic>
          <a:graphicData uri="http://schemas.openxmlformats.org/drawingml/2006/table">
            <a:tbl>
              <a:tblPr firstRow="1" bandRow="1">
                <a:tableStyleId>{5C22544A-7EE6-4342-B048-85BDC9FD1C3A}</a:tableStyleId>
              </a:tblPr>
              <a:tblGrid>
                <a:gridCol w="368487">
                  <a:extLst>
                    <a:ext uri="{9D8B030D-6E8A-4147-A177-3AD203B41FA5}">
                      <a16:colId xmlns:a16="http://schemas.microsoft.com/office/drawing/2014/main" val="2354434835"/>
                    </a:ext>
                  </a:extLst>
                </a:gridCol>
                <a:gridCol w="958967">
                  <a:extLst>
                    <a:ext uri="{9D8B030D-6E8A-4147-A177-3AD203B41FA5}">
                      <a16:colId xmlns:a16="http://schemas.microsoft.com/office/drawing/2014/main" val="3851245922"/>
                    </a:ext>
                  </a:extLst>
                </a:gridCol>
                <a:gridCol w="705169">
                  <a:extLst>
                    <a:ext uri="{9D8B030D-6E8A-4147-A177-3AD203B41FA5}">
                      <a16:colId xmlns:a16="http://schemas.microsoft.com/office/drawing/2014/main" val="807239796"/>
                    </a:ext>
                  </a:extLst>
                </a:gridCol>
              </a:tblGrid>
              <a:tr h="257531">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Music Features</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User</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238825">
                <a:tc>
                  <a:txBody>
                    <a:bodyPr/>
                    <a:lstStyle/>
                    <a:p>
                      <a:r>
                        <a:rPr lang="en-US" sz="900" dirty="0">
                          <a:latin typeface="Lato" panose="020F0502020204030203" pitchFamily="34" charset="0"/>
                          <a:ea typeface="Lato" panose="020F0502020204030203" pitchFamily="34" charset="0"/>
                          <a:cs typeface="Lato" panose="020F0502020204030203" pitchFamily="34" charset="0"/>
                        </a:rPr>
                        <a:t>FK</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product_id</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687140164"/>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Pizzicato</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boolean</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extLst>
                  <a:ext uri="{0D108BD9-81ED-4DB2-BD59-A6C34878D82A}">
                    <a16:rowId xmlns:a16="http://schemas.microsoft.com/office/drawing/2014/main" val="3914606187"/>
                  </a:ext>
                </a:extLst>
              </a:tr>
              <a:tr h="238825">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Plucked Cat</a:t>
                      </a:r>
                    </a:p>
                  </a:txBody>
                  <a:tcPr>
                    <a:solidFill>
                      <a:schemeClr val="bg1">
                        <a:lumMod val="85000"/>
                      </a:schemeClr>
                    </a:solidFill>
                  </a:tcPr>
                </a:tc>
                <a:tc>
                  <a:txBody>
                    <a:bodyPr/>
                    <a:lstStyle/>
                    <a:p>
                      <a:r>
                        <a:rPr lang="en-US" sz="900" dirty="0" err="1">
                          <a:latin typeface="Lato" panose="020F0502020204030203" pitchFamily="34" charset="0"/>
                          <a:ea typeface="Lato" panose="020F0502020204030203" pitchFamily="34" charset="0"/>
                          <a:cs typeface="Lato" panose="020F0502020204030203" pitchFamily="34" charset="0"/>
                        </a:rPr>
                        <a:t>boolean</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extLst>
                  <a:ext uri="{0D108BD9-81ED-4DB2-BD59-A6C34878D82A}">
                    <a16:rowId xmlns:a16="http://schemas.microsoft.com/office/drawing/2014/main" val="3765392753"/>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Sustained Cat</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082836507"/>
                  </a:ext>
                </a:extLst>
              </a:tr>
              <a:tr h="238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Lato" panose="020F0502020204030203" pitchFamily="34" charset="0"/>
                          <a:ea typeface="Lato" panose="020F0502020204030203" pitchFamily="34" charset="0"/>
                          <a:cs typeface="Lato" panose="020F0502020204030203" pitchFamily="34" charset="0"/>
                        </a:rPr>
                        <a:t>Sustained Cat2</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3679234357"/>
                  </a:ext>
                </a:extLst>
              </a:tr>
            </a:tbl>
          </a:graphicData>
        </a:graphic>
      </p:graphicFrame>
      <p:cxnSp>
        <p:nvCxnSpPr>
          <p:cNvPr id="4" name="Straight Arrow Connector 3">
            <a:extLst>
              <a:ext uri="{FF2B5EF4-FFF2-40B4-BE49-F238E27FC236}">
                <a16:creationId xmlns:a16="http://schemas.microsoft.com/office/drawing/2014/main" id="{9AD41539-3BDC-9B53-C4CB-AE5CC7CB757C}"/>
              </a:ext>
            </a:extLst>
          </p:cNvPr>
          <p:cNvCxnSpPr>
            <a:cxnSpLocks/>
          </p:cNvCxnSpPr>
          <p:nvPr/>
        </p:nvCxnSpPr>
        <p:spPr>
          <a:xfrm flipH="1">
            <a:off x="3639200" y="2410307"/>
            <a:ext cx="827522"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7828F4-CFC3-1D44-AB87-695127E93F69}"/>
              </a:ext>
            </a:extLst>
          </p:cNvPr>
          <p:cNvSpPr txBox="1"/>
          <p:nvPr/>
        </p:nvSpPr>
        <p:spPr>
          <a:xfrm>
            <a:off x="0" y="223784"/>
            <a:ext cx="3483647"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Drawbacks of keys….</a:t>
            </a:r>
          </a:p>
        </p:txBody>
      </p:sp>
      <p:sp>
        <p:nvSpPr>
          <p:cNvPr id="10" name="Alternate Process 9">
            <a:extLst>
              <a:ext uri="{FF2B5EF4-FFF2-40B4-BE49-F238E27FC236}">
                <a16:creationId xmlns:a16="http://schemas.microsoft.com/office/drawing/2014/main" id="{4BA83E70-39D3-64BB-E1B7-18512BF593DE}"/>
              </a:ext>
            </a:extLst>
          </p:cNvPr>
          <p:cNvSpPr/>
          <p:nvPr/>
        </p:nvSpPr>
        <p:spPr>
          <a:xfrm>
            <a:off x="0" y="4160843"/>
            <a:ext cx="12192000" cy="2318617"/>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1" name="TextBox 10">
            <a:extLst>
              <a:ext uri="{FF2B5EF4-FFF2-40B4-BE49-F238E27FC236}">
                <a16:creationId xmlns:a16="http://schemas.microsoft.com/office/drawing/2014/main" id="{CE00ABD1-2759-C4B9-A105-575ADA821CB6}"/>
              </a:ext>
            </a:extLst>
          </p:cNvPr>
          <p:cNvSpPr txBox="1"/>
          <p:nvPr/>
        </p:nvSpPr>
        <p:spPr>
          <a:xfrm>
            <a:off x="71533" y="4421092"/>
            <a:ext cx="11648689" cy="1585114"/>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Is this a good solution. While inserting the data, we also notice several NULL values in the columns. Keys are important and enforce integrity in data. However, they can cause the following problems:-</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Inserting into a database becomes time intensive(especially for foreign keys) as each time data is inserted, the system has to cross check against another table. </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Changing business scenarios mean that keys have to be updated on a regular basis. It is time intensive to create new keys as a combination of multiple attributes.</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There are storage implications as well(too technical).</a:t>
            </a:r>
          </a:p>
          <a:p>
            <a:pPr marL="228600" indent="-228600" defTabSz="1087636">
              <a:lnSpc>
                <a:spcPts val="1750"/>
              </a:lnSpc>
              <a:spcBef>
                <a:spcPct val="20000"/>
              </a:spcBef>
              <a:buAutoNum type="arabicPeriod"/>
            </a:pPr>
            <a:r>
              <a:rPr lang="en-US" sz="1100" dirty="0">
                <a:latin typeface="Lato Light" panose="020F0502020204030203" pitchFamily="34" charset="0"/>
                <a:cs typeface="Mukta ExtraLight" panose="020B0000000000000000" pitchFamily="34" charset="77"/>
              </a:rPr>
              <a:t>Can increase querying time due to several joins required. </a:t>
            </a:r>
          </a:p>
        </p:txBody>
      </p:sp>
      <p:sp>
        <p:nvSpPr>
          <p:cNvPr id="13" name="TextBox 12">
            <a:extLst>
              <a:ext uri="{FF2B5EF4-FFF2-40B4-BE49-F238E27FC236}">
                <a16:creationId xmlns:a16="http://schemas.microsoft.com/office/drawing/2014/main" id="{5C166F36-15B0-17BB-1F69-98234EBD9A88}"/>
              </a:ext>
            </a:extLst>
          </p:cNvPr>
          <p:cNvSpPr txBox="1"/>
          <p:nvPr/>
        </p:nvSpPr>
        <p:spPr>
          <a:xfrm>
            <a:off x="71533" y="739666"/>
            <a:ext cx="11831570" cy="338554"/>
          </a:xfrm>
          <a:prstGeom prst="rect">
            <a:avLst/>
          </a:prstGeom>
          <a:noFill/>
        </p:spPr>
        <p:txBody>
          <a:bodyPr wrap="square">
            <a:spAutoFit/>
          </a:bodyPr>
          <a:lstStyle/>
          <a:p>
            <a:r>
              <a:rPr lang="en-US" sz="1600" b="0" i="1" dirty="0">
                <a:solidFill>
                  <a:srgbClr val="28303D"/>
                </a:solidFill>
                <a:effectLst/>
                <a:latin typeface="Lato" panose="020F0502020204030203" pitchFamily="34" charset="0"/>
                <a:ea typeface="Lato" panose="020F0502020204030203" pitchFamily="34" charset="0"/>
                <a:cs typeface="Lato" panose="020F0502020204030203" pitchFamily="34" charset="0"/>
              </a:rPr>
              <a:t>“A friend of mine is a guitar player, but you have to leave the door open for him. He can never find the right key to come in.”</a:t>
            </a:r>
            <a:endParaRPr lang="en-US" sz="1600" i="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9403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ernate Process 4">
            <a:extLst>
              <a:ext uri="{FF2B5EF4-FFF2-40B4-BE49-F238E27FC236}">
                <a16:creationId xmlns:a16="http://schemas.microsoft.com/office/drawing/2014/main" id="{1938777C-4D89-DFEE-0B67-320F53E1A53A}"/>
              </a:ext>
            </a:extLst>
          </p:cNvPr>
          <p:cNvSpPr/>
          <p:nvPr/>
        </p:nvSpPr>
        <p:spPr>
          <a:xfrm>
            <a:off x="0" y="772666"/>
            <a:ext cx="12192000" cy="674471"/>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6" name="TextBox 5">
            <a:extLst>
              <a:ext uri="{FF2B5EF4-FFF2-40B4-BE49-F238E27FC236}">
                <a16:creationId xmlns:a16="http://schemas.microsoft.com/office/drawing/2014/main" id="{0C91E539-6F48-A466-1BCE-458870913714}"/>
              </a:ext>
            </a:extLst>
          </p:cNvPr>
          <p:cNvSpPr txBox="1"/>
          <p:nvPr/>
        </p:nvSpPr>
        <p:spPr>
          <a:xfrm>
            <a:off x="71533" y="851794"/>
            <a:ext cx="11648689" cy="791050"/>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Keys are still important. They enforce data integrity and are still widely used. For e.g. the foreign and primary keys need to be used in the order details, order and supplier tables. A plausible solution to the features problem is using a key value database as follows:-</a:t>
            </a:r>
          </a:p>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 </a:t>
            </a:r>
          </a:p>
        </p:txBody>
      </p:sp>
      <p:sp>
        <p:nvSpPr>
          <p:cNvPr id="9" name="TextBox 8">
            <a:extLst>
              <a:ext uri="{FF2B5EF4-FFF2-40B4-BE49-F238E27FC236}">
                <a16:creationId xmlns:a16="http://schemas.microsoft.com/office/drawing/2014/main" id="{C47828F4-CFC3-1D44-AB87-695127E93F69}"/>
              </a:ext>
            </a:extLst>
          </p:cNvPr>
          <p:cNvSpPr txBox="1"/>
          <p:nvPr/>
        </p:nvSpPr>
        <p:spPr>
          <a:xfrm>
            <a:off x="0" y="317668"/>
            <a:ext cx="3477235" cy="461665"/>
          </a:xfrm>
          <a:prstGeom prst="rect">
            <a:avLst/>
          </a:prstGeom>
          <a:noFill/>
        </p:spPr>
        <p:txBody>
          <a:bodyPr wrap="none" rtlCol="0">
            <a:spAutoFit/>
          </a:bodyPr>
          <a:lstStyle/>
          <a:p>
            <a:pPr algn="ctr"/>
            <a:r>
              <a:rPr lang="en-US" sz="2400" b="1" dirty="0">
                <a:solidFill>
                  <a:schemeClr val="tx2"/>
                </a:solidFill>
                <a:latin typeface="Poppins" pitchFamily="2" charset="77"/>
                <a:cs typeface="Poppins" pitchFamily="2" charset="77"/>
              </a:rPr>
              <a:t>Plausible solutions….</a:t>
            </a:r>
          </a:p>
        </p:txBody>
      </p:sp>
      <p:graphicFrame>
        <p:nvGraphicFramePr>
          <p:cNvPr id="2" name="Table 1">
            <a:extLst>
              <a:ext uri="{FF2B5EF4-FFF2-40B4-BE49-F238E27FC236}">
                <a16:creationId xmlns:a16="http://schemas.microsoft.com/office/drawing/2014/main" id="{3BBD3A05-204A-2E57-9975-386BB90B6D7C}"/>
              </a:ext>
            </a:extLst>
          </p:cNvPr>
          <p:cNvGraphicFramePr>
            <a:graphicFrameLocks noGrp="1"/>
          </p:cNvGraphicFramePr>
          <p:nvPr>
            <p:extLst>
              <p:ext uri="{D42A27DB-BD31-4B8C-83A1-F6EECF244321}">
                <p14:modId xmlns:p14="http://schemas.microsoft.com/office/powerpoint/2010/main" val="4236607645"/>
              </p:ext>
            </p:extLst>
          </p:nvPr>
        </p:nvGraphicFramePr>
        <p:xfrm>
          <a:off x="530831" y="1935599"/>
          <a:ext cx="2037440" cy="1403914"/>
        </p:xfrm>
        <a:graphic>
          <a:graphicData uri="http://schemas.openxmlformats.org/drawingml/2006/table">
            <a:tbl>
              <a:tblPr firstRow="1" bandRow="1">
                <a:tableStyleId>{5C22544A-7EE6-4342-B048-85BDC9FD1C3A}</a:tableStyleId>
              </a:tblPr>
              <a:tblGrid>
                <a:gridCol w="377857">
                  <a:extLst>
                    <a:ext uri="{9D8B030D-6E8A-4147-A177-3AD203B41FA5}">
                      <a16:colId xmlns:a16="http://schemas.microsoft.com/office/drawing/2014/main" val="600965295"/>
                    </a:ext>
                  </a:extLst>
                </a:gridCol>
                <a:gridCol w="900675">
                  <a:extLst>
                    <a:ext uri="{9D8B030D-6E8A-4147-A177-3AD203B41FA5}">
                      <a16:colId xmlns:a16="http://schemas.microsoft.com/office/drawing/2014/main" val="3851245922"/>
                    </a:ext>
                  </a:extLst>
                </a:gridCol>
                <a:gridCol w="758908">
                  <a:extLst>
                    <a:ext uri="{9D8B030D-6E8A-4147-A177-3AD203B41FA5}">
                      <a16:colId xmlns:a16="http://schemas.microsoft.com/office/drawing/2014/main" val="807239796"/>
                    </a:ext>
                  </a:extLst>
                </a:gridCol>
              </a:tblGrid>
              <a:tr h="260914">
                <a:tc gridSpan="3">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r>
                        <a:rPr lang="en-US" sz="1000" dirty="0">
                          <a:latin typeface="Lato" panose="020F0502020204030203" pitchFamily="34" charset="0"/>
                          <a:ea typeface="Lato" panose="020F0502020204030203" pitchFamily="34" charset="0"/>
                          <a:cs typeface="Lato" panose="020F0502020204030203" pitchFamily="34" charset="0"/>
                        </a:rPr>
                        <a:t>Product</a:t>
                      </a:r>
                    </a:p>
                  </a:txBody>
                  <a:tcPr>
                    <a:solidFill>
                      <a:schemeClr val="tx2"/>
                    </a:solidFill>
                  </a:tcPr>
                </a:tc>
                <a:tc hMerge="1">
                  <a:txBody>
                    <a:bodyPr/>
                    <a:lstStyle/>
                    <a:p>
                      <a:pPr algn="ctr"/>
                      <a:endParaRPr lang="en-US" dirty="0">
                        <a:latin typeface="Lato" panose="020F0502020204030203" pitchFamily="34" charset="0"/>
                        <a:ea typeface="Lato" panose="020F0502020204030203" pitchFamily="34" charset="0"/>
                        <a:cs typeface="Lato" panose="020F0502020204030203" pitchFamily="34" charset="0"/>
                      </a:endParaRPr>
                    </a:p>
                  </a:txBody>
                  <a:tcPr>
                    <a:solidFill>
                      <a:schemeClr val="tx2"/>
                    </a:solidFill>
                  </a:tcPr>
                </a:tc>
                <a:extLst>
                  <a:ext uri="{0D108BD9-81ED-4DB2-BD59-A6C34878D82A}">
                    <a16:rowId xmlns:a16="http://schemas.microsoft.com/office/drawing/2014/main" val="2967287305"/>
                  </a:ext>
                </a:extLst>
              </a:tr>
              <a:tr h="0">
                <a:tc>
                  <a:txBody>
                    <a:bodyPr/>
                    <a:lstStyle/>
                    <a:p>
                      <a:r>
                        <a:rPr lang="en-US" sz="900" dirty="0">
                          <a:latin typeface="Lato" panose="020F0502020204030203" pitchFamily="34" charset="0"/>
                          <a:ea typeface="Lato" panose="020F0502020204030203" pitchFamily="34" charset="0"/>
                          <a:cs typeface="Lato" panose="020F0502020204030203" pitchFamily="34" charset="0"/>
                        </a:rPr>
                        <a:t>PK</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id</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int</a:t>
                      </a:r>
                    </a:p>
                  </a:txBody>
                  <a:tcPr>
                    <a:solidFill>
                      <a:schemeClr val="bg1">
                        <a:lumMod val="85000"/>
                      </a:schemeClr>
                    </a:solidFill>
                  </a:tcPr>
                </a:tc>
                <a:extLst>
                  <a:ext uri="{0D108BD9-81ED-4DB2-BD59-A6C34878D82A}">
                    <a16:rowId xmlns:a16="http://schemas.microsoft.com/office/drawing/2014/main" val="977720719"/>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name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varchar</a:t>
                      </a:r>
                    </a:p>
                  </a:txBody>
                  <a:tcPr>
                    <a:solidFill>
                      <a:schemeClr val="bg1">
                        <a:lumMod val="85000"/>
                      </a:schemeClr>
                    </a:solidFill>
                  </a:tcPr>
                </a:tc>
                <a:extLst>
                  <a:ext uri="{0D108BD9-81ED-4DB2-BD59-A6C34878D82A}">
                    <a16:rowId xmlns:a16="http://schemas.microsoft.com/office/drawing/2014/main" val="687140164"/>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desc</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text</a:t>
                      </a:r>
                    </a:p>
                  </a:txBody>
                  <a:tcPr>
                    <a:solidFill>
                      <a:schemeClr val="bg1">
                        <a:lumMod val="85000"/>
                      </a:schemeClr>
                    </a:solidFill>
                  </a:tcPr>
                </a:tc>
                <a:extLst>
                  <a:ext uri="{0D108BD9-81ED-4DB2-BD59-A6C34878D82A}">
                    <a16:rowId xmlns:a16="http://schemas.microsoft.com/office/drawing/2014/main" val="3914606187"/>
                  </a:ext>
                </a:extLst>
              </a:tr>
              <a:tr h="207541">
                <a:tc>
                  <a:txBody>
                    <a:bodyPr/>
                    <a:lstStyle/>
                    <a:p>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price</a:t>
                      </a:r>
                    </a:p>
                  </a:txBody>
                  <a:tcPr>
                    <a:solidFill>
                      <a:schemeClr val="bg1">
                        <a:lumMod val="85000"/>
                      </a:schemeClr>
                    </a:solidFill>
                  </a:tcPr>
                </a:tc>
                <a:tc>
                  <a:txBody>
                    <a:bodyPr/>
                    <a:lstStyle/>
                    <a:p>
                      <a:r>
                        <a:rPr lang="en-US" sz="900" dirty="0">
                          <a:latin typeface="Lato" panose="020F0502020204030203" pitchFamily="34" charset="0"/>
                          <a:ea typeface="Lato" panose="020F0502020204030203" pitchFamily="34" charset="0"/>
                          <a:cs typeface="Lato" panose="020F0502020204030203" pitchFamily="34" charset="0"/>
                        </a:rPr>
                        <a:t> decimal</a:t>
                      </a:r>
                    </a:p>
                  </a:txBody>
                  <a:tcPr>
                    <a:solidFill>
                      <a:schemeClr val="bg1">
                        <a:lumMod val="85000"/>
                      </a:schemeClr>
                    </a:solidFill>
                  </a:tcPr>
                </a:tc>
                <a:extLst>
                  <a:ext uri="{0D108BD9-81ED-4DB2-BD59-A6C34878D82A}">
                    <a16:rowId xmlns:a16="http://schemas.microsoft.com/office/drawing/2014/main" val="3765392753"/>
                  </a:ext>
                </a:extLst>
              </a:tr>
              <a:tr h="207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Features_json</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a:latin typeface="Lato" panose="020F0502020204030203" pitchFamily="34" charset="0"/>
                          <a:ea typeface="Lato" panose="020F0502020204030203" pitchFamily="34" charset="0"/>
                          <a:cs typeface="Lato" panose="020F0502020204030203" pitchFamily="34" charset="0"/>
                        </a:rPr>
                        <a:t>json</a:t>
                      </a:r>
                      <a:endParaRPr lang="en-US" sz="900" dirty="0">
                        <a:latin typeface="Lato" panose="020F0502020204030203" pitchFamily="34" charset="0"/>
                        <a:ea typeface="Lato" panose="020F0502020204030203" pitchFamily="34" charset="0"/>
                        <a:cs typeface="Lato" panose="020F0502020204030203" pitchFamily="34" charset="0"/>
                      </a:endParaRPr>
                    </a:p>
                  </a:txBody>
                  <a:tcPr>
                    <a:solidFill>
                      <a:schemeClr val="bg1">
                        <a:lumMod val="85000"/>
                      </a:schemeClr>
                    </a:solidFill>
                  </a:tcPr>
                </a:tc>
                <a:extLst>
                  <a:ext uri="{0D108BD9-81ED-4DB2-BD59-A6C34878D82A}">
                    <a16:rowId xmlns:a16="http://schemas.microsoft.com/office/drawing/2014/main" val="1375321718"/>
                  </a:ext>
                </a:extLst>
              </a:tr>
            </a:tbl>
          </a:graphicData>
        </a:graphic>
      </p:graphicFrame>
      <p:sp>
        <p:nvSpPr>
          <p:cNvPr id="7" name="Alternate Process 6">
            <a:extLst>
              <a:ext uri="{FF2B5EF4-FFF2-40B4-BE49-F238E27FC236}">
                <a16:creationId xmlns:a16="http://schemas.microsoft.com/office/drawing/2014/main" id="{49E5F867-07ED-2094-BDE0-FCCA3C56A6C9}"/>
              </a:ext>
            </a:extLst>
          </p:cNvPr>
          <p:cNvSpPr/>
          <p:nvPr/>
        </p:nvSpPr>
        <p:spPr>
          <a:xfrm>
            <a:off x="0" y="4845060"/>
            <a:ext cx="12192000" cy="355094"/>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8" name="TextBox 7">
            <a:extLst>
              <a:ext uri="{FF2B5EF4-FFF2-40B4-BE49-F238E27FC236}">
                <a16:creationId xmlns:a16="http://schemas.microsoft.com/office/drawing/2014/main" id="{CBF28C9B-CE9F-E361-FD18-11BECD144DA8}"/>
              </a:ext>
            </a:extLst>
          </p:cNvPr>
          <p:cNvSpPr txBox="1"/>
          <p:nvPr/>
        </p:nvSpPr>
        <p:spPr>
          <a:xfrm>
            <a:off x="71533" y="4845059"/>
            <a:ext cx="11648689" cy="560218"/>
          </a:xfrm>
          <a:prstGeom prst="rect">
            <a:avLst/>
          </a:prstGeom>
          <a:noFill/>
        </p:spPr>
        <p:txBody>
          <a:bodyPr wrap="square">
            <a:spAutoFit/>
          </a:bodyPr>
          <a:lstStyle/>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Most real-life database models use a combination of both key-value &amp; RDMS solutions. E.g. Shopify ER diagram.</a:t>
            </a:r>
          </a:p>
          <a:p>
            <a:pPr defTabSz="1087636">
              <a:lnSpc>
                <a:spcPts val="1750"/>
              </a:lnSpc>
              <a:spcBef>
                <a:spcPct val="20000"/>
              </a:spcBef>
            </a:pPr>
            <a:r>
              <a:rPr lang="en-US" sz="1100" dirty="0">
                <a:latin typeface="Lato Light" panose="020F0502020204030203" pitchFamily="34" charset="0"/>
                <a:cs typeface="Mukta ExtraLight" panose="020B0000000000000000" pitchFamily="34" charset="77"/>
              </a:rPr>
              <a:t> </a:t>
            </a:r>
          </a:p>
        </p:txBody>
      </p:sp>
      <p:pic>
        <p:nvPicPr>
          <p:cNvPr id="4" name="Picture 3">
            <a:extLst>
              <a:ext uri="{FF2B5EF4-FFF2-40B4-BE49-F238E27FC236}">
                <a16:creationId xmlns:a16="http://schemas.microsoft.com/office/drawing/2014/main" id="{230887D7-F486-CD76-AFA5-3283FC16243D}"/>
              </a:ext>
            </a:extLst>
          </p:cNvPr>
          <p:cNvPicPr>
            <a:picLocks noChangeAspect="1"/>
          </p:cNvPicPr>
          <p:nvPr/>
        </p:nvPicPr>
        <p:blipFill>
          <a:blip r:embed="rId3"/>
          <a:stretch>
            <a:fillRect/>
          </a:stretch>
        </p:blipFill>
        <p:spPr>
          <a:xfrm>
            <a:off x="3543300" y="2196851"/>
            <a:ext cx="5105400" cy="1866900"/>
          </a:xfrm>
          <a:prstGeom prst="rect">
            <a:avLst/>
          </a:prstGeom>
        </p:spPr>
      </p:pic>
      <p:pic>
        <p:nvPicPr>
          <p:cNvPr id="11" name="Picture 10">
            <a:extLst>
              <a:ext uri="{FF2B5EF4-FFF2-40B4-BE49-F238E27FC236}">
                <a16:creationId xmlns:a16="http://schemas.microsoft.com/office/drawing/2014/main" id="{1E0BA3A2-7075-C24B-16FC-2899430B9AD3}"/>
              </a:ext>
            </a:extLst>
          </p:cNvPr>
          <p:cNvPicPr>
            <a:picLocks noChangeAspect="1"/>
          </p:cNvPicPr>
          <p:nvPr/>
        </p:nvPicPr>
        <p:blipFill>
          <a:blip r:embed="rId4"/>
          <a:stretch>
            <a:fillRect/>
          </a:stretch>
        </p:blipFill>
        <p:spPr>
          <a:xfrm>
            <a:off x="6994700" y="2203860"/>
            <a:ext cx="6743700" cy="1168400"/>
          </a:xfrm>
          <a:prstGeom prst="rect">
            <a:avLst/>
          </a:prstGeom>
        </p:spPr>
      </p:pic>
      <p:sp>
        <p:nvSpPr>
          <p:cNvPr id="12" name="Alternate Process 11">
            <a:extLst>
              <a:ext uri="{FF2B5EF4-FFF2-40B4-BE49-F238E27FC236}">
                <a16:creationId xmlns:a16="http://schemas.microsoft.com/office/drawing/2014/main" id="{CDB033F3-B19B-51F7-B154-ED570CC93F62}"/>
              </a:ext>
            </a:extLst>
          </p:cNvPr>
          <p:cNvSpPr/>
          <p:nvPr/>
        </p:nvSpPr>
        <p:spPr>
          <a:xfrm>
            <a:off x="3878664" y="2163387"/>
            <a:ext cx="7264958" cy="2066963"/>
          </a:xfrm>
          <a:prstGeom prst="flowChartAlternateProcess">
            <a:avLst/>
          </a:prstGeom>
          <a:solidFill>
            <a:schemeClr val="bg1">
              <a:lumMod val="85000"/>
              <a:alpha val="3005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13" name="Right Arrow 12">
            <a:extLst>
              <a:ext uri="{FF2B5EF4-FFF2-40B4-BE49-F238E27FC236}">
                <a16:creationId xmlns:a16="http://schemas.microsoft.com/office/drawing/2014/main" id="{60E33ADE-66B1-AAAA-1945-B9165F85AD6D}"/>
              </a:ext>
            </a:extLst>
          </p:cNvPr>
          <p:cNvSpPr/>
          <p:nvPr/>
        </p:nvSpPr>
        <p:spPr>
          <a:xfrm>
            <a:off x="2733152" y="3088494"/>
            <a:ext cx="810148" cy="247660"/>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541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1330</Words>
  <Application>Microsoft Macintosh PowerPoint</Application>
  <PresentationFormat>Widescreen</PresentationFormat>
  <Paragraphs>420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Lato</vt:lpstr>
      <vt:lpstr>Lato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MANEEL REDDY KARRI</dc:creator>
  <cp:lastModifiedBy>MANEEL REDDY KARRI</cp:lastModifiedBy>
  <cp:revision>23</cp:revision>
  <dcterms:created xsi:type="dcterms:W3CDTF">2022-10-06T03:48:05Z</dcterms:created>
  <dcterms:modified xsi:type="dcterms:W3CDTF">2022-10-06T20:18:58Z</dcterms:modified>
</cp:coreProperties>
</file>