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9" r:id="rId4"/>
    <p:sldId id="259" r:id="rId5"/>
    <p:sldId id="260" r:id="rId6"/>
    <p:sldId id="262" r:id="rId7"/>
    <p:sldId id="272" r:id="rId8"/>
    <p:sldId id="271" r:id="rId9"/>
    <p:sldId id="270" r:id="rId10"/>
    <p:sldId id="274" r:id="rId11"/>
    <p:sldId id="273" r:id="rId12"/>
    <p:sldId id="266" r:id="rId13"/>
    <p:sldId id="265" r:id="rId14"/>
    <p:sldId id="267" r:id="rId15"/>
    <p:sldId id="261" r:id="rId16"/>
    <p:sldId id="26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26" autoAdjust="0"/>
    <p:restoredTop sz="69488" autoAdjust="0"/>
  </p:normalViewPr>
  <p:slideViewPr>
    <p:cSldViewPr snapToGrid="0">
      <p:cViewPr varScale="1">
        <p:scale>
          <a:sx n="71" d="100"/>
          <a:sy n="71" d="100"/>
        </p:scale>
        <p:origin x="548" y="48"/>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05" d="100"/>
          <a:sy n="105" d="100"/>
        </p:scale>
        <p:origin x="4269" y="6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35E098-4D57-4754-AC0B-12B005C1E543}" type="doc">
      <dgm:prSet loTypeId="urn:microsoft.com/office/officeart/2005/8/layout/default" loCatId="list" qsTypeId="urn:microsoft.com/office/officeart/2005/8/quickstyle/simple2" qsCatId="simple" csTypeId="urn:microsoft.com/office/officeart/2005/8/colors/accent0_1" csCatId="mainScheme" phldr="1"/>
      <dgm:spPr/>
      <dgm:t>
        <a:bodyPr/>
        <a:lstStyle/>
        <a:p>
          <a:endParaRPr lang="en-US"/>
        </a:p>
      </dgm:t>
    </dgm:pt>
    <dgm:pt modelId="{94C706BD-EA55-4AC7-A46F-627D7DE8F461}">
      <dgm:prSet phldrT="[Text]"/>
      <dgm:spPr/>
      <dgm:t>
        <a:bodyPr/>
        <a:lstStyle/>
        <a:p>
          <a:r>
            <a:rPr lang="en-US"/>
            <a:t>Android</a:t>
          </a:r>
          <a:endParaRPr lang="en-US" dirty="0"/>
        </a:p>
      </dgm:t>
    </dgm:pt>
    <dgm:pt modelId="{B4D7F28A-2E96-4193-AEEC-81AF1FEA51E0}" type="parTrans" cxnId="{8B6DF265-49FB-4E5E-AA5C-B353E4349DE1}">
      <dgm:prSet/>
      <dgm:spPr/>
      <dgm:t>
        <a:bodyPr/>
        <a:lstStyle/>
        <a:p>
          <a:endParaRPr lang="en-US"/>
        </a:p>
      </dgm:t>
    </dgm:pt>
    <dgm:pt modelId="{AB4199F8-4A70-4F59-8C6B-625054FF4F87}" type="sibTrans" cxnId="{8B6DF265-49FB-4E5E-AA5C-B353E4349DE1}">
      <dgm:prSet/>
      <dgm:spPr/>
      <dgm:t>
        <a:bodyPr/>
        <a:lstStyle/>
        <a:p>
          <a:endParaRPr lang="en-US"/>
        </a:p>
      </dgm:t>
    </dgm:pt>
    <dgm:pt modelId="{908958A6-AA61-46F0-A81C-88567AA6754E}">
      <dgm:prSet/>
      <dgm:spPr>
        <a:solidFill>
          <a:srgbClr val="00B050"/>
        </a:solidFill>
      </dgm:spPr>
      <dgm:t>
        <a:bodyPr/>
        <a:lstStyle/>
        <a:p>
          <a:r>
            <a:rPr lang="en-US" dirty="0" err="1"/>
            <a:t>Asp.Net</a:t>
          </a:r>
          <a:r>
            <a:rPr lang="en-US" dirty="0"/>
            <a:t> Core</a:t>
          </a:r>
        </a:p>
      </dgm:t>
    </dgm:pt>
    <dgm:pt modelId="{8C298D90-9181-4A7B-A36B-87348F94EF46}" type="parTrans" cxnId="{25AF80CA-FD1C-4602-9C4D-5B3C80656EA7}">
      <dgm:prSet/>
      <dgm:spPr/>
      <dgm:t>
        <a:bodyPr/>
        <a:lstStyle/>
        <a:p>
          <a:endParaRPr lang="en-US"/>
        </a:p>
      </dgm:t>
    </dgm:pt>
    <dgm:pt modelId="{D3E449D0-6771-4033-B807-790E79F43567}" type="sibTrans" cxnId="{25AF80CA-FD1C-4602-9C4D-5B3C80656EA7}">
      <dgm:prSet/>
      <dgm:spPr/>
      <dgm:t>
        <a:bodyPr/>
        <a:lstStyle/>
        <a:p>
          <a:endParaRPr lang="en-US"/>
        </a:p>
      </dgm:t>
    </dgm:pt>
    <dgm:pt modelId="{0D655983-1884-47AF-937E-FAC29AE95333}">
      <dgm:prSet/>
      <dgm:spPr/>
      <dgm:t>
        <a:bodyPr/>
        <a:lstStyle/>
        <a:p>
          <a:r>
            <a:rPr lang="en-US" dirty="0"/>
            <a:t>C++ Universal apps</a:t>
          </a:r>
        </a:p>
      </dgm:t>
    </dgm:pt>
    <dgm:pt modelId="{57CCC8E9-5355-4963-A3DC-88335E24F0B0}" type="parTrans" cxnId="{A17E866D-E039-4DBD-9711-5DEC52B40055}">
      <dgm:prSet/>
      <dgm:spPr/>
      <dgm:t>
        <a:bodyPr/>
        <a:lstStyle/>
        <a:p>
          <a:endParaRPr lang="en-US"/>
        </a:p>
      </dgm:t>
    </dgm:pt>
    <dgm:pt modelId="{F429AB06-B0B8-4000-B343-5252CBCF58EF}" type="sibTrans" cxnId="{A17E866D-E039-4DBD-9711-5DEC52B40055}">
      <dgm:prSet/>
      <dgm:spPr/>
      <dgm:t>
        <a:bodyPr/>
        <a:lstStyle/>
        <a:p>
          <a:endParaRPr lang="en-US"/>
        </a:p>
      </dgm:t>
    </dgm:pt>
    <dgm:pt modelId="{32BA1EA1-42AE-4944-9A7A-7BC1196E25E1}">
      <dgm:prSet/>
      <dgm:spPr>
        <a:solidFill>
          <a:srgbClr val="00B050"/>
        </a:solidFill>
      </dgm:spPr>
      <dgm:t>
        <a:bodyPr/>
        <a:lstStyle/>
        <a:p>
          <a:r>
            <a:rPr lang="en-US" dirty="0"/>
            <a:t>DotNet Core</a:t>
          </a:r>
        </a:p>
      </dgm:t>
    </dgm:pt>
    <dgm:pt modelId="{2BCDD49F-147D-4502-A8E5-3029CEEF855A}" type="parTrans" cxnId="{64646C29-A454-475C-A176-2CDF4F303554}">
      <dgm:prSet/>
      <dgm:spPr/>
      <dgm:t>
        <a:bodyPr/>
        <a:lstStyle/>
        <a:p>
          <a:endParaRPr lang="en-US"/>
        </a:p>
      </dgm:t>
    </dgm:pt>
    <dgm:pt modelId="{44BA725F-E216-4E51-9182-835C13214A0C}" type="sibTrans" cxnId="{64646C29-A454-475C-A176-2CDF4F303554}">
      <dgm:prSet/>
      <dgm:spPr/>
      <dgm:t>
        <a:bodyPr/>
        <a:lstStyle/>
        <a:p>
          <a:endParaRPr lang="en-US"/>
        </a:p>
      </dgm:t>
    </dgm:pt>
    <dgm:pt modelId="{4B1BD102-3A1E-4A1B-BB4B-58F1629C9ED2}">
      <dgm:prSet/>
      <dgm:spPr>
        <a:solidFill>
          <a:srgbClr val="00B050"/>
        </a:solidFill>
      </dgm:spPr>
      <dgm:t>
        <a:bodyPr/>
        <a:lstStyle/>
        <a:p>
          <a:r>
            <a:rPr lang="en-US" dirty="0"/>
            <a:t>DotNet Logging Adaptors</a:t>
          </a:r>
        </a:p>
      </dgm:t>
    </dgm:pt>
    <dgm:pt modelId="{F0DB111C-0B47-4D0A-893C-945C6E0E9E54}" type="parTrans" cxnId="{ED6DFE63-3895-4D5A-9B87-80C65DEB01FF}">
      <dgm:prSet/>
      <dgm:spPr/>
      <dgm:t>
        <a:bodyPr/>
        <a:lstStyle/>
        <a:p>
          <a:endParaRPr lang="en-US"/>
        </a:p>
      </dgm:t>
    </dgm:pt>
    <dgm:pt modelId="{DD55940F-5E7F-4478-AEAB-1698E56320B5}" type="sibTrans" cxnId="{ED6DFE63-3895-4D5A-9B87-80C65DEB01FF}">
      <dgm:prSet/>
      <dgm:spPr/>
      <dgm:t>
        <a:bodyPr/>
        <a:lstStyle/>
        <a:p>
          <a:endParaRPr lang="en-US"/>
        </a:p>
      </dgm:t>
    </dgm:pt>
    <dgm:pt modelId="{19D946C7-C979-4ECC-A5DC-D6CDD2BA6C6D}">
      <dgm:prSet/>
      <dgm:spPr>
        <a:solidFill>
          <a:srgbClr val="00B050"/>
        </a:solidFill>
      </dgm:spPr>
      <dgm:t>
        <a:bodyPr/>
        <a:lstStyle/>
        <a:p>
          <a:r>
            <a:rPr lang="en-US" dirty="0"/>
            <a:t>DotNet Server</a:t>
          </a:r>
        </a:p>
      </dgm:t>
    </dgm:pt>
    <dgm:pt modelId="{971D3851-5E74-43B0-B223-7F436EA65CC3}" type="parTrans" cxnId="{1E359838-24ED-471D-8861-DF159122438A}">
      <dgm:prSet/>
      <dgm:spPr/>
      <dgm:t>
        <a:bodyPr/>
        <a:lstStyle/>
        <a:p>
          <a:endParaRPr lang="en-US"/>
        </a:p>
      </dgm:t>
    </dgm:pt>
    <dgm:pt modelId="{1CEE0932-6376-4D34-A530-785D5AF01185}" type="sibTrans" cxnId="{1E359838-24ED-471D-8861-DF159122438A}">
      <dgm:prSet/>
      <dgm:spPr/>
      <dgm:t>
        <a:bodyPr/>
        <a:lstStyle/>
        <a:p>
          <a:endParaRPr lang="en-US"/>
        </a:p>
      </dgm:t>
    </dgm:pt>
    <dgm:pt modelId="{52B3CB4E-DE79-415C-B75E-845E13C34583}">
      <dgm:prSet/>
      <dgm:spPr/>
      <dgm:t>
        <a:bodyPr/>
        <a:lstStyle/>
        <a:p>
          <a:r>
            <a:rPr lang="en-US" dirty="0"/>
            <a:t>Go</a:t>
          </a:r>
        </a:p>
      </dgm:t>
    </dgm:pt>
    <dgm:pt modelId="{6EE6DDE0-75DB-4FCB-AC84-F87739C4C231}" type="parTrans" cxnId="{B3A1CA98-DD3B-4C9A-8466-B95296ACDDA2}">
      <dgm:prSet/>
      <dgm:spPr/>
      <dgm:t>
        <a:bodyPr/>
        <a:lstStyle/>
        <a:p>
          <a:endParaRPr lang="en-US"/>
        </a:p>
      </dgm:t>
    </dgm:pt>
    <dgm:pt modelId="{05FC8196-3FCC-4F4B-B0DC-F6731CB2B9F6}" type="sibTrans" cxnId="{B3A1CA98-DD3B-4C9A-8466-B95296ACDDA2}">
      <dgm:prSet/>
      <dgm:spPr/>
      <dgm:t>
        <a:bodyPr/>
        <a:lstStyle/>
        <a:p>
          <a:endParaRPr lang="en-US"/>
        </a:p>
      </dgm:t>
    </dgm:pt>
    <dgm:pt modelId="{1E4D672E-98CC-40BA-920F-5D939B297616}">
      <dgm:prSet/>
      <dgm:spPr/>
      <dgm:t>
        <a:bodyPr/>
        <a:lstStyle/>
        <a:p>
          <a:r>
            <a:rPr lang="en-US" dirty="0"/>
            <a:t>iOS</a:t>
          </a:r>
        </a:p>
      </dgm:t>
    </dgm:pt>
    <dgm:pt modelId="{676B15CD-BF84-42AF-90DA-61A14FE59A59}" type="parTrans" cxnId="{86E3F5F0-4625-4D51-84F7-281E9112E4BD}">
      <dgm:prSet/>
      <dgm:spPr/>
      <dgm:t>
        <a:bodyPr/>
        <a:lstStyle/>
        <a:p>
          <a:endParaRPr lang="en-US"/>
        </a:p>
      </dgm:t>
    </dgm:pt>
    <dgm:pt modelId="{7B8FB025-66D4-4D52-AF1C-6BEFC57AE4C8}" type="sibTrans" cxnId="{86E3F5F0-4625-4D51-84F7-281E9112E4BD}">
      <dgm:prSet/>
      <dgm:spPr/>
      <dgm:t>
        <a:bodyPr/>
        <a:lstStyle/>
        <a:p>
          <a:endParaRPr lang="en-US"/>
        </a:p>
      </dgm:t>
    </dgm:pt>
    <dgm:pt modelId="{19191B46-3F8C-417D-9B60-8AA5AA3DE293}">
      <dgm:prSet/>
      <dgm:spPr>
        <a:solidFill>
          <a:srgbClr val="00B050"/>
        </a:solidFill>
      </dgm:spPr>
      <dgm:t>
        <a:bodyPr/>
        <a:lstStyle/>
        <a:p>
          <a:r>
            <a:rPr lang="en-US" dirty="0"/>
            <a:t>JavaScript</a:t>
          </a:r>
        </a:p>
      </dgm:t>
    </dgm:pt>
    <dgm:pt modelId="{79D8FB83-36B7-4A45-AEDA-C7393E1213DF}" type="parTrans" cxnId="{4662233A-7B3C-4DB8-B14C-35FD9B03CCE2}">
      <dgm:prSet/>
      <dgm:spPr/>
      <dgm:t>
        <a:bodyPr/>
        <a:lstStyle/>
        <a:p>
          <a:endParaRPr lang="en-US"/>
        </a:p>
      </dgm:t>
    </dgm:pt>
    <dgm:pt modelId="{A26D2413-5033-42A0-B91A-C5F7336AA91F}" type="sibTrans" cxnId="{4662233A-7B3C-4DB8-B14C-35FD9B03CCE2}">
      <dgm:prSet/>
      <dgm:spPr/>
      <dgm:t>
        <a:bodyPr/>
        <a:lstStyle/>
        <a:p>
          <a:endParaRPr lang="en-US"/>
        </a:p>
      </dgm:t>
    </dgm:pt>
    <dgm:pt modelId="{184259AD-3788-411F-9F28-DA39522E41D5}">
      <dgm:prSet/>
      <dgm:spPr>
        <a:solidFill>
          <a:srgbClr val="00B050"/>
        </a:solidFill>
      </dgm:spPr>
      <dgm:t>
        <a:bodyPr/>
        <a:lstStyle/>
        <a:p>
          <a:r>
            <a:rPr lang="en-US" dirty="0"/>
            <a:t>Java</a:t>
          </a:r>
        </a:p>
      </dgm:t>
    </dgm:pt>
    <dgm:pt modelId="{735650C2-F4FE-42E7-AE33-49C94EBE2B98}" type="parTrans" cxnId="{FAD07471-E8C7-4A25-9642-9495266E6092}">
      <dgm:prSet/>
      <dgm:spPr/>
      <dgm:t>
        <a:bodyPr/>
        <a:lstStyle/>
        <a:p>
          <a:endParaRPr lang="en-US"/>
        </a:p>
      </dgm:t>
    </dgm:pt>
    <dgm:pt modelId="{15390AF2-DDFC-4B1F-8687-D60C4FAC2CAC}" type="sibTrans" cxnId="{FAD07471-E8C7-4A25-9642-9495266E6092}">
      <dgm:prSet/>
      <dgm:spPr/>
      <dgm:t>
        <a:bodyPr/>
        <a:lstStyle/>
        <a:p>
          <a:endParaRPr lang="en-US"/>
        </a:p>
      </dgm:t>
    </dgm:pt>
    <dgm:pt modelId="{BE120CDB-FD11-4988-9E5D-415F3EED942A}">
      <dgm:prSet/>
      <dgm:spPr>
        <a:solidFill>
          <a:srgbClr val="00B050"/>
        </a:solidFill>
      </dgm:spPr>
      <dgm:t>
        <a:bodyPr/>
        <a:lstStyle/>
        <a:p>
          <a:r>
            <a:rPr lang="en-US" dirty="0"/>
            <a:t>Node.js</a:t>
          </a:r>
        </a:p>
      </dgm:t>
    </dgm:pt>
    <dgm:pt modelId="{44BDFF4F-8BEF-4C88-B83C-3388A585076E}" type="parTrans" cxnId="{1734C95C-C0A1-432A-A7E9-8C4B4B082E61}">
      <dgm:prSet/>
      <dgm:spPr/>
      <dgm:t>
        <a:bodyPr/>
        <a:lstStyle/>
        <a:p>
          <a:endParaRPr lang="en-US"/>
        </a:p>
      </dgm:t>
    </dgm:pt>
    <dgm:pt modelId="{5EA72834-7475-414C-820B-0C4DDCB59AC1}" type="sibTrans" cxnId="{1734C95C-C0A1-432A-A7E9-8C4B4B082E61}">
      <dgm:prSet/>
      <dgm:spPr/>
      <dgm:t>
        <a:bodyPr/>
        <a:lstStyle/>
        <a:p>
          <a:endParaRPr lang="en-US"/>
        </a:p>
      </dgm:t>
    </dgm:pt>
    <dgm:pt modelId="{D9D4A3F3-0063-4DC5-8CAA-916A7F9D4E8F}">
      <dgm:prSet/>
      <dgm:spPr/>
      <dgm:t>
        <a:bodyPr/>
        <a:lstStyle/>
        <a:p>
          <a:r>
            <a:rPr lang="en-US" dirty="0"/>
            <a:t>OSX</a:t>
          </a:r>
        </a:p>
      </dgm:t>
    </dgm:pt>
    <dgm:pt modelId="{1C6BFC38-93BB-44CA-AAE4-2093A90663D2}" type="parTrans" cxnId="{6D604AF0-580A-48C6-8827-0871CDC5DCDE}">
      <dgm:prSet/>
      <dgm:spPr/>
      <dgm:t>
        <a:bodyPr/>
        <a:lstStyle/>
        <a:p>
          <a:endParaRPr lang="en-US"/>
        </a:p>
      </dgm:t>
    </dgm:pt>
    <dgm:pt modelId="{79432C42-045C-4549-9DDB-4657B317D87F}" type="sibTrans" cxnId="{6D604AF0-580A-48C6-8827-0871CDC5DCDE}">
      <dgm:prSet/>
      <dgm:spPr/>
      <dgm:t>
        <a:bodyPr/>
        <a:lstStyle/>
        <a:p>
          <a:endParaRPr lang="en-US"/>
        </a:p>
      </dgm:t>
    </dgm:pt>
    <dgm:pt modelId="{47C00B1C-7D93-430C-9C3D-CEB4821C6BAF}">
      <dgm:prSet/>
      <dgm:spPr/>
      <dgm:t>
        <a:bodyPr/>
        <a:lstStyle/>
        <a:p>
          <a:r>
            <a:rPr lang="en-US" dirty="0"/>
            <a:t>PHP</a:t>
          </a:r>
        </a:p>
      </dgm:t>
    </dgm:pt>
    <dgm:pt modelId="{17313666-489B-4057-A5E6-BB05A582436B}" type="parTrans" cxnId="{C46215EF-E016-4F9A-95E2-5E1FADEEE8E2}">
      <dgm:prSet/>
      <dgm:spPr/>
      <dgm:t>
        <a:bodyPr/>
        <a:lstStyle/>
        <a:p>
          <a:endParaRPr lang="en-US"/>
        </a:p>
      </dgm:t>
    </dgm:pt>
    <dgm:pt modelId="{2F7BC565-2529-4482-97E7-304857A39AB1}" type="sibTrans" cxnId="{C46215EF-E016-4F9A-95E2-5E1FADEEE8E2}">
      <dgm:prSet/>
      <dgm:spPr/>
      <dgm:t>
        <a:bodyPr/>
        <a:lstStyle/>
        <a:p>
          <a:endParaRPr lang="en-US"/>
        </a:p>
      </dgm:t>
    </dgm:pt>
    <dgm:pt modelId="{83894721-0FA8-4358-80CE-0402470CA747}">
      <dgm:prSet/>
      <dgm:spPr/>
      <dgm:t>
        <a:bodyPr/>
        <a:lstStyle/>
        <a:p>
          <a:r>
            <a:rPr lang="en-US" dirty="0"/>
            <a:t>Python</a:t>
          </a:r>
        </a:p>
      </dgm:t>
    </dgm:pt>
    <dgm:pt modelId="{44DD343E-D02F-4541-92BB-FDF1A0E98CA4}" type="parTrans" cxnId="{6F727964-37B9-450F-95CB-7848916FF7B2}">
      <dgm:prSet/>
      <dgm:spPr/>
      <dgm:t>
        <a:bodyPr/>
        <a:lstStyle/>
        <a:p>
          <a:endParaRPr lang="en-US"/>
        </a:p>
      </dgm:t>
    </dgm:pt>
    <dgm:pt modelId="{10A18CB7-7142-436C-A9AD-7688500D59A2}" type="sibTrans" cxnId="{6F727964-37B9-450F-95CB-7848916FF7B2}">
      <dgm:prSet/>
      <dgm:spPr/>
      <dgm:t>
        <a:bodyPr/>
        <a:lstStyle/>
        <a:p>
          <a:endParaRPr lang="en-US"/>
        </a:p>
      </dgm:t>
    </dgm:pt>
    <dgm:pt modelId="{FFBED0D0-85CD-4A0E-A8AB-B310DC1FA1D1}">
      <dgm:prSet/>
      <dgm:spPr/>
      <dgm:t>
        <a:bodyPr/>
        <a:lstStyle/>
        <a:p>
          <a:r>
            <a:rPr lang="en-US" dirty="0"/>
            <a:t>Ruby</a:t>
          </a:r>
        </a:p>
      </dgm:t>
    </dgm:pt>
    <dgm:pt modelId="{27C52183-CFAB-447E-8CEB-6D61FADA1A38}" type="parTrans" cxnId="{E664494E-9A1F-4431-99FE-D8B5D7E0836E}">
      <dgm:prSet/>
      <dgm:spPr/>
      <dgm:t>
        <a:bodyPr/>
        <a:lstStyle/>
        <a:p>
          <a:endParaRPr lang="en-US"/>
        </a:p>
      </dgm:t>
    </dgm:pt>
    <dgm:pt modelId="{6B2321D1-C70A-486D-BA10-CA3608F36194}" type="sibTrans" cxnId="{E664494E-9A1F-4431-99FE-D8B5D7E0836E}">
      <dgm:prSet/>
      <dgm:spPr/>
      <dgm:t>
        <a:bodyPr/>
        <a:lstStyle/>
        <a:p>
          <a:endParaRPr lang="en-US"/>
        </a:p>
      </dgm:t>
    </dgm:pt>
    <dgm:pt modelId="{23660D38-EEB0-41B2-9ACB-64CAD48307BC}">
      <dgm:prSet/>
      <dgm:spPr/>
      <dgm:t>
        <a:bodyPr/>
        <a:lstStyle/>
        <a:p>
          <a:r>
            <a:rPr lang="en-US" dirty="0"/>
            <a:t>StatsD</a:t>
          </a:r>
        </a:p>
      </dgm:t>
    </dgm:pt>
    <dgm:pt modelId="{B04D8859-7732-4DD0-A00B-50E7EB435BBA}" type="parTrans" cxnId="{72E99756-7294-4FC0-BD1D-02EFBFFF5326}">
      <dgm:prSet/>
      <dgm:spPr/>
      <dgm:t>
        <a:bodyPr/>
        <a:lstStyle/>
        <a:p>
          <a:endParaRPr lang="en-US"/>
        </a:p>
      </dgm:t>
    </dgm:pt>
    <dgm:pt modelId="{6C09D059-DDF6-443F-B57E-7F25627D8445}" type="sibTrans" cxnId="{72E99756-7294-4FC0-BD1D-02EFBFFF5326}">
      <dgm:prSet/>
      <dgm:spPr/>
      <dgm:t>
        <a:bodyPr/>
        <a:lstStyle/>
        <a:p>
          <a:endParaRPr lang="en-US"/>
        </a:p>
      </dgm:t>
    </dgm:pt>
    <dgm:pt modelId="{32679CFE-ABC0-426E-BB3A-A203E30E41A5}">
      <dgm:prSet/>
      <dgm:spPr/>
      <dgm:t>
        <a:bodyPr/>
        <a:lstStyle/>
        <a:p>
          <a:r>
            <a:rPr lang="en-US" dirty="0"/>
            <a:t>WordPress</a:t>
          </a:r>
        </a:p>
      </dgm:t>
    </dgm:pt>
    <dgm:pt modelId="{A1244779-EB68-4699-A683-C4DB258FC6BE}" type="parTrans" cxnId="{E6595D67-128C-48BF-961B-10BE0484C93E}">
      <dgm:prSet/>
      <dgm:spPr/>
      <dgm:t>
        <a:bodyPr/>
        <a:lstStyle/>
        <a:p>
          <a:endParaRPr lang="en-US"/>
        </a:p>
      </dgm:t>
    </dgm:pt>
    <dgm:pt modelId="{99B400E3-3E8C-49E6-B920-9716CAC36AEF}" type="sibTrans" cxnId="{E6595D67-128C-48BF-961B-10BE0484C93E}">
      <dgm:prSet/>
      <dgm:spPr/>
      <dgm:t>
        <a:bodyPr/>
        <a:lstStyle/>
        <a:p>
          <a:endParaRPr lang="en-US"/>
        </a:p>
      </dgm:t>
    </dgm:pt>
    <dgm:pt modelId="{03519145-DAF0-40E5-9966-ADD2FE4203BD}">
      <dgm:prSet/>
      <dgm:spPr/>
      <dgm:t>
        <a:bodyPr/>
        <a:lstStyle/>
        <a:p>
          <a:r>
            <a:rPr lang="en-US" dirty="0"/>
            <a:t>Xamarin</a:t>
          </a:r>
        </a:p>
      </dgm:t>
    </dgm:pt>
    <dgm:pt modelId="{E8E88923-6835-43D2-9591-978C54FF9DE7}" type="parTrans" cxnId="{78344A19-6D97-47C8-BAF8-0EB5EEF63337}">
      <dgm:prSet/>
      <dgm:spPr/>
      <dgm:t>
        <a:bodyPr/>
        <a:lstStyle/>
        <a:p>
          <a:endParaRPr lang="en-US"/>
        </a:p>
      </dgm:t>
    </dgm:pt>
    <dgm:pt modelId="{83CA44E8-0829-4883-BC08-4A888E60B4D0}" type="sibTrans" cxnId="{78344A19-6D97-47C8-BAF8-0EB5EEF63337}">
      <dgm:prSet/>
      <dgm:spPr/>
      <dgm:t>
        <a:bodyPr/>
        <a:lstStyle/>
        <a:p>
          <a:endParaRPr lang="en-US"/>
        </a:p>
      </dgm:t>
    </dgm:pt>
    <dgm:pt modelId="{94811293-135E-47C5-AA9E-1B8E56DDBD0F}" type="pres">
      <dgm:prSet presAssocID="{6A35E098-4D57-4754-AC0B-12B005C1E543}" presName="diagram" presStyleCnt="0">
        <dgm:presLayoutVars>
          <dgm:dir/>
          <dgm:resizeHandles val="exact"/>
        </dgm:presLayoutVars>
      </dgm:prSet>
      <dgm:spPr/>
    </dgm:pt>
    <dgm:pt modelId="{C7DC22AA-91CC-4B5B-A260-D84DBAC85AB5}" type="pres">
      <dgm:prSet presAssocID="{94C706BD-EA55-4AC7-A46F-627D7DE8F461}" presName="node" presStyleLbl="node1" presStyleIdx="0" presStyleCnt="18">
        <dgm:presLayoutVars>
          <dgm:bulletEnabled val="1"/>
        </dgm:presLayoutVars>
      </dgm:prSet>
      <dgm:spPr/>
    </dgm:pt>
    <dgm:pt modelId="{8DEDBD48-9EC3-4BDD-A3DB-562FE3C0C638}" type="pres">
      <dgm:prSet presAssocID="{AB4199F8-4A70-4F59-8C6B-625054FF4F87}" presName="sibTrans" presStyleCnt="0"/>
      <dgm:spPr/>
    </dgm:pt>
    <dgm:pt modelId="{AC433953-55BA-40B2-B310-2EF8373C95EF}" type="pres">
      <dgm:prSet presAssocID="{908958A6-AA61-46F0-A81C-88567AA6754E}" presName="node" presStyleLbl="node1" presStyleIdx="1" presStyleCnt="18">
        <dgm:presLayoutVars>
          <dgm:bulletEnabled val="1"/>
        </dgm:presLayoutVars>
      </dgm:prSet>
      <dgm:spPr/>
    </dgm:pt>
    <dgm:pt modelId="{2C168EE0-5F7E-4D3A-9CFA-0BD134067446}" type="pres">
      <dgm:prSet presAssocID="{D3E449D0-6771-4033-B807-790E79F43567}" presName="sibTrans" presStyleCnt="0"/>
      <dgm:spPr/>
    </dgm:pt>
    <dgm:pt modelId="{F579272F-5D21-446C-B72F-36DD6CF0B9CE}" type="pres">
      <dgm:prSet presAssocID="{0D655983-1884-47AF-937E-FAC29AE95333}" presName="node" presStyleLbl="node1" presStyleIdx="2" presStyleCnt="18">
        <dgm:presLayoutVars>
          <dgm:bulletEnabled val="1"/>
        </dgm:presLayoutVars>
      </dgm:prSet>
      <dgm:spPr/>
    </dgm:pt>
    <dgm:pt modelId="{5DFE5126-0E3B-4EA6-BD79-0BC79B157A28}" type="pres">
      <dgm:prSet presAssocID="{F429AB06-B0B8-4000-B343-5252CBCF58EF}" presName="sibTrans" presStyleCnt="0"/>
      <dgm:spPr/>
    </dgm:pt>
    <dgm:pt modelId="{903E76BD-EC73-48F0-8FBF-341AD356944C}" type="pres">
      <dgm:prSet presAssocID="{32BA1EA1-42AE-4944-9A7A-7BC1196E25E1}" presName="node" presStyleLbl="node1" presStyleIdx="3" presStyleCnt="18">
        <dgm:presLayoutVars>
          <dgm:bulletEnabled val="1"/>
        </dgm:presLayoutVars>
      </dgm:prSet>
      <dgm:spPr/>
    </dgm:pt>
    <dgm:pt modelId="{C7142014-71DE-4377-989D-65413B280538}" type="pres">
      <dgm:prSet presAssocID="{44BA725F-E216-4E51-9182-835C13214A0C}" presName="sibTrans" presStyleCnt="0"/>
      <dgm:spPr/>
    </dgm:pt>
    <dgm:pt modelId="{62C27539-2746-427B-A9DE-7DA71AE6D579}" type="pres">
      <dgm:prSet presAssocID="{4B1BD102-3A1E-4A1B-BB4B-58F1629C9ED2}" presName="node" presStyleLbl="node1" presStyleIdx="4" presStyleCnt="18">
        <dgm:presLayoutVars>
          <dgm:bulletEnabled val="1"/>
        </dgm:presLayoutVars>
      </dgm:prSet>
      <dgm:spPr/>
    </dgm:pt>
    <dgm:pt modelId="{EDCFD9D6-AD08-48F9-AC70-4AC4E34F47A0}" type="pres">
      <dgm:prSet presAssocID="{DD55940F-5E7F-4478-AEAB-1698E56320B5}" presName="sibTrans" presStyleCnt="0"/>
      <dgm:spPr/>
    </dgm:pt>
    <dgm:pt modelId="{CA38B28E-517D-444D-B177-4930FBC852DA}" type="pres">
      <dgm:prSet presAssocID="{19D946C7-C979-4ECC-A5DC-D6CDD2BA6C6D}" presName="node" presStyleLbl="node1" presStyleIdx="5" presStyleCnt="18">
        <dgm:presLayoutVars>
          <dgm:bulletEnabled val="1"/>
        </dgm:presLayoutVars>
      </dgm:prSet>
      <dgm:spPr/>
    </dgm:pt>
    <dgm:pt modelId="{19E5B3CD-B6C1-497E-AD68-5650A379013A}" type="pres">
      <dgm:prSet presAssocID="{1CEE0932-6376-4D34-A530-785D5AF01185}" presName="sibTrans" presStyleCnt="0"/>
      <dgm:spPr/>
    </dgm:pt>
    <dgm:pt modelId="{9875A7AF-BE96-4933-B7D6-7D934649A3F3}" type="pres">
      <dgm:prSet presAssocID="{52B3CB4E-DE79-415C-B75E-845E13C34583}" presName="node" presStyleLbl="node1" presStyleIdx="6" presStyleCnt="18">
        <dgm:presLayoutVars>
          <dgm:bulletEnabled val="1"/>
        </dgm:presLayoutVars>
      </dgm:prSet>
      <dgm:spPr/>
    </dgm:pt>
    <dgm:pt modelId="{6849F6F2-DE83-447D-BBF0-208CDE05BE69}" type="pres">
      <dgm:prSet presAssocID="{05FC8196-3FCC-4F4B-B0DC-F6731CB2B9F6}" presName="sibTrans" presStyleCnt="0"/>
      <dgm:spPr/>
    </dgm:pt>
    <dgm:pt modelId="{2A513140-95C9-45D8-991A-DBA248E050EF}" type="pres">
      <dgm:prSet presAssocID="{1E4D672E-98CC-40BA-920F-5D939B297616}" presName="node" presStyleLbl="node1" presStyleIdx="7" presStyleCnt="18">
        <dgm:presLayoutVars>
          <dgm:bulletEnabled val="1"/>
        </dgm:presLayoutVars>
      </dgm:prSet>
      <dgm:spPr/>
    </dgm:pt>
    <dgm:pt modelId="{A6EFBF78-01D8-42D9-A40C-2BF968940203}" type="pres">
      <dgm:prSet presAssocID="{7B8FB025-66D4-4D52-AF1C-6BEFC57AE4C8}" presName="sibTrans" presStyleCnt="0"/>
      <dgm:spPr/>
    </dgm:pt>
    <dgm:pt modelId="{0660AEED-B945-42F1-A0DB-D89143D522CD}" type="pres">
      <dgm:prSet presAssocID="{19191B46-3F8C-417D-9B60-8AA5AA3DE293}" presName="node" presStyleLbl="node1" presStyleIdx="8" presStyleCnt="18">
        <dgm:presLayoutVars>
          <dgm:bulletEnabled val="1"/>
        </dgm:presLayoutVars>
      </dgm:prSet>
      <dgm:spPr/>
    </dgm:pt>
    <dgm:pt modelId="{048FCE23-CC23-4E46-ABBA-EDE77C809C0C}" type="pres">
      <dgm:prSet presAssocID="{A26D2413-5033-42A0-B91A-C5F7336AA91F}" presName="sibTrans" presStyleCnt="0"/>
      <dgm:spPr/>
    </dgm:pt>
    <dgm:pt modelId="{641424FB-FA23-474C-B2D2-1F61E265C569}" type="pres">
      <dgm:prSet presAssocID="{184259AD-3788-411F-9F28-DA39522E41D5}" presName="node" presStyleLbl="node1" presStyleIdx="9" presStyleCnt="18">
        <dgm:presLayoutVars>
          <dgm:bulletEnabled val="1"/>
        </dgm:presLayoutVars>
      </dgm:prSet>
      <dgm:spPr/>
    </dgm:pt>
    <dgm:pt modelId="{0240635C-7C15-488B-B546-D30B1506C746}" type="pres">
      <dgm:prSet presAssocID="{15390AF2-DDFC-4B1F-8687-D60C4FAC2CAC}" presName="sibTrans" presStyleCnt="0"/>
      <dgm:spPr/>
    </dgm:pt>
    <dgm:pt modelId="{91D5F9A9-E59A-4387-AFCD-C6647EE1B328}" type="pres">
      <dgm:prSet presAssocID="{BE120CDB-FD11-4988-9E5D-415F3EED942A}" presName="node" presStyleLbl="node1" presStyleIdx="10" presStyleCnt="18">
        <dgm:presLayoutVars>
          <dgm:bulletEnabled val="1"/>
        </dgm:presLayoutVars>
      </dgm:prSet>
      <dgm:spPr/>
    </dgm:pt>
    <dgm:pt modelId="{0865EF13-18CC-4D4F-9F4E-9D7F26AA68E0}" type="pres">
      <dgm:prSet presAssocID="{5EA72834-7475-414C-820B-0C4DDCB59AC1}" presName="sibTrans" presStyleCnt="0"/>
      <dgm:spPr/>
    </dgm:pt>
    <dgm:pt modelId="{7F3A9D7F-E6F7-453F-85BF-219C3C37204B}" type="pres">
      <dgm:prSet presAssocID="{D9D4A3F3-0063-4DC5-8CAA-916A7F9D4E8F}" presName="node" presStyleLbl="node1" presStyleIdx="11" presStyleCnt="18">
        <dgm:presLayoutVars>
          <dgm:bulletEnabled val="1"/>
        </dgm:presLayoutVars>
      </dgm:prSet>
      <dgm:spPr/>
    </dgm:pt>
    <dgm:pt modelId="{38066DAE-76FC-4A40-86ED-655B9794F919}" type="pres">
      <dgm:prSet presAssocID="{79432C42-045C-4549-9DDB-4657B317D87F}" presName="sibTrans" presStyleCnt="0"/>
      <dgm:spPr/>
    </dgm:pt>
    <dgm:pt modelId="{20EBA9D2-1EFD-46CE-83A5-494FE7010B74}" type="pres">
      <dgm:prSet presAssocID="{47C00B1C-7D93-430C-9C3D-CEB4821C6BAF}" presName="node" presStyleLbl="node1" presStyleIdx="12" presStyleCnt="18">
        <dgm:presLayoutVars>
          <dgm:bulletEnabled val="1"/>
        </dgm:presLayoutVars>
      </dgm:prSet>
      <dgm:spPr/>
    </dgm:pt>
    <dgm:pt modelId="{FAE0F5AC-5CA1-4081-8956-8D87345572D9}" type="pres">
      <dgm:prSet presAssocID="{2F7BC565-2529-4482-97E7-304857A39AB1}" presName="sibTrans" presStyleCnt="0"/>
      <dgm:spPr/>
    </dgm:pt>
    <dgm:pt modelId="{B4946F2A-0D38-4C3A-AA63-A98B5FA5B5C7}" type="pres">
      <dgm:prSet presAssocID="{83894721-0FA8-4358-80CE-0402470CA747}" presName="node" presStyleLbl="node1" presStyleIdx="13" presStyleCnt="18">
        <dgm:presLayoutVars>
          <dgm:bulletEnabled val="1"/>
        </dgm:presLayoutVars>
      </dgm:prSet>
      <dgm:spPr/>
    </dgm:pt>
    <dgm:pt modelId="{39813667-A529-466D-8561-37A65B86F115}" type="pres">
      <dgm:prSet presAssocID="{10A18CB7-7142-436C-A9AD-7688500D59A2}" presName="sibTrans" presStyleCnt="0"/>
      <dgm:spPr/>
    </dgm:pt>
    <dgm:pt modelId="{43D9C614-20AC-4825-B373-F01DAD18D0B4}" type="pres">
      <dgm:prSet presAssocID="{FFBED0D0-85CD-4A0E-A8AB-B310DC1FA1D1}" presName="node" presStyleLbl="node1" presStyleIdx="14" presStyleCnt="18">
        <dgm:presLayoutVars>
          <dgm:bulletEnabled val="1"/>
        </dgm:presLayoutVars>
      </dgm:prSet>
      <dgm:spPr/>
    </dgm:pt>
    <dgm:pt modelId="{CA442ABA-B58F-44B5-A418-13111A916E73}" type="pres">
      <dgm:prSet presAssocID="{6B2321D1-C70A-486D-BA10-CA3608F36194}" presName="sibTrans" presStyleCnt="0"/>
      <dgm:spPr/>
    </dgm:pt>
    <dgm:pt modelId="{FE537B63-5779-4DC0-90F2-8A5E67337BD6}" type="pres">
      <dgm:prSet presAssocID="{23660D38-EEB0-41B2-9ACB-64CAD48307BC}" presName="node" presStyleLbl="node1" presStyleIdx="15" presStyleCnt="18">
        <dgm:presLayoutVars>
          <dgm:bulletEnabled val="1"/>
        </dgm:presLayoutVars>
      </dgm:prSet>
      <dgm:spPr/>
    </dgm:pt>
    <dgm:pt modelId="{0CEC7771-B5AF-445B-9D89-BC1783986678}" type="pres">
      <dgm:prSet presAssocID="{6C09D059-DDF6-443F-B57E-7F25627D8445}" presName="sibTrans" presStyleCnt="0"/>
      <dgm:spPr/>
    </dgm:pt>
    <dgm:pt modelId="{B62EB483-5028-4946-805D-BFFA53360278}" type="pres">
      <dgm:prSet presAssocID="{32679CFE-ABC0-426E-BB3A-A203E30E41A5}" presName="node" presStyleLbl="node1" presStyleIdx="16" presStyleCnt="18">
        <dgm:presLayoutVars>
          <dgm:bulletEnabled val="1"/>
        </dgm:presLayoutVars>
      </dgm:prSet>
      <dgm:spPr/>
    </dgm:pt>
    <dgm:pt modelId="{EF17158E-7BF6-4909-A5C7-D0CAF49DC5BD}" type="pres">
      <dgm:prSet presAssocID="{99B400E3-3E8C-49E6-B920-9716CAC36AEF}" presName="sibTrans" presStyleCnt="0"/>
      <dgm:spPr/>
    </dgm:pt>
    <dgm:pt modelId="{7C75CACC-051B-4B6A-B674-C58B5387EAFF}" type="pres">
      <dgm:prSet presAssocID="{03519145-DAF0-40E5-9966-ADD2FE4203BD}" presName="node" presStyleLbl="node1" presStyleIdx="17" presStyleCnt="18">
        <dgm:presLayoutVars>
          <dgm:bulletEnabled val="1"/>
        </dgm:presLayoutVars>
      </dgm:prSet>
      <dgm:spPr/>
    </dgm:pt>
  </dgm:ptLst>
  <dgm:cxnLst>
    <dgm:cxn modelId="{71FCB13F-754C-4695-8E0F-D4B32FEEE9BB}" type="presOf" srcId="{FFBED0D0-85CD-4A0E-A8AB-B310DC1FA1D1}" destId="{43D9C614-20AC-4825-B373-F01DAD18D0B4}" srcOrd="0" destOrd="0" presId="urn:microsoft.com/office/officeart/2005/8/layout/default"/>
    <dgm:cxn modelId="{ED6DFE63-3895-4D5A-9B87-80C65DEB01FF}" srcId="{6A35E098-4D57-4754-AC0B-12B005C1E543}" destId="{4B1BD102-3A1E-4A1B-BB4B-58F1629C9ED2}" srcOrd="4" destOrd="0" parTransId="{F0DB111C-0B47-4D0A-893C-945C6E0E9E54}" sibTransId="{DD55940F-5E7F-4478-AEAB-1698E56320B5}"/>
    <dgm:cxn modelId="{1D0BA56D-5FB3-4398-B740-0CC91905D10C}" type="presOf" srcId="{47C00B1C-7D93-430C-9C3D-CEB4821C6BAF}" destId="{20EBA9D2-1EFD-46CE-83A5-494FE7010B74}" srcOrd="0" destOrd="0" presId="urn:microsoft.com/office/officeart/2005/8/layout/default"/>
    <dgm:cxn modelId="{A17E866D-E039-4DBD-9711-5DEC52B40055}" srcId="{6A35E098-4D57-4754-AC0B-12B005C1E543}" destId="{0D655983-1884-47AF-937E-FAC29AE95333}" srcOrd="2" destOrd="0" parTransId="{57CCC8E9-5355-4963-A3DC-88335E24F0B0}" sibTransId="{F429AB06-B0B8-4000-B343-5252CBCF58EF}"/>
    <dgm:cxn modelId="{8B6DF265-49FB-4E5E-AA5C-B353E4349DE1}" srcId="{6A35E098-4D57-4754-AC0B-12B005C1E543}" destId="{94C706BD-EA55-4AC7-A46F-627D7DE8F461}" srcOrd="0" destOrd="0" parTransId="{B4D7F28A-2E96-4193-AEEC-81AF1FEA51E0}" sibTransId="{AB4199F8-4A70-4F59-8C6B-625054FF4F87}"/>
    <dgm:cxn modelId="{F29EF0B3-35E4-4B9D-940A-5C09C29FC36B}" type="presOf" srcId="{03519145-DAF0-40E5-9966-ADD2FE4203BD}" destId="{7C75CACC-051B-4B6A-B674-C58B5387EAFF}" srcOrd="0" destOrd="0" presId="urn:microsoft.com/office/officeart/2005/8/layout/default"/>
    <dgm:cxn modelId="{488B9967-9C0D-4640-B12F-5AF932769735}" type="presOf" srcId="{23660D38-EEB0-41B2-9ACB-64CAD48307BC}" destId="{FE537B63-5779-4DC0-90F2-8A5E67337BD6}" srcOrd="0" destOrd="0" presId="urn:microsoft.com/office/officeart/2005/8/layout/default"/>
    <dgm:cxn modelId="{72E99756-7294-4FC0-BD1D-02EFBFFF5326}" srcId="{6A35E098-4D57-4754-AC0B-12B005C1E543}" destId="{23660D38-EEB0-41B2-9ACB-64CAD48307BC}" srcOrd="15" destOrd="0" parTransId="{B04D8859-7732-4DD0-A00B-50E7EB435BBA}" sibTransId="{6C09D059-DDF6-443F-B57E-7F25627D8445}"/>
    <dgm:cxn modelId="{D8C6406E-F328-477F-8C8F-9B592113703D}" type="presOf" srcId="{0D655983-1884-47AF-937E-FAC29AE95333}" destId="{F579272F-5D21-446C-B72F-36DD6CF0B9CE}" srcOrd="0" destOrd="0" presId="urn:microsoft.com/office/officeart/2005/8/layout/default"/>
    <dgm:cxn modelId="{E2EA6B3C-98BB-4C62-9025-804A92546CC3}" type="presOf" srcId="{19D946C7-C979-4ECC-A5DC-D6CDD2BA6C6D}" destId="{CA38B28E-517D-444D-B177-4930FBC852DA}" srcOrd="0" destOrd="0" presId="urn:microsoft.com/office/officeart/2005/8/layout/default"/>
    <dgm:cxn modelId="{1E359838-24ED-471D-8861-DF159122438A}" srcId="{6A35E098-4D57-4754-AC0B-12B005C1E543}" destId="{19D946C7-C979-4ECC-A5DC-D6CDD2BA6C6D}" srcOrd="5" destOrd="0" parTransId="{971D3851-5E74-43B0-B223-7F436EA65CC3}" sibTransId="{1CEE0932-6376-4D34-A530-785D5AF01185}"/>
    <dgm:cxn modelId="{253E2316-46CD-4A88-9FCD-E98A8216AEE3}" type="presOf" srcId="{32BA1EA1-42AE-4944-9A7A-7BC1196E25E1}" destId="{903E76BD-EC73-48F0-8FBF-341AD356944C}" srcOrd="0" destOrd="0" presId="urn:microsoft.com/office/officeart/2005/8/layout/default"/>
    <dgm:cxn modelId="{E6595D67-128C-48BF-961B-10BE0484C93E}" srcId="{6A35E098-4D57-4754-AC0B-12B005C1E543}" destId="{32679CFE-ABC0-426E-BB3A-A203E30E41A5}" srcOrd="16" destOrd="0" parTransId="{A1244779-EB68-4699-A683-C4DB258FC6BE}" sibTransId="{99B400E3-3E8C-49E6-B920-9716CAC36AEF}"/>
    <dgm:cxn modelId="{25AF80CA-FD1C-4602-9C4D-5B3C80656EA7}" srcId="{6A35E098-4D57-4754-AC0B-12B005C1E543}" destId="{908958A6-AA61-46F0-A81C-88567AA6754E}" srcOrd="1" destOrd="0" parTransId="{8C298D90-9181-4A7B-A36B-87348F94EF46}" sibTransId="{D3E449D0-6771-4033-B807-790E79F43567}"/>
    <dgm:cxn modelId="{96AA2615-7836-49DC-AF9B-EF6FDD3EDD12}" type="presOf" srcId="{D9D4A3F3-0063-4DC5-8CAA-916A7F9D4E8F}" destId="{7F3A9D7F-E6F7-453F-85BF-219C3C37204B}" srcOrd="0" destOrd="0" presId="urn:microsoft.com/office/officeart/2005/8/layout/default"/>
    <dgm:cxn modelId="{F7F48A0A-97EF-48BD-B39E-9257C7D234A2}" type="presOf" srcId="{184259AD-3788-411F-9F28-DA39522E41D5}" destId="{641424FB-FA23-474C-B2D2-1F61E265C569}" srcOrd="0" destOrd="0" presId="urn:microsoft.com/office/officeart/2005/8/layout/default"/>
    <dgm:cxn modelId="{36BF0C48-ACDB-434A-A75A-4AE77C0DD2FE}" type="presOf" srcId="{32679CFE-ABC0-426E-BB3A-A203E30E41A5}" destId="{B62EB483-5028-4946-805D-BFFA53360278}" srcOrd="0" destOrd="0" presId="urn:microsoft.com/office/officeart/2005/8/layout/default"/>
    <dgm:cxn modelId="{3FA95ADD-57F0-44E7-B65E-830FA6C7790F}" type="presOf" srcId="{94C706BD-EA55-4AC7-A46F-627D7DE8F461}" destId="{C7DC22AA-91CC-4B5B-A260-D84DBAC85AB5}" srcOrd="0" destOrd="0" presId="urn:microsoft.com/office/officeart/2005/8/layout/default"/>
    <dgm:cxn modelId="{6F727964-37B9-450F-95CB-7848916FF7B2}" srcId="{6A35E098-4D57-4754-AC0B-12B005C1E543}" destId="{83894721-0FA8-4358-80CE-0402470CA747}" srcOrd="13" destOrd="0" parTransId="{44DD343E-D02F-4541-92BB-FDF1A0E98CA4}" sibTransId="{10A18CB7-7142-436C-A9AD-7688500D59A2}"/>
    <dgm:cxn modelId="{FAD07471-E8C7-4A25-9642-9495266E6092}" srcId="{6A35E098-4D57-4754-AC0B-12B005C1E543}" destId="{184259AD-3788-411F-9F28-DA39522E41D5}" srcOrd="9" destOrd="0" parTransId="{735650C2-F4FE-42E7-AE33-49C94EBE2B98}" sibTransId="{15390AF2-DDFC-4B1F-8687-D60C4FAC2CAC}"/>
    <dgm:cxn modelId="{1734C95C-C0A1-432A-A7E9-8C4B4B082E61}" srcId="{6A35E098-4D57-4754-AC0B-12B005C1E543}" destId="{BE120CDB-FD11-4988-9E5D-415F3EED942A}" srcOrd="10" destOrd="0" parTransId="{44BDFF4F-8BEF-4C88-B83C-3388A585076E}" sibTransId="{5EA72834-7475-414C-820B-0C4DDCB59AC1}"/>
    <dgm:cxn modelId="{64646C29-A454-475C-A176-2CDF4F303554}" srcId="{6A35E098-4D57-4754-AC0B-12B005C1E543}" destId="{32BA1EA1-42AE-4944-9A7A-7BC1196E25E1}" srcOrd="3" destOrd="0" parTransId="{2BCDD49F-147D-4502-A8E5-3029CEEF855A}" sibTransId="{44BA725F-E216-4E51-9182-835C13214A0C}"/>
    <dgm:cxn modelId="{E664494E-9A1F-4431-99FE-D8B5D7E0836E}" srcId="{6A35E098-4D57-4754-AC0B-12B005C1E543}" destId="{FFBED0D0-85CD-4A0E-A8AB-B310DC1FA1D1}" srcOrd="14" destOrd="0" parTransId="{27C52183-CFAB-447E-8CEB-6D61FADA1A38}" sibTransId="{6B2321D1-C70A-486D-BA10-CA3608F36194}"/>
    <dgm:cxn modelId="{B3A1CA98-DD3B-4C9A-8466-B95296ACDDA2}" srcId="{6A35E098-4D57-4754-AC0B-12B005C1E543}" destId="{52B3CB4E-DE79-415C-B75E-845E13C34583}" srcOrd="6" destOrd="0" parTransId="{6EE6DDE0-75DB-4FCB-AC84-F87739C4C231}" sibTransId="{05FC8196-3FCC-4F4B-B0DC-F6731CB2B9F6}"/>
    <dgm:cxn modelId="{DF1A69E2-51F7-49D2-9488-E86ED201E0BD}" type="presOf" srcId="{4B1BD102-3A1E-4A1B-BB4B-58F1629C9ED2}" destId="{62C27539-2746-427B-A9DE-7DA71AE6D579}" srcOrd="0" destOrd="0" presId="urn:microsoft.com/office/officeart/2005/8/layout/default"/>
    <dgm:cxn modelId="{0F355B70-2C57-4E57-A184-5FDF95453BC5}" type="presOf" srcId="{6A35E098-4D57-4754-AC0B-12B005C1E543}" destId="{94811293-135E-47C5-AA9E-1B8E56DDBD0F}" srcOrd="0" destOrd="0" presId="urn:microsoft.com/office/officeart/2005/8/layout/default"/>
    <dgm:cxn modelId="{4662233A-7B3C-4DB8-B14C-35FD9B03CCE2}" srcId="{6A35E098-4D57-4754-AC0B-12B005C1E543}" destId="{19191B46-3F8C-417D-9B60-8AA5AA3DE293}" srcOrd="8" destOrd="0" parTransId="{79D8FB83-36B7-4A45-AEDA-C7393E1213DF}" sibTransId="{A26D2413-5033-42A0-B91A-C5F7336AA91F}"/>
    <dgm:cxn modelId="{C46215EF-E016-4F9A-95E2-5E1FADEEE8E2}" srcId="{6A35E098-4D57-4754-AC0B-12B005C1E543}" destId="{47C00B1C-7D93-430C-9C3D-CEB4821C6BAF}" srcOrd="12" destOrd="0" parTransId="{17313666-489B-4057-A5E6-BB05A582436B}" sibTransId="{2F7BC565-2529-4482-97E7-304857A39AB1}"/>
    <dgm:cxn modelId="{965F94C2-1A48-4E51-9E58-73F906A4D0CB}" type="presOf" srcId="{BE120CDB-FD11-4988-9E5D-415F3EED942A}" destId="{91D5F9A9-E59A-4387-AFCD-C6647EE1B328}" srcOrd="0" destOrd="0" presId="urn:microsoft.com/office/officeart/2005/8/layout/default"/>
    <dgm:cxn modelId="{6D604AF0-580A-48C6-8827-0871CDC5DCDE}" srcId="{6A35E098-4D57-4754-AC0B-12B005C1E543}" destId="{D9D4A3F3-0063-4DC5-8CAA-916A7F9D4E8F}" srcOrd="11" destOrd="0" parTransId="{1C6BFC38-93BB-44CA-AAE4-2093A90663D2}" sibTransId="{79432C42-045C-4549-9DDB-4657B317D87F}"/>
    <dgm:cxn modelId="{437A9105-0577-4B19-9FB1-08D6FA92D491}" type="presOf" srcId="{908958A6-AA61-46F0-A81C-88567AA6754E}" destId="{AC433953-55BA-40B2-B310-2EF8373C95EF}" srcOrd="0" destOrd="0" presId="urn:microsoft.com/office/officeart/2005/8/layout/default"/>
    <dgm:cxn modelId="{86E3F5F0-4625-4D51-84F7-281E9112E4BD}" srcId="{6A35E098-4D57-4754-AC0B-12B005C1E543}" destId="{1E4D672E-98CC-40BA-920F-5D939B297616}" srcOrd="7" destOrd="0" parTransId="{676B15CD-BF84-42AF-90DA-61A14FE59A59}" sibTransId="{7B8FB025-66D4-4D52-AF1C-6BEFC57AE4C8}"/>
    <dgm:cxn modelId="{50319687-03B2-47BB-AEEE-AF5841BEB2F3}" type="presOf" srcId="{1E4D672E-98CC-40BA-920F-5D939B297616}" destId="{2A513140-95C9-45D8-991A-DBA248E050EF}" srcOrd="0" destOrd="0" presId="urn:microsoft.com/office/officeart/2005/8/layout/default"/>
    <dgm:cxn modelId="{78344A19-6D97-47C8-BAF8-0EB5EEF63337}" srcId="{6A35E098-4D57-4754-AC0B-12B005C1E543}" destId="{03519145-DAF0-40E5-9966-ADD2FE4203BD}" srcOrd="17" destOrd="0" parTransId="{E8E88923-6835-43D2-9591-978C54FF9DE7}" sibTransId="{83CA44E8-0829-4883-BC08-4A888E60B4D0}"/>
    <dgm:cxn modelId="{5BE261AC-4280-4E6D-83E0-CB6EB3CA5A5F}" type="presOf" srcId="{83894721-0FA8-4358-80CE-0402470CA747}" destId="{B4946F2A-0D38-4C3A-AA63-A98B5FA5B5C7}" srcOrd="0" destOrd="0" presId="urn:microsoft.com/office/officeart/2005/8/layout/default"/>
    <dgm:cxn modelId="{58C598FE-C4D3-4EF2-B062-93490D598CD8}" type="presOf" srcId="{52B3CB4E-DE79-415C-B75E-845E13C34583}" destId="{9875A7AF-BE96-4933-B7D6-7D934649A3F3}" srcOrd="0" destOrd="0" presId="urn:microsoft.com/office/officeart/2005/8/layout/default"/>
    <dgm:cxn modelId="{EA4DBD10-CEC6-4EDE-989A-C1CBDBE2E42F}" type="presOf" srcId="{19191B46-3F8C-417D-9B60-8AA5AA3DE293}" destId="{0660AEED-B945-42F1-A0DB-D89143D522CD}" srcOrd="0" destOrd="0" presId="urn:microsoft.com/office/officeart/2005/8/layout/default"/>
    <dgm:cxn modelId="{EDFC21AF-964B-4FE1-B3FD-3A11603C214D}" type="presParOf" srcId="{94811293-135E-47C5-AA9E-1B8E56DDBD0F}" destId="{C7DC22AA-91CC-4B5B-A260-D84DBAC85AB5}" srcOrd="0" destOrd="0" presId="urn:microsoft.com/office/officeart/2005/8/layout/default"/>
    <dgm:cxn modelId="{0AD5A618-FA16-4CA2-A5AC-655BC911032F}" type="presParOf" srcId="{94811293-135E-47C5-AA9E-1B8E56DDBD0F}" destId="{8DEDBD48-9EC3-4BDD-A3DB-562FE3C0C638}" srcOrd="1" destOrd="0" presId="urn:microsoft.com/office/officeart/2005/8/layout/default"/>
    <dgm:cxn modelId="{BB6C8A87-B3CF-40B0-8AFD-A3C0BFA5F9C8}" type="presParOf" srcId="{94811293-135E-47C5-AA9E-1B8E56DDBD0F}" destId="{AC433953-55BA-40B2-B310-2EF8373C95EF}" srcOrd="2" destOrd="0" presId="urn:microsoft.com/office/officeart/2005/8/layout/default"/>
    <dgm:cxn modelId="{BEF127EF-0F41-448D-A7F3-478DB2D6AE66}" type="presParOf" srcId="{94811293-135E-47C5-AA9E-1B8E56DDBD0F}" destId="{2C168EE0-5F7E-4D3A-9CFA-0BD134067446}" srcOrd="3" destOrd="0" presId="urn:microsoft.com/office/officeart/2005/8/layout/default"/>
    <dgm:cxn modelId="{391A3BE3-8025-4739-B64B-D651050456A0}" type="presParOf" srcId="{94811293-135E-47C5-AA9E-1B8E56DDBD0F}" destId="{F579272F-5D21-446C-B72F-36DD6CF0B9CE}" srcOrd="4" destOrd="0" presId="urn:microsoft.com/office/officeart/2005/8/layout/default"/>
    <dgm:cxn modelId="{AE8CB971-F982-4A9D-BFA1-0FFB12090788}" type="presParOf" srcId="{94811293-135E-47C5-AA9E-1B8E56DDBD0F}" destId="{5DFE5126-0E3B-4EA6-BD79-0BC79B157A28}" srcOrd="5" destOrd="0" presId="urn:microsoft.com/office/officeart/2005/8/layout/default"/>
    <dgm:cxn modelId="{4EA6C308-26DA-4A43-8D7B-3CEFCF94D8FB}" type="presParOf" srcId="{94811293-135E-47C5-AA9E-1B8E56DDBD0F}" destId="{903E76BD-EC73-48F0-8FBF-341AD356944C}" srcOrd="6" destOrd="0" presId="urn:microsoft.com/office/officeart/2005/8/layout/default"/>
    <dgm:cxn modelId="{669CB1BD-C425-4082-BA40-2F1DFBEFC338}" type="presParOf" srcId="{94811293-135E-47C5-AA9E-1B8E56DDBD0F}" destId="{C7142014-71DE-4377-989D-65413B280538}" srcOrd="7" destOrd="0" presId="urn:microsoft.com/office/officeart/2005/8/layout/default"/>
    <dgm:cxn modelId="{D21B4094-CD62-407F-A097-DCACE91A274B}" type="presParOf" srcId="{94811293-135E-47C5-AA9E-1B8E56DDBD0F}" destId="{62C27539-2746-427B-A9DE-7DA71AE6D579}" srcOrd="8" destOrd="0" presId="urn:microsoft.com/office/officeart/2005/8/layout/default"/>
    <dgm:cxn modelId="{EC53ACF7-AAA1-44C9-AD86-5FBF6315A3E9}" type="presParOf" srcId="{94811293-135E-47C5-AA9E-1B8E56DDBD0F}" destId="{EDCFD9D6-AD08-48F9-AC70-4AC4E34F47A0}" srcOrd="9" destOrd="0" presId="urn:microsoft.com/office/officeart/2005/8/layout/default"/>
    <dgm:cxn modelId="{D1B871F1-E27C-412E-B20A-CDFFEAE2D936}" type="presParOf" srcId="{94811293-135E-47C5-AA9E-1B8E56DDBD0F}" destId="{CA38B28E-517D-444D-B177-4930FBC852DA}" srcOrd="10" destOrd="0" presId="urn:microsoft.com/office/officeart/2005/8/layout/default"/>
    <dgm:cxn modelId="{003DA1DF-B4F6-4081-81B4-064699AA049F}" type="presParOf" srcId="{94811293-135E-47C5-AA9E-1B8E56DDBD0F}" destId="{19E5B3CD-B6C1-497E-AD68-5650A379013A}" srcOrd="11" destOrd="0" presId="urn:microsoft.com/office/officeart/2005/8/layout/default"/>
    <dgm:cxn modelId="{9B0B6004-A0C4-4A75-A15C-BC971CAD0107}" type="presParOf" srcId="{94811293-135E-47C5-AA9E-1B8E56DDBD0F}" destId="{9875A7AF-BE96-4933-B7D6-7D934649A3F3}" srcOrd="12" destOrd="0" presId="urn:microsoft.com/office/officeart/2005/8/layout/default"/>
    <dgm:cxn modelId="{F5273EED-9E9D-4B5E-8C31-087B89993B2B}" type="presParOf" srcId="{94811293-135E-47C5-AA9E-1B8E56DDBD0F}" destId="{6849F6F2-DE83-447D-BBF0-208CDE05BE69}" srcOrd="13" destOrd="0" presId="urn:microsoft.com/office/officeart/2005/8/layout/default"/>
    <dgm:cxn modelId="{C8A0A1B1-2220-4E24-AE74-11B750EA8494}" type="presParOf" srcId="{94811293-135E-47C5-AA9E-1B8E56DDBD0F}" destId="{2A513140-95C9-45D8-991A-DBA248E050EF}" srcOrd="14" destOrd="0" presId="urn:microsoft.com/office/officeart/2005/8/layout/default"/>
    <dgm:cxn modelId="{FE5C5F58-AA15-4769-92CF-F1DDF824067B}" type="presParOf" srcId="{94811293-135E-47C5-AA9E-1B8E56DDBD0F}" destId="{A6EFBF78-01D8-42D9-A40C-2BF968940203}" srcOrd="15" destOrd="0" presId="urn:microsoft.com/office/officeart/2005/8/layout/default"/>
    <dgm:cxn modelId="{B2942005-FEC8-47A6-BDCD-418E7D5BD837}" type="presParOf" srcId="{94811293-135E-47C5-AA9E-1B8E56DDBD0F}" destId="{0660AEED-B945-42F1-A0DB-D89143D522CD}" srcOrd="16" destOrd="0" presId="urn:microsoft.com/office/officeart/2005/8/layout/default"/>
    <dgm:cxn modelId="{1F4ADC9A-67F5-434C-904A-DFC94912F6D6}" type="presParOf" srcId="{94811293-135E-47C5-AA9E-1B8E56DDBD0F}" destId="{048FCE23-CC23-4E46-ABBA-EDE77C809C0C}" srcOrd="17" destOrd="0" presId="urn:microsoft.com/office/officeart/2005/8/layout/default"/>
    <dgm:cxn modelId="{51BB3F52-8735-4EDE-B9A5-7AD1BDC0CF15}" type="presParOf" srcId="{94811293-135E-47C5-AA9E-1B8E56DDBD0F}" destId="{641424FB-FA23-474C-B2D2-1F61E265C569}" srcOrd="18" destOrd="0" presId="urn:microsoft.com/office/officeart/2005/8/layout/default"/>
    <dgm:cxn modelId="{D20B7450-90CE-48C3-8C19-2B843F430F94}" type="presParOf" srcId="{94811293-135E-47C5-AA9E-1B8E56DDBD0F}" destId="{0240635C-7C15-488B-B546-D30B1506C746}" srcOrd="19" destOrd="0" presId="urn:microsoft.com/office/officeart/2005/8/layout/default"/>
    <dgm:cxn modelId="{10C42435-9275-42B0-A6B8-80575DC56811}" type="presParOf" srcId="{94811293-135E-47C5-AA9E-1B8E56DDBD0F}" destId="{91D5F9A9-E59A-4387-AFCD-C6647EE1B328}" srcOrd="20" destOrd="0" presId="urn:microsoft.com/office/officeart/2005/8/layout/default"/>
    <dgm:cxn modelId="{30E70E49-E128-42BB-A2E6-C47E4F9039EE}" type="presParOf" srcId="{94811293-135E-47C5-AA9E-1B8E56DDBD0F}" destId="{0865EF13-18CC-4D4F-9F4E-9D7F26AA68E0}" srcOrd="21" destOrd="0" presId="urn:microsoft.com/office/officeart/2005/8/layout/default"/>
    <dgm:cxn modelId="{4E8AD478-C05A-4BC1-A3D5-BFD755214260}" type="presParOf" srcId="{94811293-135E-47C5-AA9E-1B8E56DDBD0F}" destId="{7F3A9D7F-E6F7-453F-85BF-219C3C37204B}" srcOrd="22" destOrd="0" presId="urn:microsoft.com/office/officeart/2005/8/layout/default"/>
    <dgm:cxn modelId="{051E3E56-DAA2-4E08-9012-068A732B5D5E}" type="presParOf" srcId="{94811293-135E-47C5-AA9E-1B8E56DDBD0F}" destId="{38066DAE-76FC-4A40-86ED-655B9794F919}" srcOrd="23" destOrd="0" presId="urn:microsoft.com/office/officeart/2005/8/layout/default"/>
    <dgm:cxn modelId="{73D9DEE6-4D7F-47B6-AC8F-E3862997FA09}" type="presParOf" srcId="{94811293-135E-47C5-AA9E-1B8E56DDBD0F}" destId="{20EBA9D2-1EFD-46CE-83A5-494FE7010B74}" srcOrd="24" destOrd="0" presId="urn:microsoft.com/office/officeart/2005/8/layout/default"/>
    <dgm:cxn modelId="{6514E282-952D-48AE-9F1E-C0A6187C835C}" type="presParOf" srcId="{94811293-135E-47C5-AA9E-1B8E56DDBD0F}" destId="{FAE0F5AC-5CA1-4081-8956-8D87345572D9}" srcOrd="25" destOrd="0" presId="urn:microsoft.com/office/officeart/2005/8/layout/default"/>
    <dgm:cxn modelId="{56D73193-9787-4635-8C52-05730FF2785C}" type="presParOf" srcId="{94811293-135E-47C5-AA9E-1B8E56DDBD0F}" destId="{B4946F2A-0D38-4C3A-AA63-A98B5FA5B5C7}" srcOrd="26" destOrd="0" presId="urn:microsoft.com/office/officeart/2005/8/layout/default"/>
    <dgm:cxn modelId="{0EC600E4-3BFB-4B2B-91D3-63745F795240}" type="presParOf" srcId="{94811293-135E-47C5-AA9E-1B8E56DDBD0F}" destId="{39813667-A529-466D-8561-37A65B86F115}" srcOrd="27" destOrd="0" presId="urn:microsoft.com/office/officeart/2005/8/layout/default"/>
    <dgm:cxn modelId="{42041266-3634-446A-8784-71CDD2060FE8}" type="presParOf" srcId="{94811293-135E-47C5-AA9E-1B8E56DDBD0F}" destId="{43D9C614-20AC-4825-B373-F01DAD18D0B4}" srcOrd="28" destOrd="0" presId="urn:microsoft.com/office/officeart/2005/8/layout/default"/>
    <dgm:cxn modelId="{A3385F15-86DA-4AC1-A17F-8C930B902ED5}" type="presParOf" srcId="{94811293-135E-47C5-AA9E-1B8E56DDBD0F}" destId="{CA442ABA-B58F-44B5-A418-13111A916E73}" srcOrd="29" destOrd="0" presId="urn:microsoft.com/office/officeart/2005/8/layout/default"/>
    <dgm:cxn modelId="{F9B59095-F512-4FCF-A8DF-767DF1921346}" type="presParOf" srcId="{94811293-135E-47C5-AA9E-1B8E56DDBD0F}" destId="{FE537B63-5779-4DC0-90F2-8A5E67337BD6}" srcOrd="30" destOrd="0" presId="urn:microsoft.com/office/officeart/2005/8/layout/default"/>
    <dgm:cxn modelId="{09A865A3-4533-4517-8BC7-DAB84A9172A5}" type="presParOf" srcId="{94811293-135E-47C5-AA9E-1B8E56DDBD0F}" destId="{0CEC7771-B5AF-445B-9D89-BC1783986678}" srcOrd="31" destOrd="0" presId="urn:microsoft.com/office/officeart/2005/8/layout/default"/>
    <dgm:cxn modelId="{5F8211DC-2653-4B1E-A795-F0F9C62D4303}" type="presParOf" srcId="{94811293-135E-47C5-AA9E-1B8E56DDBD0F}" destId="{B62EB483-5028-4946-805D-BFFA53360278}" srcOrd="32" destOrd="0" presId="urn:microsoft.com/office/officeart/2005/8/layout/default"/>
    <dgm:cxn modelId="{1763AD58-7D49-4B73-8CD6-246408EAB911}" type="presParOf" srcId="{94811293-135E-47C5-AA9E-1B8E56DDBD0F}" destId="{EF17158E-7BF6-4909-A5C7-D0CAF49DC5BD}" srcOrd="33" destOrd="0" presId="urn:microsoft.com/office/officeart/2005/8/layout/default"/>
    <dgm:cxn modelId="{2724B06E-D29F-449B-9EC1-00BA4E30A347}" type="presParOf" srcId="{94811293-135E-47C5-AA9E-1B8E56DDBD0F}" destId="{7C75CACC-051B-4B6A-B674-C58B5387EAFF}" srcOrd="3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C22AA-91CC-4B5B-A260-D84DBAC85AB5}">
      <dsp:nvSpPr>
        <dsp:cNvPr id="0" name=""/>
        <dsp:cNvSpPr/>
      </dsp:nvSpPr>
      <dsp:spPr>
        <a:xfrm>
          <a:off x="1363" y="592711"/>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Android</a:t>
          </a:r>
          <a:endParaRPr lang="en-US" sz="2000" kern="1200" dirty="0"/>
        </a:p>
      </dsp:txBody>
      <dsp:txXfrm>
        <a:off x="1363" y="592711"/>
        <a:ext cx="1717494" cy="1030496"/>
      </dsp:txXfrm>
    </dsp:sp>
    <dsp:sp modelId="{AC433953-55BA-40B2-B310-2EF8373C95EF}">
      <dsp:nvSpPr>
        <dsp:cNvPr id="0" name=""/>
        <dsp:cNvSpPr/>
      </dsp:nvSpPr>
      <dsp:spPr>
        <a:xfrm>
          <a:off x="1890606" y="592711"/>
          <a:ext cx="1717494" cy="1030496"/>
        </a:xfrm>
        <a:prstGeom prst="rect">
          <a:avLst/>
        </a:prstGeom>
        <a:solidFill>
          <a:srgbClr val="00B050"/>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Asp.Net</a:t>
          </a:r>
          <a:r>
            <a:rPr lang="en-US" sz="2000" kern="1200" dirty="0"/>
            <a:t> Core</a:t>
          </a:r>
        </a:p>
      </dsp:txBody>
      <dsp:txXfrm>
        <a:off x="1890606" y="592711"/>
        <a:ext cx="1717494" cy="1030496"/>
      </dsp:txXfrm>
    </dsp:sp>
    <dsp:sp modelId="{F579272F-5D21-446C-B72F-36DD6CF0B9CE}">
      <dsp:nvSpPr>
        <dsp:cNvPr id="0" name=""/>
        <dsp:cNvSpPr/>
      </dsp:nvSpPr>
      <dsp:spPr>
        <a:xfrm>
          <a:off x="3779850" y="592711"/>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 Universal apps</a:t>
          </a:r>
        </a:p>
      </dsp:txBody>
      <dsp:txXfrm>
        <a:off x="3779850" y="592711"/>
        <a:ext cx="1717494" cy="1030496"/>
      </dsp:txXfrm>
    </dsp:sp>
    <dsp:sp modelId="{903E76BD-EC73-48F0-8FBF-341AD356944C}">
      <dsp:nvSpPr>
        <dsp:cNvPr id="0" name=""/>
        <dsp:cNvSpPr/>
      </dsp:nvSpPr>
      <dsp:spPr>
        <a:xfrm>
          <a:off x="5669093" y="592711"/>
          <a:ext cx="1717494" cy="1030496"/>
        </a:xfrm>
        <a:prstGeom prst="rect">
          <a:avLst/>
        </a:prstGeom>
        <a:solidFill>
          <a:srgbClr val="00B050"/>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DotNet Core</a:t>
          </a:r>
        </a:p>
      </dsp:txBody>
      <dsp:txXfrm>
        <a:off x="5669093" y="592711"/>
        <a:ext cx="1717494" cy="1030496"/>
      </dsp:txXfrm>
    </dsp:sp>
    <dsp:sp modelId="{62C27539-2746-427B-A9DE-7DA71AE6D579}">
      <dsp:nvSpPr>
        <dsp:cNvPr id="0" name=""/>
        <dsp:cNvSpPr/>
      </dsp:nvSpPr>
      <dsp:spPr>
        <a:xfrm>
          <a:off x="7558337" y="592711"/>
          <a:ext cx="1717494" cy="1030496"/>
        </a:xfrm>
        <a:prstGeom prst="rect">
          <a:avLst/>
        </a:prstGeom>
        <a:solidFill>
          <a:srgbClr val="00B050"/>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DotNet Logging Adaptors</a:t>
          </a:r>
        </a:p>
      </dsp:txBody>
      <dsp:txXfrm>
        <a:off x="7558337" y="592711"/>
        <a:ext cx="1717494" cy="1030496"/>
      </dsp:txXfrm>
    </dsp:sp>
    <dsp:sp modelId="{CA38B28E-517D-444D-B177-4930FBC852DA}">
      <dsp:nvSpPr>
        <dsp:cNvPr id="0" name=""/>
        <dsp:cNvSpPr/>
      </dsp:nvSpPr>
      <dsp:spPr>
        <a:xfrm>
          <a:off x="9447580" y="592711"/>
          <a:ext cx="1717494" cy="1030496"/>
        </a:xfrm>
        <a:prstGeom prst="rect">
          <a:avLst/>
        </a:prstGeom>
        <a:solidFill>
          <a:srgbClr val="00B050"/>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DotNet Server</a:t>
          </a:r>
        </a:p>
      </dsp:txBody>
      <dsp:txXfrm>
        <a:off x="9447580" y="592711"/>
        <a:ext cx="1717494" cy="1030496"/>
      </dsp:txXfrm>
    </dsp:sp>
    <dsp:sp modelId="{9875A7AF-BE96-4933-B7D6-7D934649A3F3}">
      <dsp:nvSpPr>
        <dsp:cNvPr id="0" name=""/>
        <dsp:cNvSpPr/>
      </dsp:nvSpPr>
      <dsp:spPr>
        <a:xfrm>
          <a:off x="1363" y="1794957"/>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Go</a:t>
          </a:r>
        </a:p>
      </dsp:txBody>
      <dsp:txXfrm>
        <a:off x="1363" y="1794957"/>
        <a:ext cx="1717494" cy="1030496"/>
      </dsp:txXfrm>
    </dsp:sp>
    <dsp:sp modelId="{2A513140-95C9-45D8-991A-DBA248E050EF}">
      <dsp:nvSpPr>
        <dsp:cNvPr id="0" name=""/>
        <dsp:cNvSpPr/>
      </dsp:nvSpPr>
      <dsp:spPr>
        <a:xfrm>
          <a:off x="1890606" y="1794957"/>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iOS</a:t>
          </a:r>
        </a:p>
      </dsp:txBody>
      <dsp:txXfrm>
        <a:off x="1890606" y="1794957"/>
        <a:ext cx="1717494" cy="1030496"/>
      </dsp:txXfrm>
    </dsp:sp>
    <dsp:sp modelId="{0660AEED-B945-42F1-A0DB-D89143D522CD}">
      <dsp:nvSpPr>
        <dsp:cNvPr id="0" name=""/>
        <dsp:cNvSpPr/>
      </dsp:nvSpPr>
      <dsp:spPr>
        <a:xfrm>
          <a:off x="3779850" y="1794957"/>
          <a:ext cx="1717494" cy="1030496"/>
        </a:xfrm>
        <a:prstGeom prst="rect">
          <a:avLst/>
        </a:prstGeom>
        <a:solidFill>
          <a:srgbClr val="00B050"/>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a:t>
          </a:r>
        </a:p>
      </dsp:txBody>
      <dsp:txXfrm>
        <a:off x="3779850" y="1794957"/>
        <a:ext cx="1717494" cy="1030496"/>
      </dsp:txXfrm>
    </dsp:sp>
    <dsp:sp modelId="{641424FB-FA23-474C-B2D2-1F61E265C569}">
      <dsp:nvSpPr>
        <dsp:cNvPr id="0" name=""/>
        <dsp:cNvSpPr/>
      </dsp:nvSpPr>
      <dsp:spPr>
        <a:xfrm>
          <a:off x="5669093" y="1794957"/>
          <a:ext cx="1717494" cy="1030496"/>
        </a:xfrm>
        <a:prstGeom prst="rect">
          <a:avLst/>
        </a:prstGeom>
        <a:solidFill>
          <a:srgbClr val="00B050"/>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a:t>
          </a:r>
        </a:p>
      </dsp:txBody>
      <dsp:txXfrm>
        <a:off x="5669093" y="1794957"/>
        <a:ext cx="1717494" cy="1030496"/>
      </dsp:txXfrm>
    </dsp:sp>
    <dsp:sp modelId="{91D5F9A9-E59A-4387-AFCD-C6647EE1B328}">
      <dsp:nvSpPr>
        <dsp:cNvPr id="0" name=""/>
        <dsp:cNvSpPr/>
      </dsp:nvSpPr>
      <dsp:spPr>
        <a:xfrm>
          <a:off x="7558337" y="1794957"/>
          <a:ext cx="1717494" cy="1030496"/>
        </a:xfrm>
        <a:prstGeom prst="rect">
          <a:avLst/>
        </a:prstGeom>
        <a:solidFill>
          <a:srgbClr val="00B050"/>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Node.js</a:t>
          </a:r>
        </a:p>
      </dsp:txBody>
      <dsp:txXfrm>
        <a:off x="7558337" y="1794957"/>
        <a:ext cx="1717494" cy="1030496"/>
      </dsp:txXfrm>
    </dsp:sp>
    <dsp:sp modelId="{7F3A9D7F-E6F7-453F-85BF-219C3C37204B}">
      <dsp:nvSpPr>
        <dsp:cNvPr id="0" name=""/>
        <dsp:cNvSpPr/>
      </dsp:nvSpPr>
      <dsp:spPr>
        <a:xfrm>
          <a:off x="9447580" y="1794957"/>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OSX</a:t>
          </a:r>
        </a:p>
      </dsp:txBody>
      <dsp:txXfrm>
        <a:off x="9447580" y="1794957"/>
        <a:ext cx="1717494" cy="1030496"/>
      </dsp:txXfrm>
    </dsp:sp>
    <dsp:sp modelId="{20EBA9D2-1EFD-46CE-83A5-494FE7010B74}">
      <dsp:nvSpPr>
        <dsp:cNvPr id="0" name=""/>
        <dsp:cNvSpPr/>
      </dsp:nvSpPr>
      <dsp:spPr>
        <a:xfrm>
          <a:off x="1363" y="2997203"/>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PHP</a:t>
          </a:r>
        </a:p>
      </dsp:txBody>
      <dsp:txXfrm>
        <a:off x="1363" y="2997203"/>
        <a:ext cx="1717494" cy="1030496"/>
      </dsp:txXfrm>
    </dsp:sp>
    <dsp:sp modelId="{B4946F2A-0D38-4C3A-AA63-A98B5FA5B5C7}">
      <dsp:nvSpPr>
        <dsp:cNvPr id="0" name=""/>
        <dsp:cNvSpPr/>
      </dsp:nvSpPr>
      <dsp:spPr>
        <a:xfrm>
          <a:off x="1890606" y="2997203"/>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Python</a:t>
          </a:r>
        </a:p>
      </dsp:txBody>
      <dsp:txXfrm>
        <a:off x="1890606" y="2997203"/>
        <a:ext cx="1717494" cy="1030496"/>
      </dsp:txXfrm>
    </dsp:sp>
    <dsp:sp modelId="{43D9C614-20AC-4825-B373-F01DAD18D0B4}">
      <dsp:nvSpPr>
        <dsp:cNvPr id="0" name=""/>
        <dsp:cNvSpPr/>
      </dsp:nvSpPr>
      <dsp:spPr>
        <a:xfrm>
          <a:off x="3779850" y="2997203"/>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Ruby</a:t>
          </a:r>
        </a:p>
      </dsp:txBody>
      <dsp:txXfrm>
        <a:off x="3779850" y="2997203"/>
        <a:ext cx="1717494" cy="1030496"/>
      </dsp:txXfrm>
    </dsp:sp>
    <dsp:sp modelId="{FE537B63-5779-4DC0-90F2-8A5E67337BD6}">
      <dsp:nvSpPr>
        <dsp:cNvPr id="0" name=""/>
        <dsp:cNvSpPr/>
      </dsp:nvSpPr>
      <dsp:spPr>
        <a:xfrm>
          <a:off x="5669093" y="2997203"/>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StatsD</a:t>
          </a:r>
        </a:p>
      </dsp:txBody>
      <dsp:txXfrm>
        <a:off x="5669093" y="2997203"/>
        <a:ext cx="1717494" cy="1030496"/>
      </dsp:txXfrm>
    </dsp:sp>
    <dsp:sp modelId="{B62EB483-5028-4946-805D-BFFA53360278}">
      <dsp:nvSpPr>
        <dsp:cNvPr id="0" name=""/>
        <dsp:cNvSpPr/>
      </dsp:nvSpPr>
      <dsp:spPr>
        <a:xfrm>
          <a:off x="7558337" y="2997203"/>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WordPress</a:t>
          </a:r>
        </a:p>
      </dsp:txBody>
      <dsp:txXfrm>
        <a:off x="7558337" y="2997203"/>
        <a:ext cx="1717494" cy="1030496"/>
      </dsp:txXfrm>
    </dsp:sp>
    <dsp:sp modelId="{7C75CACC-051B-4B6A-B674-C58B5387EAFF}">
      <dsp:nvSpPr>
        <dsp:cNvPr id="0" name=""/>
        <dsp:cNvSpPr/>
      </dsp:nvSpPr>
      <dsp:spPr>
        <a:xfrm>
          <a:off x="9447580" y="2997203"/>
          <a:ext cx="1717494" cy="1030496"/>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Xamarin</a:t>
          </a:r>
        </a:p>
      </dsp:txBody>
      <dsp:txXfrm>
        <a:off x="9447580" y="2997203"/>
        <a:ext cx="1717494" cy="10304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30C63C-EC38-4A13-A1CE-C1C3B6EB2B52}" type="datetimeFigureOut">
              <a:rPr lang="en-US" smtClean="0"/>
              <a:t>10/25/2016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FB339-7CCC-4EA7-AF06-B131A8FB6352}" type="slidenum">
              <a:rPr lang="en-US" smtClean="0"/>
              <a:t>‹#›</a:t>
            </a:fld>
            <a:endParaRPr lang="en-US"/>
          </a:p>
        </p:txBody>
      </p:sp>
    </p:spTree>
    <p:extLst>
      <p:ext uri="{BB962C8B-B14F-4D97-AF65-F5344CB8AC3E}">
        <p14:creationId xmlns:p14="http://schemas.microsoft.com/office/powerpoint/2010/main" val="150461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Alex Bulankou and I am a development manager at Microsoft Application Insights. I’ve been with Microsoft for 10 years and I was a front end UX developer for most of that time, working on Visual Studio, Office 365, Bing. As part of Application Insights my team works on building SDKs, ingestion service that handles all incoming telemetry and triage and diagnostics experience in Azure portal.</a:t>
            </a:r>
          </a:p>
          <a:p>
            <a:r>
              <a:rPr lang="en-US" dirty="0"/>
              <a:t> </a:t>
            </a:r>
          </a:p>
          <a:p>
            <a:r>
              <a:rPr lang="en-US" dirty="0"/>
              <a:t>Today I am here to talk about Application </a:t>
            </a:r>
            <a:r>
              <a:rPr lang="en-US" dirty="0" err="1"/>
              <a:t>Insigths</a:t>
            </a:r>
            <a:r>
              <a:rPr lang="en-US" dirty="0"/>
              <a:t>, and how it can be used for to monitor performance, availability and usage of your web applications.</a:t>
            </a:r>
          </a:p>
        </p:txBody>
      </p:sp>
      <p:sp>
        <p:nvSpPr>
          <p:cNvPr id="4" name="Slide Number Placeholder 3"/>
          <p:cNvSpPr>
            <a:spLocks noGrp="1"/>
          </p:cNvSpPr>
          <p:nvPr>
            <p:ph type="sldNum" sz="quarter" idx="10"/>
          </p:nvPr>
        </p:nvSpPr>
        <p:spPr/>
        <p:txBody>
          <a:bodyPr/>
          <a:lstStyle/>
          <a:p>
            <a:fld id="{8BBFB339-7CCC-4EA7-AF06-B131A8FB6352}" type="slidenum">
              <a:rPr lang="en-US" smtClean="0"/>
              <a:t>1</a:t>
            </a:fld>
            <a:endParaRPr lang="en-US"/>
          </a:p>
        </p:txBody>
      </p:sp>
    </p:spTree>
    <p:extLst>
      <p:ext uri="{BB962C8B-B14F-4D97-AF65-F5344CB8AC3E}">
        <p14:creationId xmlns:p14="http://schemas.microsoft.com/office/powerpoint/2010/main" val="400932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map for out service that serves our extension in Azure portal</a:t>
            </a:r>
          </a:p>
        </p:txBody>
      </p:sp>
      <p:sp>
        <p:nvSpPr>
          <p:cNvPr id="4" name="Slide Number Placeholder 3"/>
          <p:cNvSpPr>
            <a:spLocks noGrp="1"/>
          </p:cNvSpPr>
          <p:nvPr>
            <p:ph type="sldNum" sz="quarter" idx="10"/>
          </p:nvPr>
        </p:nvSpPr>
        <p:spPr/>
        <p:txBody>
          <a:bodyPr/>
          <a:lstStyle/>
          <a:p>
            <a:fld id="{8BBFB339-7CCC-4EA7-AF06-B131A8FB6352}" type="slidenum">
              <a:rPr lang="en-US" smtClean="0"/>
              <a:t>10</a:t>
            </a:fld>
            <a:endParaRPr lang="en-US"/>
          </a:p>
        </p:txBody>
      </p:sp>
    </p:spTree>
    <p:extLst>
      <p:ext uri="{BB962C8B-B14F-4D97-AF65-F5344CB8AC3E}">
        <p14:creationId xmlns:p14="http://schemas.microsoft.com/office/powerpoint/2010/main" val="3890850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FB339-7CCC-4EA7-AF06-B131A8FB6352}" type="slidenum">
              <a:rPr lang="en-US" smtClean="0"/>
              <a:t>15</a:t>
            </a:fld>
            <a:endParaRPr lang="en-US"/>
          </a:p>
        </p:txBody>
      </p:sp>
    </p:spTree>
    <p:extLst>
      <p:ext uri="{BB962C8B-B14F-4D97-AF65-F5344CB8AC3E}">
        <p14:creationId xmlns:p14="http://schemas.microsoft.com/office/powerpoint/2010/main" val="3379771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First let’s set the context – what do I mean when I say client-side monitoring for web applications. The main focus of AppInsights is on the server apps, but today I would like to speak about the features AppInsights provides for JavaScript apps running in a browser. These are websites, where you control only the HTML and JavaScript layer and communicate to various services via AJAX calls. More frequently you control both frontend and backend, and this is where you can see true power of Application Insights – it is in the client to server correlation experience that I will talk about in this presentation.</a:t>
            </a:r>
          </a:p>
          <a:p>
            <a:pPr marL="0" indent="0">
              <a:buFont typeface="Arial" panose="020B0604020202020204" pitchFamily="34" charset="0"/>
              <a:buNone/>
            </a:pPr>
            <a:r>
              <a:rPr lang="en-US" dirty="0"/>
              <a:t>Out of scope, as Application Insights is NOT targeting is native device </a:t>
            </a:r>
            <a:r>
              <a:rPr lang="en-US" dirty="0" err="1"/>
              <a:t>appplications</a:t>
            </a:r>
            <a:r>
              <a:rPr lang="en-US" dirty="0"/>
              <a:t>, for example written with iOS and Android.</a:t>
            </a:r>
          </a:p>
          <a:p>
            <a:pPr marL="0" indent="0">
              <a:buFont typeface="Arial" panose="020B0604020202020204" pitchFamily="34" charset="0"/>
              <a:buNone/>
            </a:pPr>
            <a:r>
              <a:rPr lang="en-US" dirty="0"/>
              <a:t>Secondly, let me set the context of kind of monitoring I mean. Application Insights is APM and Analytics solution and the focus is on health and performance with some basic usage capability. It doesn’t provide advanced usage functionality, with features, such as conversion,  funnels or A/B testing. Our recommendation for the customers who would like to have these features is to run Google analytics or </a:t>
            </a:r>
            <a:r>
              <a:rPr lang="en-US" dirty="0" err="1"/>
              <a:t>Mixpanel</a:t>
            </a:r>
            <a:r>
              <a:rPr lang="en-US" dirty="0"/>
              <a:t> alongside Application Insights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Demo:</a:t>
            </a:r>
          </a:p>
          <a:p>
            <a:pPr marL="171450" indent="-171450">
              <a:buFont typeface="Arial" panose="020B0604020202020204" pitchFamily="34" charset="0"/>
              <a:buChar char="•"/>
            </a:pPr>
            <a:r>
              <a:rPr lang="en-US" dirty="0"/>
              <a:t>Specify the </a:t>
            </a:r>
            <a:r>
              <a:rPr lang="en-US" dirty="0" err="1"/>
              <a:t>ikey</a:t>
            </a:r>
            <a:r>
              <a:rPr lang="en-US" dirty="0"/>
              <a:t> on the server side, rebuild</a:t>
            </a:r>
          </a:p>
          <a:p>
            <a:pPr marL="171450" indent="-171450">
              <a:buFont typeface="Arial" panose="020B0604020202020204" pitchFamily="34" charset="0"/>
              <a:buChar char="•"/>
            </a:pPr>
            <a:r>
              <a:rPr lang="en-US" dirty="0"/>
              <a:t>Open main_page0.html and show the basic structure. It is a simple application consisting of two pages.</a:t>
            </a:r>
          </a:p>
          <a:p>
            <a:pPr marL="171450" indent="-171450">
              <a:buFont typeface="Arial" panose="020B0604020202020204" pitchFamily="34" charset="0"/>
              <a:buChar char="•"/>
            </a:pPr>
            <a:r>
              <a:rPr lang="en-US" dirty="0"/>
              <a:t>Go to Azure portal and create a resource and name it aitalk0_n, pin it to dashboard</a:t>
            </a:r>
          </a:p>
          <a:p>
            <a:pPr marL="171450" indent="-171450">
              <a:buFont typeface="Arial" panose="020B0604020202020204" pitchFamily="34" charset="0"/>
              <a:buChar char="•"/>
            </a:pPr>
            <a:r>
              <a:rPr lang="en-US" dirty="0"/>
              <a:t>Click on “Getting started”, open “Client Side Telemetry” and copy the snippet</a:t>
            </a:r>
          </a:p>
          <a:p>
            <a:pPr marL="628650" lvl="1" indent="-171450">
              <a:buFont typeface="Arial" panose="020B0604020202020204" pitchFamily="34" charset="0"/>
              <a:buChar char="•"/>
            </a:pPr>
            <a:r>
              <a:rPr lang="en-US" dirty="0"/>
              <a:t>Mention use of master pages</a:t>
            </a:r>
          </a:p>
          <a:p>
            <a:pPr marL="171450" lvl="0" indent="-171450">
              <a:buFont typeface="Arial" panose="020B0604020202020204" pitchFamily="34" charset="0"/>
              <a:buChar char="•"/>
            </a:pPr>
            <a:r>
              <a:rPr lang="en-US" dirty="0"/>
              <a:t>Details page: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this step I shouldn’t forget to add </a:t>
            </a:r>
            <a:r>
              <a:rPr lang="en-US" dirty="0" err="1"/>
              <a:t>disableCorrelationHeaders</a:t>
            </a:r>
            <a:r>
              <a:rPr lang="en-US" dirty="0"/>
              <a:t>: false</a:t>
            </a:r>
          </a:p>
          <a:p>
            <a:pPr marL="457200" lvl="1" indent="0">
              <a:buFont typeface="Arial" panose="020B0604020202020204" pitchFamily="34" charset="0"/>
              <a:buNone/>
            </a:pPr>
            <a:endParaRPr lang="en-US" dirty="0"/>
          </a:p>
          <a:p>
            <a:pPr marL="171450" lvl="0" indent="-171450">
              <a:buFont typeface="Arial" panose="020B0604020202020204" pitchFamily="34" charset="0"/>
              <a:buChar char="•"/>
            </a:pPr>
            <a:r>
              <a:rPr lang="en-US" dirty="0"/>
              <a:t>Start running both pages with refresh interval of 1 second</a:t>
            </a:r>
          </a:p>
          <a:p>
            <a:pPr marL="0" lv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BBFB339-7CCC-4EA7-AF06-B131A8FB6352}" type="slidenum">
              <a:rPr lang="en-US" smtClean="0"/>
              <a:t>2</a:t>
            </a:fld>
            <a:endParaRPr lang="en-US"/>
          </a:p>
        </p:txBody>
      </p:sp>
    </p:spTree>
    <p:extLst>
      <p:ext uri="{BB962C8B-B14F-4D97-AF65-F5344CB8AC3E}">
        <p14:creationId xmlns:p14="http://schemas.microsoft.com/office/powerpoint/2010/main" val="342695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view that you get out of the box by just inserting the JS SDK snippet, after you give it couple of minutes for telemetry to be ingested and processed by our backend. Out of the box you get:…</a:t>
            </a:r>
          </a:p>
        </p:txBody>
      </p:sp>
      <p:sp>
        <p:nvSpPr>
          <p:cNvPr id="4" name="Slide Number Placeholder 3"/>
          <p:cNvSpPr>
            <a:spLocks noGrp="1"/>
          </p:cNvSpPr>
          <p:nvPr>
            <p:ph type="sldNum" sz="quarter" idx="10"/>
          </p:nvPr>
        </p:nvSpPr>
        <p:spPr/>
        <p:txBody>
          <a:bodyPr/>
          <a:lstStyle/>
          <a:p>
            <a:fld id="{8BBFB339-7CCC-4EA7-AF06-B131A8FB6352}" type="slidenum">
              <a:rPr lang="en-US" smtClean="0"/>
              <a:t>3</a:t>
            </a:fld>
            <a:endParaRPr lang="en-US"/>
          </a:p>
        </p:txBody>
      </p:sp>
    </p:spTree>
    <p:extLst>
      <p:ext uri="{BB962C8B-B14F-4D97-AF65-F5344CB8AC3E}">
        <p14:creationId xmlns:p14="http://schemas.microsoft.com/office/powerpoint/2010/main" val="1150922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Load Time is the most popular industry standard</a:t>
            </a:r>
          </a:p>
          <a:p>
            <a:r>
              <a:rPr lang="en-US" dirty="0"/>
              <a:t>Demo:</a:t>
            </a:r>
          </a:p>
          <a:p>
            <a:pPr marL="171450" indent="-171450">
              <a:buFont typeface="Arial" panose="020B0604020202020204" pitchFamily="34" charset="0"/>
              <a:buChar char="•"/>
            </a:pPr>
            <a:r>
              <a:rPr lang="en-US" dirty="0"/>
              <a:t>By this time AppInsights page is showing data</a:t>
            </a:r>
          </a:p>
          <a:p>
            <a:pPr marL="171450" indent="-171450">
              <a:buFont typeface="Arial" panose="020B0604020202020204" pitchFamily="34" charset="0"/>
              <a:buChar char="•"/>
            </a:pPr>
            <a:r>
              <a:rPr lang="en-US" dirty="0"/>
              <a:t>Script error that introduced on purpose</a:t>
            </a:r>
          </a:p>
          <a:p>
            <a:pPr marL="171450" indent="-171450">
              <a:buFont typeface="Arial" panose="020B0604020202020204" pitchFamily="34" charset="0"/>
              <a:buChar char="•"/>
            </a:pPr>
            <a:r>
              <a:rPr lang="en-US" dirty="0"/>
              <a:t>Browser performance timings</a:t>
            </a:r>
          </a:p>
          <a:p>
            <a:r>
              <a:rPr lang="en-US" sz="1200" b="1" dirty="0" err="1">
                <a:solidFill>
                  <a:srgbClr val="7030A0"/>
                </a:solidFill>
                <a:latin typeface="Consolas" panose="020B0609020204030204" pitchFamily="49" charset="0"/>
                <a:cs typeface="Courier New" panose="02070309020205020404" pitchFamily="49" charset="0"/>
              </a:rPr>
              <a:t>browserTimings</a:t>
            </a:r>
            <a:endParaRPr lang="en-US" sz="1200" b="1" dirty="0">
              <a:solidFill>
                <a:srgbClr val="7030A0"/>
              </a:solidFill>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a:t>
            </a:r>
            <a:r>
              <a:rPr lang="en-US" sz="1200" b="1" dirty="0">
                <a:solidFill>
                  <a:schemeClr val="accent1"/>
                </a:solidFill>
                <a:latin typeface="Consolas" panose="020B0609020204030204" pitchFamily="49" charset="0"/>
                <a:cs typeface="Courier New" panose="02070309020205020404" pitchFamily="49" charset="0"/>
              </a:rPr>
              <a:t>summarize</a:t>
            </a:r>
            <a:r>
              <a:rPr lang="en-US" sz="1200" dirty="0">
                <a:latin typeface="Consolas" panose="020B0609020204030204" pitchFamily="49" charset="0"/>
                <a:cs typeface="Courier New" panose="02070309020205020404" pitchFamily="49" charset="0"/>
              </a:rPr>
              <a:t> percentile(</a:t>
            </a:r>
            <a:r>
              <a:rPr lang="en-US" sz="1200" dirty="0" err="1">
                <a:latin typeface="Consolas" panose="020B0609020204030204" pitchFamily="49" charset="0"/>
                <a:cs typeface="Courier New" panose="02070309020205020404" pitchFamily="49" charset="0"/>
              </a:rPr>
              <a:t>totalDuration</a:t>
            </a:r>
            <a:r>
              <a:rPr lang="en-US" sz="1200" dirty="0">
                <a:latin typeface="Consolas" panose="020B0609020204030204" pitchFamily="49" charset="0"/>
                <a:cs typeface="Courier New" panose="02070309020205020404" pitchFamily="49" charset="0"/>
              </a:rPr>
              <a:t>, </a:t>
            </a:r>
            <a:r>
              <a:rPr lang="en-US" sz="1200" b="1" dirty="0">
                <a:solidFill>
                  <a:srgbClr val="00B050"/>
                </a:solidFill>
                <a:latin typeface="Consolas" panose="020B0609020204030204" pitchFamily="49" charset="0"/>
                <a:cs typeface="Courier New" panose="02070309020205020404" pitchFamily="49" charset="0"/>
              </a:rPr>
              <a:t>95</a:t>
            </a:r>
            <a:r>
              <a:rPr lang="en-US" sz="1200" dirty="0">
                <a:latin typeface="Consolas" panose="020B0609020204030204" pitchFamily="49" charset="0"/>
                <a:cs typeface="Courier New" panose="02070309020205020404" pitchFamily="49" charset="0"/>
              </a:rPr>
              <a:t>) by bin(timestamp, </a:t>
            </a:r>
            <a:r>
              <a:rPr lang="en-US" sz="1200" b="1" dirty="0">
                <a:solidFill>
                  <a:srgbClr val="00B050"/>
                </a:solidFill>
                <a:latin typeface="Consolas" panose="020B0609020204030204" pitchFamily="49" charset="0"/>
                <a:cs typeface="Courier New" panose="02070309020205020404" pitchFamily="49" charset="0"/>
              </a:rPr>
              <a:t>5m</a:t>
            </a:r>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a:t>
            </a:r>
            <a:r>
              <a:rPr lang="en-US" sz="1200" b="1" dirty="0">
                <a:solidFill>
                  <a:schemeClr val="accent1"/>
                </a:solidFill>
                <a:latin typeface="Consolas" panose="020B0609020204030204" pitchFamily="49" charset="0"/>
                <a:cs typeface="Courier New" panose="02070309020205020404" pitchFamily="49" charset="0"/>
              </a:rPr>
              <a:t>render</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timechart</a:t>
            </a:r>
            <a:r>
              <a:rPr lang="en-US" sz="1200" dirty="0">
                <a:latin typeface="Consolas" panose="020B0609020204030204" pitchFamily="49" charset="0"/>
                <a:cs typeface="Courier New" panose="02070309020205020404" pitchFamily="49" charset="0"/>
              </a:rPr>
              <a:t>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BBFB339-7CCC-4EA7-AF06-B131A8FB6352}" type="slidenum">
              <a:rPr lang="en-US" smtClean="0"/>
              <a:t>4</a:t>
            </a:fld>
            <a:endParaRPr lang="en-US"/>
          </a:p>
        </p:txBody>
      </p:sp>
    </p:spTree>
    <p:extLst>
      <p:ext uri="{BB962C8B-B14F-4D97-AF65-F5344CB8AC3E}">
        <p14:creationId xmlns:p14="http://schemas.microsoft.com/office/powerpoint/2010/main" val="334851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Often it doesn’t reflect true state of readiness of the page, that’s why we also support customizing the marker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Move </a:t>
            </a:r>
            <a:r>
              <a:rPr lang="en-US" dirty="0" err="1"/>
              <a:t>trackPageView</a:t>
            </a:r>
            <a:r>
              <a:rPr lang="en-US" dirty="0"/>
              <a:t>() down to the point in code where you would like to have the marker placed</a:t>
            </a:r>
          </a:p>
          <a:p>
            <a:r>
              <a:rPr lang="en-US" sz="1200" b="1" dirty="0" err="1">
                <a:solidFill>
                  <a:srgbClr val="7030A0"/>
                </a:solidFill>
                <a:latin typeface="Consolas" panose="020B0609020204030204" pitchFamily="49" charset="0"/>
                <a:cs typeface="Courier New" panose="02070309020205020404" pitchFamily="49" charset="0"/>
              </a:rPr>
              <a:t>pageViews</a:t>
            </a:r>
            <a:endParaRPr lang="en-US" sz="1200" b="1" dirty="0">
              <a:solidFill>
                <a:srgbClr val="7030A0"/>
              </a:solidFill>
              <a:latin typeface="Consolas" panose="020B0609020204030204" pitchFamily="49" charset="0"/>
              <a:cs typeface="Courier New" panose="02070309020205020404" pitchFamily="49" charset="0"/>
            </a:endParaRPr>
          </a:p>
          <a:p>
            <a:r>
              <a:rPr lang="en-US" sz="1200" b="1" dirty="0">
                <a:latin typeface="Consolas" panose="020B0609020204030204" pitchFamily="49" charset="0"/>
                <a:cs typeface="Courier New" panose="02070309020205020404" pitchFamily="49" charset="0"/>
              </a:rPr>
              <a:t>| </a:t>
            </a:r>
            <a:r>
              <a:rPr lang="en-US" sz="1200" b="1" dirty="0">
                <a:solidFill>
                  <a:schemeClr val="accent1"/>
                </a:solidFill>
                <a:latin typeface="Consolas" panose="020B0609020204030204" pitchFamily="49" charset="0"/>
                <a:cs typeface="Courier New" panose="02070309020205020404" pitchFamily="49" charset="0"/>
              </a:rPr>
              <a:t>summarize</a:t>
            </a:r>
            <a:r>
              <a:rPr lang="en-US" sz="1200" b="1" dirty="0">
                <a:latin typeface="Consolas" panose="020B0609020204030204" pitchFamily="49" charset="0"/>
                <a:cs typeface="Courier New" panose="02070309020205020404" pitchFamily="49" charset="0"/>
              </a:rPr>
              <a:t> percentile(duration, </a:t>
            </a:r>
            <a:r>
              <a:rPr lang="en-US" sz="1200" b="1" dirty="0">
                <a:solidFill>
                  <a:schemeClr val="accent6"/>
                </a:solidFill>
                <a:latin typeface="Consolas" panose="020B0609020204030204" pitchFamily="49" charset="0"/>
                <a:cs typeface="Courier New" panose="02070309020205020404" pitchFamily="49" charset="0"/>
              </a:rPr>
              <a:t>95</a:t>
            </a:r>
            <a:r>
              <a:rPr lang="en-US" sz="1200" b="1" dirty="0">
                <a:latin typeface="Consolas" panose="020B0609020204030204" pitchFamily="49" charset="0"/>
                <a:cs typeface="Courier New" panose="02070309020205020404" pitchFamily="49" charset="0"/>
              </a:rPr>
              <a:t>) by bin(timestamp, </a:t>
            </a:r>
            <a:r>
              <a:rPr lang="en-US" sz="1200" b="1" dirty="0">
                <a:solidFill>
                  <a:schemeClr val="accent6"/>
                </a:solidFill>
                <a:latin typeface="Consolas" panose="020B0609020204030204" pitchFamily="49" charset="0"/>
                <a:cs typeface="Courier New" panose="02070309020205020404" pitchFamily="49" charset="0"/>
              </a:rPr>
              <a:t>5m</a:t>
            </a:r>
            <a:r>
              <a:rPr lang="en-US" sz="1200" b="1" dirty="0">
                <a:latin typeface="Consolas" panose="020B0609020204030204" pitchFamily="49" charset="0"/>
                <a:cs typeface="Courier New" panose="02070309020205020404" pitchFamily="49" charset="0"/>
              </a:rPr>
              <a:t>) </a:t>
            </a:r>
          </a:p>
          <a:p>
            <a:r>
              <a:rPr lang="en-US" sz="1200" dirty="0">
                <a:latin typeface="Consolas" panose="020B0609020204030204" pitchFamily="49" charset="0"/>
                <a:cs typeface="Courier New" panose="02070309020205020404" pitchFamily="49" charset="0"/>
              </a:rPr>
              <a:t>| </a:t>
            </a:r>
            <a:r>
              <a:rPr lang="en-US" sz="1200" b="1" dirty="0">
                <a:solidFill>
                  <a:schemeClr val="accent1"/>
                </a:solidFill>
                <a:latin typeface="Consolas" panose="020B0609020204030204" pitchFamily="49" charset="0"/>
                <a:cs typeface="Courier New" panose="02070309020205020404" pitchFamily="49" charset="0"/>
              </a:rPr>
              <a:t>render</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timechart</a:t>
            </a:r>
            <a:r>
              <a:rPr lang="en-US" sz="1200" dirty="0">
                <a:latin typeface="Consolas" panose="020B0609020204030204" pitchFamily="49" charset="0"/>
                <a:cs typeface="Courier New" panose="02070309020205020404" pitchFamily="49" charset="0"/>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BBFB339-7CCC-4EA7-AF06-B131A8FB6352}" type="slidenum">
              <a:rPr lang="en-US" smtClean="0"/>
              <a:t>5</a:t>
            </a:fld>
            <a:endParaRPr lang="en-US"/>
          </a:p>
        </p:txBody>
      </p:sp>
    </p:spTree>
    <p:extLst>
      <p:ext uri="{BB962C8B-B14F-4D97-AF65-F5344CB8AC3E}">
        <p14:creationId xmlns:p14="http://schemas.microsoft.com/office/powerpoint/2010/main" val="629721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step I shouldn’t forget to add </a:t>
            </a:r>
            <a:r>
              <a:rPr lang="en-US" dirty="0" err="1"/>
              <a:t>disableCorrelationHeaders</a:t>
            </a:r>
            <a:r>
              <a:rPr lang="en-US" dirty="0"/>
              <a:t>: false</a:t>
            </a:r>
          </a:p>
          <a:p>
            <a:r>
              <a:rPr lang="en-US" dirty="0"/>
              <a:t>I would like to show you have you can diagnose the root cause of an AJAX failure.</a:t>
            </a:r>
          </a:p>
          <a:p>
            <a:r>
              <a:rPr lang="en-US" dirty="0"/>
              <a:t>Start by clicking a sample failing AJAX, see “server request for this AJAX call”</a:t>
            </a:r>
          </a:p>
        </p:txBody>
      </p:sp>
      <p:sp>
        <p:nvSpPr>
          <p:cNvPr id="4" name="Slide Number Placeholder 3"/>
          <p:cNvSpPr>
            <a:spLocks noGrp="1"/>
          </p:cNvSpPr>
          <p:nvPr>
            <p:ph type="sldNum" sz="quarter" idx="10"/>
          </p:nvPr>
        </p:nvSpPr>
        <p:spPr/>
        <p:txBody>
          <a:bodyPr/>
          <a:lstStyle/>
          <a:p>
            <a:fld id="{8BBFB339-7CCC-4EA7-AF06-B131A8FB6352}" type="slidenum">
              <a:rPr lang="en-US" smtClean="0"/>
              <a:t>6</a:t>
            </a:fld>
            <a:endParaRPr lang="en-US"/>
          </a:p>
        </p:txBody>
      </p:sp>
    </p:spTree>
    <p:extLst>
      <p:ext uri="{BB962C8B-B14F-4D97-AF65-F5344CB8AC3E}">
        <p14:creationId xmlns:p14="http://schemas.microsoft.com/office/powerpoint/2010/main" val="122336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do for our own services is we track the % of </a:t>
            </a:r>
            <a:r>
              <a:rPr lang="en-US"/>
              <a:t>successful sessions</a:t>
            </a:r>
            <a:endParaRPr lang="en-US" dirty="0"/>
          </a:p>
        </p:txBody>
      </p:sp>
      <p:sp>
        <p:nvSpPr>
          <p:cNvPr id="4" name="Slide Number Placeholder 3"/>
          <p:cNvSpPr>
            <a:spLocks noGrp="1"/>
          </p:cNvSpPr>
          <p:nvPr>
            <p:ph type="sldNum" sz="quarter" idx="10"/>
          </p:nvPr>
        </p:nvSpPr>
        <p:spPr/>
        <p:txBody>
          <a:bodyPr/>
          <a:lstStyle/>
          <a:p>
            <a:fld id="{8BBFB339-7CCC-4EA7-AF06-B131A8FB6352}" type="slidenum">
              <a:rPr lang="en-US" smtClean="0"/>
              <a:t>7</a:t>
            </a:fld>
            <a:endParaRPr lang="en-US"/>
          </a:p>
        </p:txBody>
      </p:sp>
    </p:spTree>
    <p:extLst>
      <p:ext uri="{BB962C8B-B14F-4D97-AF65-F5344CB8AC3E}">
        <p14:creationId xmlns:p14="http://schemas.microsoft.com/office/powerpoint/2010/main" val="115885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FB339-7CCC-4EA7-AF06-B131A8FB6352}" type="slidenum">
              <a:rPr lang="en-US" smtClean="0"/>
              <a:t>8</a:t>
            </a:fld>
            <a:endParaRPr lang="en-US"/>
          </a:p>
        </p:txBody>
      </p:sp>
    </p:spTree>
    <p:extLst>
      <p:ext uri="{BB962C8B-B14F-4D97-AF65-F5344CB8AC3E}">
        <p14:creationId xmlns:p14="http://schemas.microsoft.com/office/powerpoint/2010/main" val="429050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FB339-7CCC-4EA7-AF06-B131A8FB6352}" type="slidenum">
              <a:rPr lang="en-US" smtClean="0"/>
              <a:t>9</a:t>
            </a:fld>
            <a:endParaRPr lang="en-US"/>
          </a:p>
        </p:txBody>
      </p:sp>
    </p:spTree>
    <p:extLst>
      <p:ext uri="{BB962C8B-B14F-4D97-AF65-F5344CB8AC3E}">
        <p14:creationId xmlns:p14="http://schemas.microsoft.com/office/powerpoint/2010/main" val="23779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ACF42D-1C2C-4404-B9A2-8D37D58CEFE1}"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167745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ACF42D-1C2C-4404-B9A2-8D37D58CEFE1}"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358441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ACF42D-1C2C-4404-B9A2-8D37D58CEFE1}"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316714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ACF42D-1C2C-4404-B9A2-8D37D58CEFE1}"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416804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CF42D-1C2C-4404-B9A2-8D37D58CEFE1}"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237698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ACF42D-1C2C-4404-B9A2-8D37D58CEFE1}"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337948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ACF42D-1C2C-4404-B9A2-8D37D58CEFE1}"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279883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ACF42D-1C2C-4404-B9A2-8D37D58CEFE1}"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73036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ACF42D-1C2C-4404-B9A2-8D37D58CEFE1}" type="datetimeFigureOut">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212746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ACF42D-1C2C-4404-B9A2-8D37D58CEFE1}"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427572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ACF42D-1C2C-4404-B9A2-8D37D58CEFE1}"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8D223-E470-41C3-8E5D-DB6CFE8F54B5}" type="slidenum">
              <a:rPr lang="en-US" smtClean="0"/>
              <a:t>‹#›</a:t>
            </a:fld>
            <a:endParaRPr lang="en-US"/>
          </a:p>
        </p:txBody>
      </p:sp>
    </p:spTree>
    <p:extLst>
      <p:ext uri="{BB962C8B-B14F-4D97-AF65-F5344CB8AC3E}">
        <p14:creationId xmlns:p14="http://schemas.microsoft.com/office/powerpoint/2010/main" val="174216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CF42D-1C2C-4404-B9A2-8D37D58CEFE1}" type="datetimeFigureOut">
              <a:rPr lang="en-US" smtClean="0"/>
              <a:t>10/25/2016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8D223-E470-41C3-8E5D-DB6CFE8F54B5}" type="slidenum">
              <a:rPr lang="en-US" smtClean="0"/>
              <a:t>‹#›</a:t>
            </a:fld>
            <a:endParaRPr lang="en-US"/>
          </a:p>
        </p:txBody>
      </p:sp>
    </p:spTree>
    <p:extLst>
      <p:ext uri="{BB962C8B-B14F-4D97-AF65-F5344CB8AC3E}">
        <p14:creationId xmlns:p14="http://schemas.microsoft.com/office/powerpoint/2010/main" val="3075993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AlexBulankou/ai-talk0" TargetMode="External"/><Relationship Id="rId4" Type="http://schemas.openxmlformats.org/officeDocument/2006/relationships/hyperlink" Target="https://github.com/AlexBulankou/stocksr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github.com/Microsoft/ApplicationInsights-home"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10" Type="http://schemas.openxmlformats.org/officeDocument/2006/relationships/image" Target="../media/image1.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https://azure.microsoft.com/svghandler/application-insights/?width=600&amp;height=315"/>
          <p:cNvPicPr>
            <a:picLocks noChangeAspect="1" noChangeArrowheads="1"/>
          </p:cNvPicPr>
          <p:nvPr/>
        </p:nvPicPr>
        <p:blipFill rotWithShape="1">
          <a:blip r:embed="rId3">
            <a:extLst>
              <a:ext uri="{28A0092B-C50C-407E-A947-70E740481C1C}">
                <a14:useLocalDpi xmlns:a14="http://schemas.microsoft.com/office/drawing/2010/main" val="0"/>
              </a:ext>
            </a:extLst>
          </a:blip>
          <a:srcRect l="17592" r="25964" b="-2"/>
          <a:stretch/>
        </p:blipFill>
        <p:spPr bwMode="auto">
          <a:xfrm>
            <a:off x="4818888" y="10"/>
            <a:ext cx="7373112" cy="6857989"/>
          </a:xfrm>
          <a:prstGeom prst="rect">
            <a:avLst/>
          </a:prstGeom>
          <a:noFill/>
          <a:extLst>
            <a:ext uri="{909E8E84-426E-40DD-AFC4-6F175D3DCCD1}">
              <a14:hiddenFill xmlns:a14="http://schemas.microsoft.com/office/drawing/2010/main">
                <a:solidFill>
                  <a:srgbClr val="FFFFFF"/>
                </a:solidFill>
              </a14:hiddenFill>
            </a:ext>
          </a:extLst>
        </p:spPr>
      </p:pic>
      <p:sp>
        <p:nvSpPr>
          <p:cNvPr id="21"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2600324"/>
            <a:ext cx="5058370" cy="3320973"/>
          </a:xfrm>
        </p:spPr>
        <p:txBody>
          <a:bodyPr anchor="t">
            <a:normAutofit/>
          </a:bodyPr>
          <a:lstStyle/>
          <a:p>
            <a:pPr algn="l">
              <a:lnSpc>
                <a:spcPct val="70000"/>
              </a:lnSpc>
            </a:pPr>
            <a:r>
              <a:rPr lang="en-US" sz="5000" b="1"/>
              <a:t>Web Client Performance, Availability and Usage Monitoring with Microsoft Application Insights</a:t>
            </a:r>
          </a:p>
        </p:txBody>
      </p:sp>
      <p:sp>
        <p:nvSpPr>
          <p:cNvPr id="3" name="Subtitle 2"/>
          <p:cNvSpPr>
            <a:spLocks noGrp="1"/>
          </p:cNvSpPr>
          <p:nvPr>
            <p:ph type="subTitle" idx="1"/>
          </p:nvPr>
        </p:nvSpPr>
        <p:spPr>
          <a:xfrm>
            <a:off x="804672" y="1300450"/>
            <a:ext cx="4167376" cy="1155525"/>
          </a:xfrm>
        </p:spPr>
        <p:txBody>
          <a:bodyPr anchor="b">
            <a:normAutofit/>
          </a:bodyPr>
          <a:lstStyle/>
          <a:p>
            <a:pPr algn="l">
              <a:lnSpc>
                <a:spcPct val="70000"/>
              </a:lnSpc>
            </a:pPr>
            <a:r>
              <a:rPr lang="en-US" sz="1400"/>
              <a:t>Alex Bulankou | Development manager at Microsoft Application Insights | Linkedin: Alex Bulankou | Twitter: @bulankou</a:t>
            </a:r>
          </a:p>
          <a:p>
            <a:pPr algn="l">
              <a:lnSpc>
                <a:spcPct val="70000"/>
              </a:lnSpc>
            </a:pPr>
            <a:r>
              <a:rPr lang="en-US" sz="1400"/>
              <a:t>Demo: </a:t>
            </a:r>
            <a:r>
              <a:rPr lang="en-US" sz="1400">
                <a:hlinkClick r:id="rId4"/>
              </a:rPr>
              <a:t>https://github.com/AlexBulankou/stocksrv</a:t>
            </a:r>
            <a:r>
              <a:rPr lang="en-US" sz="1400"/>
              <a:t>, </a:t>
            </a:r>
            <a:r>
              <a:rPr lang="en-US" sz="1400">
                <a:hlinkClick r:id="rId5"/>
              </a:rPr>
              <a:t>https://github.com/AlexBulankou/ai-talk0</a:t>
            </a:r>
            <a:r>
              <a:rPr lang="en-US" sz="1400"/>
              <a:t> </a:t>
            </a:r>
          </a:p>
        </p:txBody>
      </p:sp>
    </p:spTree>
    <p:extLst>
      <p:ext uri="{BB962C8B-B14F-4D97-AF65-F5344CB8AC3E}">
        <p14:creationId xmlns:p14="http://schemas.microsoft.com/office/powerpoint/2010/main" val="11246558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a:blip r:embed="rId3"/>
          <a:stretch>
            <a:fillRect/>
          </a:stretch>
        </p:blipFill>
        <p:spPr>
          <a:xfrm>
            <a:off x="3465308" y="231655"/>
            <a:ext cx="8428716" cy="6511184"/>
          </a:xfrm>
          <a:prstGeom prst="rect">
            <a:avLst/>
          </a:prstGeom>
        </p:spPr>
      </p:pic>
      <p:sp>
        <p:nvSpPr>
          <p:cNvPr id="2" name="Title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dirty="0">
                <a:solidFill>
                  <a:schemeClr val="bg1"/>
                </a:solidFill>
              </a:rPr>
              <a:t>Real life application map</a:t>
            </a:r>
          </a:p>
        </p:txBody>
      </p:sp>
    </p:spTree>
    <p:extLst>
      <p:ext uri="{BB962C8B-B14F-4D97-AF65-F5344CB8AC3E}">
        <p14:creationId xmlns:p14="http://schemas.microsoft.com/office/powerpoint/2010/main" val="240287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 Insights on GitHub</a:t>
            </a:r>
          </a:p>
        </p:txBody>
      </p:sp>
      <p:sp>
        <p:nvSpPr>
          <p:cNvPr id="3" name="Content Placeholder 2"/>
          <p:cNvSpPr>
            <a:spLocks noGrp="1"/>
          </p:cNvSpPr>
          <p:nvPr>
            <p:ph idx="1"/>
          </p:nvPr>
        </p:nvSpPr>
        <p:spPr>
          <a:xfrm>
            <a:off x="916640" y="1487309"/>
            <a:ext cx="9668884" cy="4351338"/>
          </a:xfrm>
        </p:spPr>
        <p:txBody>
          <a:bodyPr>
            <a:normAutofit/>
          </a:bodyPr>
          <a:lstStyle/>
          <a:p>
            <a:pPr marL="0" indent="0" algn="ctr">
              <a:buNone/>
            </a:pPr>
            <a:r>
              <a:rPr lang="en-US" dirty="0">
                <a:hlinkClick r:id="rId2"/>
              </a:rPr>
              <a:t>Https://github.com/Microsoft/ApplicationInsights-home</a:t>
            </a:r>
            <a:endParaRPr lang="en-US" dirty="0"/>
          </a:p>
          <a:p>
            <a:pPr marL="0" indent="0" algn="ctr">
              <a:buNone/>
            </a:pPr>
            <a:endParaRPr lang="en-US" dirty="0"/>
          </a:p>
        </p:txBody>
      </p:sp>
      <p:graphicFrame>
        <p:nvGraphicFramePr>
          <p:cNvPr id="4" name="Diagram 3"/>
          <p:cNvGraphicFramePr/>
          <p:nvPr>
            <p:extLst>
              <p:ext uri="{D42A27DB-BD31-4B8C-83A1-F6EECF244321}">
                <p14:modId xmlns:p14="http://schemas.microsoft.com/office/powerpoint/2010/main" val="1927818060"/>
              </p:ext>
            </p:extLst>
          </p:nvPr>
        </p:nvGraphicFramePr>
        <p:xfrm>
          <a:off x="398033" y="1834178"/>
          <a:ext cx="11166438" cy="4620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ttps://assets-cdn.github.com/images/modules/open_graph/github-mar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0535" y="575253"/>
            <a:ext cx="1463936" cy="7685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microsoft.com/svghandler/application-insights/?width=600&amp;height=3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09" y="55500"/>
            <a:ext cx="1554032" cy="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10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937" y="47631"/>
            <a:ext cx="11149195" cy="1325563"/>
          </a:xfrm>
        </p:spPr>
        <p:txBody>
          <a:bodyPr/>
          <a:lstStyle/>
          <a:p>
            <a:r>
              <a:rPr lang="en-US" dirty="0"/>
              <a:t>Tools and frameworks for web client monitoring: comparative advantages</a:t>
            </a:r>
          </a:p>
        </p:txBody>
      </p:sp>
      <p:graphicFrame>
        <p:nvGraphicFramePr>
          <p:cNvPr id="4" name="Table 3"/>
          <p:cNvGraphicFramePr>
            <a:graphicFrameLocks noGrp="1"/>
          </p:cNvGraphicFramePr>
          <p:nvPr>
            <p:extLst>
              <p:ext uri="{D42A27DB-BD31-4B8C-83A1-F6EECF244321}">
                <p14:modId xmlns:p14="http://schemas.microsoft.com/office/powerpoint/2010/main" val="1623014341"/>
              </p:ext>
            </p:extLst>
          </p:nvPr>
        </p:nvGraphicFramePr>
        <p:xfrm>
          <a:off x="494937" y="1416352"/>
          <a:ext cx="10765247" cy="5488376"/>
        </p:xfrm>
        <a:graphic>
          <a:graphicData uri="http://schemas.openxmlformats.org/drawingml/2006/table">
            <a:tbl>
              <a:tblPr firstRow="1" bandRow="1">
                <a:tableStyleId>{5940675A-B579-460E-94D1-54222C63F5DA}</a:tableStyleId>
              </a:tblPr>
              <a:tblGrid>
                <a:gridCol w="1808425">
                  <a:extLst>
                    <a:ext uri="{9D8B030D-6E8A-4147-A177-3AD203B41FA5}">
                      <a16:colId xmlns:a16="http://schemas.microsoft.com/office/drawing/2014/main" val="3173439521"/>
                    </a:ext>
                  </a:extLst>
                </a:gridCol>
                <a:gridCol w="1224291">
                  <a:extLst>
                    <a:ext uri="{9D8B030D-6E8A-4147-A177-3AD203B41FA5}">
                      <a16:colId xmlns:a16="http://schemas.microsoft.com/office/drawing/2014/main" val="1634816459"/>
                    </a:ext>
                  </a:extLst>
                </a:gridCol>
                <a:gridCol w="1516358">
                  <a:extLst>
                    <a:ext uri="{9D8B030D-6E8A-4147-A177-3AD203B41FA5}">
                      <a16:colId xmlns:a16="http://schemas.microsoft.com/office/drawing/2014/main" val="3464285236"/>
                    </a:ext>
                  </a:extLst>
                </a:gridCol>
                <a:gridCol w="1516358">
                  <a:extLst>
                    <a:ext uri="{9D8B030D-6E8A-4147-A177-3AD203B41FA5}">
                      <a16:colId xmlns:a16="http://schemas.microsoft.com/office/drawing/2014/main" val="1171252786"/>
                    </a:ext>
                  </a:extLst>
                </a:gridCol>
                <a:gridCol w="1516358">
                  <a:extLst>
                    <a:ext uri="{9D8B030D-6E8A-4147-A177-3AD203B41FA5}">
                      <a16:colId xmlns:a16="http://schemas.microsoft.com/office/drawing/2014/main" val="2949316052"/>
                    </a:ext>
                  </a:extLst>
                </a:gridCol>
                <a:gridCol w="1516358">
                  <a:extLst>
                    <a:ext uri="{9D8B030D-6E8A-4147-A177-3AD203B41FA5}">
                      <a16:colId xmlns:a16="http://schemas.microsoft.com/office/drawing/2014/main" val="3227382578"/>
                    </a:ext>
                  </a:extLst>
                </a:gridCol>
                <a:gridCol w="1667099">
                  <a:extLst>
                    <a:ext uri="{9D8B030D-6E8A-4147-A177-3AD203B41FA5}">
                      <a16:colId xmlns:a16="http://schemas.microsoft.com/office/drawing/2014/main" val="213842392"/>
                    </a:ext>
                  </a:extLst>
                </a:gridCol>
              </a:tblGrid>
              <a:tr h="82493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p>
                      <a:endParaRPr lang="en-US" dirty="0"/>
                    </a:p>
                  </a:txBody>
                  <a:tcPr/>
                </a:tc>
                <a:extLst>
                  <a:ext uri="{0D108BD9-81ED-4DB2-BD59-A6C34878D82A}">
                    <a16:rowId xmlns:a16="http://schemas.microsoft.com/office/drawing/2014/main" val="3954286307"/>
                  </a:ext>
                </a:extLst>
              </a:tr>
              <a:tr h="1005840">
                <a:tc>
                  <a:txBody>
                    <a:bodyPr/>
                    <a:lstStyle/>
                    <a:p>
                      <a:r>
                        <a:rPr lang="en-US" dirty="0"/>
                        <a:t>Usage</a:t>
                      </a:r>
                      <a:r>
                        <a:rPr lang="en-US" baseline="0" dirty="0"/>
                        <a:t> &amp; page views tracking</a:t>
                      </a:r>
                      <a:endParaRPr lang="en-US" dirty="0"/>
                    </a:p>
                  </a:txBody>
                  <a:tcPr/>
                </a:tc>
                <a:tc>
                  <a:txBody>
                    <a:bodyPr/>
                    <a:lstStyle/>
                    <a:p>
                      <a:r>
                        <a:rPr lang="en-US" sz="1200" dirty="0"/>
                        <a:t>Page view tracking, browser breakdown impact analysis</a:t>
                      </a:r>
                    </a:p>
                  </a:txBody>
                  <a:tcPr/>
                </a:tc>
                <a:tc>
                  <a:txBody>
                    <a:bodyPr/>
                    <a:lstStyle/>
                    <a:p>
                      <a:r>
                        <a:rPr lang="en-US" sz="1200" dirty="0" err="1"/>
                        <a:t>Adwords</a:t>
                      </a:r>
                      <a:r>
                        <a:rPr lang="en-US" sz="1200" dirty="0"/>
                        <a:t> integration,</a:t>
                      </a:r>
                      <a:r>
                        <a:rPr lang="en-US" sz="1200" baseline="0" dirty="0"/>
                        <a:t> conversion reporting</a:t>
                      </a:r>
                      <a:endParaRPr lang="en-US" sz="1200" dirty="0"/>
                    </a:p>
                  </a:txBody>
                  <a:tcPr>
                    <a:solidFill>
                      <a:srgbClr val="00B050"/>
                    </a:solidFill>
                  </a:tcPr>
                </a:tc>
                <a:tc>
                  <a:txBody>
                    <a:bodyPr/>
                    <a:lstStyle/>
                    <a:p>
                      <a:r>
                        <a:rPr lang="en-US" sz="1200" dirty="0"/>
                        <a:t>Retroactive</a:t>
                      </a:r>
                      <a:r>
                        <a:rPr lang="en-US" sz="1200" baseline="0" dirty="0"/>
                        <a:t> funnel &amp; retention analysis, mobile A/B testing</a:t>
                      </a:r>
                      <a:endParaRPr lang="en-US" sz="1200" dirty="0"/>
                    </a:p>
                  </a:txBody>
                  <a:tcPr>
                    <a:solidFill>
                      <a:srgbClr val="00B050"/>
                    </a:solidFill>
                  </a:tcPr>
                </a:tc>
                <a:tc>
                  <a:txBody>
                    <a:bodyPr/>
                    <a:lstStyle/>
                    <a:p>
                      <a:r>
                        <a:rPr lang="en-US" sz="1200" dirty="0"/>
                        <a:t>Visit duration, click tracking</a:t>
                      </a:r>
                    </a:p>
                  </a:txBody>
                  <a:tcPr/>
                </a:tc>
                <a:tc>
                  <a:txBody>
                    <a:bodyPr/>
                    <a:lstStyle/>
                    <a:p>
                      <a:r>
                        <a:rPr lang="en-US" sz="1200" u="none" dirty="0"/>
                        <a:t>User</a:t>
                      </a:r>
                      <a:r>
                        <a:rPr lang="en-US" sz="1200" u="none" baseline="0" dirty="0"/>
                        <a:t> action monitoring</a:t>
                      </a:r>
                      <a:endParaRPr lang="en-US" sz="1200" u="non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Page view tracking, browser breakdown impact analysis</a:t>
                      </a:r>
                    </a:p>
                    <a:p>
                      <a:endParaRPr lang="en-US" sz="1200" dirty="0"/>
                    </a:p>
                  </a:txBody>
                  <a:tcPr/>
                </a:tc>
                <a:extLst>
                  <a:ext uri="{0D108BD9-81ED-4DB2-BD59-A6C34878D82A}">
                    <a16:rowId xmlns:a16="http://schemas.microsoft.com/office/drawing/2014/main" val="712498335"/>
                  </a:ext>
                </a:extLst>
              </a:tr>
              <a:tr h="1005840">
                <a:tc>
                  <a:txBody>
                    <a:bodyPr/>
                    <a:lstStyle/>
                    <a:p>
                      <a:r>
                        <a:rPr lang="en-US" dirty="0"/>
                        <a:t>Injection</a:t>
                      </a:r>
                    </a:p>
                  </a:txBody>
                  <a:tcPr/>
                </a:tc>
                <a:tc>
                  <a:txBody>
                    <a:bodyPr/>
                    <a:lstStyle/>
                    <a:p>
                      <a:r>
                        <a:rPr lang="en-US" sz="1200" dirty="0"/>
                        <a:t>Manual,</a:t>
                      </a:r>
                      <a:r>
                        <a:rPr lang="en-US" sz="1200" baseline="0" dirty="0"/>
                        <a:t> assisted, automatic (prototype)</a:t>
                      </a:r>
                      <a:endParaRPr lang="en-US" sz="1200" dirty="0"/>
                    </a:p>
                  </a:txBody>
                  <a:tcPr/>
                </a:tc>
                <a:tc>
                  <a:txBody>
                    <a:bodyPr/>
                    <a:lstStyle/>
                    <a:p>
                      <a:r>
                        <a:rPr lang="en-US" sz="1200" dirty="0"/>
                        <a:t>Manual</a:t>
                      </a:r>
                    </a:p>
                  </a:txBody>
                  <a:tcPr/>
                </a:tc>
                <a:tc>
                  <a:txBody>
                    <a:bodyPr/>
                    <a:lstStyle/>
                    <a:p>
                      <a:r>
                        <a:rPr lang="en-US" sz="1200" dirty="0"/>
                        <a:t>Manual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Automatic</a:t>
                      </a:r>
                      <a:r>
                        <a:rPr lang="en-US" sz="1200" baseline="0" dirty="0"/>
                        <a:t> (via NR APM agent)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t>Manual (snippet injection)</a:t>
                      </a:r>
                      <a:endParaRPr lang="en-US" sz="1200" dirty="0"/>
                    </a:p>
                    <a:p>
                      <a:endParaRPr lang="en-US" sz="1200" dirty="0"/>
                    </a:p>
                  </a:txBody>
                  <a:tcPr/>
                </a:tc>
                <a:tc>
                  <a:txBody>
                    <a:bodyPr/>
                    <a:lstStyle/>
                    <a:p>
                      <a:r>
                        <a:rPr lang="en-US" sz="1200" dirty="0"/>
                        <a:t>Browser</a:t>
                      </a:r>
                      <a:r>
                        <a:rPr lang="en-US" sz="1200" baseline="0" dirty="0"/>
                        <a:t> extensions (IE, FF), manual snippet injection</a:t>
                      </a:r>
                      <a:endParaRPr lang="en-US" sz="1200" dirty="0"/>
                    </a:p>
                  </a:txBody>
                  <a:tcPr/>
                </a:tc>
                <a:tc>
                  <a:txBody>
                    <a:bodyPr/>
                    <a:lstStyle/>
                    <a:p>
                      <a:r>
                        <a:rPr lang="en-US" sz="1200" dirty="0"/>
                        <a:t>Automatic (Java, ASP.NET, SharePoint), manual, assisted (ASP.NET,</a:t>
                      </a:r>
                      <a:r>
                        <a:rPr lang="en-US" sz="1200" baseline="0" dirty="0"/>
                        <a:t> using attributes)</a:t>
                      </a:r>
                      <a:endParaRPr lang="en-US" sz="1200" dirty="0"/>
                    </a:p>
                  </a:txBody>
                  <a:tcPr>
                    <a:solidFill>
                      <a:srgbClr val="00B050"/>
                    </a:solidFill>
                  </a:tcPr>
                </a:tc>
                <a:extLst>
                  <a:ext uri="{0D108BD9-81ED-4DB2-BD59-A6C34878D82A}">
                    <a16:rowId xmlns:a16="http://schemas.microsoft.com/office/drawing/2014/main" val="3876478328"/>
                  </a:ext>
                </a:extLst>
              </a:tr>
              <a:tr h="11887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End-user</a:t>
                      </a:r>
                      <a:r>
                        <a:rPr lang="en-US" baseline="0" dirty="0"/>
                        <a:t> perf, script errors, AJAX &amp; correlation</a:t>
                      </a:r>
                      <a:endParaRPr lang="en-US" dirty="0"/>
                    </a:p>
                  </a:txBody>
                  <a:tcPr/>
                </a:tc>
                <a:tc>
                  <a:txBody>
                    <a:bodyPr/>
                    <a:lstStyle/>
                    <a:p>
                      <a:r>
                        <a:rPr lang="en-US" sz="1200" dirty="0"/>
                        <a:t>Navigation</a:t>
                      </a:r>
                      <a:r>
                        <a:rPr lang="en-US" sz="1200" baseline="0" dirty="0"/>
                        <a:t> perf, </a:t>
                      </a:r>
                      <a:r>
                        <a:rPr lang="en-US" sz="1200" dirty="0"/>
                        <a:t>Perf by page load, by geo, AJAX, client-server correlation</a:t>
                      </a:r>
                    </a:p>
                  </a:txBody>
                  <a:tcPr>
                    <a:solidFill>
                      <a:srgbClr val="00B050"/>
                    </a:solidFill>
                  </a:tcPr>
                </a:tc>
                <a:tc>
                  <a:txBody>
                    <a:bodyPr/>
                    <a:lstStyle/>
                    <a:p>
                      <a:r>
                        <a:rPr lang="en-US" sz="1200" dirty="0"/>
                        <a:t>Basic</a:t>
                      </a:r>
                      <a:r>
                        <a:rPr lang="en-US" sz="1200" baseline="0" dirty="0"/>
                        <a:t> slow loading page reporting by geo &amp; by page </a:t>
                      </a:r>
                      <a:endParaRPr lang="en-US" sz="1200" dirty="0"/>
                    </a:p>
                  </a:txBody>
                  <a:tcPr>
                    <a:solidFill>
                      <a:schemeClr val="bg1"/>
                    </a:solidFill>
                  </a:tcPr>
                </a:tc>
                <a:tc>
                  <a:txBody>
                    <a:bodyPr/>
                    <a:lstStyle/>
                    <a:p>
                      <a:endParaRPr lang="en-US" sz="1200" dirty="0"/>
                    </a:p>
                  </a:txBody>
                  <a:tcPr/>
                </a:tc>
                <a:tc>
                  <a:txBody>
                    <a:bodyPr/>
                    <a:lstStyle/>
                    <a:p>
                      <a:r>
                        <a:rPr lang="en-US" sz="1200" dirty="0"/>
                        <a:t>Navigation perf, AJAX, client-server</a:t>
                      </a:r>
                      <a:r>
                        <a:rPr lang="en-US" sz="1200" baseline="0" dirty="0"/>
                        <a:t> correlation. </a:t>
                      </a:r>
                      <a:r>
                        <a:rPr lang="en-US" sz="1200" dirty="0"/>
                        <a:t>New: Auto-route</a:t>
                      </a:r>
                      <a:r>
                        <a:rPr lang="en-US" sz="1200" baseline="0" dirty="0"/>
                        <a:t> change tracking for SPAs</a:t>
                      </a:r>
                      <a:endParaRPr lang="en-US" sz="1200" dirty="0"/>
                    </a:p>
                  </a:txBody>
                  <a:tcPr>
                    <a:solidFill>
                      <a:srgbClr val="00B050"/>
                    </a:solidFill>
                  </a:tcPr>
                </a:tc>
                <a:tc>
                  <a:txBody>
                    <a:bodyPr/>
                    <a:lstStyle/>
                    <a:p>
                      <a:r>
                        <a:rPr lang="en-US" sz="1200" dirty="0"/>
                        <a:t>Script</a:t>
                      </a:r>
                      <a:r>
                        <a:rPr lang="en-US" sz="1200" baseline="0" dirty="0"/>
                        <a:t> errors, page loads</a:t>
                      </a:r>
                      <a:endParaRPr lang="en-US" sz="1200" dirty="0"/>
                    </a:p>
                  </a:txBody>
                  <a:tcPr/>
                </a:tc>
                <a:tc>
                  <a:txBody>
                    <a:bodyPr/>
                    <a:lstStyle/>
                    <a:p>
                      <a:r>
                        <a:rPr lang="en-US" sz="1200" dirty="0"/>
                        <a:t>Navigation perf, AJAX monitoring</a:t>
                      </a:r>
                    </a:p>
                    <a:p>
                      <a:r>
                        <a:rPr lang="en-US" sz="1200" dirty="0"/>
                        <a:t>Angular</a:t>
                      </a:r>
                      <a:r>
                        <a:rPr lang="en-US" sz="1200" baseline="0" dirty="0"/>
                        <a:t> SPA support</a:t>
                      </a:r>
                      <a:endParaRPr lang="en-US" sz="1200" dirty="0"/>
                    </a:p>
                  </a:txBody>
                  <a:tcPr/>
                </a:tc>
                <a:extLst>
                  <a:ext uri="{0D108BD9-81ED-4DB2-BD59-A6C34878D82A}">
                    <a16:rowId xmlns:a16="http://schemas.microsoft.com/office/drawing/2014/main" val="659051761"/>
                  </a:ext>
                </a:extLst>
              </a:tr>
              <a:tr h="1463040">
                <a:tc>
                  <a:txBody>
                    <a:bodyPr/>
                    <a:lstStyle/>
                    <a:p>
                      <a:r>
                        <a:rPr lang="en-US" dirty="0"/>
                        <a:t>Advanced diagnostics with browser instrumentation</a:t>
                      </a:r>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r>
                        <a:rPr lang="en-US" sz="1200" dirty="0"/>
                        <a:t>JS function call instrumentation, network</a:t>
                      </a:r>
                      <a:r>
                        <a:rPr lang="en-US" sz="1200" baseline="0" dirty="0"/>
                        <a:t> speed, rendering profile</a:t>
                      </a:r>
                      <a:endParaRPr lang="en-US" sz="1200" dirty="0"/>
                    </a:p>
                  </a:txBody>
                  <a:tcPr>
                    <a:solidFill>
                      <a:srgbClr val="00B050"/>
                    </a:solidFill>
                  </a:tcPr>
                </a:tc>
                <a:tc>
                  <a:txBody>
                    <a:bodyPr/>
                    <a:lstStyle/>
                    <a:p>
                      <a:endParaRPr lang="en-US" sz="1200" dirty="0"/>
                    </a:p>
                  </a:txBody>
                  <a:tcPr/>
                </a:tc>
                <a:extLst>
                  <a:ext uri="{0D108BD9-81ED-4DB2-BD59-A6C34878D82A}">
                    <a16:rowId xmlns:a16="http://schemas.microsoft.com/office/drawing/2014/main" val="1066230515"/>
                  </a:ext>
                </a:extLst>
              </a:tr>
            </a:tbl>
          </a:graphicData>
        </a:graphic>
      </p:graphicFrame>
      <p:pic>
        <p:nvPicPr>
          <p:cNvPr id="7" name="Picture 6"/>
          <p:cNvPicPr>
            <a:picLocks noChangeAspect="1"/>
          </p:cNvPicPr>
          <p:nvPr/>
        </p:nvPicPr>
        <p:blipFill>
          <a:blip r:embed="rId2"/>
          <a:stretch>
            <a:fillRect/>
          </a:stretch>
        </p:blipFill>
        <p:spPr>
          <a:xfrm>
            <a:off x="3279051" y="2902227"/>
            <a:ext cx="182468" cy="208721"/>
          </a:xfrm>
          <a:prstGeom prst="rect">
            <a:avLst/>
          </a:prstGeom>
        </p:spPr>
      </p:pic>
      <p:pic>
        <p:nvPicPr>
          <p:cNvPr id="8" name="Picture 7"/>
          <p:cNvPicPr>
            <a:picLocks noChangeAspect="1"/>
          </p:cNvPicPr>
          <p:nvPr/>
        </p:nvPicPr>
        <p:blipFill>
          <a:blip r:embed="rId2"/>
          <a:stretch>
            <a:fillRect/>
          </a:stretch>
        </p:blipFill>
        <p:spPr>
          <a:xfrm>
            <a:off x="4837838" y="2902226"/>
            <a:ext cx="182468" cy="208721"/>
          </a:xfrm>
          <a:prstGeom prst="rect">
            <a:avLst/>
          </a:prstGeom>
        </p:spPr>
      </p:pic>
      <p:pic>
        <p:nvPicPr>
          <p:cNvPr id="9" name="Picture 8"/>
          <p:cNvPicPr>
            <a:picLocks noChangeAspect="1"/>
          </p:cNvPicPr>
          <p:nvPr/>
        </p:nvPicPr>
        <p:blipFill>
          <a:blip r:embed="rId2"/>
          <a:stretch>
            <a:fillRect/>
          </a:stretch>
        </p:blipFill>
        <p:spPr>
          <a:xfrm>
            <a:off x="6307756" y="2902226"/>
            <a:ext cx="182468" cy="208721"/>
          </a:xfrm>
          <a:prstGeom prst="rect">
            <a:avLst/>
          </a:prstGeom>
        </p:spPr>
      </p:pic>
      <p:pic>
        <p:nvPicPr>
          <p:cNvPr id="10" name="Picture 9"/>
          <p:cNvPicPr>
            <a:picLocks noChangeAspect="1"/>
          </p:cNvPicPr>
          <p:nvPr/>
        </p:nvPicPr>
        <p:blipFill>
          <a:blip r:embed="rId2"/>
          <a:stretch>
            <a:fillRect/>
          </a:stretch>
        </p:blipFill>
        <p:spPr>
          <a:xfrm>
            <a:off x="7804420" y="2902225"/>
            <a:ext cx="182468" cy="208721"/>
          </a:xfrm>
          <a:prstGeom prst="rect">
            <a:avLst/>
          </a:prstGeom>
        </p:spPr>
      </p:pic>
      <p:pic>
        <p:nvPicPr>
          <p:cNvPr id="11" name="Picture 10"/>
          <p:cNvPicPr>
            <a:picLocks noChangeAspect="1"/>
          </p:cNvPicPr>
          <p:nvPr/>
        </p:nvPicPr>
        <p:blipFill>
          <a:blip r:embed="rId2"/>
          <a:stretch>
            <a:fillRect/>
          </a:stretch>
        </p:blipFill>
        <p:spPr>
          <a:xfrm>
            <a:off x="11019977" y="2902224"/>
            <a:ext cx="182468" cy="208721"/>
          </a:xfrm>
          <a:prstGeom prst="rect">
            <a:avLst/>
          </a:prstGeom>
        </p:spPr>
      </p:pic>
      <p:pic>
        <p:nvPicPr>
          <p:cNvPr id="12" name="Picture 11"/>
          <p:cNvPicPr>
            <a:picLocks noChangeAspect="1"/>
          </p:cNvPicPr>
          <p:nvPr/>
        </p:nvPicPr>
        <p:blipFill>
          <a:blip r:embed="rId2"/>
          <a:stretch>
            <a:fillRect/>
          </a:stretch>
        </p:blipFill>
        <p:spPr>
          <a:xfrm>
            <a:off x="3304119" y="3917700"/>
            <a:ext cx="182468" cy="208721"/>
          </a:xfrm>
          <a:prstGeom prst="rect">
            <a:avLst/>
          </a:prstGeom>
        </p:spPr>
      </p:pic>
      <p:pic>
        <p:nvPicPr>
          <p:cNvPr id="13" name="Picture 12"/>
          <p:cNvPicPr>
            <a:picLocks noChangeAspect="1"/>
          </p:cNvPicPr>
          <p:nvPr/>
        </p:nvPicPr>
        <p:blipFill>
          <a:blip r:embed="rId2"/>
          <a:stretch>
            <a:fillRect/>
          </a:stretch>
        </p:blipFill>
        <p:spPr>
          <a:xfrm>
            <a:off x="4843028" y="3917700"/>
            <a:ext cx="182468" cy="208721"/>
          </a:xfrm>
          <a:prstGeom prst="rect">
            <a:avLst/>
          </a:prstGeom>
        </p:spPr>
      </p:pic>
      <p:pic>
        <p:nvPicPr>
          <p:cNvPr id="14" name="Picture 13"/>
          <p:cNvPicPr>
            <a:picLocks noChangeAspect="1"/>
          </p:cNvPicPr>
          <p:nvPr/>
        </p:nvPicPr>
        <p:blipFill>
          <a:blip r:embed="rId2"/>
          <a:stretch>
            <a:fillRect/>
          </a:stretch>
        </p:blipFill>
        <p:spPr>
          <a:xfrm>
            <a:off x="6295769" y="3917700"/>
            <a:ext cx="182468" cy="208721"/>
          </a:xfrm>
          <a:prstGeom prst="rect">
            <a:avLst/>
          </a:prstGeom>
        </p:spPr>
      </p:pic>
      <p:pic>
        <p:nvPicPr>
          <p:cNvPr id="15" name="Picture 14"/>
          <p:cNvPicPr>
            <a:picLocks noChangeAspect="1"/>
          </p:cNvPicPr>
          <p:nvPr/>
        </p:nvPicPr>
        <p:blipFill>
          <a:blip r:embed="rId2"/>
          <a:stretch>
            <a:fillRect/>
          </a:stretch>
        </p:blipFill>
        <p:spPr>
          <a:xfrm>
            <a:off x="9320386" y="3917699"/>
            <a:ext cx="182468" cy="208721"/>
          </a:xfrm>
          <a:prstGeom prst="rect">
            <a:avLst/>
          </a:prstGeom>
        </p:spPr>
      </p:pic>
      <p:pic>
        <p:nvPicPr>
          <p:cNvPr id="16" name="Picture 15"/>
          <p:cNvPicPr>
            <a:picLocks noChangeAspect="1"/>
          </p:cNvPicPr>
          <p:nvPr/>
        </p:nvPicPr>
        <p:blipFill>
          <a:blip r:embed="rId2"/>
          <a:stretch>
            <a:fillRect/>
          </a:stretch>
        </p:blipFill>
        <p:spPr>
          <a:xfrm>
            <a:off x="11080638" y="3917697"/>
            <a:ext cx="182468" cy="208721"/>
          </a:xfrm>
          <a:prstGeom prst="rect">
            <a:avLst/>
          </a:prstGeom>
        </p:spPr>
      </p:pic>
      <p:pic>
        <p:nvPicPr>
          <p:cNvPr id="17" name="Picture 16"/>
          <p:cNvPicPr>
            <a:picLocks noChangeAspect="1"/>
          </p:cNvPicPr>
          <p:nvPr/>
        </p:nvPicPr>
        <p:blipFill>
          <a:blip r:embed="rId2"/>
          <a:stretch>
            <a:fillRect/>
          </a:stretch>
        </p:blipFill>
        <p:spPr>
          <a:xfrm>
            <a:off x="3307041" y="4828812"/>
            <a:ext cx="182468" cy="208721"/>
          </a:xfrm>
          <a:prstGeom prst="rect">
            <a:avLst/>
          </a:prstGeom>
        </p:spPr>
      </p:pic>
      <p:pic>
        <p:nvPicPr>
          <p:cNvPr id="18" name="Picture 17"/>
          <p:cNvPicPr>
            <a:picLocks noChangeAspect="1"/>
          </p:cNvPicPr>
          <p:nvPr/>
        </p:nvPicPr>
        <p:blipFill>
          <a:blip r:embed="rId2"/>
          <a:stretch>
            <a:fillRect/>
          </a:stretch>
        </p:blipFill>
        <p:spPr>
          <a:xfrm>
            <a:off x="4808329" y="4828811"/>
            <a:ext cx="182468" cy="208721"/>
          </a:xfrm>
          <a:prstGeom prst="rect">
            <a:avLst/>
          </a:prstGeom>
        </p:spPr>
      </p:pic>
      <p:pic>
        <p:nvPicPr>
          <p:cNvPr id="20" name="Picture 19"/>
          <p:cNvPicPr>
            <a:picLocks noChangeAspect="1"/>
          </p:cNvPicPr>
          <p:nvPr/>
        </p:nvPicPr>
        <p:blipFill>
          <a:blip r:embed="rId2"/>
          <a:stretch>
            <a:fillRect/>
          </a:stretch>
        </p:blipFill>
        <p:spPr>
          <a:xfrm>
            <a:off x="9394664" y="6289814"/>
            <a:ext cx="182468" cy="208721"/>
          </a:xfrm>
          <a:prstGeom prst="rect">
            <a:avLst/>
          </a:prstGeom>
        </p:spPr>
      </p:pic>
      <p:pic>
        <p:nvPicPr>
          <p:cNvPr id="21" name="Picture 20"/>
          <p:cNvPicPr>
            <a:picLocks noChangeAspect="1"/>
          </p:cNvPicPr>
          <p:nvPr/>
        </p:nvPicPr>
        <p:blipFill>
          <a:blip r:embed="rId2"/>
          <a:stretch>
            <a:fillRect/>
          </a:stretch>
        </p:blipFill>
        <p:spPr>
          <a:xfrm>
            <a:off x="9376904" y="4828810"/>
            <a:ext cx="182468" cy="208721"/>
          </a:xfrm>
          <a:prstGeom prst="rect">
            <a:avLst/>
          </a:prstGeom>
        </p:spPr>
      </p:pic>
      <p:pic>
        <p:nvPicPr>
          <p:cNvPr id="22" name="Picture 21"/>
          <p:cNvPicPr>
            <a:picLocks noChangeAspect="1"/>
          </p:cNvPicPr>
          <p:nvPr/>
        </p:nvPicPr>
        <p:blipFill>
          <a:blip r:embed="rId2"/>
          <a:stretch>
            <a:fillRect/>
          </a:stretch>
        </p:blipFill>
        <p:spPr>
          <a:xfrm>
            <a:off x="11007187" y="4828810"/>
            <a:ext cx="182468" cy="208721"/>
          </a:xfrm>
          <a:prstGeom prst="rect">
            <a:avLst/>
          </a:prstGeom>
        </p:spPr>
      </p:pic>
      <p:pic>
        <p:nvPicPr>
          <p:cNvPr id="24" name="Picture 23"/>
          <p:cNvPicPr>
            <a:picLocks noChangeAspect="1"/>
          </p:cNvPicPr>
          <p:nvPr/>
        </p:nvPicPr>
        <p:blipFill>
          <a:blip r:embed="rId2"/>
          <a:stretch>
            <a:fillRect/>
          </a:stretch>
        </p:blipFill>
        <p:spPr>
          <a:xfrm>
            <a:off x="7839923" y="4828810"/>
            <a:ext cx="182468" cy="208721"/>
          </a:xfrm>
          <a:prstGeom prst="rect">
            <a:avLst/>
          </a:prstGeom>
        </p:spPr>
      </p:pic>
      <p:pic>
        <p:nvPicPr>
          <p:cNvPr id="1026" name="Picture 2" descr="http://i54.tinypic.com/2wqwo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280" y="6245295"/>
            <a:ext cx="253239" cy="25323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i54.tinypic.com/2wqwo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429" y="6245294"/>
            <a:ext cx="253239" cy="25323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i54.tinypic.com/2wqwo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729" y="6245294"/>
            <a:ext cx="253239" cy="25323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54.tinypic.com/2wqwo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0313" y="6274605"/>
            <a:ext cx="253239" cy="25323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2"/>
          <a:stretch>
            <a:fillRect/>
          </a:stretch>
        </p:blipFill>
        <p:spPr>
          <a:xfrm>
            <a:off x="9348514" y="2913860"/>
            <a:ext cx="182468" cy="208721"/>
          </a:xfrm>
          <a:prstGeom prst="rect">
            <a:avLst/>
          </a:prstGeom>
        </p:spPr>
      </p:pic>
      <p:pic>
        <p:nvPicPr>
          <p:cNvPr id="1030" name="Picture 6" descr="http://media.bestofmicro.com/T/N/462443/gallery/AppDynamics-Logo_w_5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8451" y="1496884"/>
            <a:ext cx="770536" cy="6302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pbs.twimg.com/profile_images/711919102219132929/rY-H3Qx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8079" y="1470450"/>
            <a:ext cx="771133" cy="7711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newrelic.com/assets/newrelic/source/NewRelic-logo-squar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7183" y="1496884"/>
            <a:ext cx="854116" cy="69256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tropical.io/wp-content/uploads/2014/04/mixpanel_500X189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427" y="1496884"/>
            <a:ext cx="1469698" cy="55554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harlenokeeffe.com/wp-content/uploads/2016/03/Google-Analytics-Logo-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2965" y="1470451"/>
            <a:ext cx="1136404" cy="62502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ocial.technet.microsoft.com/wiki/cfs-filesystemfile.ashx/__key/communityserver-wikis-components-files/00-00-00-00-05/5824.app_2D00_insight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2884" y="1524648"/>
            <a:ext cx="961235" cy="57794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i54.tinypic.com/2wqwo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015" y="4976581"/>
            <a:ext cx="253239" cy="25323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i54.tinypic.com/2wqwo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8244" y="6371913"/>
            <a:ext cx="253239" cy="25323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azure.microsoft.com/svghandler/application-insights/?width=600&amp;height=3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267" y="49590"/>
            <a:ext cx="1554032" cy="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33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900" y="2111375"/>
            <a:ext cx="3232150" cy="2136775"/>
          </a:xfrm>
        </p:spPr>
        <p:txBody>
          <a:bodyPr>
            <a:noAutofit/>
          </a:bodyPr>
          <a:lstStyle/>
          <a:p>
            <a:r>
              <a:rPr lang="en-US" sz="9600" b="1" dirty="0"/>
              <a:t>Q &amp; A</a:t>
            </a:r>
          </a:p>
        </p:txBody>
      </p:sp>
    </p:spTree>
    <p:extLst>
      <p:ext uri="{BB962C8B-B14F-4D97-AF65-F5344CB8AC3E}">
        <p14:creationId xmlns:p14="http://schemas.microsoft.com/office/powerpoint/2010/main" val="3238137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740555" y="2252979"/>
            <a:ext cx="1917046" cy="444246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600" dirty="0"/>
              <a:t>Auto-collection</a:t>
            </a:r>
          </a:p>
          <a:p>
            <a:pPr algn="ctr"/>
            <a:r>
              <a:rPr lang="en-US" sz="1600" dirty="0"/>
              <a:t>features</a:t>
            </a:r>
          </a:p>
        </p:txBody>
      </p:sp>
      <p:sp>
        <p:nvSpPr>
          <p:cNvPr id="2" name="Title 1"/>
          <p:cNvSpPr>
            <a:spLocks noGrp="1"/>
          </p:cNvSpPr>
          <p:nvPr>
            <p:ph type="title"/>
          </p:nvPr>
        </p:nvSpPr>
        <p:spPr>
          <a:xfrm>
            <a:off x="244906" y="365125"/>
            <a:ext cx="11108894" cy="1325563"/>
          </a:xfrm>
        </p:spPr>
        <p:txBody>
          <a:bodyPr/>
          <a:lstStyle/>
          <a:p>
            <a:r>
              <a:rPr lang="en-US" dirty="0"/>
              <a:t>Application Insights JavaScript: deep dive</a:t>
            </a:r>
          </a:p>
        </p:txBody>
      </p:sp>
      <p:sp>
        <p:nvSpPr>
          <p:cNvPr id="4" name="Rectangle 3"/>
          <p:cNvSpPr/>
          <p:nvPr/>
        </p:nvSpPr>
        <p:spPr>
          <a:xfrm>
            <a:off x="244906" y="1904678"/>
            <a:ext cx="1450316" cy="1117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Initialization snippet loads</a:t>
            </a:r>
          </a:p>
        </p:txBody>
      </p:sp>
      <p:sp>
        <p:nvSpPr>
          <p:cNvPr id="5" name="Rectangle 4"/>
          <p:cNvSpPr/>
          <p:nvPr/>
        </p:nvSpPr>
        <p:spPr>
          <a:xfrm>
            <a:off x="3100251" y="1886843"/>
            <a:ext cx="1564104" cy="116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Set track* methods to write to in-memory queue </a:t>
            </a:r>
          </a:p>
        </p:txBody>
      </p:sp>
      <p:sp>
        <p:nvSpPr>
          <p:cNvPr id="6" name="Rectangle 5"/>
          <p:cNvSpPr/>
          <p:nvPr/>
        </p:nvSpPr>
        <p:spPr>
          <a:xfrm>
            <a:off x="7117542" y="4326888"/>
            <a:ext cx="1513840" cy="1402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In-memory queue</a:t>
            </a:r>
          </a:p>
        </p:txBody>
      </p:sp>
      <p:sp>
        <p:nvSpPr>
          <p:cNvPr id="7" name="Rectangle 6"/>
          <p:cNvSpPr/>
          <p:nvPr/>
        </p:nvSpPr>
        <p:spPr>
          <a:xfrm>
            <a:off x="244906" y="4491593"/>
            <a:ext cx="1450316" cy="807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Full script loaded</a:t>
            </a:r>
          </a:p>
        </p:txBody>
      </p:sp>
      <p:sp>
        <p:nvSpPr>
          <p:cNvPr id="8" name="Rectangle 7"/>
          <p:cNvSpPr/>
          <p:nvPr/>
        </p:nvSpPr>
        <p:spPr>
          <a:xfrm>
            <a:off x="2835628" y="5622934"/>
            <a:ext cx="1515528" cy="11014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Process and delete in-memory queue</a:t>
            </a:r>
          </a:p>
        </p:txBody>
      </p:sp>
      <p:sp>
        <p:nvSpPr>
          <p:cNvPr id="9" name="Rectangle 8"/>
          <p:cNvSpPr/>
          <p:nvPr/>
        </p:nvSpPr>
        <p:spPr>
          <a:xfrm>
            <a:off x="244907" y="3225478"/>
            <a:ext cx="1450316" cy="1013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Log client perf information</a:t>
            </a:r>
          </a:p>
        </p:txBody>
      </p:sp>
      <p:sp>
        <p:nvSpPr>
          <p:cNvPr id="10" name="Rectangle 9"/>
          <p:cNvSpPr/>
          <p:nvPr/>
        </p:nvSpPr>
        <p:spPr>
          <a:xfrm>
            <a:off x="4895928" y="3074351"/>
            <a:ext cx="1513840" cy="96932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Unhandled script errors</a:t>
            </a:r>
          </a:p>
        </p:txBody>
      </p:sp>
      <p:sp>
        <p:nvSpPr>
          <p:cNvPr id="11" name="Rectangle 10"/>
          <p:cNvSpPr/>
          <p:nvPr/>
        </p:nvSpPr>
        <p:spPr>
          <a:xfrm>
            <a:off x="4889198" y="5299391"/>
            <a:ext cx="1513840" cy="102012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Resource timing</a:t>
            </a:r>
          </a:p>
        </p:txBody>
      </p:sp>
      <p:sp>
        <p:nvSpPr>
          <p:cNvPr id="12" name="Rectangle 11"/>
          <p:cNvSpPr/>
          <p:nvPr/>
        </p:nvSpPr>
        <p:spPr>
          <a:xfrm>
            <a:off x="4906571" y="4208143"/>
            <a:ext cx="1513840" cy="97345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t>AJAX requests</a:t>
            </a:r>
          </a:p>
        </p:txBody>
      </p:sp>
      <p:sp>
        <p:nvSpPr>
          <p:cNvPr id="19" name="Rectangle 18"/>
          <p:cNvSpPr/>
          <p:nvPr/>
        </p:nvSpPr>
        <p:spPr>
          <a:xfrm>
            <a:off x="8924136" y="2053587"/>
            <a:ext cx="2922424" cy="454660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600" dirty="0"/>
              <a:t>Sending pipeline</a:t>
            </a:r>
          </a:p>
        </p:txBody>
      </p:sp>
      <p:sp>
        <p:nvSpPr>
          <p:cNvPr id="13" name="Rectangle 12"/>
          <p:cNvSpPr/>
          <p:nvPr/>
        </p:nvSpPr>
        <p:spPr>
          <a:xfrm>
            <a:off x="9077607" y="3442013"/>
            <a:ext cx="2338224" cy="8483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Enrichment with common properties</a:t>
            </a:r>
          </a:p>
        </p:txBody>
      </p:sp>
      <p:sp>
        <p:nvSpPr>
          <p:cNvPr id="14" name="Rectangle 13"/>
          <p:cNvSpPr/>
          <p:nvPr/>
        </p:nvSpPr>
        <p:spPr>
          <a:xfrm>
            <a:off x="9076536" y="2429507"/>
            <a:ext cx="2338224" cy="71120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Sampling</a:t>
            </a:r>
          </a:p>
        </p:txBody>
      </p:sp>
      <p:sp>
        <p:nvSpPr>
          <p:cNvPr id="15" name="Rectangle 14"/>
          <p:cNvSpPr/>
          <p:nvPr/>
        </p:nvSpPr>
        <p:spPr>
          <a:xfrm>
            <a:off x="9050173" y="4555485"/>
            <a:ext cx="2390143" cy="6261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Sender buffer</a:t>
            </a:r>
          </a:p>
        </p:txBody>
      </p:sp>
      <p:sp>
        <p:nvSpPr>
          <p:cNvPr id="16" name="Rectangle 15"/>
          <p:cNvSpPr/>
          <p:nvPr/>
        </p:nvSpPr>
        <p:spPr>
          <a:xfrm>
            <a:off x="9085680" y="5728968"/>
            <a:ext cx="2323437" cy="7739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Send to Breeze</a:t>
            </a:r>
          </a:p>
        </p:txBody>
      </p:sp>
      <p:sp>
        <p:nvSpPr>
          <p:cNvPr id="17" name="Rectangle 16"/>
          <p:cNvSpPr/>
          <p:nvPr/>
        </p:nvSpPr>
        <p:spPr>
          <a:xfrm>
            <a:off x="3263269" y="3258318"/>
            <a:ext cx="1240095" cy="948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Start loading full script</a:t>
            </a:r>
          </a:p>
        </p:txBody>
      </p:sp>
      <p:sp>
        <p:nvSpPr>
          <p:cNvPr id="18" name="Rectangle 17"/>
          <p:cNvSpPr/>
          <p:nvPr/>
        </p:nvSpPr>
        <p:spPr>
          <a:xfrm>
            <a:off x="7117542" y="2524759"/>
            <a:ext cx="1513840" cy="140208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dirty="0" err="1"/>
              <a:t>appInsights</a:t>
            </a:r>
            <a:endParaRPr lang="en-US" sz="2000" dirty="0"/>
          </a:p>
          <a:p>
            <a:pPr algn="ctr"/>
            <a:r>
              <a:rPr lang="en-US" sz="2000" dirty="0"/>
              <a:t>.track*</a:t>
            </a:r>
          </a:p>
        </p:txBody>
      </p:sp>
      <p:sp>
        <p:nvSpPr>
          <p:cNvPr id="21" name="Rectangle 20"/>
          <p:cNvSpPr/>
          <p:nvPr/>
        </p:nvSpPr>
        <p:spPr>
          <a:xfrm>
            <a:off x="2835628" y="4469900"/>
            <a:ext cx="1518477" cy="847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Initialize sending pipeline</a:t>
            </a:r>
          </a:p>
        </p:txBody>
      </p:sp>
      <p:sp>
        <p:nvSpPr>
          <p:cNvPr id="22" name="Rectangle 21"/>
          <p:cNvSpPr/>
          <p:nvPr/>
        </p:nvSpPr>
        <p:spPr>
          <a:xfrm>
            <a:off x="1391548" y="5615664"/>
            <a:ext cx="1312678" cy="11014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Init</a:t>
            </a:r>
            <a:r>
              <a:rPr lang="en-US" sz="1600" dirty="0"/>
              <a:t> AJAX monitor</a:t>
            </a:r>
          </a:p>
        </p:txBody>
      </p:sp>
      <p:sp>
        <p:nvSpPr>
          <p:cNvPr id="23" name="Rectangle 22"/>
          <p:cNvSpPr/>
          <p:nvPr/>
        </p:nvSpPr>
        <p:spPr>
          <a:xfrm>
            <a:off x="95249" y="5615664"/>
            <a:ext cx="1101599" cy="11014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Init</a:t>
            </a:r>
            <a:r>
              <a:rPr lang="en-US" sz="1600" dirty="0"/>
              <a:t> resource timing</a:t>
            </a:r>
          </a:p>
        </p:txBody>
      </p:sp>
      <p:cxnSp>
        <p:nvCxnSpPr>
          <p:cNvPr id="25" name="Straight Arrow Connector 24"/>
          <p:cNvCxnSpPr>
            <a:stCxn id="4" idx="3"/>
            <a:endCxn id="5" idx="1"/>
          </p:cNvCxnSpPr>
          <p:nvPr/>
        </p:nvCxnSpPr>
        <p:spPr>
          <a:xfrm>
            <a:off x="1695222" y="2463636"/>
            <a:ext cx="1405029" cy="41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5" idx="2"/>
            <a:endCxn id="17" idx="0"/>
          </p:cNvCxnSpPr>
          <p:nvPr/>
        </p:nvCxnSpPr>
        <p:spPr>
          <a:xfrm rot="16200000" flipH="1">
            <a:off x="3778019" y="3153019"/>
            <a:ext cx="209583" cy="101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7" idx="1"/>
            <a:endCxn id="79" idx="3"/>
          </p:cNvCxnSpPr>
          <p:nvPr/>
        </p:nvCxnSpPr>
        <p:spPr>
          <a:xfrm flipH="1" flipV="1">
            <a:off x="3024725" y="3731777"/>
            <a:ext cx="238544" cy="10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9" idx="2"/>
            <a:endCxn id="7" idx="0"/>
          </p:cNvCxnSpPr>
          <p:nvPr/>
        </p:nvCxnSpPr>
        <p:spPr>
          <a:xfrm flipH="1">
            <a:off x="970064" y="4238583"/>
            <a:ext cx="1" cy="25301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7" idx="3"/>
            <a:endCxn id="21" idx="1"/>
          </p:cNvCxnSpPr>
          <p:nvPr/>
        </p:nvCxnSpPr>
        <p:spPr>
          <a:xfrm flipV="1">
            <a:off x="1695222" y="4893643"/>
            <a:ext cx="1140406" cy="184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21" idx="2"/>
            <a:endCxn id="8" idx="0"/>
          </p:cNvCxnSpPr>
          <p:nvPr/>
        </p:nvCxnSpPr>
        <p:spPr>
          <a:xfrm flipH="1">
            <a:off x="3593392" y="5317386"/>
            <a:ext cx="1475" cy="3055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8" idx="1"/>
            <a:endCxn id="22" idx="3"/>
          </p:cNvCxnSpPr>
          <p:nvPr/>
        </p:nvCxnSpPr>
        <p:spPr>
          <a:xfrm flipH="1" flipV="1">
            <a:off x="2704226" y="6166368"/>
            <a:ext cx="131402" cy="72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22" idx="1"/>
            <a:endCxn id="23" idx="3"/>
          </p:cNvCxnSpPr>
          <p:nvPr/>
        </p:nvCxnSpPr>
        <p:spPr>
          <a:xfrm flipH="1">
            <a:off x="1196848" y="6166368"/>
            <a:ext cx="1947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18" idx="2"/>
            <a:endCxn id="6" idx="0"/>
          </p:cNvCxnSpPr>
          <p:nvPr/>
        </p:nvCxnSpPr>
        <p:spPr>
          <a:xfrm>
            <a:off x="7874462" y="3926839"/>
            <a:ext cx="0" cy="4000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18" idx="3"/>
            <a:endCxn id="19" idx="0"/>
          </p:cNvCxnSpPr>
          <p:nvPr/>
        </p:nvCxnSpPr>
        <p:spPr>
          <a:xfrm flipV="1">
            <a:off x="8631382" y="2053587"/>
            <a:ext cx="1753966" cy="1172212"/>
          </a:xfrm>
          <a:prstGeom prst="bentConnector4">
            <a:avLst>
              <a:gd name="adj1" fmla="val 8345"/>
              <a:gd name="adj2" fmla="val 119502"/>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14" idx="2"/>
            <a:endCxn id="13" idx="0"/>
          </p:cNvCxnSpPr>
          <p:nvPr/>
        </p:nvCxnSpPr>
        <p:spPr>
          <a:xfrm rot="16200000" flipH="1">
            <a:off x="10095531" y="3290824"/>
            <a:ext cx="301305" cy="10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13" idx="2"/>
            <a:endCxn id="15" idx="0"/>
          </p:cNvCxnSpPr>
          <p:nvPr/>
        </p:nvCxnSpPr>
        <p:spPr>
          <a:xfrm rot="5400000">
            <a:off x="10113427" y="4422192"/>
            <a:ext cx="265111" cy="147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15" idx="2"/>
            <a:endCxn id="16" idx="0"/>
          </p:cNvCxnSpPr>
          <p:nvPr/>
        </p:nvCxnSpPr>
        <p:spPr>
          <a:xfrm rot="16200000" flipH="1">
            <a:off x="9972638" y="5454207"/>
            <a:ext cx="547368" cy="215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9" name="Rectangle 78"/>
          <p:cNvSpPr/>
          <p:nvPr/>
        </p:nvSpPr>
        <p:spPr>
          <a:xfrm>
            <a:off x="1880855" y="3257292"/>
            <a:ext cx="1143870" cy="948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t>Init</a:t>
            </a:r>
            <a:r>
              <a:rPr lang="en-US" sz="1600" dirty="0"/>
              <a:t> unhandled script errors</a:t>
            </a:r>
          </a:p>
        </p:txBody>
      </p:sp>
      <p:cxnSp>
        <p:nvCxnSpPr>
          <p:cNvPr id="89" name="Straight Arrow Connector 88"/>
          <p:cNvCxnSpPr>
            <a:stCxn id="79" idx="1"/>
            <a:endCxn id="9" idx="3"/>
          </p:cNvCxnSpPr>
          <p:nvPr/>
        </p:nvCxnSpPr>
        <p:spPr>
          <a:xfrm flipH="1">
            <a:off x="1695223" y="3731777"/>
            <a:ext cx="185632" cy="2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8" name="Rectangle 97"/>
          <p:cNvSpPr/>
          <p:nvPr/>
        </p:nvSpPr>
        <p:spPr>
          <a:xfrm>
            <a:off x="11176518" y="3442013"/>
            <a:ext cx="392784" cy="864742"/>
          </a:xfrm>
          <a:prstGeom prst="rect">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sz="1200" dirty="0"/>
              <a:t>initializers</a:t>
            </a:r>
          </a:p>
        </p:txBody>
      </p:sp>
      <p:sp>
        <p:nvSpPr>
          <p:cNvPr id="101" name="Rectangle 100"/>
          <p:cNvSpPr/>
          <p:nvPr/>
        </p:nvSpPr>
        <p:spPr>
          <a:xfrm>
            <a:off x="10897917" y="4469900"/>
            <a:ext cx="392784" cy="864742"/>
          </a:xfrm>
          <a:prstGeom prst="rect">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sz="1200" dirty="0"/>
              <a:t>memory</a:t>
            </a:r>
          </a:p>
        </p:txBody>
      </p:sp>
      <p:sp>
        <p:nvSpPr>
          <p:cNvPr id="102" name="Rectangle 101"/>
          <p:cNvSpPr/>
          <p:nvPr/>
        </p:nvSpPr>
        <p:spPr>
          <a:xfrm>
            <a:off x="11300270" y="4469900"/>
            <a:ext cx="392784" cy="864742"/>
          </a:xfrm>
          <a:prstGeom prst="rect">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sz="1200" dirty="0"/>
              <a:t>Session storage</a:t>
            </a:r>
          </a:p>
        </p:txBody>
      </p:sp>
    </p:spTree>
    <p:extLst>
      <p:ext uri="{BB962C8B-B14F-4D97-AF65-F5344CB8AC3E}">
        <p14:creationId xmlns:p14="http://schemas.microsoft.com/office/powerpoint/2010/main" val="127339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6"/>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58"/>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animBg="1"/>
      <p:bldP spid="6" grpId="0" animBg="1"/>
      <p:bldP spid="6" grpId="1" animBg="1"/>
      <p:bldP spid="7" grpId="0" animBg="1"/>
      <p:bldP spid="8" grpId="0" animBg="1"/>
      <p:bldP spid="9" grpId="0" animBg="1"/>
      <p:bldP spid="10" grpId="0" animBg="1"/>
      <p:bldP spid="11" grpId="0" animBg="1"/>
      <p:bldP spid="12" grpId="0" animBg="1"/>
      <p:bldP spid="19" grpId="0" animBg="1"/>
      <p:bldP spid="13" grpId="0" animBg="1"/>
      <p:bldP spid="14" grpId="0" animBg="1"/>
      <p:bldP spid="15" grpId="0" animBg="1"/>
      <p:bldP spid="16" grpId="0" animBg="1"/>
      <p:bldP spid="17" grpId="0" animBg="1"/>
      <p:bldP spid="18" grpId="0" animBg="1"/>
      <p:bldP spid="21" grpId="0" animBg="1"/>
      <p:bldP spid="22" grpId="0" animBg="1"/>
      <p:bldP spid="23" grpId="0" animBg="1"/>
      <p:bldP spid="79" grpId="0" animBg="1"/>
      <p:bldP spid="98" grpId="0" animBg="1"/>
      <p:bldP spid="101" grpId="0" animBg="1"/>
      <p:bldP spid="1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9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3"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Rounded 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rotWithShape="1">
          <a:blip r:embed="rId3"/>
          <a:srcRect r="4614" b="1"/>
          <a:stretch/>
        </p:blipFill>
        <p:spPr>
          <a:xfrm>
            <a:off x="5603706" y="1258529"/>
            <a:ext cx="5638853" cy="4330205"/>
          </a:xfrm>
          <a:prstGeom prst="rect">
            <a:avLst/>
          </a:prstGeom>
        </p:spPr>
      </p:pic>
      <p:sp>
        <p:nvSpPr>
          <p:cNvPr id="2" name="Title 1"/>
          <p:cNvSpPr>
            <a:spLocks noGrp="1"/>
          </p:cNvSpPr>
          <p:nvPr>
            <p:ph type="title"/>
          </p:nvPr>
        </p:nvSpPr>
        <p:spPr>
          <a:xfrm>
            <a:off x="838200" y="365125"/>
            <a:ext cx="3200400" cy="1325563"/>
          </a:xfrm>
        </p:spPr>
        <p:txBody>
          <a:bodyPr>
            <a:normAutofit/>
          </a:bodyPr>
          <a:lstStyle/>
          <a:p>
            <a:r>
              <a:rPr lang="en-US" sz="3200"/>
              <a:t>SPA application specifics</a:t>
            </a:r>
          </a:p>
        </p:txBody>
      </p:sp>
      <p:sp>
        <p:nvSpPr>
          <p:cNvPr id="3" name="Content Placeholder 2"/>
          <p:cNvSpPr>
            <a:spLocks noGrp="1"/>
          </p:cNvSpPr>
          <p:nvPr>
            <p:ph idx="1"/>
          </p:nvPr>
        </p:nvSpPr>
        <p:spPr>
          <a:xfrm>
            <a:off x="838201" y="1825625"/>
            <a:ext cx="3200400" cy="4351338"/>
          </a:xfrm>
        </p:spPr>
        <p:txBody>
          <a:bodyPr>
            <a:normAutofit/>
          </a:bodyPr>
          <a:lstStyle/>
          <a:p>
            <a:r>
              <a:rPr lang="en-US" sz="2400" dirty="0"/>
              <a:t>Initial page load is followed by virtual page transition</a:t>
            </a:r>
          </a:p>
          <a:p>
            <a:r>
              <a:rPr lang="en-US" sz="2400" dirty="0"/>
              <a:t>Log page views for each virtual page transition</a:t>
            </a:r>
          </a:p>
          <a:p>
            <a:r>
              <a:rPr lang="en-US" sz="2400" dirty="0"/>
              <a:t>Initialize new operation to keep associated telemetry grouped by operation </a:t>
            </a:r>
          </a:p>
          <a:p>
            <a:endParaRPr lang="en-US" sz="2400" dirty="0"/>
          </a:p>
        </p:txBody>
      </p:sp>
    </p:spTree>
    <p:extLst>
      <p:ext uri="{BB962C8B-B14F-4D97-AF65-F5344CB8AC3E}">
        <p14:creationId xmlns:p14="http://schemas.microsoft.com/office/powerpoint/2010/main" val="412553566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dirty="0"/>
              <a:t>Setting the context on the presentation:</a:t>
            </a:r>
          </a:p>
          <a:p>
            <a:pPr lvl="1"/>
            <a:r>
              <a:rPr lang="en-US" dirty="0"/>
              <a:t>What kind of applications will be covered in this presentation (traditional and SPA websites hosted </a:t>
            </a:r>
            <a:r>
              <a:rPr lang="en-US" dirty="0" err="1"/>
              <a:t>onprem</a:t>
            </a:r>
            <a:r>
              <a:rPr lang="en-US" dirty="0"/>
              <a:t> or in the cloud), and which ones won’t be covered (device applications). Focus on health, not on usage</a:t>
            </a:r>
          </a:p>
          <a:p>
            <a:r>
              <a:rPr lang="en-US" dirty="0"/>
              <a:t>Monitoring web applications</a:t>
            </a:r>
          </a:p>
          <a:p>
            <a:pPr lvl="1"/>
            <a:r>
              <a:rPr lang="en-US" dirty="0"/>
              <a:t>Browser performance</a:t>
            </a:r>
          </a:p>
          <a:p>
            <a:pPr lvl="1"/>
            <a:r>
              <a:rPr lang="en-US" dirty="0"/>
              <a:t>Customized page load performance</a:t>
            </a:r>
          </a:p>
          <a:p>
            <a:pPr lvl="1"/>
            <a:r>
              <a:rPr lang="en-US" dirty="0"/>
              <a:t>AJAX health root cause analysis</a:t>
            </a:r>
          </a:p>
          <a:p>
            <a:pPr lvl="1"/>
            <a:r>
              <a:rPr lang="en-US" dirty="0"/>
              <a:t>Adding custom telemetry</a:t>
            </a:r>
          </a:p>
          <a:p>
            <a:pPr lvl="1"/>
            <a:r>
              <a:rPr lang="en-US" dirty="0"/>
              <a:t>Application Map</a:t>
            </a:r>
          </a:p>
          <a:p>
            <a:r>
              <a:rPr lang="en-US" dirty="0"/>
              <a:t>Tools and frameworks</a:t>
            </a:r>
          </a:p>
          <a:p>
            <a:r>
              <a:rPr lang="en-US" dirty="0"/>
              <a:t>Q &amp; A</a:t>
            </a:r>
          </a:p>
          <a:p>
            <a:r>
              <a:rPr lang="en-US" dirty="0"/>
              <a:t>Extra</a:t>
            </a:r>
          </a:p>
          <a:p>
            <a:pPr lvl="1"/>
            <a:r>
              <a:rPr lang="en-US" dirty="0"/>
              <a:t>SPA application specifics</a:t>
            </a:r>
          </a:p>
          <a:p>
            <a:pPr lvl="1"/>
            <a:r>
              <a:rPr lang="en-US" dirty="0"/>
              <a:t>Application Insights JavaScript SDK: how it works</a:t>
            </a:r>
          </a:p>
          <a:p>
            <a:pPr lvl="1"/>
            <a:r>
              <a:rPr lang="en-US" dirty="0"/>
              <a:t>Application Insights: client-side sampling, server-side sampling &amp; throttling</a:t>
            </a:r>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26061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8477" y="1847719"/>
            <a:ext cx="1242323" cy="12265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a:t>
            </a:r>
          </a:p>
        </p:txBody>
      </p:sp>
      <p:sp>
        <p:nvSpPr>
          <p:cNvPr id="3" name="Rectangle 2"/>
          <p:cNvSpPr/>
          <p:nvPr/>
        </p:nvSpPr>
        <p:spPr>
          <a:xfrm>
            <a:off x="9056764" y="1816144"/>
            <a:ext cx="1242323" cy="12486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Server</a:t>
            </a:r>
          </a:p>
        </p:txBody>
      </p:sp>
      <p:cxnSp>
        <p:nvCxnSpPr>
          <p:cNvPr id="4" name="Straight Arrow Connector 6"/>
          <p:cNvCxnSpPr>
            <a:cxnSpLocks/>
          </p:cNvCxnSpPr>
          <p:nvPr/>
        </p:nvCxnSpPr>
        <p:spPr>
          <a:xfrm flipV="1">
            <a:off x="6400800" y="2105025"/>
            <a:ext cx="2655964" cy="9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459776" y="1872301"/>
            <a:ext cx="1581342" cy="307777"/>
          </a:xfrm>
          <a:prstGeom prst="rect">
            <a:avLst/>
          </a:prstGeom>
          <a:noFill/>
        </p:spPr>
        <p:txBody>
          <a:bodyPr wrap="square" rtlCol="0">
            <a:spAutoFit/>
          </a:bodyPr>
          <a:lstStyle/>
          <a:p>
            <a:r>
              <a:rPr lang="en-US" sz="1400" dirty="0"/>
              <a:t>initial request</a:t>
            </a:r>
          </a:p>
        </p:txBody>
      </p:sp>
      <p:cxnSp>
        <p:nvCxnSpPr>
          <p:cNvPr id="6" name="Straight Arrow Connector 11"/>
          <p:cNvCxnSpPr>
            <a:cxnSpLocks/>
          </p:cNvCxnSpPr>
          <p:nvPr/>
        </p:nvCxnSpPr>
        <p:spPr>
          <a:xfrm rot="10800000">
            <a:off x="6400800" y="2321266"/>
            <a:ext cx="2655964"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6400800" y="2643187"/>
            <a:ext cx="2655964" cy="9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16532" y="2420477"/>
            <a:ext cx="1499121" cy="307777"/>
          </a:xfrm>
          <a:prstGeom prst="rect">
            <a:avLst/>
          </a:prstGeom>
          <a:noFill/>
        </p:spPr>
        <p:txBody>
          <a:bodyPr wrap="square" rtlCol="0">
            <a:spAutoFit/>
          </a:bodyPr>
          <a:lstStyle/>
          <a:p>
            <a:r>
              <a:rPr lang="en-US" sz="1400" dirty="0"/>
              <a:t>Form POST</a:t>
            </a:r>
          </a:p>
        </p:txBody>
      </p:sp>
      <p:sp>
        <p:nvSpPr>
          <p:cNvPr id="9" name="Double Wave 8"/>
          <p:cNvSpPr/>
          <p:nvPr/>
        </p:nvSpPr>
        <p:spPr>
          <a:xfrm>
            <a:off x="6626095" y="2209784"/>
            <a:ext cx="507742" cy="248363"/>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HTML</a:t>
            </a:r>
          </a:p>
        </p:txBody>
      </p:sp>
      <p:cxnSp>
        <p:nvCxnSpPr>
          <p:cNvPr id="10" name="Straight Arrow Connector 11"/>
          <p:cNvCxnSpPr>
            <a:cxnSpLocks/>
          </p:cNvCxnSpPr>
          <p:nvPr/>
        </p:nvCxnSpPr>
        <p:spPr>
          <a:xfrm rot="10800000">
            <a:off x="6400800" y="2853979"/>
            <a:ext cx="2655964"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Double Wave 10"/>
          <p:cNvSpPr/>
          <p:nvPr/>
        </p:nvSpPr>
        <p:spPr>
          <a:xfrm>
            <a:off x="6626095" y="2742497"/>
            <a:ext cx="507742" cy="248363"/>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HTML</a:t>
            </a:r>
          </a:p>
        </p:txBody>
      </p:sp>
      <p:sp>
        <p:nvSpPr>
          <p:cNvPr id="12" name="Arrow: Circular 11"/>
          <p:cNvSpPr/>
          <p:nvPr/>
        </p:nvSpPr>
        <p:spPr>
          <a:xfrm>
            <a:off x="5937250" y="2643187"/>
            <a:ext cx="317500" cy="331757"/>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5230124" y="2814924"/>
            <a:ext cx="1162853" cy="230832"/>
          </a:xfrm>
          <a:prstGeom prst="rect">
            <a:avLst/>
          </a:prstGeom>
          <a:noFill/>
        </p:spPr>
        <p:txBody>
          <a:bodyPr wrap="square" rtlCol="0">
            <a:spAutoFit/>
          </a:bodyPr>
          <a:lstStyle/>
          <a:p>
            <a:pPr algn="ctr"/>
            <a:r>
              <a:rPr lang="en-US" sz="900" dirty="0"/>
              <a:t>Browser page reload</a:t>
            </a:r>
          </a:p>
        </p:txBody>
      </p:sp>
      <p:sp>
        <p:nvSpPr>
          <p:cNvPr id="14" name="Rectangle 13"/>
          <p:cNvSpPr/>
          <p:nvPr/>
        </p:nvSpPr>
        <p:spPr>
          <a:xfrm>
            <a:off x="5158477" y="3963032"/>
            <a:ext cx="1242323" cy="12265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a:t>
            </a:r>
          </a:p>
        </p:txBody>
      </p:sp>
      <p:sp>
        <p:nvSpPr>
          <p:cNvPr id="15" name="Rectangle 14"/>
          <p:cNvSpPr/>
          <p:nvPr/>
        </p:nvSpPr>
        <p:spPr>
          <a:xfrm>
            <a:off x="9056764" y="3931457"/>
            <a:ext cx="1242323" cy="12486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Server</a:t>
            </a:r>
          </a:p>
        </p:txBody>
      </p:sp>
      <p:cxnSp>
        <p:nvCxnSpPr>
          <p:cNvPr id="16" name="Straight Arrow Connector 6"/>
          <p:cNvCxnSpPr>
            <a:cxnSpLocks/>
          </p:cNvCxnSpPr>
          <p:nvPr/>
        </p:nvCxnSpPr>
        <p:spPr>
          <a:xfrm flipV="1">
            <a:off x="6400800" y="4220338"/>
            <a:ext cx="2655964" cy="9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75422" y="3988535"/>
            <a:ext cx="1581342" cy="307777"/>
          </a:xfrm>
          <a:prstGeom prst="rect">
            <a:avLst/>
          </a:prstGeom>
          <a:noFill/>
        </p:spPr>
        <p:txBody>
          <a:bodyPr wrap="square" rtlCol="0">
            <a:spAutoFit/>
          </a:bodyPr>
          <a:lstStyle/>
          <a:p>
            <a:r>
              <a:rPr lang="en-US" sz="1400" dirty="0"/>
              <a:t>initial request</a:t>
            </a:r>
          </a:p>
        </p:txBody>
      </p:sp>
      <p:cxnSp>
        <p:nvCxnSpPr>
          <p:cNvPr id="18" name="Straight Arrow Connector 11"/>
          <p:cNvCxnSpPr>
            <a:cxnSpLocks/>
          </p:cNvCxnSpPr>
          <p:nvPr/>
        </p:nvCxnSpPr>
        <p:spPr>
          <a:xfrm rot="10800000">
            <a:off x="6400800" y="4436579"/>
            <a:ext cx="2655964"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6"/>
          <p:cNvCxnSpPr>
            <a:cxnSpLocks/>
          </p:cNvCxnSpPr>
          <p:nvPr/>
        </p:nvCxnSpPr>
        <p:spPr>
          <a:xfrm flipV="1">
            <a:off x="6400800" y="4758500"/>
            <a:ext cx="2655964" cy="9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75422" y="4503849"/>
            <a:ext cx="1499121" cy="307777"/>
          </a:xfrm>
          <a:prstGeom prst="rect">
            <a:avLst/>
          </a:prstGeom>
          <a:noFill/>
        </p:spPr>
        <p:txBody>
          <a:bodyPr wrap="square" rtlCol="0">
            <a:spAutoFit/>
          </a:bodyPr>
          <a:lstStyle/>
          <a:p>
            <a:r>
              <a:rPr lang="en-US" sz="1400" dirty="0"/>
              <a:t>AJAX</a:t>
            </a:r>
          </a:p>
        </p:txBody>
      </p:sp>
      <p:sp>
        <p:nvSpPr>
          <p:cNvPr id="21" name="Double Wave 20"/>
          <p:cNvSpPr/>
          <p:nvPr/>
        </p:nvSpPr>
        <p:spPr>
          <a:xfrm>
            <a:off x="6626095" y="4325097"/>
            <a:ext cx="507742" cy="248363"/>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HTML</a:t>
            </a:r>
          </a:p>
        </p:txBody>
      </p:sp>
      <p:cxnSp>
        <p:nvCxnSpPr>
          <p:cNvPr id="22" name="Straight Arrow Connector 11"/>
          <p:cNvCxnSpPr>
            <a:cxnSpLocks/>
          </p:cNvCxnSpPr>
          <p:nvPr/>
        </p:nvCxnSpPr>
        <p:spPr>
          <a:xfrm rot="10800000">
            <a:off x="6400800" y="4969292"/>
            <a:ext cx="2655964"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Double Wave 22"/>
          <p:cNvSpPr/>
          <p:nvPr/>
        </p:nvSpPr>
        <p:spPr>
          <a:xfrm>
            <a:off x="6626095" y="4857810"/>
            <a:ext cx="507742" cy="248363"/>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JSON</a:t>
            </a:r>
          </a:p>
        </p:txBody>
      </p:sp>
      <p:sp>
        <p:nvSpPr>
          <p:cNvPr id="24" name="Rectangle: Rounded Corners 23"/>
          <p:cNvSpPr/>
          <p:nvPr/>
        </p:nvSpPr>
        <p:spPr>
          <a:xfrm>
            <a:off x="5234940" y="4758500"/>
            <a:ext cx="411480" cy="347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5896228" y="4758499"/>
            <a:ext cx="411480" cy="3476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Arrow Connector 6"/>
          <p:cNvCxnSpPr>
            <a:cxnSpLocks/>
            <a:stCxn id="24" idx="3"/>
            <a:endCxn id="25" idx="1"/>
          </p:cNvCxnSpPr>
          <p:nvPr/>
        </p:nvCxnSpPr>
        <p:spPr>
          <a:xfrm flipV="1">
            <a:off x="5646420" y="4932336"/>
            <a:ext cx="24980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89897" y="4917037"/>
            <a:ext cx="1162853" cy="230832"/>
          </a:xfrm>
          <a:prstGeom prst="rect">
            <a:avLst/>
          </a:prstGeom>
          <a:noFill/>
        </p:spPr>
        <p:txBody>
          <a:bodyPr wrap="square" rtlCol="0">
            <a:spAutoFit/>
          </a:bodyPr>
          <a:lstStyle/>
          <a:p>
            <a:pPr algn="ctr"/>
            <a:r>
              <a:rPr lang="en-US" sz="900" dirty="0"/>
              <a:t>Virtual page reveal</a:t>
            </a:r>
          </a:p>
        </p:txBody>
      </p:sp>
      <p:sp>
        <p:nvSpPr>
          <p:cNvPr id="28" name="TextBox 27"/>
          <p:cNvSpPr txBox="1"/>
          <p:nvPr/>
        </p:nvSpPr>
        <p:spPr>
          <a:xfrm>
            <a:off x="6644617" y="1440126"/>
            <a:ext cx="2168329" cy="307777"/>
          </a:xfrm>
          <a:prstGeom prst="rect">
            <a:avLst/>
          </a:prstGeom>
          <a:noFill/>
        </p:spPr>
        <p:txBody>
          <a:bodyPr wrap="square" rtlCol="0">
            <a:spAutoFit/>
          </a:bodyPr>
          <a:lstStyle/>
          <a:p>
            <a:r>
              <a:rPr lang="en-US" sz="1400" b="1" dirty="0"/>
              <a:t>Traditional page lifecycle</a:t>
            </a:r>
          </a:p>
        </p:txBody>
      </p:sp>
      <p:sp>
        <p:nvSpPr>
          <p:cNvPr id="29" name="TextBox 28"/>
          <p:cNvSpPr txBox="1"/>
          <p:nvPr/>
        </p:nvSpPr>
        <p:spPr>
          <a:xfrm>
            <a:off x="6730276" y="3702084"/>
            <a:ext cx="2168329" cy="307777"/>
          </a:xfrm>
          <a:prstGeom prst="rect">
            <a:avLst/>
          </a:prstGeom>
          <a:noFill/>
        </p:spPr>
        <p:txBody>
          <a:bodyPr wrap="square" rtlCol="0">
            <a:spAutoFit/>
          </a:bodyPr>
          <a:lstStyle/>
          <a:p>
            <a:r>
              <a:rPr lang="en-US" sz="1400" b="1" dirty="0"/>
              <a:t>AJAX page lifecycle</a:t>
            </a:r>
          </a:p>
        </p:txBody>
      </p:sp>
    </p:spTree>
    <p:extLst>
      <p:ext uri="{BB962C8B-B14F-4D97-AF65-F5344CB8AC3E}">
        <p14:creationId xmlns:p14="http://schemas.microsoft.com/office/powerpoint/2010/main" val="1645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0703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How many of the web browsers can you name from the logo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 y="1673855"/>
            <a:ext cx="3425957" cy="3509809"/>
          </a:xfrm>
          <a:prstGeom prst="rect">
            <a:avLst/>
          </a:prstGeom>
        </p:spPr>
      </p:pic>
      <p:sp>
        <p:nvSpPr>
          <p:cNvPr id="2" name="Title 1"/>
          <p:cNvSpPr>
            <a:spLocks noGrp="1"/>
          </p:cNvSpPr>
          <p:nvPr>
            <p:ph type="title"/>
          </p:nvPr>
        </p:nvSpPr>
        <p:spPr>
          <a:xfrm>
            <a:off x="4384039" y="365125"/>
            <a:ext cx="7164493" cy="1325563"/>
          </a:xfrm>
        </p:spPr>
        <p:txBody>
          <a:bodyPr>
            <a:normAutofit fontScale="90000"/>
          </a:bodyPr>
          <a:lstStyle/>
          <a:p>
            <a:r>
              <a:rPr lang="en-US" dirty="0">
                <a:solidFill>
                  <a:schemeClr val="bg1"/>
                </a:solidFill>
              </a:rPr>
              <a:t>Setting the context: AppInsights for browser applications</a:t>
            </a:r>
          </a:p>
        </p:txBody>
      </p:sp>
      <p:sp>
        <p:nvSpPr>
          <p:cNvPr id="3" name="Content Placeholder 2"/>
          <p:cNvSpPr>
            <a:spLocks noGrp="1"/>
          </p:cNvSpPr>
          <p:nvPr>
            <p:ph idx="1"/>
          </p:nvPr>
        </p:nvSpPr>
        <p:spPr>
          <a:xfrm>
            <a:off x="4387515" y="2022601"/>
            <a:ext cx="7161017" cy="4644899"/>
          </a:xfrm>
        </p:spPr>
        <p:txBody>
          <a:bodyPr>
            <a:normAutofit/>
          </a:bodyPr>
          <a:lstStyle/>
          <a:p>
            <a:pPr>
              <a:lnSpc>
                <a:spcPct val="80000"/>
              </a:lnSpc>
            </a:pPr>
            <a:r>
              <a:rPr lang="en-US" sz="2400" dirty="0" err="1">
                <a:solidFill>
                  <a:schemeClr val="bg1"/>
                </a:solidFill>
              </a:rPr>
              <a:t>AppInsighs</a:t>
            </a:r>
            <a:r>
              <a:rPr lang="en-US" sz="2400" dirty="0">
                <a:solidFill>
                  <a:schemeClr val="bg1"/>
                </a:solidFill>
              </a:rPr>
              <a:t> is mostly focusing on server-side apps running on Azure platform: ASP.NET classic, ASP.NET Core, Node.JS</a:t>
            </a:r>
          </a:p>
          <a:p>
            <a:pPr>
              <a:lnSpc>
                <a:spcPct val="80000"/>
              </a:lnSpc>
            </a:pPr>
            <a:r>
              <a:rPr lang="en-US" sz="2400" dirty="0">
                <a:solidFill>
                  <a:schemeClr val="bg1"/>
                </a:solidFill>
              </a:rPr>
              <a:t>However it has a solid offering for monitoring client-side applications running the browser</a:t>
            </a:r>
          </a:p>
          <a:p>
            <a:pPr lvl="1">
              <a:lnSpc>
                <a:spcPct val="80000"/>
              </a:lnSpc>
            </a:pPr>
            <a:r>
              <a:rPr lang="en-US" sz="2000" dirty="0">
                <a:solidFill>
                  <a:schemeClr val="bg1"/>
                </a:solidFill>
              </a:rPr>
              <a:t>Including device apps running in WebView</a:t>
            </a:r>
          </a:p>
          <a:p>
            <a:pPr lvl="1">
              <a:lnSpc>
                <a:spcPct val="80000"/>
              </a:lnSpc>
            </a:pPr>
            <a:r>
              <a:rPr lang="en-US" sz="2000" dirty="0">
                <a:solidFill>
                  <a:schemeClr val="bg1"/>
                </a:solidFill>
              </a:rPr>
              <a:t>Out of scope: native device applications</a:t>
            </a:r>
          </a:p>
          <a:p>
            <a:pPr>
              <a:lnSpc>
                <a:spcPct val="80000"/>
              </a:lnSpc>
            </a:pPr>
            <a:r>
              <a:rPr lang="en-US" sz="2400" dirty="0">
                <a:solidFill>
                  <a:schemeClr val="bg1"/>
                </a:solidFill>
              </a:rPr>
              <a:t>What kind of monitoring</a:t>
            </a:r>
          </a:p>
          <a:p>
            <a:pPr lvl="1">
              <a:lnSpc>
                <a:spcPct val="80000"/>
              </a:lnSpc>
            </a:pPr>
            <a:r>
              <a:rPr lang="en-US" dirty="0">
                <a:solidFill>
                  <a:schemeClr val="bg1"/>
                </a:solidFill>
              </a:rPr>
              <a:t>In Scope: health and performance, availability, root-cause analysis, basic usage</a:t>
            </a:r>
          </a:p>
          <a:p>
            <a:pPr lvl="1">
              <a:lnSpc>
                <a:spcPct val="80000"/>
              </a:lnSpc>
            </a:pPr>
            <a:r>
              <a:rPr lang="en-US" sz="2000" i="1" dirty="0">
                <a:solidFill>
                  <a:schemeClr val="bg1"/>
                </a:solidFill>
              </a:rPr>
              <a:t>Out of scope: advanced usage, conversion, funnels, A/B testing</a:t>
            </a:r>
          </a:p>
        </p:txBody>
      </p:sp>
      <p:pic>
        <p:nvPicPr>
          <p:cNvPr id="8" name="Picture 4" descr="https://azure.microsoft.com/svghandler/application-insights/?width=600&amp;height=3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32" y="59167"/>
            <a:ext cx="1554032" cy="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52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205571" y="643466"/>
            <a:ext cx="5924190" cy="5568739"/>
          </a:xfrm>
          <a:prstGeom prst="rect">
            <a:avLst/>
          </a:prstGeom>
        </p:spPr>
      </p:pic>
      <p:sp>
        <p:nvSpPr>
          <p:cNvPr id="11"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anchor="ctr">
            <a:normAutofit/>
          </a:bodyPr>
          <a:lstStyle/>
          <a:p>
            <a:pPr algn="ctr"/>
            <a:r>
              <a:rPr lang="en-US" sz="3600" dirty="0">
                <a:solidFill>
                  <a:schemeClr val="bg1"/>
                </a:solidFill>
              </a:rPr>
              <a:t>What you get with </a:t>
            </a:r>
            <a:r>
              <a:rPr lang="en-US" sz="3600" dirty="0" err="1">
                <a:solidFill>
                  <a:schemeClr val="bg1"/>
                </a:solidFill>
              </a:rPr>
              <a:t>AppInsighs</a:t>
            </a:r>
            <a:r>
              <a:rPr lang="en-US" sz="3600" dirty="0">
                <a:solidFill>
                  <a:schemeClr val="bg1"/>
                </a:solidFill>
              </a:rPr>
              <a:t> by default</a:t>
            </a:r>
          </a:p>
        </p:txBody>
      </p:sp>
      <p:sp>
        <p:nvSpPr>
          <p:cNvPr id="4" name="TextBox 3"/>
          <p:cNvSpPr txBox="1"/>
          <p:nvPr/>
        </p:nvSpPr>
        <p:spPr>
          <a:xfrm>
            <a:off x="6162136" y="1606483"/>
            <a:ext cx="2794958" cy="306467"/>
          </a:xfrm>
          <a:prstGeom prst="wedgeRoundRectCallout">
            <a:avLst>
              <a:gd name="adj1" fmla="val 58179"/>
              <a:gd name="adj2" fmla="val 574"/>
              <a:gd name="adj3" fmla="val 16667"/>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200" dirty="0"/>
              <a:t>Count of page views</a:t>
            </a:r>
          </a:p>
        </p:txBody>
      </p:sp>
      <p:sp>
        <p:nvSpPr>
          <p:cNvPr id="10" name="TextBox 9"/>
          <p:cNvSpPr txBox="1"/>
          <p:nvPr/>
        </p:nvSpPr>
        <p:spPr>
          <a:xfrm>
            <a:off x="6162136" y="1210574"/>
            <a:ext cx="2794958" cy="306467"/>
          </a:xfrm>
          <a:prstGeom prst="wedgeRoundRectCallout">
            <a:avLst>
              <a:gd name="adj1" fmla="val 58179"/>
              <a:gd name="adj2" fmla="val 574"/>
              <a:gd name="adj3" fmla="val 16667"/>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200" dirty="0"/>
              <a:t>Time till page ready (can be customized)</a:t>
            </a:r>
          </a:p>
        </p:txBody>
      </p:sp>
      <p:sp>
        <p:nvSpPr>
          <p:cNvPr id="12" name="TextBox 11"/>
          <p:cNvSpPr txBox="1"/>
          <p:nvPr/>
        </p:nvSpPr>
        <p:spPr>
          <a:xfrm>
            <a:off x="6162136" y="2875472"/>
            <a:ext cx="2794958" cy="306467"/>
          </a:xfrm>
          <a:prstGeom prst="wedgeRoundRectCallout">
            <a:avLst>
              <a:gd name="adj1" fmla="val 58179"/>
              <a:gd name="adj2" fmla="val 574"/>
              <a:gd name="adj3" fmla="val 16667"/>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200" dirty="0"/>
              <a:t>Browser timings</a:t>
            </a:r>
          </a:p>
        </p:txBody>
      </p:sp>
      <p:sp>
        <p:nvSpPr>
          <p:cNvPr id="13" name="TextBox 12"/>
          <p:cNvSpPr txBox="1"/>
          <p:nvPr/>
        </p:nvSpPr>
        <p:spPr>
          <a:xfrm>
            <a:off x="6162136" y="4037162"/>
            <a:ext cx="2794958" cy="306467"/>
          </a:xfrm>
          <a:prstGeom prst="wedgeRoundRectCallout">
            <a:avLst>
              <a:gd name="adj1" fmla="val 58179"/>
              <a:gd name="adj2" fmla="val 574"/>
              <a:gd name="adj3" fmla="val 16667"/>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200" dirty="0"/>
              <a:t>Browser exceptions</a:t>
            </a:r>
          </a:p>
        </p:txBody>
      </p:sp>
      <p:sp>
        <p:nvSpPr>
          <p:cNvPr id="14" name="TextBox 13"/>
          <p:cNvSpPr txBox="1"/>
          <p:nvPr/>
        </p:nvSpPr>
        <p:spPr>
          <a:xfrm>
            <a:off x="6162136" y="4514523"/>
            <a:ext cx="2794958" cy="306467"/>
          </a:xfrm>
          <a:prstGeom prst="wedgeRoundRectCallout">
            <a:avLst>
              <a:gd name="adj1" fmla="val 58179"/>
              <a:gd name="adj2" fmla="val 574"/>
              <a:gd name="adj3" fmla="val 16667"/>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200" dirty="0"/>
              <a:t>AJAX AVG duration</a:t>
            </a:r>
          </a:p>
        </p:txBody>
      </p:sp>
      <p:sp>
        <p:nvSpPr>
          <p:cNvPr id="15" name="TextBox 14"/>
          <p:cNvSpPr txBox="1"/>
          <p:nvPr/>
        </p:nvSpPr>
        <p:spPr>
          <a:xfrm>
            <a:off x="6162136" y="5045618"/>
            <a:ext cx="2794958" cy="306467"/>
          </a:xfrm>
          <a:prstGeom prst="wedgeRoundRectCallout">
            <a:avLst>
              <a:gd name="adj1" fmla="val 58179"/>
              <a:gd name="adj2" fmla="val 574"/>
              <a:gd name="adj3" fmla="val 16667"/>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200" dirty="0"/>
              <a:t>AJAX count</a:t>
            </a:r>
          </a:p>
        </p:txBody>
      </p:sp>
      <p:sp>
        <p:nvSpPr>
          <p:cNvPr id="16" name="TextBox 15"/>
          <p:cNvSpPr txBox="1"/>
          <p:nvPr/>
        </p:nvSpPr>
        <p:spPr>
          <a:xfrm>
            <a:off x="6162136" y="5563970"/>
            <a:ext cx="2794958" cy="306467"/>
          </a:xfrm>
          <a:prstGeom prst="wedgeRoundRectCallout">
            <a:avLst>
              <a:gd name="adj1" fmla="val 58179"/>
              <a:gd name="adj2" fmla="val 574"/>
              <a:gd name="adj3" fmla="val 16667"/>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1200" dirty="0"/>
              <a:t>AJAX failures</a:t>
            </a:r>
          </a:p>
        </p:txBody>
      </p:sp>
      <p:pic>
        <p:nvPicPr>
          <p:cNvPr id="17" name="Picture 4" descr="https://azure.microsoft.com/svghandler/application-insights/?width=600&amp;height=3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033" y="60021"/>
            <a:ext cx="1554032" cy="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29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1026" name="Picture 2" descr="image"/>
          <p:cNvPicPr>
            <a:picLocks noChangeAspect="1" noChangeArrowheads="1"/>
          </p:cNvPicPr>
          <p:nvPr/>
        </p:nvPicPr>
        <p:blipFill rotWithShape="1">
          <a:blip r:embed="rId3">
            <a:extLst>
              <a:ext uri="{28A0092B-C50C-407E-A947-70E740481C1C}">
                <a14:useLocalDpi xmlns:a14="http://schemas.microsoft.com/office/drawing/2010/main" val="0"/>
              </a:ext>
            </a:extLst>
          </a:blip>
          <a:srcRect t="6250" r="-4" b="4874"/>
          <a:stretch/>
        </p:blipFill>
        <p:spPr bwMode="auto">
          <a:xfrm>
            <a:off x="5476847" y="405974"/>
            <a:ext cx="5433863" cy="48291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67039" cy="1676603"/>
          </a:xfrm>
        </p:spPr>
        <p:txBody>
          <a:bodyPr>
            <a:normAutofit/>
          </a:bodyPr>
          <a:lstStyle/>
          <a:p>
            <a:r>
              <a:rPr lang="en-US" sz="3600" dirty="0">
                <a:solidFill>
                  <a:schemeClr val="bg1"/>
                </a:solidFill>
              </a:rPr>
              <a:t>Browser performance monitoring</a:t>
            </a:r>
          </a:p>
        </p:txBody>
      </p:sp>
      <p:sp>
        <p:nvSpPr>
          <p:cNvPr id="3" name="Content Placeholder 2"/>
          <p:cNvSpPr>
            <a:spLocks noGrp="1"/>
          </p:cNvSpPr>
          <p:nvPr>
            <p:ph idx="1"/>
          </p:nvPr>
        </p:nvSpPr>
        <p:spPr>
          <a:xfrm>
            <a:off x="648931" y="2438401"/>
            <a:ext cx="3667036" cy="3779520"/>
          </a:xfrm>
        </p:spPr>
        <p:txBody>
          <a:bodyPr>
            <a:normAutofit/>
          </a:bodyPr>
          <a:lstStyle/>
          <a:p>
            <a:r>
              <a:rPr lang="en-US" sz="2000" dirty="0">
                <a:solidFill>
                  <a:schemeClr val="bg1"/>
                </a:solidFill>
              </a:rPr>
              <a:t>If you measure nothing else, measure Page Load Time</a:t>
            </a:r>
          </a:p>
          <a:p>
            <a:pPr lvl="1"/>
            <a:r>
              <a:rPr lang="en-US" sz="1600" dirty="0">
                <a:solidFill>
                  <a:schemeClr val="bg1"/>
                </a:solidFill>
              </a:rPr>
              <a:t>Amazon.com calculated than one second page load degradation would cost them $1.6 billion annually</a:t>
            </a:r>
          </a:p>
          <a:p>
            <a:r>
              <a:rPr lang="en-US" sz="2000" dirty="0">
                <a:solidFill>
                  <a:schemeClr val="bg1"/>
                </a:solidFill>
              </a:rPr>
              <a:t>Application Insights collects aggregates page performance metrics automatically</a:t>
            </a:r>
          </a:p>
        </p:txBody>
      </p:sp>
      <p:sp>
        <p:nvSpPr>
          <p:cNvPr id="5" name="Rectangle 4"/>
          <p:cNvSpPr/>
          <p:nvPr/>
        </p:nvSpPr>
        <p:spPr>
          <a:xfrm>
            <a:off x="5339644" y="5543814"/>
            <a:ext cx="6423378" cy="738664"/>
          </a:xfrm>
          <a:prstGeom prst="rect">
            <a:avLst/>
          </a:prstGeom>
          <a:ln>
            <a:solidFill>
              <a:schemeClr val="tx1"/>
            </a:solidFill>
            <a:prstDash val="sysDash"/>
          </a:ln>
        </p:spPr>
        <p:txBody>
          <a:bodyPr wrap="square">
            <a:spAutoFit/>
          </a:bodyPr>
          <a:lstStyle/>
          <a:p>
            <a:r>
              <a:rPr lang="en-US" sz="1400" b="1" dirty="0" err="1">
                <a:solidFill>
                  <a:srgbClr val="7030A0"/>
                </a:solidFill>
                <a:latin typeface="Consolas" panose="020B0609020204030204" pitchFamily="49" charset="0"/>
                <a:cs typeface="Courier New" panose="02070309020205020404" pitchFamily="49" charset="0"/>
              </a:rPr>
              <a:t>browserTimings</a:t>
            </a:r>
            <a:endParaRPr lang="en-US" sz="1400" b="1" dirty="0">
              <a:solidFill>
                <a:srgbClr val="7030A0"/>
              </a:solidFill>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a:t>
            </a:r>
            <a:r>
              <a:rPr lang="en-US" sz="1400" b="1" dirty="0">
                <a:solidFill>
                  <a:schemeClr val="accent1"/>
                </a:solidFill>
                <a:latin typeface="Consolas" panose="020B0609020204030204" pitchFamily="49" charset="0"/>
                <a:cs typeface="Courier New" panose="02070309020205020404" pitchFamily="49" charset="0"/>
              </a:rPr>
              <a:t>summarize</a:t>
            </a:r>
            <a:r>
              <a:rPr lang="en-US" sz="1400" dirty="0">
                <a:latin typeface="Consolas" panose="020B0609020204030204" pitchFamily="49" charset="0"/>
                <a:cs typeface="Courier New" panose="02070309020205020404" pitchFamily="49" charset="0"/>
              </a:rPr>
              <a:t> percentile(</a:t>
            </a:r>
            <a:r>
              <a:rPr lang="en-US" sz="1400" dirty="0" err="1">
                <a:latin typeface="Consolas" panose="020B0609020204030204" pitchFamily="49" charset="0"/>
                <a:cs typeface="Courier New" panose="02070309020205020404" pitchFamily="49" charset="0"/>
              </a:rPr>
              <a:t>totalDuration</a:t>
            </a:r>
            <a:r>
              <a:rPr lang="en-US" sz="1400" dirty="0">
                <a:latin typeface="Consolas" panose="020B0609020204030204" pitchFamily="49" charset="0"/>
                <a:cs typeface="Courier New" panose="02070309020205020404" pitchFamily="49" charset="0"/>
              </a:rPr>
              <a:t>, </a:t>
            </a:r>
            <a:r>
              <a:rPr lang="en-US" sz="1400" b="1" dirty="0">
                <a:solidFill>
                  <a:srgbClr val="00B050"/>
                </a:solidFill>
                <a:latin typeface="Consolas" panose="020B0609020204030204" pitchFamily="49" charset="0"/>
                <a:cs typeface="Courier New" panose="02070309020205020404" pitchFamily="49" charset="0"/>
              </a:rPr>
              <a:t>95</a:t>
            </a:r>
            <a:r>
              <a:rPr lang="en-US" sz="1400" dirty="0">
                <a:latin typeface="Consolas" panose="020B0609020204030204" pitchFamily="49" charset="0"/>
                <a:cs typeface="Courier New" panose="02070309020205020404" pitchFamily="49" charset="0"/>
              </a:rPr>
              <a:t>) by bin(timestamp, </a:t>
            </a:r>
            <a:r>
              <a:rPr lang="en-US" sz="1400" b="1" dirty="0">
                <a:solidFill>
                  <a:srgbClr val="00B050"/>
                </a:solidFill>
                <a:latin typeface="Consolas" panose="020B0609020204030204" pitchFamily="49" charset="0"/>
                <a:cs typeface="Courier New" panose="02070309020205020404" pitchFamily="49" charset="0"/>
              </a:rPr>
              <a:t>5m</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b="1" dirty="0">
                <a:solidFill>
                  <a:schemeClr val="accent1"/>
                </a:solidFill>
                <a:latin typeface="Consolas" panose="020B0609020204030204" pitchFamily="49" charset="0"/>
                <a:cs typeface="Courier New" panose="02070309020205020404" pitchFamily="49" charset="0"/>
              </a:rPr>
              <a:t>render</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timechart</a:t>
            </a:r>
            <a:r>
              <a:rPr lang="en-US" sz="1400" dirty="0">
                <a:latin typeface="Consolas" panose="020B0609020204030204" pitchFamily="49" charset="0"/>
                <a:cs typeface="Courier New" panose="02070309020205020404" pitchFamily="49" charset="0"/>
              </a:rPr>
              <a:t> </a:t>
            </a:r>
          </a:p>
        </p:txBody>
      </p:sp>
      <p:pic>
        <p:nvPicPr>
          <p:cNvPr id="7" name="Picture 4" descr="https://azure.microsoft.com/svghandler/application-insights/?width=600&amp;height=3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127" y="49264"/>
            <a:ext cx="1554032" cy="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88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00291" cy="1325563"/>
          </a:xfrm>
        </p:spPr>
        <p:txBody>
          <a:bodyPr>
            <a:normAutofit fontScale="90000"/>
          </a:bodyPr>
          <a:lstStyle/>
          <a:p>
            <a:r>
              <a:rPr lang="en-US" dirty="0"/>
              <a:t>Customizing page load completion marker</a:t>
            </a:r>
          </a:p>
        </p:txBody>
      </p:sp>
      <p:sp>
        <p:nvSpPr>
          <p:cNvPr id="3" name="Content Placeholder 2"/>
          <p:cNvSpPr>
            <a:spLocks noGrp="1"/>
          </p:cNvSpPr>
          <p:nvPr>
            <p:ph idx="1"/>
          </p:nvPr>
        </p:nvSpPr>
        <p:spPr>
          <a:xfrm>
            <a:off x="838200" y="1825625"/>
            <a:ext cx="5056517" cy="2510586"/>
          </a:xfrm>
        </p:spPr>
        <p:txBody>
          <a:bodyPr/>
          <a:lstStyle/>
          <a:p>
            <a:r>
              <a:rPr lang="en-US" dirty="0"/>
              <a:t>Set </a:t>
            </a:r>
            <a:r>
              <a:rPr lang="en-US" dirty="0" err="1"/>
              <a:t>overrridePageViewDuration</a:t>
            </a:r>
            <a:r>
              <a:rPr lang="en-US" dirty="0"/>
              <a:t> in the snippet</a:t>
            </a:r>
          </a:p>
          <a:p>
            <a:r>
              <a:rPr lang="en-US" dirty="0"/>
              <a:t>Set </a:t>
            </a:r>
            <a:r>
              <a:rPr lang="en-US" dirty="0" err="1"/>
              <a:t>trackPageView</a:t>
            </a:r>
            <a:r>
              <a:rPr lang="en-US" dirty="0"/>
              <a:t>() in the custom location</a:t>
            </a:r>
          </a:p>
          <a:p>
            <a:pPr marL="0" indent="0">
              <a:buNone/>
            </a:pPr>
            <a:endParaRPr lang="en-US" dirty="0"/>
          </a:p>
          <a:p>
            <a:endParaRPr lang="en-US" dirty="0"/>
          </a:p>
        </p:txBody>
      </p:sp>
      <p:pic>
        <p:nvPicPr>
          <p:cNvPr id="5" name="Picture 4"/>
          <p:cNvPicPr>
            <a:picLocks noChangeAspect="1"/>
          </p:cNvPicPr>
          <p:nvPr/>
        </p:nvPicPr>
        <p:blipFill>
          <a:blip r:embed="rId3"/>
          <a:stretch>
            <a:fillRect/>
          </a:stretch>
        </p:blipFill>
        <p:spPr>
          <a:xfrm>
            <a:off x="7222466" y="365125"/>
            <a:ext cx="4052880" cy="171468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2909977" y="4390635"/>
            <a:ext cx="6166558" cy="1171395"/>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3073373" y="5798434"/>
            <a:ext cx="6423378" cy="738664"/>
          </a:xfrm>
          <a:prstGeom prst="rect">
            <a:avLst/>
          </a:prstGeom>
          <a:ln>
            <a:solidFill>
              <a:schemeClr val="tx1"/>
            </a:solidFill>
            <a:prstDash val="sysDash"/>
          </a:ln>
        </p:spPr>
        <p:txBody>
          <a:bodyPr wrap="square">
            <a:spAutoFit/>
          </a:bodyPr>
          <a:lstStyle/>
          <a:p>
            <a:r>
              <a:rPr lang="en-US" sz="1400" b="1" dirty="0" err="1">
                <a:solidFill>
                  <a:srgbClr val="7030A0"/>
                </a:solidFill>
                <a:latin typeface="Consolas" panose="020B0609020204030204" pitchFamily="49" charset="0"/>
                <a:cs typeface="Courier New" panose="02070309020205020404" pitchFamily="49" charset="0"/>
              </a:rPr>
              <a:t>pageViews</a:t>
            </a:r>
            <a:endParaRPr lang="en-US" sz="1400" b="1" dirty="0">
              <a:solidFill>
                <a:srgbClr val="7030A0"/>
              </a:solidFill>
              <a:latin typeface="Consolas" panose="020B0609020204030204" pitchFamily="49" charset="0"/>
              <a:cs typeface="Courier New" panose="02070309020205020404" pitchFamily="49" charset="0"/>
            </a:endParaRPr>
          </a:p>
          <a:p>
            <a:r>
              <a:rPr lang="en-US" sz="1400" b="1" dirty="0">
                <a:latin typeface="Consolas" panose="020B0609020204030204" pitchFamily="49" charset="0"/>
                <a:cs typeface="Courier New" panose="02070309020205020404" pitchFamily="49" charset="0"/>
              </a:rPr>
              <a:t>| </a:t>
            </a:r>
            <a:r>
              <a:rPr lang="en-US" sz="1400" b="1" dirty="0">
                <a:solidFill>
                  <a:schemeClr val="accent1"/>
                </a:solidFill>
                <a:latin typeface="Consolas" panose="020B0609020204030204" pitchFamily="49" charset="0"/>
                <a:cs typeface="Courier New" panose="02070309020205020404" pitchFamily="49" charset="0"/>
              </a:rPr>
              <a:t>summarize</a:t>
            </a:r>
            <a:r>
              <a:rPr lang="en-US" sz="1400" b="1" dirty="0">
                <a:latin typeface="Consolas" panose="020B0609020204030204" pitchFamily="49" charset="0"/>
                <a:cs typeface="Courier New" panose="02070309020205020404" pitchFamily="49" charset="0"/>
              </a:rPr>
              <a:t> percentile(duration, </a:t>
            </a:r>
            <a:r>
              <a:rPr lang="en-US" sz="1400" b="1" dirty="0">
                <a:solidFill>
                  <a:schemeClr val="accent6"/>
                </a:solidFill>
                <a:latin typeface="Consolas" panose="020B0609020204030204" pitchFamily="49" charset="0"/>
                <a:cs typeface="Courier New" panose="02070309020205020404" pitchFamily="49" charset="0"/>
              </a:rPr>
              <a:t>95</a:t>
            </a:r>
            <a:r>
              <a:rPr lang="en-US" sz="1400" b="1" dirty="0">
                <a:latin typeface="Consolas" panose="020B0609020204030204" pitchFamily="49" charset="0"/>
                <a:cs typeface="Courier New" panose="02070309020205020404" pitchFamily="49" charset="0"/>
              </a:rPr>
              <a:t>) by bin(timestamp, </a:t>
            </a:r>
            <a:r>
              <a:rPr lang="en-US" sz="1400" b="1" dirty="0">
                <a:solidFill>
                  <a:schemeClr val="accent6"/>
                </a:solidFill>
                <a:latin typeface="Consolas" panose="020B0609020204030204" pitchFamily="49" charset="0"/>
                <a:cs typeface="Courier New" panose="02070309020205020404" pitchFamily="49" charset="0"/>
              </a:rPr>
              <a:t>5m</a:t>
            </a:r>
            <a:r>
              <a:rPr lang="en-US" sz="1400" b="1" dirty="0">
                <a:latin typeface="Consolas" panose="020B0609020204030204" pitchFamily="49" charset="0"/>
                <a:cs typeface="Courier New" panose="02070309020205020404" pitchFamily="49" charset="0"/>
              </a:rPr>
              <a:t>) </a:t>
            </a:r>
          </a:p>
          <a:p>
            <a:r>
              <a:rPr lang="en-US" sz="1400" dirty="0">
                <a:latin typeface="Consolas" panose="020B0609020204030204" pitchFamily="49" charset="0"/>
                <a:cs typeface="Courier New" panose="02070309020205020404" pitchFamily="49" charset="0"/>
              </a:rPr>
              <a:t>| </a:t>
            </a:r>
            <a:r>
              <a:rPr lang="en-US" sz="1400" b="1" dirty="0">
                <a:solidFill>
                  <a:schemeClr val="accent1"/>
                </a:solidFill>
                <a:latin typeface="Consolas" panose="020B0609020204030204" pitchFamily="49" charset="0"/>
                <a:cs typeface="Courier New" panose="02070309020205020404" pitchFamily="49" charset="0"/>
              </a:rPr>
              <a:t>render</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timechart</a:t>
            </a:r>
            <a:r>
              <a:rPr lang="en-US" sz="1400" dirty="0">
                <a:latin typeface="Consolas" panose="020B0609020204030204" pitchFamily="49" charset="0"/>
                <a:cs typeface="Courier New" panose="02070309020205020404" pitchFamily="49" charset="0"/>
              </a:rPr>
              <a:t> </a:t>
            </a:r>
          </a:p>
        </p:txBody>
      </p:sp>
      <p:pic>
        <p:nvPicPr>
          <p:cNvPr id="8" name="Picture 7"/>
          <p:cNvPicPr>
            <a:picLocks noChangeAspect="1"/>
          </p:cNvPicPr>
          <p:nvPr/>
        </p:nvPicPr>
        <p:blipFill>
          <a:blip r:embed="rId5"/>
          <a:stretch>
            <a:fillRect/>
          </a:stretch>
        </p:blipFill>
        <p:spPr>
          <a:xfrm>
            <a:off x="7222465" y="2652801"/>
            <a:ext cx="4021507" cy="1165825"/>
          </a:xfrm>
          <a:prstGeom prst="rect">
            <a:avLst/>
          </a:prstGeom>
        </p:spPr>
      </p:pic>
      <p:pic>
        <p:nvPicPr>
          <p:cNvPr id="9" name="Picture 4" descr="https://azure.microsoft.com/svghandler/application-insights/?width=600&amp;height=3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342" y="60021"/>
            <a:ext cx="1554032" cy="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93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14" y="755650"/>
            <a:ext cx="3786493" cy="1325563"/>
          </a:xfrm>
        </p:spPr>
        <p:txBody>
          <a:bodyPr>
            <a:normAutofit fontScale="90000"/>
          </a:bodyPr>
          <a:lstStyle/>
          <a:p>
            <a:r>
              <a:rPr lang="en-US" dirty="0"/>
              <a:t>AJAX health root-cause analysis</a:t>
            </a:r>
          </a:p>
        </p:txBody>
      </p:sp>
      <p:sp>
        <p:nvSpPr>
          <p:cNvPr id="3" name="Content Placeholder 2"/>
          <p:cNvSpPr>
            <a:spLocks noGrp="1"/>
          </p:cNvSpPr>
          <p:nvPr>
            <p:ph idx="1"/>
          </p:nvPr>
        </p:nvSpPr>
        <p:spPr>
          <a:xfrm>
            <a:off x="80836" y="2360086"/>
            <a:ext cx="4021667" cy="2729177"/>
          </a:xfrm>
        </p:spPr>
        <p:txBody>
          <a:bodyPr/>
          <a:lstStyle/>
          <a:p>
            <a:r>
              <a:rPr lang="en-US" dirty="0"/>
              <a:t>With both server and client instrumented with AppInsights, you can track transactions across client-&gt;server layers</a:t>
            </a:r>
          </a:p>
        </p:txBody>
      </p:sp>
      <p:sp>
        <p:nvSpPr>
          <p:cNvPr id="4" name="Rectangle 3"/>
          <p:cNvSpPr/>
          <p:nvPr/>
        </p:nvSpPr>
        <p:spPr>
          <a:xfrm>
            <a:off x="537982" y="5258220"/>
            <a:ext cx="1371600" cy="883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Failed AJAX</a:t>
            </a:r>
          </a:p>
        </p:txBody>
      </p:sp>
      <p:sp>
        <p:nvSpPr>
          <p:cNvPr id="5" name="Rectangle 4"/>
          <p:cNvSpPr/>
          <p:nvPr/>
        </p:nvSpPr>
        <p:spPr>
          <a:xfrm>
            <a:off x="2519182" y="5258220"/>
            <a:ext cx="1371600" cy="883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Failed server request</a:t>
            </a:r>
          </a:p>
        </p:txBody>
      </p:sp>
      <p:sp>
        <p:nvSpPr>
          <p:cNvPr id="6" name="Rectangle 5"/>
          <p:cNvSpPr/>
          <p:nvPr/>
        </p:nvSpPr>
        <p:spPr>
          <a:xfrm>
            <a:off x="4500382" y="5258220"/>
            <a:ext cx="1371600" cy="883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Failed dependency</a:t>
            </a:r>
          </a:p>
        </p:txBody>
      </p:sp>
      <p:cxnSp>
        <p:nvCxnSpPr>
          <p:cNvPr id="8" name="Straight Arrow Connector 7"/>
          <p:cNvCxnSpPr>
            <a:stCxn id="4" idx="3"/>
            <a:endCxn id="5" idx="1"/>
          </p:cNvCxnSpPr>
          <p:nvPr/>
        </p:nvCxnSpPr>
        <p:spPr>
          <a:xfrm>
            <a:off x="1909582" y="5700074"/>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3890782" y="5700074"/>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54893" y="5699544"/>
            <a:ext cx="718979" cy="369332"/>
          </a:xfrm>
          <a:prstGeom prst="rect">
            <a:avLst/>
          </a:prstGeom>
          <a:noFill/>
        </p:spPr>
        <p:txBody>
          <a:bodyPr wrap="none" rtlCol="0">
            <a:spAutoFit/>
          </a:bodyPr>
          <a:lstStyle/>
          <a:p>
            <a:r>
              <a:rPr lang="en-US" dirty="0"/>
              <a:t>Why?</a:t>
            </a:r>
          </a:p>
        </p:txBody>
      </p:sp>
      <p:sp>
        <p:nvSpPr>
          <p:cNvPr id="12" name="TextBox 11"/>
          <p:cNvSpPr txBox="1"/>
          <p:nvPr/>
        </p:nvSpPr>
        <p:spPr>
          <a:xfrm>
            <a:off x="3836093" y="5699544"/>
            <a:ext cx="718979" cy="369332"/>
          </a:xfrm>
          <a:prstGeom prst="rect">
            <a:avLst/>
          </a:prstGeom>
          <a:noFill/>
        </p:spPr>
        <p:txBody>
          <a:bodyPr wrap="none" rtlCol="0">
            <a:spAutoFit/>
          </a:bodyPr>
          <a:lstStyle/>
          <a:p>
            <a:r>
              <a:rPr lang="en-US" dirty="0"/>
              <a:t>Why?</a:t>
            </a:r>
          </a:p>
        </p:txBody>
      </p:sp>
      <p:pic>
        <p:nvPicPr>
          <p:cNvPr id="14" name="Picture 13"/>
          <p:cNvPicPr>
            <a:picLocks noChangeAspect="1"/>
          </p:cNvPicPr>
          <p:nvPr/>
        </p:nvPicPr>
        <p:blipFill>
          <a:blip r:embed="rId3"/>
          <a:stretch>
            <a:fillRect/>
          </a:stretch>
        </p:blipFill>
        <p:spPr>
          <a:xfrm>
            <a:off x="4116747" y="508129"/>
            <a:ext cx="7868108" cy="4366165"/>
          </a:xfrm>
          <a:prstGeom prst="rect">
            <a:avLst/>
          </a:prstGeom>
        </p:spPr>
      </p:pic>
      <p:sp>
        <p:nvSpPr>
          <p:cNvPr id="15" name="Rectangle 14"/>
          <p:cNvSpPr/>
          <p:nvPr/>
        </p:nvSpPr>
        <p:spPr>
          <a:xfrm>
            <a:off x="4116747" y="2847975"/>
            <a:ext cx="2546520" cy="23706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6673321" y="2081213"/>
            <a:ext cx="2546520" cy="40004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ectangle 16"/>
          <p:cNvSpPr/>
          <p:nvPr/>
        </p:nvSpPr>
        <p:spPr>
          <a:xfrm>
            <a:off x="9398360" y="2405063"/>
            <a:ext cx="2546520" cy="108003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8" name="Picture 4" descr="https://azure.microsoft.com/svghandler/application-insights/?width=600&amp;height=3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52" y="51812"/>
            <a:ext cx="1554032" cy="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99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sp>
        <p:nvSpPr>
          <p:cNvPr id="2" name="Title 1"/>
          <p:cNvSpPr>
            <a:spLocks noGrp="1"/>
          </p:cNvSpPr>
          <p:nvPr>
            <p:ph type="title"/>
          </p:nvPr>
        </p:nvSpPr>
        <p:spPr>
          <a:xfrm>
            <a:off x="648929" y="629266"/>
            <a:ext cx="3667039" cy="1676603"/>
          </a:xfrm>
        </p:spPr>
        <p:txBody>
          <a:bodyPr>
            <a:normAutofit/>
          </a:bodyPr>
          <a:lstStyle/>
          <a:p>
            <a:r>
              <a:rPr lang="en-US" sz="3600" dirty="0">
                <a:solidFill>
                  <a:schemeClr val="bg1"/>
                </a:solidFill>
              </a:rPr>
              <a:t>Usage Telemetry</a:t>
            </a:r>
          </a:p>
        </p:txBody>
      </p:sp>
      <p:sp>
        <p:nvSpPr>
          <p:cNvPr id="3" name="Content Placeholder 2"/>
          <p:cNvSpPr>
            <a:spLocks noGrp="1"/>
          </p:cNvSpPr>
          <p:nvPr>
            <p:ph idx="1"/>
          </p:nvPr>
        </p:nvSpPr>
        <p:spPr>
          <a:xfrm>
            <a:off x="648931" y="2438401"/>
            <a:ext cx="3667036" cy="3779520"/>
          </a:xfrm>
        </p:spPr>
        <p:txBody>
          <a:bodyPr>
            <a:normAutofit/>
          </a:bodyPr>
          <a:lstStyle/>
          <a:p>
            <a:r>
              <a:rPr lang="en-US" dirty="0">
                <a:solidFill>
                  <a:schemeClr val="bg1"/>
                </a:solidFill>
              </a:rPr>
              <a:t>Tracked using a cookie</a:t>
            </a:r>
          </a:p>
          <a:p>
            <a:r>
              <a:rPr lang="en-US" dirty="0">
                <a:solidFill>
                  <a:schemeClr val="bg1"/>
                </a:solidFill>
              </a:rPr>
              <a:t>Propagates from client to server, so we can track users and sessions across client-server boundaries</a:t>
            </a:r>
          </a:p>
          <a:p>
            <a:r>
              <a:rPr lang="en-US" dirty="0">
                <a:solidFill>
                  <a:schemeClr val="bg1"/>
                </a:solidFill>
              </a:rPr>
              <a:t>Used for sampling consistency</a:t>
            </a:r>
          </a:p>
        </p:txBody>
      </p:sp>
      <p:pic>
        <p:nvPicPr>
          <p:cNvPr id="5" name="Picture 4"/>
          <p:cNvPicPr>
            <a:picLocks noChangeAspect="1"/>
          </p:cNvPicPr>
          <p:nvPr/>
        </p:nvPicPr>
        <p:blipFill>
          <a:blip r:embed="rId3"/>
          <a:stretch>
            <a:fillRect/>
          </a:stretch>
        </p:blipFill>
        <p:spPr>
          <a:xfrm>
            <a:off x="5143057" y="925158"/>
            <a:ext cx="6538419" cy="4744122"/>
          </a:xfrm>
          <a:prstGeom prst="rect">
            <a:avLst/>
          </a:prstGeom>
          <a:ln>
            <a:noFill/>
          </a:ln>
          <a:effectLst>
            <a:outerShdw blurRad="190500" algn="tl" rotWithShape="0">
              <a:srgbClr val="000000">
                <a:alpha val="70000"/>
              </a:srgbClr>
            </a:outerShdw>
          </a:effectLst>
        </p:spPr>
      </p:pic>
      <p:pic>
        <p:nvPicPr>
          <p:cNvPr id="18" name="Picture 4" descr="https://azure.microsoft.com/svghandler/application-insights/?width=600&amp;height=3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51" y="49210"/>
            <a:ext cx="1554032" cy="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7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custom telemetry</a:t>
            </a:r>
          </a:p>
        </p:txBody>
      </p:sp>
      <p:sp>
        <p:nvSpPr>
          <p:cNvPr id="3" name="Content Placeholder 2"/>
          <p:cNvSpPr>
            <a:spLocks noGrp="1"/>
          </p:cNvSpPr>
          <p:nvPr>
            <p:ph idx="1"/>
          </p:nvPr>
        </p:nvSpPr>
        <p:spPr>
          <a:xfrm>
            <a:off x="838198" y="1479176"/>
            <a:ext cx="7976795" cy="5195944"/>
          </a:xfrm>
        </p:spPr>
        <p:txBody>
          <a:bodyPr>
            <a:normAutofit fontScale="77500" lnSpcReduction="20000"/>
          </a:bodyPr>
          <a:lstStyle/>
          <a:p>
            <a:r>
              <a:rPr lang="en-US" b="1" dirty="0" err="1"/>
              <a:t>trackEvent</a:t>
            </a:r>
            <a:r>
              <a:rPr lang="en-US" dirty="0"/>
              <a:t> - </a:t>
            </a:r>
            <a:r>
              <a:rPr lang="en-US" i="1" dirty="0">
                <a:solidFill>
                  <a:srgbClr val="0070C0"/>
                </a:solidFill>
              </a:rPr>
              <a:t>Log a user action or other occurrence.</a:t>
            </a:r>
          </a:p>
          <a:p>
            <a:pPr lvl="1"/>
            <a:r>
              <a:rPr lang="en-US" dirty="0" err="1">
                <a:latin typeface="Consolas" panose="020B0609020204030204" pitchFamily="49" charset="0"/>
              </a:rPr>
              <a:t>trackEvent</a:t>
            </a:r>
            <a:r>
              <a:rPr lang="en-US" dirty="0">
                <a:latin typeface="Consolas" panose="020B0609020204030204" pitchFamily="49" charset="0"/>
              </a:rPr>
              <a:t>(name: string, properties?: {[string]:string}, measurements?: {[string]:number})</a:t>
            </a:r>
          </a:p>
          <a:p>
            <a:pPr lvl="1"/>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pPr lvl="1"/>
            <a:endParaRPr lang="en-US" dirty="0"/>
          </a:p>
          <a:p>
            <a:r>
              <a:rPr lang="en-US" b="1" dirty="0" err="1"/>
              <a:t>trackMetric</a:t>
            </a:r>
            <a:r>
              <a:rPr lang="en-US" dirty="0"/>
              <a:t> - </a:t>
            </a:r>
            <a:r>
              <a:rPr lang="en-US" i="1" dirty="0">
                <a:solidFill>
                  <a:srgbClr val="0070C0"/>
                </a:solidFill>
              </a:rPr>
              <a:t>Log a positive numeric value that is not associated with a specific event. Typically used to send regular reports of performance indicators</a:t>
            </a:r>
          </a:p>
          <a:p>
            <a:pPr lvl="1"/>
            <a:r>
              <a:rPr lang="en-US" dirty="0" err="1">
                <a:latin typeface="Consolas" panose="020B0609020204030204" pitchFamily="49" charset="0"/>
              </a:rPr>
              <a:t>trackMetric</a:t>
            </a:r>
            <a:r>
              <a:rPr lang="en-US" dirty="0">
                <a:latin typeface="Consolas" panose="020B0609020204030204" pitchFamily="49" charset="0"/>
              </a:rPr>
              <a:t>(name: string, average: number, </a:t>
            </a:r>
            <a:r>
              <a:rPr lang="en-US" dirty="0" err="1">
                <a:latin typeface="Consolas" panose="020B0609020204030204" pitchFamily="49" charset="0"/>
              </a:rPr>
              <a:t>sampleCount</a:t>
            </a:r>
            <a:r>
              <a:rPr lang="en-US" dirty="0">
                <a:latin typeface="Consolas" panose="020B0609020204030204" pitchFamily="49" charset="0"/>
              </a:rPr>
              <a:t>?: number, min?: number, max?: number, properties?: {[string]:string})</a:t>
            </a:r>
          </a:p>
          <a:p>
            <a:pPr lvl="1"/>
            <a:endParaRPr lang="en-US" dirty="0">
              <a:latin typeface="Consolas" panose="020B0609020204030204" pitchFamily="49" charset="0"/>
            </a:endParaRPr>
          </a:p>
          <a:p>
            <a:pPr marL="457200" lvl="1" indent="0">
              <a:buNone/>
            </a:pPr>
            <a:endParaRPr lang="en-US" dirty="0">
              <a:latin typeface="Consolas" panose="020B0609020204030204" pitchFamily="49" charset="0"/>
            </a:endParaRPr>
          </a:p>
          <a:p>
            <a:r>
              <a:rPr lang="en-US" b="1" dirty="0" err="1"/>
              <a:t>trackTrace</a:t>
            </a:r>
            <a:r>
              <a:rPr lang="en-US" dirty="0"/>
              <a:t> - </a:t>
            </a:r>
            <a:r>
              <a:rPr lang="en-US" i="1" dirty="0">
                <a:solidFill>
                  <a:srgbClr val="0070C0"/>
                </a:solidFill>
              </a:rPr>
              <a:t>Log a diagnostic event such as entering or leaving a method In the portal, you can search on message content and display individual </a:t>
            </a:r>
            <a:r>
              <a:rPr lang="en-US" i="1" dirty="0" err="1">
                <a:solidFill>
                  <a:srgbClr val="0070C0"/>
                </a:solidFill>
              </a:rPr>
              <a:t>trackTrace</a:t>
            </a:r>
            <a:r>
              <a:rPr lang="en-US" i="1" dirty="0">
                <a:solidFill>
                  <a:srgbClr val="0070C0"/>
                </a:solidFill>
              </a:rPr>
              <a:t> events</a:t>
            </a:r>
          </a:p>
          <a:p>
            <a:pPr lvl="1"/>
            <a:r>
              <a:rPr lang="en-US" dirty="0" err="1">
                <a:latin typeface="Consolas" panose="020B0609020204030204" pitchFamily="49" charset="0"/>
              </a:rPr>
              <a:t>trackTrace</a:t>
            </a:r>
            <a:r>
              <a:rPr lang="en-US" dirty="0">
                <a:latin typeface="Consolas" panose="020B0609020204030204" pitchFamily="49" charset="0"/>
              </a:rPr>
              <a:t>(message: string, properties?: {[string]:string}, measurements?: {[string]:number})</a:t>
            </a:r>
          </a:p>
        </p:txBody>
      </p:sp>
      <p:sp>
        <p:nvSpPr>
          <p:cNvPr id="12" name="Speech Bubble: Rectangle 11"/>
          <p:cNvSpPr/>
          <p:nvPr/>
        </p:nvSpPr>
        <p:spPr>
          <a:xfrm>
            <a:off x="9192408" y="1690688"/>
            <a:ext cx="2538805" cy="812203"/>
          </a:xfrm>
          <a:prstGeom prst="wedgeRectCallout">
            <a:avLst>
              <a:gd name="adj1" fmla="val -57990"/>
              <a:gd name="adj2" fmla="val -2355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Example: button click, form step completion</a:t>
            </a:r>
          </a:p>
        </p:txBody>
      </p:sp>
      <p:sp>
        <p:nvSpPr>
          <p:cNvPr id="13" name="Speech Bubble: Rectangle 12"/>
          <p:cNvSpPr/>
          <p:nvPr/>
        </p:nvSpPr>
        <p:spPr>
          <a:xfrm>
            <a:off x="9192407" y="3143921"/>
            <a:ext cx="2538805" cy="1116107"/>
          </a:xfrm>
          <a:prstGeom prst="wedgeRectCallout">
            <a:avLst>
              <a:gd name="adj1" fmla="val -57990"/>
              <a:gd name="adj2" fmla="val -2355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Example: duration from page load till first action, page visit duration</a:t>
            </a:r>
          </a:p>
        </p:txBody>
      </p:sp>
      <p:sp>
        <p:nvSpPr>
          <p:cNvPr id="14" name="Speech Bubble: Rectangle 13"/>
          <p:cNvSpPr/>
          <p:nvPr/>
        </p:nvSpPr>
        <p:spPr>
          <a:xfrm>
            <a:off x="9237231" y="5221940"/>
            <a:ext cx="2538805" cy="1116107"/>
          </a:xfrm>
          <a:prstGeom prst="wedgeRectCallout">
            <a:avLst>
              <a:gd name="adj1" fmla="val -57990"/>
              <a:gd name="adj2" fmla="val -2355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Example: track all headers from AJAX response</a:t>
            </a:r>
          </a:p>
        </p:txBody>
      </p:sp>
      <p:pic>
        <p:nvPicPr>
          <p:cNvPr id="15" name="Picture 4" descr="https://azure.microsoft.com/svghandler/application-insights/?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46" y="25943"/>
            <a:ext cx="1554032" cy="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02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sp>
        <p:nvSpPr>
          <p:cNvPr id="2" name="Title 1"/>
          <p:cNvSpPr>
            <a:spLocks noGrp="1"/>
          </p:cNvSpPr>
          <p:nvPr>
            <p:ph type="title"/>
          </p:nvPr>
        </p:nvSpPr>
        <p:spPr>
          <a:xfrm>
            <a:off x="648929" y="629266"/>
            <a:ext cx="3667039" cy="1676603"/>
          </a:xfrm>
        </p:spPr>
        <p:txBody>
          <a:bodyPr>
            <a:normAutofit/>
          </a:bodyPr>
          <a:lstStyle/>
          <a:p>
            <a:r>
              <a:rPr lang="en-US" sz="3600" dirty="0">
                <a:solidFill>
                  <a:schemeClr val="bg1"/>
                </a:solidFill>
              </a:rPr>
              <a:t>Application Map</a:t>
            </a:r>
          </a:p>
        </p:txBody>
      </p:sp>
      <p:sp>
        <p:nvSpPr>
          <p:cNvPr id="3" name="Content Placeholder 2"/>
          <p:cNvSpPr>
            <a:spLocks noGrp="1"/>
          </p:cNvSpPr>
          <p:nvPr>
            <p:ph idx="1"/>
          </p:nvPr>
        </p:nvSpPr>
        <p:spPr>
          <a:xfrm>
            <a:off x="648931" y="2438401"/>
            <a:ext cx="3667036" cy="3779520"/>
          </a:xfrm>
        </p:spPr>
        <p:txBody>
          <a:bodyPr>
            <a:normAutofit/>
          </a:bodyPr>
          <a:lstStyle/>
          <a:p>
            <a:r>
              <a:rPr lang="en-US" sz="3200" dirty="0">
                <a:solidFill>
                  <a:schemeClr val="bg1"/>
                </a:solidFill>
              </a:rPr>
              <a:t>Shows the topology of your application at a glance</a:t>
            </a:r>
          </a:p>
        </p:txBody>
      </p:sp>
      <p:pic>
        <p:nvPicPr>
          <p:cNvPr id="47" name="Picture 46"/>
          <p:cNvPicPr>
            <a:picLocks noChangeAspect="1"/>
          </p:cNvPicPr>
          <p:nvPr/>
        </p:nvPicPr>
        <p:blipFill>
          <a:blip r:embed="rId3"/>
          <a:stretch>
            <a:fillRect/>
          </a:stretch>
        </p:blipFill>
        <p:spPr>
          <a:xfrm>
            <a:off x="4822296" y="1403349"/>
            <a:ext cx="7235486" cy="3566583"/>
          </a:xfrm>
          <a:prstGeom prst="rect">
            <a:avLst/>
          </a:prstGeom>
        </p:spPr>
      </p:pic>
      <p:pic>
        <p:nvPicPr>
          <p:cNvPr id="50" name="Picture 4" descr="https://azure.microsoft.com/svghandler/application-insights/?width=600&amp;height=3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127" y="49264"/>
            <a:ext cx="1554032" cy="81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56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1814</TotalTime>
  <Words>1618</Words>
  <Application>Microsoft Office PowerPoint</Application>
  <PresentationFormat>Widescreen</PresentationFormat>
  <Paragraphs>220</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Courier New</vt:lpstr>
      <vt:lpstr>Office Theme</vt:lpstr>
      <vt:lpstr>Web Client Performance, Availability and Usage Monitoring with Microsoft Application Insights</vt:lpstr>
      <vt:lpstr>Setting the context: AppInsights for browser applications</vt:lpstr>
      <vt:lpstr>What you get with AppInsighs by default</vt:lpstr>
      <vt:lpstr>Browser performance monitoring</vt:lpstr>
      <vt:lpstr>Customizing page load completion marker</vt:lpstr>
      <vt:lpstr>AJAX health root-cause analysis</vt:lpstr>
      <vt:lpstr>Usage Telemetry</vt:lpstr>
      <vt:lpstr>Adding custom telemetry</vt:lpstr>
      <vt:lpstr>Application Map</vt:lpstr>
      <vt:lpstr>Real life application map</vt:lpstr>
      <vt:lpstr>Application Insights on GitHub</vt:lpstr>
      <vt:lpstr>Tools and frameworks for web client monitoring: comparative advantages</vt:lpstr>
      <vt:lpstr>Q &amp; A</vt:lpstr>
      <vt:lpstr>Application Insights JavaScript: deep dive</vt:lpstr>
      <vt:lpstr>SPA application specifics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Performance, Availability and Usage Monitoring with Microsoft Application Insights</dc:title>
  <dc:creator>Alex Bulankou</dc:creator>
  <cp:lastModifiedBy>Alex Bulankou</cp:lastModifiedBy>
  <cp:revision>39</cp:revision>
  <dcterms:created xsi:type="dcterms:W3CDTF">2016-10-16T17:19:46Z</dcterms:created>
  <dcterms:modified xsi:type="dcterms:W3CDTF">2016-10-26T01:41:26Z</dcterms:modified>
</cp:coreProperties>
</file>