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5"/>
  </p:handoutMasterIdLst>
  <p:sldIdLst>
    <p:sldId id="377" r:id="rId3"/>
    <p:sldId id="257" r:id="rId4"/>
    <p:sldId id="258" r:id="rId6"/>
    <p:sldId id="351" r:id="rId7"/>
    <p:sldId id="259" r:id="rId8"/>
    <p:sldId id="261" r:id="rId9"/>
    <p:sldId id="352" r:id="rId10"/>
    <p:sldId id="353" r:id="rId11"/>
    <p:sldId id="354" r:id="rId12"/>
    <p:sldId id="262" r:id="rId13"/>
    <p:sldId id="314" r:id="rId14"/>
    <p:sldId id="346" r:id="rId15"/>
    <p:sldId id="263" r:id="rId16"/>
    <p:sldId id="265" r:id="rId17"/>
    <p:sldId id="264" r:id="rId18"/>
    <p:sldId id="266" r:id="rId19"/>
    <p:sldId id="267" r:id="rId20"/>
    <p:sldId id="340" r:id="rId21"/>
    <p:sldId id="341" r:id="rId22"/>
    <p:sldId id="355" r:id="rId23"/>
    <p:sldId id="356" r:id="rId24"/>
    <p:sldId id="357" r:id="rId25"/>
    <p:sldId id="270" r:id="rId26"/>
    <p:sldId id="342" r:id="rId27"/>
    <p:sldId id="280" r:id="rId28"/>
    <p:sldId id="271" r:id="rId29"/>
    <p:sldId id="272" r:id="rId30"/>
    <p:sldId id="344" r:id="rId31"/>
    <p:sldId id="343" r:id="rId32"/>
    <p:sldId id="281" r:id="rId33"/>
    <p:sldId id="286" r:id="rId34"/>
    <p:sldId id="358" r:id="rId35"/>
    <p:sldId id="283" r:id="rId36"/>
    <p:sldId id="284" r:id="rId37"/>
    <p:sldId id="300" r:id="rId38"/>
    <p:sldId id="294"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09" r:id="rId54"/>
  </p:sldIdLst>
  <p:sldSz cx="9144000" cy="6858000" type="screen4x3"/>
  <p:notesSz cx="6858000" cy="9144000"/>
  <p:custDataLst>
    <p:tags r:id="rId59"/>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585"/>
  </p:normalViewPr>
  <p:slideViewPr>
    <p:cSldViewPr showGuides="1">
      <p:cViewPr varScale="1">
        <p:scale>
          <a:sx n="66" d="100"/>
          <a:sy n="66" d="100"/>
        </p:scale>
        <p:origin x="12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5F13963-3B2E-463F-926A-091D2C0C36D3}"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D8A3DE5-1891-41AA-BF5F-F26E0D01D52F}"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01193F4-0DD8-4C82-8846-D355C1082FC3}"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0A7F8095-5BA5-4987-AD74-57CA82727FA1}"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286D3510-49D0-4ADB-A3BF-DB0FACE075E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39569EE0-FE60-4BE7-B395-B7055DB1D5B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F39DCD3A-6CBF-44CB-920D-D1A7F03851C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0A7F8095-5BA5-4987-AD74-57CA82727FA1}"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A16C2A55-FB68-4469-AE99-3427EA4A6352}"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0A7F8095-5BA5-4987-AD74-57CA82727FA1}"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B424DE28-503E-42DC-B3E4-EACC5D582F99}"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331F65D5-1A71-4AB7-A31A-C3737DA33606}"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238D7F17-7949-41AC-A8C3-1A0FB920CCD8}"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spcBef>
                <a:spcPct val="20000"/>
              </a:spcBef>
              <a:buClr>
                <a:schemeClr val="hlink"/>
              </a:buClr>
              <a:buSzPct val="110000"/>
              <a:buFont typeface="Wingdings" panose="05000000000000000000" pitchFamily="2" charset="2"/>
              <a:buChar char="w"/>
              <a:defRPr kumimoji="0" sz="1200" smtClean="0">
                <a:solidFill>
                  <a:srgbClr val="D38E27"/>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0A7F8095-5BA5-4987-AD74-57CA82727FA1}"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oleObject" Target="../embeddings/oleObject7.bin"/><Relationship Id="rId2" Type="http://schemas.openxmlformats.org/officeDocument/2006/relationships/image" Target="../media/image10.e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hyperlink" Target="mailto:437082907@qq.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2292"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2293"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2294"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2.2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知识表示方法</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7" name="Rectangle 3" descr="Rectangle: Click to edit Master text styles&#10;Second level&#10;Third level&#10;Fourth level&#10;Fifth level"/>
          <p:cNvSpPr>
            <a:spLocks noGrp="1" noChangeArrowheads="1"/>
          </p:cNvSpPr>
          <p:nvPr>
            <p:ph idx="1"/>
          </p:nvPr>
        </p:nvSpPr>
        <p:spPr bwMode="auto">
          <a:xfrm>
            <a:off x="827584" y="1484784"/>
            <a:ext cx="7772400" cy="4548188"/>
          </a:xfrm>
          <a:ln>
            <a:miter lim="800000"/>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33400" marR="0" lvl="0" indent="-533400" algn="l" defTabSz="914400" rtl="0" eaLnBrk="1" fontAlgn="auto" latinLnBrk="0" hangingPunct="1">
              <a:lnSpc>
                <a:spcPct val="90000"/>
              </a:lnSpc>
              <a:spcBef>
                <a:spcPct val="0"/>
              </a:spcBef>
              <a:spcAft>
                <a:spcPts val="0"/>
              </a:spcAft>
              <a:buClr>
                <a:schemeClr val="accent1"/>
              </a:buClr>
              <a:buSzPct val="70000"/>
              <a:buFont typeface="Wingdings" panose="05000000000000000000" pitchFamily="2" charset="2"/>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2.2.1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经典逻辑表示法</a:t>
            </a:r>
            <a:endPar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533400" marR="0" lvl="0" indent="-533400" algn="l" defTabSz="914400" rtl="0" eaLnBrk="1" fontAlgn="auto" latinLnBrk="0" hangingPunct="1">
              <a:lnSpc>
                <a:spcPct val="90000"/>
              </a:lnSpc>
              <a:spcBef>
                <a:spcPct val="0"/>
              </a:spcBef>
              <a:spcAft>
                <a:spcPts val="0"/>
              </a:spcAft>
              <a:buClr>
                <a:schemeClr val="accent1"/>
              </a:buClr>
              <a:buSzPct val="70000"/>
              <a:buFont typeface="Wingdings" panose="05000000000000000000" pitchFamily="2" charset="2"/>
              <a:buNone/>
              <a:defRPr/>
            </a:pPr>
            <a:endPar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533400" marR="0" lvl="0" indent="-5334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一阶谓词逻辑是一种形式语言。其根本目的在于：</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a:p>
            <a:pPr marL="914400" marR="0" lvl="1" indent="-4572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把数学中的逻辑论证进行符号化，使人们能够采用数学演绎的方式，证明一个新的语句</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或断言</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是从哪些已知的正确语句推导出来的，从而也就证明这个新语句是正确的。 </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533400" marR="0" lvl="0" indent="-5334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逻辑表示法的主要特点是它建立在某种形式逻辑的基础上。</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a:p>
            <a:pPr marL="533400" marR="0" lvl="0" indent="-5334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广义逻辑表示法包括：</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a:p>
            <a:pPr marL="914400" marR="0" lvl="1" indent="-4572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模糊逻辑表示一些非精确的知识</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914400" marR="0" lvl="1" indent="-4572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非单调逻辑表示一些常识</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914400" marR="0" lvl="1" indent="-457200" algn="l" defTabSz="914400" rtl="0" eaLnBrk="1" fontAlgn="ctr" latinLnBrk="0" hangingPunct="1">
              <a:lnSpc>
                <a:spcPct val="90000"/>
              </a:lnSpc>
              <a:spcBef>
                <a:spcPct val="20000"/>
              </a:spcBef>
              <a:spcAft>
                <a:spcPct val="0"/>
              </a:spcAft>
              <a:buClr>
                <a:schemeClr val="accent1"/>
              </a:buClr>
              <a:buSzPct val="7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次协调逻辑表示一些相对矛盾的知识  </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2970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additive="base">
                                        <p:cTn id="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 calcmode="lin" valueType="num">
                                      <p:cBhvr additive="base">
                                        <p:cTn id="12"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 calcmode="lin" valueType="num">
                                      <p:cBhvr additive="base">
                                        <p:cTn id="18"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 calcmode="lin" valueType="num">
                                      <p:cBhvr additive="base">
                                        <p:cTn id="24"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1267">
                                            <p:txEl>
                                              <p:pRg st="6" end="6"/>
                                            </p:txEl>
                                          </p:spTgt>
                                        </p:tgtEl>
                                        <p:attrNameLst>
                                          <p:attrName>style.visibility</p:attrName>
                                        </p:attrNameLst>
                                      </p:cBhvr>
                                      <p:to>
                                        <p:strVal val="visible"/>
                                      </p:to>
                                    </p:set>
                                    <p:anim calcmode="lin" valueType="num">
                                      <p:cBhvr additive="base">
                                        <p:cTn id="29"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11267">
                                            <p:txEl>
                                              <p:pRg st="7" end="7"/>
                                            </p:txEl>
                                          </p:spTgt>
                                        </p:tgtEl>
                                        <p:attrNameLst>
                                          <p:attrName>style.visibility</p:attrName>
                                        </p:attrNameLst>
                                      </p:cBhvr>
                                      <p:to>
                                        <p:strVal val="visible"/>
                                      </p:to>
                                    </p:set>
                                    <p:anim calcmode="lin" valueType="num">
                                      <p:cBhvr additive="base">
                                        <p:cTn id="34"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nodeType="afterEffect">
                                  <p:stCondLst>
                                    <p:cond delay="0"/>
                                  </p:stCondLst>
                                  <p:childTnLst>
                                    <p:set>
                                      <p:cBhvr>
                                        <p:cTn id="38" dur="1" fill="hold">
                                          <p:stCondLst>
                                            <p:cond delay="0"/>
                                          </p:stCondLst>
                                        </p:cTn>
                                        <p:tgtEl>
                                          <p:spTgt spid="11267">
                                            <p:txEl>
                                              <p:pRg st="8" end="8"/>
                                            </p:txEl>
                                          </p:spTgt>
                                        </p:tgtEl>
                                        <p:attrNameLst>
                                          <p:attrName>style.visibility</p:attrName>
                                        </p:attrNameLst>
                                      </p:cBhvr>
                                      <p:to>
                                        <p:strVal val="visible"/>
                                      </p:to>
                                    </p:set>
                                    <p:anim calcmode="lin" valueType="num">
                                      <p:cBhvr additive="base">
                                        <p:cTn id="39"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762000" y="5334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一阶谓词逻辑表示法</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70659" name="Rectangle 3" descr="Rectangle: Click to edit Master text styles&#13;&#10;Second level&#13;&#10;Third level&#13;&#10;Fourth level&#13;&#10;Fifth level"/>
          <p:cNvSpPr>
            <a:spLocks noGrp="1"/>
          </p:cNvSpPr>
          <p:nvPr>
            <p:ph idx="1"/>
          </p:nvPr>
        </p:nvSpPr>
        <p:spPr>
          <a:xfrm>
            <a:off x="762000" y="1600200"/>
            <a:ext cx="7772400" cy="4953000"/>
          </a:xfrm>
          <a:ln/>
        </p:spPr>
        <p:txBody>
          <a:bodyPr vert="horz" wrap="square" lIns="91440" tIns="45720" rIns="91440" bIns="45720" anchor="t" anchorCtr="0"/>
          <a:p>
            <a:pPr eaLnBrk="1" fontAlgn="ctr" hangingPunct="1"/>
            <a:r>
              <a:rPr lang="zh-CN" altLang="en-US" sz="2800" dirty="0"/>
              <a:t>用谓词公式表示知识时，需要首先定义谓词，指出每个谓词的确切语义，然后再用连接词把有关的谓词连接起来，形成一个谓词公式表达一个完整的意义。</a:t>
            </a:r>
            <a:endParaRPr lang="zh-CN" altLang="en-US" sz="2800" dirty="0"/>
          </a:p>
          <a:p>
            <a:pPr eaLnBrk="1" fontAlgn="ctr" hangingPunct="1">
              <a:buFont typeface="Wingdings" panose="05000000000000000000" pitchFamily="2" charset="2"/>
              <a:buNone/>
            </a:pPr>
            <a:r>
              <a:rPr lang="zh-CN" altLang="en-US" sz="2800" dirty="0"/>
              <a:t>例如：</a:t>
            </a:r>
            <a:endParaRPr lang="zh-CN" altLang="en-US" sz="2800" dirty="0"/>
          </a:p>
          <a:p>
            <a:pPr algn="ctr" eaLnBrk="1" fontAlgn="ctr" hangingPunct="1">
              <a:buFont typeface="Wingdings" panose="05000000000000000000" pitchFamily="2" charset="2"/>
              <a:buNone/>
            </a:pPr>
            <a:r>
              <a:rPr lang="zh-CN" altLang="en-US" sz="2800" dirty="0"/>
              <a:t>刘欢比他父亲有名。</a:t>
            </a:r>
            <a:endParaRPr lang="zh-CN" altLang="en-US" sz="2800" dirty="0"/>
          </a:p>
          <a:p>
            <a:pPr eaLnBrk="1" fontAlgn="ctr" hangingPunct="1">
              <a:buFont typeface="Wingdings" panose="05000000000000000000" pitchFamily="2" charset="2"/>
              <a:buNone/>
            </a:pPr>
            <a:r>
              <a:rPr lang="zh-CN" altLang="en-US" sz="2800" dirty="0"/>
              <a:t>首先，定义谓词：</a:t>
            </a:r>
            <a:endParaRPr lang="zh-CN" altLang="en-US" sz="2800" dirty="0"/>
          </a:p>
          <a:p>
            <a:pPr algn="ctr" eaLnBrk="1" fontAlgn="ctr" hangingPunct="1">
              <a:buFont typeface="Wingdings" panose="05000000000000000000" pitchFamily="2" charset="2"/>
              <a:buNone/>
            </a:pPr>
            <a:r>
              <a:rPr lang="en-US" altLang="zh-CN" sz="2800" dirty="0"/>
              <a:t>Famous(x,y):x</a:t>
            </a:r>
            <a:r>
              <a:rPr lang="zh-CN" altLang="en-US" sz="2800" dirty="0"/>
              <a:t>比</a:t>
            </a:r>
            <a:r>
              <a:rPr lang="en-US" altLang="zh-CN" sz="2800" dirty="0"/>
              <a:t>y</a:t>
            </a:r>
            <a:r>
              <a:rPr lang="zh-CN" altLang="en-US" sz="2800" dirty="0"/>
              <a:t>有名。</a:t>
            </a:r>
            <a:endParaRPr lang="zh-CN" altLang="en-US" sz="2800" dirty="0"/>
          </a:p>
          <a:p>
            <a:pPr eaLnBrk="1" fontAlgn="ctr" hangingPunct="1">
              <a:buFont typeface="Wingdings" panose="05000000000000000000" pitchFamily="2" charset="2"/>
              <a:buNone/>
            </a:pPr>
            <a:r>
              <a:rPr lang="zh-CN" altLang="en-US" sz="2800" dirty="0"/>
              <a:t>然后用谓词公式表示：</a:t>
            </a:r>
            <a:endParaRPr lang="zh-CN" altLang="en-US" sz="2800" dirty="0"/>
          </a:p>
          <a:p>
            <a:pPr algn="ctr" eaLnBrk="1" fontAlgn="ctr" hangingPunct="1">
              <a:buFont typeface="Wingdings" panose="05000000000000000000" pitchFamily="2" charset="2"/>
              <a:buNone/>
            </a:pPr>
            <a:r>
              <a:rPr lang="en-US" altLang="zh-CN" sz="2800" dirty="0"/>
              <a:t>Famous(liuhuan,father(liuhuan))</a:t>
            </a:r>
            <a:endParaRPr lang="en-US" altLang="zh-CN" sz="2800" dirty="0"/>
          </a:p>
        </p:txBody>
      </p:sp>
      <p:sp>
        <p:nvSpPr>
          <p:cNvPr id="3174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9">
                                            <p:txEl>
                                              <p:charRg st="0" end="69"/>
                                            </p:txEl>
                                          </p:spTgt>
                                        </p:tgtEl>
                                        <p:attrNameLst>
                                          <p:attrName>style.visibility</p:attrName>
                                        </p:attrNameLst>
                                      </p:cBhvr>
                                      <p:to>
                                        <p:strVal val="visible"/>
                                      </p:to>
                                    </p:set>
                                    <p:anim calcmode="lin" valueType="num">
                                      <p:cBhvr additive="base">
                                        <p:cTn id="7" dur="500" fill="hold"/>
                                        <p:tgtEl>
                                          <p:spTgt spid="70659">
                                            <p:txEl>
                                              <p:charRg st="0" end="6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charRg st="0" end="69"/>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9">
                                            <p:txEl>
                                              <p:charRg st="69" end="73"/>
                                            </p:txEl>
                                          </p:spTgt>
                                        </p:tgtEl>
                                        <p:attrNameLst>
                                          <p:attrName>style.visibility</p:attrName>
                                        </p:attrNameLst>
                                      </p:cBhvr>
                                      <p:to>
                                        <p:strVal val="visible"/>
                                      </p:to>
                                    </p:set>
                                    <p:anim calcmode="lin" valueType="num">
                                      <p:cBhvr additive="base">
                                        <p:cTn id="12" dur="500" fill="hold"/>
                                        <p:tgtEl>
                                          <p:spTgt spid="70659">
                                            <p:txEl>
                                              <p:charRg st="69" end="7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9">
                                            <p:txEl>
                                              <p:charRg st="69" end="7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59">
                                            <p:txEl>
                                              <p:charRg st="73" end="83"/>
                                            </p:txEl>
                                          </p:spTgt>
                                        </p:tgtEl>
                                        <p:attrNameLst>
                                          <p:attrName>style.visibility</p:attrName>
                                        </p:attrNameLst>
                                      </p:cBhvr>
                                      <p:to>
                                        <p:strVal val="visible"/>
                                      </p:to>
                                    </p:set>
                                    <p:anim calcmode="lin" valueType="num">
                                      <p:cBhvr additive="base">
                                        <p:cTn id="18" dur="500" fill="hold"/>
                                        <p:tgtEl>
                                          <p:spTgt spid="70659">
                                            <p:txEl>
                                              <p:charRg st="73" end="8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59">
                                            <p:txEl>
                                              <p:charRg st="73" end="8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0659">
                                            <p:txEl>
                                              <p:charRg st="83" end="92"/>
                                            </p:txEl>
                                          </p:spTgt>
                                        </p:tgtEl>
                                        <p:attrNameLst>
                                          <p:attrName>style.visibility</p:attrName>
                                        </p:attrNameLst>
                                      </p:cBhvr>
                                      <p:to>
                                        <p:strVal val="visible"/>
                                      </p:to>
                                    </p:set>
                                    <p:anim calcmode="lin" valueType="num">
                                      <p:cBhvr additive="base">
                                        <p:cTn id="24" dur="500" fill="hold"/>
                                        <p:tgtEl>
                                          <p:spTgt spid="70659">
                                            <p:txEl>
                                              <p:charRg st="83" end="9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659">
                                            <p:txEl>
                                              <p:charRg st="83" end="9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70659">
                                            <p:txEl>
                                              <p:charRg st="92" end="111"/>
                                            </p:txEl>
                                          </p:spTgt>
                                        </p:tgtEl>
                                        <p:attrNameLst>
                                          <p:attrName>style.visibility</p:attrName>
                                        </p:attrNameLst>
                                      </p:cBhvr>
                                      <p:to>
                                        <p:strVal val="visible"/>
                                      </p:to>
                                    </p:set>
                                    <p:anim calcmode="lin" valueType="num">
                                      <p:cBhvr additive="base">
                                        <p:cTn id="29" dur="500" fill="hold"/>
                                        <p:tgtEl>
                                          <p:spTgt spid="70659">
                                            <p:txEl>
                                              <p:charRg st="92" end="1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0659">
                                            <p:txEl>
                                              <p:charRg st="92" end="11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0659">
                                            <p:txEl>
                                              <p:charRg st="111" end="122"/>
                                            </p:txEl>
                                          </p:spTgt>
                                        </p:tgtEl>
                                        <p:attrNameLst>
                                          <p:attrName>style.visibility</p:attrName>
                                        </p:attrNameLst>
                                      </p:cBhvr>
                                      <p:to>
                                        <p:strVal val="visible"/>
                                      </p:to>
                                    </p:set>
                                    <p:anim calcmode="lin" valueType="num">
                                      <p:cBhvr additive="base">
                                        <p:cTn id="35" dur="500" fill="hold"/>
                                        <p:tgtEl>
                                          <p:spTgt spid="70659">
                                            <p:txEl>
                                              <p:charRg st="111" end="12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0659">
                                            <p:txEl>
                                              <p:charRg st="111" end="122"/>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70659">
                                            <p:txEl>
                                              <p:charRg st="122" end="154"/>
                                            </p:txEl>
                                          </p:spTgt>
                                        </p:tgtEl>
                                        <p:attrNameLst>
                                          <p:attrName>style.visibility</p:attrName>
                                        </p:attrNameLst>
                                      </p:cBhvr>
                                      <p:to>
                                        <p:strVal val="visible"/>
                                      </p:to>
                                    </p:set>
                                    <p:anim calcmode="lin" valueType="num">
                                      <p:cBhvr additive="base">
                                        <p:cTn id="40" dur="500" fill="hold"/>
                                        <p:tgtEl>
                                          <p:spTgt spid="70659">
                                            <p:txEl>
                                              <p:charRg st="122" end="15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0659">
                                            <p:txEl>
                                              <p:charRg st="122" end="1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基于谓词逻辑的推理</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445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800" dirty="0"/>
              <a:t>谓词演算</a:t>
            </a:r>
            <a:endParaRPr lang="zh-CN" altLang="en-US" sz="2800" dirty="0"/>
          </a:p>
          <a:p>
            <a:pPr lvl="1" eaLnBrk="1" hangingPunct="1">
              <a:lnSpc>
                <a:spcPct val="90000"/>
              </a:lnSpc>
            </a:pPr>
            <a:r>
              <a:rPr lang="zh-CN" altLang="en-US" sz="2400" dirty="0"/>
              <a:t>判断一个公式是否永真</a:t>
            </a:r>
            <a:endParaRPr lang="zh-CN" altLang="en-US" sz="2400" dirty="0"/>
          </a:p>
          <a:p>
            <a:pPr eaLnBrk="1" hangingPunct="1">
              <a:lnSpc>
                <a:spcPct val="90000"/>
              </a:lnSpc>
            </a:pPr>
            <a:r>
              <a:rPr lang="zh-CN" altLang="en-US" sz="2800" dirty="0"/>
              <a:t>自然演绎系统</a:t>
            </a:r>
            <a:endParaRPr lang="zh-CN" altLang="en-US" sz="2800" dirty="0"/>
          </a:p>
          <a:p>
            <a:pPr lvl="1" eaLnBrk="1" hangingPunct="1">
              <a:lnSpc>
                <a:spcPct val="90000"/>
              </a:lnSpc>
            </a:pPr>
            <a:r>
              <a:rPr lang="zh-CN" altLang="en-US" sz="2400" dirty="0"/>
              <a:t>一组公理，一组规则，从一个公式推导另一个公式</a:t>
            </a:r>
            <a:endParaRPr lang="zh-CN" altLang="en-US" sz="2400" dirty="0"/>
          </a:p>
          <a:p>
            <a:pPr eaLnBrk="1" hangingPunct="1">
              <a:lnSpc>
                <a:spcPct val="90000"/>
              </a:lnSpc>
            </a:pPr>
            <a:r>
              <a:rPr lang="zh-CN" altLang="en-US" sz="2800" dirty="0"/>
              <a:t>与或句演绎系统</a:t>
            </a:r>
            <a:endParaRPr lang="zh-CN" altLang="en-US" sz="2800" dirty="0"/>
          </a:p>
          <a:p>
            <a:pPr lvl="1" eaLnBrk="1" hangingPunct="1">
              <a:lnSpc>
                <a:spcPct val="90000"/>
              </a:lnSpc>
            </a:pPr>
            <a:r>
              <a:rPr lang="zh-CN" altLang="en-US" sz="2400" dirty="0"/>
              <a:t>公式中只有非、与、或，没有其它连接词和量词。对于反向推理比较实用</a:t>
            </a:r>
            <a:endParaRPr lang="zh-CN" altLang="en-US" sz="2400" dirty="0"/>
          </a:p>
          <a:p>
            <a:pPr eaLnBrk="1" hangingPunct="1">
              <a:lnSpc>
                <a:spcPct val="90000"/>
              </a:lnSpc>
            </a:pPr>
            <a:r>
              <a:rPr lang="zh-CN" altLang="en-US" sz="2800" dirty="0"/>
              <a:t>子句演绎系统</a:t>
            </a:r>
            <a:endParaRPr lang="zh-CN" altLang="en-US" sz="2800" dirty="0"/>
          </a:p>
          <a:p>
            <a:pPr lvl="1" eaLnBrk="1" hangingPunct="1">
              <a:lnSpc>
                <a:spcPct val="90000"/>
              </a:lnSpc>
            </a:pPr>
            <a:r>
              <a:rPr lang="zh-CN" altLang="en-US" sz="2400" dirty="0"/>
              <a:t>子句中只有非和或符号，运用消解法试图推出矛盾。</a:t>
            </a:r>
            <a:endParaRPr lang="zh-CN" altLang="en-US" sz="2400" dirty="0"/>
          </a:p>
        </p:txBody>
      </p:sp>
      <p:sp>
        <p:nvSpPr>
          <p:cNvPr id="3379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5"/>
                                            </p:txEl>
                                          </p:spTgt>
                                        </p:tgtEl>
                                        <p:attrNameLst>
                                          <p:attrName>style.visibility</p:attrName>
                                        </p:attrNameLst>
                                      </p:cBhvr>
                                      <p:to>
                                        <p:strVal val="visible"/>
                                      </p:to>
                                    </p:set>
                                    <p:anim calcmode="lin" valueType="num">
                                      <p:cBhvr additive="base">
                                        <p:cTn id="7" dur="500" fill="hold"/>
                                        <p:tgtEl>
                                          <p:spTgt spid="104451">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charRg st="0"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451">
                                            <p:txEl>
                                              <p:charRg st="5" end="16"/>
                                            </p:txEl>
                                          </p:spTgt>
                                        </p:tgtEl>
                                        <p:attrNameLst>
                                          <p:attrName>style.visibility</p:attrName>
                                        </p:attrNameLst>
                                      </p:cBhvr>
                                      <p:to>
                                        <p:strVal val="visible"/>
                                      </p:to>
                                    </p:set>
                                    <p:anim calcmode="lin" valueType="num">
                                      <p:cBhvr additive="base">
                                        <p:cTn id="12" dur="500" fill="hold"/>
                                        <p:tgtEl>
                                          <p:spTgt spid="104451">
                                            <p:txEl>
                                              <p:charRg st="5" end="1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451">
                                            <p:txEl>
                                              <p:charRg st="5" end="1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451">
                                            <p:txEl>
                                              <p:charRg st="16" end="23"/>
                                            </p:txEl>
                                          </p:spTgt>
                                        </p:tgtEl>
                                        <p:attrNameLst>
                                          <p:attrName>style.visibility</p:attrName>
                                        </p:attrNameLst>
                                      </p:cBhvr>
                                      <p:to>
                                        <p:strVal val="visible"/>
                                      </p:to>
                                    </p:set>
                                    <p:anim calcmode="lin" valueType="num">
                                      <p:cBhvr additive="base">
                                        <p:cTn id="18" dur="500" fill="hold"/>
                                        <p:tgtEl>
                                          <p:spTgt spid="104451">
                                            <p:txEl>
                                              <p:charRg st="16" end="2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451">
                                            <p:txEl>
                                              <p:charRg st="16" end="2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04451">
                                            <p:txEl>
                                              <p:charRg st="23" end="46"/>
                                            </p:txEl>
                                          </p:spTgt>
                                        </p:tgtEl>
                                        <p:attrNameLst>
                                          <p:attrName>style.visibility</p:attrName>
                                        </p:attrNameLst>
                                      </p:cBhvr>
                                      <p:to>
                                        <p:strVal val="visible"/>
                                      </p:to>
                                    </p:set>
                                    <p:anim calcmode="lin" valueType="num">
                                      <p:cBhvr additive="base">
                                        <p:cTn id="23" dur="500" fill="hold"/>
                                        <p:tgtEl>
                                          <p:spTgt spid="104451">
                                            <p:txEl>
                                              <p:charRg st="23" end="4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23" end="4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451">
                                            <p:txEl>
                                              <p:charRg st="46" end="54"/>
                                            </p:txEl>
                                          </p:spTgt>
                                        </p:tgtEl>
                                        <p:attrNameLst>
                                          <p:attrName>style.visibility</p:attrName>
                                        </p:attrNameLst>
                                      </p:cBhvr>
                                      <p:to>
                                        <p:strVal val="visible"/>
                                      </p:to>
                                    </p:set>
                                    <p:anim calcmode="lin" valueType="num">
                                      <p:cBhvr additive="base">
                                        <p:cTn id="29" dur="500" fill="hold"/>
                                        <p:tgtEl>
                                          <p:spTgt spid="104451">
                                            <p:txEl>
                                              <p:charRg st="46" end="5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1">
                                            <p:txEl>
                                              <p:charRg st="46" end="5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04451">
                                            <p:txEl>
                                              <p:charRg st="54" end="87"/>
                                            </p:txEl>
                                          </p:spTgt>
                                        </p:tgtEl>
                                        <p:attrNameLst>
                                          <p:attrName>style.visibility</p:attrName>
                                        </p:attrNameLst>
                                      </p:cBhvr>
                                      <p:to>
                                        <p:strVal val="visible"/>
                                      </p:to>
                                    </p:set>
                                    <p:anim calcmode="lin" valueType="num">
                                      <p:cBhvr additive="base">
                                        <p:cTn id="34" dur="500" fill="hold"/>
                                        <p:tgtEl>
                                          <p:spTgt spid="104451">
                                            <p:txEl>
                                              <p:charRg st="54" end="8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4451">
                                            <p:txEl>
                                              <p:charRg st="54" end="8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4451">
                                            <p:txEl>
                                              <p:charRg st="87" end="94"/>
                                            </p:txEl>
                                          </p:spTgt>
                                        </p:tgtEl>
                                        <p:attrNameLst>
                                          <p:attrName>style.visibility</p:attrName>
                                        </p:attrNameLst>
                                      </p:cBhvr>
                                      <p:to>
                                        <p:strVal val="visible"/>
                                      </p:to>
                                    </p:set>
                                    <p:anim calcmode="lin" valueType="num">
                                      <p:cBhvr additive="base">
                                        <p:cTn id="40" dur="500" fill="hold"/>
                                        <p:tgtEl>
                                          <p:spTgt spid="104451">
                                            <p:txEl>
                                              <p:charRg st="87" end="9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4451">
                                            <p:txEl>
                                              <p:charRg st="87" end="94"/>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4451">
                                            <p:txEl>
                                              <p:charRg st="94" end="118"/>
                                            </p:txEl>
                                          </p:spTgt>
                                        </p:tgtEl>
                                        <p:attrNameLst>
                                          <p:attrName>style.visibility</p:attrName>
                                        </p:attrNameLst>
                                      </p:cBhvr>
                                      <p:to>
                                        <p:strVal val="visible"/>
                                      </p:to>
                                    </p:set>
                                    <p:anim calcmode="lin" valueType="num">
                                      <p:cBhvr additive="base">
                                        <p:cTn id="45" dur="500" fill="hold"/>
                                        <p:tgtEl>
                                          <p:spTgt spid="104451">
                                            <p:txEl>
                                              <p:charRg st="94" end="11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451">
                                            <p:txEl>
                                              <p:charRg st="94"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一阶谓词逻辑表示法</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1229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优点：  </a:t>
            </a:r>
            <a:endParaRPr lang="zh-CN" altLang="en-US" sz="2800" dirty="0"/>
          </a:p>
          <a:p>
            <a:pPr lvl="1" eaLnBrk="1" hangingPunct="1">
              <a:lnSpc>
                <a:spcPct val="80000"/>
              </a:lnSpc>
            </a:pPr>
            <a:r>
              <a:rPr lang="zh-CN" altLang="en-US" sz="2400" dirty="0"/>
              <a:t>精确。易于准确理解。</a:t>
            </a:r>
            <a:endParaRPr lang="zh-CN" altLang="en-US" sz="2400" dirty="0"/>
          </a:p>
          <a:p>
            <a:pPr lvl="1" eaLnBrk="1" hangingPunct="1">
              <a:lnSpc>
                <a:spcPct val="80000"/>
              </a:lnSpc>
            </a:pPr>
            <a:r>
              <a:rPr lang="zh-CN" altLang="en-US" sz="2400" dirty="0"/>
              <a:t>灵活。把知识和知识处理的方法有效地区分开来。</a:t>
            </a:r>
            <a:endParaRPr lang="zh-CN" altLang="en-US" sz="2400" dirty="0"/>
          </a:p>
          <a:p>
            <a:pPr lvl="1" eaLnBrk="1" hangingPunct="1">
              <a:lnSpc>
                <a:spcPct val="80000"/>
              </a:lnSpc>
            </a:pPr>
            <a:r>
              <a:rPr lang="zh-CN" altLang="en-US" sz="2400" dirty="0"/>
              <a:t>模块化。各条知识都是相对独立的。</a:t>
            </a:r>
            <a:endParaRPr lang="zh-CN" altLang="en-US" sz="2400" dirty="0"/>
          </a:p>
          <a:p>
            <a:pPr eaLnBrk="1" hangingPunct="1">
              <a:lnSpc>
                <a:spcPct val="80000"/>
              </a:lnSpc>
            </a:pPr>
            <a:r>
              <a:rPr lang="zh-CN" altLang="en-US" sz="2800" dirty="0"/>
              <a:t>不足：</a:t>
            </a:r>
            <a:endParaRPr lang="zh-CN" altLang="en-US" sz="2800" dirty="0"/>
          </a:p>
          <a:p>
            <a:pPr lvl="1" eaLnBrk="1" hangingPunct="1">
              <a:lnSpc>
                <a:spcPct val="80000"/>
              </a:lnSpc>
            </a:pPr>
            <a:r>
              <a:rPr lang="zh-CN" altLang="en-US" sz="2400" dirty="0"/>
              <a:t>所表示的知识属于表层知识，不易表达过程性知识和启发式知识；</a:t>
            </a:r>
            <a:endParaRPr lang="zh-CN" altLang="en-US" sz="2400" dirty="0"/>
          </a:p>
          <a:p>
            <a:pPr lvl="1" eaLnBrk="1" hangingPunct="1">
              <a:lnSpc>
                <a:spcPct val="80000"/>
              </a:lnSpc>
            </a:pPr>
            <a:r>
              <a:rPr lang="zh-CN" altLang="en-US" sz="2400" dirty="0"/>
              <a:t>把推理演算和知识的含义截然分开，抛弃了表达内容中所含有的语义信息，往往使推理难以深入；</a:t>
            </a:r>
            <a:endParaRPr lang="zh-CN" altLang="en-US" sz="2400" dirty="0"/>
          </a:p>
          <a:p>
            <a:pPr lvl="1" eaLnBrk="1" hangingPunct="1">
              <a:lnSpc>
                <a:spcPct val="80000"/>
              </a:lnSpc>
            </a:pPr>
            <a:r>
              <a:rPr lang="zh-CN" altLang="en-US" sz="2400" dirty="0"/>
              <a:t>当问题比较复杂、系统知识量比较大的时候，容易产生组合爆炸问题。 </a:t>
            </a:r>
            <a:endParaRPr lang="zh-CN" altLang="en-US" sz="2400" dirty="0"/>
          </a:p>
        </p:txBody>
      </p:sp>
      <p:sp>
        <p:nvSpPr>
          <p:cNvPr id="3584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291">
                                            <p:txEl>
                                              <p:charRg st="0" end="6"/>
                                            </p:txEl>
                                          </p:spTgt>
                                        </p:tgtEl>
                                        <p:attrNameLst>
                                          <p:attrName>style.visibility</p:attrName>
                                        </p:attrNameLst>
                                      </p:cBhvr>
                                      <p:to>
                                        <p:strVal val="visible"/>
                                      </p:to>
                                    </p:set>
                                    <p:anim calcmode="lin" valueType="num">
                                      <p:cBhvr additive="base">
                                        <p:cTn id="7" dur="500" fill="hold"/>
                                        <p:tgtEl>
                                          <p:spTgt spid="1229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charRg st="6" end="17"/>
                                            </p:txEl>
                                          </p:spTgt>
                                        </p:tgtEl>
                                        <p:attrNameLst>
                                          <p:attrName>style.visibility</p:attrName>
                                        </p:attrNameLst>
                                      </p:cBhvr>
                                      <p:to>
                                        <p:strVal val="visible"/>
                                      </p:to>
                                    </p:set>
                                    <p:anim calcmode="lin" valueType="num">
                                      <p:cBhvr additive="base">
                                        <p:cTn id="13" dur="500" fill="hold"/>
                                        <p:tgtEl>
                                          <p:spTgt spid="12291">
                                            <p:txEl>
                                              <p:charRg st="6"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charRg st="6" end="17"/>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291">
                                            <p:txEl>
                                              <p:charRg st="17" end="40"/>
                                            </p:txEl>
                                          </p:spTgt>
                                        </p:tgtEl>
                                        <p:attrNameLst>
                                          <p:attrName>style.visibility</p:attrName>
                                        </p:attrNameLst>
                                      </p:cBhvr>
                                      <p:to>
                                        <p:strVal val="visible"/>
                                      </p:to>
                                    </p:set>
                                    <p:anim calcmode="lin" valueType="num">
                                      <p:cBhvr additive="base">
                                        <p:cTn id="18" dur="500" fill="hold"/>
                                        <p:tgtEl>
                                          <p:spTgt spid="12291">
                                            <p:txEl>
                                              <p:charRg st="17" end="4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291">
                                            <p:txEl>
                                              <p:charRg st="17" end="4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291">
                                            <p:txEl>
                                              <p:charRg st="40" end="57"/>
                                            </p:txEl>
                                          </p:spTgt>
                                        </p:tgtEl>
                                        <p:attrNameLst>
                                          <p:attrName>style.visibility</p:attrName>
                                        </p:attrNameLst>
                                      </p:cBhvr>
                                      <p:to>
                                        <p:strVal val="visible"/>
                                      </p:to>
                                    </p:set>
                                    <p:anim calcmode="lin" valueType="num">
                                      <p:cBhvr additive="base">
                                        <p:cTn id="23" dur="500" fill="hold"/>
                                        <p:tgtEl>
                                          <p:spTgt spid="12291">
                                            <p:txEl>
                                              <p:charRg st="40" end="5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40" end="5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1">
                                            <p:txEl>
                                              <p:charRg st="57" end="61"/>
                                            </p:txEl>
                                          </p:spTgt>
                                        </p:tgtEl>
                                        <p:attrNameLst>
                                          <p:attrName>style.visibility</p:attrName>
                                        </p:attrNameLst>
                                      </p:cBhvr>
                                      <p:to>
                                        <p:strVal val="visible"/>
                                      </p:to>
                                    </p:set>
                                    <p:anim calcmode="lin" valueType="num">
                                      <p:cBhvr additive="base">
                                        <p:cTn id="29" dur="500" fill="hold"/>
                                        <p:tgtEl>
                                          <p:spTgt spid="12291">
                                            <p:txEl>
                                              <p:charRg st="57" end="6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charRg st="57" end="6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2291">
                                            <p:txEl>
                                              <p:charRg st="61" end="91"/>
                                            </p:txEl>
                                          </p:spTgt>
                                        </p:tgtEl>
                                        <p:attrNameLst>
                                          <p:attrName>style.visibility</p:attrName>
                                        </p:attrNameLst>
                                      </p:cBhvr>
                                      <p:to>
                                        <p:strVal val="visible"/>
                                      </p:to>
                                    </p:set>
                                    <p:anim calcmode="lin" valueType="num">
                                      <p:cBhvr additive="base">
                                        <p:cTn id="34" dur="500" fill="hold"/>
                                        <p:tgtEl>
                                          <p:spTgt spid="12291">
                                            <p:txEl>
                                              <p:charRg st="61" end="9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291">
                                            <p:txEl>
                                              <p:charRg st="61" end="91"/>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12291">
                                            <p:txEl>
                                              <p:charRg st="91" end="135"/>
                                            </p:txEl>
                                          </p:spTgt>
                                        </p:tgtEl>
                                        <p:attrNameLst>
                                          <p:attrName>style.visibility</p:attrName>
                                        </p:attrNameLst>
                                      </p:cBhvr>
                                      <p:to>
                                        <p:strVal val="visible"/>
                                      </p:to>
                                    </p:set>
                                    <p:anim calcmode="lin" valueType="num">
                                      <p:cBhvr additive="base">
                                        <p:cTn id="39" dur="500" fill="hold"/>
                                        <p:tgtEl>
                                          <p:spTgt spid="12291">
                                            <p:txEl>
                                              <p:charRg st="91" end="13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1">
                                            <p:txEl>
                                              <p:charRg st="91" end="13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4" fill="hold" nodeType="afterEffect">
                                  <p:stCondLst>
                                    <p:cond delay="0"/>
                                  </p:stCondLst>
                                  <p:childTnLst>
                                    <p:set>
                                      <p:cBhvr>
                                        <p:cTn id="43" dur="1" fill="hold">
                                          <p:stCondLst>
                                            <p:cond delay="0"/>
                                          </p:stCondLst>
                                        </p:cTn>
                                        <p:tgtEl>
                                          <p:spTgt spid="12291">
                                            <p:txEl>
                                              <p:charRg st="135" end="168"/>
                                            </p:txEl>
                                          </p:spTgt>
                                        </p:tgtEl>
                                        <p:attrNameLst>
                                          <p:attrName>style.visibility</p:attrName>
                                        </p:attrNameLst>
                                      </p:cBhvr>
                                      <p:to>
                                        <p:strVal val="visible"/>
                                      </p:to>
                                    </p:set>
                                    <p:anim calcmode="lin" valueType="num">
                                      <p:cBhvr additive="base">
                                        <p:cTn id="44" dur="500" fill="hold"/>
                                        <p:tgtEl>
                                          <p:spTgt spid="12291">
                                            <p:txEl>
                                              <p:charRg st="135" end="16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291">
                                            <p:txEl>
                                              <p:charRg st="135" end="1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2.2.2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产生式表示法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339" name="Rectangle 3" descr="Rectangle: Click to edit Master text styles&#13;&#10;Second level&#13;&#10;Third level&#13;&#10;Fourth level&#13;&#10;Fifth level"/>
          <p:cNvSpPr>
            <a:spLocks noGrp="1"/>
          </p:cNvSpPr>
          <p:nvPr>
            <p:ph idx="1"/>
          </p:nvPr>
        </p:nvSpPr>
        <p:spPr>
          <a:xfrm>
            <a:off x="762000" y="1600200"/>
            <a:ext cx="7772400" cy="4572000"/>
          </a:xfrm>
          <a:ln/>
        </p:spPr>
        <p:txBody>
          <a:bodyPr vert="horz" wrap="square" lIns="91440" tIns="45720" rIns="91440" bIns="45720" anchor="t" anchorCtr="0"/>
          <a:p>
            <a:pPr eaLnBrk="1" hangingPunct="1"/>
            <a:r>
              <a:rPr lang="zh-CN" altLang="en-US" sz="2800" dirty="0"/>
              <a:t>美国数学家</a:t>
            </a:r>
            <a:r>
              <a:rPr lang="en-US" altLang="zh-CN" sz="2800" dirty="0"/>
              <a:t>E.Post</a:t>
            </a:r>
            <a:r>
              <a:rPr lang="zh-CN" altLang="en-US" sz="2800" dirty="0"/>
              <a:t>在</a:t>
            </a:r>
            <a:r>
              <a:rPr lang="en-US" altLang="zh-CN" sz="2800" dirty="0"/>
              <a:t>1943</a:t>
            </a:r>
            <a:r>
              <a:rPr lang="zh-CN" altLang="en-US" sz="2800" dirty="0"/>
              <a:t>年首先提出</a:t>
            </a:r>
            <a:r>
              <a:rPr lang="zh-CN" altLang="en-US" sz="2800" dirty="0">
                <a:latin typeface="Times New Roman" panose="02020603050405020304" pitchFamily="18" charset="0"/>
              </a:rPr>
              <a:t>“</a:t>
            </a:r>
            <a:r>
              <a:rPr lang="zh-CN" altLang="en-US" sz="2800" dirty="0"/>
              <a:t>产生式</a:t>
            </a:r>
            <a:r>
              <a:rPr lang="zh-CN" altLang="en-US" sz="2800" dirty="0">
                <a:latin typeface="Times New Roman" panose="02020603050405020304" pitchFamily="18" charset="0"/>
              </a:rPr>
              <a:t>”</a:t>
            </a:r>
            <a:r>
              <a:rPr lang="zh-CN" altLang="en-US" sz="2800" dirty="0"/>
              <a:t>这一术语。 </a:t>
            </a:r>
            <a:endParaRPr lang="zh-CN" altLang="en-US" sz="2800" dirty="0"/>
          </a:p>
          <a:p>
            <a:pPr lvl="1" eaLnBrk="1" hangingPunct="1"/>
            <a:r>
              <a:rPr lang="zh-CN" altLang="en-US" sz="2400" dirty="0">
                <a:latin typeface="Times New Roman" panose="02020603050405020304" pitchFamily="18" charset="0"/>
              </a:rPr>
              <a:t>称为</a:t>
            </a:r>
            <a:r>
              <a:rPr lang="en-US" altLang="zh-CN" sz="2400" dirty="0"/>
              <a:t>Post</a:t>
            </a:r>
            <a:r>
              <a:rPr lang="zh-CN" altLang="en-US" sz="2400" dirty="0">
                <a:latin typeface="Times New Roman" panose="02020603050405020304" pitchFamily="18" charset="0"/>
              </a:rPr>
              <a:t>系统目的是构造一种形式化的计算工具，并证明它具有和图灵机同样的计算能力。</a:t>
            </a:r>
            <a:endParaRPr lang="zh-CN" altLang="en-US" sz="2400" dirty="0">
              <a:latin typeface="Times New Roman" panose="02020603050405020304" pitchFamily="18" charset="0"/>
            </a:endParaRPr>
          </a:p>
          <a:p>
            <a:pPr eaLnBrk="1" hangingPunct="1"/>
            <a:r>
              <a:rPr lang="zh-CN" altLang="en-US" sz="2800" dirty="0"/>
              <a:t>目前已经成为人工智能中应用最多的一种知识表示方法。</a:t>
            </a:r>
            <a:endParaRPr lang="zh-CN" altLang="en-US" sz="2800" dirty="0"/>
          </a:p>
          <a:p>
            <a:pPr lvl="1" eaLnBrk="1" hangingPunct="1"/>
            <a:r>
              <a:rPr lang="zh-CN" altLang="en-US" sz="2400" dirty="0"/>
              <a:t>费根保姆等人研制的分析化学分子结构的专家系统</a:t>
            </a:r>
            <a:r>
              <a:rPr lang="en-US" altLang="zh-CN" sz="2400" dirty="0"/>
              <a:t>DENDRAL</a:t>
            </a:r>
            <a:r>
              <a:rPr lang="zh-CN" altLang="en-US" sz="2400" dirty="0"/>
              <a:t>；</a:t>
            </a:r>
            <a:endParaRPr lang="zh-CN" altLang="en-US" sz="2400" dirty="0"/>
          </a:p>
          <a:p>
            <a:pPr lvl="1" eaLnBrk="1" hangingPunct="1"/>
            <a:r>
              <a:rPr lang="zh-CN" altLang="en-US" sz="2400" dirty="0"/>
              <a:t>肖特里菲等人研制的诊断传染性疾病的专家系统</a:t>
            </a:r>
            <a:r>
              <a:rPr lang="en-US" altLang="zh-CN" sz="2400" dirty="0"/>
              <a:t>MYCIN</a:t>
            </a:r>
            <a:r>
              <a:rPr lang="zh-CN" altLang="en-US" sz="2400" dirty="0"/>
              <a:t>。</a:t>
            </a:r>
            <a:endParaRPr lang="zh-CN" altLang="en-US" sz="2400" dirty="0"/>
          </a:p>
        </p:txBody>
      </p:sp>
      <p:sp>
        <p:nvSpPr>
          <p:cNvPr id="3789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339">
                                            <p:txEl>
                                              <p:charRg st="0" end="33"/>
                                            </p:txEl>
                                          </p:spTgt>
                                        </p:tgtEl>
                                        <p:attrNameLst>
                                          <p:attrName>style.visibility</p:attrName>
                                        </p:attrNameLst>
                                      </p:cBhvr>
                                      <p:to>
                                        <p:strVal val="visible"/>
                                      </p:to>
                                    </p:set>
                                    <p:anim calcmode="lin" valueType="num">
                                      <p:cBhvr additive="base">
                                        <p:cTn id="7" dur="500" fill="hold"/>
                                        <p:tgtEl>
                                          <p:spTgt spid="14339">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charRg st="0" end="3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339">
                                            <p:txEl>
                                              <p:charRg st="33" end="76"/>
                                            </p:txEl>
                                          </p:spTgt>
                                        </p:tgtEl>
                                        <p:attrNameLst>
                                          <p:attrName>style.visibility</p:attrName>
                                        </p:attrNameLst>
                                      </p:cBhvr>
                                      <p:to>
                                        <p:strVal val="visible"/>
                                      </p:to>
                                    </p:set>
                                    <p:anim calcmode="lin" valueType="num">
                                      <p:cBhvr additive="base">
                                        <p:cTn id="12" dur="500" fill="hold"/>
                                        <p:tgtEl>
                                          <p:spTgt spid="14339">
                                            <p:txEl>
                                              <p:charRg st="33" end="7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charRg st="33" end="7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339">
                                            <p:txEl>
                                              <p:charRg st="76" end="102"/>
                                            </p:txEl>
                                          </p:spTgt>
                                        </p:tgtEl>
                                        <p:attrNameLst>
                                          <p:attrName>style.visibility</p:attrName>
                                        </p:attrNameLst>
                                      </p:cBhvr>
                                      <p:to>
                                        <p:strVal val="visible"/>
                                      </p:to>
                                    </p:set>
                                    <p:anim calcmode="lin" valueType="num">
                                      <p:cBhvr additive="base">
                                        <p:cTn id="18" dur="500" fill="hold"/>
                                        <p:tgtEl>
                                          <p:spTgt spid="14339">
                                            <p:txEl>
                                              <p:charRg st="76" end="10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9">
                                            <p:txEl>
                                              <p:charRg st="76" end="10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4339">
                                            <p:txEl>
                                              <p:charRg st="102" end="133"/>
                                            </p:txEl>
                                          </p:spTgt>
                                        </p:tgtEl>
                                        <p:attrNameLst>
                                          <p:attrName>style.visibility</p:attrName>
                                        </p:attrNameLst>
                                      </p:cBhvr>
                                      <p:to>
                                        <p:strVal val="visible"/>
                                      </p:to>
                                    </p:set>
                                    <p:anim calcmode="lin" valueType="num">
                                      <p:cBhvr additive="base">
                                        <p:cTn id="23" dur="500" fill="hold"/>
                                        <p:tgtEl>
                                          <p:spTgt spid="14339">
                                            <p:txEl>
                                              <p:charRg st="102" end="13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9">
                                            <p:txEl>
                                              <p:charRg st="102" end="13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4339">
                                            <p:txEl>
                                              <p:charRg st="133" end="161"/>
                                            </p:txEl>
                                          </p:spTgt>
                                        </p:tgtEl>
                                        <p:attrNameLst>
                                          <p:attrName>style.visibility</p:attrName>
                                        </p:attrNameLst>
                                      </p:cBhvr>
                                      <p:to>
                                        <p:strVal val="visible"/>
                                      </p:to>
                                    </p:set>
                                    <p:anim calcmode="lin" valueType="num">
                                      <p:cBhvr additive="base">
                                        <p:cTn id="28" dur="500" fill="hold"/>
                                        <p:tgtEl>
                                          <p:spTgt spid="14339">
                                            <p:txEl>
                                              <p:charRg st="133" end="16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9">
                                            <p:txEl>
                                              <p:charRg st="133"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7620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产生式的基本形式</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315" name="Rectangle 3" descr="Rectangle: Click to edit Master text styles&#13;&#10;Second level&#13;&#10;Third level&#13;&#10;Fourth level&#13;&#10;Fifth level"/>
          <p:cNvSpPr>
            <a:spLocks noGrp="1"/>
          </p:cNvSpPr>
          <p:nvPr>
            <p:ph idx="1"/>
          </p:nvPr>
        </p:nvSpPr>
        <p:spPr>
          <a:xfrm>
            <a:off x="838200" y="1295400"/>
            <a:ext cx="7772400" cy="5105400"/>
          </a:xfrm>
          <a:ln/>
        </p:spPr>
        <p:txBody>
          <a:bodyPr vert="horz" wrap="square" lIns="91440" tIns="45720" rIns="91440" bIns="45720" anchor="t" anchorCtr="0"/>
          <a:p>
            <a:pPr marL="609600" indent="-609600" eaLnBrk="1" hangingPunct="1">
              <a:lnSpc>
                <a:spcPct val="90000"/>
              </a:lnSpc>
              <a:buFont typeface="Wingdings" panose="05000000000000000000" pitchFamily="2" charset="2"/>
              <a:buNone/>
            </a:pPr>
            <a:r>
              <a:rPr lang="zh-CN" altLang="en-US" sz="2400" dirty="0"/>
              <a:t>产生式通常用于表示具有因果关系的知识，其基本形式是：</a:t>
            </a:r>
            <a:endParaRPr lang="zh-CN" altLang="en-US" sz="2400" dirty="0"/>
          </a:p>
          <a:p>
            <a:pPr marL="609600" indent="-609600" algn="ctr" eaLnBrk="1" hangingPunct="1">
              <a:lnSpc>
                <a:spcPct val="90000"/>
              </a:lnSpc>
              <a:buFont typeface="Wingdings" panose="05000000000000000000" pitchFamily="2" charset="2"/>
              <a:buNone/>
            </a:pPr>
            <a:r>
              <a:rPr lang="en-US" altLang="zh-CN" sz="2400" dirty="0"/>
              <a:t>P→Q</a:t>
            </a:r>
            <a:endParaRPr lang="en-US" altLang="zh-CN" sz="2400" dirty="0"/>
          </a:p>
          <a:p>
            <a:pPr marL="609600" indent="-609600" eaLnBrk="1" hangingPunct="1">
              <a:lnSpc>
                <a:spcPct val="90000"/>
              </a:lnSpc>
              <a:buFont typeface="Wingdings" panose="05000000000000000000" pitchFamily="2" charset="2"/>
              <a:buNone/>
            </a:pPr>
            <a:r>
              <a:rPr lang="zh-CN" altLang="en-US" sz="2400" dirty="0"/>
              <a:t>或者</a:t>
            </a:r>
            <a:endParaRPr lang="zh-CN" altLang="en-US" sz="2400" dirty="0"/>
          </a:p>
          <a:p>
            <a:pPr marL="609600" indent="-609600" algn="ctr" eaLnBrk="1" hangingPunct="1">
              <a:lnSpc>
                <a:spcPct val="90000"/>
              </a:lnSpc>
              <a:buFont typeface="Wingdings" panose="05000000000000000000" pitchFamily="2" charset="2"/>
              <a:buNone/>
            </a:pPr>
            <a:r>
              <a:rPr lang="en-US" altLang="zh-CN" sz="2400" dirty="0"/>
              <a:t>If		P	Then		Q	</a:t>
            </a:r>
            <a:r>
              <a:rPr lang="en-US" altLang="zh-CN" sz="2400" dirty="0">
                <a:solidFill>
                  <a:srgbClr val="D31128"/>
                </a:solidFill>
              </a:rPr>
              <a:t>[Else S]</a:t>
            </a:r>
            <a:endParaRPr lang="en-US" altLang="zh-CN" sz="2400" dirty="0">
              <a:solidFill>
                <a:srgbClr val="D31128"/>
              </a:solidFill>
            </a:endParaRPr>
          </a:p>
          <a:p>
            <a:pPr marL="609600" indent="-609600" eaLnBrk="1" hangingPunct="1">
              <a:lnSpc>
                <a:spcPct val="90000"/>
              </a:lnSpc>
              <a:buFont typeface="Wingdings" panose="05000000000000000000" pitchFamily="2" charset="2"/>
              <a:buNone/>
            </a:pPr>
            <a:r>
              <a:rPr lang="en-US" altLang="zh-CN" sz="2400" dirty="0"/>
              <a:t>	</a:t>
            </a:r>
            <a:r>
              <a:rPr lang="zh-CN" altLang="en-US" sz="2400" dirty="0"/>
              <a:t>其中，</a:t>
            </a:r>
            <a:r>
              <a:rPr lang="en-US" altLang="zh-CN" sz="2400" dirty="0"/>
              <a:t>P</a:t>
            </a:r>
            <a:r>
              <a:rPr lang="zh-CN" altLang="en-US" sz="2400" dirty="0"/>
              <a:t>是前件，用于指出该产生式是否可用的条件。</a:t>
            </a:r>
            <a:r>
              <a:rPr lang="en-US" altLang="zh-CN" sz="2400" dirty="0"/>
              <a:t>Q</a:t>
            </a:r>
            <a:r>
              <a:rPr lang="zh-CN" altLang="en-US" sz="2400" dirty="0"/>
              <a:t>是一组结论或者操作，用于指出当前提</a:t>
            </a:r>
            <a:r>
              <a:rPr lang="en-US" altLang="zh-CN" sz="2400" dirty="0"/>
              <a:t>P</a:t>
            </a:r>
            <a:r>
              <a:rPr lang="zh-CN" altLang="en-US" sz="2400" dirty="0"/>
              <a:t>满足时，应该得出的结论或者应该执行的操作。</a:t>
            </a:r>
            <a:endParaRPr lang="zh-CN" altLang="en-US" sz="2400" dirty="0"/>
          </a:p>
          <a:p>
            <a:pPr marL="609600" indent="-609600" algn="just" eaLnBrk="1" hangingPunct="1">
              <a:lnSpc>
                <a:spcPct val="90000"/>
              </a:lnSpc>
            </a:pPr>
            <a:r>
              <a:rPr lang="zh-CN" altLang="en-US" sz="2400" dirty="0">
                <a:latin typeface="Times New Roman" panose="02020603050405020304" pitchFamily="18" charset="0"/>
              </a:rPr>
              <a:t>例如：</a:t>
            </a:r>
            <a:endParaRPr lang="zh-CN" altLang="en-US" sz="2400" dirty="0">
              <a:latin typeface="Times New Roman" panose="02020603050405020304" pitchFamily="18" charset="0"/>
            </a:endParaRPr>
          </a:p>
          <a:p>
            <a:pPr marL="990600" lvl="1" indent="-533400" algn="just" eaLnBrk="1" hangingPunct="1">
              <a:lnSpc>
                <a:spcPct val="90000"/>
              </a:lnSpc>
            </a:pPr>
            <a:r>
              <a:rPr lang="zh-CN" altLang="en-US" sz="2400" dirty="0">
                <a:latin typeface="Times New Roman" panose="02020603050405020304" pitchFamily="18" charset="0"/>
              </a:rPr>
              <a:t>烫手</a:t>
            </a:r>
            <a:r>
              <a:rPr lang="zh-CN" altLang="en-US" sz="2400" dirty="0"/>
              <a:t>→缩手</a:t>
            </a:r>
            <a:endParaRPr lang="zh-CN" altLang="en-US" sz="2400" dirty="0">
              <a:latin typeface="Times New Roman" panose="02020603050405020304" pitchFamily="18" charset="0"/>
            </a:endParaRPr>
          </a:p>
          <a:p>
            <a:pPr marL="990600" lvl="1" indent="-533400" algn="just" eaLnBrk="1" hangingPunct="1">
              <a:lnSpc>
                <a:spcPct val="90000"/>
              </a:lnSpc>
            </a:pPr>
            <a:r>
              <a:rPr lang="zh-CN" altLang="en-US" sz="2400" dirty="0">
                <a:latin typeface="Times New Roman" panose="02020603050405020304" pitchFamily="18" charset="0"/>
              </a:rPr>
              <a:t>下雨</a:t>
            </a:r>
            <a:r>
              <a:rPr lang="zh-CN" altLang="en-US" sz="2400" dirty="0"/>
              <a:t>→地面湿</a:t>
            </a:r>
            <a:endParaRPr lang="zh-CN" altLang="en-US" sz="2400" dirty="0"/>
          </a:p>
          <a:p>
            <a:pPr marL="990600" lvl="1" indent="-533400" algn="just" eaLnBrk="1" hangingPunct="1">
              <a:lnSpc>
                <a:spcPct val="90000"/>
              </a:lnSpc>
            </a:pPr>
            <a:r>
              <a:rPr lang="zh-CN" altLang="en-US" sz="2400" dirty="0">
                <a:latin typeface="Times New Roman" panose="02020603050405020304" pitchFamily="18" charset="0"/>
              </a:rPr>
              <a:t>下雨</a:t>
            </a:r>
            <a:r>
              <a:rPr lang="zh-CN" altLang="en-US" sz="2400" dirty="0"/>
              <a:t>∧甲未打伞→甲被淋湿</a:t>
            </a:r>
            <a:endParaRPr lang="zh-CN" altLang="en-US" sz="2400" dirty="0"/>
          </a:p>
          <a:p>
            <a:pPr marL="990600" lvl="1" indent="-533400" algn="just" eaLnBrk="1" hangingPunct="1">
              <a:lnSpc>
                <a:spcPct val="90000"/>
              </a:lnSpc>
            </a:pPr>
            <a:r>
              <a:rPr lang="zh-CN" altLang="en-US" sz="2400" dirty="0"/>
              <a:t> </a:t>
            </a:r>
            <a:r>
              <a:rPr lang="zh-CN" altLang="en-US" sz="2400" dirty="0">
                <a:latin typeface="Times New Roman" panose="02020603050405020304" pitchFamily="18" charset="0"/>
              </a:rPr>
              <a:t>所有人都会死</a:t>
            </a:r>
            <a:r>
              <a:rPr lang="zh-CN" altLang="en-US" sz="2400" dirty="0"/>
              <a:t>∧甲是人→甲会死</a:t>
            </a:r>
            <a:endParaRPr lang="zh-CN" altLang="en-US" sz="2400" dirty="0"/>
          </a:p>
        </p:txBody>
      </p:sp>
      <p:sp>
        <p:nvSpPr>
          <p:cNvPr id="399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315">
                                            <p:txEl>
                                              <p:charRg st="0" end="27"/>
                                            </p:txEl>
                                          </p:spTgt>
                                        </p:tgtEl>
                                        <p:attrNameLst>
                                          <p:attrName>style.visibility</p:attrName>
                                        </p:attrNameLst>
                                      </p:cBhvr>
                                      <p:to>
                                        <p:strVal val="visible"/>
                                      </p:to>
                                    </p:set>
                                    <p:anim calcmode="lin" valueType="num">
                                      <p:cBhvr additive="base">
                                        <p:cTn id="7" dur="500" fill="hold"/>
                                        <p:tgtEl>
                                          <p:spTgt spid="13315">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charRg st="0" end="2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315">
                                            <p:txEl>
                                              <p:charRg st="27" end="31"/>
                                            </p:txEl>
                                          </p:spTgt>
                                        </p:tgtEl>
                                        <p:attrNameLst>
                                          <p:attrName>style.visibility</p:attrName>
                                        </p:attrNameLst>
                                      </p:cBhvr>
                                      <p:to>
                                        <p:strVal val="visible"/>
                                      </p:to>
                                    </p:set>
                                    <p:anim calcmode="lin" valueType="num">
                                      <p:cBhvr additive="base">
                                        <p:cTn id="12" dur="500" fill="hold"/>
                                        <p:tgtEl>
                                          <p:spTgt spid="13315">
                                            <p:txEl>
                                              <p:charRg st="27" end="3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5">
                                            <p:txEl>
                                              <p:charRg st="27" end="3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315">
                                            <p:txEl>
                                              <p:charRg st="31" end="34"/>
                                            </p:txEl>
                                          </p:spTgt>
                                        </p:tgtEl>
                                        <p:attrNameLst>
                                          <p:attrName>style.visibility</p:attrName>
                                        </p:attrNameLst>
                                      </p:cBhvr>
                                      <p:to>
                                        <p:strVal val="visible"/>
                                      </p:to>
                                    </p:set>
                                    <p:anim calcmode="lin" valueType="num">
                                      <p:cBhvr additive="base">
                                        <p:cTn id="18" dur="500" fill="hold"/>
                                        <p:tgtEl>
                                          <p:spTgt spid="13315">
                                            <p:txEl>
                                              <p:charRg st="31" end="3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5">
                                            <p:txEl>
                                              <p:charRg st="31" end="3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3315">
                                            <p:txEl>
                                              <p:charRg st="34" end="57"/>
                                            </p:txEl>
                                          </p:spTgt>
                                        </p:tgtEl>
                                        <p:attrNameLst>
                                          <p:attrName>style.visibility</p:attrName>
                                        </p:attrNameLst>
                                      </p:cBhvr>
                                      <p:to>
                                        <p:strVal val="visible"/>
                                      </p:to>
                                    </p:set>
                                    <p:anim calcmode="lin" valueType="num">
                                      <p:cBhvr additive="base">
                                        <p:cTn id="23" dur="500" fill="hold"/>
                                        <p:tgtEl>
                                          <p:spTgt spid="13315">
                                            <p:txEl>
                                              <p:charRg st="34" end="5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charRg st="34" end="57"/>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3315">
                                            <p:txEl>
                                              <p:charRg st="57" end="123"/>
                                            </p:txEl>
                                          </p:spTgt>
                                        </p:tgtEl>
                                        <p:attrNameLst>
                                          <p:attrName>style.visibility</p:attrName>
                                        </p:attrNameLst>
                                      </p:cBhvr>
                                      <p:to>
                                        <p:strVal val="visible"/>
                                      </p:to>
                                    </p:set>
                                    <p:anim calcmode="lin" valueType="num">
                                      <p:cBhvr additive="base">
                                        <p:cTn id="28" dur="500" fill="hold"/>
                                        <p:tgtEl>
                                          <p:spTgt spid="13315">
                                            <p:txEl>
                                              <p:charRg st="57" end="12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315">
                                            <p:txEl>
                                              <p:charRg st="57" end="12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3315">
                                            <p:txEl>
                                              <p:charRg st="123" end="127"/>
                                            </p:txEl>
                                          </p:spTgt>
                                        </p:tgtEl>
                                        <p:attrNameLst>
                                          <p:attrName>style.visibility</p:attrName>
                                        </p:attrNameLst>
                                      </p:cBhvr>
                                      <p:to>
                                        <p:strVal val="visible"/>
                                      </p:to>
                                    </p:set>
                                    <p:anim calcmode="lin" valueType="num">
                                      <p:cBhvr additive="base">
                                        <p:cTn id="33" dur="500" fill="hold"/>
                                        <p:tgtEl>
                                          <p:spTgt spid="13315">
                                            <p:txEl>
                                              <p:charRg st="123" end="12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charRg st="123" end="12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315">
                                            <p:txEl>
                                              <p:charRg st="127" end="133"/>
                                            </p:txEl>
                                          </p:spTgt>
                                        </p:tgtEl>
                                        <p:attrNameLst>
                                          <p:attrName>style.visibility</p:attrName>
                                        </p:attrNameLst>
                                      </p:cBhvr>
                                      <p:to>
                                        <p:strVal val="visible"/>
                                      </p:to>
                                    </p:set>
                                    <p:anim calcmode="lin" valueType="num">
                                      <p:cBhvr additive="base">
                                        <p:cTn id="39" dur="500" fill="hold"/>
                                        <p:tgtEl>
                                          <p:spTgt spid="13315">
                                            <p:txEl>
                                              <p:charRg st="127" end="13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315">
                                            <p:txEl>
                                              <p:charRg st="127" end="13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13315">
                                            <p:txEl>
                                              <p:charRg st="133" end="140"/>
                                            </p:txEl>
                                          </p:spTgt>
                                        </p:tgtEl>
                                        <p:attrNameLst>
                                          <p:attrName>style.visibility</p:attrName>
                                        </p:attrNameLst>
                                      </p:cBhvr>
                                      <p:to>
                                        <p:strVal val="visible"/>
                                      </p:to>
                                    </p:set>
                                    <p:anim calcmode="lin" valueType="num">
                                      <p:cBhvr additive="base">
                                        <p:cTn id="44" dur="500" fill="hold"/>
                                        <p:tgtEl>
                                          <p:spTgt spid="13315">
                                            <p:txEl>
                                              <p:charRg st="133" end="14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315">
                                            <p:txEl>
                                              <p:charRg st="133" end="14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13315">
                                            <p:txEl>
                                              <p:charRg st="140" end="153"/>
                                            </p:txEl>
                                          </p:spTgt>
                                        </p:tgtEl>
                                        <p:attrNameLst>
                                          <p:attrName>style.visibility</p:attrName>
                                        </p:attrNameLst>
                                      </p:cBhvr>
                                      <p:to>
                                        <p:strVal val="visible"/>
                                      </p:to>
                                    </p:set>
                                    <p:anim calcmode="lin" valueType="num">
                                      <p:cBhvr additive="base">
                                        <p:cTn id="49" dur="500" fill="hold"/>
                                        <p:tgtEl>
                                          <p:spTgt spid="13315">
                                            <p:txEl>
                                              <p:charRg st="140" end="15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5">
                                            <p:txEl>
                                              <p:charRg st="140" end="153"/>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13315">
                                            <p:txEl>
                                              <p:charRg st="153" end="169"/>
                                            </p:txEl>
                                          </p:spTgt>
                                        </p:tgtEl>
                                        <p:attrNameLst>
                                          <p:attrName>style.visibility</p:attrName>
                                        </p:attrNameLst>
                                      </p:cBhvr>
                                      <p:to>
                                        <p:strVal val="visible"/>
                                      </p:to>
                                    </p:set>
                                    <p:anim calcmode="lin" valueType="num">
                                      <p:cBhvr additive="base">
                                        <p:cTn id="54" dur="500" fill="hold"/>
                                        <p:tgtEl>
                                          <p:spTgt spid="13315">
                                            <p:txEl>
                                              <p:charRg st="153" end="16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315">
                                            <p:txEl>
                                              <p:charRg st="153"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685800" y="3810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产生式与谓词逻辑蕴含式的区别</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741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marL="609600" indent="-609600" eaLnBrk="1" hangingPunct="1"/>
            <a:r>
              <a:rPr lang="zh-CN" altLang="en-US" sz="2400" dirty="0"/>
              <a:t>蕴含式只能表示精确知识；而产生式不仅可以表示精确知识，还可以表示不精确知识。</a:t>
            </a:r>
            <a:endParaRPr lang="zh-CN" altLang="en-US" sz="2400" dirty="0"/>
          </a:p>
          <a:p>
            <a:pPr marL="609600" indent="-609600" eaLnBrk="1" hangingPunct="1">
              <a:buFont typeface="Wingdings" panose="05000000000000000000" pitchFamily="2" charset="2"/>
              <a:buNone/>
            </a:pPr>
            <a:r>
              <a:rPr lang="zh-CN" altLang="en-US" sz="2400" dirty="0"/>
              <a:t>	例如：在专家系统</a:t>
            </a:r>
            <a:r>
              <a:rPr lang="en-US" altLang="zh-CN" sz="2400" dirty="0"/>
              <a:t>MYCIN</a:t>
            </a:r>
            <a:r>
              <a:rPr lang="zh-CN" altLang="en-US" sz="2400" dirty="0"/>
              <a:t>中的一条知识，</a:t>
            </a:r>
            <a:endParaRPr lang="zh-CN" altLang="en-US" sz="2400" dirty="0"/>
          </a:p>
          <a:p>
            <a:pPr marL="609600" indent="-609600" eaLnBrk="1" hangingPunct="1">
              <a:buFont typeface="Wingdings" panose="05000000000000000000" pitchFamily="2" charset="2"/>
              <a:buNone/>
            </a:pPr>
            <a:r>
              <a:rPr lang="zh-CN" altLang="en-US" sz="2400" dirty="0"/>
              <a:t>	</a:t>
            </a:r>
            <a:r>
              <a:rPr lang="en-US" altLang="zh-CN" sz="2400" dirty="0"/>
              <a:t>If		</a:t>
            </a:r>
            <a:r>
              <a:rPr lang="zh-CN" altLang="en-US" sz="2400" dirty="0"/>
              <a:t>本微生物的染色斑是革兰氏阴性，</a:t>
            </a:r>
            <a:endParaRPr lang="zh-CN" altLang="en-US" sz="2400" dirty="0"/>
          </a:p>
          <a:p>
            <a:pPr marL="609600" indent="-609600" eaLnBrk="1" hangingPunct="1">
              <a:buFont typeface="Wingdings" panose="05000000000000000000" pitchFamily="2" charset="2"/>
              <a:buNone/>
            </a:pPr>
            <a:r>
              <a:rPr lang="zh-CN" altLang="en-US" sz="2400" dirty="0"/>
              <a:t>			本微生物的形状呈杆状，</a:t>
            </a:r>
            <a:endParaRPr lang="zh-CN" altLang="en-US" sz="2400" dirty="0"/>
          </a:p>
          <a:p>
            <a:pPr marL="609600" indent="-609600" eaLnBrk="1" hangingPunct="1">
              <a:buFont typeface="Wingdings" panose="05000000000000000000" pitchFamily="2" charset="2"/>
              <a:buNone/>
            </a:pPr>
            <a:r>
              <a:rPr lang="zh-CN" altLang="en-US" sz="2400" dirty="0"/>
              <a:t>			病人是中间宿主</a:t>
            </a:r>
            <a:endParaRPr lang="zh-CN" altLang="en-US" sz="2400" dirty="0"/>
          </a:p>
          <a:p>
            <a:pPr marL="609600" indent="-609600" eaLnBrk="1" hangingPunct="1">
              <a:buFont typeface="Wingdings" panose="05000000000000000000" pitchFamily="2" charset="2"/>
              <a:buNone/>
            </a:pPr>
            <a:r>
              <a:rPr lang="zh-CN" altLang="en-US" sz="2400" dirty="0"/>
              <a:t>	</a:t>
            </a:r>
            <a:r>
              <a:rPr lang="en-US" altLang="zh-CN" sz="2400" dirty="0"/>
              <a:t>Then	</a:t>
            </a:r>
            <a:r>
              <a:rPr lang="zh-CN" altLang="en-US" sz="2400" dirty="0"/>
              <a:t>该微生物是绿脓杆菌，</a:t>
            </a:r>
            <a:r>
              <a:rPr lang="zh-CN" altLang="en-US" sz="2400" dirty="0">
                <a:solidFill>
                  <a:srgbClr val="D31128"/>
                </a:solidFill>
              </a:rPr>
              <a:t>置信度为</a:t>
            </a:r>
            <a:r>
              <a:rPr lang="en-US" altLang="zh-CN" sz="2400" dirty="0">
                <a:solidFill>
                  <a:srgbClr val="D31128"/>
                </a:solidFill>
              </a:rPr>
              <a:t>0.6</a:t>
            </a:r>
            <a:endParaRPr lang="en-US" altLang="zh-CN" sz="2400" dirty="0">
              <a:solidFill>
                <a:srgbClr val="D31128"/>
              </a:solidFill>
            </a:endParaRPr>
          </a:p>
          <a:p>
            <a:pPr marL="609600" indent="-609600" eaLnBrk="1" hangingPunct="1"/>
            <a:r>
              <a:rPr lang="zh-CN" altLang="en-US" sz="2400" dirty="0"/>
              <a:t>产生式中前提条件的匹配可以是精确的，也可以是非精确的；而谓词逻辑蕴含式总要求精确匹配。</a:t>
            </a:r>
            <a:endParaRPr lang="zh-CN" altLang="en-US" sz="2400" dirty="0"/>
          </a:p>
        </p:txBody>
      </p:sp>
      <p:sp>
        <p:nvSpPr>
          <p:cNvPr id="419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411">
                                            <p:txEl>
                                              <p:charRg st="0" end="39"/>
                                            </p:txEl>
                                          </p:spTgt>
                                        </p:tgtEl>
                                        <p:attrNameLst>
                                          <p:attrName>style.visibility</p:attrName>
                                        </p:attrNameLst>
                                      </p:cBhvr>
                                      <p:to>
                                        <p:strVal val="visible"/>
                                      </p:to>
                                    </p:set>
                                    <p:anim calcmode="lin" valueType="num">
                                      <p:cBhvr additive="base">
                                        <p:cTn id="7" dur="500" fill="hold"/>
                                        <p:tgtEl>
                                          <p:spTgt spid="17411">
                                            <p:txEl>
                                              <p:charRg st="0" end="3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0" end="3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charRg st="39" end="61"/>
                                            </p:txEl>
                                          </p:spTgt>
                                        </p:tgtEl>
                                        <p:attrNameLst>
                                          <p:attrName>style.visibility</p:attrName>
                                        </p:attrNameLst>
                                      </p:cBhvr>
                                      <p:to>
                                        <p:strVal val="visible"/>
                                      </p:to>
                                    </p:set>
                                    <p:anim calcmode="lin" valueType="num">
                                      <p:cBhvr additive="base">
                                        <p:cTn id="13" dur="500" fill="hold"/>
                                        <p:tgtEl>
                                          <p:spTgt spid="17411">
                                            <p:txEl>
                                              <p:charRg st="39" end="6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charRg st="39" end="6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7411">
                                            <p:txEl>
                                              <p:charRg st="61" end="82"/>
                                            </p:txEl>
                                          </p:spTgt>
                                        </p:tgtEl>
                                        <p:attrNameLst>
                                          <p:attrName>style.visibility</p:attrName>
                                        </p:attrNameLst>
                                      </p:cBhvr>
                                      <p:to>
                                        <p:strVal val="visible"/>
                                      </p:to>
                                    </p:set>
                                    <p:anim calcmode="lin" valueType="num">
                                      <p:cBhvr additive="base">
                                        <p:cTn id="18" dur="500" fill="hold"/>
                                        <p:tgtEl>
                                          <p:spTgt spid="17411">
                                            <p:txEl>
                                              <p:charRg st="61" end="8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11">
                                            <p:txEl>
                                              <p:charRg st="61" end="8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7411">
                                            <p:txEl>
                                              <p:charRg st="82" end="97"/>
                                            </p:txEl>
                                          </p:spTgt>
                                        </p:tgtEl>
                                        <p:attrNameLst>
                                          <p:attrName>style.visibility</p:attrName>
                                        </p:attrNameLst>
                                      </p:cBhvr>
                                      <p:to>
                                        <p:strVal val="visible"/>
                                      </p:to>
                                    </p:set>
                                    <p:anim calcmode="lin" valueType="num">
                                      <p:cBhvr additive="base">
                                        <p:cTn id="23" dur="500" fill="hold"/>
                                        <p:tgtEl>
                                          <p:spTgt spid="17411">
                                            <p:txEl>
                                              <p:charRg st="82" end="9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charRg st="82" end="97"/>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7411">
                                            <p:txEl>
                                              <p:charRg st="97" end="108"/>
                                            </p:txEl>
                                          </p:spTgt>
                                        </p:tgtEl>
                                        <p:attrNameLst>
                                          <p:attrName>style.visibility</p:attrName>
                                        </p:attrNameLst>
                                      </p:cBhvr>
                                      <p:to>
                                        <p:strVal val="visible"/>
                                      </p:to>
                                    </p:set>
                                    <p:anim calcmode="lin" valueType="num">
                                      <p:cBhvr additive="base">
                                        <p:cTn id="28" dur="500" fill="hold"/>
                                        <p:tgtEl>
                                          <p:spTgt spid="17411">
                                            <p:txEl>
                                              <p:charRg st="97" end="10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411">
                                            <p:txEl>
                                              <p:charRg st="97" end="10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7411">
                                            <p:txEl>
                                              <p:charRg st="108" end="132"/>
                                            </p:txEl>
                                          </p:spTgt>
                                        </p:tgtEl>
                                        <p:attrNameLst>
                                          <p:attrName>style.visibility</p:attrName>
                                        </p:attrNameLst>
                                      </p:cBhvr>
                                      <p:to>
                                        <p:strVal val="visible"/>
                                      </p:to>
                                    </p:set>
                                    <p:anim calcmode="lin" valueType="num">
                                      <p:cBhvr additive="base">
                                        <p:cTn id="33" dur="500" fill="hold"/>
                                        <p:tgtEl>
                                          <p:spTgt spid="17411">
                                            <p:txEl>
                                              <p:charRg st="108" end="13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411">
                                            <p:txEl>
                                              <p:charRg st="108" end="13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411">
                                            <p:txEl>
                                              <p:charRg st="132" end="176"/>
                                            </p:txEl>
                                          </p:spTgt>
                                        </p:tgtEl>
                                        <p:attrNameLst>
                                          <p:attrName>style.visibility</p:attrName>
                                        </p:attrNameLst>
                                      </p:cBhvr>
                                      <p:to>
                                        <p:strVal val="visible"/>
                                      </p:to>
                                    </p:set>
                                    <p:anim calcmode="lin" valueType="num">
                                      <p:cBhvr additive="base">
                                        <p:cTn id="39" dur="500" fill="hold"/>
                                        <p:tgtEl>
                                          <p:spTgt spid="17411">
                                            <p:txEl>
                                              <p:charRg st="132" end="17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charRg st="132"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产生式系统</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843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一个产生式系统一般由三部分组成：规则集、全局数据库、控制策略。</a:t>
            </a:r>
            <a:endParaRPr lang="zh-CN" altLang="en-US" dirty="0"/>
          </a:p>
        </p:txBody>
      </p:sp>
      <p:sp>
        <p:nvSpPr>
          <p:cNvPr id="440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pSp>
        <p:nvGrpSpPr>
          <p:cNvPr id="2" name="Group 35"/>
          <p:cNvGrpSpPr/>
          <p:nvPr/>
        </p:nvGrpSpPr>
        <p:grpSpPr>
          <a:xfrm>
            <a:off x="1676400" y="3124200"/>
            <a:ext cx="6553200" cy="3124200"/>
            <a:chOff x="1056" y="1968"/>
            <a:chExt cx="4128" cy="1968"/>
          </a:xfrm>
        </p:grpSpPr>
        <p:grpSp>
          <p:nvGrpSpPr>
            <p:cNvPr id="44038" name="Group 4"/>
            <p:cNvGrpSpPr/>
            <p:nvPr/>
          </p:nvGrpSpPr>
          <p:grpSpPr>
            <a:xfrm>
              <a:off x="1056" y="1968"/>
              <a:ext cx="4128" cy="1968"/>
              <a:chOff x="1056" y="1632"/>
              <a:chExt cx="4128" cy="1968"/>
            </a:xfrm>
          </p:grpSpPr>
          <p:sp>
            <p:nvSpPr>
              <p:cNvPr id="44042" name="Rectangle 5"/>
              <p:cNvSpPr/>
              <p:nvPr/>
            </p:nvSpPr>
            <p:spPr>
              <a:xfrm>
                <a:off x="1056" y="2976"/>
                <a:ext cx="3120" cy="6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dirty="0">
                    <a:solidFill>
                      <a:schemeClr val="tx1"/>
                    </a:solidFill>
                    <a:latin typeface="Tahoma" panose="020B0604030504040204" pitchFamily="34" charset="0"/>
                    <a:ea typeface="宋体" panose="02010600030101010101" pitchFamily="2" charset="-122"/>
                  </a:rPr>
                  <a:t>全局数据库</a:t>
                </a:r>
                <a:endParaRPr lang="zh-CN" altLang="en-US" dirty="0">
                  <a:solidFill>
                    <a:schemeClr val="tx1"/>
                  </a:solidFill>
                  <a:latin typeface="Tahoma" panose="020B0604030504040204" pitchFamily="34" charset="0"/>
                  <a:ea typeface="宋体" panose="02010600030101010101" pitchFamily="2" charset="-122"/>
                </a:endParaRPr>
              </a:p>
            </p:txBody>
          </p:sp>
          <p:sp>
            <p:nvSpPr>
              <p:cNvPr id="44043" name="Rectangle 6"/>
              <p:cNvSpPr/>
              <p:nvPr/>
            </p:nvSpPr>
            <p:spPr>
              <a:xfrm>
                <a:off x="1344" y="1632"/>
                <a:ext cx="2304" cy="57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2400" dirty="0">
                    <a:solidFill>
                      <a:schemeClr val="tx1"/>
                    </a:solidFill>
                    <a:latin typeface="Tahoma" panose="020B0604030504040204" pitchFamily="34" charset="0"/>
                    <a:ea typeface="宋体" panose="02010600030101010101" pitchFamily="2" charset="-122"/>
                  </a:rPr>
                  <a:t>产生式规则集</a:t>
                </a:r>
                <a:endParaRPr lang="zh-CN" altLang="en-US" sz="2400" dirty="0">
                  <a:solidFill>
                    <a:schemeClr val="tx1"/>
                  </a:solidFill>
                  <a:latin typeface="Tahoma" panose="020B0604030504040204" pitchFamily="34" charset="0"/>
                  <a:ea typeface="宋体" panose="02010600030101010101" pitchFamily="2" charset="-122"/>
                </a:endParaRPr>
              </a:p>
            </p:txBody>
          </p:sp>
          <p:sp>
            <p:nvSpPr>
              <p:cNvPr id="44044" name="Line 7"/>
              <p:cNvSpPr/>
              <p:nvPr/>
            </p:nvSpPr>
            <p:spPr>
              <a:xfrm flipV="1">
                <a:off x="2112" y="2208"/>
                <a:ext cx="0" cy="768"/>
              </a:xfrm>
              <a:prstGeom prst="line">
                <a:avLst/>
              </a:prstGeom>
              <a:ln w="9525" cap="flat" cmpd="sng">
                <a:solidFill>
                  <a:schemeClr val="tx1"/>
                </a:solidFill>
                <a:prstDash val="solid"/>
                <a:miter/>
                <a:headEnd type="none" w="med" len="med"/>
                <a:tailEnd type="triangle" w="med" len="med"/>
              </a:ln>
            </p:spPr>
          </p:sp>
          <p:sp>
            <p:nvSpPr>
              <p:cNvPr id="44045" name="Line 8"/>
              <p:cNvSpPr/>
              <p:nvPr/>
            </p:nvSpPr>
            <p:spPr>
              <a:xfrm>
                <a:off x="2832" y="2208"/>
                <a:ext cx="0" cy="768"/>
              </a:xfrm>
              <a:prstGeom prst="line">
                <a:avLst/>
              </a:prstGeom>
              <a:ln w="9525" cap="flat" cmpd="sng">
                <a:solidFill>
                  <a:schemeClr val="tx1"/>
                </a:solidFill>
                <a:prstDash val="solid"/>
                <a:miter/>
                <a:headEnd type="none" w="med" len="med"/>
                <a:tailEnd type="triangle" w="med" len="med"/>
              </a:ln>
            </p:spPr>
          </p:sp>
          <p:sp>
            <p:nvSpPr>
              <p:cNvPr id="44046" name="Rectangle 9"/>
              <p:cNvSpPr/>
              <p:nvPr/>
            </p:nvSpPr>
            <p:spPr>
              <a:xfrm>
                <a:off x="4128" y="2064"/>
                <a:ext cx="1056" cy="432"/>
              </a:xfrm>
              <a:prstGeom prst="rect">
                <a:avLst/>
              </a:prstGeom>
              <a:solidFill>
                <a:srgbClr val="FF505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2400" dirty="0">
                    <a:solidFill>
                      <a:schemeClr val="tx1"/>
                    </a:solidFill>
                    <a:latin typeface="Tahoma" panose="020B0604030504040204" pitchFamily="34" charset="0"/>
                    <a:ea typeface="宋体" panose="02010600030101010101" pitchFamily="2" charset="-122"/>
                  </a:rPr>
                  <a:t>控制策略</a:t>
                </a:r>
                <a:endParaRPr lang="zh-CN" altLang="en-US" sz="2400" dirty="0">
                  <a:solidFill>
                    <a:schemeClr val="tx1"/>
                  </a:solidFill>
                  <a:latin typeface="Tahoma" panose="020B0604030504040204" pitchFamily="34" charset="0"/>
                  <a:ea typeface="宋体" panose="02010600030101010101" pitchFamily="2" charset="-122"/>
                </a:endParaRPr>
              </a:p>
            </p:txBody>
          </p:sp>
          <p:sp>
            <p:nvSpPr>
              <p:cNvPr id="44047" name="Line 10"/>
              <p:cNvSpPr/>
              <p:nvPr/>
            </p:nvSpPr>
            <p:spPr>
              <a:xfrm flipH="1">
                <a:off x="3600" y="2256"/>
                <a:ext cx="528" cy="240"/>
              </a:xfrm>
              <a:prstGeom prst="line">
                <a:avLst/>
              </a:prstGeom>
              <a:ln w="9525" cap="flat" cmpd="sng">
                <a:solidFill>
                  <a:schemeClr val="tx1"/>
                </a:solidFill>
                <a:prstDash val="solid"/>
                <a:miter/>
                <a:headEnd type="none" w="med" len="med"/>
                <a:tailEnd type="none" w="med" len="med"/>
              </a:ln>
            </p:spPr>
          </p:sp>
          <p:sp>
            <p:nvSpPr>
              <p:cNvPr id="44048" name="Line 11"/>
              <p:cNvSpPr/>
              <p:nvPr/>
            </p:nvSpPr>
            <p:spPr>
              <a:xfrm flipH="1" flipV="1">
                <a:off x="3552" y="2400"/>
                <a:ext cx="48" cy="96"/>
              </a:xfrm>
              <a:prstGeom prst="line">
                <a:avLst/>
              </a:prstGeom>
              <a:ln w="9525" cap="flat" cmpd="sng">
                <a:solidFill>
                  <a:schemeClr val="tx1"/>
                </a:solidFill>
                <a:prstDash val="solid"/>
                <a:miter/>
                <a:headEnd type="none" w="med" len="med"/>
                <a:tailEnd type="none" w="med" len="med"/>
              </a:ln>
            </p:spPr>
          </p:sp>
          <p:sp>
            <p:nvSpPr>
              <p:cNvPr id="44049" name="Line 12"/>
              <p:cNvSpPr/>
              <p:nvPr/>
            </p:nvSpPr>
            <p:spPr>
              <a:xfrm flipH="1">
                <a:off x="2832" y="2400"/>
                <a:ext cx="720" cy="384"/>
              </a:xfrm>
              <a:prstGeom prst="line">
                <a:avLst/>
              </a:prstGeom>
              <a:ln w="9525" cap="flat" cmpd="sng">
                <a:solidFill>
                  <a:schemeClr val="tx1"/>
                </a:solidFill>
                <a:prstDash val="solid"/>
                <a:miter/>
                <a:headEnd type="none" w="med" len="med"/>
                <a:tailEnd type="triangle" w="med" len="med"/>
              </a:ln>
            </p:spPr>
          </p:sp>
        </p:grpSp>
        <p:sp>
          <p:nvSpPr>
            <p:cNvPr id="44039" name="Line 32"/>
            <p:cNvSpPr/>
            <p:nvPr/>
          </p:nvSpPr>
          <p:spPr>
            <a:xfrm flipH="1">
              <a:off x="3168" y="2592"/>
              <a:ext cx="960" cy="144"/>
            </a:xfrm>
            <a:prstGeom prst="line">
              <a:avLst/>
            </a:prstGeom>
            <a:ln w="9525" cap="flat" cmpd="sng">
              <a:solidFill>
                <a:schemeClr val="tx1"/>
              </a:solidFill>
              <a:prstDash val="solid"/>
              <a:miter/>
              <a:headEnd type="none" w="med" len="med"/>
              <a:tailEnd type="none" w="med" len="med"/>
            </a:ln>
          </p:spPr>
        </p:sp>
        <p:sp>
          <p:nvSpPr>
            <p:cNvPr id="44040" name="Line 33"/>
            <p:cNvSpPr/>
            <p:nvPr/>
          </p:nvSpPr>
          <p:spPr>
            <a:xfrm flipH="1" flipV="1">
              <a:off x="3120" y="2640"/>
              <a:ext cx="48" cy="96"/>
            </a:xfrm>
            <a:prstGeom prst="line">
              <a:avLst/>
            </a:prstGeom>
            <a:ln w="9525" cap="flat" cmpd="sng">
              <a:solidFill>
                <a:schemeClr val="tx1"/>
              </a:solidFill>
              <a:prstDash val="solid"/>
              <a:miter/>
              <a:headEnd type="none" w="med" len="med"/>
              <a:tailEnd type="none" w="med" len="med"/>
            </a:ln>
          </p:spPr>
        </p:sp>
        <p:sp>
          <p:nvSpPr>
            <p:cNvPr id="44041" name="Line 34"/>
            <p:cNvSpPr/>
            <p:nvPr/>
          </p:nvSpPr>
          <p:spPr>
            <a:xfrm flipH="1">
              <a:off x="2112" y="2640"/>
              <a:ext cx="1008" cy="384"/>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5">
                                            <p:txEl>
                                              <p:charRg st="0" end="32"/>
                                            </p:txEl>
                                          </p:spTgt>
                                        </p:tgtEl>
                                        <p:attrNameLst>
                                          <p:attrName>style.visibility</p:attrName>
                                        </p:attrNameLst>
                                      </p:cBhvr>
                                      <p:to>
                                        <p:strVal val="visible"/>
                                      </p:to>
                                    </p:set>
                                    <p:anim calcmode="lin" valueType="num">
                                      <p:cBhvr additive="base">
                                        <p:cTn id="7" dur="500" fill="hold"/>
                                        <p:tgtEl>
                                          <p:spTgt spid="18435">
                                            <p:txEl>
                                              <p:charRg st="0"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正向推理的一般步骤</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8307" name="Rectangle 3" descr="Rectangle: Click to edit Master text styles&#10;Second level&#10;Third level&#10;Fourth level&#10;Fifth level"/>
          <p:cNvSpPr>
            <a:spLocks noGrp="1" noChangeArrowheads="1"/>
          </p:cNvSpPr>
          <p:nvPr>
            <p:ph idx="1"/>
          </p:nvPr>
        </p:nvSpPr>
        <p:spPr>
          <a:xfrm>
            <a:off x="827088" y="1773238"/>
            <a:ext cx="7772400" cy="4608513"/>
          </a:xfrm>
        </p:spPr>
        <p:txBody>
          <a:bodyPr vert="horz" wrap="square" lIns="91440" tIns="45720" rIns="91440" bIns="45720" numCol="1" anchor="t" anchorCtr="0" compatLnSpc="1">
            <a:normAutofit lnSpcReduction="10000"/>
          </a:bodyPr>
          <a:lstStyle/>
          <a:p>
            <a:pPr marL="533400" marR="0" lvl="0" indent="-5334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第一步 用数据库中的事实与可用规则集中所有规则的前件进行匹配，得到匹配的规则集合。</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533400" marR="0" lvl="0" indent="-5334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第二步 从匹配规则集合中选择一条规则作为使用规则。</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533400" marR="0" lvl="0" indent="-5334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第三步 执行使用规则，将该使用规则后件的执行结果送入数据库；并将已执行规则从可用规则集中删除。</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533400" marR="0" lvl="0" indent="-5334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第四步 重复这个过程，直到达到目标或者无可匹配规则为止。</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p:txBody>
      </p:sp>
      <p:sp>
        <p:nvSpPr>
          <p:cNvPr id="460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charRg st="0" end="42"/>
                                            </p:txEl>
                                          </p:spTgt>
                                        </p:tgtEl>
                                        <p:attrNameLst>
                                          <p:attrName>style.visibility</p:attrName>
                                        </p:attrNameLst>
                                      </p:cBhvr>
                                      <p:to>
                                        <p:strVal val="visible"/>
                                      </p:to>
                                    </p:set>
                                    <p:anim calcmode="lin" valueType="num">
                                      <p:cBhvr additive="base">
                                        <p:cTn id="7" dur="500" fill="hold"/>
                                        <p:tgtEl>
                                          <p:spTgt spid="98307">
                                            <p:txEl>
                                              <p:charRg st="0"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7">
                                            <p:txEl>
                                              <p:charRg st="42" end="68"/>
                                            </p:txEl>
                                          </p:spTgt>
                                        </p:tgtEl>
                                        <p:attrNameLst>
                                          <p:attrName>style.visibility</p:attrName>
                                        </p:attrNameLst>
                                      </p:cBhvr>
                                      <p:to>
                                        <p:strVal val="visible"/>
                                      </p:to>
                                    </p:set>
                                    <p:anim calcmode="lin" valueType="num">
                                      <p:cBhvr additive="base">
                                        <p:cTn id="13" dur="500" fill="hold"/>
                                        <p:tgtEl>
                                          <p:spTgt spid="98307">
                                            <p:txEl>
                                              <p:charRg st="42" end="6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charRg st="42"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charRg st="68" end="116"/>
                                            </p:txEl>
                                          </p:spTgt>
                                        </p:tgtEl>
                                        <p:attrNameLst>
                                          <p:attrName>style.visibility</p:attrName>
                                        </p:attrNameLst>
                                      </p:cBhvr>
                                      <p:to>
                                        <p:strVal val="visible"/>
                                      </p:to>
                                    </p:set>
                                    <p:anim calcmode="lin" valueType="num">
                                      <p:cBhvr additive="base">
                                        <p:cTn id="19" dur="500" fill="hold"/>
                                        <p:tgtEl>
                                          <p:spTgt spid="98307">
                                            <p:txEl>
                                              <p:charRg st="68"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charRg st="68"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07">
                                            <p:txEl>
                                              <p:charRg st="116" end="145"/>
                                            </p:txEl>
                                          </p:spTgt>
                                        </p:tgtEl>
                                        <p:attrNameLst>
                                          <p:attrName>style.visibility</p:attrName>
                                        </p:attrNameLst>
                                      </p:cBhvr>
                                      <p:to>
                                        <p:strVal val="visible"/>
                                      </p:to>
                                    </p:set>
                                    <p:anim calcmode="lin" valueType="num">
                                      <p:cBhvr additive="base">
                                        <p:cTn id="25" dur="500" fill="hold"/>
                                        <p:tgtEl>
                                          <p:spTgt spid="98307">
                                            <p:txEl>
                                              <p:charRg st="116" end="14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charRg st="116"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动物识别的</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例子</a:t>
            </a: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正向推理</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9933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buNone/>
            </a:pPr>
            <a:r>
              <a:rPr lang="zh-CN" altLang="en-US" sz="2800" dirty="0">
                <a:solidFill>
                  <a:schemeClr val="tx1"/>
                </a:solidFill>
              </a:rPr>
              <a:t>已知事实：一动物</a:t>
            </a:r>
            <a:r>
              <a:rPr lang="en-US" altLang="zh-CN" sz="2800" dirty="0">
                <a:solidFill>
                  <a:schemeClr val="tx1"/>
                </a:solidFill>
              </a:rPr>
              <a:t>{</a:t>
            </a:r>
            <a:r>
              <a:rPr lang="zh-CN" altLang="en-US" sz="2800" dirty="0">
                <a:solidFill>
                  <a:schemeClr val="tx1"/>
                </a:solidFill>
                <a:latin typeface="Times New Roman" panose="02020603050405020304" pitchFamily="18" charset="0"/>
              </a:rPr>
              <a:t>有毛，吃草，黑条纹</a:t>
            </a:r>
            <a:r>
              <a:rPr lang="en-US" altLang="zh-CN" sz="2800" dirty="0">
                <a:solidFill>
                  <a:schemeClr val="tx1"/>
                </a:solidFill>
              </a:rPr>
              <a:t>}</a:t>
            </a:r>
            <a:endParaRPr lang="en-US" altLang="zh-CN" sz="2800" dirty="0">
              <a:solidFill>
                <a:schemeClr val="tx1"/>
              </a:solidFill>
            </a:endParaRPr>
          </a:p>
          <a:p>
            <a:pPr lvl="1" eaLnBrk="1" hangingPunct="1"/>
            <a:r>
              <a:rPr lang="en-US" altLang="zh-CN" sz="2400" dirty="0">
                <a:solidFill>
                  <a:schemeClr val="tx1"/>
                </a:solidFill>
              </a:rPr>
              <a:t>R1</a:t>
            </a:r>
            <a:r>
              <a:rPr lang="zh-CN" altLang="en-US" sz="2400" dirty="0">
                <a:solidFill>
                  <a:schemeClr val="tx1"/>
                </a:solidFill>
                <a:latin typeface="Times New Roman" panose="02020603050405020304" pitchFamily="18" charset="0"/>
              </a:rPr>
              <a:t>：动物有毛</a:t>
            </a:r>
            <a:r>
              <a:rPr lang="zh-CN" altLang="en-US" sz="2400" dirty="0">
                <a:solidFill>
                  <a:schemeClr val="tx1"/>
                </a:solidFill>
              </a:rPr>
              <a:t>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哺乳类</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R2</a:t>
            </a:r>
            <a:r>
              <a:rPr lang="zh-CN" altLang="en-US" sz="2400" dirty="0">
                <a:solidFill>
                  <a:schemeClr val="tx1"/>
                </a:solidFill>
                <a:latin typeface="Times New Roman" panose="02020603050405020304" pitchFamily="18" charset="0"/>
              </a:rPr>
              <a:t>：动物产奶</a:t>
            </a:r>
            <a:r>
              <a:rPr lang="zh-CN" altLang="en-US" sz="2400" dirty="0">
                <a:solidFill>
                  <a:schemeClr val="tx1"/>
                </a:solidFill>
              </a:rPr>
              <a:t>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哺乳类</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R3</a:t>
            </a:r>
            <a:r>
              <a:rPr lang="zh-CN" altLang="en-US" sz="2400" dirty="0">
                <a:solidFill>
                  <a:schemeClr val="tx1"/>
                </a:solidFill>
                <a:latin typeface="Times New Roman" panose="02020603050405020304" pitchFamily="18" charset="0"/>
              </a:rPr>
              <a:t>：哺乳类</a:t>
            </a:r>
            <a:r>
              <a:rPr lang="zh-CN" altLang="en-US" sz="2400" dirty="0">
                <a:solidFill>
                  <a:schemeClr val="tx1"/>
                </a:solidFill>
              </a:rPr>
              <a:t> ∧ 吃肉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食肉类</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R4</a:t>
            </a:r>
            <a:r>
              <a:rPr lang="zh-CN" altLang="en-US" sz="2400" dirty="0">
                <a:solidFill>
                  <a:schemeClr val="tx1"/>
                </a:solidFill>
                <a:latin typeface="Times New Roman" panose="02020603050405020304" pitchFamily="18" charset="0"/>
              </a:rPr>
              <a:t>：哺乳类</a:t>
            </a:r>
            <a:r>
              <a:rPr lang="zh-CN" altLang="en-US" sz="2400" dirty="0">
                <a:solidFill>
                  <a:schemeClr val="tx1"/>
                </a:solidFill>
              </a:rPr>
              <a:t> ∧ 吃草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有蹄类</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R5</a:t>
            </a:r>
            <a:r>
              <a:rPr lang="zh-CN" altLang="en-US" sz="2400" dirty="0">
                <a:solidFill>
                  <a:schemeClr val="tx1"/>
                </a:solidFill>
                <a:latin typeface="Times New Roman" panose="02020603050405020304" pitchFamily="18" charset="0"/>
              </a:rPr>
              <a:t>：食肉类</a:t>
            </a:r>
            <a:r>
              <a:rPr lang="zh-CN" altLang="en-US" sz="2400" dirty="0">
                <a:solidFill>
                  <a:schemeClr val="tx1"/>
                </a:solidFill>
              </a:rPr>
              <a:t> ∧ 黄褐色 ∧ 有斑点</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猎狗</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R6</a:t>
            </a:r>
            <a:r>
              <a:rPr lang="zh-CN" altLang="en-US" sz="2400" dirty="0">
                <a:solidFill>
                  <a:schemeClr val="tx1"/>
                </a:solidFill>
                <a:latin typeface="Times New Roman" panose="02020603050405020304" pitchFamily="18" charset="0"/>
              </a:rPr>
              <a:t>：食肉类</a:t>
            </a:r>
            <a:r>
              <a:rPr lang="zh-CN" altLang="en-US" sz="2400" dirty="0">
                <a:solidFill>
                  <a:schemeClr val="tx1"/>
                </a:solidFill>
              </a:rPr>
              <a:t> ∧ 黄褐色 ∧ 黑条纹</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虎</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R7</a:t>
            </a:r>
            <a:r>
              <a:rPr lang="zh-CN" altLang="en-US" sz="2400" dirty="0">
                <a:solidFill>
                  <a:schemeClr val="tx1"/>
                </a:solidFill>
                <a:latin typeface="Times New Roman" panose="02020603050405020304" pitchFamily="18" charset="0"/>
              </a:rPr>
              <a:t>：有蹄类</a:t>
            </a:r>
            <a:r>
              <a:rPr lang="zh-CN" altLang="en-US" sz="2400" dirty="0">
                <a:solidFill>
                  <a:schemeClr val="tx1"/>
                </a:solidFill>
              </a:rPr>
              <a:t> ∧ 长脖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长颈鹿</a:t>
            </a:r>
            <a:r>
              <a:rPr lang="zh-CN" altLang="en-US" sz="2400" dirty="0">
                <a:solidFill>
                  <a:schemeClr val="tx1"/>
                </a:solidFill>
              </a:rPr>
              <a:t> </a:t>
            </a:r>
            <a:endParaRPr lang="zh-CN" altLang="en-US" sz="2400" dirty="0">
              <a:solidFill>
                <a:schemeClr val="tx1"/>
              </a:solidFill>
            </a:endParaRPr>
          </a:p>
          <a:p>
            <a:pPr lvl="1" eaLnBrk="1" hangingPunct="1"/>
            <a:r>
              <a:rPr lang="en-US" altLang="zh-CN" sz="2400" dirty="0">
                <a:solidFill>
                  <a:schemeClr val="tx1"/>
                </a:solidFill>
              </a:rPr>
              <a:t>R8</a:t>
            </a:r>
            <a:r>
              <a:rPr lang="zh-CN" altLang="en-US" sz="2400" dirty="0">
                <a:solidFill>
                  <a:schemeClr val="tx1"/>
                </a:solidFill>
                <a:latin typeface="Times New Roman" panose="02020603050405020304" pitchFamily="18" charset="0"/>
              </a:rPr>
              <a:t>：有蹄类</a:t>
            </a:r>
            <a:r>
              <a:rPr lang="zh-CN" altLang="en-US" sz="2400" dirty="0">
                <a:solidFill>
                  <a:schemeClr val="tx1"/>
                </a:solidFill>
              </a:rPr>
              <a:t> ∧ 黑条纹 </a:t>
            </a:r>
            <a:r>
              <a:rPr lang="zh-CN" altLang="en-US" sz="2400" dirty="0">
                <a:solidFill>
                  <a:schemeClr val="tx1"/>
                </a:solidFill>
                <a:latin typeface="Times New Roman" panose="02020603050405020304" pitchFamily="18" charset="0"/>
              </a:rPr>
              <a:t>→</a:t>
            </a:r>
            <a:r>
              <a:rPr lang="zh-CN" altLang="en-US" sz="2400" dirty="0">
                <a:solidFill>
                  <a:schemeClr val="tx1"/>
                </a:solidFill>
              </a:rPr>
              <a:t> </a:t>
            </a:r>
            <a:r>
              <a:rPr lang="zh-CN" altLang="en-US" sz="2400" dirty="0">
                <a:solidFill>
                  <a:schemeClr val="tx1"/>
                </a:solidFill>
                <a:latin typeface="Times New Roman" panose="02020603050405020304" pitchFamily="18" charset="0"/>
              </a:rPr>
              <a:t>斑马</a:t>
            </a:r>
            <a:endParaRPr lang="zh-CN" altLang="en-US" sz="2400" dirty="0">
              <a:solidFill>
                <a:schemeClr val="tx1"/>
              </a:solidFill>
              <a:latin typeface="Times New Roman" panose="02020603050405020304" pitchFamily="18" charset="0"/>
            </a:endParaRPr>
          </a:p>
        </p:txBody>
      </p:sp>
      <p:sp>
        <p:nvSpPr>
          <p:cNvPr id="481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 name="TextBox 4"/>
          <p:cNvSpPr txBox="1"/>
          <p:nvPr/>
        </p:nvSpPr>
        <p:spPr>
          <a:xfrm>
            <a:off x="285750" y="1571625"/>
            <a:ext cx="8429625" cy="966788"/>
          </a:xfrm>
          <a:prstGeom prst="rect">
            <a:avLst/>
          </a:prstGeom>
          <a:noFill/>
        </p:spPr>
        <p:txBody>
          <a:bodyPr>
            <a:spAutoFit/>
          </a:bodyPr>
          <a:lstStyle/>
          <a:p>
            <a:pPr marR="0" defTabSz="914400" eaLnBrk="1" hangingPunct="1">
              <a:spcBef>
                <a:spcPct val="20000"/>
              </a:spcBef>
              <a:buClr>
                <a:schemeClr val="hlink"/>
              </a:buClr>
              <a:buSzPct val="110000"/>
              <a:buFont typeface="Wingdings" panose="05000000000000000000" pitchFamily="2" charset="2"/>
              <a:buNone/>
              <a:defRPr/>
            </a:pPr>
            <a:r>
              <a:rPr kumimoji="0" lang="zh-CN" altLang="en-US" sz="2800" kern="1200" cap="none" spc="0" normalizeH="0" baseline="0" noProof="0" dirty="0">
                <a:solidFill>
                  <a:schemeClr val="tx2"/>
                </a:solidFill>
                <a:latin typeface="+mn-lt"/>
                <a:ea typeface="+mn-ea"/>
                <a:cs typeface="+mn-cs"/>
              </a:rPr>
              <a:t>已知事实：一动物</a:t>
            </a:r>
            <a:r>
              <a:rPr kumimoji="0" lang="en-US" altLang="zh-CN" sz="2800" kern="1200" cap="none" spc="0" normalizeH="0" baseline="0" noProof="0" dirty="0">
                <a:solidFill>
                  <a:schemeClr val="tx2"/>
                </a:solidFill>
                <a:latin typeface="+mn-lt"/>
                <a:ea typeface="+mn-ea"/>
                <a:cs typeface="+mn-cs"/>
              </a:rPr>
              <a:t>{</a:t>
            </a:r>
            <a:r>
              <a:rPr kumimoji="0" lang="zh-CN" altLang="en-US" sz="2800" kern="1200" cap="none" spc="0" normalizeH="0" baseline="0" noProof="0" dirty="0">
                <a:solidFill>
                  <a:schemeClr val="tx2"/>
                </a:solidFill>
                <a:latin typeface="+mn-lt"/>
                <a:ea typeface="+mn-ea"/>
                <a:cs typeface="+mn-cs"/>
              </a:rPr>
              <a:t>有毛，吃草，黑条纹，哺乳类</a:t>
            </a:r>
            <a:r>
              <a:rPr kumimoji="0" lang="en-US" altLang="zh-CN" sz="2800" kern="1200" cap="none" spc="0" normalizeH="0" baseline="0" noProof="0" dirty="0">
                <a:solidFill>
                  <a:schemeClr val="tx2"/>
                </a:solidFill>
                <a:latin typeface="+mn-lt"/>
                <a:ea typeface="+mn-ea"/>
                <a:cs typeface="+mn-cs"/>
              </a:rPr>
              <a:t>}</a:t>
            </a:r>
            <a:endParaRPr kumimoji="0" lang="en-US" altLang="zh-CN" sz="2800" kern="1200" cap="none" spc="0" normalizeH="0" baseline="0" noProof="0" dirty="0">
              <a:solidFill>
                <a:schemeClr val="tx2"/>
              </a:solidFill>
              <a:latin typeface="+mn-lt"/>
              <a:ea typeface="+mn-ea"/>
              <a:cs typeface="+mn-cs"/>
            </a:endParaRPr>
          </a:p>
          <a:p>
            <a:pPr marR="0" defTabSz="914400" eaLnBrk="1" hangingPunct="1">
              <a:spcBef>
                <a:spcPct val="20000"/>
              </a:spcBef>
              <a:buClr>
                <a:schemeClr val="hlink"/>
              </a:buClr>
              <a:buSzPct val="110000"/>
              <a:buFont typeface="Wingdings" panose="05000000000000000000" pitchFamily="2" charset="2"/>
              <a:buNone/>
              <a:defRPr/>
            </a:pPr>
            <a:endParaRPr kumimoji="1" lang="zh-CN" altLang="en-US" sz="2400" kern="1200" cap="none" spc="0" normalizeH="0" baseline="0" noProof="0" dirty="0">
              <a:latin typeface="Tahoma" panose="020B0604030504040204" pitchFamily="34" charset="0"/>
              <a:ea typeface="宋体" panose="02010600030101010101" pitchFamily="2" charset="-122"/>
              <a:cs typeface="+mn-cs"/>
            </a:endParaRPr>
          </a:p>
        </p:txBody>
      </p:sp>
      <p:sp>
        <p:nvSpPr>
          <p:cNvPr id="8" name="TextBox 7"/>
          <p:cNvSpPr txBox="1"/>
          <p:nvPr/>
        </p:nvSpPr>
        <p:spPr>
          <a:xfrm>
            <a:off x="714375" y="2000250"/>
            <a:ext cx="6667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ü"/>
            </a:pPr>
            <a:r>
              <a:rPr lang="en-US" altLang="zh-CN" dirty="0">
                <a:solidFill>
                  <a:schemeClr val="tx1"/>
                </a:solidFill>
                <a:latin typeface="Tahoma" panose="020B0604030504040204" pitchFamily="34" charset="0"/>
                <a:ea typeface="宋体" panose="02010600030101010101" pitchFamily="2" charset="-122"/>
              </a:rPr>
              <a:t> </a:t>
            </a:r>
            <a:endParaRPr lang="zh-CN" altLang="en-US" dirty="0">
              <a:solidFill>
                <a:schemeClr val="tx1"/>
              </a:solidFill>
              <a:latin typeface="Tahoma" panose="020B0604030504040204" pitchFamily="34" charset="0"/>
              <a:ea typeface="宋体" panose="02010600030101010101" pitchFamily="2" charset="-122"/>
            </a:endParaRPr>
          </a:p>
        </p:txBody>
      </p:sp>
      <p:sp>
        <p:nvSpPr>
          <p:cNvPr id="10" name="TextBox 9"/>
          <p:cNvSpPr txBox="1"/>
          <p:nvPr/>
        </p:nvSpPr>
        <p:spPr>
          <a:xfrm>
            <a:off x="714375" y="3344863"/>
            <a:ext cx="6667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ü"/>
            </a:pPr>
            <a:r>
              <a:rPr lang="en-US" altLang="zh-CN" dirty="0">
                <a:solidFill>
                  <a:schemeClr val="tx1"/>
                </a:solidFill>
                <a:latin typeface="Tahoma" panose="020B0604030504040204" pitchFamily="34" charset="0"/>
                <a:ea typeface="宋体" panose="02010600030101010101" pitchFamily="2" charset="-122"/>
              </a:rPr>
              <a:t> </a:t>
            </a:r>
            <a:endParaRPr lang="zh-CN" altLang="en-US" dirty="0">
              <a:solidFill>
                <a:schemeClr val="tx1"/>
              </a:solidFill>
              <a:latin typeface="Tahoma" panose="020B0604030504040204" pitchFamily="34" charset="0"/>
              <a:ea typeface="宋体" panose="02010600030101010101" pitchFamily="2" charset="-122"/>
            </a:endParaRPr>
          </a:p>
        </p:txBody>
      </p:sp>
      <p:sp>
        <p:nvSpPr>
          <p:cNvPr id="11" name="TextBox 10"/>
          <p:cNvSpPr txBox="1"/>
          <p:nvPr/>
        </p:nvSpPr>
        <p:spPr>
          <a:xfrm>
            <a:off x="285750" y="1571625"/>
            <a:ext cx="8429625" cy="1397000"/>
          </a:xfrm>
          <a:prstGeom prst="rect">
            <a:avLst/>
          </a:prstGeom>
          <a:noFill/>
        </p:spPr>
        <p:txBody>
          <a:bodyPr>
            <a:spAutoFit/>
          </a:bodyPr>
          <a:lstStyle/>
          <a:p>
            <a:pPr marR="0" defTabSz="914400" eaLnBrk="1" hangingPunct="1">
              <a:spcBef>
                <a:spcPct val="20000"/>
              </a:spcBef>
              <a:buClr>
                <a:schemeClr val="hlink"/>
              </a:buClr>
              <a:buSzPct val="110000"/>
              <a:buFont typeface="Wingdings" panose="05000000000000000000" pitchFamily="2" charset="2"/>
              <a:buNone/>
              <a:defRPr/>
            </a:pPr>
            <a:r>
              <a:rPr kumimoji="0" lang="zh-CN" altLang="en-US" sz="2800" kern="1200" cap="none" spc="0" normalizeH="0" baseline="0" noProof="0" dirty="0">
                <a:solidFill>
                  <a:schemeClr val="tx2"/>
                </a:solidFill>
                <a:latin typeface="+mn-lt"/>
                <a:ea typeface="+mn-ea"/>
                <a:cs typeface="+mn-cs"/>
              </a:rPr>
              <a:t>已知事实：一动物</a:t>
            </a:r>
            <a:r>
              <a:rPr kumimoji="0" lang="en-US" altLang="zh-CN" sz="2800" kern="1200" cap="none" spc="0" normalizeH="0" baseline="0" noProof="0" dirty="0">
                <a:solidFill>
                  <a:schemeClr val="tx2"/>
                </a:solidFill>
                <a:latin typeface="+mn-lt"/>
                <a:ea typeface="+mn-ea"/>
                <a:cs typeface="+mn-cs"/>
              </a:rPr>
              <a:t>{</a:t>
            </a:r>
            <a:r>
              <a:rPr kumimoji="0" lang="zh-CN" altLang="en-US" sz="2800" kern="1200" cap="none" spc="0" normalizeH="0" baseline="0" noProof="0" dirty="0">
                <a:solidFill>
                  <a:schemeClr val="tx2"/>
                </a:solidFill>
                <a:latin typeface="+mn-lt"/>
                <a:ea typeface="+mn-ea"/>
                <a:cs typeface="+mn-cs"/>
              </a:rPr>
              <a:t>有毛，吃草，黑条纹，哺乳类，</a:t>
            </a:r>
            <a:r>
              <a:rPr kumimoji="0" lang="en-US" altLang="zh-CN" sz="2800" kern="1200" cap="none" spc="0" normalizeH="0" baseline="0" noProof="0" dirty="0">
                <a:solidFill>
                  <a:schemeClr val="tx2"/>
                </a:solidFill>
                <a:latin typeface="+mn-lt"/>
                <a:ea typeface="+mn-ea"/>
                <a:cs typeface="+mn-cs"/>
              </a:rPr>
              <a:t>					</a:t>
            </a:r>
            <a:r>
              <a:rPr kumimoji="0" lang="zh-CN" altLang="en-US" sz="2800" kern="1200" cap="none" spc="0" normalizeH="0" baseline="0" noProof="0" dirty="0">
                <a:solidFill>
                  <a:schemeClr val="tx2"/>
                </a:solidFill>
                <a:latin typeface="+mn-lt"/>
                <a:ea typeface="+mn-ea"/>
                <a:cs typeface="+mn-cs"/>
              </a:rPr>
              <a:t>有蹄类</a:t>
            </a:r>
            <a:r>
              <a:rPr kumimoji="0" lang="en-US" altLang="zh-CN" sz="2800" kern="1200" cap="none" spc="0" normalizeH="0" baseline="0" noProof="0" dirty="0">
                <a:solidFill>
                  <a:schemeClr val="tx2"/>
                </a:solidFill>
                <a:latin typeface="+mn-lt"/>
                <a:ea typeface="+mn-ea"/>
                <a:cs typeface="+mn-cs"/>
              </a:rPr>
              <a:t>}</a:t>
            </a:r>
            <a:endParaRPr kumimoji="0" lang="en-US" altLang="zh-CN" sz="2800" kern="1200" cap="none" spc="0" normalizeH="0" baseline="0" noProof="0" dirty="0">
              <a:solidFill>
                <a:schemeClr val="tx2"/>
              </a:solidFill>
              <a:latin typeface="+mn-lt"/>
              <a:ea typeface="+mn-ea"/>
              <a:cs typeface="+mn-cs"/>
            </a:endParaRPr>
          </a:p>
          <a:p>
            <a:pPr marR="0" defTabSz="914400" eaLnBrk="1" hangingPunct="1">
              <a:spcBef>
                <a:spcPct val="20000"/>
              </a:spcBef>
              <a:buClr>
                <a:schemeClr val="hlink"/>
              </a:buClr>
              <a:buSzPct val="110000"/>
              <a:buFont typeface="Wingdings" panose="05000000000000000000" pitchFamily="2" charset="2"/>
              <a:buNone/>
              <a:defRPr/>
            </a:pPr>
            <a:endParaRPr kumimoji="1" lang="zh-CN" altLang="en-US" sz="2400" kern="1200" cap="none" spc="0" normalizeH="0" baseline="0" noProof="0" dirty="0">
              <a:latin typeface="Tahoma" panose="020B0604030504040204" pitchFamily="34" charset="0"/>
              <a:ea typeface="宋体" panose="02010600030101010101" pitchFamily="2" charset="-122"/>
              <a:cs typeface="+mn-cs"/>
            </a:endParaRPr>
          </a:p>
        </p:txBody>
      </p:sp>
      <p:sp>
        <p:nvSpPr>
          <p:cNvPr id="12" name="TextBox 11"/>
          <p:cNvSpPr txBox="1"/>
          <p:nvPr/>
        </p:nvSpPr>
        <p:spPr>
          <a:xfrm>
            <a:off x="714375" y="5072063"/>
            <a:ext cx="6667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ü"/>
            </a:pPr>
            <a:r>
              <a:rPr lang="en-US" altLang="zh-CN" dirty="0">
                <a:solidFill>
                  <a:schemeClr val="tx1"/>
                </a:solidFill>
                <a:latin typeface="Tahoma" panose="020B0604030504040204" pitchFamily="34" charset="0"/>
                <a:ea typeface="宋体" panose="02010600030101010101" pitchFamily="2" charset="-122"/>
              </a:rPr>
              <a:t> </a:t>
            </a:r>
            <a:endParaRPr lang="zh-CN" altLang="en-US" dirty="0">
              <a:solidFill>
                <a:schemeClr val="tx1"/>
              </a:solidFill>
              <a:latin typeface="Tahoma" panose="020B0604030504040204" pitchFamily="34" charset="0"/>
              <a:ea typeface="宋体" panose="02010600030101010101" pitchFamily="2" charset="-122"/>
            </a:endParaRPr>
          </a:p>
        </p:txBody>
      </p:sp>
      <p:sp>
        <p:nvSpPr>
          <p:cNvPr id="13" name="TextBox 12"/>
          <p:cNvSpPr txBox="1"/>
          <p:nvPr/>
        </p:nvSpPr>
        <p:spPr>
          <a:xfrm>
            <a:off x="285750" y="1571625"/>
            <a:ext cx="8429625" cy="1397000"/>
          </a:xfrm>
          <a:prstGeom prst="rect">
            <a:avLst/>
          </a:prstGeom>
          <a:noFill/>
        </p:spPr>
        <p:txBody>
          <a:bodyPr>
            <a:spAutoFit/>
          </a:bodyPr>
          <a:lstStyle/>
          <a:p>
            <a:pPr marR="0" defTabSz="914400" eaLnBrk="1" hangingPunct="1">
              <a:spcBef>
                <a:spcPct val="20000"/>
              </a:spcBef>
              <a:buClr>
                <a:schemeClr val="hlink"/>
              </a:buClr>
              <a:buSzPct val="110000"/>
              <a:buFont typeface="Wingdings" panose="05000000000000000000" pitchFamily="2" charset="2"/>
              <a:buNone/>
              <a:defRPr/>
            </a:pPr>
            <a:r>
              <a:rPr kumimoji="0" lang="zh-CN" altLang="en-US" sz="2800" kern="1200" cap="none" spc="0" normalizeH="0" baseline="0" noProof="0" dirty="0">
                <a:solidFill>
                  <a:schemeClr val="tx2"/>
                </a:solidFill>
                <a:latin typeface="+mn-lt"/>
                <a:ea typeface="+mn-ea"/>
                <a:cs typeface="+mn-cs"/>
              </a:rPr>
              <a:t>已知事实：一动物</a:t>
            </a:r>
            <a:r>
              <a:rPr kumimoji="0" lang="en-US" altLang="zh-CN" sz="2800" kern="1200" cap="none" spc="0" normalizeH="0" baseline="0" noProof="0" dirty="0">
                <a:solidFill>
                  <a:schemeClr val="tx2"/>
                </a:solidFill>
                <a:latin typeface="+mn-lt"/>
                <a:ea typeface="+mn-ea"/>
                <a:cs typeface="+mn-cs"/>
              </a:rPr>
              <a:t>{</a:t>
            </a:r>
            <a:r>
              <a:rPr kumimoji="0" lang="zh-CN" altLang="en-US" sz="2800" kern="1200" cap="none" spc="0" normalizeH="0" baseline="0" noProof="0" dirty="0">
                <a:solidFill>
                  <a:schemeClr val="tx2"/>
                </a:solidFill>
                <a:latin typeface="+mn-lt"/>
                <a:ea typeface="+mn-ea"/>
                <a:cs typeface="+mn-cs"/>
              </a:rPr>
              <a:t>有毛，吃草，黑条纹，哺乳类，</a:t>
            </a:r>
            <a:r>
              <a:rPr kumimoji="0" lang="en-US" altLang="zh-CN" sz="2800" kern="1200" cap="none" spc="0" normalizeH="0" baseline="0" noProof="0" dirty="0">
                <a:solidFill>
                  <a:schemeClr val="tx2"/>
                </a:solidFill>
                <a:latin typeface="+mn-lt"/>
                <a:ea typeface="+mn-ea"/>
                <a:cs typeface="+mn-cs"/>
              </a:rPr>
              <a:t>					</a:t>
            </a:r>
            <a:r>
              <a:rPr kumimoji="0" lang="zh-CN" altLang="en-US" sz="2800" kern="1200" cap="none" spc="0" normalizeH="0" baseline="0" noProof="0" dirty="0">
                <a:solidFill>
                  <a:schemeClr val="tx2"/>
                </a:solidFill>
                <a:latin typeface="+mn-lt"/>
                <a:ea typeface="+mn-ea"/>
                <a:cs typeface="+mn-cs"/>
              </a:rPr>
              <a:t>有蹄类，</a:t>
            </a:r>
            <a:r>
              <a:rPr kumimoji="0" lang="zh-CN" altLang="en-US" sz="2800" kern="1200" cap="none" spc="0" normalizeH="0" baseline="0" noProof="0" dirty="0">
                <a:solidFill>
                  <a:srgbClr val="FF0000"/>
                </a:solidFill>
                <a:effectLst>
                  <a:outerShdw blurRad="38100" dist="38100" dir="2700000" algn="tl">
                    <a:srgbClr val="000000">
                      <a:alpha val="43137"/>
                    </a:srgbClr>
                  </a:outerShdw>
                </a:effectLst>
                <a:latin typeface="+mn-lt"/>
                <a:ea typeface="+mn-ea"/>
                <a:cs typeface="+mn-cs"/>
              </a:rPr>
              <a:t>斑马</a:t>
            </a:r>
            <a:r>
              <a:rPr kumimoji="0" lang="en-US" altLang="zh-CN" sz="2800" kern="1200" cap="none" spc="0" normalizeH="0" baseline="0" noProof="0" dirty="0">
                <a:solidFill>
                  <a:schemeClr val="tx2"/>
                </a:solidFill>
                <a:latin typeface="+mn-lt"/>
                <a:ea typeface="+mn-ea"/>
                <a:cs typeface="+mn-cs"/>
              </a:rPr>
              <a:t>}</a:t>
            </a:r>
            <a:endParaRPr kumimoji="0" lang="en-US" altLang="zh-CN" sz="2800" kern="1200" cap="none" spc="0" normalizeH="0" baseline="0" noProof="0" dirty="0">
              <a:solidFill>
                <a:schemeClr val="tx2"/>
              </a:solidFill>
              <a:latin typeface="+mn-lt"/>
              <a:ea typeface="+mn-ea"/>
              <a:cs typeface="+mn-cs"/>
            </a:endParaRPr>
          </a:p>
          <a:p>
            <a:pPr marR="0" defTabSz="914400" eaLnBrk="1" hangingPunct="1">
              <a:spcBef>
                <a:spcPct val="20000"/>
              </a:spcBef>
              <a:buClr>
                <a:schemeClr val="hlink"/>
              </a:buClr>
              <a:buSzPct val="110000"/>
              <a:buFont typeface="Wingdings" panose="05000000000000000000" pitchFamily="2" charset="2"/>
              <a:buNone/>
              <a:defRPr/>
            </a:pPr>
            <a:endParaRPr kumimoji="1" lang="zh-CN" altLang="en-US" sz="2400" kern="1200" cap="none" spc="0" normalizeH="0" baseline="0" noProof="0" dirty="0">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9331">
                                            <p:txEl>
                                              <p:charRg st="0" end="20"/>
                                            </p:txEl>
                                          </p:spTgt>
                                        </p:tgtEl>
                                        <p:attrNameLst>
                                          <p:attrName>style.visibility</p:attrName>
                                        </p:attrNameLst>
                                      </p:cBhvr>
                                      <p:to>
                                        <p:strVal val="visible"/>
                                      </p:to>
                                    </p:set>
                                    <p:anim calcmode="lin" valueType="num">
                                      <p:cBhvr additive="base">
                                        <p:cTn id="7" dur="500" fill="hold"/>
                                        <p:tgtEl>
                                          <p:spTgt spid="99331">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charRg st="0" end="2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9331">
                                            <p:txEl>
                                              <p:charRg st="20" end="35"/>
                                            </p:txEl>
                                          </p:spTgt>
                                        </p:tgtEl>
                                        <p:attrNameLst>
                                          <p:attrName>style.visibility</p:attrName>
                                        </p:attrNameLst>
                                      </p:cBhvr>
                                      <p:to>
                                        <p:strVal val="visible"/>
                                      </p:to>
                                    </p:set>
                                    <p:anim calcmode="lin" valueType="num">
                                      <p:cBhvr additive="base">
                                        <p:cTn id="12" dur="500" fill="hold"/>
                                        <p:tgtEl>
                                          <p:spTgt spid="99331">
                                            <p:txEl>
                                              <p:charRg st="20" end="3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9331">
                                            <p:txEl>
                                              <p:charRg st="20" end="3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9331">
                                            <p:txEl>
                                              <p:charRg st="35" end="50"/>
                                            </p:txEl>
                                          </p:spTgt>
                                        </p:tgtEl>
                                        <p:attrNameLst>
                                          <p:attrName>style.visibility</p:attrName>
                                        </p:attrNameLst>
                                      </p:cBhvr>
                                      <p:to>
                                        <p:strVal val="visible"/>
                                      </p:to>
                                    </p:set>
                                    <p:anim calcmode="lin" valueType="num">
                                      <p:cBhvr additive="base">
                                        <p:cTn id="17" dur="500" fill="hold"/>
                                        <p:tgtEl>
                                          <p:spTgt spid="99331">
                                            <p:txEl>
                                              <p:charRg st="35" end="5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1">
                                            <p:txEl>
                                              <p:charRg st="35" end="5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9331">
                                            <p:txEl>
                                              <p:charRg st="50" end="69"/>
                                            </p:txEl>
                                          </p:spTgt>
                                        </p:tgtEl>
                                        <p:attrNameLst>
                                          <p:attrName>style.visibility</p:attrName>
                                        </p:attrNameLst>
                                      </p:cBhvr>
                                      <p:to>
                                        <p:strVal val="visible"/>
                                      </p:to>
                                    </p:set>
                                    <p:anim calcmode="lin" valueType="num">
                                      <p:cBhvr additive="base">
                                        <p:cTn id="22" dur="500" fill="hold"/>
                                        <p:tgtEl>
                                          <p:spTgt spid="99331">
                                            <p:txEl>
                                              <p:charRg st="50" end="6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9331">
                                            <p:txEl>
                                              <p:charRg st="50" end="69"/>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9331">
                                            <p:txEl>
                                              <p:charRg st="69" end="88"/>
                                            </p:txEl>
                                          </p:spTgt>
                                        </p:tgtEl>
                                        <p:attrNameLst>
                                          <p:attrName>style.visibility</p:attrName>
                                        </p:attrNameLst>
                                      </p:cBhvr>
                                      <p:to>
                                        <p:strVal val="visible"/>
                                      </p:to>
                                    </p:set>
                                    <p:anim calcmode="lin" valueType="num">
                                      <p:cBhvr additive="base">
                                        <p:cTn id="27" dur="500" fill="hold"/>
                                        <p:tgtEl>
                                          <p:spTgt spid="99331">
                                            <p:txEl>
                                              <p:charRg st="69"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1">
                                            <p:txEl>
                                              <p:charRg st="69" end="8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9331">
                                            <p:txEl>
                                              <p:charRg st="88" end="112"/>
                                            </p:txEl>
                                          </p:spTgt>
                                        </p:tgtEl>
                                        <p:attrNameLst>
                                          <p:attrName>style.visibility</p:attrName>
                                        </p:attrNameLst>
                                      </p:cBhvr>
                                      <p:to>
                                        <p:strVal val="visible"/>
                                      </p:to>
                                    </p:set>
                                    <p:anim calcmode="lin" valueType="num">
                                      <p:cBhvr additive="base">
                                        <p:cTn id="32" dur="500" fill="hold"/>
                                        <p:tgtEl>
                                          <p:spTgt spid="99331">
                                            <p:txEl>
                                              <p:charRg st="88" end="11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9331">
                                            <p:txEl>
                                              <p:charRg st="88" end="11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9331">
                                            <p:txEl>
                                              <p:charRg st="112" end="135"/>
                                            </p:txEl>
                                          </p:spTgt>
                                        </p:tgtEl>
                                        <p:attrNameLst>
                                          <p:attrName>style.visibility</p:attrName>
                                        </p:attrNameLst>
                                      </p:cBhvr>
                                      <p:to>
                                        <p:strVal val="visible"/>
                                      </p:to>
                                    </p:set>
                                    <p:anim calcmode="lin" valueType="num">
                                      <p:cBhvr additive="base">
                                        <p:cTn id="37" dur="500" fill="hold"/>
                                        <p:tgtEl>
                                          <p:spTgt spid="99331">
                                            <p:txEl>
                                              <p:charRg st="112" end="13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1">
                                            <p:txEl>
                                              <p:charRg st="112" end="13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99331">
                                            <p:txEl>
                                              <p:charRg st="135" end="154"/>
                                            </p:txEl>
                                          </p:spTgt>
                                        </p:tgtEl>
                                        <p:attrNameLst>
                                          <p:attrName>style.visibility</p:attrName>
                                        </p:attrNameLst>
                                      </p:cBhvr>
                                      <p:to>
                                        <p:strVal val="visible"/>
                                      </p:to>
                                    </p:set>
                                    <p:anim calcmode="lin" valueType="num">
                                      <p:cBhvr additive="base">
                                        <p:cTn id="42" dur="500" fill="hold"/>
                                        <p:tgtEl>
                                          <p:spTgt spid="99331">
                                            <p:txEl>
                                              <p:charRg st="135" end="15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9331">
                                            <p:txEl>
                                              <p:charRg st="135" end="15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99331">
                                            <p:txEl>
                                              <p:charRg st="154" end="172"/>
                                            </p:txEl>
                                          </p:spTgt>
                                        </p:tgtEl>
                                        <p:attrNameLst>
                                          <p:attrName>style.visibility</p:attrName>
                                        </p:attrNameLst>
                                      </p:cBhvr>
                                      <p:to>
                                        <p:strVal val="visible"/>
                                      </p:to>
                                    </p:set>
                                    <p:anim calcmode="lin" valueType="num">
                                      <p:cBhvr additive="base">
                                        <p:cTn id="47" dur="500" fill="hold"/>
                                        <p:tgtEl>
                                          <p:spTgt spid="99331">
                                            <p:txEl>
                                              <p:charRg st="154" end="17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9331">
                                            <p:txEl>
                                              <p:charRg st="154" end="17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
                                            <p:txEl>
                                              <p:charRg st="0" end="2"/>
                                            </p:txEl>
                                          </p:spTgt>
                                        </p:tgtEl>
                                        <p:attrNameLst>
                                          <p:attrName>style.visibility</p:attrName>
                                        </p:attrNameLst>
                                      </p:cBhvr>
                                      <p:to>
                                        <p:strVal val="visible"/>
                                      </p:to>
                                    </p:set>
                                    <p:anim calcmode="lin" valueType="num">
                                      <p:cBhvr additive="base">
                                        <p:cTn id="53" dur="500" fill="hold"/>
                                        <p:tgtEl>
                                          <p:spTgt spid="8">
                                            <p:txEl>
                                              <p:charRg st="0"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charRg st="0"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8" fill="hold" nodeType="clickEffect">
                                  <p:stCondLst>
                                    <p:cond delay="0"/>
                                  </p:stCondLst>
                                  <p:childTnLst>
                                    <p:anim calcmode="lin" valueType="num">
                                      <p:cBhvr additive="base">
                                        <p:cTn id="58" dur="500"/>
                                        <p:tgtEl>
                                          <p:spTgt spid="99331">
                                            <p:txEl>
                                              <p:charRg st="0" end="20"/>
                                            </p:txEl>
                                          </p:spTgt>
                                        </p:tgtEl>
                                        <p:attrNameLst>
                                          <p:attrName>ppt_x</p:attrName>
                                        </p:attrNameLst>
                                      </p:cBhvr>
                                      <p:tavLst>
                                        <p:tav tm="0">
                                          <p:val>
                                            <p:strVal val="ppt_x"/>
                                          </p:val>
                                        </p:tav>
                                        <p:tav tm="100000">
                                          <p:val>
                                            <p:strVal val="0-ppt_w/2"/>
                                          </p:val>
                                        </p:tav>
                                      </p:tavLst>
                                    </p:anim>
                                    <p:anim calcmode="lin" valueType="num">
                                      <p:cBhvr additive="base">
                                        <p:cTn id="59" dur="500"/>
                                        <p:tgtEl>
                                          <p:spTgt spid="99331">
                                            <p:txEl>
                                              <p:charRg st="0" end="20"/>
                                            </p:txEl>
                                          </p:spTgt>
                                        </p:tgtEl>
                                        <p:attrNameLst>
                                          <p:attrName>ppt_y</p:attrName>
                                        </p:attrNameLst>
                                      </p:cBhvr>
                                      <p:tavLst>
                                        <p:tav tm="0">
                                          <p:val>
                                            <p:strVal val="ppt_y"/>
                                          </p:val>
                                        </p:tav>
                                        <p:tav tm="100000">
                                          <p:val>
                                            <p:strVal val="ppt_y"/>
                                          </p:val>
                                        </p:tav>
                                      </p:tavLst>
                                    </p:anim>
                                    <p:set>
                                      <p:cBhvr>
                                        <p:cTn id="60" dur="1" fill="hold">
                                          <p:stCondLst>
                                            <p:cond delay="499"/>
                                          </p:stCondLst>
                                        </p:cTn>
                                        <p:tgtEl>
                                          <p:spTgt spid="99331">
                                            <p:txEl>
                                              <p:charRg st="0" end="20"/>
                                            </p:txEl>
                                          </p:spTgt>
                                        </p:tgtEl>
                                        <p:attrNameLst>
                                          <p:attrName>style.visibility</p:attrName>
                                        </p:attrNameLst>
                                      </p:cBhvr>
                                      <p:to>
                                        <p:strVal val="hidden"/>
                                      </p:to>
                                    </p:set>
                                  </p:childTnLst>
                                </p:cTn>
                              </p:par>
                            </p:childTnLst>
                          </p:cTn>
                        </p:par>
                        <p:par>
                          <p:cTn id="61" fill="hold">
                            <p:stCondLst>
                              <p:cond delay="500"/>
                            </p:stCondLst>
                            <p:childTnLst>
                              <p:par>
                                <p:cTn id="62" presetID="2" presetClass="entr" presetSubtype="2"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additive="base">
                                        <p:cTn id="64" dur="500" fill="hold"/>
                                        <p:tgtEl>
                                          <p:spTgt spid="5"/>
                                        </p:tgtEl>
                                        <p:attrNameLst>
                                          <p:attrName>ppt_x</p:attrName>
                                        </p:attrNameLst>
                                      </p:cBhvr>
                                      <p:tavLst>
                                        <p:tav tm="0">
                                          <p:val>
                                            <p:strVal val="1+#ppt_w/2"/>
                                          </p:val>
                                        </p:tav>
                                        <p:tav tm="100000">
                                          <p:val>
                                            <p:strVal val="#ppt_x"/>
                                          </p:val>
                                        </p:tav>
                                      </p:tavLst>
                                    </p:anim>
                                    <p:anim calcmode="lin" valueType="num">
                                      <p:cBhvr additive="base">
                                        <p:cTn id="6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nodeType="clickEffect">
                                  <p:stCondLst>
                                    <p:cond delay="0"/>
                                  </p:stCondLst>
                                  <p:childTnLst>
                                    <p:anim calcmode="lin" valueType="num">
                                      <p:cBhvr additive="base">
                                        <p:cTn id="69" dur="500"/>
                                        <p:tgtEl>
                                          <p:spTgt spid="99331">
                                            <p:txEl>
                                              <p:charRg st="20" end="35"/>
                                            </p:txEl>
                                          </p:spTgt>
                                        </p:tgtEl>
                                        <p:attrNameLst>
                                          <p:attrName>ppt_x</p:attrName>
                                        </p:attrNameLst>
                                      </p:cBhvr>
                                      <p:tavLst>
                                        <p:tav tm="0">
                                          <p:val>
                                            <p:strVal val="ppt_x"/>
                                          </p:val>
                                        </p:tav>
                                        <p:tav tm="100000">
                                          <p:val>
                                            <p:strVal val="ppt_x"/>
                                          </p:val>
                                        </p:tav>
                                      </p:tavLst>
                                    </p:anim>
                                    <p:anim calcmode="lin" valueType="num">
                                      <p:cBhvr additive="base">
                                        <p:cTn id="70" dur="500"/>
                                        <p:tgtEl>
                                          <p:spTgt spid="99331">
                                            <p:txEl>
                                              <p:charRg st="20" end="35"/>
                                            </p:txEl>
                                          </p:spTgt>
                                        </p:tgtEl>
                                        <p:attrNameLst>
                                          <p:attrName>ppt_y</p:attrName>
                                        </p:attrNameLst>
                                      </p:cBhvr>
                                      <p:tavLst>
                                        <p:tav tm="0">
                                          <p:val>
                                            <p:strVal val="ppt_y"/>
                                          </p:val>
                                        </p:tav>
                                        <p:tav tm="100000">
                                          <p:val>
                                            <p:strVal val="0-ppt_h/2"/>
                                          </p:val>
                                        </p:tav>
                                      </p:tavLst>
                                    </p:anim>
                                    <p:set>
                                      <p:cBhvr>
                                        <p:cTn id="71" dur="1" fill="hold">
                                          <p:stCondLst>
                                            <p:cond delay="499"/>
                                          </p:stCondLst>
                                        </p:cTn>
                                        <p:tgtEl>
                                          <p:spTgt spid="99331">
                                            <p:txEl>
                                              <p:charRg st="20" end="35"/>
                                            </p:txEl>
                                          </p:spTgt>
                                        </p:tgtEl>
                                        <p:attrNameLst>
                                          <p:attrName>style.visibility</p:attrName>
                                        </p:attrNameLst>
                                      </p:cBhvr>
                                      <p:to>
                                        <p:strVal val="hidden"/>
                                      </p:to>
                                    </p:set>
                                  </p:childTnLst>
                                </p:cTn>
                              </p:par>
                            </p:childTnLst>
                          </p:cTn>
                        </p:par>
                        <p:par>
                          <p:cTn id="72" fill="hold">
                            <p:stCondLst>
                              <p:cond delay="500"/>
                            </p:stCondLst>
                            <p:childTnLst>
                              <p:par>
                                <p:cTn id="73" presetID="2" presetClass="exit" presetSubtype="1" fill="hold" nodeType="afterEffect">
                                  <p:stCondLst>
                                    <p:cond delay="0"/>
                                  </p:stCondLst>
                                  <p:childTnLst>
                                    <p:anim calcmode="lin" valueType="num">
                                      <p:cBhvr additive="base">
                                        <p:cTn id="74" dur="500"/>
                                        <p:tgtEl>
                                          <p:spTgt spid="8">
                                            <p:txEl>
                                              <p:charRg st="0" end="2"/>
                                            </p:txEl>
                                          </p:spTgt>
                                        </p:tgtEl>
                                        <p:attrNameLst>
                                          <p:attrName>ppt_x</p:attrName>
                                        </p:attrNameLst>
                                      </p:cBhvr>
                                      <p:tavLst>
                                        <p:tav tm="0">
                                          <p:val>
                                            <p:strVal val="ppt_x"/>
                                          </p:val>
                                        </p:tav>
                                        <p:tav tm="100000">
                                          <p:val>
                                            <p:strVal val="ppt_x"/>
                                          </p:val>
                                        </p:tav>
                                      </p:tavLst>
                                    </p:anim>
                                    <p:anim calcmode="lin" valueType="num">
                                      <p:cBhvr additive="base">
                                        <p:cTn id="75" dur="500"/>
                                        <p:tgtEl>
                                          <p:spTgt spid="8">
                                            <p:txEl>
                                              <p:charRg st="0" end="2"/>
                                            </p:txEl>
                                          </p:spTgt>
                                        </p:tgtEl>
                                        <p:attrNameLst>
                                          <p:attrName>ppt_y</p:attrName>
                                        </p:attrNameLst>
                                      </p:cBhvr>
                                      <p:tavLst>
                                        <p:tav tm="0">
                                          <p:val>
                                            <p:strVal val="ppt_y"/>
                                          </p:val>
                                        </p:tav>
                                        <p:tav tm="100000">
                                          <p:val>
                                            <p:strVal val="0-ppt_h/2"/>
                                          </p:val>
                                        </p:tav>
                                      </p:tavLst>
                                    </p:anim>
                                    <p:set>
                                      <p:cBhvr>
                                        <p:cTn id="76" dur="1" fill="hold">
                                          <p:stCondLst>
                                            <p:cond delay="499"/>
                                          </p:stCondLst>
                                        </p:cTn>
                                        <p:tgtEl>
                                          <p:spTgt spid="8">
                                            <p:txEl>
                                              <p:charRg st="0" end="2"/>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
                                            <p:txEl>
                                              <p:charRg st="0" end="2"/>
                                            </p:txEl>
                                          </p:spTgt>
                                        </p:tgtEl>
                                        <p:attrNameLst>
                                          <p:attrName>style.visibility</p:attrName>
                                        </p:attrNameLst>
                                      </p:cBhvr>
                                      <p:to>
                                        <p:strVal val="visible"/>
                                      </p:to>
                                    </p:set>
                                    <p:anim calcmode="lin" valueType="num">
                                      <p:cBhvr additive="base">
                                        <p:cTn id="81" dur="500" fill="hold"/>
                                        <p:tgtEl>
                                          <p:spTgt spid="10">
                                            <p:txEl>
                                              <p:charRg st="0"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charRg st="0"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8" fill="hold" grpId="1" nodeType="clickEffect">
                                  <p:stCondLst>
                                    <p:cond delay="0"/>
                                  </p:stCondLst>
                                  <p:childTnLst>
                                    <p:anim calcmode="lin" valueType="num">
                                      <p:cBhvr additive="base">
                                        <p:cTn id="86" dur="500"/>
                                        <p:tgtEl>
                                          <p:spTgt spid="5"/>
                                        </p:tgtEl>
                                        <p:attrNameLst>
                                          <p:attrName>ppt_x</p:attrName>
                                        </p:attrNameLst>
                                      </p:cBhvr>
                                      <p:tavLst>
                                        <p:tav tm="0">
                                          <p:val>
                                            <p:strVal val="ppt_x"/>
                                          </p:val>
                                        </p:tav>
                                        <p:tav tm="100000">
                                          <p:val>
                                            <p:strVal val="0-ppt_w/2"/>
                                          </p:val>
                                        </p:tav>
                                      </p:tavLst>
                                    </p:anim>
                                    <p:anim calcmode="lin" valueType="num">
                                      <p:cBhvr additive="base">
                                        <p:cTn id="87" dur="500"/>
                                        <p:tgtEl>
                                          <p:spTgt spid="5"/>
                                        </p:tgtEl>
                                        <p:attrNameLst>
                                          <p:attrName>ppt_y</p:attrName>
                                        </p:attrNameLst>
                                      </p:cBhvr>
                                      <p:tavLst>
                                        <p:tav tm="0">
                                          <p:val>
                                            <p:strVal val="ppt_y"/>
                                          </p:val>
                                        </p:tav>
                                        <p:tav tm="100000">
                                          <p:val>
                                            <p:strVal val="ppt_y"/>
                                          </p:val>
                                        </p:tav>
                                      </p:tavLst>
                                    </p:anim>
                                    <p:set>
                                      <p:cBhvr>
                                        <p:cTn id="88" dur="1" fill="hold">
                                          <p:stCondLst>
                                            <p:cond delay="499"/>
                                          </p:stCondLst>
                                        </p:cTn>
                                        <p:tgtEl>
                                          <p:spTgt spid="5"/>
                                        </p:tgtEl>
                                        <p:attrNameLst>
                                          <p:attrName>style.visibility</p:attrName>
                                        </p:attrNameLst>
                                      </p:cBhvr>
                                      <p:to>
                                        <p:strVal val="hidden"/>
                                      </p:to>
                                    </p:set>
                                  </p:childTnLst>
                                </p:cTn>
                              </p:par>
                            </p:childTnLst>
                          </p:cTn>
                        </p:par>
                        <p:par>
                          <p:cTn id="89" fill="hold">
                            <p:stCondLst>
                              <p:cond delay="500"/>
                            </p:stCondLst>
                            <p:childTnLst>
                              <p:par>
                                <p:cTn id="90" presetID="2" presetClass="entr" presetSubtype="2"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additive="base">
                                        <p:cTn id="92" dur="500" fill="hold"/>
                                        <p:tgtEl>
                                          <p:spTgt spid="11"/>
                                        </p:tgtEl>
                                        <p:attrNameLst>
                                          <p:attrName>ppt_x</p:attrName>
                                        </p:attrNameLst>
                                      </p:cBhvr>
                                      <p:tavLst>
                                        <p:tav tm="0">
                                          <p:val>
                                            <p:strVal val="1+#ppt_w/2"/>
                                          </p:val>
                                        </p:tav>
                                        <p:tav tm="100000">
                                          <p:val>
                                            <p:strVal val="#ppt_x"/>
                                          </p:val>
                                        </p:tav>
                                      </p:tavLst>
                                    </p:anim>
                                    <p:anim calcmode="lin" valueType="num">
                                      <p:cBhvr additive="base">
                                        <p:cTn id="9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xit" presetSubtype="1" fill="hold" nodeType="clickEffect">
                                  <p:stCondLst>
                                    <p:cond delay="0"/>
                                  </p:stCondLst>
                                  <p:childTnLst>
                                    <p:anim calcmode="lin" valueType="num">
                                      <p:cBhvr additive="base">
                                        <p:cTn id="97" dur="500"/>
                                        <p:tgtEl>
                                          <p:spTgt spid="99331">
                                            <p:txEl>
                                              <p:charRg st="69" end="88"/>
                                            </p:txEl>
                                          </p:spTgt>
                                        </p:tgtEl>
                                        <p:attrNameLst>
                                          <p:attrName>ppt_x</p:attrName>
                                        </p:attrNameLst>
                                      </p:cBhvr>
                                      <p:tavLst>
                                        <p:tav tm="0">
                                          <p:val>
                                            <p:strVal val="ppt_x"/>
                                          </p:val>
                                        </p:tav>
                                        <p:tav tm="100000">
                                          <p:val>
                                            <p:strVal val="ppt_x"/>
                                          </p:val>
                                        </p:tav>
                                      </p:tavLst>
                                    </p:anim>
                                    <p:anim calcmode="lin" valueType="num">
                                      <p:cBhvr additive="base">
                                        <p:cTn id="98" dur="500"/>
                                        <p:tgtEl>
                                          <p:spTgt spid="99331">
                                            <p:txEl>
                                              <p:charRg st="69" end="88"/>
                                            </p:txEl>
                                          </p:spTgt>
                                        </p:tgtEl>
                                        <p:attrNameLst>
                                          <p:attrName>ppt_y</p:attrName>
                                        </p:attrNameLst>
                                      </p:cBhvr>
                                      <p:tavLst>
                                        <p:tav tm="0">
                                          <p:val>
                                            <p:strVal val="ppt_y"/>
                                          </p:val>
                                        </p:tav>
                                        <p:tav tm="100000">
                                          <p:val>
                                            <p:strVal val="0-ppt_h/2"/>
                                          </p:val>
                                        </p:tav>
                                      </p:tavLst>
                                    </p:anim>
                                    <p:set>
                                      <p:cBhvr>
                                        <p:cTn id="99" dur="1" fill="hold">
                                          <p:stCondLst>
                                            <p:cond delay="499"/>
                                          </p:stCondLst>
                                        </p:cTn>
                                        <p:tgtEl>
                                          <p:spTgt spid="99331">
                                            <p:txEl>
                                              <p:charRg st="69" end="88"/>
                                            </p:txEl>
                                          </p:spTgt>
                                        </p:tgtEl>
                                        <p:attrNameLst>
                                          <p:attrName>style.visibility</p:attrName>
                                        </p:attrNameLst>
                                      </p:cBhvr>
                                      <p:to>
                                        <p:strVal val="hidden"/>
                                      </p:to>
                                    </p:set>
                                  </p:childTnLst>
                                </p:cTn>
                              </p:par>
                            </p:childTnLst>
                          </p:cTn>
                        </p:par>
                        <p:par>
                          <p:cTn id="100" fill="hold">
                            <p:stCondLst>
                              <p:cond delay="500"/>
                            </p:stCondLst>
                            <p:childTnLst>
                              <p:par>
                                <p:cTn id="101" presetID="2" presetClass="exit" presetSubtype="1" fill="hold" nodeType="afterEffect">
                                  <p:stCondLst>
                                    <p:cond delay="0"/>
                                  </p:stCondLst>
                                  <p:childTnLst>
                                    <p:anim calcmode="lin" valueType="num">
                                      <p:cBhvr additive="base">
                                        <p:cTn id="102" dur="500"/>
                                        <p:tgtEl>
                                          <p:spTgt spid="10">
                                            <p:txEl>
                                              <p:charRg st="0" end="2"/>
                                            </p:txEl>
                                          </p:spTgt>
                                        </p:tgtEl>
                                        <p:attrNameLst>
                                          <p:attrName>ppt_x</p:attrName>
                                        </p:attrNameLst>
                                      </p:cBhvr>
                                      <p:tavLst>
                                        <p:tav tm="0">
                                          <p:val>
                                            <p:strVal val="ppt_x"/>
                                          </p:val>
                                        </p:tav>
                                        <p:tav tm="100000">
                                          <p:val>
                                            <p:strVal val="ppt_x"/>
                                          </p:val>
                                        </p:tav>
                                      </p:tavLst>
                                    </p:anim>
                                    <p:anim calcmode="lin" valueType="num">
                                      <p:cBhvr additive="base">
                                        <p:cTn id="103" dur="500"/>
                                        <p:tgtEl>
                                          <p:spTgt spid="10">
                                            <p:txEl>
                                              <p:charRg st="0" end="2"/>
                                            </p:txEl>
                                          </p:spTgt>
                                        </p:tgtEl>
                                        <p:attrNameLst>
                                          <p:attrName>ppt_y</p:attrName>
                                        </p:attrNameLst>
                                      </p:cBhvr>
                                      <p:tavLst>
                                        <p:tav tm="0">
                                          <p:val>
                                            <p:strVal val="ppt_y"/>
                                          </p:val>
                                        </p:tav>
                                        <p:tav tm="100000">
                                          <p:val>
                                            <p:strVal val="0-ppt_h/2"/>
                                          </p:val>
                                        </p:tav>
                                      </p:tavLst>
                                    </p:anim>
                                    <p:set>
                                      <p:cBhvr>
                                        <p:cTn id="104" dur="1" fill="hold">
                                          <p:stCondLst>
                                            <p:cond delay="499"/>
                                          </p:stCondLst>
                                        </p:cTn>
                                        <p:tgtEl>
                                          <p:spTgt spid="10">
                                            <p:txEl>
                                              <p:charRg st="0" end="2"/>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2">
                                            <p:txEl>
                                              <p:charRg st="0" end="2"/>
                                            </p:txEl>
                                          </p:spTgt>
                                        </p:tgtEl>
                                        <p:attrNameLst>
                                          <p:attrName>style.visibility</p:attrName>
                                        </p:attrNameLst>
                                      </p:cBhvr>
                                      <p:to>
                                        <p:strVal val="visible"/>
                                      </p:to>
                                    </p:set>
                                    <p:anim calcmode="lin" valueType="num">
                                      <p:cBhvr additive="base">
                                        <p:cTn id="109" dur="500" fill="hold"/>
                                        <p:tgtEl>
                                          <p:spTgt spid="12">
                                            <p:txEl>
                                              <p:charRg st="0"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2">
                                            <p:txEl>
                                              <p:charRg st="0" end="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8" fill="hold" grpId="1" nodeType="clickEffect">
                                  <p:stCondLst>
                                    <p:cond delay="0"/>
                                  </p:stCondLst>
                                  <p:childTnLst>
                                    <p:anim calcmode="lin" valueType="num">
                                      <p:cBhvr additive="base">
                                        <p:cTn id="114" dur="500"/>
                                        <p:tgtEl>
                                          <p:spTgt spid="11"/>
                                        </p:tgtEl>
                                        <p:attrNameLst>
                                          <p:attrName>ppt_x</p:attrName>
                                        </p:attrNameLst>
                                      </p:cBhvr>
                                      <p:tavLst>
                                        <p:tav tm="0">
                                          <p:val>
                                            <p:strVal val="ppt_x"/>
                                          </p:val>
                                        </p:tav>
                                        <p:tav tm="100000">
                                          <p:val>
                                            <p:strVal val="0-ppt_w/2"/>
                                          </p:val>
                                        </p:tav>
                                      </p:tavLst>
                                    </p:anim>
                                    <p:anim calcmode="lin" valueType="num">
                                      <p:cBhvr additive="base">
                                        <p:cTn id="115" dur="500"/>
                                        <p:tgtEl>
                                          <p:spTgt spid="11"/>
                                        </p:tgtEl>
                                        <p:attrNameLst>
                                          <p:attrName>ppt_y</p:attrName>
                                        </p:attrNameLst>
                                      </p:cBhvr>
                                      <p:tavLst>
                                        <p:tav tm="0">
                                          <p:val>
                                            <p:strVal val="ppt_y"/>
                                          </p:val>
                                        </p:tav>
                                        <p:tav tm="100000">
                                          <p:val>
                                            <p:strVal val="ppt_y"/>
                                          </p:val>
                                        </p:tav>
                                      </p:tavLst>
                                    </p:anim>
                                    <p:set>
                                      <p:cBhvr>
                                        <p:cTn id="116" dur="1" fill="hold">
                                          <p:stCondLst>
                                            <p:cond delay="499"/>
                                          </p:stCondLst>
                                        </p:cTn>
                                        <p:tgtEl>
                                          <p:spTgt spid="11"/>
                                        </p:tgtEl>
                                        <p:attrNameLst>
                                          <p:attrName>style.visibility</p:attrName>
                                        </p:attrNameLst>
                                      </p:cBhvr>
                                      <p:to>
                                        <p:strVal val="hidden"/>
                                      </p:to>
                                    </p:set>
                                  </p:childTnLst>
                                </p:cTn>
                              </p:par>
                            </p:childTnLst>
                          </p:cTn>
                        </p:par>
                        <p:par>
                          <p:cTn id="117" fill="hold">
                            <p:stCondLst>
                              <p:cond delay="500"/>
                            </p:stCondLst>
                            <p:childTnLst>
                              <p:par>
                                <p:cTn id="118" presetID="2" presetClass="entr" presetSubtype="2" fill="hold" grpId="0" nodeType="afterEffect">
                                  <p:stCondLst>
                                    <p:cond delay="0"/>
                                  </p:stCondLst>
                                  <p:iterate type="lt">
                                    <p:tmPct val="0"/>
                                  </p:iterate>
                                  <p:childTnLst>
                                    <p:set>
                                      <p:cBhvr>
                                        <p:cTn id="119" dur="1" fill="hold">
                                          <p:stCondLst>
                                            <p:cond delay="0"/>
                                          </p:stCondLst>
                                        </p:cTn>
                                        <p:tgtEl>
                                          <p:spTgt spid="13"/>
                                        </p:tgtEl>
                                        <p:attrNameLst>
                                          <p:attrName>style.visibility</p:attrName>
                                        </p:attrNameLst>
                                      </p:cBhvr>
                                      <p:to>
                                        <p:strVal val="visible"/>
                                      </p:to>
                                    </p:set>
                                    <p:anim calcmode="lin" valueType="num">
                                      <p:cBhvr additive="base">
                                        <p:cTn id="120" dur="500" fill="hold"/>
                                        <p:tgtEl>
                                          <p:spTgt spid="13"/>
                                        </p:tgtEl>
                                        <p:attrNameLst>
                                          <p:attrName>ppt_x</p:attrName>
                                        </p:attrNameLst>
                                      </p:cBhvr>
                                      <p:tavLst>
                                        <p:tav tm="0">
                                          <p:val>
                                            <p:strVal val="1+#ppt_w/2"/>
                                          </p:val>
                                        </p:tav>
                                        <p:tav tm="100000">
                                          <p:val>
                                            <p:strVal val="#ppt_x"/>
                                          </p:val>
                                        </p:tav>
                                      </p:tavLst>
                                    </p:anim>
                                    <p:anim calcmode="lin" valueType="num">
                                      <p:cBhvr additive="base">
                                        <p:cTn id="1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xit" presetSubtype="1" fill="hold" nodeType="clickEffect">
                                  <p:stCondLst>
                                    <p:cond delay="0"/>
                                  </p:stCondLst>
                                  <p:childTnLst>
                                    <p:anim calcmode="lin" valueType="num">
                                      <p:cBhvr additive="base">
                                        <p:cTn id="125" dur="500"/>
                                        <p:tgtEl>
                                          <p:spTgt spid="99331">
                                            <p:txEl>
                                              <p:charRg st="154" end="172"/>
                                            </p:txEl>
                                          </p:spTgt>
                                        </p:tgtEl>
                                        <p:attrNameLst>
                                          <p:attrName>ppt_x</p:attrName>
                                        </p:attrNameLst>
                                      </p:cBhvr>
                                      <p:tavLst>
                                        <p:tav tm="0">
                                          <p:val>
                                            <p:strVal val="ppt_x"/>
                                          </p:val>
                                        </p:tav>
                                        <p:tav tm="100000">
                                          <p:val>
                                            <p:strVal val="ppt_x"/>
                                          </p:val>
                                        </p:tav>
                                      </p:tavLst>
                                    </p:anim>
                                    <p:anim calcmode="lin" valueType="num">
                                      <p:cBhvr additive="base">
                                        <p:cTn id="126" dur="500"/>
                                        <p:tgtEl>
                                          <p:spTgt spid="99331">
                                            <p:txEl>
                                              <p:charRg st="154" end="172"/>
                                            </p:txEl>
                                          </p:spTgt>
                                        </p:tgtEl>
                                        <p:attrNameLst>
                                          <p:attrName>ppt_y</p:attrName>
                                        </p:attrNameLst>
                                      </p:cBhvr>
                                      <p:tavLst>
                                        <p:tav tm="0">
                                          <p:val>
                                            <p:strVal val="ppt_y"/>
                                          </p:val>
                                        </p:tav>
                                        <p:tav tm="100000">
                                          <p:val>
                                            <p:strVal val="0-ppt_h/2"/>
                                          </p:val>
                                        </p:tav>
                                      </p:tavLst>
                                    </p:anim>
                                    <p:set>
                                      <p:cBhvr>
                                        <p:cTn id="127" dur="1" fill="hold">
                                          <p:stCondLst>
                                            <p:cond delay="499"/>
                                          </p:stCondLst>
                                        </p:cTn>
                                        <p:tgtEl>
                                          <p:spTgt spid="99331">
                                            <p:txEl>
                                              <p:charRg st="154" end="172"/>
                                            </p:txEl>
                                          </p:spTgt>
                                        </p:tgtEl>
                                        <p:attrNameLst>
                                          <p:attrName>style.visibility</p:attrName>
                                        </p:attrNameLst>
                                      </p:cBhvr>
                                      <p:to>
                                        <p:strVal val="hidden"/>
                                      </p:to>
                                    </p:set>
                                  </p:childTnLst>
                                </p:cTn>
                              </p:par>
                            </p:childTnLst>
                          </p:cTn>
                        </p:par>
                        <p:par>
                          <p:cTn id="128" fill="hold">
                            <p:stCondLst>
                              <p:cond delay="500"/>
                            </p:stCondLst>
                            <p:childTnLst>
                              <p:par>
                                <p:cTn id="129" presetID="2" presetClass="exit" presetSubtype="1" fill="hold" nodeType="afterEffect">
                                  <p:stCondLst>
                                    <p:cond delay="0"/>
                                  </p:stCondLst>
                                  <p:childTnLst>
                                    <p:anim calcmode="lin" valueType="num">
                                      <p:cBhvr additive="base">
                                        <p:cTn id="130" dur="500"/>
                                        <p:tgtEl>
                                          <p:spTgt spid="12">
                                            <p:txEl>
                                              <p:charRg st="0" end="2"/>
                                            </p:txEl>
                                          </p:spTgt>
                                        </p:tgtEl>
                                        <p:attrNameLst>
                                          <p:attrName>ppt_x</p:attrName>
                                        </p:attrNameLst>
                                      </p:cBhvr>
                                      <p:tavLst>
                                        <p:tav tm="0">
                                          <p:val>
                                            <p:strVal val="ppt_x"/>
                                          </p:val>
                                        </p:tav>
                                        <p:tav tm="100000">
                                          <p:val>
                                            <p:strVal val="ppt_x"/>
                                          </p:val>
                                        </p:tav>
                                      </p:tavLst>
                                    </p:anim>
                                    <p:anim calcmode="lin" valueType="num">
                                      <p:cBhvr additive="base">
                                        <p:cTn id="131" dur="500"/>
                                        <p:tgtEl>
                                          <p:spTgt spid="12">
                                            <p:txEl>
                                              <p:charRg st="0" end="2"/>
                                            </p:txEl>
                                          </p:spTgt>
                                        </p:tgtEl>
                                        <p:attrNameLst>
                                          <p:attrName>ppt_y</p:attrName>
                                        </p:attrNameLst>
                                      </p:cBhvr>
                                      <p:tavLst>
                                        <p:tav tm="0">
                                          <p:val>
                                            <p:strVal val="ppt_y"/>
                                          </p:val>
                                        </p:tav>
                                        <p:tav tm="100000">
                                          <p:val>
                                            <p:strVal val="0-ppt_h/2"/>
                                          </p:val>
                                        </p:tav>
                                      </p:tavLst>
                                    </p:anim>
                                    <p:set>
                                      <p:cBhvr>
                                        <p:cTn id="132" dur="1" fill="hold">
                                          <p:stCondLst>
                                            <p:cond delay="499"/>
                                          </p:stCondLst>
                                        </p:cTn>
                                        <p:tgtEl>
                                          <p:spTgt spid="12">
                                            <p:txEl>
                                              <p:charRg st="0" end="2"/>
                                            </p:txEl>
                                          </p:spTgt>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8" presetClass="emph" presetSubtype="0" fill="hold" grpId="1" nodeType="clickEffect">
                                  <p:stCondLst>
                                    <p:cond delay="0"/>
                                  </p:stCondLst>
                                  <p:iterate type="lt">
                                    <p:tmPct val="10000"/>
                                  </p:iterate>
                                  <p:childTnLst>
                                    <p:animClr clrSpc="rgb" dir="cw">
                                      <p:cBhvr override="childStyle">
                                        <p:cTn id="136" dur="2000" fill="hold"/>
                                        <p:tgtEl>
                                          <p:spTgt spid="13"/>
                                        </p:tgtEl>
                                        <p:attrNameLst>
                                          <p:attrName>style.color</p:attrName>
                                        </p:attrNameLst>
                                      </p:cBhvr>
                                      <p:to>
                                        <a:schemeClr val="accent2"/>
                                      </p:to>
                                    </p:animClr>
                                    <p:animClr clrSpc="rgb" dir="cw">
                                      <p:cBhvr>
                                        <p:cTn id="137" dur="2000" fill="hold"/>
                                        <p:tgtEl>
                                          <p:spTgt spid="13"/>
                                        </p:tgtEl>
                                        <p:attrNameLst>
                                          <p:attrName>fillcolor</p:attrName>
                                        </p:attrNameLst>
                                      </p:cBhvr>
                                      <p:to>
                                        <a:schemeClr val="accent2"/>
                                      </p:to>
                                    </p:animClr>
                                    <p:set>
                                      <p:cBhvr>
                                        <p:cTn id="138" dur="2000" fill="hold"/>
                                        <p:tgtEl>
                                          <p:spTgt spid="13"/>
                                        </p:tgtEl>
                                        <p:attrNameLst>
                                          <p:attrName>fill.type</p:attrName>
                                        </p:attrNameLst>
                                      </p:cBhvr>
                                      <p:to>
                                        <p:strVal val="solid"/>
                                      </p:to>
                                    </p:set>
                                    <p:anim to="1.5" calcmode="lin" valueType="num">
                                      <p:cBhvr override="childStyle">
                                        <p:cTn id="139" dur="2000" fill="hold"/>
                                        <p:tgtEl>
                                          <p:spTgt spid="13"/>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1" grpId="0"/>
      <p:bldP spid="11"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第二章	知识工程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en-US" altLang="zh-CN" sz="2800" dirty="0"/>
              <a:t>2.1 </a:t>
            </a:r>
            <a:r>
              <a:rPr lang="zh-CN" altLang="en-US" sz="2800" dirty="0"/>
              <a:t>概述</a:t>
            </a:r>
            <a:endParaRPr lang="zh-CN" altLang="en-US" sz="2800" dirty="0"/>
          </a:p>
          <a:p>
            <a:pPr eaLnBrk="1" hangingPunct="1">
              <a:lnSpc>
                <a:spcPct val="90000"/>
              </a:lnSpc>
            </a:pPr>
            <a:r>
              <a:rPr lang="en-US" altLang="zh-CN" sz="2800" dirty="0"/>
              <a:t>2.2 </a:t>
            </a:r>
            <a:r>
              <a:rPr lang="zh-CN" altLang="en-US" sz="2800" dirty="0"/>
              <a:t>知识表示方法</a:t>
            </a:r>
            <a:endParaRPr lang="zh-CN" altLang="en-US" sz="2800" dirty="0"/>
          </a:p>
          <a:p>
            <a:pPr eaLnBrk="1" hangingPunct="1">
              <a:lnSpc>
                <a:spcPct val="90000"/>
              </a:lnSpc>
            </a:pPr>
            <a:r>
              <a:rPr lang="en-US" altLang="zh-CN" sz="2800" dirty="0"/>
              <a:t>2.3 </a:t>
            </a:r>
            <a:r>
              <a:rPr lang="zh-CN" altLang="en-US" sz="2800" dirty="0"/>
              <a:t>知识获取与管理</a:t>
            </a:r>
            <a:endParaRPr lang="zh-CN" altLang="en-US" sz="2800" dirty="0"/>
          </a:p>
          <a:p>
            <a:pPr eaLnBrk="1" hangingPunct="1">
              <a:lnSpc>
                <a:spcPct val="90000"/>
              </a:lnSpc>
            </a:pPr>
            <a:r>
              <a:rPr lang="en-US" altLang="zh-CN" sz="2800" dirty="0"/>
              <a:t>2.4 </a:t>
            </a:r>
            <a:r>
              <a:rPr lang="zh-CN" altLang="en-US" sz="2800" dirty="0"/>
              <a:t>基于知识的系统</a:t>
            </a:r>
            <a:endParaRPr lang="zh-CN" altLang="en-US" sz="2800" dirty="0"/>
          </a:p>
        </p:txBody>
      </p:sp>
      <p:sp>
        <p:nvSpPr>
          <p:cNvPr id="133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7">
                                            <p:txEl>
                                              <p:charRg st="0" end="7"/>
                                            </p:txEl>
                                          </p:spTgt>
                                        </p:tgtEl>
                                        <p:attrNameLst>
                                          <p:attrName>style.visibility</p:attrName>
                                        </p:attrNameLst>
                                      </p:cBhvr>
                                      <p:to>
                                        <p:strVal val="visible"/>
                                      </p:to>
                                    </p:set>
                                    <p:anim calcmode="lin" valueType="num">
                                      <p:cBhvr additive="base">
                                        <p:cTn id="7" dur="500" fill="hold"/>
                                        <p:tgtEl>
                                          <p:spTgt spid="102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charRg st="0" end="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xEl>
                                              <p:charRg st="7" end="18"/>
                                            </p:txEl>
                                          </p:spTgt>
                                        </p:tgtEl>
                                        <p:attrNameLst>
                                          <p:attrName>style.visibility</p:attrName>
                                        </p:attrNameLst>
                                      </p:cBhvr>
                                      <p:to>
                                        <p:strVal val="visible"/>
                                      </p:to>
                                    </p:set>
                                    <p:anim calcmode="lin" valueType="num">
                                      <p:cBhvr additive="base">
                                        <p:cTn id="12" dur="500" fill="hold"/>
                                        <p:tgtEl>
                                          <p:spTgt spid="1027">
                                            <p:txEl>
                                              <p:charRg st="7" end="1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7">
                                            <p:txEl>
                                              <p:charRg st="7" end="1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7">
                                            <p:txEl>
                                              <p:charRg st="18" end="30"/>
                                            </p:txEl>
                                          </p:spTgt>
                                        </p:tgtEl>
                                        <p:attrNameLst>
                                          <p:attrName>style.visibility</p:attrName>
                                        </p:attrNameLst>
                                      </p:cBhvr>
                                      <p:to>
                                        <p:strVal val="visible"/>
                                      </p:to>
                                    </p:set>
                                    <p:anim calcmode="lin" valueType="num">
                                      <p:cBhvr additive="base">
                                        <p:cTn id="17" dur="500" fill="hold"/>
                                        <p:tgtEl>
                                          <p:spTgt spid="1027">
                                            <p:txEl>
                                              <p:charRg st="18"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7">
                                            <p:txEl>
                                              <p:charRg st="18" end="3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7">
                                            <p:txEl>
                                              <p:charRg st="30" end="42"/>
                                            </p:txEl>
                                          </p:spTgt>
                                        </p:tgtEl>
                                        <p:attrNameLst>
                                          <p:attrName>style.visibility</p:attrName>
                                        </p:attrNameLst>
                                      </p:cBhvr>
                                      <p:to>
                                        <p:strVal val="visible"/>
                                      </p:to>
                                    </p:set>
                                    <p:anim calcmode="lin" valueType="num">
                                      <p:cBhvr additive="base">
                                        <p:cTn id="22" dur="500" fill="hold"/>
                                        <p:tgtEl>
                                          <p:spTgt spid="1027">
                                            <p:txEl>
                                              <p:charRg st="30" end="4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7">
                                            <p:txEl>
                                              <p:charRg st="30"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逆向推理的一般步骤</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469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800" dirty="0"/>
              <a:t>第一步 用假设的目标事实与规则集中的规则后件进行匹配，得到匹配的规则集合。</a:t>
            </a:r>
            <a:endParaRPr lang="zh-CN" altLang="en-US" sz="2800" dirty="0"/>
          </a:p>
          <a:p>
            <a:pPr eaLnBrk="1" hangingPunct="1">
              <a:lnSpc>
                <a:spcPct val="90000"/>
              </a:lnSpc>
            </a:pPr>
            <a:r>
              <a:rPr lang="zh-CN" altLang="en-US" sz="2800" dirty="0"/>
              <a:t>第二步 从匹配规则集合中选择一条规则作为使用规则。</a:t>
            </a:r>
            <a:endParaRPr lang="zh-CN" altLang="en-US" sz="2800" dirty="0"/>
          </a:p>
          <a:p>
            <a:pPr eaLnBrk="1" hangingPunct="1">
              <a:lnSpc>
                <a:spcPct val="90000"/>
              </a:lnSpc>
            </a:pPr>
            <a:r>
              <a:rPr lang="zh-CN" altLang="en-US" sz="2800" dirty="0"/>
              <a:t>第三步 将使用规则的前件作为新的假设子目标送入数据库；并将已执行规则从可用规则集中删除。</a:t>
            </a:r>
            <a:endParaRPr lang="zh-CN" altLang="en-US" sz="2800" dirty="0"/>
          </a:p>
          <a:p>
            <a:pPr eaLnBrk="1" hangingPunct="1">
              <a:lnSpc>
                <a:spcPct val="90000"/>
              </a:lnSpc>
            </a:pPr>
            <a:r>
              <a:rPr lang="zh-CN" altLang="en-US" sz="2800" dirty="0"/>
              <a:t>第四步 重复这个过程，直至各子目标均为已知事实或者无可匹配规则为止。 </a:t>
            </a:r>
            <a:endParaRPr lang="zh-CN" altLang="en-US" sz="2800" dirty="0"/>
          </a:p>
        </p:txBody>
      </p:sp>
      <p:sp>
        <p:nvSpPr>
          <p:cNvPr id="5018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charRg st="0" end="38"/>
                                            </p:txEl>
                                          </p:spTgt>
                                        </p:tgtEl>
                                        <p:attrNameLst>
                                          <p:attrName>style.visibility</p:attrName>
                                        </p:attrNameLst>
                                      </p:cBhvr>
                                      <p:to>
                                        <p:strVal val="visible"/>
                                      </p:to>
                                    </p:set>
                                    <p:anim calcmode="lin" valueType="num">
                                      <p:cBhvr additive="base">
                                        <p:cTn id="7" dur="500" fill="hold"/>
                                        <p:tgtEl>
                                          <p:spTgt spid="114691">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charRg st="38" end="64"/>
                                            </p:txEl>
                                          </p:spTgt>
                                        </p:tgtEl>
                                        <p:attrNameLst>
                                          <p:attrName>style.visibility</p:attrName>
                                        </p:attrNameLst>
                                      </p:cBhvr>
                                      <p:to>
                                        <p:strVal val="visible"/>
                                      </p:to>
                                    </p:set>
                                    <p:anim calcmode="lin" valueType="num">
                                      <p:cBhvr additive="base">
                                        <p:cTn id="13" dur="500" fill="hold"/>
                                        <p:tgtEl>
                                          <p:spTgt spid="114691">
                                            <p:txEl>
                                              <p:charRg st="38"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charRg st="38" end="6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charRg st="64" end="109"/>
                                            </p:txEl>
                                          </p:spTgt>
                                        </p:tgtEl>
                                        <p:attrNameLst>
                                          <p:attrName>style.visibility</p:attrName>
                                        </p:attrNameLst>
                                      </p:cBhvr>
                                      <p:to>
                                        <p:strVal val="visible"/>
                                      </p:to>
                                    </p:set>
                                    <p:anim calcmode="lin" valueType="num">
                                      <p:cBhvr additive="base">
                                        <p:cTn id="19" dur="500" fill="hold"/>
                                        <p:tgtEl>
                                          <p:spTgt spid="114691">
                                            <p:txEl>
                                              <p:charRg st="64" end="10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charRg st="64" end="10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charRg st="109" end="145"/>
                                            </p:txEl>
                                          </p:spTgt>
                                        </p:tgtEl>
                                        <p:attrNameLst>
                                          <p:attrName>style.visibility</p:attrName>
                                        </p:attrNameLst>
                                      </p:cBhvr>
                                      <p:to>
                                        <p:strVal val="visible"/>
                                      </p:to>
                                    </p:set>
                                    <p:anim calcmode="lin" valueType="num">
                                      <p:cBhvr additive="base">
                                        <p:cTn id="25" dur="500" fill="hold"/>
                                        <p:tgtEl>
                                          <p:spTgt spid="114691">
                                            <p:txEl>
                                              <p:charRg st="109" end="14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charRg st="109"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规则匹配</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5715" name="Rectangle 3" descr="Rectangle: Click to edit Master text styles&#13;&#10;Second level&#13;&#10;Third level&#13;&#10;Fourth level&#13;&#10;Fifth level"/>
          <p:cNvSpPr>
            <a:spLocks noGrp="1"/>
          </p:cNvSpPr>
          <p:nvPr>
            <p:ph idx="1"/>
          </p:nvPr>
        </p:nvSpPr>
        <p:spPr>
          <a:xfrm>
            <a:off x="838200" y="1905000"/>
            <a:ext cx="7772400" cy="4403725"/>
          </a:xfrm>
          <a:ln/>
        </p:spPr>
        <p:txBody>
          <a:bodyPr vert="horz" wrap="square" lIns="91440" tIns="45720" rIns="91440" bIns="45720" anchor="t" anchorCtr="0"/>
          <a:p>
            <a:pPr eaLnBrk="1" hangingPunct="1"/>
            <a:r>
              <a:rPr lang="zh-CN" altLang="en-US" sz="2800" dirty="0"/>
              <a:t>精确匹配</a:t>
            </a:r>
            <a:endParaRPr lang="zh-CN" altLang="en-US" sz="2800" dirty="0"/>
          </a:p>
          <a:p>
            <a:pPr lvl="1" eaLnBrk="1" hangingPunct="1"/>
            <a:r>
              <a:rPr lang="zh-CN" altLang="en-US" sz="2400" dirty="0"/>
              <a:t>要求各项事实与规则前件（或者后件）中的各子条件完全一致，或者经过符号代换之后完全一致 </a:t>
            </a:r>
            <a:endParaRPr lang="zh-CN" altLang="en-US" sz="2400" dirty="0"/>
          </a:p>
          <a:p>
            <a:pPr lvl="1" eaLnBrk="1" hangingPunct="1"/>
            <a:r>
              <a:rPr lang="zh-CN" altLang="en-US" sz="2400" dirty="0"/>
              <a:t>例如</a:t>
            </a:r>
            <a:endParaRPr lang="zh-CN" altLang="en-US" sz="2400" dirty="0"/>
          </a:p>
          <a:p>
            <a:pPr lvl="2" eaLnBrk="1" hangingPunct="1"/>
            <a:r>
              <a:rPr lang="zh-CN" altLang="en-US" sz="2000" dirty="0">
                <a:sym typeface="Symbol" panose="05050102010706020507" pitchFamily="18" charset="2"/>
              </a:rPr>
              <a:t></a:t>
            </a:r>
            <a:r>
              <a:rPr lang="en-US" altLang="zh-CN" sz="2000" dirty="0"/>
              <a:t>x(P(x)→D(x))</a:t>
            </a:r>
            <a:r>
              <a:rPr lang="zh-CN" altLang="en-US" sz="2000" dirty="0"/>
              <a:t>表示人都会死。</a:t>
            </a:r>
            <a:endParaRPr lang="zh-CN" altLang="en-US" sz="2000" dirty="0"/>
          </a:p>
          <a:p>
            <a:pPr lvl="2" eaLnBrk="1" hangingPunct="1"/>
            <a:r>
              <a:rPr lang="zh-CN" altLang="en-US" sz="2000" dirty="0"/>
              <a:t>已知事实张三是人，形式化</a:t>
            </a:r>
            <a:r>
              <a:rPr lang="zh-CN" altLang="en-US" sz="2000" dirty="0">
                <a:sym typeface="Symbol" panose="05050102010706020507" pitchFamily="18" charset="2"/>
              </a:rPr>
              <a:t></a:t>
            </a:r>
            <a:r>
              <a:rPr lang="en-US" altLang="zh-CN" sz="2000" dirty="0"/>
              <a:t>yP(y)</a:t>
            </a:r>
            <a:endParaRPr lang="en-US" altLang="zh-CN" sz="2000" dirty="0"/>
          </a:p>
          <a:p>
            <a:pPr lvl="2" eaLnBrk="1" hangingPunct="1"/>
            <a:r>
              <a:rPr lang="en-US" altLang="zh-CN" sz="2000" dirty="0">
                <a:latin typeface="Times New Roman" panose="02020603050405020304" pitchFamily="18" charset="0"/>
                <a:sym typeface="Symbol" panose="05050102010706020507" pitchFamily="18" charset="2"/>
              </a:rPr>
              <a:t>“</a:t>
            </a:r>
            <a:r>
              <a:rPr lang="en-US" altLang="zh-CN" sz="2000" dirty="0">
                <a:sym typeface="Symbol" panose="05050102010706020507" pitchFamily="18" charset="2"/>
              </a:rPr>
              <a:t></a:t>
            </a:r>
            <a:r>
              <a:rPr lang="en-US" altLang="zh-CN" sz="2000" dirty="0"/>
              <a:t>yP(y)</a:t>
            </a:r>
            <a:r>
              <a:rPr lang="en-US" altLang="zh-CN" sz="2000" dirty="0">
                <a:latin typeface="Times New Roman" panose="02020603050405020304" pitchFamily="18" charset="0"/>
                <a:sym typeface="Symbol" panose="05050102010706020507" pitchFamily="18" charset="2"/>
              </a:rPr>
              <a:t>”</a:t>
            </a:r>
            <a:r>
              <a:rPr lang="en-US" altLang="zh-CN" sz="2000" dirty="0"/>
              <a:t>≠</a:t>
            </a:r>
            <a:r>
              <a:rPr lang="en-US" altLang="zh-CN" sz="2000" dirty="0">
                <a:latin typeface="Times New Roman" panose="02020603050405020304" pitchFamily="18" charset="0"/>
              </a:rPr>
              <a:t>“</a:t>
            </a:r>
            <a:r>
              <a:rPr lang="en-US" altLang="zh-CN" sz="2000" dirty="0"/>
              <a:t>P(x)</a:t>
            </a:r>
            <a:r>
              <a:rPr lang="en-US" altLang="zh-CN" sz="2000" dirty="0">
                <a:latin typeface="Times New Roman" panose="02020603050405020304" pitchFamily="18" charset="0"/>
              </a:rPr>
              <a:t>”</a:t>
            </a:r>
            <a:r>
              <a:rPr lang="en-US" altLang="zh-CN" sz="2000" dirty="0"/>
              <a:t> </a:t>
            </a:r>
            <a:endParaRPr lang="en-US" altLang="zh-CN" sz="2000" dirty="0"/>
          </a:p>
          <a:p>
            <a:pPr eaLnBrk="1" hangingPunct="1"/>
            <a:r>
              <a:rPr lang="zh-CN" altLang="en-US" sz="2800" dirty="0"/>
              <a:t>不精确匹配</a:t>
            </a:r>
            <a:endParaRPr lang="zh-CN" altLang="en-US" sz="2800" dirty="0"/>
          </a:p>
          <a:p>
            <a:pPr lvl="1" eaLnBrk="1" hangingPunct="1"/>
            <a:r>
              <a:rPr lang="zh-CN" altLang="en-US" sz="2400" dirty="0"/>
              <a:t>事实和规则前件（或者后件）不必完全一致，二者只要达到某种程度的匹配就可以了。 </a:t>
            </a:r>
            <a:endParaRPr lang="zh-CN" altLang="en-US" sz="2400" dirty="0"/>
          </a:p>
        </p:txBody>
      </p:sp>
      <p:sp>
        <p:nvSpPr>
          <p:cNvPr id="522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5715">
                                            <p:txEl>
                                              <p:charRg st="0" end="5"/>
                                            </p:txEl>
                                          </p:spTgt>
                                        </p:tgtEl>
                                        <p:attrNameLst>
                                          <p:attrName>style.visibility</p:attrName>
                                        </p:attrNameLst>
                                      </p:cBhvr>
                                      <p:to>
                                        <p:strVal val="visible"/>
                                      </p:to>
                                    </p:set>
                                    <p:anim calcmode="lin" valueType="num">
                                      <p:cBhvr additive="base">
                                        <p:cTn id="7" dur="500" fill="hold"/>
                                        <p:tgtEl>
                                          <p:spTgt spid="11571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charRg st="0"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5715">
                                            <p:txEl>
                                              <p:charRg st="5" end="49"/>
                                            </p:txEl>
                                          </p:spTgt>
                                        </p:tgtEl>
                                        <p:attrNameLst>
                                          <p:attrName>style.visibility</p:attrName>
                                        </p:attrNameLst>
                                      </p:cBhvr>
                                      <p:to>
                                        <p:strVal val="visible"/>
                                      </p:to>
                                    </p:set>
                                    <p:anim calcmode="lin" valueType="num">
                                      <p:cBhvr additive="base">
                                        <p:cTn id="12" dur="500" fill="hold"/>
                                        <p:tgtEl>
                                          <p:spTgt spid="115715">
                                            <p:txEl>
                                              <p:charRg st="5" end="4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5715">
                                            <p:txEl>
                                              <p:charRg st="5" end="49"/>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5715">
                                            <p:txEl>
                                              <p:charRg st="49" end="52"/>
                                            </p:txEl>
                                          </p:spTgt>
                                        </p:tgtEl>
                                        <p:attrNameLst>
                                          <p:attrName>style.visibility</p:attrName>
                                        </p:attrNameLst>
                                      </p:cBhvr>
                                      <p:to>
                                        <p:strVal val="visible"/>
                                      </p:to>
                                    </p:set>
                                    <p:anim calcmode="lin" valueType="num">
                                      <p:cBhvr additive="base">
                                        <p:cTn id="17" dur="500" fill="hold"/>
                                        <p:tgtEl>
                                          <p:spTgt spid="115715">
                                            <p:txEl>
                                              <p:charRg st="49" end="5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5715">
                                            <p:txEl>
                                              <p:charRg st="49" end="5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5715">
                                            <p:txEl>
                                              <p:charRg st="52" end="73"/>
                                            </p:txEl>
                                          </p:spTgt>
                                        </p:tgtEl>
                                        <p:attrNameLst>
                                          <p:attrName>style.visibility</p:attrName>
                                        </p:attrNameLst>
                                      </p:cBhvr>
                                      <p:to>
                                        <p:strVal val="visible"/>
                                      </p:to>
                                    </p:set>
                                    <p:anim calcmode="lin" valueType="num">
                                      <p:cBhvr additive="base">
                                        <p:cTn id="23" dur="500" fill="hold"/>
                                        <p:tgtEl>
                                          <p:spTgt spid="115715">
                                            <p:txEl>
                                              <p:charRg st="52" end="7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5715">
                                            <p:txEl>
                                              <p:charRg st="52" end="7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15715">
                                            <p:txEl>
                                              <p:charRg st="73" end="92"/>
                                            </p:txEl>
                                          </p:spTgt>
                                        </p:tgtEl>
                                        <p:attrNameLst>
                                          <p:attrName>style.visibility</p:attrName>
                                        </p:attrNameLst>
                                      </p:cBhvr>
                                      <p:to>
                                        <p:strVal val="visible"/>
                                      </p:to>
                                    </p:set>
                                    <p:anim calcmode="lin" valueType="num">
                                      <p:cBhvr additive="base">
                                        <p:cTn id="28" dur="500" fill="hold"/>
                                        <p:tgtEl>
                                          <p:spTgt spid="115715">
                                            <p:txEl>
                                              <p:charRg st="73" end="9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5715">
                                            <p:txEl>
                                              <p:charRg st="73" end="9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15715">
                                            <p:txEl>
                                              <p:charRg st="92" end="109"/>
                                            </p:txEl>
                                          </p:spTgt>
                                        </p:tgtEl>
                                        <p:attrNameLst>
                                          <p:attrName>style.visibility</p:attrName>
                                        </p:attrNameLst>
                                      </p:cBhvr>
                                      <p:to>
                                        <p:strVal val="visible"/>
                                      </p:to>
                                    </p:set>
                                    <p:anim calcmode="lin" valueType="num">
                                      <p:cBhvr additive="base">
                                        <p:cTn id="33" dur="500" fill="hold"/>
                                        <p:tgtEl>
                                          <p:spTgt spid="115715">
                                            <p:txEl>
                                              <p:charRg st="92" end="10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5715">
                                            <p:txEl>
                                              <p:charRg st="92" end="10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5715">
                                            <p:txEl>
                                              <p:charRg st="109" end="115"/>
                                            </p:txEl>
                                          </p:spTgt>
                                        </p:tgtEl>
                                        <p:attrNameLst>
                                          <p:attrName>style.visibility</p:attrName>
                                        </p:attrNameLst>
                                      </p:cBhvr>
                                      <p:to>
                                        <p:strVal val="visible"/>
                                      </p:to>
                                    </p:set>
                                    <p:anim calcmode="lin" valueType="num">
                                      <p:cBhvr additive="base">
                                        <p:cTn id="39" dur="500" fill="hold"/>
                                        <p:tgtEl>
                                          <p:spTgt spid="115715">
                                            <p:txEl>
                                              <p:charRg st="109" end="1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5715">
                                            <p:txEl>
                                              <p:charRg st="109" end="11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115715">
                                            <p:txEl>
                                              <p:charRg st="115" end="155"/>
                                            </p:txEl>
                                          </p:spTgt>
                                        </p:tgtEl>
                                        <p:attrNameLst>
                                          <p:attrName>style.visibility</p:attrName>
                                        </p:attrNameLst>
                                      </p:cBhvr>
                                      <p:to>
                                        <p:strVal val="visible"/>
                                      </p:to>
                                    </p:set>
                                    <p:anim calcmode="lin" valueType="num">
                                      <p:cBhvr additive="base">
                                        <p:cTn id="44" dur="500" fill="hold"/>
                                        <p:tgtEl>
                                          <p:spTgt spid="115715">
                                            <p:txEl>
                                              <p:charRg st="115" end="15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5715">
                                            <p:txEl>
                                              <p:charRg st="115"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冲突消解</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6739" name="Rectangle 3" descr="Rectangle: Click to edit Master text styles&#13;&#10;Second level&#13;&#10;Third level&#13;&#10;Fourth level&#13;&#10;Fifth level"/>
          <p:cNvSpPr>
            <a:spLocks noGrp="1"/>
          </p:cNvSpPr>
          <p:nvPr>
            <p:ph idx="1"/>
          </p:nvPr>
        </p:nvSpPr>
        <p:spPr>
          <a:xfrm>
            <a:off x="838200" y="1905000"/>
            <a:ext cx="7772400" cy="4548188"/>
          </a:xfrm>
          <a:ln/>
        </p:spPr>
        <p:txBody>
          <a:bodyPr vert="horz" wrap="square" lIns="91440" tIns="45720" rIns="91440" bIns="45720" anchor="t" anchorCtr="0"/>
          <a:p>
            <a:pPr eaLnBrk="1" hangingPunct="1">
              <a:lnSpc>
                <a:spcPct val="90000"/>
              </a:lnSpc>
            </a:pPr>
            <a:r>
              <a:rPr lang="zh-CN" altLang="en-US" sz="2400" dirty="0"/>
              <a:t>思路就是给所有可用规则排序，然后依次从队列中取出候选规则。</a:t>
            </a:r>
            <a:endParaRPr lang="zh-CN" altLang="en-US" sz="2400" dirty="0"/>
          </a:p>
          <a:p>
            <a:pPr eaLnBrk="1" hangingPunct="1">
              <a:lnSpc>
                <a:spcPct val="90000"/>
              </a:lnSpc>
            </a:pPr>
            <a:r>
              <a:rPr lang="zh-CN" altLang="en-US" sz="2400" dirty="0"/>
              <a:t>通用的方法</a:t>
            </a:r>
            <a:endParaRPr lang="zh-CN" altLang="en-US" sz="2400" dirty="0"/>
          </a:p>
          <a:p>
            <a:pPr lvl="1" eaLnBrk="1" hangingPunct="1">
              <a:lnSpc>
                <a:spcPct val="90000"/>
              </a:lnSpc>
            </a:pPr>
            <a:r>
              <a:rPr lang="zh-CN" altLang="en-US" sz="2000" dirty="0"/>
              <a:t>专用与通用性排序</a:t>
            </a:r>
            <a:endParaRPr lang="zh-CN" altLang="en-US" sz="2000" dirty="0"/>
          </a:p>
          <a:p>
            <a:pPr lvl="1" eaLnBrk="1" hangingPunct="1">
              <a:lnSpc>
                <a:spcPct val="90000"/>
              </a:lnSpc>
            </a:pPr>
            <a:r>
              <a:rPr lang="zh-CN" altLang="en-US" sz="2000" dirty="0"/>
              <a:t>规则排序</a:t>
            </a:r>
            <a:endParaRPr lang="zh-CN" altLang="en-US" sz="2000" dirty="0"/>
          </a:p>
          <a:p>
            <a:pPr lvl="1" eaLnBrk="1" hangingPunct="1">
              <a:lnSpc>
                <a:spcPct val="90000"/>
              </a:lnSpc>
            </a:pPr>
            <a:r>
              <a:rPr lang="zh-CN" altLang="en-US" sz="2000" dirty="0"/>
              <a:t>数据排序</a:t>
            </a:r>
            <a:endParaRPr lang="zh-CN" altLang="en-US" sz="2000" dirty="0"/>
          </a:p>
          <a:p>
            <a:pPr lvl="1" eaLnBrk="1" hangingPunct="1">
              <a:lnSpc>
                <a:spcPct val="90000"/>
              </a:lnSpc>
            </a:pPr>
            <a:r>
              <a:rPr lang="zh-CN" altLang="en-US" sz="2000" dirty="0"/>
              <a:t>规模排序</a:t>
            </a:r>
            <a:endParaRPr lang="zh-CN" altLang="en-US" sz="2000" dirty="0"/>
          </a:p>
          <a:p>
            <a:pPr lvl="1" eaLnBrk="1" hangingPunct="1">
              <a:lnSpc>
                <a:spcPct val="90000"/>
              </a:lnSpc>
            </a:pPr>
            <a:r>
              <a:rPr lang="zh-CN" altLang="en-US" sz="2000" dirty="0"/>
              <a:t>就近排序</a:t>
            </a:r>
            <a:endParaRPr lang="zh-CN" altLang="en-US" sz="2000" dirty="0"/>
          </a:p>
          <a:p>
            <a:pPr lvl="1" eaLnBrk="1" hangingPunct="1">
              <a:lnSpc>
                <a:spcPct val="90000"/>
              </a:lnSpc>
            </a:pPr>
            <a:r>
              <a:rPr lang="zh-CN" altLang="en-US" sz="2000" dirty="0"/>
              <a:t>按上下文限制将规则分组</a:t>
            </a:r>
            <a:endParaRPr lang="zh-CN" altLang="en-US" sz="2000" dirty="0"/>
          </a:p>
          <a:p>
            <a:pPr eaLnBrk="1" hangingPunct="1">
              <a:lnSpc>
                <a:spcPct val="90000"/>
              </a:lnSpc>
            </a:pPr>
            <a:r>
              <a:rPr lang="zh-CN" altLang="en-US" sz="2400" dirty="0"/>
              <a:t>对包含启发式的推理</a:t>
            </a:r>
            <a:endParaRPr lang="zh-CN" altLang="en-US" sz="2400" dirty="0"/>
          </a:p>
          <a:p>
            <a:pPr lvl="1" eaLnBrk="1" hangingPunct="1">
              <a:lnSpc>
                <a:spcPct val="90000"/>
              </a:lnSpc>
            </a:pPr>
            <a:r>
              <a:rPr lang="zh-CN" altLang="en-US" sz="2000" dirty="0"/>
              <a:t>成功率高的规则优先执行</a:t>
            </a:r>
            <a:endParaRPr lang="zh-CN" altLang="en-US" sz="2000" dirty="0"/>
          </a:p>
          <a:p>
            <a:pPr lvl="1" eaLnBrk="1" hangingPunct="1">
              <a:lnSpc>
                <a:spcPct val="90000"/>
              </a:lnSpc>
            </a:pPr>
            <a:r>
              <a:rPr lang="zh-CN" altLang="en-US" sz="2000" dirty="0"/>
              <a:t>按规则先前执行的性能</a:t>
            </a:r>
            <a:r>
              <a:rPr lang="en-US" altLang="zh-CN" sz="2000" dirty="0"/>
              <a:t>/</a:t>
            </a:r>
            <a:r>
              <a:rPr lang="zh-CN" altLang="en-US" sz="2000" dirty="0"/>
              <a:t>代价比排序</a:t>
            </a:r>
            <a:endParaRPr lang="zh-CN" altLang="en-US" sz="2000" dirty="0"/>
          </a:p>
        </p:txBody>
      </p:sp>
      <p:sp>
        <p:nvSpPr>
          <p:cNvPr id="542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charRg st="0" end="30"/>
                                            </p:txEl>
                                          </p:spTgt>
                                        </p:tgtEl>
                                        <p:attrNameLst>
                                          <p:attrName>style.visibility</p:attrName>
                                        </p:attrNameLst>
                                      </p:cBhvr>
                                      <p:to>
                                        <p:strVal val="visible"/>
                                      </p:to>
                                    </p:set>
                                    <p:anim calcmode="lin" valueType="num">
                                      <p:cBhvr additive="base">
                                        <p:cTn id="7" dur="500" fill="hold"/>
                                        <p:tgtEl>
                                          <p:spTgt spid="116739">
                                            <p:txEl>
                                              <p:charRg st="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xEl>
                                              <p:charRg st="30" end="36"/>
                                            </p:txEl>
                                          </p:spTgt>
                                        </p:tgtEl>
                                        <p:attrNameLst>
                                          <p:attrName>style.visibility</p:attrName>
                                        </p:attrNameLst>
                                      </p:cBhvr>
                                      <p:to>
                                        <p:strVal val="visible"/>
                                      </p:to>
                                    </p:set>
                                    <p:anim calcmode="lin" valueType="num">
                                      <p:cBhvr additive="base">
                                        <p:cTn id="13" dur="500" fill="hold"/>
                                        <p:tgtEl>
                                          <p:spTgt spid="116739">
                                            <p:txEl>
                                              <p:charRg st="30"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9">
                                            <p:txEl>
                                              <p:charRg st="30" end="36"/>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6739">
                                            <p:txEl>
                                              <p:charRg st="36" end="45"/>
                                            </p:txEl>
                                          </p:spTgt>
                                        </p:tgtEl>
                                        <p:attrNameLst>
                                          <p:attrName>style.visibility</p:attrName>
                                        </p:attrNameLst>
                                      </p:cBhvr>
                                      <p:to>
                                        <p:strVal val="visible"/>
                                      </p:to>
                                    </p:set>
                                    <p:anim calcmode="lin" valueType="num">
                                      <p:cBhvr additive="base">
                                        <p:cTn id="18" dur="500" fill="hold"/>
                                        <p:tgtEl>
                                          <p:spTgt spid="116739">
                                            <p:txEl>
                                              <p:charRg st="36" end="4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6739">
                                            <p:txEl>
                                              <p:charRg st="36" end="4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16739">
                                            <p:txEl>
                                              <p:charRg st="45" end="50"/>
                                            </p:txEl>
                                          </p:spTgt>
                                        </p:tgtEl>
                                        <p:attrNameLst>
                                          <p:attrName>style.visibility</p:attrName>
                                        </p:attrNameLst>
                                      </p:cBhvr>
                                      <p:to>
                                        <p:strVal val="visible"/>
                                      </p:to>
                                    </p:set>
                                    <p:anim calcmode="lin" valueType="num">
                                      <p:cBhvr additive="base">
                                        <p:cTn id="23" dur="500" fill="hold"/>
                                        <p:tgtEl>
                                          <p:spTgt spid="116739">
                                            <p:txEl>
                                              <p:charRg st="45" end="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6739">
                                            <p:txEl>
                                              <p:charRg st="45" end="5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16739">
                                            <p:txEl>
                                              <p:charRg st="50" end="55"/>
                                            </p:txEl>
                                          </p:spTgt>
                                        </p:tgtEl>
                                        <p:attrNameLst>
                                          <p:attrName>style.visibility</p:attrName>
                                        </p:attrNameLst>
                                      </p:cBhvr>
                                      <p:to>
                                        <p:strVal val="visible"/>
                                      </p:to>
                                    </p:set>
                                    <p:anim calcmode="lin" valueType="num">
                                      <p:cBhvr additive="base">
                                        <p:cTn id="28" dur="500" fill="hold"/>
                                        <p:tgtEl>
                                          <p:spTgt spid="116739">
                                            <p:txEl>
                                              <p:charRg st="50" end="5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6739">
                                            <p:txEl>
                                              <p:charRg st="50" end="5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16739">
                                            <p:txEl>
                                              <p:charRg st="55" end="60"/>
                                            </p:txEl>
                                          </p:spTgt>
                                        </p:tgtEl>
                                        <p:attrNameLst>
                                          <p:attrName>style.visibility</p:attrName>
                                        </p:attrNameLst>
                                      </p:cBhvr>
                                      <p:to>
                                        <p:strVal val="visible"/>
                                      </p:to>
                                    </p:set>
                                    <p:anim calcmode="lin" valueType="num">
                                      <p:cBhvr additive="base">
                                        <p:cTn id="33" dur="500" fill="hold"/>
                                        <p:tgtEl>
                                          <p:spTgt spid="116739">
                                            <p:txEl>
                                              <p:charRg st="55" end="6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6739">
                                            <p:txEl>
                                              <p:charRg st="55" end="6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16739">
                                            <p:txEl>
                                              <p:charRg st="60" end="65"/>
                                            </p:txEl>
                                          </p:spTgt>
                                        </p:tgtEl>
                                        <p:attrNameLst>
                                          <p:attrName>style.visibility</p:attrName>
                                        </p:attrNameLst>
                                      </p:cBhvr>
                                      <p:to>
                                        <p:strVal val="visible"/>
                                      </p:to>
                                    </p:set>
                                    <p:anim calcmode="lin" valueType="num">
                                      <p:cBhvr additive="base">
                                        <p:cTn id="38" dur="500" fill="hold"/>
                                        <p:tgtEl>
                                          <p:spTgt spid="116739">
                                            <p:txEl>
                                              <p:charRg st="60" end="6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6739">
                                            <p:txEl>
                                              <p:charRg st="60" end="65"/>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nodeType="afterEffect">
                                  <p:stCondLst>
                                    <p:cond delay="0"/>
                                  </p:stCondLst>
                                  <p:childTnLst>
                                    <p:set>
                                      <p:cBhvr>
                                        <p:cTn id="42" dur="1" fill="hold">
                                          <p:stCondLst>
                                            <p:cond delay="0"/>
                                          </p:stCondLst>
                                        </p:cTn>
                                        <p:tgtEl>
                                          <p:spTgt spid="116739">
                                            <p:txEl>
                                              <p:charRg st="65" end="77"/>
                                            </p:txEl>
                                          </p:spTgt>
                                        </p:tgtEl>
                                        <p:attrNameLst>
                                          <p:attrName>style.visibility</p:attrName>
                                        </p:attrNameLst>
                                      </p:cBhvr>
                                      <p:to>
                                        <p:strVal val="visible"/>
                                      </p:to>
                                    </p:set>
                                    <p:anim calcmode="lin" valueType="num">
                                      <p:cBhvr additive="base">
                                        <p:cTn id="43" dur="500" fill="hold"/>
                                        <p:tgtEl>
                                          <p:spTgt spid="116739">
                                            <p:txEl>
                                              <p:charRg st="65" end="7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6739">
                                            <p:txEl>
                                              <p:charRg st="65" end="7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6739">
                                            <p:txEl>
                                              <p:charRg st="77" end="87"/>
                                            </p:txEl>
                                          </p:spTgt>
                                        </p:tgtEl>
                                        <p:attrNameLst>
                                          <p:attrName>style.visibility</p:attrName>
                                        </p:attrNameLst>
                                      </p:cBhvr>
                                      <p:to>
                                        <p:strVal val="visible"/>
                                      </p:to>
                                    </p:set>
                                    <p:anim calcmode="lin" valueType="num">
                                      <p:cBhvr additive="base">
                                        <p:cTn id="49" dur="500" fill="hold"/>
                                        <p:tgtEl>
                                          <p:spTgt spid="116739">
                                            <p:txEl>
                                              <p:charRg st="77" end="8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6739">
                                            <p:txEl>
                                              <p:charRg st="77" end="87"/>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116739">
                                            <p:txEl>
                                              <p:charRg st="87" end="99"/>
                                            </p:txEl>
                                          </p:spTgt>
                                        </p:tgtEl>
                                        <p:attrNameLst>
                                          <p:attrName>style.visibility</p:attrName>
                                        </p:attrNameLst>
                                      </p:cBhvr>
                                      <p:to>
                                        <p:strVal val="visible"/>
                                      </p:to>
                                    </p:set>
                                    <p:anim calcmode="lin" valueType="num">
                                      <p:cBhvr additive="base">
                                        <p:cTn id="54" dur="500" fill="hold"/>
                                        <p:tgtEl>
                                          <p:spTgt spid="116739">
                                            <p:txEl>
                                              <p:charRg st="87" end="9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6739">
                                            <p:txEl>
                                              <p:charRg st="87" end="9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2" presetClass="entr" presetSubtype="4" fill="hold" nodeType="afterEffect">
                                  <p:stCondLst>
                                    <p:cond delay="0"/>
                                  </p:stCondLst>
                                  <p:childTnLst>
                                    <p:set>
                                      <p:cBhvr>
                                        <p:cTn id="58" dur="1" fill="hold">
                                          <p:stCondLst>
                                            <p:cond delay="0"/>
                                          </p:stCondLst>
                                        </p:cTn>
                                        <p:tgtEl>
                                          <p:spTgt spid="116739">
                                            <p:txEl>
                                              <p:charRg st="99" end="116"/>
                                            </p:txEl>
                                          </p:spTgt>
                                        </p:tgtEl>
                                        <p:attrNameLst>
                                          <p:attrName>style.visibility</p:attrName>
                                        </p:attrNameLst>
                                      </p:cBhvr>
                                      <p:to>
                                        <p:strVal val="visible"/>
                                      </p:to>
                                    </p:set>
                                    <p:anim calcmode="lin" valueType="num">
                                      <p:cBhvr additive="base">
                                        <p:cTn id="59" dur="500" fill="hold"/>
                                        <p:tgtEl>
                                          <p:spTgt spid="116739">
                                            <p:txEl>
                                              <p:charRg st="99" end="1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6739">
                                            <p:txEl>
                                              <p:charRg st="99"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685800" y="609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产生式表示法的特点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507" name="Rectangle 3" descr="Rectangle: Click to edit Master text styles&#13;&#10;Second level&#13;&#10;Third level&#13;&#10;Fourth level&#13;&#10;Fifth level"/>
          <p:cNvSpPr>
            <a:spLocks noGrp="1"/>
          </p:cNvSpPr>
          <p:nvPr>
            <p:ph idx="1"/>
          </p:nvPr>
        </p:nvSpPr>
        <p:spPr>
          <a:xfrm>
            <a:off x="762000" y="1676400"/>
            <a:ext cx="7772400" cy="4724400"/>
          </a:xfrm>
          <a:ln/>
        </p:spPr>
        <p:txBody>
          <a:bodyPr vert="horz" wrap="square" lIns="91440" tIns="45720" rIns="91440" bIns="45720" anchor="t" anchorCtr="0"/>
          <a:p>
            <a:pPr marL="609600" indent="-609600" eaLnBrk="1" hangingPunct="1"/>
            <a:r>
              <a:rPr lang="zh-CN" altLang="en-US" dirty="0"/>
              <a:t>产生式易于表示，且知识单元间相互独立，易于建立知识库。</a:t>
            </a:r>
            <a:endParaRPr lang="zh-CN" altLang="en-US" dirty="0"/>
          </a:p>
          <a:p>
            <a:pPr marL="609600" indent="-609600" eaLnBrk="1" hangingPunct="1"/>
            <a:r>
              <a:rPr lang="zh-CN" altLang="en-US" dirty="0"/>
              <a:t>推理方式单纯，适于模拟强数据驱动特点的智能行为。</a:t>
            </a:r>
            <a:endParaRPr lang="zh-CN" altLang="en-US" dirty="0"/>
          </a:p>
          <a:p>
            <a:pPr marL="609600" indent="-609600" eaLnBrk="1" hangingPunct="1"/>
            <a:r>
              <a:rPr lang="zh-CN" altLang="en-US" dirty="0"/>
              <a:t>知识库与推理机相分离。这种结构易于修改知识库。</a:t>
            </a:r>
            <a:endParaRPr lang="zh-CN" altLang="en-US" dirty="0"/>
          </a:p>
          <a:p>
            <a:pPr marL="609600" indent="-609600" eaLnBrk="1" hangingPunct="1"/>
            <a:r>
              <a:rPr lang="zh-CN" altLang="en-US" dirty="0"/>
              <a:t>易于对系统的推理路径作出解释。</a:t>
            </a:r>
            <a:endParaRPr lang="zh-CN" altLang="en-US" dirty="0"/>
          </a:p>
        </p:txBody>
      </p:sp>
      <p:sp>
        <p:nvSpPr>
          <p:cNvPr id="563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507">
                                            <p:txEl>
                                              <p:charRg st="0" end="28"/>
                                            </p:txEl>
                                          </p:spTgt>
                                        </p:tgtEl>
                                        <p:attrNameLst>
                                          <p:attrName>style.visibility</p:attrName>
                                        </p:attrNameLst>
                                      </p:cBhvr>
                                      <p:to>
                                        <p:strVal val="visible"/>
                                      </p:to>
                                    </p:set>
                                    <p:anim calcmode="lin" valueType="num">
                                      <p:cBhvr additive="base">
                                        <p:cTn id="7" dur="500" fill="hold"/>
                                        <p:tgtEl>
                                          <p:spTgt spid="21507">
                                            <p:txEl>
                                              <p:charRg st="0" end="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charRg st="0" end="2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507">
                                            <p:txEl>
                                              <p:charRg st="28" end="53"/>
                                            </p:txEl>
                                          </p:spTgt>
                                        </p:tgtEl>
                                        <p:attrNameLst>
                                          <p:attrName>style.visibility</p:attrName>
                                        </p:attrNameLst>
                                      </p:cBhvr>
                                      <p:to>
                                        <p:strVal val="visible"/>
                                      </p:to>
                                    </p:set>
                                    <p:anim calcmode="lin" valueType="num">
                                      <p:cBhvr additive="base">
                                        <p:cTn id="12" dur="500" fill="hold"/>
                                        <p:tgtEl>
                                          <p:spTgt spid="21507">
                                            <p:txEl>
                                              <p:charRg st="28" end="5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charRg st="28" end="5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507">
                                            <p:txEl>
                                              <p:charRg st="53" end="77"/>
                                            </p:txEl>
                                          </p:spTgt>
                                        </p:tgtEl>
                                        <p:attrNameLst>
                                          <p:attrName>style.visibility</p:attrName>
                                        </p:attrNameLst>
                                      </p:cBhvr>
                                      <p:to>
                                        <p:strVal val="visible"/>
                                      </p:to>
                                    </p:set>
                                    <p:anim calcmode="lin" valueType="num">
                                      <p:cBhvr additive="base">
                                        <p:cTn id="17" dur="500" fill="hold"/>
                                        <p:tgtEl>
                                          <p:spTgt spid="21507">
                                            <p:txEl>
                                              <p:charRg st="53"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charRg st="53" end="7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1507">
                                            <p:txEl>
                                              <p:charRg st="77" end="93"/>
                                            </p:txEl>
                                          </p:spTgt>
                                        </p:tgtEl>
                                        <p:attrNameLst>
                                          <p:attrName>style.visibility</p:attrName>
                                        </p:attrNameLst>
                                      </p:cBhvr>
                                      <p:to>
                                        <p:strVal val="visible"/>
                                      </p:to>
                                    </p:set>
                                    <p:anim calcmode="lin" valueType="num">
                                      <p:cBhvr additive="base">
                                        <p:cTn id="22" dur="500" fill="hold"/>
                                        <p:tgtEl>
                                          <p:spTgt spid="21507">
                                            <p:txEl>
                                              <p:charRg st="77" end="9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1507">
                                            <p:txEl>
                                              <p:charRg st="77" end="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2.2.3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层次结构表示法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0355" name="Rectangle 3" descr="Rectangle: Click to edit Master text styles&#13;&#10;Second level&#13;&#10;Third level&#13;&#10;Fourth level&#13;&#10;Fifth level"/>
          <p:cNvSpPr>
            <a:spLocks noGrp="1"/>
          </p:cNvSpPr>
          <p:nvPr>
            <p:ph idx="1"/>
          </p:nvPr>
        </p:nvSpPr>
        <p:spPr>
          <a:xfrm>
            <a:off x="838200" y="1905000"/>
            <a:ext cx="7772400" cy="4548188"/>
          </a:xfrm>
          <a:ln/>
        </p:spPr>
        <p:txBody>
          <a:bodyPr vert="horz" wrap="square" lIns="91440" tIns="45720" rIns="91440" bIns="45720" anchor="t" anchorCtr="0"/>
          <a:p>
            <a:pPr eaLnBrk="1" hangingPunct="1"/>
            <a:r>
              <a:rPr lang="zh-CN" altLang="en-US" dirty="0"/>
              <a:t>层次结构表示法主要指框架表示法和面向对象表示法。 </a:t>
            </a:r>
            <a:endParaRPr lang="zh-CN" altLang="en-US" dirty="0"/>
          </a:p>
          <a:p>
            <a:pPr eaLnBrk="1" hangingPunct="1"/>
            <a:r>
              <a:rPr lang="en-US" altLang="zh-CN" dirty="0"/>
              <a:t>1. </a:t>
            </a:r>
            <a:r>
              <a:rPr lang="zh-CN" altLang="en-US" dirty="0"/>
              <a:t>框架理论</a:t>
            </a:r>
            <a:endParaRPr lang="zh-CN" altLang="en-US" dirty="0"/>
          </a:p>
          <a:p>
            <a:pPr lvl="1" eaLnBrk="1" hangingPunct="1"/>
            <a:r>
              <a:rPr lang="en-US" altLang="zh-CN" dirty="0"/>
              <a:t>1975</a:t>
            </a:r>
            <a:r>
              <a:rPr lang="zh-CN" altLang="en-US" dirty="0"/>
              <a:t>年美国著名的人工智能学者明斯基在其论文</a:t>
            </a:r>
            <a:r>
              <a:rPr lang="zh-CN" altLang="en-US" dirty="0">
                <a:latin typeface="Times New Roman" panose="02020603050405020304" pitchFamily="18" charset="0"/>
              </a:rPr>
              <a:t>“</a:t>
            </a:r>
            <a:r>
              <a:rPr lang="en-US" altLang="zh-CN" dirty="0"/>
              <a:t>A framework for representing knowledge</a:t>
            </a:r>
            <a:r>
              <a:rPr lang="en-US" altLang="zh-CN" dirty="0">
                <a:latin typeface="Times New Roman" panose="02020603050405020304" pitchFamily="18" charset="0"/>
              </a:rPr>
              <a:t>”</a:t>
            </a:r>
            <a:r>
              <a:rPr lang="zh-CN" altLang="en-US" dirty="0"/>
              <a:t>中提出了框架理论，并把它作为理解视觉、自然语言对话及其复杂行为的基础。</a:t>
            </a:r>
            <a:endParaRPr lang="zh-CN" altLang="en-US" dirty="0"/>
          </a:p>
        </p:txBody>
      </p:sp>
      <p:sp>
        <p:nvSpPr>
          <p:cNvPr id="5837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0355">
                                            <p:txEl>
                                              <p:charRg st="0" end="26"/>
                                            </p:txEl>
                                          </p:spTgt>
                                        </p:tgtEl>
                                        <p:attrNameLst>
                                          <p:attrName>style.visibility</p:attrName>
                                        </p:attrNameLst>
                                      </p:cBhvr>
                                      <p:to>
                                        <p:strVal val="visible"/>
                                      </p:to>
                                    </p:set>
                                    <p:anim calcmode="lin" valueType="num">
                                      <p:cBhvr additive="base">
                                        <p:cTn id="7" dur="500" fill="hold"/>
                                        <p:tgtEl>
                                          <p:spTgt spid="10035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charRg st="26" end="34"/>
                                            </p:txEl>
                                          </p:spTgt>
                                        </p:tgtEl>
                                        <p:attrNameLst>
                                          <p:attrName>style.visibility</p:attrName>
                                        </p:attrNameLst>
                                      </p:cBhvr>
                                      <p:to>
                                        <p:strVal val="visible"/>
                                      </p:to>
                                    </p:set>
                                    <p:anim calcmode="lin" valueType="num">
                                      <p:cBhvr additive="base">
                                        <p:cTn id="13" dur="500" fill="hold"/>
                                        <p:tgtEl>
                                          <p:spTgt spid="100355">
                                            <p:txEl>
                                              <p:charRg st="26"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charRg st="26" end="3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00355">
                                            <p:txEl>
                                              <p:charRg st="34" end="133"/>
                                            </p:txEl>
                                          </p:spTgt>
                                        </p:tgtEl>
                                        <p:attrNameLst>
                                          <p:attrName>style.visibility</p:attrName>
                                        </p:attrNameLst>
                                      </p:cBhvr>
                                      <p:to>
                                        <p:strVal val="visible"/>
                                      </p:to>
                                    </p:set>
                                    <p:anim calcmode="lin" valueType="num">
                                      <p:cBhvr additive="base">
                                        <p:cTn id="18" dur="500" fill="hold"/>
                                        <p:tgtEl>
                                          <p:spTgt spid="100355">
                                            <p:txEl>
                                              <p:charRg st="34" end="13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0355">
                                            <p:txEl>
                                              <p:charRg st="34" end="1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框架结构</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1747" name="Rectangle 3" descr="Rectangle: Click to edit Master text styles&#13;&#10;Second level&#13;&#10;Third level&#13;&#10;Fourth level&#13;&#10;Fifth level"/>
          <p:cNvSpPr>
            <a:spLocks noGrp="1"/>
          </p:cNvSpPr>
          <p:nvPr>
            <p:ph idx="1"/>
          </p:nvPr>
        </p:nvSpPr>
        <p:spPr>
          <a:xfrm>
            <a:off x="457200" y="1905000"/>
            <a:ext cx="8153400" cy="4114800"/>
          </a:xfrm>
          <a:ln/>
        </p:spPr>
        <p:txBody>
          <a:bodyPr vert="horz" wrap="square" lIns="91440" tIns="45720" rIns="91440" bIns="45720" anchor="t" anchorCtr="0"/>
          <a:p>
            <a:pPr eaLnBrk="1" hangingPunct="1"/>
            <a:r>
              <a:rPr lang="zh-CN" altLang="en-US" dirty="0"/>
              <a:t>框架是一种描述所论对象</a:t>
            </a:r>
            <a:r>
              <a:rPr lang="en-US" altLang="zh-CN" dirty="0"/>
              <a:t>(</a:t>
            </a:r>
            <a:r>
              <a:rPr lang="zh-CN" altLang="en-US" dirty="0"/>
              <a:t>一个事物、一个事件或一个概念</a:t>
            </a:r>
            <a:r>
              <a:rPr lang="en-US" altLang="zh-CN" dirty="0"/>
              <a:t>)</a:t>
            </a:r>
            <a:r>
              <a:rPr lang="zh-CN" altLang="en-US" dirty="0"/>
              <a:t>属性的数据结构。</a:t>
            </a:r>
            <a:endParaRPr lang="zh-CN" altLang="en-US" dirty="0"/>
          </a:p>
          <a:p>
            <a:pPr eaLnBrk="1" hangingPunct="1"/>
            <a:r>
              <a:rPr lang="zh-CN" altLang="en-US" dirty="0"/>
              <a:t>一个框架由若干个</a:t>
            </a:r>
            <a:r>
              <a:rPr lang="zh-CN" altLang="en-US" dirty="0">
                <a:latin typeface="Times New Roman" panose="02020603050405020304" pitchFamily="18" charset="0"/>
              </a:rPr>
              <a:t>“</a:t>
            </a:r>
            <a:r>
              <a:rPr lang="zh-CN" altLang="en-US" dirty="0"/>
              <a:t>槽</a:t>
            </a:r>
            <a:r>
              <a:rPr lang="zh-CN" altLang="en-US" dirty="0">
                <a:latin typeface="Times New Roman" panose="02020603050405020304" pitchFamily="18" charset="0"/>
              </a:rPr>
              <a:t>”</a:t>
            </a:r>
            <a:r>
              <a:rPr lang="zh-CN" altLang="en-US" dirty="0"/>
              <a:t>组成，一个槽又可划分为若干个</a:t>
            </a:r>
            <a:r>
              <a:rPr lang="zh-CN" altLang="en-US" dirty="0">
                <a:latin typeface="Times New Roman" panose="02020603050405020304" pitchFamily="18" charset="0"/>
              </a:rPr>
              <a:t>“</a:t>
            </a:r>
            <a:r>
              <a:rPr lang="zh-CN" altLang="en-US" dirty="0"/>
              <a:t>侧面</a:t>
            </a:r>
            <a:r>
              <a:rPr lang="zh-CN" altLang="en-US" dirty="0">
                <a:latin typeface="Times New Roman" panose="02020603050405020304" pitchFamily="18" charset="0"/>
              </a:rPr>
              <a:t>”</a:t>
            </a:r>
            <a:r>
              <a:rPr lang="zh-CN" altLang="en-US" dirty="0"/>
              <a:t>。一个槽用于描述所论对象某一方面的属性，一个侧面用于描述相应属性的一个方面。</a:t>
            </a:r>
            <a:endParaRPr lang="zh-CN" altLang="en-US" dirty="0"/>
          </a:p>
        </p:txBody>
      </p:sp>
      <p:sp>
        <p:nvSpPr>
          <p:cNvPr id="6042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747">
                                            <p:txEl>
                                              <p:charRg st="0" end="36"/>
                                            </p:txEl>
                                          </p:spTgt>
                                        </p:tgtEl>
                                        <p:attrNameLst>
                                          <p:attrName>style.visibility</p:attrName>
                                        </p:attrNameLst>
                                      </p:cBhvr>
                                      <p:to>
                                        <p:strVal val="visible"/>
                                      </p:to>
                                    </p:set>
                                    <p:anim calcmode="lin" valueType="num">
                                      <p:cBhvr additive="base">
                                        <p:cTn id="7" dur="500" fill="hold"/>
                                        <p:tgtEl>
                                          <p:spTgt spid="31747">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charRg st="36" end="104"/>
                                            </p:txEl>
                                          </p:spTgt>
                                        </p:tgtEl>
                                        <p:attrNameLst>
                                          <p:attrName>style.visibility</p:attrName>
                                        </p:attrNameLst>
                                      </p:cBhvr>
                                      <p:to>
                                        <p:strVal val="visible"/>
                                      </p:to>
                                    </p:set>
                                    <p:anim calcmode="lin" valueType="num">
                                      <p:cBhvr additive="base">
                                        <p:cTn id="13" dur="500" fill="hold"/>
                                        <p:tgtEl>
                                          <p:spTgt spid="31747">
                                            <p:txEl>
                                              <p:charRg st="36" end="10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charRg st="36" end="1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框架的一般表示形式</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531" name="Rectangle 3" descr="Rectangle: Click to edit Master text styles&#13;&#10;Second level&#13;&#10;Third level&#13;&#10;Fourth level&#13;&#10;Fifth level"/>
          <p:cNvSpPr>
            <a:spLocks noGrp="1"/>
          </p:cNvSpPr>
          <p:nvPr>
            <p:ph idx="1"/>
          </p:nvPr>
        </p:nvSpPr>
        <p:spPr>
          <a:xfrm>
            <a:off x="838200" y="1143000"/>
            <a:ext cx="7772400" cy="5334000"/>
          </a:xfrm>
          <a:ln/>
        </p:spPr>
        <p:txBody>
          <a:bodyPr vert="horz" wrap="square" lIns="91440" tIns="45720" rIns="91440" bIns="45720" anchor="t" anchorCtr="0"/>
          <a:p>
            <a:pPr eaLnBrk="1" hangingPunct="1">
              <a:lnSpc>
                <a:spcPct val="90000"/>
              </a:lnSpc>
              <a:buFont typeface="Wingdings" panose="05000000000000000000" pitchFamily="2" charset="2"/>
              <a:buNone/>
            </a:pPr>
            <a:r>
              <a:rPr lang="en-US" altLang="zh-CN" sz="1800" dirty="0"/>
              <a:t>&lt;</a:t>
            </a:r>
            <a:r>
              <a:rPr lang="zh-CN" altLang="en-US" sz="1800" dirty="0"/>
              <a:t>框架名</a:t>
            </a:r>
            <a:r>
              <a:rPr lang="en-US" altLang="zh-CN" sz="1800" dirty="0"/>
              <a:t>&gt;</a:t>
            </a:r>
            <a:endParaRPr lang="en-US" altLang="zh-CN" sz="1800" dirty="0"/>
          </a:p>
          <a:p>
            <a:pPr eaLnBrk="1" hangingPunct="1">
              <a:lnSpc>
                <a:spcPct val="90000"/>
              </a:lnSpc>
              <a:buFont typeface="Wingdings" panose="05000000000000000000" pitchFamily="2" charset="2"/>
              <a:buNone/>
            </a:pPr>
            <a:r>
              <a:rPr lang="zh-CN" altLang="en-US" sz="1800" dirty="0"/>
              <a:t>槽名</a:t>
            </a:r>
            <a:r>
              <a:rPr lang="en-US" altLang="zh-CN" sz="1800" dirty="0"/>
              <a:t>1:		</a:t>
            </a:r>
            <a:r>
              <a:rPr lang="zh-CN" altLang="en-US" sz="1800" dirty="0"/>
              <a:t>侧面名</a:t>
            </a:r>
            <a:r>
              <a:rPr lang="en-US" altLang="zh-CN" sz="1800" baseline="-25000" dirty="0"/>
              <a:t>1</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p1</a:t>
            </a:r>
            <a:endParaRPr lang="en-US" altLang="zh-CN" sz="1800" baseline="-25000" dirty="0"/>
          </a:p>
          <a:p>
            <a:pPr eaLnBrk="1" hangingPunct="1">
              <a:lnSpc>
                <a:spcPct val="90000"/>
              </a:lnSpc>
              <a:buFont typeface="Wingdings" panose="05000000000000000000" pitchFamily="2" charset="2"/>
              <a:buNone/>
            </a:pPr>
            <a:r>
              <a:rPr lang="en-US" altLang="zh-CN" sz="1800" dirty="0"/>
              <a:t>			</a:t>
            </a:r>
            <a:r>
              <a:rPr lang="zh-CN" altLang="en-US" sz="1800" dirty="0"/>
              <a:t>侧面名</a:t>
            </a:r>
            <a:r>
              <a:rPr lang="en-US" altLang="zh-CN" sz="1800" baseline="-25000" dirty="0"/>
              <a:t>2</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p2</a:t>
            </a:r>
            <a:endParaRPr lang="en-US" altLang="zh-CN" sz="1800" baseline="-25000" dirty="0"/>
          </a:p>
          <a:p>
            <a:pPr eaLnBrk="1" hangingPunct="1">
              <a:lnSpc>
                <a:spcPct val="90000"/>
              </a:lnSpc>
              <a:buFont typeface="Wingdings" panose="05000000000000000000" pitchFamily="2" charset="2"/>
              <a:buNone/>
            </a:pPr>
            <a:r>
              <a:rPr lang="en-US" altLang="zh-CN" sz="1800" baseline="-25000" dirty="0"/>
              <a:t>			</a:t>
            </a:r>
            <a:r>
              <a:rPr lang="en-US" altLang="zh-CN" sz="1800" b="1" baseline="-25000" dirty="0">
                <a:latin typeface="Times New Roman" panose="02020603050405020304" pitchFamily="18" charset="0"/>
              </a:rPr>
              <a:t>…</a:t>
            </a:r>
            <a:endParaRPr lang="en-US" altLang="zh-CN" sz="1800" b="1" baseline="-25000" dirty="0"/>
          </a:p>
          <a:p>
            <a:pPr eaLnBrk="1" hangingPunct="1">
              <a:lnSpc>
                <a:spcPct val="90000"/>
              </a:lnSpc>
              <a:buFont typeface="Wingdings" panose="05000000000000000000" pitchFamily="2" charset="2"/>
              <a:buNone/>
            </a:pPr>
            <a:r>
              <a:rPr lang="en-US" altLang="zh-CN" sz="1800" baseline="-25000" dirty="0"/>
              <a:t>			</a:t>
            </a:r>
            <a:r>
              <a:rPr lang="zh-CN" altLang="en-US" sz="1800" dirty="0"/>
              <a:t>侧面名</a:t>
            </a:r>
            <a:r>
              <a:rPr lang="en-US" altLang="zh-CN" sz="1800" baseline="-25000" dirty="0"/>
              <a:t>m1	</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pm1</a:t>
            </a:r>
            <a:endParaRPr lang="en-US" altLang="zh-CN" sz="1800" baseline="-25000" dirty="0"/>
          </a:p>
          <a:p>
            <a:pPr eaLnBrk="1" hangingPunct="1">
              <a:lnSpc>
                <a:spcPct val="90000"/>
              </a:lnSpc>
              <a:buFont typeface="Wingdings" panose="05000000000000000000" pitchFamily="2" charset="2"/>
              <a:buNone/>
            </a:pPr>
            <a:r>
              <a:rPr lang="zh-CN" altLang="en-US" sz="1800" dirty="0"/>
              <a:t>槽名</a:t>
            </a:r>
            <a:r>
              <a:rPr lang="en-US" altLang="zh-CN" sz="1800" dirty="0"/>
              <a:t>2:		</a:t>
            </a:r>
            <a:r>
              <a:rPr lang="zh-CN" altLang="en-US" sz="1800" dirty="0"/>
              <a:t>侧面名</a:t>
            </a:r>
            <a:r>
              <a:rPr lang="en-US" altLang="zh-CN" sz="1800" baseline="-25000" dirty="0"/>
              <a:t>1</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q1</a:t>
            </a:r>
            <a:endParaRPr lang="en-US" altLang="zh-CN" sz="1800" baseline="-25000" dirty="0"/>
          </a:p>
          <a:p>
            <a:pPr eaLnBrk="1" hangingPunct="1">
              <a:lnSpc>
                <a:spcPct val="90000"/>
              </a:lnSpc>
              <a:buFont typeface="Wingdings" panose="05000000000000000000" pitchFamily="2" charset="2"/>
              <a:buNone/>
            </a:pPr>
            <a:r>
              <a:rPr lang="en-US" altLang="zh-CN" sz="1800" dirty="0"/>
              <a:t>			</a:t>
            </a:r>
            <a:r>
              <a:rPr lang="zh-CN" altLang="en-US" sz="1800" dirty="0"/>
              <a:t>侧面名</a:t>
            </a:r>
            <a:r>
              <a:rPr lang="en-US" altLang="zh-CN" sz="1800" baseline="-25000" dirty="0"/>
              <a:t>2</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q2</a:t>
            </a:r>
            <a:endParaRPr lang="en-US" altLang="zh-CN" sz="1800" baseline="-25000" dirty="0"/>
          </a:p>
          <a:p>
            <a:pPr eaLnBrk="1" hangingPunct="1">
              <a:lnSpc>
                <a:spcPct val="90000"/>
              </a:lnSpc>
              <a:buFont typeface="Wingdings" panose="05000000000000000000" pitchFamily="2" charset="2"/>
              <a:buNone/>
            </a:pPr>
            <a:r>
              <a:rPr lang="en-US" altLang="zh-CN" sz="1800" baseline="-25000" dirty="0"/>
              <a:t>			</a:t>
            </a:r>
            <a:r>
              <a:rPr lang="en-US" altLang="zh-CN" sz="1800" b="1" baseline="-25000" dirty="0">
                <a:latin typeface="Times New Roman" panose="02020603050405020304" pitchFamily="18" charset="0"/>
              </a:rPr>
              <a:t>…</a:t>
            </a:r>
            <a:endParaRPr lang="en-US" altLang="zh-CN" sz="1800" b="1" baseline="-25000" dirty="0"/>
          </a:p>
          <a:p>
            <a:pPr eaLnBrk="1" hangingPunct="1">
              <a:lnSpc>
                <a:spcPct val="90000"/>
              </a:lnSpc>
              <a:buFont typeface="Wingdings" panose="05000000000000000000" pitchFamily="2" charset="2"/>
              <a:buNone/>
            </a:pPr>
            <a:r>
              <a:rPr lang="en-US" altLang="zh-CN" sz="1800" baseline="-25000" dirty="0"/>
              <a:t>			</a:t>
            </a:r>
            <a:r>
              <a:rPr lang="zh-CN" altLang="en-US" sz="1800" dirty="0"/>
              <a:t>侧面名</a:t>
            </a:r>
            <a:r>
              <a:rPr lang="en-US" altLang="zh-CN" sz="1800" baseline="-25000" dirty="0"/>
              <a:t>m2</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qm2</a:t>
            </a:r>
            <a:endParaRPr lang="en-US" altLang="zh-CN" sz="1800" baseline="-25000" dirty="0"/>
          </a:p>
          <a:p>
            <a:pPr eaLnBrk="1" hangingPunct="1">
              <a:lnSpc>
                <a:spcPct val="90000"/>
              </a:lnSpc>
              <a:buFont typeface="Wingdings" panose="05000000000000000000" pitchFamily="2" charset="2"/>
              <a:buNone/>
            </a:pPr>
            <a:r>
              <a:rPr lang="en-US" altLang="zh-CN" sz="1800" dirty="0">
                <a:latin typeface="Times New Roman" panose="02020603050405020304" pitchFamily="18" charset="0"/>
              </a:rPr>
              <a:t>…</a:t>
            </a:r>
            <a:endParaRPr lang="en-US" altLang="zh-CN" sz="1800" dirty="0"/>
          </a:p>
          <a:p>
            <a:pPr eaLnBrk="1" hangingPunct="1">
              <a:lnSpc>
                <a:spcPct val="90000"/>
              </a:lnSpc>
              <a:buFont typeface="Wingdings" panose="05000000000000000000" pitchFamily="2" charset="2"/>
              <a:buNone/>
            </a:pPr>
            <a:r>
              <a:rPr lang="zh-CN" altLang="en-US" sz="1800" dirty="0"/>
              <a:t>槽名</a:t>
            </a:r>
            <a:r>
              <a:rPr lang="en-US" altLang="zh-CN" sz="1800" dirty="0"/>
              <a:t>n:		</a:t>
            </a:r>
            <a:r>
              <a:rPr lang="zh-CN" altLang="en-US" sz="1800" dirty="0"/>
              <a:t>侧面名</a:t>
            </a:r>
            <a:r>
              <a:rPr lang="en-US" altLang="zh-CN" sz="1800" baseline="-25000" dirty="0"/>
              <a:t>1</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r1</a:t>
            </a:r>
            <a:endParaRPr lang="en-US" altLang="zh-CN" sz="1800" baseline="-25000" dirty="0"/>
          </a:p>
          <a:p>
            <a:pPr eaLnBrk="1" hangingPunct="1">
              <a:lnSpc>
                <a:spcPct val="90000"/>
              </a:lnSpc>
              <a:buFont typeface="Wingdings" panose="05000000000000000000" pitchFamily="2" charset="2"/>
              <a:buNone/>
            </a:pPr>
            <a:r>
              <a:rPr lang="en-US" altLang="zh-CN" sz="1800" dirty="0"/>
              <a:t>			</a:t>
            </a:r>
            <a:r>
              <a:rPr lang="zh-CN" altLang="en-US" sz="1800" dirty="0"/>
              <a:t>侧面名</a:t>
            </a:r>
            <a:r>
              <a:rPr lang="en-US" altLang="zh-CN" sz="1800" baseline="-25000" dirty="0"/>
              <a:t>2</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r2</a:t>
            </a:r>
            <a:endParaRPr lang="en-US" altLang="zh-CN" sz="1800" baseline="-25000" dirty="0"/>
          </a:p>
          <a:p>
            <a:pPr eaLnBrk="1" hangingPunct="1">
              <a:lnSpc>
                <a:spcPct val="90000"/>
              </a:lnSpc>
              <a:buFont typeface="Wingdings" panose="05000000000000000000" pitchFamily="2" charset="2"/>
              <a:buNone/>
            </a:pPr>
            <a:r>
              <a:rPr lang="en-US" altLang="zh-CN" sz="1800" baseline="-25000" dirty="0"/>
              <a:t>			</a:t>
            </a:r>
            <a:r>
              <a:rPr lang="en-US" altLang="zh-CN" sz="1800" b="1" baseline="-25000" dirty="0">
                <a:latin typeface="Times New Roman" panose="02020603050405020304" pitchFamily="18" charset="0"/>
              </a:rPr>
              <a:t>…</a:t>
            </a:r>
            <a:endParaRPr lang="en-US" altLang="zh-CN" sz="1800" b="1" baseline="-25000" dirty="0"/>
          </a:p>
          <a:p>
            <a:pPr eaLnBrk="1" hangingPunct="1">
              <a:lnSpc>
                <a:spcPct val="90000"/>
              </a:lnSpc>
              <a:buFont typeface="Wingdings" panose="05000000000000000000" pitchFamily="2" charset="2"/>
              <a:buNone/>
            </a:pPr>
            <a:r>
              <a:rPr lang="en-US" altLang="zh-CN" sz="1800" baseline="-25000" dirty="0"/>
              <a:t>			</a:t>
            </a:r>
            <a:r>
              <a:rPr lang="zh-CN" altLang="en-US" sz="1800" dirty="0"/>
              <a:t>侧面名</a:t>
            </a:r>
            <a:r>
              <a:rPr lang="en-US" altLang="zh-CN" sz="1800" baseline="-25000" dirty="0"/>
              <a:t>mn</a:t>
            </a:r>
            <a:r>
              <a:rPr lang="en-US" altLang="zh-CN" sz="1800" dirty="0"/>
              <a:t>		</a:t>
            </a:r>
            <a:r>
              <a:rPr lang="zh-CN" altLang="en-US" sz="1800" dirty="0"/>
              <a:t>值</a:t>
            </a:r>
            <a:r>
              <a:rPr lang="en-US" altLang="zh-CN" sz="1800" baseline="-25000" dirty="0"/>
              <a:t>1</a:t>
            </a:r>
            <a:r>
              <a:rPr lang="en-US" altLang="zh-CN" sz="1800" dirty="0"/>
              <a:t>,</a:t>
            </a:r>
            <a:r>
              <a:rPr lang="zh-CN" altLang="en-US" sz="1800" dirty="0"/>
              <a:t>值</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a:t>
            </a:r>
            <a:r>
              <a:rPr lang="zh-CN" altLang="en-US" sz="1800" dirty="0"/>
              <a:t>值</a:t>
            </a:r>
            <a:r>
              <a:rPr lang="en-US" altLang="zh-CN" sz="1800" baseline="-25000" dirty="0"/>
              <a:t>rmn</a:t>
            </a:r>
            <a:endParaRPr lang="en-US" altLang="zh-CN" sz="1800" baseline="-25000" dirty="0"/>
          </a:p>
          <a:p>
            <a:pPr eaLnBrk="1" hangingPunct="1">
              <a:lnSpc>
                <a:spcPct val="90000"/>
              </a:lnSpc>
              <a:buFont typeface="Wingdings" panose="05000000000000000000" pitchFamily="2" charset="2"/>
              <a:buNone/>
            </a:pPr>
            <a:r>
              <a:rPr lang="zh-CN" altLang="en-US" sz="1800" dirty="0"/>
              <a:t>约束</a:t>
            </a:r>
            <a:r>
              <a:rPr lang="en-US" altLang="zh-CN" sz="1800" dirty="0"/>
              <a:t>:		</a:t>
            </a:r>
            <a:r>
              <a:rPr lang="zh-CN" altLang="en-US" sz="1800" dirty="0"/>
              <a:t>约束条件</a:t>
            </a:r>
            <a:r>
              <a:rPr lang="en-US" altLang="zh-CN" sz="1800" baseline="-25000" dirty="0"/>
              <a:t>1</a:t>
            </a:r>
            <a:endParaRPr lang="en-US" altLang="zh-CN" sz="1800" baseline="-25000" dirty="0"/>
          </a:p>
          <a:p>
            <a:pPr eaLnBrk="1" hangingPunct="1">
              <a:lnSpc>
                <a:spcPct val="90000"/>
              </a:lnSpc>
              <a:buFont typeface="Wingdings" panose="05000000000000000000" pitchFamily="2" charset="2"/>
              <a:buNone/>
            </a:pPr>
            <a:r>
              <a:rPr lang="en-US" altLang="zh-CN" sz="1800" dirty="0"/>
              <a:t>			</a:t>
            </a:r>
            <a:r>
              <a:rPr lang="zh-CN" altLang="en-US" sz="1800" dirty="0"/>
              <a:t>约束条件</a:t>
            </a:r>
            <a:r>
              <a:rPr lang="en-US" altLang="zh-CN" sz="1800" baseline="-25000" dirty="0"/>
              <a:t>2</a:t>
            </a:r>
            <a:endParaRPr lang="en-US" altLang="zh-CN" sz="1800" baseline="-25000" dirty="0"/>
          </a:p>
          <a:p>
            <a:pPr eaLnBrk="1" hangingPunct="1">
              <a:lnSpc>
                <a:spcPct val="90000"/>
              </a:lnSpc>
              <a:buFont typeface="Wingdings" panose="05000000000000000000" pitchFamily="2" charset="2"/>
              <a:buNone/>
            </a:pPr>
            <a:r>
              <a:rPr lang="en-US" altLang="zh-CN" sz="1800" baseline="-25000" dirty="0"/>
              <a:t>			</a:t>
            </a:r>
            <a:r>
              <a:rPr lang="en-US" altLang="zh-CN" sz="1800" b="1" baseline="-25000" dirty="0">
                <a:latin typeface="Times New Roman" panose="02020603050405020304" pitchFamily="18" charset="0"/>
              </a:rPr>
              <a:t>…</a:t>
            </a:r>
            <a:endParaRPr lang="en-US" altLang="zh-CN" sz="1800" b="1" baseline="-25000" dirty="0"/>
          </a:p>
          <a:p>
            <a:pPr eaLnBrk="1" hangingPunct="1">
              <a:lnSpc>
                <a:spcPct val="90000"/>
              </a:lnSpc>
              <a:buFont typeface="Wingdings" panose="05000000000000000000" pitchFamily="2" charset="2"/>
              <a:buNone/>
            </a:pPr>
            <a:r>
              <a:rPr lang="en-US" altLang="zh-CN" sz="1800" baseline="-25000" dirty="0"/>
              <a:t>			</a:t>
            </a:r>
            <a:r>
              <a:rPr lang="zh-CN" altLang="en-US" sz="1800" dirty="0"/>
              <a:t>约束条件</a:t>
            </a:r>
            <a:r>
              <a:rPr lang="en-US" altLang="zh-CN" sz="1800" baseline="-25000" dirty="0"/>
              <a:t>n</a:t>
            </a:r>
            <a:endParaRPr lang="en-US" altLang="zh-CN" sz="1800" baseline="-25000" dirty="0"/>
          </a:p>
        </p:txBody>
      </p:sp>
      <p:sp>
        <p:nvSpPr>
          <p:cNvPr id="6246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531">
                                            <p:txEl>
                                              <p:charRg st="0" end="6"/>
                                            </p:txEl>
                                          </p:spTgt>
                                        </p:tgtEl>
                                        <p:attrNameLst>
                                          <p:attrName>style.visibility</p:attrName>
                                        </p:attrNameLst>
                                      </p:cBhvr>
                                      <p:to>
                                        <p:strVal val="visible"/>
                                      </p:to>
                                    </p:set>
                                    <p:anim calcmode="lin" valueType="num">
                                      <p:cBhvr additive="base">
                                        <p:cTn id="7" dur="500" fill="hold"/>
                                        <p:tgtEl>
                                          <p:spTgt spid="2253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0"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531">
                                            <p:txEl>
                                              <p:charRg st="6" end="30"/>
                                            </p:txEl>
                                          </p:spTgt>
                                        </p:tgtEl>
                                        <p:attrNameLst>
                                          <p:attrName>style.visibility</p:attrName>
                                        </p:attrNameLst>
                                      </p:cBhvr>
                                      <p:to>
                                        <p:strVal val="visible"/>
                                      </p:to>
                                    </p:set>
                                    <p:anim calcmode="lin" valueType="num">
                                      <p:cBhvr additive="base">
                                        <p:cTn id="12" dur="500" fill="hold"/>
                                        <p:tgtEl>
                                          <p:spTgt spid="22531">
                                            <p:txEl>
                                              <p:charRg st="6" end="3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531">
                                            <p:txEl>
                                              <p:charRg st="6" end="3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531">
                                            <p:txEl>
                                              <p:charRg st="30" end="51"/>
                                            </p:txEl>
                                          </p:spTgt>
                                        </p:tgtEl>
                                        <p:attrNameLst>
                                          <p:attrName>style.visibility</p:attrName>
                                        </p:attrNameLst>
                                      </p:cBhvr>
                                      <p:to>
                                        <p:strVal val="visible"/>
                                      </p:to>
                                    </p:set>
                                    <p:anim calcmode="lin" valueType="num">
                                      <p:cBhvr additive="base">
                                        <p:cTn id="17" dur="500" fill="hold"/>
                                        <p:tgtEl>
                                          <p:spTgt spid="22531">
                                            <p:txEl>
                                              <p:charRg st="30" end="5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charRg st="30" end="5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2531">
                                            <p:txEl>
                                              <p:charRg st="51" end="56"/>
                                            </p:txEl>
                                          </p:spTgt>
                                        </p:tgtEl>
                                        <p:attrNameLst>
                                          <p:attrName>style.visibility</p:attrName>
                                        </p:attrNameLst>
                                      </p:cBhvr>
                                      <p:to>
                                        <p:strVal val="visible"/>
                                      </p:to>
                                    </p:set>
                                    <p:anim calcmode="lin" valueType="num">
                                      <p:cBhvr additive="base">
                                        <p:cTn id="22" dur="500" fill="hold"/>
                                        <p:tgtEl>
                                          <p:spTgt spid="22531">
                                            <p:txEl>
                                              <p:charRg st="51" end="5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531">
                                            <p:txEl>
                                              <p:charRg st="51" end="5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2531">
                                            <p:txEl>
                                              <p:charRg st="56" end="79"/>
                                            </p:txEl>
                                          </p:spTgt>
                                        </p:tgtEl>
                                        <p:attrNameLst>
                                          <p:attrName>style.visibility</p:attrName>
                                        </p:attrNameLst>
                                      </p:cBhvr>
                                      <p:to>
                                        <p:strVal val="visible"/>
                                      </p:to>
                                    </p:set>
                                    <p:anim calcmode="lin" valueType="num">
                                      <p:cBhvr additive="base">
                                        <p:cTn id="27" dur="500" fill="hold"/>
                                        <p:tgtEl>
                                          <p:spTgt spid="22531">
                                            <p:txEl>
                                              <p:charRg st="56" end="7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charRg st="56" end="79"/>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2531">
                                            <p:txEl>
                                              <p:charRg st="79" end="103"/>
                                            </p:txEl>
                                          </p:spTgt>
                                        </p:tgtEl>
                                        <p:attrNameLst>
                                          <p:attrName>style.visibility</p:attrName>
                                        </p:attrNameLst>
                                      </p:cBhvr>
                                      <p:to>
                                        <p:strVal val="visible"/>
                                      </p:to>
                                    </p:set>
                                    <p:anim calcmode="lin" valueType="num">
                                      <p:cBhvr additive="base">
                                        <p:cTn id="32" dur="500" fill="hold"/>
                                        <p:tgtEl>
                                          <p:spTgt spid="22531">
                                            <p:txEl>
                                              <p:charRg st="79" end="10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531">
                                            <p:txEl>
                                              <p:charRg st="79" end="10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2531">
                                            <p:txEl>
                                              <p:charRg st="103" end="124"/>
                                            </p:txEl>
                                          </p:spTgt>
                                        </p:tgtEl>
                                        <p:attrNameLst>
                                          <p:attrName>style.visibility</p:attrName>
                                        </p:attrNameLst>
                                      </p:cBhvr>
                                      <p:to>
                                        <p:strVal val="visible"/>
                                      </p:to>
                                    </p:set>
                                    <p:anim calcmode="lin" valueType="num">
                                      <p:cBhvr additive="base">
                                        <p:cTn id="37" dur="500" fill="hold"/>
                                        <p:tgtEl>
                                          <p:spTgt spid="22531">
                                            <p:txEl>
                                              <p:charRg st="103" end="12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charRg st="103" end="12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2531">
                                            <p:txEl>
                                              <p:charRg st="124" end="129"/>
                                            </p:txEl>
                                          </p:spTgt>
                                        </p:tgtEl>
                                        <p:attrNameLst>
                                          <p:attrName>style.visibility</p:attrName>
                                        </p:attrNameLst>
                                      </p:cBhvr>
                                      <p:to>
                                        <p:strVal val="visible"/>
                                      </p:to>
                                    </p:set>
                                    <p:anim calcmode="lin" valueType="num">
                                      <p:cBhvr additive="base">
                                        <p:cTn id="42" dur="500" fill="hold"/>
                                        <p:tgtEl>
                                          <p:spTgt spid="22531">
                                            <p:txEl>
                                              <p:charRg st="124" end="12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2531">
                                            <p:txEl>
                                              <p:charRg st="124" end="129"/>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22531">
                                            <p:txEl>
                                              <p:charRg st="129" end="152"/>
                                            </p:txEl>
                                          </p:spTgt>
                                        </p:tgtEl>
                                        <p:attrNameLst>
                                          <p:attrName>style.visibility</p:attrName>
                                        </p:attrNameLst>
                                      </p:cBhvr>
                                      <p:to>
                                        <p:strVal val="visible"/>
                                      </p:to>
                                    </p:set>
                                    <p:anim calcmode="lin" valueType="num">
                                      <p:cBhvr additive="base">
                                        <p:cTn id="47" dur="500" fill="hold"/>
                                        <p:tgtEl>
                                          <p:spTgt spid="22531">
                                            <p:txEl>
                                              <p:charRg st="129" end="15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1">
                                            <p:txEl>
                                              <p:charRg st="129" end="152"/>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22531">
                                            <p:txEl>
                                              <p:charRg st="152" end="154"/>
                                            </p:txEl>
                                          </p:spTgt>
                                        </p:tgtEl>
                                        <p:attrNameLst>
                                          <p:attrName>style.visibility</p:attrName>
                                        </p:attrNameLst>
                                      </p:cBhvr>
                                      <p:to>
                                        <p:strVal val="visible"/>
                                      </p:to>
                                    </p:set>
                                    <p:anim calcmode="lin" valueType="num">
                                      <p:cBhvr additive="base">
                                        <p:cTn id="52" dur="500" fill="hold"/>
                                        <p:tgtEl>
                                          <p:spTgt spid="22531">
                                            <p:txEl>
                                              <p:charRg st="152" end="15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2531">
                                            <p:txEl>
                                              <p:charRg st="152" end="154"/>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22531">
                                            <p:txEl>
                                              <p:charRg st="154" end="178"/>
                                            </p:txEl>
                                          </p:spTgt>
                                        </p:tgtEl>
                                        <p:attrNameLst>
                                          <p:attrName>style.visibility</p:attrName>
                                        </p:attrNameLst>
                                      </p:cBhvr>
                                      <p:to>
                                        <p:strVal val="visible"/>
                                      </p:to>
                                    </p:set>
                                    <p:anim calcmode="lin" valueType="num">
                                      <p:cBhvr additive="base">
                                        <p:cTn id="57" dur="500" fill="hold"/>
                                        <p:tgtEl>
                                          <p:spTgt spid="22531">
                                            <p:txEl>
                                              <p:charRg st="154" end="17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531">
                                            <p:txEl>
                                              <p:charRg st="154" end="178"/>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22531">
                                            <p:txEl>
                                              <p:charRg st="178" end="199"/>
                                            </p:txEl>
                                          </p:spTgt>
                                        </p:tgtEl>
                                        <p:attrNameLst>
                                          <p:attrName>style.visibility</p:attrName>
                                        </p:attrNameLst>
                                      </p:cBhvr>
                                      <p:to>
                                        <p:strVal val="visible"/>
                                      </p:to>
                                    </p:set>
                                    <p:anim calcmode="lin" valueType="num">
                                      <p:cBhvr additive="base">
                                        <p:cTn id="62" dur="500" fill="hold"/>
                                        <p:tgtEl>
                                          <p:spTgt spid="22531">
                                            <p:txEl>
                                              <p:charRg st="178" end="19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2531">
                                            <p:txEl>
                                              <p:charRg st="178" end="199"/>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22531">
                                            <p:txEl>
                                              <p:charRg st="199" end="204"/>
                                            </p:txEl>
                                          </p:spTgt>
                                        </p:tgtEl>
                                        <p:attrNameLst>
                                          <p:attrName>style.visibility</p:attrName>
                                        </p:attrNameLst>
                                      </p:cBhvr>
                                      <p:to>
                                        <p:strVal val="visible"/>
                                      </p:to>
                                    </p:set>
                                    <p:anim calcmode="lin" valueType="num">
                                      <p:cBhvr additive="base">
                                        <p:cTn id="67" dur="500" fill="hold"/>
                                        <p:tgtEl>
                                          <p:spTgt spid="22531">
                                            <p:txEl>
                                              <p:charRg st="199" end="20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2531">
                                            <p:txEl>
                                              <p:charRg st="199" end="204"/>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22531">
                                            <p:txEl>
                                              <p:charRg st="204" end="227"/>
                                            </p:txEl>
                                          </p:spTgt>
                                        </p:tgtEl>
                                        <p:attrNameLst>
                                          <p:attrName>style.visibility</p:attrName>
                                        </p:attrNameLst>
                                      </p:cBhvr>
                                      <p:to>
                                        <p:strVal val="visible"/>
                                      </p:to>
                                    </p:set>
                                    <p:anim calcmode="lin" valueType="num">
                                      <p:cBhvr additive="base">
                                        <p:cTn id="72" dur="500" fill="hold"/>
                                        <p:tgtEl>
                                          <p:spTgt spid="22531">
                                            <p:txEl>
                                              <p:charRg st="204" end="227"/>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2531">
                                            <p:txEl>
                                              <p:charRg st="204" end="227"/>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22531">
                                            <p:txEl>
                                              <p:charRg st="227" end="238"/>
                                            </p:txEl>
                                          </p:spTgt>
                                        </p:tgtEl>
                                        <p:attrNameLst>
                                          <p:attrName>style.visibility</p:attrName>
                                        </p:attrNameLst>
                                      </p:cBhvr>
                                      <p:to>
                                        <p:strVal val="visible"/>
                                      </p:to>
                                    </p:set>
                                    <p:anim calcmode="lin" valueType="num">
                                      <p:cBhvr additive="base">
                                        <p:cTn id="77" dur="500" fill="hold"/>
                                        <p:tgtEl>
                                          <p:spTgt spid="22531">
                                            <p:txEl>
                                              <p:charRg st="227" end="23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2531">
                                            <p:txEl>
                                              <p:charRg st="227" end="238"/>
                                            </p:txEl>
                                          </p:spTgt>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nodeType="afterEffect">
                                  <p:stCondLst>
                                    <p:cond delay="0"/>
                                  </p:stCondLst>
                                  <p:childTnLst>
                                    <p:set>
                                      <p:cBhvr>
                                        <p:cTn id="81" dur="1" fill="hold">
                                          <p:stCondLst>
                                            <p:cond delay="0"/>
                                          </p:stCondLst>
                                        </p:cTn>
                                        <p:tgtEl>
                                          <p:spTgt spid="22531">
                                            <p:txEl>
                                              <p:charRg st="238" end="247"/>
                                            </p:txEl>
                                          </p:spTgt>
                                        </p:tgtEl>
                                        <p:attrNameLst>
                                          <p:attrName>style.visibility</p:attrName>
                                        </p:attrNameLst>
                                      </p:cBhvr>
                                      <p:to>
                                        <p:strVal val="visible"/>
                                      </p:to>
                                    </p:set>
                                    <p:anim calcmode="lin" valueType="num">
                                      <p:cBhvr additive="base">
                                        <p:cTn id="82" dur="500" fill="hold"/>
                                        <p:tgtEl>
                                          <p:spTgt spid="22531">
                                            <p:txEl>
                                              <p:charRg st="238" end="247"/>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2531">
                                            <p:txEl>
                                              <p:charRg st="238" end="247"/>
                                            </p:txEl>
                                          </p:spTgt>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nodeType="afterEffect">
                                  <p:stCondLst>
                                    <p:cond delay="0"/>
                                  </p:stCondLst>
                                  <p:childTnLst>
                                    <p:set>
                                      <p:cBhvr>
                                        <p:cTn id="86" dur="1" fill="hold">
                                          <p:stCondLst>
                                            <p:cond delay="0"/>
                                          </p:stCondLst>
                                        </p:cTn>
                                        <p:tgtEl>
                                          <p:spTgt spid="22531">
                                            <p:txEl>
                                              <p:charRg st="247" end="252"/>
                                            </p:txEl>
                                          </p:spTgt>
                                        </p:tgtEl>
                                        <p:attrNameLst>
                                          <p:attrName>style.visibility</p:attrName>
                                        </p:attrNameLst>
                                      </p:cBhvr>
                                      <p:to>
                                        <p:strVal val="visible"/>
                                      </p:to>
                                    </p:set>
                                    <p:anim calcmode="lin" valueType="num">
                                      <p:cBhvr additive="base">
                                        <p:cTn id="87" dur="500" fill="hold"/>
                                        <p:tgtEl>
                                          <p:spTgt spid="22531">
                                            <p:txEl>
                                              <p:charRg st="247" end="25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2531">
                                            <p:txEl>
                                              <p:charRg st="247" end="252"/>
                                            </p:txEl>
                                          </p:spTgt>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nodeType="afterEffect">
                                  <p:stCondLst>
                                    <p:cond delay="0"/>
                                  </p:stCondLst>
                                  <p:childTnLst>
                                    <p:set>
                                      <p:cBhvr>
                                        <p:cTn id="91" dur="1" fill="hold">
                                          <p:stCondLst>
                                            <p:cond delay="0"/>
                                          </p:stCondLst>
                                        </p:cTn>
                                        <p:tgtEl>
                                          <p:spTgt spid="22531">
                                            <p:txEl>
                                              <p:charRg st="252" end="261"/>
                                            </p:txEl>
                                          </p:spTgt>
                                        </p:tgtEl>
                                        <p:attrNameLst>
                                          <p:attrName>style.visibility</p:attrName>
                                        </p:attrNameLst>
                                      </p:cBhvr>
                                      <p:to>
                                        <p:strVal val="visible"/>
                                      </p:to>
                                    </p:set>
                                    <p:anim calcmode="lin" valueType="num">
                                      <p:cBhvr additive="base">
                                        <p:cTn id="92" dur="500" fill="hold"/>
                                        <p:tgtEl>
                                          <p:spTgt spid="22531">
                                            <p:txEl>
                                              <p:charRg st="252" end="261"/>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22531">
                                            <p:txEl>
                                              <p:charRg st="252"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一个框架的例子</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555" name="Rectangle 3" descr="Rectangle: Click to edit Master text styles&#13;&#10;Second level&#13;&#10;Third level&#13;&#10;Fourth level&#13;&#10;Fifth level"/>
          <p:cNvSpPr>
            <a:spLocks noGrp="1"/>
          </p:cNvSpPr>
          <p:nvPr>
            <p:ph idx="1"/>
          </p:nvPr>
        </p:nvSpPr>
        <p:spPr>
          <a:xfrm>
            <a:off x="914400" y="1219200"/>
            <a:ext cx="7772400" cy="5334000"/>
          </a:xfrm>
          <a:ln/>
        </p:spPr>
        <p:txBody>
          <a:bodyPr vert="horz" wrap="square" lIns="91440" tIns="45720" rIns="91440" bIns="45720" anchor="t" anchorCtr="0"/>
          <a:p>
            <a:pPr eaLnBrk="1" hangingPunct="1">
              <a:lnSpc>
                <a:spcPct val="90000"/>
              </a:lnSpc>
              <a:buFont typeface="Wingdings" panose="05000000000000000000" pitchFamily="2" charset="2"/>
              <a:buNone/>
            </a:pPr>
            <a:r>
              <a:rPr lang="zh-CN" altLang="en-US" sz="2400" dirty="0"/>
              <a:t>框架名：</a:t>
            </a:r>
            <a:r>
              <a:rPr lang="en-US" altLang="zh-CN" sz="2400" dirty="0"/>
              <a:t>&lt;</a:t>
            </a:r>
            <a:r>
              <a:rPr lang="zh-CN" altLang="en-US" sz="2400" dirty="0"/>
              <a:t>教师</a:t>
            </a:r>
            <a:r>
              <a:rPr lang="en-US" altLang="zh-CN" sz="2400" dirty="0"/>
              <a:t>&gt;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姓名：单位</a:t>
            </a:r>
            <a:r>
              <a:rPr lang="en-US" altLang="zh-CN" sz="2400" dirty="0"/>
              <a:t>(</a:t>
            </a:r>
            <a:r>
              <a:rPr lang="zh-CN" altLang="en-US" sz="2400" dirty="0"/>
              <a:t>姓、名</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年龄：单位</a:t>
            </a:r>
            <a:r>
              <a:rPr lang="en-US" altLang="zh-CN" sz="2400" dirty="0"/>
              <a:t>(</a:t>
            </a:r>
            <a:r>
              <a:rPr lang="zh-CN" altLang="en-US" sz="2400" dirty="0"/>
              <a:t>岁</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性别：范围</a:t>
            </a:r>
            <a:r>
              <a:rPr lang="en-US" altLang="zh-CN" sz="2400" dirty="0"/>
              <a:t>(</a:t>
            </a:r>
            <a:r>
              <a:rPr lang="zh-CN" altLang="en-US" sz="2400" dirty="0"/>
              <a:t>男、女</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缺省：男</a:t>
            </a:r>
            <a:endParaRPr lang="zh-CN" altLang="en-US" sz="2400" dirty="0"/>
          </a:p>
          <a:p>
            <a:pPr eaLnBrk="1" hangingPunct="1">
              <a:lnSpc>
                <a:spcPct val="90000"/>
              </a:lnSpc>
              <a:buFont typeface="Wingdings" panose="05000000000000000000" pitchFamily="2" charset="2"/>
              <a:buNone/>
            </a:pPr>
            <a:r>
              <a:rPr lang="zh-CN" altLang="en-US" sz="2400" dirty="0"/>
              <a:t>		职称：范围</a:t>
            </a:r>
            <a:r>
              <a:rPr lang="en-US" altLang="zh-CN" sz="2400" dirty="0"/>
              <a:t>(</a:t>
            </a:r>
            <a:r>
              <a:rPr lang="zh-CN" altLang="en-US" sz="2400" dirty="0"/>
              <a:t>教授、副教授、讲师、助教</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缺省：讲师</a:t>
            </a:r>
            <a:endParaRPr lang="zh-CN" altLang="en-US" sz="2400" dirty="0"/>
          </a:p>
          <a:p>
            <a:pPr eaLnBrk="1" hangingPunct="1">
              <a:lnSpc>
                <a:spcPct val="90000"/>
              </a:lnSpc>
              <a:buFont typeface="Wingdings" panose="05000000000000000000" pitchFamily="2" charset="2"/>
              <a:buNone/>
            </a:pPr>
            <a:r>
              <a:rPr lang="zh-CN" altLang="en-US" sz="2400" dirty="0"/>
              <a:t>		部门：单位</a:t>
            </a:r>
            <a:r>
              <a:rPr lang="en-US" altLang="zh-CN" sz="2400" dirty="0"/>
              <a:t>(</a:t>
            </a:r>
            <a:r>
              <a:rPr lang="zh-CN" altLang="en-US" sz="2400" dirty="0"/>
              <a:t>系，教研室</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住址：</a:t>
            </a:r>
            <a:r>
              <a:rPr lang="en-US" altLang="zh-CN" sz="2400" dirty="0"/>
              <a:t>&lt;</a:t>
            </a:r>
            <a:r>
              <a:rPr lang="zh-CN" altLang="en-US" sz="2400" dirty="0"/>
              <a:t>住址框架</a:t>
            </a:r>
            <a:r>
              <a:rPr lang="en-US" altLang="zh-CN" sz="2400" dirty="0"/>
              <a:t>&gt;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工资：</a:t>
            </a:r>
            <a:r>
              <a:rPr lang="en-US" altLang="zh-CN" sz="2400" dirty="0"/>
              <a:t>&lt;</a:t>
            </a:r>
            <a:r>
              <a:rPr lang="zh-CN" altLang="en-US" sz="2400" dirty="0"/>
              <a:t>工资框架</a:t>
            </a:r>
            <a:r>
              <a:rPr lang="en-US" altLang="zh-CN" sz="2400" dirty="0"/>
              <a:t>&gt;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开始工作时间：单位</a:t>
            </a:r>
            <a:r>
              <a:rPr lang="en-US" altLang="zh-CN" sz="2400" dirty="0"/>
              <a:t>(</a:t>
            </a:r>
            <a:r>
              <a:rPr lang="zh-CN" altLang="en-US" sz="2400" dirty="0"/>
              <a:t>年、月</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截止时间：单位</a:t>
            </a:r>
            <a:r>
              <a:rPr lang="en-US" altLang="zh-CN" sz="2400" dirty="0"/>
              <a:t>(</a:t>
            </a:r>
            <a:r>
              <a:rPr lang="zh-CN" altLang="en-US" sz="2400" dirty="0"/>
              <a:t>年、月</a:t>
            </a:r>
            <a:r>
              <a:rPr lang="en-US" altLang="zh-CN" sz="2400" dirty="0"/>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缺省：现在</a:t>
            </a:r>
            <a:endParaRPr lang="zh-CN" altLang="en-US" sz="2400" dirty="0"/>
          </a:p>
        </p:txBody>
      </p:sp>
      <p:sp>
        <p:nvSpPr>
          <p:cNvPr id="645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555">
                                            <p:txEl>
                                              <p:charRg st="0" end="9"/>
                                            </p:txEl>
                                          </p:spTgt>
                                        </p:tgtEl>
                                        <p:attrNameLst>
                                          <p:attrName>style.visibility</p:attrName>
                                        </p:attrNameLst>
                                      </p:cBhvr>
                                      <p:to>
                                        <p:strVal val="visible"/>
                                      </p:to>
                                    </p:set>
                                    <p:anim calcmode="lin" valueType="num">
                                      <p:cBhvr additive="base">
                                        <p:cTn id="7" dur="500" fill="hold"/>
                                        <p:tgtEl>
                                          <p:spTgt spid="23555">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charRg st="0" end="9"/>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555">
                                            <p:txEl>
                                              <p:charRg st="9" end="22"/>
                                            </p:txEl>
                                          </p:spTgt>
                                        </p:tgtEl>
                                        <p:attrNameLst>
                                          <p:attrName>style.visibility</p:attrName>
                                        </p:attrNameLst>
                                      </p:cBhvr>
                                      <p:to>
                                        <p:strVal val="visible"/>
                                      </p:to>
                                    </p:set>
                                    <p:anim calcmode="lin" valueType="num">
                                      <p:cBhvr additive="base">
                                        <p:cTn id="12" dur="500" fill="hold"/>
                                        <p:tgtEl>
                                          <p:spTgt spid="23555">
                                            <p:txEl>
                                              <p:charRg st="9" end="2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555">
                                            <p:txEl>
                                              <p:charRg st="9" end="2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555">
                                            <p:txEl>
                                              <p:charRg st="22" end="33"/>
                                            </p:txEl>
                                          </p:spTgt>
                                        </p:tgtEl>
                                        <p:attrNameLst>
                                          <p:attrName>style.visibility</p:attrName>
                                        </p:attrNameLst>
                                      </p:cBhvr>
                                      <p:to>
                                        <p:strVal val="visible"/>
                                      </p:to>
                                    </p:set>
                                    <p:anim calcmode="lin" valueType="num">
                                      <p:cBhvr additive="base">
                                        <p:cTn id="17" dur="500" fill="hold"/>
                                        <p:tgtEl>
                                          <p:spTgt spid="23555">
                                            <p:txEl>
                                              <p:charRg st="22" end="3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charRg st="22" end="3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555">
                                            <p:txEl>
                                              <p:charRg st="33" end="46"/>
                                            </p:txEl>
                                          </p:spTgt>
                                        </p:tgtEl>
                                        <p:attrNameLst>
                                          <p:attrName>style.visibility</p:attrName>
                                        </p:attrNameLst>
                                      </p:cBhvr>
                                      <p:to>
                                        <p:strVal val="visible"/>
                                      </p:to>
                                    </p:set>
                                    <p:anim calcmode="lin" valueType="num">
                                      <p:cBhvr additive="base">
                                        <p:cTn id="22" dur="500" fill="hold"/>
                                        <p:tgtEl>
                                          <p:spTgt spid="23555">
                                            <p:txEl>
                                              <p:charRg st="33" end="4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555">
                                            <p:txEl>
                                              <p:charRg st="33" end="4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3555">
                                            <p:txEl>
                                              <p:charRg st="46" end="57"/>
                                            </p:txEl>
                                          </p:spTgt>
                                        </p:tgtEl>
                                        <p:attrNameLst>
                                          <p:attrName>style.visibility</p:attrName>
                                        </p:attrNameLst>
                                      </p:cBhvr>
                                      <p:to>
                                        <p:strVal val="visible"/>
                                      </p:to>
                                    </p:set>
                                    <p:anim calcmode="lin" valueType="num">
                                      <p:cBhvr additive="base">
                                        <p:cTn id="27" dur="500" fill="hold"/>
                                        <p:tgtEl>
                                          <p:spTgt spid="23555">
                                            <p:txEl>
                                              <p:charRg st="46" end="5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charRg st="46" end="5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3555">
                                            <p:txEl>
                                              <p:charRg st="57" end="79"/>
                                            </p:txEl>
                                          </p:spTgt>
                                        </p:tgtEl>
                                        <p:attrNameLst>
                                          <p:attrName>style.visibility</p:attrName>
                                        </p:attrNameLst>
                                      </p:cBhvr>
                                      <p:to>
                                        <p:strVal val="visible"/>
                                      </p:to>
                                    </p:set>
                                    <p:anim calcmode="lin" valueType="num">
                                      <p:cBhvr additive="base">
                                        <p:cTn id="32" dur="500" fill="hold"/>
                                        <p:tgtEl>
                                          <p:spTgt spid="23555">
                                            <p:txEl>
                                              <p:charRg st="57" end="7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555">
                                            <p:txEl>
                                              <p:charRg st="57" end="79"/>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3555">
                                            <p:txEl>
                                              <p:charRg st="79" end="91"/>
                                            </p:txEl>
                                          </p:spTgt>
                                        </p:tgtEl>
                                        <p:attrNameLst>
                                          <p:attrName>style.visibility</p:attrName>
                                        </p:attrNameLst>
                                      </p:cBhvr>
                                      <p:to>
                                        <p:strVal val="visible"/>
                                      </p:to>
                                    </p:set>
                                    <p:anim calcmode="lin" valueType="num">
                                      <p:cBhvr additive="base">
                                        <p:cTn id="37" dur="500" fill="hold"/>
                                        <p:tgtEl>
                                          <p:spTgt spid="23555">
                                            <p:txEl>
                                              <p:charRg st="79" end="9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charRg st="79" end="9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3555">
                                            <p:txEl>
                                              <p:charRg st="91" end="106"/>
                                            </p:txEl>
                                          </p:spTgt>
                                        </p:tgtEl>
                                        <p:attrNameLst>
                                          <p:attrName>style.visibility</p:attrName>
                                        </p:attrNameLst>
                                      </p:cBhvr>
                                      <p:to>
                                        <p:strVal val="visible"/>
                                      </p:to>
                                    </p:set>
                                    <p:anim calcmode="lin" valueType="num">
                                      <p:cBhvr additive="base">
                                        <p:cTn id="42" dur="500" fill="hold"/>
                                        <p:tgtEl>
                                          <p:spTgt spid="23555">
                                            <p:txEl>
                                              <p:charRg st="91" end="10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3555">
                                            <p:txEl>
                                              <p:charRg st="91" end="10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23555">
                                            <p:txEl>
                                              <p:charRg st="106" end="118"/>
                                            </p:txEl>
                                          </p:spTgt>
                                        </p:tgtEl>
                                        <p:attrNameLst>
                                          <p:attrName>style.visibility</p:attrName>
                                        </p:attrNameLst>
                                      </p:cBhvr>
                                      <p:to>
                                        <p:strVal val="visible"/>
                                      </p:to>
                                    </p:set>
                                    <p:anim calcmode="lin" valueType="num">
                                      <p:cBhvr additive="base">
                                        <p:cTn id="47" dur="500" fill="hold"/>
                                        <p:tgtEl>
                                          <p:spTgt spid="23555">
                                            <p:txEl>
                                              <p:charRg st="106" end="11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55">
                                            <p:txEl>
                                              <p:charRg st="106" end="11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23555">
                                            <p:txEl>
                                              <p:charRg st="118" end="130"/>
                                            </p:txEl>
                                          </p:spTgt>
                                        </p:tgtEl>
                                        <p:attrNameLst>
                                          <p:attrName>style.visibility</p:attrName>
                                        </p:attrNameLst>
                                      </p:cBhvr>
                                      <p:to>
                                        <p:strVal val="visible"/>
                                      </p:to>
                                    </p:set>
                                    <p:anim calcmode="lin" valueType="num">
                                      <p:cBhvr additive="base">
                                        <p:cTn id="52" dur="500" fill="hold"/>
                                        <p:tgtEl>
                                          <p:spTgt spid="23555">
                                            <p:txEl>
                                              <p:charRg st="118" end="13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3555">
                                            <p:txEl>
                                              <p:charRg st="118" end="13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23555">
                                            <p:txEl>
                                              <p:charRg st="130" end="147"/>
                                            </p:txEl>
                                          </p:spTgt>
                                        </p:tgtEl>
                                        <p:attrNameLst>
                                          <p:attrName>style.visibility</p:attrName>
                                        </p:attrNameLst>
                                      </p:cBhvr>
                                      <p:to>
                                        <p:strVal val="visible"/>
                                      </p:to>
                                    </p:set>
                                    <p:anim calcmode="lin" valueType="num">
                                      <p:cBhvr additive="base">
                                        <p:cTn id="57" dur="500" fill="hold"/>
                                        <p:tgtEl>
                                          <p:spTgt spid="23555">
                                            <p:txEl>
                                              <p:charRg st="130" end="14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3555">
                                            <p:txEl>
                                              <p:charRg st="130" end="147"/>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23555">
                                            <p:txEl>
                                              <p:charRg st="147" end="162"/>
                                            </p:txEl>
                                          </p:spTgt>
                                        </p:tgtEl>
                                        <p:attrNameLst>
                                          <p:attrName>style.visibility</p:attrName>
                                        </p:attrNameLst>
                                      </p:cBhvr>
                                      <p:to>
                                        <p:strVal val="visible"/>
                                      </p:to>
                                    </p:set>
                                    <p:anim calcmode="lin" valueType="num">
                                      <p:cBhvr additive="base">
                                        <p:cTn id="62" dur="500" fill="hold"/>
                                        <p:tgtEl>
                                          <p:spTgt spid="23555">
                                            <p:txEl>
                                              <p:charRg st="147" end="16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3555">
                                            <p:txEl>
                                              <p:charRg st="147" end="16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23555">
                                            <p:txEl>
                                              <p:charRg st="162" end="172"/>
                                            </p:txEl>
                                          </p:spTgt>
                                        </p:tgtEl>
                                        <p:attrNameLst>
                                          <p:attrName>style.visibility</p:attrName>
                                        </p:attrNameLst>
                                      </p:cBhvr>
                                      <p:to>
                                        <p:strVal val="visible"/>
                                      </p:to>
                                    </p:set>
                                    <p:anim calcmode="lin" valueType="num">
                                      <p:cBhvr additive="base">
                                        <p:cTn id="67" dur="500" fill="hold"/>
                                        <p:tgtEl>
                                          <p:spTgt spid="23555">
                                            <p:txEl>
                                              <p:charRg st="162" end="17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555">
                                            <p:txEl>
                                              <p:charRg st="162"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一个实例框架的例子</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03" name="Rectangle 3" descr="Rectangle: Click to edit Master text styles&#13;&#10;Second level&#13;&#10;Third level&#13;&#10;Fourth level&#13;&#10;Fifth level"/>
          <p:cNvSpPr>
            <a:spLocks noGrp="1"/>
          </p:cNvSpPr>
          <p:nvPr>
            <p:ph idx="1"/>
          </p:nvPr>
        </p:nvSpPr>
        <p:spPr>
          <a:xfrm>
            <a:off x="914400" y="1219200"/>
            <a:ext cx="7772400" cy="5334000"/>
          </a:xfrm>
          <a:ln/>
        </p:spPr>
        <p:txBody>
          <a:bodyPr vert="horz" wrap="square" lIns="91440" tIns="45720" rIns="91440" bIns="45720" anchor="t" anchorCtr="0"/>
          <a:p>
            <a:pPr eaLnBrk="1" hangingPunct="1">
              <a:buFont typeface="Wingdings" panose="05000000000000000000" pitchFamily="2" charset="2"/>
              <a:buNone/>
            </a:pPr>
            <a:r>
              <a:rPr lang="zh-CN" altLang="en-US" sz="2800" dirty="0"/>
              <a:t>框架名：</a:t>
            </a:r>
            <a:r>
              <a:rPr lang="en-US" altLang="zh-CN" sz="2800" dirty="0"/>
              <a:t>&lt;</a:t>
            </a:r>
            <a:r>
              <a:rPr lang="zh-CN" altLang="en-US" sz="2800" dirty="0"/>
              <a:t>教师</a:t>
            </a:r>
            <a:r>
              <a:rPr lang="en-US" altLang="zh-CN" sz="2800" dirty="0"/>
              <a:t>-1&gt;</a:t>
            </a:r>
            <a:endParaRPr lang="en-US" altLang="zh-CN" sz="2800" dirty="0"/>
          </a:p>
          <a:p>
            <a:pPr eaLnBrk="1" hangingPunct="1">
              <a:buFont typeface="Wingdings" panose="05000000000000000000" pitchFamily="2" charset="2"/>
              <a:buNone/>
            </a:pPr>
            <a:r>
              <a:rPr lang="en-US" altLang="zh-CN" sz="2800" dirty="0"/>
              <a:t>		</a:t>
            </a:r>
            <a:r>
              <a:rPr lang="zh-CN" altLang="en-US" sz="2800" dirty="0"/>
              <a:t>姓名：夏冰</a:t>
            </a:r>
            <a:endParaRPr lang="zh-CN" altLang="en-US" sz="2800" dirty="0"/>
          </a:p>
          <a:p>
            <a:pPr eaLnBrk="1" hangingPunct="1">
              <a:buFont typeface="Wingdings" panose="05000000000000000000" pitchFamily="2" charset="2"/>
              <a:buNone/>
            </a:pPr>
            <a:r>
              <a:rPr lang="zh-CN" altLang="en-US" sz="2800" dirty="0"/>
              <a:t>		年龄：</a:t>
            </a:r>
            <a:r>
              <a:rPr lang="en-US" altLang="zh-CN" sz="2800" dirty="0"/>
              <a:t>36</a:t>
            </a:r>
            <a:endParaRPr lang="en-US" altLang="zh-CN" sz="2800" dirty="0"/>
          </a:p>
          <a:p>
            <a:pPr eaLnBrk="1" hangingPunct="1">
              <a:buFont typeface="Wingdings" panose="05000000000000000000" pitchFamily="2" charset="2"/>
              <a:buNone/>
            </a:pPr>
            <a:r>
              <a:rPr lang="en-US" altLang="zh-CN" sz="2800" dirty="0"/>
              <a:t>		</a:t>
            </a:r>
            <a:r>
              <a:rPr lang="zh-CN" altLang="en-US" sz="2800" dirty="0"/>
              <a:t>性别：女</a:t>
            </a:r>
            <a:endParaRPr lang="zh-CN" altLang="en-US" sz="2800" dirty="0"/>
          </a:p>
          <a:p>
            <a:pPr eaLnBrk="1" hangingPunct="1">
              <a:buFont typeface="Wingdings" panose="05000000000000000000" pitchFamily="2" charset="2"/>
              <a:buNone/>
            </a:pPr>
            <a:r>
              <a:rPr lang="zh-CN" altLang="en-US" sz="2800" dirty="0"/>
              <a:t>		职称：副教授</a:t>
            </a:r>
            <a:endParaRPr lang="zh-CN" altLang="en-US" sz="2800" dirty="0"/>
          </a:p>
          <a:p>
            <a:pPr eaLnBrk="1" hangingPunct="1">
              <a:buFont typeface="Wingdings" panose="05000000000000000000" pitchFamily="2" charset="2"/>
              <a:buNone/>
            </a:pPr>
            <a:r>
              <a:rPr lang="zh-CN" altLang="en-US" sz="2800" dirty="0"/>
              <a:t>		部门：计算机系软件教研室</a:t>
            </a:r>
            <a:endParaRPr lang="zh-CN" altLang="en-US" sz="2800" dirty="0"/>
          </a:p>
          <a:p>
            <a:pPr eaLnBrk="1" hangingPunct="1">
              <a:buFont typeface="Wingdings" panose="05000000000000000000" pitchFamily="2" charset="2"/>
              <a:buNone/>
            </a:pPr>
            <a:r>
              <a:rPr lang="zh-CN" altLang="en-US" sz="2800" dirty="0"/>
              <a:t>		住址：</a:t>
            </a:r>
            <a:r>
              <a:rPr lang="en-US" altLang="zh-CN" sz="2800" dirty="0"/>
              <a:t>&lt;addr-1&gt;</a:t>
            </a:r>
            <a:endParaRPr lang="en-US" altLang="zh-CN" sz="2800" dirty="0"/>
          </a:p>
          <a:p>
            <a:pPr eaLnBrk="1" hangingPunct="1">
              <a:buFont typeface="Wingdings" panose="05000000000000000000" pitchFamily="2" charset="2"/>
              <a:buNone/>
            </a:pPr>
            <a:r>
              <a:rPr lang="en-US" altLang="zh-CN" sz="2800" dirty="0"/>
              <a:t>		</a:t>
            </a:r>
            <a:r>
              <a:rPr lang="zh-CN" altLang="en-US" sz="2800" dirty="0"/>
              <a:t>工资：</a:t>
            </a:r>
            <a:r>
              <a:rPr lang="en-US" altLang="zh-CN" sz="2800" dirty="0"/>
              <a:t>&lt;sal-1&gt;</a:t>
            </a:r>
            <a:endParaRPr lang="en-US" altLang="zh-CN" sz="2800" dirty="0"/>
          </a:p>
          <a:p>
            <a:pPr eaLnBrk="1" hangingPunct="1">
              <a:buFont typeface="Wingdings" panose="05000000000000000000" pitchFamily="2" charset="2"/>
              <a:buNone/>
            </a:pPr>
            <a:r>
              <a:rPr lang="en-US" altLang="zh-CN" sz="2800" dirty="0"/>
              <a:t>		</a:t>
            </a:r>
            <a:r>
              <a:rPr lang="zh-CN" altLang="en-US" sz="2800" dirty="0"/>
              <a:t>开始工作时间：</a:t>
            </a:r>
            <a:r>
              <a:rPr lang="en-US" altLang="zh-CN" sz="2800" dirty="0"/>
              <a:t>1988</a:t>
            </a:r>
            <a:r>
              <a:rPr lang="zh-CN" altLang="en-US" sz="2800" dirty="0"/>
              <a:t>，</a:t>
            </a:r>
            <a:r>
              <a:rPr lang="en-US" altLang="zh-CN" sz="2800" dirty="0"/>
              <a:t>9</a:t>
            </a:r>
            <a:endParaRPr lang="en-US" altLang="zh-CN" sz="2800" dirty="0"/>
          </a:p>
          <a:p>
            <a:pPr eaLnBrk="1" hangingPunct="1">
              <a:buFont typeface="Wingdings" panose="05000000000000000000" pitchFamily="2" charset="2"/>
              <a:buNone/>
            </a:pPr>
            <a:r>
              <a:rPr lang="en-US" altLang="zh-CN" sz="2800" dirty="0"/>
              <a:t>		</a:t>
            </a:r>
            <a:r>
              <a:rPr lang="zh-CN" altLang="en-US" sz="2800" dirty="0"/>
              <a:t>截止时间：</a:t>
            </a:r>
            <a:r>
              <a:rPr lang="en-US" altLang="zh-CN" sz="2800" dirty="0"/>
              <a:t>1996</a:t>
            </a:r>
            <a:r>
              <a:rPr lang="zh-CN" altLang="en-US" sz="2800" dirty="0"/>
              <a:t>，</a:t>
            </a:r>
            <a:r>
              <a:rPr lang="en-US" altLang="zh-CN" sz="2800" dirty="0"/>
              <a:t>7</a:t>
            </a:r>
            <a:endParaRPr lang="en-US" altLang="zh-CN" sz="2800" dirty="0"/>
          </a:p>
        </p:txBody>
      </p:sp>
      <p:sp>
        <p:nvSpPr>
          <p:cNvPr id="665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403">
                                            <p:txEl>
                                              <p:charRg st="0" end="11"/>
                                            </p:txEl>
                                          </p:spTgt>
                                        </p:tgtEl>
                                        <p:attrNameLst>
                                          <p:attrName>style.visibility</p:attrName>
                                        </p:attrNameLst>
                                      </p:cBhvr>
                                      <p:to>
                                        <p:strVal val="visible"/>
                                      </p:to>
                                    </p:set>
                                    <p:anim calcmode="lin" valueType="num">
                                      <p:cBhvr additive="base">
                                        <p:cTn id="7" dur="500" fill="hold"/>
                                        <p:tgtEl>
                                          <p:spTgt spid="102403">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charRg st="0" end="1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403">
                                            <p:txEl>
                                              <p:charRg st="11" end="19"/>
                                            </p:txEl>
                                          </p:spTgt>
                                        </p:tgtEl>
                                        <p:attrNameLst>
                                          <p:attrName>style.visibility</p:attrName>
                                        </p:attrNameLst>
                                      </p:cBhvr>
                                      <p:to>
                                        <p:strVal val="visible"/>
                                      </p:to>
                                    </p:set>
                                    <p:anim calcmode="lin" valueType="num">
                                      <p:cBhvr additive="base">
                                        <p:cTn id="12" dur="500" fill="hold"/>
                                        <p:tgtEl>
                                          <p:spTgt spid="102403">
                                            <p:txEl>
                                              <p:charRg st="11" end="1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403">
                                            <p:txEl>
                                              <p:charRg st="11" end="19"/>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403">
                                            <p:txEl>
                                              <p:charRg st="19" end="27"/>
                                            </p:txEl>
                                          </p:spTgt>
                                        </p:tgtEl>
                                        <p:attrNameLst>
                                          <p:attrName>style.visibility</p:attrName>
                                        </p:attrNameLst>
                                      </p:cBhvr>
                                      <p:to>
                                        <p:strVal val="visible"/>
                                      </p:to>
                                    </p:set>
                                    <p:anim calcmode="lin" valueType="num">
                                      <p:cBhvr additive="base">
                                        <p:cTn id="17" dur="500" fill="hold"/>
                                        <p:tgtEl>
                                          <p:spTgt spid="102403">
                                            <p:txEl>
                                              <p:charRg st="19" end="2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charRg st="19" end="2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403">
                                            <p:txEl>
                                              <p:charRg st="27" end="34"/>
                                            </p:txEl>
                                          </p:spTgt>
                                        </p:tgtEl>
                                        <p:attrNameLst>
                                          <p:attrName>style.visibility</p:attrName>
                                        </p:attrNameLst>
                                      </p:cBhvr>
                                      <p:to>
                                        <p:strVal val="visible"/>
                                      </p:to>
                                    </p:set>
                                    <p:anim calcmode="lin" valueType="num">
                                      <p:cBhvr additive="base">
                                        <p:cTn id="22" dur="500" fill="hold"/>
                                        <p:tgtEl>
                                          <p:spTgt spid="102403">
                                            <p:txEl>
                                              <p:charRg st="27" end="3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403">
                                            <p:txEl>
                                              <p:charRg st="27" end="3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2403">
                                            <p:txEl>
                                              <p:charRg st="34" end="43"/>
                                            </p:txEl>
                                          </p:spTgt>
                                        </p:tgtEl>
                                        <p:attrNameLst>
                                          <p:attrName>style.visibility</p:attrName>
                                        </p:attrNameLst>
                                      </p:cBhvr>
                                      <p:to>
                                        <p:strVal val="visible"/>
                                      </p:to>
                                    </p:set>
                                    <p:anim calcmode="lin" valueType="num">
                                      <p:cBhvr additive="base">
                                        <p:cTn id="27" dur="500" fill="hold"/>
                                        <p:tgtEl>
                                          <p:spTgt spid="102403">
                                            <p:txEl>
                                              <p:charRg st="34" end="4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charRg st="34" end="4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403">
                                            <p:txEl>
                                              <p:charRg st="43" end="58"/>
                                            </p:txEl>
                                          </p:spTgt>
                                        </p:tgtEl>
                                        <p:attrNameLst>
                                          <p:attrName>style.visibility</p:attrName>
                                        </p:attrNameLst>
                                      </p:cBhvr>
                                      <p:to>
                                        <p:strVal val="visible"/>
                                      </p:to>
                                    </p:set>
                                    <p:anim calcmode="lin" valueType="num">
                                      <p:cBhvr additive="base">
                                        <p:cTn id="32" dur="500" fill="hold"/>
                                        <p:tgtEl>
                                          <p:spTgt spid="102403">
                                            <p:txEl>
                                              <p:charRg st="43" end="5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403">
                                            <p:txEl>
                                              <p:charRg st="43" end="58"/>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2403">
                                            <p:txEl>
                                              <p:charRg st="58" end="72"/>
                                            </p:txEl>
                                          </p:spTgt>
                                        </p:tgtEl>
                                        <p:attrNameLst>
                                          <p:attrName>style.visibility</p:attrName>
                                        </p:attrNameLst>
                                      </p:cBhvr>
                                      <p:to>
                                        <p:strVal val="visible"/>
                                      </p:to>
                                    </p:set>
                                    <p:anim calcmode="lin" valueType="num">
                                      <p:cBhvr additive="base">
                                        <p:cTn id="37" dur="500" fill="hold"/>
                                        <p:tgtEl>
                                          <p:spTgt spid="102403">
                                            <p:txEl>
                                              <p:charRg st="58" end="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charRg st="58" end="72"/>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2403">
                                            <p:txEl>
                                              <p:charRg st="72" end="85"/>
                                            </p:txEl>
                                          </p:spTgt>
                                        </p:tgtEl>
                                        <p:attrNameLst>
                                          <p:attrName>style.visibility</p:attrName>
                                        </p:attrNameLst>
                                      </p:cBhvr>
                                      <p:to>
                                        <p:strVal val="visible"/>
                                      </p:to>
                                    </p:set>
                                    <p:anim calcmode="lin" valueType="num">
                                      <p:cBhvr additive="base">
                                        <p:cTn id="42" dur="500" fill="hold"/>
                                        <p:tgtEl>
                                          <p:spTgt spid="102403">
                                            <p:txEl>
                                              <p:charRg st="72" end="8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403">
                                            <p:txEl>
                                              <p:charRg st="72" end="8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02403">
                                            <p:txEl>
                                              <p:charRg st="85" end="101"/>
                                            </p:txEl>
                                          </p:spTgt>
                                        </p:tgtEl>
                                        <p:attrNameLst>
                                          <p:attrName>style.visibility</p:attrName>
                                        </p:attrNameLst>
                                      </p:cBhvr>
                                      <p:to>
                                        <p:strVal val="visible"/>
                                      </p:to>
                                    </p:set>
                                    <p:anim calcmode="lin" valueType="num">
                                      <p:cBhvr additive="base">
                                        <p:cTn id="47" dur="500" fill="hold"/>
                                        <p:tgtEl>
                                          <p:spTgt spid="102403">
                                            <p:txEl>
                                              <p:charRg st="85" end="10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03">
                                            <p:txEl>
                                              <p:charRg st="85" end="10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102403">
                                            <p:txEl>
                                              <p:charRg st="101" end="115"/>
                                            </p:txEl>
                                          </p:spTgt>
                                        </p:tgtEl>
                                        <p:attrNameLst>
                                          <p:attrName>style.visibility</p:attrName>
                                        </p:attrNameLst>
                                      </p:cBhvr>
                                      <p:to>
                                        <p:strVal val="visible"/>
                                      </p:to>
                                    </p:set>
                                    <p:anim calcmode="lin" valueType="num">
                                      <p:cBhvr additive="base">
                                        <p:cTn id="52" dur="500" fill="hold"/>
                                        <p:tgtEl>
                                          <p:spTgt spid="102403">
                                            <p:txEl>
                                              <p:charRg st="101" end="11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02403">
                                            <p:txEl>
                                              <p:charRg st="101" end="1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685800" y="5334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框架之间的联系</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137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框架中的槽值或侧面值都可以是另外一个框架，也就是说框架之中还可以包含框架。这就在框架之间建立起了联系。这种联系是一种包含关系，称为横向联系。</a:t>
            </a:r>
            <a:endParaRPr lang="zh-CN" altLang="en-US" dirty="0"/>
          </a:p>
          <a:p>
            <a:pPr eaLnBrk="1" hangingPunct="1"/>
            <a:r>
              <a:rPr lang="zh-CN" altLang="en-US" dirty="0"/>
              <a:t>框架之间还可以有继承关系，称为纵向联系。框架中可以有</a:t>
            </a:r>
            <a:r>
              <a:rPr lang="zh-CN" altLang="en-US" dirty="0">
                <a:latin typeface="Times New Roman" panose="02020603050405020304" pitchFamily="18" charset="0"/>
              </a:rPr>
              <a:t>“</a:t>
            </a:r>
            <a:r>
              <a:rPr lang="zh-CN" altLang="en-US" dirty="0"/>
              <a:t>继承</a:t>
            </a:r>
            <a:r>
              <a:rPr lang="zh-CN" altLang="en-US" dirty="0">
                <a:latin typeface="Times New Roman" panose="02020603050405020304" pitchFamily="18" charset="0"/>
              </a:rPr>
              <a:t>”</a:t>
            </a:r>
            <a:r>
              <a:rPr lang="zh-CN" altLang="en-US" dirty="0"/>
              <a:t>槽，指明上下关系。</a:t>
            </a:r>
            <a:endParaRPr lang="zh-CN" altLang="en-US" dirty="0"/>
          </a:p>
        </p:txBody>
      </p:sp>
      <p:sp>
        <p:nvSpPr>
          <p:cNvPr id="6861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1379">
                                            <p:txEl>
                                              <p:charRg st="0" end="71"/>
                                            </p:txEl>
                                          </p:spTgt>
                                        </p:tgtEl>
                                        <p:attrNameLst>
                                          <p:attrName>style.visibility</p:attrName>
                                        </p:attrNameLst>
                                      </p:cBhvr>
                                      <p:to>
                                        <p:strVal val="visible"/>
                                      </p:to>
                                    </p:set>
                                    <p:anim calcmode="lin" valueType="num">
                                      <p:cBhvr additive="base">
                                        <p:cTn id="7" dur="500" fill="hold"/>
                                        <p:tgtEl>
                                          <p:spTgt spid="101379">
                                            <p:txEl>
                                              <p:charRg st="0"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9">
                                            <p:txEl>
                                              <p:charRg st="71" end="111"/>
                                            </p:txEl>
                                          </p:spTgt>
                                        </p:tgtEl>
                                        <p:attrNameLst>
                                          <p:attrName>style.visibility</p:attrName>
                                        </p:attrNameLst>
                                      </p:cBhvr>
                                      <p:to>
                                        <p:strVal val="visible"/>
                                      </p:to>
                                    </p:set>
                                    <p:anim calcmode="lin" valueType="num">
                                      <p:cBhvr additive="base">
                                        <p:cTn id="13" dur="500" fill="hold"/>
                                        <p:tgtEl>
                                          <p:spTgt spid="101379">
                                            <p:txEl>
                                              <p:charRg st="71" end="1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charRg st="71" end="1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533400" y="304800"/>
            <a:ext cx="8382000" cy="1143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2.1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概述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171" name="Rectangle 3" descr="Rectangle: Click to edit Master text styles&#13;&#10;Second level&#13;&#10;Third level&#13;&#10;Fourth level&#13;&#10;Fifth level"/>
          <p:cNvSpPr>
            <a:spLocks noGrp="1"/>
          </p:cNvSpPr>
          <p:nvPr>
            <p:ph idx="1"/>
          </p:nvPr>
        </p:nvSpPr>
        <p:spPr>
          <a:xfrm>
            <a:off x="838200" y="1676400"/>
            <a:ext cx="7772400" cy="4876800"/>
          </a:xfrm>
          <a:ln/>
        </p:spPr>
        <p:txBody>
          <a:bodyPr vert="horz" wrap="square" lIns="91440" tIns="45720" rIns="91440" bIns="45720" anchor="t" anchorCtr="0"/>
          <a:p>
            <a:pPr eaLnBrk="1" hangingPunct="1">
              <a:lnSpc>
                <a:spcPct val="90000"/>
              </a:lnSpc>
              <a:buFont typeface="Wingdings" panose="05000000000000000000" pitchFamily="2" charset="2"/>
              <a:buNone/>
            </a:pPr>
            <a:r>
              <a:rPr lang="en-US" altLang="zh-CN" sz="2800" dirty="0"/>
              <a:t>1. </a:t>
            </a:r>
            <a:r>
              <a:rPr lang="zh-CN" altLang="en-US" sz="2800" dirty="0"/>
              <a:t>什么是知识</a:t>
            </a:r>
            <a:endParaRPr lang="zh-CN" altLang="en-US" sz="2800" dirty="0"/>
          </a:p>
          <a:p>
            <a:pPr lvl="1" eaLnBrk="1" hangingPunct="1"/>
            <a:r>
              <a:rPr lang="zh-CN" altLang="en-US" dirty="0"/>
              <a:t>费根鲍姆（</a:t>
            </a:r>
            <a:r>
              <a:rPr lang="en-US" altLang="zh-CN" dirty="0"/>
              <a:t>Feigenbaum</a:t>
            </a:r>
            <a:r>
              <a:rPr lang="zh-CN" altLang="en-US" dirty="0"/>
              <a:t>）：</a:t>
            </a:r>
            <a:endParaRPr lang="zh-CN" altLang="en-US" dirty="0"/>
          </a:p>
          <a:p>
            <a:pPr lvl="2" eaLnBrk="1" hangingPunct="1"/>
            <a:r>
              <a:rPr lang="zh-CN" altLang="en-US" dirty="0"/>
              <a:t>知识是经过裁剪，塑造，解释，选择和转换了的信息。</a:t>
            </a:r>
            <a:endParaRPr lang="zh-CN" altLang="en-US" dirty="0"/>
          </a:p>
          <a:p>
            <a:pPr lvl="1" eaLnBrk="1" hangingPunct="1"/>
            <a:r>
              <a:rPr lang="zh-CN" altLang="en-US" dirty="0"/>
              <a:t>伯恩斯坦（</a:t>
            </a:r>
            <a:r>
              <a:rPr lang="en-US" altLang="zh-CN" dirty="0"/>
              <a:t>Bernstein</a:t>
            </a:r>
            <a:r>
              <a:rPr lang="zh-CN" altLang="en-US" dirty="0"/>
              <a:t>）：</a:t>
            </a:r>
            <a:endParaRPr lang="zh-CN" altLang="en-US" dirty="0"/>
          </a:p>
          <a:p>
            <a:pPr lvl="2" eaLnBrk="1" hangingPunct="1"/>
            <a:r>
              <a:rPr lang="zh-CN" altLang="en-US" dirty="0"/>
              <a:t>知识是由特定领域的描述，关系和过程组成。</a:t>
            </a:r>
            <a:endParaRPr lang="zh-CN" altLang="en-US" dirty="0"/>
          </a:p>
          <a:p>
            <a:pPr lvl="1" eaLnBrk="1" hangingPunct="1"/>
            <a:r>
              <a:rPr lang="zh-CN" altLang="en-US" dirty="0"/>
              <a:t>海叶斯</a:t>
            </a:r>
            <a:r>
              <a:rPr lang="en-US" altLang="zh-CN" dirty="0">
                <a:latin typeface="Times New Roman" panose="02020603050405020304" pitchFamily="18" charset="0"/>
              </a:rPr>
              <a:t>—</a:t>
            </a:r>
            <a:r>
              <a:rPr lang="zh-CN" altLang="en-US" dirty="0"/>
              <a:t>罗斯（</a:t>
            </a:r>
            <a:r>
              <a:rPr lang="en-US" altLang="zh-CN" dirty="0"/>
              <a:t>Heyes-Roth</a:t>
            </a:r>
            <a:r>
              <a:rPr lang="zh-CN" altLang="en-US" dirty="0"/>
              <a:t>）：</a:t>
            </a:r>
            <a:endParaRPr lang="zh-CN" altLang="en-US" dirty="0"/>
          </a:p>
          <a:p>
            <a:pPr lvl="2" eaLnBrk="1" hangingPunct="1"/>
            <a:r>
              <a:rPr lang="zh-CN" altLang="en-US" dirty="0"/>
              <a:t>知识</a:t>
            </a:r>
            <a:r>
              <a:rPr lang="en-US" altLang="zh-CN" dirty="0"/>
              <a:t>=</a:t>
            </a:r>
            <a:r>
              <a:rPr lang="zh-CN" altLang="en-US" dirty="0"/>
              <a:t>事实</a:t>
            </a:r>
            <a:r>
              <a:rPr lang="en-US" altLang="zh-CN" dirty="0"/>
              <a:t>+</a:t>
            </a:r>
            <a:r>
              <a:rPr lang="zh-CN" altLang="en-US" dirty="0"/>
              <a:t>信念</a:t>
            </a:r>
            <a:r>
              <a:rPr lang="en-US" altLang="zh-CN" dirty="0"/>
              <a:t>+</a:t>
            </a:r>
            <a:r>
              <a:rPr lang="zh-CN" altLang="en-US" dirty="0"/>
              <a:t>启发式。</a:t>
            </a:r>
            <a:endParaRPr lang="zh-CN" altLang="en-US" sz="2000" dirty="0"/>
          </a:p>
        </p:txBody>
      </p:sp>
      <p:sp>
        <p:nvSpPr>
          <p:cNvPr id="153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charRg st="9" end="27"/>
                                            </p:txEl>
                                          </p:spTgt>
                                        </p:tgtEl>
                                        <p:attrNameLst>
                                          <p:attrName>style.visibility</p:attrName>
                                        </p:attrNameLst>
                                      </p:cBhvr>
                                      <p:to>
                                        <p:strVal val="visible"/>
                                      </p:to>
                                    </p:set>
                                    <p:anim calcmode="lin" valueType="num">
                                      <p:cBhvr additive="base">
                                        <p:cTn id="7" dur="500" fill="hold"/>
                                        <p:tgtEl>
                                          <p:spTgt spid="7171">
                                            <p:txEl>
                                              <p:charRg st="9"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charRg st="9" end="2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71">
                                            <p:txEl>
                                              <p:charRg st="27" end="52"/>
                                            </p:txEl>
                                          </p:spTgt>
                                        </p:tgtEl>
                                        <p:attrNameLst>
                                          <p:attrName>style.visibility</p:attrName>
                                        </p:attrNameLst>
                                      </p:cBhvr>
                                      <p:to>
                                        <p:strVal val="visible"/>
                                      </p:to>
                                    </p:set>
                                    <p:anim calcmode="lin" valueType="num">
                                      <p:cBhvr additive="base">
                                        <p:cTn id="12" dur="500" fill="hold"/>
                                        <p:tgtEl>
                                          <p:spTgt spid="7171">
                                            <p:txEl>
                                              <p:charRg st="27" end="5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71">
                                            <p:txEl>
                                              <p:charRg st="27" end="5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71">
                                            <p:txEl>
                                              <p:charRg st="52" end="69"/>
                                            </p:txEl>
                                          </p:spTgt>
                                        </p:tgtEl>
                                        <p:attrNameLst>
                                          <p:attrName>style.visibility</p:attrName>
                                        </p:attrNameLst>
                                      </p:cBhvr>
                                      <p:to>
                                        <p:strVal val="visible"/>
                                      </p:to>
                                    </p:set>
                                    <p:anim calcmode="lin" valueType="num">
                                      <p:cBhvr additive="base">
                                        <p:cTn id="18" dur="500" fill="hold"/>
                                        <p:tgtEl>
                                          <p:spTgt spid="7171">
                                            <p:txEl>
                                              <p:charRg st="52" end="6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71">
                                            <p:txEl>
                                              <p:charRg st="52" end="69"/>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7171">
                                            <p:txEl>
                                              <p:charRg st="69" end="90"/>
                                            </p:txEl>
                                          </p:spTgt>
                                        </p:tgtEl>
                                        <p:attrNameLst>
                                          <p:attrName>style.visibility</p:attrName>
                                        </p:attrNameLst>
                                      </p:cBhvr>
                                      <p:to>
                                        <p:strVal val="visible"/>
                                      </p:to>
                                    </p:set>
                                    <p:anim calcmode="lin" valueType="num">
                                      <p:cBhvr additive="base">
                                        <p:cTn id="23" dur="500" fill="hold"/>
                                        <p:tgtEl>
                                          <p:spTgt spid="7171">
                                            <p:txEl>
                                              <p:charRg st="69"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charRg st="69" end="9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71">
                                            <p:txEl>
                                              <p:charRg st="90" end="110"/>
                                            </p:txEl>
                                          </p:spTgt>
                                        </p:tgtEl>
                                        <p:attrNameLst>
                                          <p:attrName>style.visibility</p:attrName>
                                        </p:attrNameLst>
                                      </p:cBhvr>
                                      <p:to>
                                        <p:strVal val="visible"/>
                                      </p:to>
                                    </p:set>
                                    <p:anim calcmode="lin" valueType="num">
                                      <p:cBhvr additive="base">
                                        <p:cTn id="29" dur="500" fill="hold"/>
                                        <p:tgtEl>
                                          <p:spTgt spid="7171">
                                            <p:txEl>
                                              <p:charRg st="90" end="1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charRg st="90" end="11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7171">
                                            <p:txEl>
                                              <p:charRg st="110" end="124"/>
                                            </p:txEl>
                                          </p:spTgt>
                                        </p:tgtEl>
                                        <p:attrNameLst>
                                          <p:attrName>style.visibility</p:attrName>
                                        </p:attrNameLst>
                                      </p:cBhvr>
                                      <p:to>
                                        <p:strVal val="visible"/>
                                      </p:to>
                                    </p:set>
                                    <p:anim calcmode="lin" valueType="num">
                                      <p:cBhvr additive="base">
                                        <p:cTn id="34" dur="500" fill="hold"/>
                                        <p:tgtEl>
                                          <p:spTgt spid="7171">
                                            <p:txEl>
                                              <p:charRg st="110" end="12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171">
                                            <p:txEl>
                                              <p:charRg st="110" end="1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一个框架网络的例子</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32771" name="Object 3"/>
          <p:cNvGraphicFramePr>
            <a:graphicFrameLocks noChangeAspect="1"/>
          </p:cNvGraphicFramePr>
          <p:nvPr>
            <p:ph idx="1"/>
          </p:nvPr>
        </p:nvGraphicFramePr>
        <p:xfrm>
          <a:off x="762000" y="2057400"/>
          <a:ext cx="7770813" cy="3208338"/>
        </p:xfrm>
        <a:graphic>
          <a:graphicData uri="http://schemas.openxmlformats.org/presentationml/2006/ole">
            <mc:AlternateContent xmlns:mc="http://schemas.openxmlformats.org/markup-compatibility/2006">
              <mc:Choice xmlns:v="urn:schemas-microsoft-com:vml" Requires="v">
                <p:oleObj spid="_x0000_s3076" name="" r:id="rId1" imgW="5629275" imgH="2316480" progId="Visio.Drawing.6">
                  <p:embed/>
                </p:oleObj>
              </mc:Choice>
              <mc:Fallback>
                <p:oleObj name="" r:id="rId1" imgW="5629275" imgH="2316480" progId="Visio.Drawing.6">
                  <p:embed/>
                  <p:pic>
                    <p:nvPicPr>
                      <p:cNvPr id="0" name="图片 3075"/>
                      <p:cNvPicPr/>
                      <p:nvPr/>
                    </p:nvPicPr>
                    <p:blipFill>
                      <a:blip r:embed="rId2"/>
                      <a:srcRect/>
                      <a:stretch>
                        <a:fillRect/>
                      </a:stretch>
                    </p:blipFill>
                    <p:spPr>
                      <a:xfrm>
                        <a:off x="762000" y="2057400"/>
                        <a:ext cx="7770813" cy="3208338"/>
                      </a:xfrm>
                      <a:prstGeom prst="rect">
                        <a:avLst/>
                      </a:prstGeom>
                      <a:noFill/>
                      <a:ln w="38100">
                        <a:miter/>
                      </a:ln>
                    </p:spPr>
                  </p:pic>
                </p:oleObj>
              </mc:Fallback>
            </mc:AlternateContent>
          </a:graphicData>
        </a:graphic>
      </p:graphicFrame>
      <p:sp>
        <p:nvSpPr>
          <p:cNvPr id="7066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checkerboard(across)">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304800" y="152400"/>
            <a:ext cx="8382000" cy="13716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框架表示下的推理</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2707"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7909" name="Text Box 21"/>
          <p:cNvSpPr txBox="1"/>
          <p:nvPr/>
        </p:nvSpPr>
        <p:spPr>
          <a:xfrm>
            <a:off x="762000" y="1676400"/>
            <a:ext cx="7924800" cy="4656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457200" lvl="0" indent="-457200" eaLnBrk="1" hangingPunct="1">
              <a:spcBef>
                <a:spcPct val="50000"/>
              </a:spcBef>
              <a:buClr>
                <a:schemeClr val="hlink"/>
              </a:buClr>
              <a:buSzPct val="110000"/>
              <a:buFont typeface="Wingdings" panose="05000000000000000000" pitchFamily="2" charset="2"/>
              <a:buChar char="w"/>
            </a:pPr>
            <a:r>
              <a:rPr lang="zh-CN" altLang="en-US" sz="2400" dirty="0">
                <a:solidFill>
                  <a:schemeClr val="tx1"/>
                </a:solidFill>
                <a:latin typeface="Tahoma" panose="020B0604030504040204" pitchFamily="34" charset="0"/>
                <a:ea typeface="宋体" panose="02010600030101010101" pitchFamily="2" charset="-122"/>
              </a:rPr>
              <a:t>在用框架表示知识的系统中，求解问题主要通过匹配与添槽实现。</a:t>
            </a:r>
            <a:endParaRPr lang="zh-CN" altLang="en-US" sz="2400" dirty="0">
              <a:solidFill>
                <a:schemeClr val="tx1"/>
              </a:solidFill>
              <a:latin typeface="Tahoma" panose="020B0604030504040204" pitchFamily="34" charset="0"/>
              <a:ea typeface="宋体" panose="02010600030101010101" pitchFamily="2" charset="-122"/>
            </a:endParaRPr>
          </a:p>
          <a:p>
            <a:pPr marL="914400" lvl="1" indent="-457200" eaLnBrk="1" hangingPunct="1">
              <a:spcBef>
                <a:spcPct val="50000"/>
              </a:spcBef>
              <a:buClr>
                <a:schemeClr val="hlink"/>
              </a:buClr>
              <a:buSzPct val="110000"/>
              <a:buFont typeface="Wingdings" panose="05000000000000000000" pitchFamily="2" charset="2"/>
              <a:buAutoNum type="arabicPeriod"/>
            </a:pPr>
            <a:r>
              <a:rPr lang="zh-CN" altLang="en-US" sz="2400" dirty="0">
                <a:solidFill>
                  <a:schemeClr val="tx1"/>
                </a:solidFill>
                <a:latin typeface="Tahoma" panose="020B0604030504040204" pitchFamily="34" charset="0"/>
                <a:ea typeface="宋体" panose="02010600030101010101" pitchFamily="2" charset="-122"/>
              </a:rPr>
              <a:t>首先把这个问题用一个框架表示出来；</a:t>
            </a:r>
            <a:endParaRPr lang="zh-CN" altLang="en-US" sz="2400" dirty="0">
              <a:solidFill>
                <a:schemeClr val="tx1"/>
              </a:solidFill>
              <a:latin typeface="Tahoma" panose="020B0604030504040204" pitchFamily="34" charset="0"/>
              <a:ea typeface="宋体" panose="02010600030101010101" pitchFamily="2" charset="-122"/>
            </a:endParaRPr>
          </a:p>
          <a:p>
            <a:pPr marL="914400" lvl="1" indent="-457200" eaLnBrk="1" hangingPunct="1">
              <a:spcBef>
                <a:spcPct val="50000"/>
              </a:spcBef>
              <a:buClr>
                <a:schemeClr val="hlink"/>
              </a:buClr>
              <a:buSzPct val="110000"/>
              <a:buFont typeface="Wingdings" panose="05000000000000000000" pitchFamily="2" charset="2"/>
              <a:buAutoNum type="arabicPeriod"/>
            </a:pPr>
            <a:r>
              <a:rPr lang="zh-CN" altLang="en-US" sz="2400" dirty="0">
                <a:solidFill>
                  <a:schemeClr val="tx1"/>
                </a:solidFill>
                <a:latin typeface="Tahoma" panose="020B0604030504040204" pitchFamily="34" charset="0"/>
                <a:ea typeface="宋体" panose="02010600030101010101" pitchFamily="2" charset="-122"/>
              </a:rPr>
              <a:t>然后与知识库中已有的框架进行匹配，找出一个或者多个可匹配的预选框架作为初步假设；</a:t>
            </a:r>
            <a:endParaRPr lang="zh-CN" altLang="en-US" sz="2400" dirty="0">
              <a:solidFill>
                <a:schemeClr val="tx1"/>
              </a:solidFill>
              <a:latin typeface="Tahoma" panose="020B0604030504040204" pitchFamily="34" charset="0"/>
              <a:ea typeface="宋体" panose="02010600030101010101" pitchFamily="2" charset="-122"/>
            </a:endParaRPr>
          </a:p>
          <a:p>
            <a:pPr marL="914400" lvl="1" indent="-457200" eaLnBrk="1" hangingPunct="1">
              <a:spcBef>
                <a:spcPct val="50000"/>
              </a:spcBef>
              <a:buClr>
                <a:schemeClr val="hlink"/>
              </a:buClr>
              <a:buSzPct val="110000"/>
              <a:buFont typeface="Wingdings" panose="05000000000000000000" pitchFamily="2" charset="2"/>
              <a:buAutoNum type="arabicPeriod"/>
            </a:pPr>
            <a:r>
              <a:rPr lang="zh-CN" altLang="en-US" sz="2400" dirty="0">
                <a:solidFill>
                  <a:schemeClr val="tx1"/>
                </a:solidFill>
                <a:latin typeface="Tahoma" panose="020B0604030504040204" pitchFamily="34" charset="0"/>
                <a:ea typeface="宋体" panose="02010600030101010101" pitchFamily="2" charset="-122"/>
              </a:rPr>
              <a:t>在初步假设的引导下收集进一步的信息；</a:t>
            </a:r>
            <a:endParaRPr lang="zh-CN" altLang="en-US" sz="2400" dirty="0">
              <a:solidFill>
                <a:schemeClr val="tx1"/>
              </a:solidFill>
              <a:latin typeface="Tahoma" panose="020B0604030504040204" pitchFamily="34" charset="0"/>
              <a:ea typeface="宋体" panose="02010600030101010101" pitchFamily="2" charset="-122"/>
            </a:endParaRPr>
          </a:p>
          <a:p>
            <a:pPr marL="914400" lvl="1" indent="-457200" eaLnBrk="1" hangingPunct="1">
              <a:spcBef>
                <a:spcPct val="50000"/>
              </a:spcBef>
              <a:buClr>
                <a:schemeClr val="hlink"/>
              </a:buClr>
              <a:buSzPct val="110000"/>
              <a:buFont typeface="Wingdings" panose="05000000000000000000" pitchFamily="2" charset="2"/>
              <a:buAutoNum type="arabicPeriod"/>
            </a:pPr>
            <a:r>
              <a:rPr lang="zh-CN" altLang="en-US" sz="2400" dirty="0">
                <a:solidFill>
                  <a:schemeClr val="tx1"/>
                </a:solidFill>
                <a:latin typeface="Tahoma" panose="020B0604030504040204" pitchFamily="34" charset="0"/>
                <a:ea typeface="宋体" panose="02010600030101010101" pitchFamily="2" charset="-122"/>
              </a:rPr>
              <a:t>最后用某种评价方法对预选框架进行评价，决定是否接受。</a:t>
            </a:r>
            <a:endParaRPr lang="zh-CN" altLang="en-US" sz="2400" dirty="0">
              <a:solidFill>
                <a:schemeClr val="tx1"/>
              </a:solidFill>
              <a:latin typeface="Tahoma" panose="020B0604030504040204" pitchFamily="34" charset="0"/>
              <a:ea typeface="宋体" panose="02010600030101010101" pitchFamily="2" charset="-122"/>
            </a:endParaRPr>
          </a:p>
          <a:p>
            <a:pPr marL="457200" lvl="0" indent="-457200" eaLnBrk="1" hangingPunct="1">
              <a:spcBef>
                <a:spcPct val="50000"/>
              </a:spcBef>
              <a:buClr>
                <a:schemeClr val="hlink"/>
              </a:buClr>
              <a:buSzPct val="110000"/>
              <a:buFont typeface="Wingdings" panose="05000000000000000000" pitchFamily="2" charset="2"/>
              <a:buChar char="w"/>
            </a:pPr>
            <a:r>
              <a:rPr lang="zh-CN" altLang="en-US" sz="2400" dirty="0">
                <a:solidFill>
                  <a:schemeClr val="tx1"/>
                </a:solidFill>
                <a:latin typeface="Tahoma" panose="020B0604030504040204" pitchFamily="34" charset="0"/>
                <a:ea typeface="宋体" panose="02010600030101010101" pitchFamily="2" charset="-122"/>
              </a:rPr>
              <a:t>框架的匹配是通过对相应槽的槽名及槽值逐个进行比较实现的。</a:t>
            </a:r>
            <a:endParaRPr lang="zh-CN" altLang="en-US" sz="24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909">
                                            <p:txEl>
                                              <p:charRg st="0" end="30"/>
                                            </p:txEl>
                                          </p:spTgt>
                                        </p:tgtEl>
                                        <p:attrNameLst>
                                          <p:attrName>style.visibility</p:attrName>
                                        </p:attrNameLst>
                                      </p:cBhvr>
                                      <p:to>
                                        <p:strVal val="visible"/>
                                      </p:to>
                                    </p:set>
                                    <p:anim calcmode="lin" valueType="num">
                                      <p:cBhvr additive="base">
                                        <p:cTn id="7" dur="500" fill="hold"/>
                                        <p:tgtEl>
                                          <p:spTgt spid="37909">
                                            <p:txEl>
                                              <p:charRg st="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09">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909">
                                            <p:txEl>
                                              <p:charRg st="30" end="48"/>
                                            </p:txEl>
                                          </p:spTgt>
                                        </p:tgtEl>
                                        <p:attrNameLst>
                                          <p:attrName>style.visibility</p:attrName>
                                        </p:attrNameLst>
                                      </p:cBhvr>
                                      <p:to>
                                        <p:strVal val="visible"/>
                                      </p:to>
                                    </p:set>
                                    <p:anim calcmode="lin" valueType="num">
                                      <p:cBhvr additive="base">
                                        <p:cTn id="13" dur="500" fill="hold"/>
                                        <p:tgtEl>
                                          <p:spTgt spid="37909">
                                            <p:txEl>
                                              <p:charRg st="30"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09">
                                            <p:txEl>
                                              <p:charRg st="30" end="48"/>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7909">
                                            <p:txEl>
                                              <p:charRg st="48" end="89"/>
                                            </p:txEl>
                                          </p:spTgt>
                                        </p:tgtEl>
                                        <p:attrNameLst>
                                          <p:attrName>style.visibility</p:attrName>
                                        </p:attrNameLst>
                                      </p:cBhvr>
                                      <p:to>
                                        <p:strVal val="visible"/>
                                      </p:to>
                                    </p:set>
                                    <p:anim calcmode="lin" valueType="num">
                                      <p:cBhvr additive="base">
                                        <p:cTn id="18" dur="500" fill="hold"/>
                                        <p:tgtEl>
                                          <p:spTgt spid="37909">
                                            <p:txEl>
                                              <p:charRg st="48" end="8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909">
                                            <p:txEl>
                                              <p:charRg st="48" end="89"/>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7909">
                                            <p:txEl>
                                              <p:charRg st="89" end="108"/>
                                            </p:txEl>
                                          </p:spTgt>
                                        </p:tgtEl>
                                        <p:attrNameLst>
                                          <p:attrName>style.visibility</p:attrName>
                                        </p:attrNameLst>
                                      </p:cBhvr>
                                      <p:to>
                                        <p:strVal val="visible"/>
                                      </p:to>
                                    </p:set>
                                    <p:anim calcmode="lin" valueType="num">
                                      <p:cBhvr additive="base">
                                        <p:cTn id="23" dur="500" fill="hold"/>
                                        <p:tgtEl>
                                          <p:spTgt spid="37909">
                                            <p:txEl>
                                              <p:charRg st="89" end="10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909">
                                            <p:txEl>
                                              <p:charRg st="89" end="108"/>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37909">
                                            <p:txEl>
                                              <p:charRg st="108" end="135"/>
                                            </p:txEl>
                                          </p:spTgt>
                                        </p:tgtEl>
                                        <p:attrNameLst>
                                          <p:attrName>style.visibility</p:attrName>
                                        </p:attrNameLst>
                                      </p:cBhvr>
                                      <p:to>
                                        <p:strVal val="visible"/>
                                      </p:to>
                                    </p:set>
                                    <p:anim calcmode="lin" valueType="num">
                                      <p:cBhvr additive="base">
                                        <p:cTn id="28" dur="500" fill="hold"/>
                                        <p:tgtEl>
                                          <p:spTgt spid="37909">
                                            <p:txEl>
                                              <p:charRg st="108" end="13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909">
                                            <p:txEl>
                                              <p:charRg st="108" end="13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7909">
                                            <p:txEl>
                                              <p:charRg st="135" end="164"/>
                                            </p:txEl>
                                          </p:spTgt>
                                        </p:tgtEl>
                                        <p:attrNameLst>
                                          <p:attrName>style.visibility</p:attrName>
                                        </p:attrNameLst>
                                      </p:cBhvr>
                                      <p:to>
                                        <p:strVal val="visible"/>
                                      </p:to>
                                    </p:set>
                                    <p:anim calcmode="lin" valueType="num">
                                      <p:cBhvr additive="base">
                                        <p:cTn id="34" dur="500" fill="hold"/>
                                        <p:tgtEl>
                                          <p:spTgt spid="37909">
                                            <p:txEl>
                                              <p:charRg st="135" end="16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909">
                                            <p:txEl>
                                              <p:charRg st="135"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语义网络</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776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buClrTx/>
              <a:buSzTx/>
              <a:buFontTx/>
              <a:buChar char="•"/>
            </a:pPr>
            <a:r>
              <a:rPr lang="zh-CN" altLang="en-US" sz="2800" dirty="0">
                <a:latin typeface="宋体" panose="02010600030101010101" pitchFamily="2" charset="-122"/>
              </a:rPr>
              <a:t>语义网络是奎廉</a:t>
            </a:r>
            <a:r>
              <a:rPr lang="en-US" altLang="zh-CN" sz="2800" dirty="0">
                <a:latin typeface="宋体" panose="02010600030101010101" pitchFamily="2" charset="-122"/>
              </a:rPr>
              <a:t>(</a:t>
            </a:r>
            <a:r>
              <a:rPr lang="en-US" altLang="zh-CN" sz="2800" dirty="0">
                <a:latin typeface="Times New Roman" panose="02020603050405020304" pitchFamily="18" charset="0"/>
              </a:rPr>
              <a:t>J.R.Quillian</a:t>
            </a:r>
            <a:r>
              <a:rPr lang="en-US" altLang="zh-CN" sz="2800" dirty="0">
                <a:latin typeface="宋体" panose="02010600030101010101" pitchFamily="2" charset="-122"/>
              </a:rPr>
              <a:t>)</a:t>
            </a:r>
            <a:r>
              <a:rPr lang="zh-CN" altLang="en-US" sz="2800" dirty="0">
                <a:latin typeface="宋体" panose="02010600030101010101" pitchFamily="2" charset="-122"/>
              </a:rPr>
              <a:t>于</a:t>
            </a:r>
            <a:r>
              <a:rPr lang="en-US" altLang="zh-CN" sz="2800" dirty="0">
                <a:latin typeface="宋体" panose="02010600030101010101" pitchFamily="2" charset="-122"/>
              </a:rPr>
              <a:t>1968</a:t>
            </a:r>
            <a:r>
              <a:rPr lang="zh-CN" altLang="en-US" sz="2800" dirty="0">
                <a:latin typeface="宋体" panose="02010600030101010101" pitchFamily="2" charset="-122"/>
              </a:rPr>
              <a:t>年在他的博士论文中作为人类联想记忆的一个显式心理学模型最先提出的。</a:t>
            </a:r>
            <a:endParaRPr lang="zh-CN" altLang="en-US" sz="2800" dirty="0">
              <a:latin typeface="宋体" panose="02010600030101010101" pitchFamily="2" charset="-122"/>
            </a:endParaRPr>
          </a:p>
          <a:p>
            <a:pPr eaLnBrk="1" hangingPunct="1">
              <a:lnSpc>
                <a:spcPct val="80000"/>
              </a:lnSpc>
              <a:buClrTx/>
              <a:buSzTx/>
              <a:buFontTx/>
              <a:buChar char="•"/>
            </a:pPr>
            <a:r>
              <a:rPr lang="zh-CN" altLang="en-US" sz="2800" dirty="0">
                <a:latin typeface="宋体" panose="02010600030101010101" pitchFamily="2" charset="-122"/>
              </a:rPr>
              <a:t>随后在他设计的可教式语言理解器</a:t>
            </a:r>
            <a:r>
              <a:rPr lang="en-US" altLang="zh-CN" sz="2800" dirty="0">
                <a:latin typeface="宋体" panose="02010600030101010101" pitchFamily="2" charset="-122"/>
              </a:rPr>
              <a:t>TLC(Teachable Language Comprehenden)</a:t>
            </a:r>
            <a:r>
              <a:rPr lang="zh-CN" altLang="en-US" sz="2800" dirty="0">
                <a:latin typeface="宋体" panose="02010600030101010101" pitchFamily="2" charset="-122"/>
              </a:rPr>
              <a:t>中用作知识表示。</a:t>
            </a:r>
            <a:endParaRPr lang="zh-CN" altLang="en-US" sz="2800" dirty="0">
              <a:latin typeface="宋体" panose="02010600030101010101" pitchFamily="2" charset="-122"/>
            </a:endParaRPr>
          </a:p>
          <a:p>
            <a:pPr eaLnBrk="1" hangingPunct="1">
              <a:lnSpc>
                <a:spcPct val="80000"/>
              </a:lnSpc>
              <a:buClrTx/>
              <a:buSzTx/>
              <a:buFontTx/>
              <a:buChar char="•"/>
            </a:pPr>
            <a:r>
              <a:rPr lang="en-US" altLang="zh-CN" sz="2800" dirty="0">
                <a:latin typeface="宋体" panose="02010600030101010101" pitchFamily="2" charset="-122"/>
              </a:rPr>
              <a:t>1972</a:t>
            </a:r>
            <a:r>
              <a:rPr lang="zh-CN" altLang="en-US" sz="2800" dirty="0">
                <a:latin typeface="宋体" panose="02010600030101010101" pitchFamily="2" charset="-122"/>
              </a:rPr>
              <a:t>年西蒙将其用于自然语言理解系统。</a:t>
            </a:r>
            <a:endParaRPr lang="zh-CN" altLang="en-US" sz="2800" dirty="0">
              <a:latin typeface="宋体" panose="02010600030101010101" pitchFamily="2" charset="-122"/>
            </a:endParaRPr>
          </a:p>
          <a:p>
            <a:pPr eaLnBrk="1" hangingPunct="1">
              <a:lnSpc>
                <a:spcPct val="80000"/>
              </a:lnSpc>
              <a:buClrTx/>
              <a:buSzTx/>
              <a:buFontTx/>
              <a:buChar char="•"/>
            </a:pPr>
            <a:r>
              <a:rPr lang="zh-CN" altLang="en-US" sz="2800" dirty="0">
                <a:latin typeface="宋体" panose="02010600030101010101" pitchFamily="2" charset="-122"/>
              </a:rPr>
              <a:t>目前语义网络已经广泛地应用于人工智能的许多领域中，是一种表达能力强而且灵活的知识表示方法。</a:t>
            </a:r>
            <a:endParaRPr lang="zh-CN" altLang="en-US" sz="2800" dirty="0"/>
          </a:p>
        </p:txBody>
      </p:sp>
      <p:sp>
        <p:nvSpPr>
          <p:cNvPr id="8090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7763">
                                            <p:txEl>
                                              <p:charRg st="0" end="60"/>
                                            </p:txEl>
                                          </p:spTgt>
                                        </p:tgtEl>
                                        <p:attrNameLst>
                                          <p:attrName>style.visibility</p:attrName>
                                        </p:attrNameLst>
                                      </p:cBhvr>
                                      <p:to>
                                        <p:strVal val="visible"/>
                                      </p:to>
                                    </p:set>
                                    <p:anim calcmode="lin" valueType="num">
                                      <p:cBhvr additive="base">
                                        <p:cTn id="7" dur="500" fill="hold"/>
                                        <p:tgtEl>
                                          <p:spTgt spid="117763">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charRg st="0" end="6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7763">
                                            <p:txEl>
                                              <p:charRg st="60" end="120"/>
                                            </p:txEl>
                                          </p:spTgt>
                                        </p:tgtEl>
                                        <p:attrNameLst>
                                          <p:attrName>style.visibility</p:attrName>
                                        </p:attrNameLst>
                                      </p:cBhvr>
                                      <p:to>
                                        <p:strVal val="visible"/>
                                      </p:to>
                                    </p:set>
                                    <p:anim calcmode="lin" valueType="num">
                                      <p:cBhvr additive="base">
                                        <p:cTn id="12" dur="500" fill="hold"/>
                                        <p:tgtEl>
                                          <p:spTgt spid="117763">
                                            <p:txEl>
                                              <p:charRg st="60" end="12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7763">
                                            <p:txEl>
                                              <p:charRg st="60" end="12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7763">
                                            <p:txEl>
                                              <p:charRg st="120" end="141"/>
                                            </p:txEl>
                                          </p:spTgt>
                                        </p:tgtEl>
                                        <p:attrNameLst>
                                          <p:attrName>style.visibility</p:attrName>
                                        </p:attrNameLst>
                                      </p:cBhvr>
                                      <p:to>
                                        <p:strVal val="visible"/>
                                      </p:to>
                                    </p:set>
                                    <p:anim calcmode="lin" valueType="num">
                                      <p:cBhvr additive="base">
                                        <p:cTn id="17" dur="500" fill="hold"/>
                                        <p:tgtEl>
                                          <p:spTgt spid="117763">
                                            <p:txEl>
                                              <p:charRg st="120" end="14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charRg st="120" end="14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7763">
                                            <p:txEl>
                                              <p:charRg st="141" end="187"/>
                                            </p:txEl>
                                          </p:spTgt>
                                        </p:tgtEl>
                                        <p:attrNameLst>
                                          <p:attrName>style.visibility</p:attrName>
                                        </p:attrNameLst>
                                      </p:cBhvr>
                                      <p:to>
                                        <p:strVal val="visible"/>
                                      </p:to>
                                    </p:set>
                                    <p:anim calcmode="lin" valueType="num">
                                      <p:cBhvr additive="base">
                                        <p:cTn id="22" dur="500" fill="hold"/>
                                        <p:tgtEl>
                                          <p:spTgt spid="117763">
                                            <p:txEl>
                                              <p:charRg st="141" end="18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7763">
                                            <p:txEl>
                                              <p:charRg st="141" end="1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609600" y="152400"/>
            <a:ext cx="7772400" cy="1447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语义网络的结构</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4819" name="Rectangle 3" descr="Rectangle: Click to edit Master text styles&#13;&#10;Second level&#13;&#10;Third level&#13;&#10;Fourth level&#13;&#10;Fifth level"/>
          <p:cNvSpPr>
            <a:spLocks noGrp="1"/>
          </p:cNvSpPr>
          <p:nvPr>
            <p:ph idx="1"/>
          </p:nvPr>
        </p:nvSpPr>
        <p:spPr>
          <a:xfrm>
            <a:off x="838200" y="3192463"/>
            <a:ext cx="7772400" cy="2973387"/>
          </a:xfrm>
          <a:ln/>
        </p:spPr>
        <p:txBody>
          <a:bodyPr vert="horz" wrap="square" lIns="91440" tIns="45720" rIns="91440" bIns="45720" anchor="t" anchorCtr="0"/>
          <a:p>
            <a:pPr marL="609600" indent="-609600" eaLnBrk="1" hangingPunct="1">
              <a:buClrTx/>
              <a:buSzTx/>
              <a:buFontTx/>
              <a:buChar char="•"/>
            </a:pPr>
            <a:r>
              <a:rPr lang="zh-CN" altLang="en-US" sz="2400" dirty="0">
                <a:latin typeface="宋体" panose="02010600030101010101" pitchFamily="2" charset="-122"/>
              </a:rPr>
              <a:t>语义网络是通过概念及其语义关系来表达知识的一种网络图。</a:t>
            </a:r>
            <a:endParaRPr lang="zh-CN" altLang="en-US" sz="2400" dirty="0">
              <a:latin typeface="宋体" panose="02010600030101010101" pitchFamily="2" charset="-122"/>
            </a:endParaRPr>
          </a:p>
          <a:p>
            <a:pPr marL="609600" indent="-609600" eaLnBrk="1" hangingPunct="1">
              <a:buClrTx/>
              <a:buSzTx/>
              <a:buFontTx/>
              <a:buChar char="•"/>
            </a:pPr>
            <a:r>
              <a:rPr lang="zh-CN" altLang="en-US" sz="2400" dirty="0">
                <a:latin typeface="宋体" panose="02010600030101010101" pitchFamily="2" charset="-122"/>
              </a:rPr>
              <a:t>从图论的观点看，它就是一个</a:t>
            </a:r>
            <a:r>
              <a:rPr lang="zh-CN" altLang="en-US" sz="2400" dirty="0">
                <a:latin typeface="Times New Roman" panose="02020603050405020304" pitchFamily="18" charset="0"/>
              </a:rPr>
              <a:t>“</a:t>
            </a:r>
            <a:r>
              <a:rPr lang="zh-CN" altLang="en-US" sz="2400" dirty="0">
                <a:latin typeface="宋体" panose="02010600030101010101" pitchFamily="2" charset="-122"/>
              </a:rPr>
              <a:t>带标识的有向图</a:t>
            </a:r>
            <a:r>
              <a:rPr lang="zh-CN" altLang="en-US" sz="2400" dirty="0">
                <a:latin typeface="Times New Roman" panose="02020603050405020304" pitchFamily="18" charset="0"/>
              </a:rPr>
              <a:t>”</a:t>
            </a:r>
            <a:r>
              <a:rPr lang="zh-CN" altLang="en-US" sz="2400" dirty="0">
                <a:latin typeface="宋体" panose="02010600030101010101" pitchFamily="2" charset="-122"/>
              </a:rPr>
              <a:t>。有向图的节点表示各种事物、概念、情况、属性、状态动作等等。弧表示各种语义联系，也称为联想弧。</a:t>
            </a:r>
            <a:endParaRPr lang="zh-CN" altLang="en-US" sz="2400" dirty="0">
              <a:latin typeface="宋体" panose="02010600030101010101" pitchFamily="2" charset="-122"/>
            </a:endParaRPr>
          </a:p>
        </p:txBody>
      </p:sp>
      <p:sp>
        <p:nvSpPr>
          <p:cNvPr id="8294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4820" name="Object 4"/>
          <p:cNvGraphicFramePr>
            <a:graphicFrameLocks noChangeAspect="1"/>
          </p:cNvGraphicFramePr>
          <p:nvPr/>
        </p:nvGraphicFramePr>
        <p:xfrm>
          <a:off x="2700338" y="1844675"/>
          <a:ext cx="3733800" cy="950913"/>
        </p:xfrm>
        <a:graphic>
          <a:graphicData uri="http://schemas.openxmlformats.org/presentationml/2006/ole">
            <mc:AlternateContent xmlns:mc="http://schemas.openxmlformats.org/markup-compatibility/2006">
              <mc:Choice xmlns:v="urn:schemas-microsoft-com:vml" Requires="v">
                <p:oleObj spid="_x0000_s3079" name="" r:id="rId1" imgW="1922780" imgH="487680" progId="Visio.Drawing.6">
                  <p:embed/>
                </p:oleObj>
              </mc:Choice>
              <mc:Fallback>
                <p:oleObj name="" r:id="rId1" imgW="1922780" imgH="487680" progId="Visio.Drawing.6">
                  <p:embed/>
                  <p:pic>
                    <p:nvPicPr>
                      <p:cNvPr id="0" name="图片 3078"/>
                      <p:cNvPicPr/>
                      <p:nvPr/>
                    </p:nvPicPr>
                    <p:blipFill>
                      <a:blip r:embed="rId2"/>
                      <a:stretch>
                        <a:fillRect/>
                      </a:stretch>
                    </p:blipFill>
                    <p:spPr>
                      <a:xfrm>
                        <a:off x="2700338" y="1844675"/>
                        <a:ext cx="3733800" cy="950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amond(in)">
                                      <p:cBhvr>
                                        <p:cTn id="7" dur="20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819">
                                            <p:txEl>
                                              <p:charRg st="0" end="28"/>
                                            </p:txEl>
                                          </p:spTgt>
                                        </p:tgtEl>
                                        <p:attrNameLst>
                                          <p:attrName>style.visibility</p:attrName>
                                        </p:attrNameLst>
                                      </p:cBhvr>
                                      <p:to>
                                        <p:strVal val="visible"/>
                                      </p:to>
                                    </p:set>
                                    <p:anim calcmode="lin" valueType="num">
                                      <p:cBhvr additive="base">
                                        <p:cTn id="12" dur="500" fill="hold"/>
                                        <p:tgtEl>
                                          <p:spTgt spid="34819">
                                            <p:txEl>
                                              <p:charRg st="0" end="2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819">
                                            <p:txEl>
                                              <p:charRg st="0" end="2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4819">
                                            <p:txEl>
                                              <p:charRg st="28" end="98"/>
                                            </p:txEl>
                                          </p:spTgt>
                                        </p:tgtEl>
                                        <p:attrNameLst>
                                          <p:attrName>style.visibility</p:attrName>
                                        </p:attrNameLst>
                                      </p:cBhvr>
                                      <p:to>
                                        <p:strVal val="visible"/>
                                      </p:to>
                                    </p:set>
                                    <p:anim calcmode="lin" valueType="num">
                                      <p:cBhvr additive="base">
                                        <p:cTn id="17" dur="500" fill="hold"/>
                                        <p:tgtEl>
                                          <p:spTgt spid="34819">
                                            <p:txEl>
                                              <p:charRg st="28" end="9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9">
                                            <p:txEl>
                                              <p:charRg st="28"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语义网络的例子</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35843" name="Object 3"/>
          <p:cNvGraphicFramePr>
            <a:graphicFrameLocks noChangeAspect="1"/>
          </p:cNvGraphicFramePr>
          <p:nvPr>
            <p:ph idx="1"/>
          </p:nvPr>
        </p:nvGraphicFramePr>
        <p:xfrm>
          <a:off x="685800" y="3549650"/>
          <a:ext cx="7770813" cy="2241550"/>
        </p:xfrm>
        <a:graphic>
          <a:graphicData uri="http://schemas.openxmlformats.org/presentationml/2006/ole">
            <mc:AlternateContent xmlns:mc="http://schemas.openxmlformats.org/markup-compatibility/2006">
              <mc:Choice xmlns:v="urn:schemas-microsoft-com:vml" Requires="v">
                <p:oleObj spid="_x0000_s3080" name="" r:id="rId1" imgW="4464050" imgH="1283335" progId="Visio.Drawing.6">
                  <p:embed/>
                </p:oleObj>
              </mc:Choice>
              <mc:Fallback>
                <p:oleObj name="" r:id="rId1" imgW="4464050" imgH="1283335" progId="Visio.Drawing.6">
                  <p:embed/>
                  <p:pic>
                    <p:nvPicPr>
                      <p:cNvPr id="0" name="图片 3079"/>
                      <p:cNvPicPr/>
                      <p:nvPr/>
                    </p:nvPicPr>
                    <p:blipFill>
                      <a:blip r:embed="rId2"/>
                      <a:srcRect/>
                      <a:stretch>
                        <a:fillRect/>
                      </a:stretch>
                    </p:blipFill>
                    <p:spPr>
                      <a:xfrm>
                        <a:off x="685800" y="3549650"/>
                        <a:ext cx="7770813" cy="2241550"/>
                      </a:xfrm>
                      <a:prstGeom prst="rect">
                        <a:avLst/>
                      </a:prstGeom>
                      <a:noFill/>
                      <a:ln w="38100">
                        <a:miter/>
                      </a:ln>
                    </p:spPr>
                  </p:pic>
                </p:oleObj>
              </mc:Fallback>
            </mc:AlternateContent>
          </a:graphicData>
        </a:graphic>
      </p:graphicFrame>
      <p:sp>
        <p:nvSpPr>
          <p:cNvPr id="8499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5844" name="Object 4"/>
          <p:cNvGraphicFramePr>
            <a:graphicFrameLocks noChangeAspect="1"/>
          </p:cNvGraphicFramePr>
          <p:nvPr/>
        </p:nvGraphicFramePr>
        <p:xfrm>
          <a:off x="2895600" y="1984375"/>
          <a:ext cx="3581400" cy="911225"/>
        </p:xfrm>
        <a:graphic>
          <a:graphicData uri="http://schemas.openxmlformats.org/presentationml/2006/ole">
            <mc:AlternateContent xmlns:mc="http://schemas.openxmlformats.org/markup-compatibility/2006">
              <mc:Choice xmlns:v="urn:schemas-microsoft-com:vml" Requires="v">
                <p:oleObj spid="_x0000_s3078" name="" r:id="rId3" imgW="1922780" imgH="487680" progId="Visio.Drawing.6">
                  <p:embed/>
                </p:oleObj>
              </mc:Choice>
              <mc:Fallback>
                <p:oleObj name="" r:id="rId3" imgW="1922780" imgH="487680" progId="Visio.Drawing.6">
                  <p:embed/>
                  <p:pic>
                    <p:nvPicPr>
                      <p:cNvPr id="0" name="图片 3077"/>
                      <p:cNvPicPr/>
                      <p:nvPr/>
                    </p:nvPicPr>
                    <p:blipFill>
                      <a:blip r:embed="rId4"/>
                      <a:stretch>
                        <a:fillRect/>
                      </a:stretch>
                    </p:blipFill>
                    <p:spPr>
                      <a:xfrm>
                        <a:off x="2895600" y="1984375"/>
                        <a:ext cx="3581400" cy="911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ox(in)">
                                      <p:cBhvr>
                                        <p:cTn id="7" dur="20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box(in)">
                                      <p:cBhvr>
                                        <p:cTn id="12"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a:xfrm>
            <a:off x="685800" y="434975"/>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语义网络表示法的特点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54275" name="Rectangle 3" descr="Rectangle: Click to edit Master text styles&#13;&#10;Second level&#13;&#10;Third level&#13;&#10;Fourth level&#13;&#10;Fifth level"/>
          <p:cNvSpPr>
            <a:spLocks noGrp="1"/>
          </p:cNvSpPr>
          <p:nvPr>
            <p:ph idx="1"/>
          </p:nvPr>
        </p:nvSpPr>
        <p:spPr>
          <a:xfrm>
            <a:off x="1041400" y="1700213"/>
            <a:ext cx="7131050" cy="4392612"/>
          </a:xfrm>
          <a:ln/>
        </p:spPr>
        <p:txBody>
          <a:bodyPr vert="horz" wrap="square" lIns="91440" tIns="45720" rIns="91440" bIns="45720" anchor="t" anchorCtr="0"/>
          <a:p>
            <a:pPr eaLnBrk="1" hangingPunct="1"/>
            <a:r>
              <a:rPr lang="zh-CN" altLang="en-US" dirty="0"/>
              <a:t>结构性 </a:t>
            </a:r>
            <a:endParaRPr lang="zh-CN" altLang="en-US" dirty="0"/>
          </a:p>
          <a:p>
            <a:pPr eaLnBrk="1" hangingPunct="1"/>
            <a:r>
              <a:rPr lang="zh-CN" altLang="en-US" dirty="0"/>
              <a:t>联想性</a:t>
            </a:r>
            <a:endParaRPr lang="zh-CN" altLang="en-US" dirty="0"/>
          </a:p>
          <a:p>
            <a:pPr eaLnBrk="1" hangingPunct="1"/>
            <a:r>
              <a:rPr lang="zh-CN" altLang="en-US" dirty="0"/>
              <a:t>直观性</a:t>
            </a:r>
            <a:endParaRPr lang="zh-CN" altLang="en-US" dirty="0"/>
          </a:p>
          <a:p>
            <a:pPr eaLnBrk="1" hangingPunct="1"/>
            <a:r>
              <a:rPr lang="zh-CN" altLang="en-US" dirty="0"/>
              <a:t>非严格性</a:t>
            </a:r>
            <a:endParaRPr lang="zh-CN" altLang="en-US" dirty="0"/>
          </a:p>
          <a:p>
            <a:pPr eaLnBrk="1" hangingPunct="1"/>
            <a:r>
              <a:rPr lang="zh-CN" altLang="en-US" dirty="0"/>
              <a:t>处理复杂性</a:t>
            </a:r>
            <a:endParaRPr lang="zh-CN" altLang="en-US" dirty="0"/>
          </a:p>
        </p:txBody>
      </p:sp>
      <p:sp>
        <p:nvSpPr>
          <p:cNvPr id="8704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charRg st="0" end="5"/>
                                            </p:txEl>
                                          </p:spTgt>
                                        </p:tgtEl>
                                        <p:attrNameLst>
                                          <p:attrName>style.visibility</p:attrName>
                                        </p:attrNameLst>
                                      </p:cBhvr>
                                      <p:to>
                                        <p:strVal val="visible"/>
                                      </p:to>
                                    </p:set>
                                    <p:anim calcmode="lin" valueType="num">
                                      <p:cBhvr additive="base">
                                        <p:cTn id="7" dur="500" fill="hold"/>
                                        <p:tgtEl>
                                          <p:spTgt spid="5427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charRg st="5" end="9"/>
                                            </p:txEl>
                                          </p:spTgt>
                                        </p:tgtEl>
                                        <p:attrNameLst>
                                          <p:attrName>style.visibility</p:attrName>
                                        </p:attrNameLst>
                                      </p:cBhvr>
                                      <p:to>
                                        <p:strVal val="visible"/>
                                      </p:to>
                                    </p:set>
                                    <p:anim calcmode="lin" valueType="num">
                                      <p:cBhvr additive="base">
                                        <p:cTn id="13" dur="500" fill="hold"/>
                                        <p:tgtEl>
                                          <p:spTgt spid="54275">
                                            <p:txEl>
                                              <p:charRg st="5"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charRg st="5"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9" end="13"/>
                                            </p:txEl>
                                          </p:spTgt>
                                        </p:tgtEl>
                                        <p:attrNameLst>
                                          <p:attrName>style.visibility</p:attrName>
                                        </p:attrNameLst>
                                      </p:cBhvr>
                                      <p:to>
                                        <p:strVal val="visible"/>
                                      </p:to>
                                    </p:set>
                                    <p:anim calcmode="lin" valueType="num">
                                      <p:cBhvr additive="base">
                                        <p:cTn id="19" dur="500" fill="hold"/>
                                        <p:tgtEl>
                                          <p:spTgt spid="54275">
                                            <p:txEl>
                                              <p:charRg st="9"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9"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charRg st="13" end="18"/>
                                            </p:txEl>
                                          </p:spTgt>
                                        </p:tgtEl>
                                        <p:attrNameLst>
                                          <p:attrName>style.visibility</p:attrName>
                                        </p:attrNameLst>
                                      </p:cBhvr>
                                      <p:to>
                                        <p:strVal val="visible"/>
                                      </p:to>
                                    </p:set>
                                    <p:anim calcmode="lin" valueType="num">
                                      <p:cBhvr additive="base">
                                        <p:cTn id="25" dur="500" fill="hold"/>
                                        <p:tgtEl>
                                          <p:spTgt spid="54275">
                                            <p:txEl>
                                              <p:charRg st="13" end="1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charRg st="13" end="1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charRg st="18" end="24"/>
                                            </p:txEl>
                                          </p:spTgt>
                                        </p:tgtEl>
                                        <p:attrNameLst>
                                          <p:attrName>style.visibility</p:attrName>
                                        </p:attrNameLst>
                                      </p:cBhvr>
                                      <p:to>
                                        <p:strVal val="visible"/>
                                      </p:to>
                                    </p:set>
                                    <p:anim calcmode="lin" valueType="num">
                                      <p:cBhvr additive="base">
                                        <p:cTn id="31" dur="500" fill="hold"/>
                                        <p:tgtEl>
                                          <p:spTgt spid="54275">
                                            <p:txEl>
                                              <p:charRg st="18" end="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charRg st="18"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a:xfrm>
            <a:off x="304800" y="457200"/>
            <a:ext cx="8534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2.2.5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其他表示</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法</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8131" name="Rectangle 3" descr="Rectangle: Click to edit Master text styles&#13;&#10;Second level&#13;&#10;Third level&#13;&#10;Fourth level&#13;&#10;Fifth level"/>
          <p:cNvSpPr>
            <a:spLocks noGrp="1"/>
          </p:cNvSpPr>
          <p:nvPr>
            <p:ph idx="1"/>
          </p:nvPr>
        </p:nvSpPr>
        <p:spPr>
          <a:xfrm>
            <a:off x="609600" y="1600200"/>
            <a:ext cx="8229600" cy="4800600"/>
          </a:xfrm>
          <a:ln/>
        </p:spPr>
        <p:txBody>
          <a:bodyPr vert="horz" wrap="square" lIns="91440" tIns="45720" rIns="91440" bIns="45720" anchor="t" anchorCtr="0"/>
          <a:p>
            <a:pPr eaLnBrk="1" hangingPunct="1"/>
            <a:r>
              <a:rPr lang="zh-CN" altLang="en-US" sz="2800" dirty="0"/>
              <a:t>脚本表示法</a:t>
            </a:r>
            <a:endParaRPr lang="zh-CN" altLang="en-US" sz="2800" dirty="0"/>
          </a:p>
          <a:p>
            <a:pPr lvl="1" eaLnBrk="1" hangingPunct="1"/>
            <a:r>
              <a:rPr lang="zh-CN" altLang="en-US" sz="2400" dirty="0"/>
              <a:t>夏克（</a:t>
            </a:r>
            <a:r>
              <a:rPr lang="en-US" altLang="zh-CN" sz="2400" dirty="0"/>
              <a:t>R</a:t>
            </a:r>
            <a:r>
              <a:rPr lang="zh-CN" altLang="en-US" sz="2400" dirty="0"/>
              <a:t>．</a:t>
            </a:r>
            <a:r>
              <a:rPr lang="en-US" altLang="zh-CN" sz="2400" dirty="0"/>
              <a:t>C</a:t>
            </a:r>
            <a:r>
              <a:rPr lang="zh-CN" altLang="en-US" sz="2400" dirty="0"/>
              <a:t>．</a:t>
            </a:r>
            <a:r>
              <a:rPr lang="en-US" altLang="zh-CN" sz="2400" dirty="0"/>
              <a:t>Schank</a:t>
            </a:r>
            <a:r>
              <a:rPr lang="zh-CN" altLang="en-US" sz="2400" dirty="0"/>
              <a:t>）根据他的概念依赖理论提出的一种知识表示方法。脚本与框架类似，由一组槽组成，用来表示特定领域内一些事件的发生序列。 </a:t>
            </a:r>
            <a:endParaRPr lang="zh-CN" altLang="en-US" sz="2400" dirty="0"/>
          </a:p>
          <a:p>
            <a:pPr eaLnBrk="1" hangingPunct="1"/>
            <a:r>
              <a:rPr lang="zh-CN" altLang="en-US" sz="2800" dirty="0"/>
              <a:t>过程表示法</a:t>
            </a:r>
            <a:endParaRPr lang="zh-CN" altLang="en-US" sz="2800" dirty="0"/>
          </a:p>
          <a:p>
            <a:pPr lvl="1" eaLnBrk="1" hangingPunct="1"/>
            <a:r>
              <a:rPr lang="zh-CN" altLang="en-US" sz="2400" dirty="0"/>
              <a:t>认为知识主要是过程性的。其表示方法应将知识及如何使用这些知识的控制性策略均表述为求解问题的过程。 </a:t>
            </a:r>
            <a:endParaRPr lang="zh-CN" altLang="en-US" sz="2400" dirty="0"/>
          </a:p>
          <a:p>
            <a:pPr lvl="1" eaLnBrk="1" hangingPunct="1"/>
            <a:r>
              <a:rPr lang="zh-CN" altLang="en-US" sz="2400" dirty="0"/>
              <a:t>过程性表示方法着重于对知识的利用，它把与问题有关的知识以及如何运用这些知识求解问题的控制策略都表述为一个或多个求解问题的过程。 </a:t>
            </a:r>
            <a:endParaRPr lang="zh-CN" altLang="en-US" sz="2400" dirty="0"/>
          </a:p>
        </p:txBody>
      </p:sp>
      <p:sp>
        <p:nvSpPr>
          <p:cNvPr id="8909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charRg st="0" end="6"/>
                                            </p:txEl>
                                          </p:spTgt>
                                        </p:tgtEl>
                                        <p:attrNameLst>
                                          <p:attrName>style.visibility</p:attrName>
                                        </p:attrNameLst>
                                      </p:cBhvr>
                                      <p:to>
                                        <p:strVal val="visible"/>
                                      </p:to>
                                    </p:set>
                                    <p:anim calcmode="lin" valueType="num">
                                      <p:cBhvr additive="base">
                                        <p:cTn id="7" dur="500" fill="hold"/>
                                        <p:tgtEl>
                                          <p:spTgt spid="4813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charRg st="0"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8131">
                                            <p:txEl>
                                              <p:charRg st="6" end="78"/>
                                            </p:txEl>
                                          </p:spTgt>
                                        </p:tgtEl>
                                        <p:attrNameLst>
                                          <p:attrName>style.visibility</p:attrName>
                                        </p:attrNameLst>
                                      </p:cBhvr>
                                      <p:to>
                                        <p:strVal val="visible"/>
                                      </p:to>
                                    </p:set>
                                    <p:anim calcmode="lin" valueType="num">
                                      <p:cBhvr additive="base">
                                        <p:cTn id="12" dur="500" fill="hold"/>
                                        <p:tgtEl>
                                          <p:spTgt spid="48131">
                                            <p:txEl>
                                              <p:charRg st="6" end="7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charRg st="6" end="78"/>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8131">
                                            <p:txEl>
                                              <p:charRg st="78" end="84"/>
                                            </p:txEl>
                                          </p:spTgt>
                                        </p:tgtEl>
                                        <p:attrNameLst>
                                          <p:attrName>style.visibility</p:attrName>
                                        </p:attrNameLst>
                                      </p:cBhvr>
                                      <p:to>
                                        <p:strVal val="visible"/>
                                      </p:to>
                                    </p:set>
                                    <p:anim calcmode="lin" valueType="num">
                                      <p:cBhvr additive="base">
                                        <p:cTn id="18" dur="500" fill="hold"/>
                                        <p:tgtEl>
                                          <p:spTgt spid="48131">
                                            <p:txEl>
                                              <p:charRg st="78" end="8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8131">
                                            <p:txEl>
                                              <p:charRg st="78" end="8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48131">
                                            <p:txEl>
                                              <p:charRg st="84" end="134"/>
                                            </p:txEl>
                                          </p:spTgt>
                                        </p:tgtEl>
                                        <p:attrNameLst>
                                          <p:attrName>style.visibility</p:attrName>
                                        </p:attrNameLst>
                                      </p:cBhvr>
                                      <p:to>
                                        <p:strVal val="visible"/>
                                      </p:to>
                                    </p:set>
                                    <p:anim calcmode="lin" valueType="num">
                                      <p:cBhvr additive="base">
                                        <p:cTn id="23" dur="500" fill="hold"/>
                                        <p:tgtEl>
                                          <p:spTgt spid="48131">
                                            <p:txEl>
                                              <p:charRg st="84" end="13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charRg st="84" end="13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48131">
                                            <p:txEl>
                                              <p:charRg st="134" end="199"/>
                                            </p:txEl>
                                          </p:spTgt>
                                        </p:tgtEl>
                                        <p:attrNameLst>
                                          <p:attrName>style.visibility</p:attrName>
                                        </p:attrNameLst>
                                      </p:cBhvr>
                                      <p:to>
                                        <p:strVal val="visible"/>
                                      </p:to>
                                    </p:set>
                                    <p:anim calcmode="lin" valueType="num">
                                      <p:cBhvr additive="base">
                                        <p:cTn id="28" dur="500" fill="hold"/>
                                        <p:tgtEl>
                                          <p:spTgt spid="48131">
                                            <p:txEl>
                                              <p:charRg st="134" end="19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8131">
                                            <p:txEl>
                                              <p:charRg st="134"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知识获取与管理</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083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buFont typeface="Wingdings" panose="05000000000000000000" pitchFamily="2" charset="2"/>
              <a:buNone/>
            </a:pPr>
            <a:r>
              <a:rPr lang="en-US" altLang="zh-CN" dirty="0"/>
              <a:t>2.3.1 </a:t>
            </a:r>
            <a:r>
              <a:rPr lang="zh-CN" altLang="en-US" dirty="0"/>
              <a:t>知识获取的任务</a:t>
            </a:r>
            <a:endParaRPr lang="zh-CN" altLang="en-US" dirty="0"/>
          </a:p>
          <a:p>
            <a:pPr eaLnBrk="1" hangingPunct="1"/>
            <a:r>
              <a:rPr lang="zh-CN" altLang="en-US" dirty="0"/>
              <a:t>获取知识，建立起健全、完善、有效的知识库，以满足求解领域问题的需要。 </a:t>
            </a:r>
            <a:endParaRPr lang="zh-CN" altLang="en-US" dirty="0"/>
          </a:p>
          <a:p>
            <a:pPr lvl="1" eaLnBrk="1" hangingPunct="1"/>
            <a:r>
              <a:rPr lang="zh-CN" altLang="en-US" dirty="0"/>
              <a:t>抽取知识</a:t>
            </a:r>
            <a:endParaRPr lang="zh-CN" altLang="en-US" dirty="0"/>
          </a:p>
          <a:p>
            <a:pPr lvl="1" eaLnBrk="1" hangingPunct="1"/>
            <a:r>
              <a:rPr lang="zh-CN" altLang="en-US" dirty="0"/>
              <a:t>转换知识</a:t>
            </a:r>
            <a:endParaRPr lang="zh-CN" altLang="en-US" dirty="0"/>
          </a:p>
          <a:p>
            <a:pPr lvl="1" eaLnBrk="1" hangingPunct="1"/>
            <a:r>
              <a:rPr lang="zh-CN" altLang="en-US" dirty="0"/>
              <a:t>输入知识</a:t>
            </a:r>
            <a:endParaRPr lang="zh-CN" altLang="en-US" dirty="0"/>
          </a:p>
          <a:p>
            <a:pPr lvl="1" eaLnBrk="1" hangingPunct="1"/>
            <a:r>
              <a:rPr lang="zh-CN" altLang="en-US" dirty="0"/>
              <a:t>检测知识</a:t>
            </a:r>
            <a:endParaRPr lang="zh-CN" altLang="en-US" dirty="0"/>
          </a:p>
        </p:txBody>
      </p:sp>
      <p:sp>
        <p:nvSpPr>
          <p:cNvPr id="911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0835">
                                            <p:txEl>
                                              <p:charRg st="14" end="50"/>
                                            </p:txEl>
                                          </p:spTgt>
                                        </p:tgtEl>
                                        <p:attrNameLst>
                                          <p:attrName>style.visibility</p:attrName>
                                        </p:attrNameLst>
                                      </p:cBhvr>
                                      <p:to>
                                        <p:strVal val="visible"/>
                                      </p:to>
                                    </p:set>
                                    <p:anim calcmode="lin" valueType="num">
                                      <p:cBhvr additive="base">
                                        <p:cTn id="7" dur="500" fill="hold"/>
                                        <p:tgtEl>
                                          <p:spTgt spid="120835">
                                            <p:txEl>
                                              <p:charRg st="14"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charRg st="14"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charRg st="50" end="55"/>
                                            </p:txEl>
                                          </p:spTgt>
                                        </p:tgtEl>
                                        <p:attrNameLst>
                                          <p:attrName>style.visibility</p:attrName>
                                        </p:attrNameLst>
                                      </p:cBhvr>
                                      <p:to>
                                        <p:strVal val="visible"/>
                                      </p:to>
                                    </p:set>
                                    <p:anim calcmode="lin" valueType="num">
                                      <p:cBhvr additive="base">
                                        <p:cTn id="13" dur="500" fill="hold"/>
                                        <p:tgtEl>
                                          <p:spTgt spid="120835">
                                            <p:txEl>
                                              <p:charRg st="50" end="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charRg st="50" end="55"/>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0835">
                                            <p:txEl>
                                              <p:charRg st="55" end="60"/>
                                            </p:txEl>
                                          </p:spTgt>
                                        </p:tgtEl>
                                        <p:attrNameLst>
                                          <p:attrName>style.visibility</p:attrName>
                                        </p:attrNameLst>
                                      </p:cBhvr>
                                      <p:to>
                                        <p:strVal val="visible"/>
                                      </p:to>
                                    </p:set>
                                    <p:anim calcmode="lin" valueType="num">
                                      <p:cBhvr additive="base">
                                        <p:cTn id="18" dur="500" fill="hold"/>
                                        <p:tgtEl>
                                          <p:spTgt spid="120835">
                                            <p:txEl>
                                              <p:charRg st="55" end="6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0835">
                                            <p:txEl>
                                              <p:charRg st="55" end="6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0835">
                                            <p:txEl>
                                              <p:charRg st="60" end="65"/>
                                            </p:txEl>
                                          </p:spTgt>
                                        </p:tgtEl>
                                        <p:attrNameLst>
                                          <p:attrName>style.visibility</p:attrName>
                                        </p:attrNameLst>
                                      </p:cBhvr>
                                      <p:to>
                                        <p:strVal val="visible"/>
                                      </p:to>
                                    </p:set>
                                    <p:anim calcmode="lin" valueType="num">
                                      <p:cBhvr additive="base">
                                        <p:cTn id="23" dur="500" fill="hold"/>
                                        <p:tgtEl>
                                          <p:spTgt spid="120835">
                                            <p:txEl>
                                              <p:charRg st="60" end="6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5">
                                            <p:txEl>
                                              <p:charRg st="60" end="6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0835">
                                            <p:txEl>
                                              <p:charRg st="65" end="70"/>
                                            </p:txEl>
                                          </p:spTgt>
                                        </p:tgtEl>
                                        <p:attrNameLst>
                                          <p:attrName>style.visibility</p:attrName>
                                        </p:attrNameLst>
                                      </p:cBhvr>
                                      <p:to>
                                        <p:strVal val="visible"/>
                                      </p:to>
                                    </p:set>
                                    <p:anim calcmode="lin" valueType="num">
                                      <p:cBhvr additive="base">
                                        <p:cTn id="28" dur="500" fill="hold"/>
                                        <p:tgtEl>
                                          <p:spTgt spid="120835">
                                            <p:txEl>
                                              <p:charRg st="65" end="7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0835">
                                            <p:txEl>
                                              <p:charRg st="65" end="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2.3.2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知识获取方式</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185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非自动知识获取</a:t>
            </a:r>
            <a:endParaRPr lang="zh-CN" altLang="en-US" dirty="0"/>
          </a:p>
          <a:p>
            <a:pPr eaLnBrk="1" hangingPunct="1"/>
            <a:endParaRPr lang="zh-CN" altLang="en-US" dirty="0"/>
          </a:p>
          <a:p>
            <a:pPr eaLnBrk="1" hangingPunct="1">
              <a:buFont typeface="Wingdings" panose="05000000000000000000" pitchFamily="2" charset="2"/>
              <a:buNone/>
            </a:pPr>
            <a:endParaRPr lang="zh-CN" altLang="en-US" dirty="0"/>
          </a:p>
          <a:p>
            <a:pPr eaLnBrk="1" hangingPunct="1"/>
            <a:r>
              <a:rPr lang="zh-CN" altLang="en-US" dirty="0"/>
              <a:t>自动知识获取</a:t>
            </a:r>
            <a:endParaRPr lang="zh-CN" altLang="en-US" dirty="0"/>
          </a:p>
        </p:txBody>
      </p:sp>
      <p:sp>
        <p:nvSpPr>
          <p:cNvPr id="931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93189"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w"/>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121860" name="Object 4"/>
          <p:cNvGraphicFramePr>
            <a:graphicFrameLocks noChangeAspect="1"/>
          </p:cNvGraphicFramePr>
          <p:nvPr/>
        </p:nvGraphicFramePr>
        <p:xfrm>
          <a:off x="825500" y="2708275"/>
          <a:ext cx="7634288" cy="630238"/>
        </p:xfrm>
        <a:graphic>
          <a:graphicData uri="http://schemas.openxmlformats.org/presentationml/2006/ole">
            <mc:AlternateContent xmlns:mc="http://schemas.openxmlformats.org/markup-compatibility/2006">
              <mc:Choice xmlns:v="urn:schemas-microsoft-com:vml" Requires="v">
                <p:oleObj spid="_x0000_s3082" name="" r:id="rId1" imgW="5734685" imgH="474345" progId="Visio.Drawing.11">
                  <p:embed/>
                </p:oleObj>
              </mc:Choice>
              <mc:Fallback>
                <p:oleObj name="" r:id="rId1" imgW="5734685" imgH="474345" progId="Visio.Drawing.11">
                  <p:embed/>
                  <p:pic>
                    <p:nvPicPr>
                      <p:cNvPr id="0" name="图片 3081"/>
                      <p:cNvPicPr/>
                      <p:nvPr/>
                    </p:nvPicPr>
                    <p:blipFill>
                      <a:blip r:embed="rId2"/>
                      <a:stretch>
                        <a:fillRect/>
                      </a:stretch>
                    </p:blipFill>
                    <p:spPr>
                      <a:xfrm>
                        <a:off x="825500" y="2708275"/>
                        <a:ext cx="7634288" cy="630238"/>
                      </a:xfrm>
                      <a:prstGeom prst="rect">
                        <a:avLst/>
                      </a:prstGeom>
                      <a:noFill/>
                      <a:ln w="38100">
                        <a:noFill/>
                        <a:miter/>
                      </a:ln>
                    </p:spPr>
                  </p:pic>
                </p:oleObj>
              </mc:Fallback>
            </mc:AlternateContent>
          </a:graphicData>
        </a:graphic>
      </p:graphicFrame>
      <p:sp>
        <p:nvSpPr>
          <p:cNvPr id="93191" name="Rectangle 7"/>
          <p:cNvSpPr/>
          <p:nvPr/>
        </p:nvSpPr>
        <p:spPr>
          <a:xfrm>
            <a:off x="0" y="31432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w"/>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121862" name="Object 6"/>
          <p:cNvGraphicFramePr>
            <a:graphicFrameLocks noChangeAspect="1"/>
          </p:cNvGraphicFramePr>
          <p:nvPr/>
        </p:nvGraphicFramePr>
        <p:xfrm>
          <a:off x="784225" y="4678363"/>
          <a:ext cx="7748588" cy="911225"/>
        </p:xfrm>
        <a:graphic>
          <a:graphicData uri="http://schemas.openxmlformats.org/presentationml/2006/ole">
            <mc:AlternateContent xmlns:mc="http://schemas.openxmlformats.org/markup-compatibility/2006">
              <mc:Choice xmlns:v="urn:schemas-microsoft-com:vml" Requires="v">
                <p:oleObj spid="_x0000_s3081" name="" r:id="rId3" imgW="5734685" imgH="688340" progId="Visio.Drawing.11">
                  <p:embed/>
                </p:oleObj>
              </mc:Choice>
              <mc:Fallback>
                <p:oleObj name="" r:id="rId3" imgW="5734685" imgH="688340" progId="Visio.Drawing.11">
                  <p:embed/>
                  <p:pic>
                    <p:nvPicPr>
                      <p:cNvPr id="0" name="图片 3080"/>
                      <p:cNvPicPr/>
                      <p:nvPr/>
                    </p:nvPicPr>
                    <p:blipFill>
                      <a:blip r:embed="rId4"/>
                      <a:stretch>
                        <a:fillRect/>
                      </a:stretch>
                    </p:blipFill>
                    <p:spPr>
                      <a:xfrm>
                        <a:off x="784225" y="4678363"/>
                        <a:ext cx="7748588" cy="911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charRg st="0" end="8"/>
                                            </p:txEl>
                                          </p:spTgt>
                                        </p:tgtEl>
                                        <p:attrNameLst>
                                          <p:attrName>style.visibility</p:attrName>
                                        </p:attrNameLst>
                                      </p:cBhvr>
                                      <p:to>
                                        <p:strVal val="visible"/>
                                      </p:to>
                                    </p:set>
                                    <p:anim calcmode="lin" valueType="num">
                                      <p:cBhvr additive="base">
                                        <p:cTn id="7" dur="500" fill="hold"/>
                                        <p:tgtEl>
                                          <p:spTgt spid="121859">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Effect transition="in" filter="strips(downRight)">
                                      <p:cBhvr>
                                        <p:cTn id="13" dur="5000"/>
                                        <p:tgtEl>
                                          <p:spTgt spid="1218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1859">
                                            <p:txEl>
                                              <p:charRg st="10" end="17"/>
                                            </p:txEl>
                                          </p:spTgt>
                                        </p:tgtEl>
                                        <p:attrNameLst>
                                          <p:attrName>style.visibility</p:attrName>
                                        </p:attrNameLst>
                                      </p:cBhvr>
                                      <p:to>
                                        <p:strVal val="visible"/>
                                      </p:to>
                                    </p:set>
                                    <p:anim calcmode="lin" valueType="num">
                                      <p:cBhvr additive="base">
                                        <p:cTn id="18" dur="500" fill="hold"/>
                                        <p:tgtEl>
                                          <p:spTgt spid="121859">
                                            <p:txEl>
                                              <p:charRg st="10" end="1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859">
                                            <p:txEl>
                                              <p:charRg st="10" end="1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121862"/>
                                        </p:tgtEl>
                                        <p:attrNameLst>
                                          <p:attrName>style.visibility</p:attrName>
                                        </p:attrNameLst>
                                      </p:cBhvr>
                                      <p:to>
                                        <p:strVal val="visible"/>
                                      </p:to>
                                    </p:set>
                                    <p:animEffect transition="in" filter="strips(downRight)">
                                      <p:cBhvr>
                                        <p:cTn id="24" dur="50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2.3.3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知识管理</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88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知识管理的任务</a:t>
            </a:r>
            <a:endParaRPr lang="zh-CN" altLang="en-US" dirty="0"/>
          </a:p>
          <a:p>
            <a:pPr lvl="1" eaLnBrk="1" hangingPunct="1"/>
            <a:r>
              <a:rPr lang="zh-CN" altLang="en-US" dirty="0"/>
              <a:t>具体地、物理地组建知识库，保存知识；</a:t>
            </a:r>
            <a:endParaRPr lang="zh-CN" altLang="en-US" dirty="0"/>
          </a:p>
          <a:p>
            <a:pPr lvl="1" eaLnBrk="1" hangingPunct="1"/>
            <a:r>
              <a:rPr lang="zh-CN" altLang="en-US" dirty="0"/>
              <a:t>知识库中安排具体的知识；</a:t>
            </a:r>
            <a:endParaRPr lang="zh-CN" altLang="en-US" dirty="0"/>
          </a:p>
          <a:p>
            <a:pPr lvl="1" eaLnBrk="1" hangingPunct="1"/>
            <a:r>
              <a:rPr lang="zh-CN" altLang="en-US" dirty="0"/>
              <a:t>实现知识的增加、删除、修改、查询等功能；</a:t>
            </a:r>
            <a:endParaRPr lang="zh-CN" altLang="en-US" dirty="0"/>
          </a:p>
          <a:p>
            <a:pPr lvl="1" eaLnBrk="1" hangingPunct="1"/>
            <a:r>
              <a:rPr lang="zh-CN" altLang="en-US" dirty="0"/>
              <a:t>记录知识库的变更；</a:t>
            </a:r>
            <a:endParaRPr lang="zh-CN" altLang="en-US" dirty="0"/>
          </a:p>
          <a:p>
            <a:pPr lvl="1" eaLnBrk="1" hangingPunct="1"/>
            <a:r>
              <a:rPr lang="zh-CN" altLang="en-US" dirty="0"/>
              <a:t>保证知识库的安全。</a:t>
            </a:r>
            <a:endParaRPr lang="zh-CN" altLang="en-US" dirty="0"/>
          </a:p>
        </p:txBody>
      </p:sp>
      <p:sp>
        <p:nvSpPr>
          <p:cNvPr id="952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2883">
                                            <p:txEl>
                                              <p:charRg st="0" end="8"/>
                                            </p:txEl>
                                          </p:spTgt>
                                        </p:tgtEl>
                                        <p:attrNameLst>
                                          <p:attrName>style.visibility</p:attrName>
                                        </p:attrNameLst>
                                      </p:cBhvr>
                                      <p:to>
                                        <p:strVal val="visible"/>
                                      </p:to>
                                    </p:set>
                                    <p:anim calcmode="lin" valueType="num">
                                      <p:cBhvr additive="base">
                                        <p:cTn id="7" dur="500" fill="hold"/>
                                        <p:tgtEl>
                                          <p:spTgt spid="122883">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charRg st="8" end="27"/>
                                            </p:txEl>
                                          </p:spTgt>
                                        </p:tgtEl>
                                        <p:attrNameLst>
                                          <p:attrName>style.visibility</p:attrName>
                                        </p:attrNameLst>
                                      </p:cBhvr>
                                      <p:to>
                                        <p:strVal val="visible"/>
                                      </p:to>
                                    </p:set>
                                    <p:anim calcmode="lin" valueType="num">
                                      <p:cBhvr additive="base">
                                        <p:cTn id="13" dur="500" fill="hold"/>
                                        <p:tgtEl>
                                          <p:spTgt spid="122883">
                                            <p:txEl>
                                              <p:charRg st="8" end="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charRg st="8" end="27"/>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2883">
                                            <p:txEl>
                                              <p:charRg st="27" end="40"/>
                                            </p:txEl>
                                          </p:spTgt>
                                        </p:tgtEl>
                                        <p:attrNameLst>
                                          <p:attrName>style.visibility</p:attrName>
                                        </p:attrNameLst>
                                      </p:cBhvr>
                                      <p:to>
                                        <p:strVal val="visible"/>
                                      </p:to>
                                    </p:set>
                                    <p:anim calcmode="lin" valueType="num">
                                      <p:cBhvr additive="base">
                                        <p:cTn id="18" dur="500" fill="hold"/>
                                        <p:tgtEl>
                                          <p:spTgt spid="122883">
                                            <p:txEl>
                                              <p:charRg st="27" end="4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2883">
                                            <p:txEl>
                                              <p:charRg st="27" end="4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2883">
                                            <p:txEl>
                                              <p:charRg st="40" end="61"/>
                                            </p:txEl>
                                          </p:spTgt>
                                        </p:tgtEl>
                                        <p:attrNameLst>
                                          <p:attrName>style.visibility</p:attrName>
                                        </p:attrNameLst>
                                      </p:cBhvr>
                                      <p:to>
                                        <p:strVal val="visible"/>
                                      </p:to>
                                    </p:set>
                                    <p:anim calcmode="lin" valueType="num">
                                      <p:cBhvr additive="base">
                                        <p:cTn id="23" dur="500" fill="hold"/>
                                        <p:tgtEl>
                                          <p:spTgt spid="122883">
                                            <p:txEl>
                                              <p:charRg st="40" end="6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3">
                                            <p:txEl>
                                              <p:charRg st="40" end="6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2883">
                                            <p:txEl>
                                              <p:charRg st="61" end="71"/>
                                            </p:txEl>
                                          </p:spTgt>
                                        </p:tgtEl>
                                        <p:attrNameLst>
                                          <p:attrName>style.visibility</p:attrName>
                                        </p:attrNameLst>
                                      </p:cBhvr>
                                      <p:to>
                                        <p:strVal val="visible"/>
                                      </p:to>
                                    </p:set>
                                    <p:anim calcmode="lin" valueType="num">
                                      <p:cBhvr additive="base">
                                        <p:cTn id="28" dur="500" fill="hold"/>
                                        <p:tgtEl>
                                          <p:spTgt spid="122883">
                                            <p:txEl>
                                              <p:charRg st="61" end="7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2883">
                                            <p:txEl>
                                              <p:charRg st="61" end="71"/>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22883">
                                            <p:txEl>
                                              <p:charRg st="71" end="81"/>
                                            </p:txEl>
                                          </p:spTgt>
                                        </p:tgtEl>
                                        <p:attrNameLst>
                                          <p:attrName>style.visibility</p:attrName>
                                        </p:attrNameLst>
                                      </p:cBhvr>
                                      <p:to>
                                        <p:strVal val="visible"/>
                                      </p:to>
                                    </p:set>
                                    <p:anim calcmode="lin" valueType="num">
                                      <p:cBhvr additive="base">
                                        <p:cTn id="33" dur="500" fill="hold"/>
                                        <p:tgtEl>
                                          <p:spTgt spid="122883">
                                            <p:txEl>
                                              <p:charRg st="71" end="8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883">
                                            <p:txEl>
                                              <p:charRg st="71" end="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059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一般来说，把有关信息关联在一起所形成的信息结构称为知识。</a:t>
            </a:r>
            <a:endParaRPr lang="zh-CN" altLang="en-US" dirty="0"/>
          </a:p>
          <a:p>
            <a:pPr eaLnBrk="1" hangingPunct="1"/>
            <a:r>
              <a:rPr lang="zh-CN" altLang="en-US" dirty="0"/>
              <a:t>知识反映了客观世界中事物之间的关系，不同事物或者相同事物间的不同关系形成了不同的知识。</a:t>
            </a:r>
            <a:endParaRPr lang="zh-CN" altLang="en-US" dirty="0"/>
          </a:p>
          <a:p>
            <a:pPr lvl="1" eaLnBrk="1" hangingPunct="1"/>
            <a:r>
              <a:rPr lang="zh-CN" altLang="en-US" dirty="0"/>
              <a:t>例如：</a:t>
            </a:r>
            <a:endParaRPr lang="zh-CN" altLang="en-US" dirty="0"/>
          </a:p>
          <a:p>
            <a:pPr lvl="2" eaLnBrk="1" hangingPunct="1"/>
            <a:r>
              <a:rPr lang="zh-CN" altLang="en-US" dirty="0"/>
              <a:t>如果大雁向南飞，则冬天就要来临了。</a:t>
            </a:r>
            <a:endParaRPr lang="zh-CN" altLang="en-US" dirty="0"/>
          </a:p>
        </p:txBody>
      </p:sp>
      <p:sp>
        <p:nvSpPr>
          <p:cNvPr id="1741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0595">
                                            <p:txEl>
                                              <p:charRg st="0" end="29"/>
                                            </p:txEl>
                                          </p:spTgt>
                                        </p:tgtEl>
                                        <p:attrNameLst>
                                          <p:attrName>style.visibility</p:attrName>
                                        </p:attrNameLst>
                                      </p:cBhvr>
                                      <p:to>
                                        <p:strVal val="visible"/>
                                      </p:to>
                                    </p:set>
                                    <p:anim calcmode="lin" valueType="num">
                                      <p:cBhvr additive="base">
                                        <p:cTn id="7" dur="500" fill="hold"/>
                                        <p:tgtEl>
                                          <p:spTgt spid="110595">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charRg st="0" end="29"/>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0595">
                                            <p:txEl>
                                              <p:charRg st="29" end="73"/>
                                            </p:txEl>
                                          </p:spTgt>
                                        </p:tgtEl>
                                        <p:attrNameLst>
                                          <p:attrName>style.visibility</p:attrName>
                                        </p:attrNameLst>
                                      </p:cBhvr>
                                      <p:to>
                                        <p:strVal val="visible"/>
                                      </p:to>
                                    </p:set>
                                    <p:anim calcmode="lin" valueType="num">
                                      <p:cBhvr additive="base">
                                        <p:cTn id="12" dur="500" fill="hold"/>
                                        <p:tgtEl>
                                          <p:spTgt spid="110595">
                                            <p:txEl>
                                              <p:charRg st="29" end="7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0595">
                                            <p:txEl>
                                              <p:charRg st="29" end="7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0595">
                                            <p:txEl>
                                              <p:charRg st="73" end="77"/>
                                            </p:txEl>
                                          </p:spTgt>
                                        </p:tgtEl>
                                        <p:attrNameLst>
                                          <p:attrName>style.visibility</p:attrName>
                                        </p:attrNameLst>
                                      </p:cBhvr>
                                      <p:to>
                                        <p:strVal val="visible"/>
                                      </p:to>
                                    </p:set>
                                    <p:anim calcmode="lin" valueType="num">
                                      <p:cBhvr additive="base">
                                        <p:cTn id="17" dur="500" fill="hold"/>
                                        <p:tgtEl>
                                          <p:spTgt spid="110595">
                                            <p:txEl>
                                              <p:charRg st="73"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0595">
                                            <p:txEl>
                                              <p:charRg st="73" end="7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0595">
                                            <p:txEl>
                                              <p:charRg st="77" end="95"/>
                                            </p:txEl>
                                          </p:spTgt>
                                        </p:tgtEl>
                                        <p:attrNameLst>
                                          <p:attrName>style.visibility</p:attrName>
                                        </p:attrNameLst>
                                      </p:cBhvr>
                                      <p:to>
                                        <p:strVal val="visible"/>
                                      </p:to>
                                    </p:set>
                                    <p:anim calcmode="lin" valueType="num">
                                      <p:cBhvr additive="base">
                                        <p:cTn id="23" dur="500" fill="hold"/>
                                        <p:tgtEl>
                                          <p:spTgt spid="110595">
                                            <p:txEl>
                                              <p:charRg st="77"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5">
                                            <p:txEl>
                                              <p:charRg st="77" end="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组建知识库</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390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buFont typeface="Wingdings" panose="05000000000000000000" pitchFamily="2" charset="2"/>
              <a:buNone/>
            </a:pPr>
            <a:r>
              <a:rPr lang="zh-CN" altLang="en-US" dirty="0"/>
              <a:t>应该注意以下基本原则 </a:t>
            </a:r>
            <a:endParaRPr lang="zh-CN" altLang="en-US" dirty="0"/>
          </a:p>
          <a:p>
            <a:pPr eaLnBrk="1" hangingPunct="1"/>
            <a:r>
              <a:rPr lang="zh-CN" altLang="en-US" dirty="0"/>
              <a:t>知识库具有相对独立性</a:t>
            </a:r>
            <a:endParaRPr lang="zh-CN" altLang="en-US" dirty="0"/>
          </a:p>
          <a:p>
            <a:pPr eaLnBrk="1" hangingPunct="1"/>
            <a:r>
              <a:rPr lang="zh-CN" altLang="en-US" dirty="0"/>
              <a:t>便于对知识的搜索</a:t>
            </a:r>
            <a:endParaRPr lang="zh-CN" altLang="en-US" dirty="0"/>
          </a:p>
          <a:p>
            <a:pPr eaLnBrk="1" hangingPunct="1"/>
            <a:r>
              <a:rPr lang="zh-CN" altLang="en-US" dirty="0"/>
              <a:t>便于对知识进行维护及管理</a:t>
            </a:r>
            <a:endParaRPr lang="zh-CN" altLang="en-US" dirty="0"/>
          </a:p>
          <a:p>
            <a:pPr lvl="1" eaLnBrk="1" hangingPunct="1"/>
            <a:r>
              <a:rPr lang="zh-CN" altLang="en-US" dirty="0"/>
              <a:t>对知识的增、删、改、查。</a:t>
            </a:r>
            <a:endParaRPr lang="zh-CN" altLang="en-US" dirty="0"/>
          </a:p>
          <a:p>
            <a:pPr eaLnBrk="1" hangingPunct="1"/>
            <a:r>
              <a:rPr lang="zh-CN" altLang="en-US" dirty="0"/>
              <a:t>便于存储用多种模式表示的知识</a:t>
            </a:r>
            <a:endParaRPr lang="zh-CN" altLang="en-US" dirty="0"/>
          </a:p>
        </p:txBody>
      </p:sp>
      <p:sp>
        <p:nvSpPr>
          <p:cNvPr id="972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12" end="23"/>
                                            </p:txEl>
                                          </p:spTgt>
                                        </p:tgtEl>
                                        <p:attrNameLst>
                                          <p:attrName>style.visibility</p:attrName>
                                        </p:attrNameLst>
                                      </p:cBhvr>
                                      <p:to>
                                        <p:strVal val="visible"/>
                                      </p:to>
                                    </p:set>
                                    <p:anim calcmode="lin" valueType="num">
                                      <p:cBhvr additive="base">
                                        <p:cTn id="7" dur="500" fill="hold"/>
                                        <p:tgtEl>
                                          <p:spTgt spid="123907">
                                            <p:txEl>
                                              <p:charRg st="12"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charRg st="12" end="2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3907">
                                            <p:txEl>
                                              <p:charRg st="23" end="32"/>
                                            </p:txEl>
                                          </p:spTgt>
                                        </p:tgtEl>
                                        <p:attrNameLst>
                                          <p:attrName>style.visibility</p:attrName>
                                        </p:attrNameLst>
                                      </p:cBhvr>
                                      <p:to>
                                        <p:strVal val="visible"/>
                                      </p:to>
                                    </p:set>
                                    <p:anim calcmode="lin" valueType="num">
                                      <p:cBhvr additive="base">
                                        <p:cTn id="12" dur="500" fill="hold"/>
                                        <p:tgtEl>
                                          <p:spTgt spid="123907">
                                            <p:txEl>
                                              <p:charRg st="23" end="3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907">
                                            <p:txEl>
                                              <p:charRg st="23" end="3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3907">
                                            <p:txEl>
                                              <p:charRg st="32" end="45"/>
                                            </p:txEl>
                                          </p:spTgt>
                                        </p:tgtEl>
                                        <p:attrNameLst>
                                          <p:attrName>style.visibility</p:attrName>
                                        </p:attrNameLst>
                                      </p:cBhvr>
                                      <p:to>
                                        <p:strVal val="visible"/>
                                      </p:to>
                                    </p:set>
                                    <p:anim calcmode="lin" valueType="num">
                                      <p:cBhvr additive="base">
                                        <p:cTn id="17" dur="500" fill="hold"/>
                                        <p:tgtEl>
                                          <p:spTgt spid="123907">
                                            <p:txEl>
                                              <p:charRg st="32" end="4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3907">
                                            <p:txEl>
                                              <p:charRg st="32" end="4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3907">
                                            <p:txEl>
                                              <p:charRg st="45" end="58"/>
                                            </p:txEl>
                                          </p:spTgt>
                                        </p:tgtEl>
                                        <p:attrNameLst>
                                          <p:attrName>style.visibility</p:attrName>
                                        </p:attrNameLst>
                                      </p:cBhvr>
                                      <p:to>
                                        <p:strVal val="visible"/>
                                      </p:to>
                                    </p:set>
                                    <p:anim calcmode="lin" valueType="num">
                                      <p:cBhvr additive="base">
                                        <p:cTn id="22" dur="500" fill="hold"/>
                                        <p:tgtEl>
                                          <p:spTgt spid="123907">
                                            <p:txEl>
                                              <p:charRg st="45" end="5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907">
                                            <p:txEl>
                                              <p:charRg st="45" end="5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3907">
                                            <p:txEl>
                                              <p:charRg st="58" end="73"/>
                                            </p:txEl>
                                          </p:spTgt>
                                        </p:tgtEl>
                                        <p:attrNameLst>
                                          <p:attrName>style.visibility</p:attrName>
                                        </p:attrNameLst>
                                      </p:cBhvr>
                                      <p:to>
                                        <p:strVal val="visible"/>
                                      </p:to>
                                    </p:set>
                                    <p:anim calcmode="lin" valueType="num">
                                      <p:cBhvr additive="base">
                                        <p:cTn id="27" dur="500" fill="hold"/>
                                        <p:tgtEl>
                                          <p:spTgt spid="123907">
                                            <p:txEl>
                                              <p:charRg st="58" end="7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907">
                                            <p:txEl>
                                              <p:charRg st="58"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知识管理的其它重要功能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493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重组知识库</a:t>
            </a:r>
            <a:endParaRPr lang="zh-CN" altLang="en-US" dirty="0"/>
          </a:p>
          <a:p>
            <a:pPr eaLnBrk="1" hangingPunct="1"/>
            <a:r>
              <a:rPr lang="zh-CN" altLang="en-US" dirty="0"/>
              <a:t>记录系统运行的实例</a:t>
            </a:r>
            <a:endParaRPr lang="zh-CN" altLang="en-US" dirty="0"/>
          </a:p>
          <a:p>
            <a:pPr eaLnBrk="1" hangingPunct="1"/>
            <a:r>
              <a:rPr lang="zh-CN" altLang="en-US" dirty="0"/>
              <a:t>记录系统的运行史</a:t>
            </a:r>
            <a:endParaRPr lang="zh-CN" altLang="en-US" dirty="0"/>
          </a:p>
          <a:p>
            <a:pPr eaLnBrk="1" hangingPunct="1"/>
            <a:r>
              <a:rPr lang="zh-CN" altLang="en-US" dirty="0"/>
              <a:t>记录知识库的发展史</a:t>
            </a:r>
            <a:endParaRPr lang="zh-CN" altLang="en-US" dirty="0"/>
          </a:p>
          <a:p>
            <a:pPr eaLnBrk="1" hangingPunct="1"/>
            <a:r>
              <a:rPr lang="zh-CN" altLang="en-US" dirty="0"/>
              <a:t>知识库的安全保护与保密</a:t>
            </a:r>
            <a:endParaRPr lang="zh-CN" altLang="en-US" dirty="0"/>
          </a:p>
        </p:txBody>
      </p:sp>
      <p:sp>
        <p:nvSpPr>
          <p:cNvPr id="993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4931">
                                            <p:txEl>
                                              <p:charRg st="0" end="6"/>
                                            </p:txEl>
                                          </p:spTgt>
                                        </p:tgtEl>
                                        <p:attrNameLst>
                                          <p:attrName>style.visibility</p:attrName>
                                        </p:attrNameLst>
                                      </p:cBhvr>
                                      <p:to>
                                        <p:strVal val="visible"/>
                                      </p:to>
                                    </p:set>
                                    <p:anim calcmode="lin" valueType="num">
                                      <p:cBhvr additive="base">
                                        <p:cTn id="7" dur="500" fill="hold"/>
                                        <p:tgtEl>
                                          <p:spTgt spid="12493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charRg st="0"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4931">
                                            <p:txEl>
                                              <p:charRg st="6" end="16"/>
                                            </p:txEl>
                                          </p:spTgt>
                                        </p:tgtEl>
                                        <p:attrNameLst>
                                          <p:attrName>style.visibility</p:attrName>
                                        </p:attrNameLst>
                                      </p:cBhvr>
                                      <p:to>
                                        <p:strVal val="visible"/>
                                      </p:to>
                                    </p:set>
                                    <p:anim calcmode="lin" valueType="num">
                                      <p:cBhvr additive="base">
                                        <p:cTn id="12" dur="500" fill="hold"/>
                                        <p:tgtEl>
                                          <p:spTgt spid="124931">
                                            <p:txEl>
                                              <p:charRg st="6" end="1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4931">
                                            <p:txEl>
                                              <p:charRg st="6" end="1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4931">
                                            <p:txEl>
                                              <p:charRg st="16" end="25"/>
                                            </p:txEl>
                                          </p:spTgt>
                                        </p:tgtEl>
                                        <p:attrNameLst>
                                          <p:attrName>style.visibility</p:attrName>
                                        </p:attrNameLst>
                                      </p:cBhvr>
                                      <p:to>
                                        <p:strVal val="visible"/>
                                      </p:to>
                                    </p:set>
                                    <p:anim calcmode="lin" valueType="num">
                                      <p:cBhvr additive="base">
                                        <p:cTn id="17" dur="500" fill="hold"/>
                                        <p:tgtEl>
                                          <p:spTgt spid="124931">
                                            <p:txEl>
                                              <p:charRg st="16" end="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4931">
                                            <p:txEl>
                                              <p:charRg st="16" end="2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4931">
                                            <p:txEl>
                                              <p:charRg st="25" end="35"/>
                                            </p:txEl>
                                          </p:spTgt>
                                        </p:tgtEl>
                                        <p:attrNameLst>
                                          <p:attrName>style.visibility</p:attrName>
                                        </p:attrNameLst>
                                      </p:cBhvr>
                                      <p:to>
                                        <p:strVal val="visible"/>
                                      </p:to>
                                    </p:set>
                                    <p:anim calcmode="lin" valueType="num">
                                      <p:cBhvr additive="base">
                                        <p:cTn id="22" dur="500" fill="hold"/>
                                        <p:tgtEl>
                                          <p:spTgt spid="124931">
                                            <p:txEl>
                                              <p:charRg st="25" end="3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4931">
                                            <p:txEl>
                                              <p:charRg st="25" end="3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4931">
                                            <p:txEl>
                                              <p:charRg st="35" end="47"/>
                                            </p:txEl>
                                          </p:spTgt>
                                        </p:tgtEl>
                                        <p:attrNameLst>
                                          <p:attrName>style.visibility</p:attrName>
                                        </p:attrNameLst>
                                      </p:cBhvr>
                                      <p:to>
                                        <p:strVal val="visible"/>
                                      </p:to>
                                    </p:set>
                                    <p:anim calcmode="lin" valueType="num">
                                      <p:cBhvr additive="base">
                                        <p:cTn id="27" dur="500" fill="hold"/>
                                        <p:tgtEl>
                                          <p:spTgt spid="124931">
                                            <p:txEl>
                                              <p:charRg st="35" end="4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4931">
                                            <p:txEl>
                                              <p:charRg st="35"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2.3.4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本体论</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595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面向形式的研究（机制理论）</a:t>
            </a:r>
            <a:endParaRPr lang="zh-CN" altLang="en-US" sz="2800" dirty="0"/>
          </a:p>
          <a:p>
            <a:pPr lvl="1" eaLnBrk="1" hangingPunct="1">
              <a:lnSpc>
                <a:spcPct val="80000"/>
              </a:lnSpc>
            </a:pPr>
            <a:r>
              <a:rPr lang="zh-CN" altLang="en-US" sz="2400" dirty="0"/>
              <a:t>处理逻辑与知识表示</a:t>
            </a:r>
            <a:endParaRPr lang="zh-CN" altLang="en-US" sz="2400" dirty="0"/>
          </a:p>
          <a:p>
            <a:pPr eaLnBrk="1" hangingPunct="1">
              <a:lnSpc>
                <a:spcPct val="80000"/>
              </a:lnSpc>
            </a:pPr>
            <a:r>
              <a:rPr lang="zh-CN" altLang="en-US" sz="2800" dirty="0"/>
              <a:t>面向内容的研究（内容理论）</a:t>
            </a:r>
            <a:endParaRPr lang="zh-CN" altLang="en-US" sz="2800" dirty="0"/>
          </a:p>
          <a:p>
            <a:pPr lvl="1" eaLnBrk="1" hangingPunct="1">
              <a:lnSpc>
                <a:spcPct val="80000"/>
              </a:lnSpc>
            </a:pPr>
            <a:r>
              <a:rPr lang="zh-CN" altLang="en-US" sz="2400" dirty="0"/>
              <a:t>处理知识的内容。 </a:t>
            </a:r>
            <a:endParaRPr lang="zh-CN" altLang="en-US" sz="2400" dirty="0"/>
          </a:p>
          <a:p>
            <a:pPr eaLnBrk="1" hangingPunct="1">
              <a:lnSpc>
                <a:spcPct val="80000"/>
              </a:lnSpc>
            </a:pPr>
            <a:r>
              <a:rPr lang="zh-CN" altLang="en-US" sz="2800" dirty="0"/>
              <a:t>本体论（</a:t>
            </a:r>
            <a:r>
              <a:rPr lang="en-US" altLang="zh-CN" sz="2800" dirty="0"/>
              <a:t>Ontology</a:t>
            </a:r>
            <a:r>
              <a:rPr lang="zh-CN" altLang="en-US" sz="2800" dirty="0"/>
              <a:t>）</a:t>
            </a:r>
            <a:endParaRPr lang="zh-CN" altLang="en-US" sz="2800" dirty="0"/>
          </a:p>
          <a:p>
            <a:pPr lvl="1" eaLnBrk="1" hangingPunct="1">
              <a:lnSpc>
                <a:spcPct val="80000"/>
              </a:lnSpc>
            </a:pPr>
            <a:r>
              <a:rPr lang="zh-CN" altLang="en-US" sz="2400" dirty="0"/>
              <a:t>本来是一个哲学术语，意义为</a:t>
            </a:r>
            <a:r>
              <a:rPr lang="zh-CN" altLang="en-US" sz="2400" dirty="0">
                <a:latin typeface="Times New Roman" panose="02020603050405020304" pitchFamily="18" charset="0"/>
              </a:rPr>
              <a:t>“</a:t>
            </a:r>
            <a:r>
              <a:rPr lang="zh-CN" altLang="en-US" sz="2400" dirty="0"/>
              <a:t>关于存在的理论</a:t>
            </a:r>
            <a:r>
              <a:rPr lang="zh-CN" altLang="en-US" sz="2400" dirty="0">
                <a:latin typeface="Times New Roman" panose="02020603050405020304" pitchFamily="18" charset="0"/>
              </a:rPr>
              <a:t>”</a:t>
            </a:r>
            <a:r>
              <a:rPr lang="zh-CN" altLang="en-US" sz="2400" dirty="0"/>
              <a:t>。</a:t>
            </a:r>
            <a:endParaRPr lang="zh-CN" altLang="en-US" sz="2400" dirty="0"/>
          </a:p>
          <a:p>
            <a:pPr lvl="1" eaLnBrk="1" hangingPunct="1">
              <a:lnSpc>
                <a:spcPct val="80000"/>
              </a:lnSpc>
            </a:pPr>
            <a:r>
              <a:rPr lang="zh-CN" altLang="en-US" sz="2400" dirty="0"/>
              <a:t>试图回答</a:t>
            </a:r>
            <a:r>
              <a:rPr lang="zh-CN" altLang="en-US" sz="2400" dirty="0">
                <a:latin typeface="Times New Roman" panose="02020603050405020304" pitchFamily="18" charset="0"/>
              </a:rPr>
              <a:t>“</a:t>
            </a:r>
            <a:r>
              <a:rPr lang="zh-CN" altLang="en-US" sz="2400" dirty="0"/>
              <a:t>什么是存在</a:t>
            </a:r>
            <a:r>
              <a:rPr lang="zh-CN" altLang="en-US" sz="2400" dirty="0">
                <a:latin typeface="Times New Roman" panose="02020603050405020304" pitchFamily="18" charset="0"/>
              </a:rPr>
              <a:t>”</a:t>
            </a:r>
            <a:r>
              <a:rPr lang="zh-CN" altLang="en-US" sz="2400" dirty="0"/>
              <a:t>，</a:t>
            </a:r>
            <a:r>
              <a:rPr lang="zh-CN" altLang="en-US" sz="2400" dirty="0">
                <a:latin typeface="Times New Roman" panose="02020603050405020304" pitchFamily="18" charset="0"/>
              </a:rPr>
              <a:t>“</a:t>
            </a:r>
            <a:r>
              <a:rPr lang="zh-CN" altLang="en-US" sz="2400" dirty="0"/>
              <a:t>存在的性质是什么</a:t>
            </a:r>
            <a:r>
              <a:rPr lang="zh-CN" altLang="en-US" sz="2400" dirty="0">
                <a:latin typeface="Times New Roman" panose="02020603050405020304" pitchFamily="18" charset="0"/>
              </a:rPr>
              <a:t>”</a:t>
            </a:r>
            <a:r>
              <a:rPr lang="zh-CN" altLang="en-US" sz="2400" dirty="0"/>
              <a:t>等等。</a:t>
            </a:r>
            <a:endParaRPr lang="zh-CN" altLang="en-US" sz="2400" dirty="0"/>
          </a:p>
          <a:p>
            <a:pPr lvl="1" eaLnBrk="1" hangingPunct="1">
              <a:lnSpc>
                <a:spcPct val="80000"/>
              </a:lnSpc>
            </a:pPr>
            <a:r>
              <a:rPr lang="zh-CN" altLang="en-US" sz="2400" dirty="0"/>
              <a:t>在人工智能领域，本体是关于概念化的明确表达。本体论研究特定领域知识的对象分类、对象属性和对象间的关系，为描述领域知识提供术语。 </a:t>
            </a:r>
            <a:endParaRPr lang="zh-CN" altLang="en-US" sz="2400" dirty="0"/>
          </a:p>
        </p:txBody>
      </p:sp>
      <p:sp>
        <p:nvSpPr>
          <p:cNvPr id="10138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5955">
                                            <p:txEl>
                                              <p:charRg st="0" end="14"/>
                                            </p:txEl>
                                          </p:spTgt>
                                        </p:tgtEl>
                                        <p:attrNameLst>
                                          <p:attrName>style.visibility</p:attrName>
                                        </p:attrNameLst>
                                      </p:cBhvr>
                                      <p:to>
                                        <p:strVal val="visible"/>
                                      </p:to>
                                    </p:set>
                                    <p:anim calcmode="lin" valueType="num">
                                      <p:cBhvr additive="base">
                                        <p:cTn id="7" dur="500" fill="hold"/>
                                        <p:tgtEl>
                                          <p:spTgt spid="125955">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charRg st="0" end="1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5955">
                                            <p:txEl>
                                              <p:charRg st="14" end="24"/>
                                            </p:txEl>
                                          </p:spTgt>
                                        </p:tgtEl>
                                        <p:attrNameLst>
                                          <p:attrName>style.visibility</p:attrName>
                                        </p:attrNameLst>
                                      </p:cBhvr>
                                      <p:to>
                                        <p:strVal val="visible"/>
                                      </p:to>
                                    </p:set>
                                    <p:anim calcmode="lin" valueType="num">
                                      <p:cBhvr additive="base">
                                        <p:cTn id="12" dur="500" fill="hold"/>
                                        <p:tgtEl>
                                          <p:spTgt spid="125955">
                                            <p:txEl>
                                              <p:charRg st="14" end="2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5955">
                                            <p:txEl>
                                              <p:charRg st="14" end="2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5955">
                                            <p:txEl>
                                              <p:charRg st="24" end="38"/>
                                            </p:txEl>
                                          </p:spTgt>
                                        </p:tgtEl>
                                        <p:attrNameLst>
                                          <p:attrName>style.visibility</p:attrName>
                                        </p:attrNameLst>
                                      </p:cBhvr>
                                      <p:to>
                                        <p:strVal val="visible"/>
                                      </p:to>
                                    </p:set>
                                    <p:anim calcmode="lin" valueType="num">
                                      <p:cBhvr additive="base">
                                        <p:cTn id="18" dur="500" fill="hold"/>
                                        <p:tgtEl>
                                          <p:spTgt spid="125955">
                                            <p:txEl>
                                              <p:charRg st="24" end="3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5955">
                                            <p:txEl>
                                              <p:charRg st="24" end="38"/>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5955">
                                            <p:txEl>
                                              <p:charRg st="38" end="48"/>
                                            </p:txEl>
                                          </p:spTgt>
                                        </p:tgtEl>
                                        <p:attrNameLst>
                                          <p:attrName>style.visibility</p:attrName>
                                        </p:attrNameLst>
                                      </p:cBhvr>
                                      <p:to>
                                        <p:strVal val="visible"/>
                                      </p:to>
                                    </p:set>
                                    <p:anim calcmode="lin" valueType="num">
                                      <p:cBhvr additive="base">
                                        <p:cTn id="23" dur="500" fill="hold"/>
                                        <p:tgtEl>
                                          <p:spTgt spid="125955">
                                            <p:txEl>
                                              <p:charRg st="38" end="4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charRg st="38" end="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5955">
                                            <p:txEl>
                                              <p:charRg st="48" end="62"/>
                                            </p:txEl>
                                          </p:spTgt>
                                        </p:tgtEl>
                                        <p:attrNameLst>
                                          <p:attrName>style.visibility</p:attrName>
                                        </p:attrNameLst>
                                      </p:cBhvr>
                                      <p:to>
                                        <p:strVal val="visible"/>
                                      </p:to>
                                    </p:set>
                                    <p:anim calcmode="lin" valueType="num">
                                      <p:cBhvr additive="base">
                                        <p:cTn id="29" dur="500" fill="hold"/>
                                        <p:tgtEl>
                                          <p:spTgt spid="125955">
                                            <p:txEl>
                                              <p:charRg st="48" end="6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5955">
                                            <p:txEl>
                                              <p:charRg st="48" end="6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25955">
                                            <p:txEl>
                                              <p:charRg st="62" end="86"/>
                                            </p:txEl>
                                          </p:spTgt>
                                        </p:tgtEl>
                                        <p:attrNameLst>
                                          <p:attrName>style.visibility</p:attrName>
                                        </p:attrNameLst>
                                      </p:cBhvr>
                                      <p:to>
                                        <p:strVal val="visible"/>
                                      </p:to>
                                    </p:set>
                                    <p:anim calcmode="lin" valueType="num">
                                      <p:cBhvr additive="base">
                                        <p:cTn id="34" dur="500" fill="hold"/>
                                        <p:tgtEl>
                                          <p:spTgt spid="125955">
                                            <p:txEl>
                                              <p:charRg st="62" end="8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5955">
                                            <p:txEl>
                                              <p:charRg st="62" end="86"/>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125955">
                                            <p:txEl>
                                              <p:charRg st="86" end="112"/>
                                            </p:txEl>
                                          </p:spTgt>
                                        </p:tgtEl>
                                        <p:attrNameLst>
                                          <p:attrName>style.visibility</p:attrName>
                                        </p:attrNameLst>
                                      </p:cBhvr>
                                      <p:to>
                                        <p:strVal val="visible"/>
                                      </p:to>
                                    </p:set>
                                    <p:anim calcmode="lin" valueType="num">
                                      <p:cBhvr additive="base">
                                        <p:cTn id="39" dur="500" fill="hold"/>
                                        <p:tgtEl>
                                          <p:spTgt spid="125955">
                                            <p:txEl>
                                              <p:charRg st="86" end="1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5955">
                                            <p:txEl>
                                              <p:charRg st="86" end="1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5955">
                                            <p:txEl>
                                              <p:charRg st="112" end="177"/>
                                            </p:txEl>
                                          </p:spTgt>
                                        </p:tgtEl>
                                        <p:attrNameLst>
                                          <p:attrName>style.visibility</p:attrName>
                                        </p:attrNameLst>
                                      </p:cBhvr>
                                      <p:to>
                                        <p:strVal val="visible"/>
                                      </p:to>
                                    </p:set>
                                    <p:anim calcmode="lin" valueType="num">
                                      <p:cBhvr additive="base">
                                        <p:cTn id="45" dur="500" fill="hold"/>
                                        <p:tgtEl>
                                          <p:spTgt spid="125955">
                                            <p:txEl>
                                              <p:charRg st="112" end="17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5955">
                                            <p:txEl>
                                              <p:charRg st="112" end="1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本体论的定义</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697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en-US" altLang="zh-CN" sz="2400" dirty="0"/>
              <a:t>1993</a:t>
            </a:r>
            <a:r>
              <a:rPr lang="zh-CN" altLang="en-US" sz="2400" dirty="0"/>
              <a:t>年美国斯坦福大学知识系统实验室的</a:t>
            </a:r>
            <a:r>
              <a:rPr lang="en-US" altLang="zh-CN" sz="2400" dirty="0"/>
              <a:t>Gruber</a:t>
            </a:r>
            <a:r>
              <a:rPr lang="zh-CN" altLang="en-US" sz="2400" dirty="0"/>
              <a:t>给出了关于本体论的一个定义。</a:t>
            </a:r>
            <a:endParaRPr lang="zh-CN" altLang="en-US" sz="2400" dirty="0"/>
          </a:p>
          <a:p>
            <a:pPr lvl="1" eaLnBrk="1" hangingPunct="1">
              <a:lnSpc>
                <a:spcPct val="80000"/>
              </a:lnSpc>
            </a:pPr>
            <a:r>
              <a:rPr lang="zh-CN" altLang="en-US" sz="2000" dirty="0"/>
              <a:t>概念化是从特定目的出发对所表达的世界所进行的一种抽象的、简化的观察。</a:t>
            </a:r>
            <a:endParaRPr lang="zh-CN" altLang="en-US" sz="2000" dirty="0"/>
          </a:p>
          <a:p>
            <a:pPr lvl="1" eaLnBrk="1" hangingPunct="1">
              <a:lnSpc>
                <a:spcPct val="80000"/>
              </a:lnSpc>
            </a:pPr>
            <a:r>
              <a:rPr lang="zh-CN" altLang="en-US" sz="2000" dirty="0"/>
              <a:t>每一个知识库、基于知识库的信息系统以及基于知识共享的智能体（</a:t>
            </a:r>
            <a:r>
              <a:rPr lang="en-US" altLang="zh-CN" sz="2000" dirty="0"/>
              <a:t>Agent</a:t>
            </a:r>
            <a:r>
              <a:rPr lang="zh-CN" altLang="en-US" sz="2000" dirty="0"/>
              <a:t>）都内含一个概念化的世界。它们是显式的或者隐式的。</a:t>
            </a:r>
            <a:endParaRPr lang="zh-CN" altLang="en-US" sz="2000" dirty="0"/>
          </a:p>
          <a:p>
            <a:pPr lvl="1" eaLnBrk="1" hangingPunct="1">
              <a:lnSpc>
                <a:spcPct val="80000"/>
              </a:lnSpc>
            </a:pPr>
            <a:r>
              <a:rPr lang="zh-CN" altLang="en-US" sz="2000" dirty="0"/>
              <a:t>本体是对某一概念化所做的一种显式的解释说明。</a:t>
            </a:r>
            <a:endParaRPr lang="zh-CN" altLang="en-US" sz="2000" dirty="0"/>
          </a:p>
          <a:p>
            <a:pPr lvl="1" eaLnBrk="1" hangingPunct="1">
              <a:lnSpc>
                <a:spcPct val="80000"/>
              </a:lnSpc>
            </a:pPr>
            <a:r>
              <a:rPr lang="zh-CN" altLang="en-US" sz="2000" dirty="0"/>
              <a:t>本体中的对象以及它们之间的关系通过知识表示语言的词汇来描述。</a:t>
            </a:r>
            <a:endParaRPr lang="zh-CN" altLang="en-US" sz="2000" dirty="0"/>
          </a:p>
          <a:p>
            <a:pPr lvl="1" eaLnBrk="1" hangingPunct="1">
              <a:lnSpc>
                <a:spcPct val="80000"/>
              </a:lnSpc>
            </a:pPr>
            <a:r>
              <a:rPr lang="zh-CN" altLang="en-US" sz="2000" dirty="0"/>
              <a:t>因此可以通过定义一套知识表示的专门术语来定义一个本体。以人们可以理解的术语来描述领域世界的实体、对象、关系以及过程等，并通过形式化的公理来限制和规范这些术语的解释和使用。 </a:t>
            </a:r>
            <a:endParaRPr lang="zh-CN" altLang="en-US" sz="2000" dirty="0"/>
          </a:p>
        </p:txBody>
      </p:sp>
      <p:sp>
        <p:nvSpPr>
          <p:cNvPr id="1034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6979">
                                            <p:txEl>
                                              <p:charRg st="0" end="41"/>
                                            </p:txEl>
                                          </p:spTgt>
                                        </p:tgtEl>
                                        <p:attrNameLst>
                                          <p:attrName>style.visibility</p:attrName>
                                        </p:attrNameLst>
                                      </p:cBhvr>
                                      <p:to>
                                        <p:strVal val="visible"/>
                                      </p:to>
                                    </p:set>
                                    <p:anim calcmode="lin" valueType="num">
                                      <p:cBhvr additive="base">
                                        <p:cTn id="7" dur="500" fill="hold"/>
                                        <p:tgtEl>
                                          <p:spTgt spid="126979">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9">
                                            <p:txEl>
                                              <p:charRg st="41" end="76"/>
                                            </p:txEl>
                                          </p:spTgt>
                                        </p:tgtEl>
                                        <p:attrNameLst>
                                          <p:attrName>style.visibility</p:attrName>
                                        </p:attrNameLst>
                                      </p:cBhvr>
                                      <p:to>
                                        <p:strVal val="visible"/>
                                      </p:to>
                                    </p:set>
                                    <p:anim calcmode="lin" valueType="num">
                                      <p:cBhvr additive="base">
                                        <p:cTn id="13" dur="500" fill="hold"/>
                                        <p:tgtEl>
                                          <p:spTgt spid="126979">
                                            <p:txEl>
                                              <p:charRg st="41"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9">
                                            <p:txEl>
                                              <p:charRg st="41" end="76"/>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6979">
                                            <p:txEl>
                                              <p:charRg st="76" end="137"/>
                                            </p:txEl>
                                          </p:spTgt>
                                        </p:tgtEl>
                                        <p:attrNameLst>
                                          <p:attrName>style.visibility</p:attrName>
                                        </p:attrNameLst>
                                      </p:cBhvr>
                                      <p:to>
                                        <p:strVal val="visible"/>
                                      </p:to>
                                    </p:set>
                                    <p:anim calcmode="lin" valueType="num">
                                      <p:cBhvr additive="base">
                                        <p:cTn id="18" dur="500" fill="hold"/>
                                        <p:tgtEl>
                                          <p:spTgt spid="126979">
                                            <p:txEl>
                                              <p:charRg st="76" end="13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6979">
                                            <p:txEl>
                                              <p:charRg st="76" end="137"/>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6979">
                                            <p:txEl>
                                              <p:charRg st="137" end="160"/>
                                            </p:txEl>
                                          </p:spTgt>
                                        </p:tgtEl>
                                        <p:attrNameLst>
                                          <p:attrName>style.visibility</p:attrName>
                                        </p:attrNameLst>
                                      </p:cBhvr>
                                      <p:to>
                                        <p:strVal val="visible"/>
                                      </p:to>
                                    </p:set>
                                    <p:anim calcmode="lin" valueType="num">
                                      <p:cBhvr additive="base">
                                        <p:cTn id="23" dur="500" fill="hold"/>
                                        <p:tgtEl>
                                          <p:spTgt spid="126979">
                                            <p:txEl>
                                              <p:charRg st="137" end="16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6979">
                                            <p:txEl>
                                              <p:charRg st="137" end="16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6979">
                                            <p:txEl>
                                              <p:charRg st="160" end="191"/>
                                            </p:txEl>
                                          </p:spTgt>
                                        </p:tgtEl>
                                        <p:attrNameLst>
                                          <p:attrName>style.visibility</p:attrName>
                                        </p:attrNameLst>
                                      </p:cBhvr>
                                      <p:to>
                                        <p:strVal val="visible"/>
                                      </p:to>
                                    </p:set>
                                    <p:anim calcmode="lin" valueType="num">
                                      <p:cBhvr additive="base">
                                        <p:cTn id="28" dur="500" fill="hold"/>
                                        <p:tgtEl>
                                          <p:spTgt spid="126979">
                                            <p:txEl>
                                              <p:charRg st="160" end="19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6979">
                                            <p:txEl>
                                              <p:charRg st="160" end="191"/>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26979">
                                            <p:txEl>
                                              <p:charRg st="191" end="278"/>
                                            </p:txEl>
                                          </p:spTgt>
                                        </p:tgtEl>
                                        <p:attrNameLst>
                                          <p:attrName>style.visibility</p:attrName>
                                        </p:attrNameLst>
                                      </p:cBhvr>
                                      <p:to>
                                        <p:strVal val="visible"/>
                                      </p:to>
                                    </p:set>
                                    <p:anim calcmode="lin" valueType="num">
                                      <p:cBhvr additive="base">
                                        <p:cTn id="33" dur="500" fill="hold"/>
                                        <p:tgtEl>
                                          <p:spTgt spid="126979">
                                            <p:txEl>
                                              <p:charRg st="191" end="27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6979">
                                            <p:txEl>
                                              <p:charRg st="191" end="2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本体论的性质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800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400" dirty="0"/>
              <a:t>本体描述的是客观事物的存在。</a:t>
            </a:r>
            <a:endParaRPr lang="zh-CN" altLang="en-US" sz="2400" dirty="0"/>
          </a:p>
          <a:p>
            <a:pPr eaLnBrk="1" hangingPunct="1">
              <a:lnSpc>
                <a:spcPct val="80000"/>
              </a:lnSpc>
            </a:pPr>
            <a:r>
              <a:rPr lang="zh-CN" altLang="en-US" sz="2400" dirty="0"/>
              <a:t>本体独立于对本体的描述。</a:t>
            </a:r>
            <a:endParaRPr lang="zh-CN" altLang="en-US" sz="2400" dirty="0"/>
          </a:p>
          <a:p>
            <a:pPr eaLnBrk="1" hangingPunct="1">
              <a:lnSpc>
                <a:spcPct val="80000"/>
              </a:lnSpc>
            </a:pPr>
            <a:r>
              <a:rPr lang="zh-CN" altLang="en-US" sz="2400" dirty="0"/>
              <a:t>本体独立于个体对本体的认识。</a:t>
            </a:r>
            <a:endParaRPr lang="zh-CN" altLang="en-US" sz="2400" dirty="0"/>
          </a:p>
          <a:p>
            <a:pPr eaLnBrk="1" hangingPunct="1">
              <a:lnSpc>
                <a:spcPct val="80000"/>
              </a:lnSpc>
            </a:pPr>
            <a:r>
              <a:rPr lang="zh-CN" altLang="en-US" sz="2400" dirty="0"/>
              <a:t>本体本身不存在与客观事物的误差。</a:t>
            </a:r>
            <a:endParaRPr lang="zh-CN" altLang="en-US" sz="2400" dirty="0"/>
          </a:p>
          <a:p>
            <a:pPr lvl="1" eaLnBrk="1" hangingPunct="1">
              <a:lnSpc>
                <a:spcPct val="80000"/>
              </a:lnSpc>
            </a:pPr>
            <a:r>
              <a:rPr lang="zh-CN" altLang="en-US" sz="2000" dirty="0"/>
              <a:t>因为它就是客观事物的本质所在。但对本体的描述，即任何以形式或自然语言写出的本体，作为本体的一种投影，可能会与本体本身存在误差。</a:t>
            </a:r>
            <a:endParaRPr lang="zh-CN" altLang="en-US" sz="2000" dirty="0"/>
          </a:p>
          <a:p>
            <a:pPr eaLnBrk="1" hangingPunct="1">
              <a:lnSpc>
                <a:spcPct val="80000"/>
              </a:lnSpc>
            </a:pPr>
            <a:r>
              <a:rPr lang="zh-CN" altLang="en-US" sz="2400" dirty="0"/>
              <a:t>描述的本体代表了人们对某个领域的知识的公共观念。</a:t>
            </a:r>
            <a:endParaRPr lang="zh-CN" altLang="en-US" sz="2400" dirty="0"/>
          </a:p>
          <a:p>
            <a:pPr lvl="1" eaLnBrk="1" hangingPunct="1">
              <a:lnSpc>
                <a:spcPct val="80000"/>
              </a:lnSpc>
            </a:pPr>
            <a:r>
              <a:rPr lang="zh-CN" altLang="en-US" sz="2000" dirty="0"/>
              <a:t>这种公共观念能够被共享、重用，进而消除不同人对同一事物理解的不一致性。</a:t>
            </a:r>
            <a:endParaRPr lang="zh-CN" altLang="en-US" sz="2000" dirty="0"/>
          </a:p>
          <a:p>
            <a:pPr eaLnBrk="1" hangingPunct="1">
              <a:lnSpc>
                <a:spcPct val="80000"/>
              </a:lnSpc>
            </a:pPr>
            <a:r>
              <a:rPr lang="zh-CN" altLang="en-US" sz="2400" dirty="0"/>
              <a:t>对本体的描述应该是形式化的、清晰的、无歧义的。 </a:t>
            </a:r>
            <a:endParaRPr lang="zh-CN" altLang="en-US" sz="2400" dirty="0"/>
          </a:p>
        </p:txBody>
      </p:sp>
      <p:sp>
        <p:nvSpPr>
          <p:cNvPr id="1054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8003">
                                            <p:txEl>
                                              <p:charRg st="0" end="15"/>
                                            </p:txEl>
                                          </p:spTgt>
                                        </p:tgtEl>
                                        <p:attrNameLst>
                                          <p:attrName>style.visibility</p:attrName>
                                        </p:attrNameLst>
                                      </p:cBhvr>
                                      <p:to>
                                        <p:strVal val="visible"/>
                                      </p:to>
                                    </p:set>
                                    <p:anim calcmode="lin" valueType="num">
                                      <p:cBhvr additive="base">
                                        <p:cTn id="7" dur="500" fill="hold"/>
                                        <p:tgtEl>
                                          <p:spTgt spid="128003">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charRg st="0" end="1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8003">
                                            <p:txEl>
                                              <p:charRg st="15" end="28"/>
                                            </p:txEl>
                                          </p:spTgt>
                                        </p:tgtEl>
                                        <p:attrNameLst>
                                          <p:attrName>style.visibility</p:attrName>
                                        </p:attrNameLst>
                                      </p:cBhvr>
                                      <p:to>
                                        <p:strVal val="visible"/>
                                      </p:to>
                                    </p:set>
                                    <p:anim calcmode="lin" valueType="num">
                                      <p:cBhvr additive="base">
                                        <p:cTn id="12" dur="500" fill="hold"/>
                                        <p:tgtEl>
                                          <p:spTgt spid="128003">
                                            <p:txEl>
                                              <p:charRg st="15" end="2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8003">
                                            <p:txEl>
                                              <p:charRg st="15" end="2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8003">
                                            <p:txEl>
                                              <p:charRg st="28" end="43"/>
                                            </p:txEl>
                                          </p:spTgt>
                                        </p:tgtEl>
                                        <p:attrNameLst>
                                          <p:attrName>style.visibility</p:attrName>
                                        </p:attrNameLst>
                                      </p:cBhvr>
                                      <p:to>
                                        <p:strVal val="visible"/>
                                      </p:to>
                                    </p:set>
                                    <p:anim calcmode="lin" valueType="num">
                                      <p:cBhvr additive="base">
                                        <p:cTn id="17" dur="500" fill="hold"/>
                                        <p:tgtEl>
                                          <p:spTgt spid="128003">
                                            <p:txEl>
                                              <p:charRg st="28" end="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charRg st="28" end="4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8003">
                                            <p:txEl>
                                              <p:charRg st="43" end="60"/>
                                            </p:txEl>
                                          </p:spTgt>
                                        </p:tgtEl>
                                        <p:attrNameLst>
                                          <p:attrName>style.visibility</p:attrName>
                                        </p:attrNameLst>
                                      </p:cBhvr>
                                      <p:to>
                                        <p:strVal val="visible"/>
                                      </p:to>
                                    </p:set>
                                    <p:anim calcmode="lin" valueType="num">
                                      <p:cBhvr additive="base">
                                        <p:cTn id="22" dur="500" fill="hold"/>
                                        <p:tgtEl>
                                          <p:spTgt spid="128003">
                                            <p:txEl>
                                              <p:charRg st="43" end="6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8003">
                                            <p:txEl>
                                              <p:charRg st="43" end="6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8003">
                                            <p:txEl>
                                              <p:charRg st="60" end="124"/>
                                            </p:txEl>
                                          </p:spTgt>
                                        </p:tgtEl>
                                        <p:attrNameLst>
                                          <p:attrName>style.visibility</p:attrName>
                                        </p:attrNameLst>
                                      </p:cBhvr>
                                      <p:to>
                                        <p:strVal val="visible"/>
                                      </p:to>
                                    </p:set>
                                    <p:anim calcmode="lin" valueType="num">
                                      <p:cBhvr additive="base">
                                        <p:cTn id="27" dur="500" fill="hold"/>
                                        <p:tgtEl>
                                          <p:spTgt spid="128003">
                                            <p:txEl>
                                              <p:charRg st="60" end="12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8003">
                                            <p:txEl>
                                              <p:charRg st="60" end="12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28003">
                                            <p:txEl>
                                              <p:charRg st="124" end="149"/>
                                            </p:txEl>
                                          </p:spTgt>
                                        </p:tgtEl>
                                        <p:attrNameLst>
                                          <p:attrName>style.visibility</p:attrName>
                                        </p:attrNameLst>
                                      </p:cBhvr>
                                      <p:to>
                                        <p:strVal val="visible"/>
                                      </p:to>
                                    </p:set>
                                    <p:anim calcmode="lin" valueType="num">
                                      <p:cBhvr additive="base">
                                        <p:cTn id="32" dur="500" fill="hold"/>
                                        <p:tgtEl>
                                          <p:spTgt spid="128003">
                                            <p:txEl>
                                              <p:charRg st="124" end="14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8003">
                                            <p:txEl>
                                              <p:charRg st="124" end="149"/>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28003">
                                            <p:txEl>
                                              <p:charRg st="149" end="185"/>
                                            </p:txEl>
                                          </p:spTgt>
                                        </p:tgtEl>
                                        <p:attrNameLst>
                                          <p:attrName>style.visibility</p:attrName>
                                        </p:attrNameLst>
                                      </p:cBhvr>
                                      <p:to>
                                        <p:strVal val="visible"/>
                                      </p:to>
                                    </p:set>
                                    <p:anim calcmode="lin" valueType="num">
                                      <p:cBhvr additive="base">
                                        <p:cTn id="37" dur="500" fill="hold"/>
                                        <p:tgtEl>
                                          <p:spTgt spid="128003">
                                            <p:txEl>
                                              <p:charRg st="149" end="18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003">
                                            <p:txEl>
                                              <p:charRg st="149" end="18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28003">
                                            <p:txEl>
                                              <p:charRg st="185" end="210"/>
                                            </p:txEl>
                                          </p:spTgt>
                                        </p:tgtEl>
                                        <p:attrNameLst>
                                          <p:attrName>style.visibility</p:attrName>
                                        </p:attrNameLst>
                                      </p:cBhvr>
                                      <p:to>
                                        <p:strVal val="visible"/>
                                      </p:to>
                                    </p:set>
                                    <p:anim calcmode="lin" valueType="num">
                                      <p:cBhvr additive="base">
                                        <p:cTn id="42" dur="500" fill="hold"/>
                                        <p:tgtEl>
                                          <p:spTgt spid="128003">
                                            <p:txEl>
                                              <p:charRg st="185" end="2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8003">
                                            <p:txEl>
                                              <p:charRg st="185" end="2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本体论的作用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902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目的：为了实现某种程度的知识共享和重用。 </a:t>
            </a:r>
            <a:endParaRPr lang="zh-CN" altLang="en-US" sz="2800" dirty="0"/>
          </a:p>
          <a:p>
            <a:pPr eaLnBrk="1" hangingPunct="1">
              <a:lnSpc>
                <a:spcPct val="80000"/>
              </a:lnSpc>
            </a:pPr>
            <a:r>
              <a:rPr lang="zh-CN" altLang="en-US" sz="2800" dirty="0"/>
              <a:t>人与组织之间的信息交流。</a:t>
            </a:r>
            <a:endParaRPr lang="zh-CN" altLang="en-US" sz="2800" dirty="0"/>
          </a:p>
          <a:p>
            <a:pPr eaLnBrk="1" hangingPunct="1">
              <a:lnSpc>
                <a:spcPct val="80000"/>
              </a:lnSpc>
            </a:pPr>
            <a:r>
              <a:rPr lang="zh-CN" altLang="en-US" sz="2800" dirty="0"/>
              <a:t>系统之间的互操作。</a:t>
            </a:r>
            <a:endParaRPr lang="zh-CN" altLang="en-US" sz="2800" dirty="0"/>
          </a:p>
          <a:p>
            <a:pPr eaLnBrk="1" hangingPunct="1">
              <a:lnSpc>
                <a:spcPct val="80000"/>
              </a:lnSpc>
            </a:pPr>
            <a:r>
              <a:rPr lang="zh-CN" altLang="en-US" sz="2800" dirty="0"/>
              <a:t>需求分析和系统设计的基础。</a:t>
            </a:r>
            <a:endParaRPr lang="zh-CN" altLang="en-US" sz="2800" dirty="0"/>
          </a:p>
          <a:p>
            <a:pPr eaLnBrk="1" hangingPunct="1">
              <a:lnSpc>
                <a:spcPct val="80000"/>
              </a:lnSpc>
            </a:pPr>
            <a:r>
              <a:rPr lang="zh-CN" altLang="en-US" sz="2800" dirty="0"/>
              <a:t>支持知识重用。</a:t>
            </a:r>
            <a:endParaRPr lang="zh-CN" altLang="en-US" sz="2800" dirty="0"/>
          </a:p>
          <a:p>
            <a:pPr eaLnBrk="1" hangingPunct="1">
              <a:lnSpc>
                <a:spcPct val="80000"/>
              </a:lnSpc>
            </a:pPr>
            <a:r>
              <a:rPr lang="zh-CN" altLang="en-US" sz="2800" dirty="0"/>
              <a:t>显式定义对领域的认识。</a:t>
            </a:r>
            <a:endParaRPr lang="zh-CN" altLang="en-US" sz="2800" dirty="0"/>
          </a:p>
          <a:p>
            <a:pPr eaLnBrk="1" hangingPunct="1">
              <a:lnSpc>
                <a:spcPct val="80000"/>
              </a:lnSpc>
            </a:pPr>
            <a:r>
              <a:rPr lang="zh-CN" altLang="en-US" sz="2800" dirty="0"/>
              <a:t>将领域知识同使用领域知识的操作性知识分离开来。</a:t>
            </a:r>
            <a:endParaRPr lang="zh-CN" altLang="en-US" sz="2800" dirty="0"/>
          </a:p>
          <a:p>
            <a:pPr lvl="1" eaLnBrk="1" hangingPunct="1">
              <a:lnSpc>
                <a:spcPct val="80000"/>
              </a:lnSpc>
            </a:pPr>
            <a:r>
              <a:rPr lang="zh-CN" altLang="en-US" sz="2400" dirty="0"/>
              <a:t>使用本体论可以将算法从具体的领域知识中分离出来，使得同一个算法可以使用到不同的领域中去 </a:t>
            </a:r>
            <a:endParaRPr lang="zh-CN" altLang="en-US" sz="2400" dirty="0"/>
          </a:p>
        </p:txBody>
      </p:sp>
      <p:sp>
        <p:nvSpPr>
          <p:cNvPr id="1075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9027">
                                            <p:txEl>
                                              <p:charRg st="0" end="22"/>
                                            </p:txEl>
                                          </p:spTgt>
                                        </p:tgtEl>
                                        <p:attrNameLst>
                                          <p:attrName>style.visibility</p:attrName>
                                        </p:attrNameLst>
                                      </p:cBhvr>
                                      <p:to>
                                        <p:strVal val="visible"/>
                                      </p:to>
                                    </p:set>
                                    <p:anim calcmode="lin" valueType="num">
                                      <p:cBhvr additive="base">
                                        <p:cTn id="7" dur="500" fill="hold"/>
                                        <p:tgtEl>
                                          <p:spTgt spid="129027">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charRg st="22" end="35"/>
                                            </p:txEl>
                                          </p:spTgt>
                                        </p:tgtEl>
                                        <p:attrNameLst>
                                          <p:attrName>style.visibility</p:attrName>
                                        </p:attrNameLst>
                                      </p:cBhvr>
                                      <p:to>
                                        <p:strVal val="visible"/>
                                      </p:to>
                                    </p:set>
                                    <p:anim calcmode="lin" valueType="num">
                                      <p:cBhvr additive="base">
                                        <p:cTn id="13" dur="500" fill="hold"/>
                                        <p:tgtEl>
                                          <p:spTgt spid="129027">
                                            <p:txEl>
                                              <p:charRg st="22" end="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charRg st="22" end="35"/>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9027">
                                            <p:txEl>
                                              <p:charRg st="35" end="45"/>
                                            </p:txEl>
                                          </p:spTgt>
                                        </p:tgtEl>
                                        <p:attrNameLst>
                                          <p:attrName>style.visibility</p:attrName>
                                        </p:attrNameLst>
                                      </p:cBhvr>
                                      <p:to>
                                        <p:strVal val="visible"/>
                                      </p:to>
                                    </p:set>
                                    <p:anim calcmode="lin" valueType="num">
                                      <p:cBhvr additive="base">
                                        <p:cTn id="18" dur="500" fill="hold"/>
                                        <p:tgtEl>
                                          <p:spTgt spid="129027">
                                            <p:txEl>
                                              <p:charRg st="35" end="4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9027">
                                            <p:txEl>
                                              <p:charRg st="35" end="4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9027">
                                            <p:txEl>
                                              <p:charRg st="45" end="59"/>
                                            </p:txEl>
                                          </p:spTgt>
                                        </p:tgtEl>
                                        <p:attrNameLst>
                                          <p:attrName>style.visibility</p:attrName>
                                        </p:attrNameLst>
                                      </p:cBhvr>
                                      <p:to>
                                        <p:strVal val="visible"/>
                                      </p:to>
                                    </p:set>
                                    <p:anim calcmode="lin" valueType="num">
                                      <p:cBhvr additive="base">
                                        <p:cTn id="23" dur="500" fill="hold"/>
                                        <p:tgtEl>
                                          <p:spTgt spid="129027">
                                            <p:txEl>
                                              <p:charRg st="45" end="5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027">
                                            <p:txEl>
                                              <p:charRg st="45" end="59"/>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9027">
                                            <p:txEl>
                                              <p:charRg st="59" end="67"/>
                                            </p:txEl>
                                          </p:spTgt>
                                        </p:tgtEl>
                                        <p:attrNameLst>
                                          <p:attrName>style.visibility</p:attrName>
                                        </p:attrNameLst>
                                      </p:cBhvr>
                                      <p:to>
                                        <p:strVal val="visible"/>
                                      </p:to>
                                    </p:set>
                                    <p:anim calcmode="lin" valueType="num">
                                      <p:cBhvr additive="base">
                                        <p:cTn id="28" dur="500" fill="hold"/>
                                        <p:tgtEl>
                                          <p:spTgt spid="129027">
                                            <p:txEl>
                                              <p:charRg st="59" end="6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9027">
                                            <p:txEl>
                                              <p:charRg st="59" end="67"/>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29027">
                                            <p:txEl>
                                              <p:charRg st="67" end="79"/>
                                            </p:txEl>
                                          </p:spTgt>
                                        </p:tgtEl>
                                        <p:attrNameLst>
                                          <p:attrName>style.visibility</p:attrName>
                                        </p:attrNameLst>
                                      </p:cBhvr>
                                      <p:to>
                                        <p:strVal val="visible"/>
                                      </p:to>
                                    </p:set>
                                    <p:anim calcmode="lin" valueType="num">
                                      <p:cBhvr additive="base">
                                        <p:cTn id="33" dur="500" fill="hold"/>
                                        <p:tgtEl>
                                          <p:spTgt spid="129027">
                                            <p:txEl>
                                              <p:charRg st="67" end="7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027">
                                            <p:txEl>
                                              <p:charRg st="67" end="79"/>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29027">
                                            <p:txEl>
                                              <p:charRg st="79" end="103"/>
                                            </p:txEl>
                                          </p:spTgt>
                                        </p:tgtEl>
                                        <p:attrNameLst>
                                          <p:attrName>style.visibility</p:attrName>
                                        </p:attrNameLst>
                                      </p:cBhvr>
                                      <p:to>
                                        <p:strVal val="visible"/>
                                      </p:to>
                                    </p:set>
                                    <p:anim calcmode="lin" valueType="num">
                                      <p:cBhvr additive="base">
                                        <p:cTn id="38" dur="500" fill="hold"/>
                                        <p:tgtEl>
                                          <p:spTgt spid="129027">
                                            <p:txEl>
                                              <p:charRg st="79" end="10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9027">
                                            <p:txEl>
                                              <p:charRg st="79" end="10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nodeType="afterEffect">
                                  <p:stCondLst>
                                    <p:cond delay="0"/>
                                  </p:stCondLst>
                                  <p:childTnLst>
                                    <p:set>
                                      <p:cBhvr>
                                        <p:cTn id="42" dur="1" fill="hold">
                                          <p:stCondLst>
                                            <p:cond delay="0"/>
                                          </p:stCondLst>
                                        </p:cTn>
                                        <p:tgtEl>
                                          <p:spTgt spid="129027">
                                            <p:txEl>
                                              <p:charRg st="103" end="148"/>
                                            </p:txEl>
                                          </p:spTgt>
                                        </p:tgtEl>
                                        <p:attrNameLst>
                                          <p:attrName>style.visibility</p:attrName>
                                        </p:attrNameLst>
                                      </p:cBhvr>
                                      <p:to>
                                        <p:strVal val="visible"/>
                                      </p:to>
                                    </p:set>
                                    <p:anim calcmode="lin" valueType="num">
                                      <p:cBhvr additive="base">
                                        <p:cTn id="43" dur="500" fill="hold"/>
                                        <p:tgtEl>
                                          <p:spTgt spid="129027">
                                            <p:txEl>
                                              <p:charRg st="103" end="1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9027">
                                            <p:txEl>
                                              <p:charRg st="103"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本体的种类</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0051" name="Rectangle 3" descr="Rectangle: Click to edit Master text styles&#13;&#10;Second level&#13;&#10;Third level&#13;&#10;Fourth level&#13;&#10;Fifth level"/>
          <p:cNvSpPr>
            <a:spLocks noGrp="1"/>
          </p:cNvSpPr>
          <p:nvPr>
            <p:ph idx="1"/>
          </p:nvPr>
        </p:nvSpPr>
        <p:spPr>
          <a:xfrm>
            <a:off x="468313" y="1905000"/>
            <a:ext cx="5327650" cy="4619625"/>
          </a:xfrm>
          <a:ln/>
        </p:spPr>
        <p:txBody>
          <a:bodyPr vert="horz" wrap="square" lIns="91440" tIns="45720" rIns="91440" bIns="45720" anchor="t" anchorCtr="0"/>
          <a:p>
            <a:pPr eaLnBrk="1" hangingPunct="1"/>
            <a:r>
              <a:rPr lang="zh-CN" altLang="en-US" sz="2800" dirty="0"/>
              <a:t>根据本体在主题上的不同层次</a:t>
            </a:r>
            <a:endParaRPr lang="zh-CN" altLang="en-US" sz="2800" dirty="0"/>
          </a:p>
          <a:p>
            <a:pPr lvl="1" eaLnBrk="1" hangingPunct="1"/>
            <a:r>
              <a:rPr lang="zh-CN" altLang="en-US" sz="2400" dirty="0"/>
              <a:t>顶级本体</a:t>
            </a:r>
            <a:endParaRPr lang="zh-CN" altLang="en-US" sz="2400" dirty="0"/>
          </a:p>
          <a:p>
            <a:pPr lvl="1" eaLnBrk="1" hangingPunct="1">
              <a:buFont typeface="Wingdings" panose="05000000000000000000" pitchFamily="2" charset="2"/>
              <a:buNone/>
            </a:pPr>
            <a:r>
              <a:rPr lang="zh-CN" altLang="en-US" sz="2400" dirty="0"/>
              <a:t>（</a:t>
            </a:r>
            <a:r>
              <a:rPr lang="en-US" altLang="zh-CN" sz="2400" dirty="0"/>
              <a:t>Top Level Ontology</a:t>
            </a:r>
            <a:r>
              <a:rPr lang="zh-CN" altLang="en-US" sz="2400" dirty="0"/>
              <a:t>）</a:t>
            </a:r>
            <a:endParaRPr lang="zh-CN" altLang="en-US" sz="2400" dirty="0"/>
          </a:p>
          <a:p>
            <a:pPr lvl="1" eaLnBrk="1" hangingPunct="1"/>
            <a:r>
              <a:rPr lang="zh-CN" altLang="en-US" sz="2400" dirty="0"/>
              <a:t>领域本体</a:t>
            </a:r>
            <a:endParaRPr lang="zh-CN" altLang="en-US" sz="2400" dirty="0"/>
          </a:p>
          <a:p>
            <a:pPr lvl="1" eaLnBrk="1" hangingPunct="1">
              <a:buFont typeface="Wingdings" panose="05000000000000000000" pitchFamily="2" charset="2"/>
              <a:buNone/>
            </a:pPr>
            <a:r>
              <a:rPr lang="zh-CN" altLang="en-US" sz="2400" dirty="0"/>
              <a:t>（</a:t>
            </a:r>
            <a:r>
              <a:rPr lang="en-US" altLang="zh-CN" sz="2400" dirty="0"/>
              <a:t>Domain Ontology</a:t>
            </a:r>
            <a:r>
              <a:rPr lang="zh-CN" altLang="en-US" sz="2400" dirty="0"/>
              <a:t>）</a:t>
            </a:r>
            <a:endParaRPr lang="zh-CN" altLang="en-US" sz="2400" dirty="0"/>
          </a:p>
          <a:p>
            <a:pPr lvl="1" eaLnBrk="1" hangingPunct="1"/>
            <a:r>
              <a:rPr lang="zh-CN" altLang="en-US" sz="2400" dirty="0"/>
              <a:t>任务本体</a:t>
            </a:r>
            <a:endParaRPr lang="zh-CN" altLang="en-US" sz="2400" dirty="0"/>
          </a:p>
          <a:p>
            <a:pPr lvl="1" eaLnBrk="1" hangingPunct="1">
              <a:buFont typeface="Wingdings" panose="05000000000000000000" pitchFamily="2" charset="2"/>
              <a:buNone/>
            </a:pPr>
            <a:r>
              <a:rPr lang="zh-CN" altLang="en-US" sz="2400" dirty="0"/>
              <a:t>（</a:t>
            </a:r>
            <a:r>
              <a:rPr lang="en-US" altLang="zh-CN" sz="2400" dirty="0"/>
              <a:t>Task Ontology</a:t>
            </a:r>
            <a:r>
              <a:rPr lang="zh-CN" altLang="en-US" sz="2400" dirty="0"/>
              <a:t>）</a:t>
            </a:r>
            <a:endParaRPr lang="zh-CN" altLang="en-US" sz="2400" dirty="0"/>
          </a:p>
          <a:p>
            <a:pPr lvl="1" eaLnBrk="1" hangingPunct="1"/>
            <a:r>
              <a:rPr lang="zh-CN" altLang="en-US" sz="2400" dirty="0"/>
              <a:t>应用本体</a:t>
            </a:r>
            <a:endParaRPr lang="zh-CN" altLang="en-US" sz="2400" dirty="0"/>
          </a:p>
          <a:p>
            <a:pPr lvl="1" eaLnBrk="1" hangingPunct="1">
              <a:buFont typeface="Wingdings" panose="05000000000000000000" pitchFamily="2" charset="2"/>
              <a:buNone/>
            </a:pPr>
            <a:r>
              <a:rPr lang="zh-CN" altLang="en-US" sz="2400" dirty="0"/>
              <a:t>（</a:t>
            </a:r>
            <a:r>
              <a:rPr lang="en-US" altLang="zh-CN" sz="2400" dirty="0"/>
              <a:t>Application Ontology</a:t>
            </a:r>
            <a:r>
              <a:rPr lang="zh-CN" altLang="en-US" sz="2400" dirty="0"/>
              <a:t>）</a:t>
            </a:r>
            <a:r>
              <a:rPr lang="zh-CN" altLang="en-US" dirty="0"/>
              <a:t> </a:t>
            </a:r>
            <a:endParaRPr lang="zh-CN" altLang="en-US" dirty="0"/>
          </a:p>
        </p:txBody>
      </p:sp>
      <p:sp>
        <p:nvSpPr>
          <p:cNvPr id="10957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09573" name="Rectangle 5"/>
          <p:cNvSpPr/>
          <p:nvPr/>
        </p:nvSpPr>
        <p:spPr>
          <a:xfrm>
            <a:off x="0" y="2833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w"/>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130052" name="Object 4"/>
          <p:cNvGraphicFramePr>
            <a:graphicFrameLocks noChangeAspect="1"/>
          </p:cNvGraphicFramePr>
          <p:nvPr/>
        </p:nvGraphicFramePr>
        <p:xfrm>
          <a:off x="4606925" y="2860675"/>
          <a:ext cx="4213225" cy="2728913"/>
        </p:xfrm>
        <a:graphic>
          <a:graphicData uri="http://schemas.openxmlformats.org/presentationml/2006/ole">
            <mc:AlternateContent xmlns:mc="http://schemas.openxmlformats.org/markup-compatibility/2006">
              <mc:Choice xmlns:v="urn:schemas-microsoft-com:vml" Requires="v">
                <p:oleObj spid="_x0000_s3083" name="" r:id="rId1" imgW="2190115" imgH="1422400" progId="Visio.Drawing.11">
                  <p:embed/>
                </p:oleObj>
              </mc:Choice>
              <mc:Fallback>
                <p:oleObj name="" r:id="rId1" imgW="2190115" imgH="1422400" progId="Visio.Drawing.11">
                  <p:embed/>
                  <p:pic>
                    <p:nvPicPr>
                      <p:cNvPr id="0" name="图片 3082"/>
                      <p:cNvPicPr/>
                      <p:nvPr/>
                    </p:nvPicPr>
                    <p:blipFill>
                      <a:blip r:embed="rId2"/>
                      <a:stretch>
                        <a:fillRect/>
                      </a:stretch>
                    </p:blipFill>
                    <p:spPr>
                      <a:xfrm>
                        <a:off x="4606925" y="2860675"/>
                        <a:ext cx="4213225" cy="2728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0051">
                                            <p:txEl>
                                              <p:charRg st="0" end="14"/>
                                            </p:txEl>
                                          </p:spTgt>
                                        </p:tgtEl>
                                        <p:attrNameLst>
                                          <p:attrName>style.visibility</p:attrName>
                                        </p:attrNameLst>
                                      </p:cBhvr>
                                      <p:to>
                                        <p:strVal val="visible"/>
                                      </p:to>
                                    </p:set>
                                    <p:anim calcmode="lin" valueType="num">
                                      <p:cBhvr additive="base">
                                        <p:cTn id="7" dur="500" fill="hold"/>
                                        <p:tgtEl>
                                          <p:spTgt spid="130051">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051">
                                            <p:txEl>
                                              <p:charRg st="14" end="19"/>
                                            </p:txEl>
                                          </p:spTgt>
                                        </p:tgtEl>
                                        <p:attrNameLst>
                                          <p:attrName>style.visibility</p:attrName>
                                        </p:attrNameLst>
                                      </p:cBhvr>
                                      <p:to>
                                        <p:strVal val="visible"/>
                                      </p:to>
                                    </p:set>
                                    <p:anim calcmode="lin" valueType="num">
                                      <p:cBhvr additive="base">
                                        <p:cTn id="13" dur="500" fill="hold"/>
                                        <p:tgtEl>
                                          <p:spTgt spid="130051">
                                            <p:txEl>
                                              <p:charRg st="14" end="1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charRg st="14" end="19"/>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0051">
                                            <p:txEl>
                                              <p:charRg st="19" end="40"/>
                                            </p:txEl>
                                          </p:spTgt>
                                        </p:tgtEl>
                                        <p:attrNameLst>
                                          <p:attrName>style.visibility</p:attrName>
                                        </p:attrNameLst>
                                      </p:cBhvr>
                                      <p:to>
                                        <p:strVal val="visible"/>
                                      </p:to>
                                    </p:set>
                                    <p:anim calcmode="lin" valueType="num">
                                      <p:cBhvr additive="base">
                                        <p:cTn id="18" dur="500" fill="hold"/>
                                        <p:tgtEl>
                                          <p:spTgt spid="130051">
                                            <p:txEl>
                                              <p:charRg st="19" end="4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0051">
                                            <p:txEl>
                                              <p:charRg st="19" end="4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30051">
                                            <p:txEl>
                                              <p:charRg st="40" end="45"/>
                                            </p:txEl>
                                          </p:spTgt>
                                        </p:tgtEl>
                                        <p:attrNameLst>
                                          <p:attrName>style.visibility</p:attrName>
                                        </p:attrNameLst>
                                      </p:cBhvr>
                                      <p:to>
                                        <p:strVal val="visible"/>
                                      </p:to>
                                    </p:set>
                                    <p:anim calcmode="lin" valueType="num">
                                      <p:cBhvr additive="base">
                                        <p:cTn id="23" dur="500" fill="hold"/>
                                        <p:tgtEl>
                                          <p:spTgt spid="130051">
                                            <p:txEl>
                                              <p:charRg st="40" end="4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0051">
                                            <p:txEl>
                                              <p:charRg st="40" end="4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30051">
                                            <p:txEl>
                                              <p:charRg st="45" end="63"/>
                                            </p:txEl>
                                          </p:spTgt>
                                        </p:tgtEl>
                                        <p:attrNameLst>
                                          <p:attrName>style.visibility</p:attrName>
                                        </p:attrNameLst>
                                      </p:cBhvr>
                                      <p:to>
                                        <p:strVal val="visible"/>
                                      </p:to>
                                    </p:set>
                                    <p:anim calcmode="lin" valueType="num">
                                      <p:cBhvr additive="base">
                                        <p:cTn id="28" dur="500" fill="hold"/>
                                        <p:tgtEl>
                                          <p:spTgt spid="130051">
                                            <p:txEl>
                                              <p:charRg st="45" end="6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0051">
                                            <p:txEl>
                                              <p:charRg st="45" end="6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30051">
                                            <p:txEl>
                                              <p:charRg st="63" end="68"/>
                                            </p:txEl>
                                          </p:spTgt>
                                        </p:tgtEl>
                                        <p:attrNameLst>
                                          <p:attrName>style.visibility</p:attrName>
                                        </p:attrNameLst>
                                      </p:cBhvr>
                                      <p:to>
                                        <p:strVal val="visible"/>
                                      </p:to>
                                    </p:set>
                                    <p:anim calcmode="lin" valueType="num">
                                      <p:cBhvr additive="base">
                                        <p:cTn id="33" dur="500" fill="hold"/>
                                        <p:tgtEl>
                                          <p:spTgt spid="130051">
                                            <p:txEl>
                                              <p:charRg st="63" end="6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0051">
                                            <p:txEl>
                                              <p:charRg st="63" end="68"/>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30051">
                                            <p:txEl>
                                              <p:charRg st="68" end="84"/>
                                            </p:txEl>
                                          </p:spTgt>
                                        </p:tgtEl>
                                        <p:attrNameLst>
                                          <p:attrName>style.visibility</p:attrName>
                                        </p:attrNameLst>
                                      </p:cBhvr>
                                      <p:to>
                                        <p:strVal val="visible"/>
                                      </p:to>
                                    </p:set>
                                    <p:anim calcmode="lin" valueType="num">
                                      <p:cBhvr additive="base">
                                        <p:cTn id="38" dur="500" fill="hold"/>
                                        <p:tgtEl>
                                          <p:spTgt spid="130051">
                                            <p:txEl>
                                              <p:charRg st="68" end="8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30051">
                                            <p:txEl>
                                              <p:charRg st="68" end="8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nodeType="afterEffect">
                                  <p:stCondLst>
                                    <p:cond delay="0"/>
                                  </p:stCondLst>
                                  <p:childTnLst>
                                    <p:set>
                                      <p:cBhvr>
                                        <p:cTn id="42" dur="1" fill="hold">
                                          <p:stCondLst>
                                            <p:cond delay="0"/>
                                          </p:stCondLst>
                                        </p:cTn>
                                        <p:tgtEl>
                                          <p:spTgt spid="130051">
                                            <p:txEl>
                                              <p:charRg st="84" end="89"/>
                                            </p:txEl>
                                          </p:spTgt>
                                        </p:tgtEl>
                                        <p:attrNameLst>
                                          <p:attrName>style.visibility</p:attrName>
                                        </p:attrNameLst>
                                      </p:cBhvr>
                                      <p:to>
                                        <p:strVal val="visible"/>
                                      </p:to>
                                    </p:set>
                                    <p:anim calcmode="lin" valueType="num">
                                      <p:cBhvr additive="base">
                                        <p:cTn id="43" dur="500" fill="hold"/>
                                        <p:tgtEl>
                                          <p:spTgt spid="130051">
                                            <p:txEl>
                                              <p:charRg st="84" end="8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051">
                                            <p:txEl>
                                              <p:charRg st="84" end="89"/>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500"/>
                            </p:stCondLst>
                            <p:childTnLst>
                              <p:par>
                                <p:cTn id="46" presetID="2" presetClass="entr" presetSubtype="4" fill="hold" nodeType="afterEffect">
                                  <p:stCondLst>
                                    <p:cond delay="0"/>
                                  </p:stCondLst>
                                  <p:childTnLst>
                                    <p:set>
                                      <p:cBhvr>
                                        <p:cTn id="47" dur="1" fill="hold">
                                          <p:stCondLst>
                                            <p:cond delay="0"/>
                                          </p:stCondLst>
                                        </p:cTn>
                                        <p:tgtEl>
                                          <p:spTgt spid="130051">
                                            <p:txEl>
                                              <p:charRg st="89" end="113"/>
                                            </p:txEl>
                                          </p:spTgt>
                                        </p:tgtEl>
                                        <p:attrNameLst>
                                          <p:attrName>style.visibility</p:attrName>
                                        </p:attrNameLst>
                                      </p:cBhvr>
                                      <p:to>
                                        <p:strVal val="visible"/>
                                      </p:to>
                                    </p:set>
                                    <p:anim calcmode="lin" valueType="num">
                                      <p:cBhvr additive="base">
                                        <p:cTn id="48" dur="500" fill="hold"/>
                                        <p:tgtEl>
                                          <p:spTgt spid="130051">
                                            <p:txEl>
                                              <p:charRg st="89" end="1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30051">
                                            <p:txEl>
                                              <p:charRg st="89" end="11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30052"/>
                                        </p:tgtEl>
                                        <p:attrNameLst>
                                          <p:attrName>style.visibility</p:attrName>
                                        </p:attrNameLst>
                                      </p:cBhvr>
                                      <p:to>
                                        <p:strVal val="visible"/>
                                      </p:to>
                                    </p:set>
                                    <p:animEffect transition="in" filter="dissolve">
                                      <p:cBhvr>
                                        <p:cTn id="54"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2.4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基于知识的系统</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1075" name="Rectangle 3" descr="Rectangle: Click to edit Master text styles&#10;Second level&#10;Third level&#10;Fourth level&#10;Fifth level"/>
          <p:cNvSpPr>
            <a:spLocks noGrp="1" noChangeArrowheads="1"/>
          </p:cNvSpPr>
          <p:nvPr>
            <p:ph idx="1"/>
          </p:nvPr>
        </p:nvSpPr>
        <p:spPr bwMode="auto">
          <a:ln>
            <a:miter lim="800000"/>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1" fontAlgn="auto" latinLnBrk="0" hangingPunct="1">
              <a:lnSpc>
                <a:spcPct val="100000"/>
              </a:lnSpc>
              <a:spcBef>
                <a:spcPct val="0"/>
              </a:spcBef>
              <a:spcAft>
                <a:spcPts val="0"/>
              </a:spcAft>
              <a:buClr>
                <a:schemeClr val="accent1"/>
              </a:buClr>
              <a:buSzPct val="70000"/>
              <a:buFont typeface="Wingdings" panose="05000000000000000000" pitchFamily="2" charset="2"/>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2.4.1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什么是知识系统</a:t>
            </a:r>
            <a:endPar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知识系统是一类具有专门知识和经验的计算机系统，并通过对人类知识和问题求解过程的建模，采用知识表示和知识推理技术来模拟通常由人类解决的复杂问题。</a:t>
            </a:r>
            <a:endParaRPr kumimoji="0" lang="zh-CN" alt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知识系统与一般计算机系统的主要区别：</a:t>
            </a:r>
            <a:endParaRPr kumimoji="0" lang="zh-CN" altLang="en-US" sz="2800" b="0"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基于知识的系统以知识库和推理机为核心。知识系统把知识与系统其它部分分离开，并且知识系统强调知识而不是方法。</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11162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 calcmode="lin" valueType="num">
                                      <p:cBhvr additive="base">
                                        <p:cTn id="7"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 calcmode="lin" valueType="num">
                                      <p:cBhvr additive="base">
                                        <p:cTn id="13"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1075">
                                            <p:txEl>
                                              <p:pRg st="3" end="3"/>
                                            </p:txEl>
                                          </p:spTgt>
                                        </p:tgtEl>
                                        <p:attrNameLst>
                                          <p:attrName>style.visibility</p:attrName>
                                        </p:attrNameLst>
                                      </p:cBhvr>
                                      <p:to>
                                        <p:strVal val="visible"/>
                                      </p:to>
                                    </p:set>
                                    <p:anim calcmode="lin" valueType="num">
                                      <p:cBhvr additive="base">
                                        <p:cTn id="18"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知识工程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209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400" dirty="0"/>
              <a:t>建造一个知识系统的过程可以称为</a:t>
            </a:r>
            <a:r>
              <a:rPr lang="zh-CN" altLang="en-US" sz="2400" dirty="0">
                <a:latin typeface="Times New Roman" panose="02020603050405020304" pitchFamily="18" charset="0"/>
              </a:rPr>
              <a:t>“</a:t>
            </a:r>
            <a:r>
              <a:rPr lang="zh-CN" altLang="en-US" sz="2400" dirty="0"/>
              <a:t>知识工程</a:t>
            </a:r>
            <a:r>
              <a:rPr lang="zh-CN" altLang="en-US" sz="2400" dirty="0">
                <a:latin typeface="Times New Roman" panose="02020603050405020304" pitchFamily="18" charset="0"/>
              </a:rPr>
              <a:t>”</a:t>
            </a:r>
            <a:r>
              <a:rPr lang="zh-CN" altLang="en-US" sz="2400" dirty="0"/>
              <a:t>。 </a:t>
            </a:r>
            <a:endParaRPr lang="zh-CN" altLang="en-US" sz="2400" dirty="0"/>
          </a:p>
          <a:p>
            <a:pPr eaLnBrk="1" hangingPunct="1">
              <a:lnSpc>
                <a:spcPct val="80000"/>
              </a:lnSpc>
            </a:pPr>
            <a:r>
              <a:rPr lang="zh-CN" altLang="en-US" sz="2400" dirty="0"/>
              <a:t>知识工程包括以下几个方面：</a:t>
            </a:r>
            <a:endParaRPr lang="zh-CN" altLang="en-US" sz="2400" dirty="0"/>
          </a:p>
          <a:p>
            <a:pPr lvl="1" eaLnBrk="1" hangingPunct="1">
              <a:lnSpc>
                <a:spcPct val="80000"/>
              </a:lnSpc>
            </a:pPr>
            <a:r>
              <a:rPr lang="zh-CN" altLang="en-US" sz="2000" dirty="0"/>
              <a:t>获取系统所用的知识，即知识获取。</a:t>
            </a:r>
            <a:endParaRPr lang="zh-CN" altLang="en-US" sz="2000" dirty="0"/>
          </a:p>
          <a:p>
            <a:pPr lvl="1" eaLnBrk="1" hangingPunct="1">
              <a:lnSpc>
                <a:spcPct val="80000"/>
              </a:lnSpc>
            </a:pPr>
            <a:r>
              <a:rPr lang="zh-CN" altLang="en-US" sz="2000" dirty="0"/>
              <a:t>选择合适的知识表示形式，即知识表示。</a:t>
            </a:r>
            <a:endParaRPr lang="zh-CN" altLang="en-US" sz="2000" dirty="0"/>
          </a:p>
          <a:p>
            <a:pPr lvl="1" eaLnBrk="1" hangingPunct="1">
              <a:lnSpc>
                <a:spcPct val="80000"/>
              </a:lnSpc>
            </a:pPr>
            <a:r>
              <a:rPr lang="zh-CN" altLang="en-US" sz="2000" dirty="0"/>
              <a:t>设计知识库和推理机。</a:t>
            </a:r>
            <a:endParaRPr lang="zh-CN" altLang="en-US" sz="2000" dirty="0"/>
          </a:p>
          <a:p>
            <a:pPr lvl="1" eaLnBrk="1" hangingPunct="1">
              <a:lnSpc>
                <a:spcPct val="80000"/>
              </a:lnSpc>
            </a:pPr>
            <a:r>
              <a:rPr lang="zh-CN" altLang="en-US" sz="2000" dirty="0"/>
              <a:t>用适当的计算机语言实现系统。</a:t>
            </a:r>
            <a:endParaRPr lang="zh-CN" altLang="en-US" sz="2000" dirty="0"/>
          </a:p>
          <a:p>
            <a:pPr eaLnBrk="1" hangingPunct="1">
              <a:lnSpc>
                <a:spcPct val="80000"/>
              </a:lnSpc>
            </a:pPr>
            <a:r>
              <a:rPr lang="zh-CN" altLang="en-US" sz="2400" dirty="0"/>
              <a:t>常见的知识系统有：</a:t>
            </a:r>
            <a:endParaRPr lang="zh-CN" altLang="en-US" sz="2400" dirty="0"/>
          </a:p>
          <a:p>
            <a:pPr lvl="1" eaLnBrk="1" hangingPunct="1">
              <a:lnSpc>
                <a:spcPct val="80000"/>
              </a:lnSpc>
            </a:pPr>
            <a:r>
              <a:rPr lang="zh-CN" altLang="en-US" sz="2000" dirty="0"/>
              <a:t>专家系统（</a:t>
            </a:r>
            <a:r>
              <a:rPr lang="en-US" altLang="zh-CN" sz="2000" dirty="0"/>
              <a:t>Expert System</a:t>
            </a:r>
            <a:r>
              <a:rPr lang="zh-CN" altLang="en-US" sz="2000" dirty="0"/>
              <a:t>）</a:t>
            </a:r>
            <a:endParaRPr lang="zh-CN" altLang="en-US" sz="2000" dirty="0"/>
          </a:p>
          <a:p>
            <a:pPr lvl="1" eaLnBrk="1" hangingPunct="1">
              <a:lnSpc>
                <a:spcPct val="80000"/>
              </a:lnSpc>
            </a:pPr>
            <a:r>
              <a:rPr lang="zh-CN" altLang="en-US" sz="2000" dirty="0"/>
              <a:t>智能决策支持系统（</a:t>
            </a:r>
            <a:r>
              <a:rPr lang="en-US" altLang="zh-CN" sz="2000" dirty="0"/>
              <a:t>Intelligent Decision Support System</a:t>
            </a:r>
            <a:r>
              <a:rPr lang="zh-CN" altLang="en-US" sz="2000" dirty="0"/>
              <a:t>）</a:t>
            </a:r>
            <a:endParaRPr lang="zh-CN" altLang="en-US" sz="2000" dirty="0"/>
          </a:p>
          <a:p>
            <a:pPr lvl="1" eaLnBrk="1" hangingPunct="1">
              <a:lnSpc>
                <a:spcPct val="80000"/>
              </a:lnSpc>
            </a:pPr>
            <a:r>
              <a:rPr lang="zh-CN" altLang="en-US" sz="2000" dirty="0"/>
              <a:t>计算机辅助诊断系统（</a:t>
            </a:r>
            <a:r>
              <a:rPr lang="en-US" altLang="zh-CN" sz="2000" dirty="0"/>
              <a:t>Computer Aided Diagnostic System</a:t>
            </a:r>
            <a:r>
              <a:rPr lang="zh-CN" altLang="en-US" sz="2000" dirty="0"/>
              <a:t>）</a:t>
            </a:r>
            <a:endParaRPr lang="zh-CN" altLang="en-US" sz="2000" dirty="0"/>
          </a:p>
          <a:p>
            <a:pPr lvl="1" eaLnBrk="1" hangingPunct="1">
              <a:lnSpc>
                <a:spcPct val="80000"/>
              </a:lnSpc>
            </a:pPr>
            <a:r>
              <a:rPr lang="zh-CN" altLang="en-US" sz="2000" dirty="0"/>
              <a:t>自动问答系统（</a:t>
            </a:r>
            <a:r>
              <a:rPr lang="en-US" altLang="zh-CN" sz="2000" dirty="0"/>
              <a:t>Question Answering System</a:t>
            </a:r>
            <a:r>
              <a:rPr lang="zh-CN" altLang="en-US" sz="2000" dirty="0"/>
              <a:t>）</a:t>
            </a:r>
            <a:endParaRPr lang="zh-CN" altLang="en-US" sz="2000" dirty="0"/>
          </a:p>
          <a:p>
            <a:pPr lvl="1" eaLnBrk="1" hangingPunct="1">
              <a:lnSpc>
                <a:spcPct val="80000"/>
              </a:lnSpc>
            </a:pPr>
            <a:r>
              <a:rPr lang="en-US" altLang="zh-CN" sz="2000" dirty="0">
                <a:latin typeface="Times New Roman" panose="02020603050405020304" pitchFamily="18" charset="0"/>
              </a:rPr>
              <a:t>……</a:t>
            </a:r>
            <a:r>
              <a:rPr lang="en-US" altLang="zh-CN" sz="2000" dirty="0"/>
              <a:t> </a:t>
            </a:r>
            <a:endParaRPr lang="en-US" altLang="zh-CN" sz="2000" dirty="0"/>
          </a:p>
        </p:txBody>
      </p:sp>
      <p:sp>
        <p:nvSpPr>
          <p:cNvPr id="11366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099">
                                            <p:txEl>
                                              <p:charRg st="0" end="24"/>
                                            </p:txEl>
                                          </p:spTgt>
                                        </p:tgtEl>
                                        <p:attrNameLst>
                                          <p:attrName>style.visibility</p:attrName>
                                        </p:attrNameLst>
                                      </p:cBhvr>
                                      <p:to>
                                        <p:strVal val="visible"/>
                                      </p:to>
                                    </p:set>
                                    <p:anim calcmode="lin" valueType="num">
                                      <p:cBhvr additive="base">
                                        <p:cTn id="7" dur="500" fill="hold"/>
                                        <p:tgtEl>
                                          <p:spTgt spid="132099">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charRg st="24" end="38"/>
                                            </p:txEl>
                                          </p:spTgt>
                                        </p:tgtEl>
                                        <p:attrNameLst>
                                          <p:attrName>style.visibility</p:attrName>
                                        </p:attrNameLst>
                                      </p:cBhvr>
                                      <p:to>
                                        <p:strVal val="visible"/>
                                      </p:to>
                                    </p:set>
                                    <p:anim calcmode="lin" valueType="num">
                                      <p:cBhvr additive="base">
                                        <p:cTn id="13" dur="500" fill="hold"/>
                                        <p:tgtEl>
                                          <p:spTgt spid="132099">
                                            <p:txEl>
                                              <p:charRg st="24"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charRg st="24" end="38"/>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2099">
                                            <p:txEl>
                                              <p:charRg st="38" end="55"/>
                                            </p:txEl>
                                          </p:spTgt>
                                        </p:tgtEl>
                                        <p:attrNameLst>
                                          <p:attrName>style.visibility</p:attrName>
                                        </p:attrNameLst>
                                      </p:cBhvr>
                                      <p:to>
                                        <p:strVal val="visible"/>
                                      </p:to>
                                    </p:set>
                                    <p:anim calcmode="lin" valueType="num">
                                      <p:cBhvr additive="base">
                                        <p:cTn id="18" dur="500" fill="hold"/>
                                        <p:tgtEl>
                                          <p:spTgt spid="132099">
                                            <p:txEl>
                                              <p:charRg st="38" end="5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2099">
                                            <p:txEl>
                                              <p:charRg st="38" end="5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32099">
                                            <p:txEl>
                                              <p:charRg st="55" end="74"/>
                                            </p:txEl>
                                          </p:spTgt>
                                        </p:tgtEl>
                                        <p:attrNameLst>
                                          <p:attrName>style.visibility</p:attrName>
                                        </p:attrNameLst>
                                      </p:cBhvr>
                                      <p:to>
                                        <p:strVal val="visible"/>
                                      </p:to>
                                    </p:set>
                                    <p:anim calcmode="lin" valueType="num">
                                      <p:cBhvr additive="base">
                                        <p:cTn id="23" dur="500" fill="hold"/>
                                        <p:tgtEl>
                                          <p:spTgt spid="132099">
                                            <p:txEl>
                                              <p:charRg st="55"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2099">
                                            <p:txEl>
                                              <p:charRg st="55" end="7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32099">
                                            <p:txEl>
                                              <p:charRg st="74" end="85"/>
                                            </p:txEl>
                                          </p:spTgt>
                                        </p:tgtEl>
                                        <p:attrNameLst>
                                          <p:attrName>style.visibility</p:attrName>
                                        </p:attrNameLst>
                                      </p:cBhvr>
                                      <p:to>
                                        <p:strVal val="visible"/>
                                      </p:to>
                                    </p:set>
                                    <p:anim calcmode="lin" valueType="num">
                                      <p:cBhvr additive="base">
                                        <p:cTn id="28" dur="500" fill="hold"/>
                                        <p:tgtEl>
                                          <p:spTgt spid="132099">
                                            <p:txEl>
                                              <p:charRg st="74" end="8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2099">
                                            <p:txEl>
                                              <p:charRg st="74" end="8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32099">
                                            <p:txEl>
                                              <p:charRg st="85" end="100"/>
                                            </p:txEl>
                                          </p:spTgt>
                                        </p:tgtEl>
                                        <p:attrNameLst>
                                          <p:attrName>style.visibility</p:attrName>
                                        </p:attrNameLst>
                                      </p:cBhvr>
                                      <p:to>
                                        <p:strVal val="visible"/>
                                      </p:to>
                                    </p:set>
                                    <p:anim calcmode="lin" valueType="num">
                                      <p:cBhvr additive="base">
                                        <p:cTn id="33" dur="500" fill="hold"/>
                                        <p:tgtEl>
                                          <p:spTgt spid="132099">
                                            <p:txEl>
                                              <p:charRg st="85" end="10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2099">
                                            <p:txEl>
                                              <p:charRg st="85" end="10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2099">
                                            <p:txEl>
                                              <p:charRg st="100" end="110"/>
                                            </p:txEl>
                                          </p:spTgt>
                                        </p:tgtEl>
                                        <p:attrNameLst>
                                          <p:attrName>style.visibility</p:attrName>
                                        </p:attrNameLst>
                                      </p:cBhvr>
                                      <p:to>
                                        <p:strVal val="visible"/>
                                      </p:to>
                                    </p:set>
                                    <p:anim calcmode="lin" valueType="num">
                                      <p:cBhvr additive="base">
                                        <p:cTn id="39" dur="500" fill="hold"/>
                                        <p:tgtEl>
                                          <p:spTgt spid="132099">
                                            <p:txEl>
                                              <p:charRg st="100" end="1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2099">
                                            <p:txEl>
                                              <p:charRg st="100" end="11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132099">
                                            <p:txEl>
                                              <p:charRg st="110" end="130"/>
                                            </p:txEl>
                                          </p:spTgt>
                                        </p:tgtEl>
                                        <p:attrNameLst>
                                          <p:attrName>style.visibility</p:attrName>
                                        </p:attrNameLst>
                                      </p:cBhvr>
                                      <p:to>
                                        <p:strVal val="visible"/>
                                      </p:to>
                                    </p:set>
                                    <p:anim calcmode="lin" valueType="num">
                                      <p:cBhvr additive="base">
                                        <p:cTn id="44" dur="500" fill="hold"/>
                                        <p:tgtEl>
                                          <p:spTgt spid="132099">
                                            <p:txEl>
                                              <p:charRg st="110" end="13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2099">
                                            <p:txEl>
                                              <p:charRg st="110" end="13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132099">
                                            <p:txEl>
                                              <p:charRg st="130" end="176"/>
                                            </p:txEl>
                                          </p:spTgt>
                                        </p:tgtEl>
                                        <p:attrNameLst>
                                          <p:attrName>style.visibility</p:attrName>
                                        </p:attrNameLst>
                                      </p:cBhvr>
                                      <p:to>
                                        <p:strVal val="visible"/>
                                      </p:to>
                                    </p:set>
                                    <p:anim calcmode="lin" valueType="num">
                                      <p:cBhvr additive="base">
                                        <p:cTn id="49" dur="500" fill="hold"/>
                                        <p:tgtEl>
                                          <p:spTgt spid="132099">
                                            <p:txEl>
                                              <p:charRg st="130" end="17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2099">
                                            <p:txEl>
                                              <p:charRg st="130" end="17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132099">
                                            <p:txEl>
                                              <p:charRg st="176" end="220"/>
                                            </p:txEl>
                                          </p:spTgt>
                                        </p:tgtEl>
                                        <p:attrNameLst>
                                          <p:attrName>style.visibility</p:attrName>
                                        </p:attrNameLst>
                                      </p:cBhvr>
                                      <p:to>
                                        <p:strVal val="visible"/>
                                      </p:to>
                                    </p:set>
                                    <p:anim calcmode="lin" valueType="num">
                                      <p:cBhvr additive="base">
                                        <p:cTn id="54" dur="500" fill="hold"/>
                                        <p:tgtEl>
                                          <p:spTgt spid="132099">
                                            <p:txEl>
                                              <p:charRg st="176" end="22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2099">
                                            <p:txEl>
                                              <p:charRg st="176" end="22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nodeType="afterEffect">
                                  <p:stCondLst>
                                    <p:cond delay="0"/>
                                  </p:stCondLst>
                                  <p:childTnLst>
                                    <p:set>
                                      <p:cBhvr>
                                        <p:cTn id="58" dur="1" fill="hold">
                                          <p:stCondLst>
                                            <p:cond delay="0"/>
                                          </p:stCondLst>
                                        </p:cTn>
                                        <p:tgtEl>
                                          <p:spTgt spid="132099">
                                            <p:txEl>
                                              <p:charRg st="220" end="254"/>
                                            </p:txEl>
                                          </p:spTgt>
                                        </p:tgtEl>
                                        <p:attrNameLst>
                                          <p:attrName>style.visibility</p:attrName>
                                        </p:attrNameLst>
                                      </p:cBhvr>
                                      <p:to>
                                        <p:strVal val="visible"/>
                                      </p:to>
                                    </p:set>
                                    <p:anim calcmode="lin" valueType="num">
                                      <p:cBhvr additive="base">
                                        <p:cTn id="59" dur="500" fill="hold"/>
                                        <p:tgtEl>
                                          <p:spTgt spid="132099">
                                            <p:txEl>
                                              <p:charRg st="220" end="25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2099">
                                            <p:txEl>
                                              <p:charRg st="220" end="254"/>
                                            </p:txEl>
                                          </p:spTgt>
                                        </p:tgtEl>
                                        <p:attrNameLst>
                                          <p:attrName>ppt_y</p:attrName>
                                        </p:attrNameLst>
                                      </p:cBhvr>
                                      <p:tavLst>
                                        <p:tav tm="0">
                                          <p:val>
                                            <p:strVal val="1+#ppt_h/2"/>
                                          </p:val>
                                        </p:tav>
                                        <p:tav tm="100000">
                                          <p:val>
                                            <p:strVal val="#ppt_y"/>
                                          </p:val>
                                        </p:tav>
                                      </p:tavLst>
                                    </p:anim>
                                  </p:childTnLst>
                                </p:cTn>
                              </p:par>
                            </p:childTnLst>
                          </p:cTn>
                        </p:par>
                        <p:par>
                          <p:cTn id="61" fill="hold">
                            <p:stCondLst>
                              <p:cond delay="2500"/>
                            </p:stCondLst>
                            <p:childTnLst>
                              <p:par>
                                <p:cTn id="62" presetID="2" presetClass="entr" presetSubtype="4" fill="hold" nodeType="afterEffect">
                                  <p:stCondLst>
                                    <p:cond delay="0"/>
                                  </p:stCondLst>
                                  <p:childTnLst>
                                    <p:set>
                                      <p:cBhvr>
                                        <p:cTn id="63" dur="1" fill="hold">
                                          <p:stCondLst>
                                            <p:cond delay="0"/>
                                          </p:stCondLst>
                                        </p:cTn>
                                        <p:tgtEl>
                                          <p:spTgt spid="132099">
                                            <p:txEl>
                                              <p:charRg st="254" end="258"/>
                                            </p:txEl>
                                          </p:spTgt>
                                        </p:tgtEl>
                                        <p:attrNameLst>
                                          <p:attrName>style.visibility</p:attrName>
                                        </p:attrNameLst>
                                      </p:cBhvr>
                                      <p:to>
                                        <p:strVal val="visible"/>
                                      </p:to>
                                    </p:set>
                                    <p:anim calcmode="lin" valueType="num">
                                      <p:cBhvr additive="base">
                                        <p:cTn id="64" dur="500" fill="hold"/>
                                        <p:tgtEl>
                                          <p:spTgt spid="132099">
                                            <p:txEl>
                                              <p:charRg st="254" end="25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32099">
                                            <p:txEl>
                                              <p:charRg st="254" end="2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知识系统的特点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312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启发性   </a:t>
            </a:r>
            <a:endParaRPr lang="zh-CN" altLang="en-US" sz="2400" dirty="0"/>
          </a:p>
          <a:p>
            <a:pPr eaLnBrk="1" hangingPunct="1">
              <a:lnSpc>
                <a:spcPct val="90000"/>
              </a:lnSpc>
            </a:pPr>
            <a:r>
              <a:rPr lang="zh-CN" altLang="en-US" sz="2400" dirty="0"/>
              <a:t>灵活性</a:t>
            </a:r>
            <a:endParaRPr lang="zh-CN" altLang="en-US" sz="2400" dirty="0"/>
          </a:p>
          <a:p>
            <a:pPr lvl="1" eaLnBrk="1" hangingPunct="1">
              <a:lnSpc>
                <a:spcPct val="90000"/>
              </a:lnSpc>
            </a:pPr>
            <a:r>
              <a:rPr lang="zh-CN" altLang="en-US" sz="2000" dirty="0"/>
              <a:t>一般知识系统的体系结构都采用了知识库与推理机分离的原则。</a:t>
            </a:r>
            <a:endParaRPr lang="zh-CN" altLang="en-US" sz="2000" dirty="0"/>
          </a:p>
          <a:p>
            <a:pPr eaLnBrk="1" hangingPunct="1">
              <a:lnSpc>
                <a:spcPct val="90000"/>
              </a:lnSpc>
            </a:pPr>
            <a:r>
              <a:rPr lang="zh-CN" altLang="en-US" sz="2400" dirty="0"/>
              <a:t>交互性</a:t>
            </a:r>
            <a:endParaRPr lang="zh-CN" altLang="en-US" sz="2400" dirty="0"/>
          </a:p>
          <a:p>
            <a:pPr lvl="1" eaLnBrk="1" hangingPunct="1">
              <a:lnSpc>
                <a:spcPct val="90000"/>
              </a:lnSpc>
            </a:pPr>
            <a:r>
              <a:rPr lang="zh-CN" altLang="en-US" sz="2000" dirty="0"/>
              <a:t>知识系统一般采用交互方式进行人机通信。</a:t>
            </a:r>
            <a:endParaRPr lang="zh-CN" altLang="en-US" sz="2000" dirty="0"/>
          </a:p>
          <a:p>
            <a:pPr eaLnBrk="1" hangingPunct="1">
              <a:lnSpc>
                <a:spcPct val="90000"/>
              </a:lnSpc>
            </a:pPr>
            <a:r>
              <a:rPr lang="zh-CN" altLang="en-US" sz="2400" dirty="0"/>
              <a:t>实用性</a:t>
            </a:r>
            <a:endParaRPr lang="zh-CN" altLang="en-US" sz="2400" dirty="0"/>
          </a:p>
          <a:p>
            <a:pPr lvl="1" eaLnBrk="1" hangingPunct="1">
              <a:lnSpc>
                <a:spcPct val="90000"/>
              </a:lnSpc>
            </a:pPr>
            <a:r>
              <a:rPr lang="zh-CN" altLang="en-US" sz="2000" dirty="0"/>
              <a:t>知识系统是根据具体应用领域的问题开发的，针对性强。</a:t>
            </a:r>
            <a:endParaRPr lang="zh-CN" altLang="en-US" sz="2000" dirty="0"/>
          </a:p>
          <a:p>
            <a:pPr eaLnBrk="1" hangingPunct="1">
              <a:lnSpc>
                <a:spcPct val="90000"/>
              </a:lnSpc>
            </a:pPr>
            <a:r>
              <a:rPr lang="zh-CN" altLang="en-US" sz="2400" dirty="0"/>
              <a:t>易推广</a:t>
            </a:r>
            <a:endParaRPr lang="zh-CN" altLang="en-US" sz="2400" dirty="0"/>
          </a:p>
          <a:p>
            <a:pPr lvl="1" eaLnBrk="1" hangingPunct="1">
              <a:lnSpc>
                <a:spcPct val="90000"/>
              </a:lnSpc>
            </a:pPr>
            <a:r>
              <a:rPr lang="zh-CN" altLang="en-US" sz="2000" dirty="0"/>
              <a:t>知识系统使人类专家的领域知识突破了时间和空间的限制，使专家的知识和技能更易于推广和传播。 </a:t>
            </a:r>
            <a:endParaRPr lang="zh-CN" altLang="en-US" sz="2000" dirty="0"/>
          </a:p>
        </p:txBody>
      </p:sp>
      <p:sp>
        <p:nvSpPr>
          <p:cNvPr id="1157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charRg st="0" end="7"/>
                                            </p:txEl>
                                          </p:spTgt>
                                        </p:tgtEl>
                                        <p:attrNameLst>
                                          <p:attrName>style.visibility</p:attrName>
                                        </p:attrNameLst>
                                      </p:cBhvr>
                                      <p:to>
                                        <p:strVal val="visible"/>
                                      </p:to>
                                    </p:set>
                                    <p:anim calcmode="lin" valueType="num">
                                      <p:cBhvr additive="base">
                                        <p:cTn id="7" dur="500" fill="hold"/>
                                        <p:tgtEl>
                                          <p:spTgt spid="133123">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charRg st="7" end="11"/>
                                            </p:txEl>
                                          </p:spTgt>
                                        </p:tgtEl>
                                        <p:attrNameLst>
                                          <p:attrName>style.visibility</p:attrName>
                                        </p:attrNameLst>
                                      </p:cBhvr>
                                      <p:to>
                                        <p:strVal val="visible"/>
                                      </p:to>
                                    </p:set>
                                    <p:anim calcmode="lin" valueType="num">
                                      <p:cBhvr additive="base">
                                        <p:cTn id="13" dur="500" fill="hold"/>
                                        <p:tgtEl>
                                          <p:spTgt spid="133123">
                                            <p:txEl>
                                              <p:charRg st="7"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charRg st="7" end="1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3123">
                                            <p:txEl>
                                              <p:charRg st="11" end="40"/>
                                            </p:txEl>
                                          </p:spTgt>
                                        </p:tgtEl>
                                        <p:attrNameLst>
                                          <p:attrName>style.visibility</p:attrName>
                                        </p:attrNameLst>
                                      </p:cBhvr>
                                      <p:to>
                                        <p:strVal val="visible"/>
                                      </p:to>
                                    </p:set>
                                    <p:anim calcmode="lin" valueType="num">
                                      <p:cBhvr additive="base">
                                        <p:cTn id="18" dur="500" fill="hold"/>
                                        <p:tgtEl>
                                          <p:spTgt spid="133123">
                                            <p:txEl>
                                              <p:charRg st="11" end="4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23">
                                            <p:txEl>
                                              <p:charRg st="11" end="4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3123">
                                            <p:txEl>
                                              <p:charRg st="40" end="44"/>
                                            </p:txEl>
                                          </p:spTgt>
                                        </p:tgtEl>
                                        <p:attrNameLst>
                                          <p:attrName>style.visibility</p:attrName>
                                        </p:attrNameLst>
                                      </p:cBhvr>
                                      <p:to>
                                        <p:strVal val="visible"/>
                                      </p:to>
                                    </p:set>
                                    <p:anim calcmode="lin" valueType="num">
                                      <p:cBhvr additive="base">
                                        <p:cTn id="24" dur="500" fill="hold"/>
                                        <p:tgtEl>
                                          <p:spTgt spid="133123">
                                            <p:txEl>
                                              <p:charRg st="40" end="4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23">
                                            <p:txEl>
                                              <p:charRg st="40" end="44"/>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33123">
                                            <p:txEl>
                                              <p:charRg st="44" end="64"/>
                                            </p:txEl>
                                          </p:spTgt>
                                        </p:tgtEl>
                                        <p:attrNameLst>
                                          <p:attrName>style.visibility</p:attrName>
                                        </p:attrNameLst>
                                      </p:cBhvr>
                                      <p:to>
                                        <p:strVal val="visible"/>
                                      </p:to>
                                    </p:set>
                                    <p:anim calcmode="lin" valueType="num">
                                      <p:cBhvr additive="base">
                                        <p:cTn id="29" dur="500" fill="hold"/>
                                        <p:tgtEl>
                                          <p:spTgt spid="133123">
                                            <p:txEl>
                                              <p:charRg st="44" end="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23">
                                            <p:txEl>
                                              <p:charRg st="44" end="6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3123">
                                            <p:txEl>
                                              <p:charRg st="64" end="68"/>
                                            </p:txEl>
                                          </p:spTgt>
                                        </p:tgtEl>
                                        <p:attrNameLst>
                                          <p:attrName>style.visibility</p:attrName>
                                        </p:attrNameLst>
                                      </p:cBhvr>
                                      <p:to>
                                        <p:strVal val="visible"/>
                                      </p:to>
                                    </p:set>
                                    <p:anim calcmode="lin" valueType="num">
                                      <p:cBhvr additive="base">
                                        <p:cTn id="35" dur="500" fill="hold"/>
                                        <p:tgtEl>
                                          <p:spTgt spid="133123">
                                            <p:txEl>
                                              <p:charRg st="64" end="6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23">
                                            <p:txEl>
                                              <p:charRg st="64" end="68"/>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33123">
                                            <p:txEl>
                                              <p:charRg st="68" end="94"/>
                                            </p:txEl>
                                          </p:spTgt>
                                        </p:tgtEl>
                                        <p:attrNameLst>
                                          <p:attrName>style.visibility</p:attrName>
                                        </p:attrNameLst>
                                      </p:cBhvr>
                                      <p:to>
                                        <p:strVal val="visible"/>
                                      </p:to>
                                    </p:set>
                                    <p:anim calcmode="lin" valueType="num">
                                      <p:cBhvr additive="base">
                                        <p:cTn id="40" dur="500" fill="hold"/>
                                        <p:tgtEl>
                                          <p:spTgt spid="133123">
                                            <p:txEl>
                                              <p:charRg st="68" end="9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3123">
                                            <p:txEl>
                                              <p:charRg st="68" end="9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3123">
                                            <p:txEl>
                                              <p:charRg st="94" end="98"/>
                                            </p:txEl>
                                          </p:spTgt>
                                        </p:tgtEl>
                                        <p:attrNameLst>
                                          <p:attrName>style.visibility</p:attrName>
                                        </p:attrNameLst>
                                      </p:cBhvr>
                                      <p:to>
                                        <p:strVal val="visible"/>
                                      </p:to>
                                    </p:set>
                                    <p:anim calcmode="lin" valueType="num">
                                      <p:cBhvr additive="base">
                                        <p:cTn id="46" dur="500" fill="hold"/>
                                        <p:tgtEl>
                                          <p:spTgt spid="133123">
                                            <p:txEl>
                                              <p:charRg st="94" end="9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3123">
                                            <p:txEl>
                                              <p:charRg st="94" end="9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133123">
                                            <p:txEl>
                                              <p:charRg st="98" end="144"/>
                                            </p:txEl>
                                          </p:spTgt>
                                        </p:tgtEl>
                                        <p:attrNameLst>
                                          <p:attrName>style.visibility</p:attrName>
                                        </p:attrNameLst>
                                      </p:cBhvr>
                                      <p:to>
                                        <p:strVal val="visible"/>
                                      </p:to>
                                    </p:set>
                                    <p:anim calcmode="lin" valueType="num">
                                      <p:cBhvr additive="base">
                                        <p:cTn id="51" dur="500" fill="hold"/>
                                        <p:tgtEl>
                                          <p:spTgt spid="133123">
                                            <p:txEl>
                                              <p:charRg st="98" end="14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3123">
                                            <p:txEl>
                                              <p:charRg st="98"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知识的特性</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5" name="Rectangle 3" descr="Rectangle: Click to edit Master text styles&#13;&#10;Second level&#13;&#10;Third level&#13;&#10;Fourth level&#13;&#10;Fifth level"/>
          <p:cNvSpPr>
            <a:spLocks noGrp="1"/>
          </p:cNvSpPr>
          <p:nvPr>
            <p:ph idx="1"/>
          </p:nvPr>
        </p:nvSpPr>
        <p:spPr>
          <a:xfrm>
            <a:off x="762000" y="1600200"/>
            <a:ext cx="8001000" cy="5029200"/>
          </a:xfrm>
          <a:ln/>
        </p:spPr>
        <p:txBody>
          <a:bodyPr vert="horz" wrap="square" lIns="91440" tIns="45720" rIns="91440" bIns="45720" anchor="t" anchorCtr="0"/>
          <a:p>
            <a:pPr marL="609600" indent="-609600" eaLnBrk="1" hangingPunct="1">
              <a:buFont typeface="Wingdings" panose="05000000000000000000" pitchFamily="2" charset="2"/>
              <a:buChar char="w"/>
            </a:pPr>
            <a:r>
              <a:rPr lang="zh-CN" altLang="en-US" dirty="0"/>
              <a:t>相对正确性</a:t>
            </a:r>
            <a:endParaRPr lang="zh-CN" altLang="en-US" dirty="0"/>
          </a:p>
          <a:p>
            <a:pPr marL="609600" indent="-609600" eaLnBrk="1" hangingPunct="1">
              <a:buFont typeface="Wingdings" panose="05000000000000000000" pitchFamily="2" charset="2"/>
              <a:buNone/>
            </a:pPr>
            <a:r>
              <a:rPr lang="zh-CN" altLang="en-US" sz="2800" dirty="0"/>
              <a:t>	</a:t>
            </a:r>
            <a:r>
              <a:rPr lang="zh-CN" altLang="en-US" sz="2400" dirty="0"/>
              <a:t>例如：</a:t>
            </a:r>
            <a:r>
              <a:rPr lang="en-US" altLang="zh-CN" sz="2400" dirty="0"/>
              <a:t>1</a:t>
            </a:r>
            <a:r>
              <a:rPr lang="zh-CN" altLang="en-US" sz="2400" dirty="0"/>
              <a:t>＋</a:t>
            </a:r>
            <a:r>
              <a:rPr lang="en-US" altLang="zh-CN" sz="2400" dirty="0"/>
              <a:t>1</a:t>
            </a:r>
            <a:r>
              <a:rPr lang="zh-CN" altLang="en-US" sz="2400" dirty="0"/>
              <a:t>＝</a:t>
            </a:r>
            <a:r>
              <a:rPr lang="en-US" altLang="zh-CN" sz="2400" dirty="0"/>
              <a:t>10</a:t>
            </a:r>
            <a:r>
              <a:rPr lang="zh-CN" altLang="en-US" sz="2400" dirty="0"/>
              <a:t>在不同的进制下有不同的正确性。</a:t>
            </a:r>
            <a:endParaRPr lang="zh-CN" altLang="en-US" sz="2400" dirty="0"/>
          </a:p>
          <a:p>
            <a:pPr marL="609600" indent="-609600" eaLnBrk="1" hangingPunct="1">
              <a:buFont typeface="Wingdings" panose="05000000000000000000" pitchFamily="2" charset="2"/>
              <a:buChar char="w"/>
            </a:pPr>
            <a:r>
              <a:rPr lang="zh-CN" altLang="en-US" dirty="0"/>
              <a:t>不确定性</a:t>
            </a:r>
            <a:endParaRPr lang="zh-CN" altLang="en-US" dirty="0"/>
          </a:p>
          <a:p>
            <a:pPr marL="609600" indent="-609600" eaLnBrk="1" hangingPunct="1">
              <a:buFont typeface="Wingdings" panose="05000000000000000000" pitchFamily="2" charset="2"/>
              <a:buNone/>
            </a:pPr>
            <a:r>
              <a:rPr lang="zh-CN" altLang="en-US" sz="2800" dirty="0"/>
              <a:t>	</a:t>
            </a:r>
            <a:r>
              <a:rPr lang="zh-CN" altLang="en-US" sz="2400" dirty="0"/>
              <a:t>知识并不总是只有“真”和“假”两种状态。引起知识不确定性的原因有：</a:t>
            </a:r>
            <a:endParaRPr lang="zh-CN" altLang="en-US" sz="2400" dirty="0"/>
          </a:p>
          <a:p>
            <a:pPr marL="990600" lvl="1" indent="-533400" eaLnBrk="1" hangingPunct="1">
              <a:buFont typeface="Wingdings" panose="05000000000000000000" pitchFamily="2" charset="2"/>
              <a:buAutoNum type="arabicParenR"/>
            </a:pPr>
            <a:r>
              <a:rPr lang="zh-CN" altLang="en-US" sz="2400" dirty="0"/>
              <a:t>随机性：我有八成的把握打中目标。</a:t>
            </a:r>
            <a:endParaRPr lang="zh-CN" altLang="en-US" sz="2400" dirty="0"/>
          </a:p>
          <a:p>
            <a:pPr marL="990600" lvl="1" indent="-533400" eaLnBrk="1" hangingPunct="1">
              <a:buFont typeface="Wingdings" panose="05000000000000000000" pitchFamily="2" charset="2"/>
              <a:buAutoNum type="arabicParenR"/>
            </a:pPr>
            <a:r>
              <a:rPr lang="zh-CN" altLang="en-US" sz="2400" dirty="0"/>
              <a:t>模糊性：高个子适合于打篮球。</a:t>
            </a:r>
            <a:endParaRPr lang="zh-CN" altLang="en-US" sz="2400" dirty="0"/>
          </a:p>
          <a:p>
            <a:pPr marL="990600" lvl="1" indent="-533400" eaLnBrk="1" hangingPunct="1">
              <a:buFont typeface="Wingdings" panose="05000000000000000000" pitchFamily="2" charset="2"/>
              <a:buAutoNum type="arabicParenR"/>
            </a:pPr>
            <a:r>
              <a:rPr lang="zh-CN" altLang="en-US" sz="2400" dirty="0"/>
              <a:t>不完全性：这种药可能会治疗</a:t>
            </a:r>
            <a:r>
              <a:rPr lang="en-US" altLang="zh-CN" sz="2400" dirty="0"/>
              <a:t>SARS</a:t>
            </a:r>
            <a:r>
              <a:rPr lang="zh-CN" altLang="en-US" sz="2400" dirty="0"/>
              <a:t>。</a:t>
            </a:r>
            <a:endParaRPr lang="zh-CN" altLang="en-US" sz="2400" dirty="0"/>
          </a:p>
          <a:p>
            <a:pPr marL="990600" lvl="1" indent="-533400" eaLnBrk="1" hangingPunct="1">
              <a:buFont typeface="Wingdings" panose="05000000000000000000" pitchFamily="2" charset="2"/>
              <a:buAutoNum type="arabicParenR"/>
            </a:pPr>
            <a:r>
              <a:rPr lang="zh-CN" altLang="en-US" sz="2400" dirty="0"/>
              <a:t>经验性：土干了就给花浇水。</a:t>
            </a:r>
            <a:endParaRPr lang="zh-CN" altLang="en-US" sz="2400" dirty="0"/>
          </a:p>
          <a:p>
            <a:pPr marL="609600" indent="-609600" eaLnBrk="1" hangingPunct="1">
              <a:buFont typeface="Wingdings" panose="05000000000000000000" pitchFamily="2" charset="2"/>
              <a:buChar char="w"/>
            </a:pPr>
            <a:r>
              <a:rPr lang="zh-CN" altLang="en-US" dirty="0"/>
              <a:t>可表示性与可利用性</a:t>
            </a:r>
            <a:endParaRPr lang="zh-CN" altLang="en-US" dirty="0"/>
          </a:p>
        </p:txBody>
      </p:sp>
      <p:sp>
        <p:nvSpPr>
          <p:cNvPr id="1946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charRg st="0" end="6"/>
                                            </p:txEl>
                                          </p:spTgt>
                                        </p:tgtEl>
                                        <p:attrNameLst>
                                          <p:attrName>style.visibility</p:attrName>
                                        </p:attrNameLst>
                                      </p:cBhvr>
                                      <p:to>
                                        <p:strVal val="visible"/>
                                      </p:to>
                                    </p:set>
                                    <p:anim calcmode="lin" valueType="num">
                                      <p:cBhvr additive="base">
                                        <p:cTn id="7" dur="500" fill="hold"/>
                                        <p:tgtEl>
                                          <p:spTgt spid="8195">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0"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195">
                                            <p:txEl>
                                              <p:charRg st="6" end="32"/>
                                            </p:txEl>
                                          </p:spTgt>
                                        </p:tgtEl>
                                        <p:attrNameLst>
                                          <p:attrName>style.visibility</p:attrName>
                                        </p:attrNameLst>
                                      </p:cBhvr>
                                      <p:to>
                                        <p:strVal val="visible"/>
                                      </p:to>
                                    </p:set>
                                    <p:anim calcmode="lin" valueType="num">
                                      <p:cBhvr additive="base">
                                        <p:cTn id="12" dur="500" fill="hold"/>
                                        <p:tgtEl>
                                          <p:spTgt spid="8195">
                                            <p:txEl>
                                              <p:charRg st="6" end="3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95">
                                            <p:txEl>
                                              <p:charRg st="6" end="3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5">
                                            <p:txEl>
                                              <p:charRg st="32" end="37"/>
                                            </p:txEl>
                                          </p:spTgt>
                                        </p:tgtEl>
                                        <p:attrNameLst>
                                          <p:attrName>style.visibility</p:attrName>
                                        </p:attrNameLst>
                                      </p:cBhvr>
                                      <p:to>
                                        <p:strVal val="visible"/>
                                      </p:to>
                                    </p:set>
                                    <p:anim calcmode="lin" valueType="num">
                                      <p:cBhvr additive="base">
                                        <p:cTn id="18" dur="500" fill="hold"/>
                                        <p:tgtEl>
                                          <p:spTgt spid="8195">
                                            <p:txEl>
                                              <p:charRg st="32" end="3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5">
                                            <p:txEl>
                                              <p:charRg st="32" end="37"/>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8195">
                                            <p:txEl>
                                              <p:charRg st="37" end="72"/>
                                            </p:txEl>
                                          </p:spTgt>
                                        </p:tgtEl>
                                        <p:attrNameLst>
                                          <p:attrName>style.visibility</p:attrName>
                                        </p:attrNameLst>
                                      </p:cBhvr>
                                      <p:to>
                                        <p:strVal val="visible"/>
                                      </p:to>
                                    </p:set>
                                    <p:anim calcmode="lin" valueType="num">
                                      <p:cBhvr additive="base">
                                        <p:cTn id="23" dur="500" fill="hold"/>
                                        <p:tgtEl>
                                          <p:spTgt spid="8195">
                                            <p:txEl>
                                              <p:charRg st="37" end="7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charRg st="37" end="7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5">
                                            <p:txEl>
                                              <p:charRg st="72" end="89"/>
                                            </p:txEl>
                                          </p:spTgt>
                                        </p:tgtEl>
                                        <p:attrNameLst>
                                          <p:attrName>style.visibility</p:attrName>
                                        </p:attrNameLst>
                                      </p:cBhvr>
                                      <p:to>
                                        <p:strVal val="visible"/>
                                      </p:to>
                                    </p:set>
                                    <p:anim calcmode="lin" valueType="num">
                                      <p:cBhvr additive="base">
                                        <p:cTn id="29" dur="500" fill="hold"/>
                                        <p:tgtEl>
                                          <p:spTgt spid="8195">
                                            <p:txEl>
                                              <p:charRg st="72" end="8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charRg st="72" end="89"/>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195">
                                            <p:txEl>
                                              <p:charRg st="89" end="104"/>
                                            </p:txEl>
                                          </p:spTgt>
                                        </p:tgtEl>
                                        <p:attrNameLst>
                                          <p:attrName>style.visibility</p:attrName>
                                        </p:attrNameLst>
                                      </p:cBhvr>
                                      <p:to>
                                        <p:strVal val="visible"/>
                                      </p:to>
                                    </p:set>
                                    <p:anim calcmode="lin" valueType="num">
                                      <p:cBhvr additive="base">
                                        <p:cTn id="34" dur="500" fill="hold"/>
                                        <p:tgtEl>
                                          <p:spTgt spid="8195">
                                            <p:txEl>
                                              <p:charRg st="89" end="10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195">
                                            <p:txEl>
                                              <p:charRg st="89" end="10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8195">
                                            <p:txEl>
                                              <p:charRg st="104" end="123"/>
                                            </p:txEl>
                                          </p:spTgt>
                                        </p:tgtEl>
                                        <p:attrNameLst>
                                          <p:attrName>style.visibility</p:attrName>
                                        </p:attrNameLst>
                                      </p:cBhvr>
                                      <p:to>
                                        <p:strVal val="visible"/>
                                      </p:to>
                                    </p:set>
                                    <p:anim calcmode="lin" valueType="num">
                                      <p:cBhvr additive="base">
                                        <p:cTn id="39" dur="500" fill="hold"/>
                                        <p:tgtEl>
                                          <p:spTgt spid="8195">
                                            <p:txEl>
                                              <p:charRg st="104" end="12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charRg st="104" end="12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4" fill="hold" nodeType="afterEffect">
                                  <p:stCondLst>
                                    <p:cond delay="0"/>
                                  </p:stCondLst>
                                  <p:childTnLst>
                                    <p:set>
                                      <p:cBhvr>
                                        <p:cTn id="43" dur="1" fill="hold">
                                          <p:stCondLst>
                                            <p:cond delay="0"/>
                                          </p:stCondLst>
                                        </p:cTn>
                                        <p:tgtEl>
                                          <p:spTgt spid="8195">
                                            <p:txEl>
                                              <p:charRg st="123" end="137"/>
                                            </p:txEl>
                                          </p:spTgt>
                                        </p:tgtEl>
                                        <p:attrNameLst>
                                          <p:attrName>style.visibility</p:attrName>
                                        </p:attrNameLst>
                                      </p:cBhvr>
                                      <p:to>
                                        <p:strVal val="visible"/>
                                      </p:to>
                                    </p:set>
                                    <p:anim calcmode="lin" valueType="num">
                                      <p:cBhvr additive="base">
                                        <p:cTn id="44" dur="500" fill="hold"/>
                                        <p:tgtEl>
                                          <p:spTgt spid="8195">
                                            <p:txEl>
                                              <p:charRg st="123" end="13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195">
                                            <p:txEl>
                                              <p:charRg st="123" end="13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195">
                                            <p:txEl>
                                              <p:charRg st="137" end="147"/>
                                            </p:txEl>
                                          </p:spTgt>
                                        </p:tgtEl>
                                        <p:attrNameLst>
                                          <p:attrName>style.visibility</p:attrName>
                                        </p:attrNameLst>
                                      </p:cBhvr>
                                      <p:to>
                                        <p:strVal val="visible"/>
                                      </p:to>
                                    </p:set>
                                    <p:anim calcmode="lin" valueType="num">
                                      <p:cBhvr additive="base">
                                        <p:cTn id="50" dur="500" fill="hold"/>
                                        <p:tgtEl>
                                          <p:spTgt spid="8195">
                                            <p:txEl>
                                              <p:charRg st="137" end="14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195">
                                            <p:txEl>
                                              <p:charRg st="137"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type="title"/>
          </p:nvPr>
        </p:nvSpPr>
        <p:spPr>
          <a:xfrm>
            <a:off x="609600" y="476250"/>
            <a:ext cx="7772400" cy="855663"/>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2.4.2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专家系统</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4147" name="Rectangle 3" descr="Rectangle: Click to edit Master text styles&#13;&#10;Second level&#13;&#10;Third level&#13;&#10;Fourth level&#13;&#10;Fifth level"/>
          <p:cNvSpPr>
            <a:spLocks noGrp="1"/>
          </p:cNvSpPr>
          <p:nvPr>
            <p:ph idx="1"/>
          </p:nvPr>
        </p:nvSpPr>
        <p:spPr>
          <a:xfrm>
            <a:off x="827088" y="1557338"/>
            <a:ext cx="7772400" cy="4114800"/>
          </a:xfrm>
          <a:ln/>
        </p:spPr>
        <p:txBody>
          <a:bodyPr vert="horz" wrap="square" lIns="91440" tIns="45720" rIns="91440" bIns="45720" anchor="t" anchorCtr="0"/>
          <a:p>
            <a:pPr eaLnBrk="1" hangingPunct="1"/>
            <a:r>
              <a:rPr lang="zh-CN" altLang="en-US" sz="2400" dirty="0"/>
              <a:t>专家系统（</a:t>
            </a:r>
            <a:r>
              <a:rPr lang="en-US" altLang="zh-CN" sz="2400" dirty="0"/>
              <a:t>Expert System</a:t>
            </a:r>
            <a:r>
              <a:rPr lang="zh-CN" altLang="en-US" sz="2400" dirty="0"/>
              <a:t>）就是具有专门领域知识，能够像人类专家一样解决一些特定领域问题的一类知识系统。</a:t>
            </a:r>
            <a:endParaRPr lang="zh-CN" altLang="en-US" sz="2400" dirty="0"/>
          </a:p>
          <a:p>
            <a:pPr eaLnBrk="1" hangingPunct="1">
              <a:buFont typeface="Wingdings" panose="05000000000000000000" pitchFamily="2" charset="2"/>
              <a:buNone/>
            </a:pPr>
            <a:endParaRPr lang="en-US" altLang="zh-CN" sz="2800" dirty="0"/>
          </a:p>
        </p:txBody>
      </p:sp>
      <p:sp>
        <p:nvSpPr>
          <p:cNvPr id="1177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17765" name="Rectangle 5"/>
          <p:cNvSpPr/>
          <p:nvPr/>
        </p:nvSpPr>
        <p:spPr>
          <a:xfrm>
            <a:off x="0" y="22526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w"/>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134148" name="Object 4"/>
          <p:cNvGraphicFramePr>
            <a:graphicFrameLocks noChangeAspect="1"/>
          </p:cNvGraphicFramePr>
          <p:nvPr/>
        </p:nvGraphicFramePr>
        <p:xfrm>
          <a:off x="2051050" y="2784475"/>
          <a:ext cx="4968875" cy="3997325"/>
        </p:xfrm>
        <a:graphic>
          <a:graphicData uri="http://schemas.openxmlformats.org/presentationml/2006/ole">
            <mc:AlternateContent xmlns:mc="http://schemas.openxmlformats.org/markup-compatibility/2006">
              <mc:Choice xmlns:v="urn:schemas-microsoft-com:vml" Requires="v">
                <p:oleObj spid="_x0000_s3084" name="" r:id="rId1" imgW="3465830" imgH="2788285" progId="Visio.Drawing.11">
                  <p:embed/>
                </p:oleObj>
              </mc:Choice>
              <mc:Fallback>
                <p:oleObj name="" r:id="rId1" imgW="3465830" imgH="2788285" progId="Visio.Drawing.11">
                  <p:embed/>
                  <p:pic>
                    <p:nvPicPr>
                      <p:cNvPr id="0" name="图片 3083"/>
                      <p:cNvPicPr/>
                      <p:nvPr/>
                    </p:nvPicPr>
                    <p:blipFill>
                      <a:blip r:embed="rId2"/>
                      <a:stretch>
                        <a:fillRect/>
                      </a:stretch>
                    </p:blipFill>
                    <p:spPr>
                      <a:xfrm>
                        <a:off x="2051050" y="2784475"/>
                        <a:ext cx="4968875" cy="3997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4147">
                                            <p:txEl>
                                              <p:charRg st="0" end="58"/>
                                            </p:txEl>
                                          </p:spTgt>
                                        </p:tgtEl>
                                        <p:attrNameLst>
                                          <p:attrName>style.visibility</p:attrName>
                                        </p:attrNameLst>
                                      </p:cBhvr>
                                      <p:to>
                                        <p:strVal val="visible"/>
                                      </p:to>
                                    </p:set>
                                    <p:anim calcmode="lin" valueType="num">
                                      <p:cBhvr additive="base">
                                        <p:cTn id="7" dur="500" fill="hold"/>
                                        <p:tgtEl>
                                          <p:spTgt spid="134147">
                                            <p:txEl>
                                              <p:charRg st="0"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charRg st="0"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34148"/>
                                        </p:tgtEl>
                                        <p:attrNameLst>
                                          <p:attrName>style.visibility</p:attrName>
                                        </p:attrNameLst>
                                      </p:cBhvr>
                                      <p:to>
                                        <p:strVal val="visible"/>
                                      </p:to>
                                    </p:set>
                                    <p:animEffect transition="in" filter="diamond(in)">
                                      <p:cBhvr>
                                        <p:cTn id="13" dur="20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descr="Rectangle: Click to edit Master text styles&#10;Second level&#10;Third level&#10;Fourth level&#10;Fifth level"/>
          <p:cNvSpPr>
            <a:spLocks noGrp="1" noChangeArrowheads="1"/>
          </p:cNvSpPr>
          <p:nvPr>
            <p:ph idx="1"/>
          </p:nvPr>
        </p:nvSpPr>
        <p:spPr>
          <a:xfrm>
            <a:off x="836613" y="333375"/>
            <a:ext cx="7983538" cy="58324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zh-CN" altLang="en-US" sz="4000" b="0" i="0" u="sng" strike="noStrike" kern="1200" cap="none" spc="0" normalizeH="0" baseline="0" noProof="0" dirty="0" smtClean="0">
                <a:ln>
                  <a:noFill/>
                </a:ln>
                <a:solidFill>
                  <a:schemeClr val="tx2"/>
                </a:solidFill>
                <a:effectLst/>
                <a:uLnTx/>
                <a:uFillTx/>
                <a:latin typeface="+mn-lt"/>
                <a:ea typeface="+mn-ea"/>
                <a:cs typeface="+mn-cs"/>
              </a:rPr>
              <a:t>作业：</a:t>
            </a:r>
            <a:endParaRPr kumimoji="0" lang="en-US" altLang="zh-CN" sz="4000" b="0" i="0" u="sng" strike="noStrike" kern="1200" cap="none" spc="0" normalizeH="0" baseline="0" noProof="0" dirty="0" smtClean="0">
              <a:ln>
                <a:noFill/>
              </a:ln>
              <a:solidFill>
                <a:schemeClr val="tx2"/>
              </a:solidFill>
              <a:effectLst/>
              <a:uLnTx/>
              <a:uFillTx/>
              <a:latin typeface="+mn-lt"/>
              <a:ea typeface="+mn-ea"/>
              <a:cs typeface="+mn-cs"/>
            </a:endParaRPr>
          </a:p>
          <a:p>
            <a:pPr marL="742950" marR="0" lvl="0" indent="-7429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AutoNum type="arabicPeriod"/>
              <a:defRPr/>
            </a:pPr>
            <a:r>
              <a:rPr kumimoji="0" lang="zh-CN" altLang="en-US" sz="3200" b="0" i="0" u="sng" strike="noStrike" kern="1200" cap="none" spc="0" normalizeH="0" baseline="0" noProof="0" dirty="0" smtClean="0">
                <a:ln>
                  <a:noFill/>
                </a:ln>
                <a:solidFill>
                  <a:schemeClr val="tx2"/>
                </a:solidFill>
                <a:effectLst/>
                <a:uLnTx/>
                <a:uFillTx/>
                <a:latin typeface="+mn-lt"/>
                <a:ea typeface="+mn-ea"/>
                <a:cs typeface="+mn-cs"/>
              </a:rPr>
              <a:t>什么是知识表示？为什么要知识表示？如何</a:t>
            </a:r>
            <a:r>
              <a:rPr kumimoji="0" lang="zh-CN" altLang="en-US" sz="3200" b="0" i="0" u="sng" strike="noStrike" kern="1200" cap="none" spc="0" normalizeH="0" baseline="0" noProof="0" dirty="0">
                <a:ln>
                  <a:noFill/>
                </a:ln>
                <a:solidFill>
                  <a:schemeClr val="tx2"/>
                </a:solidFill>
                <a:effectLst/>
                <a:uLnTx/>
                <a:uFillTx/>
                <a:latin typeface="+mn-lt"/>
                <a:ea typeface="+mn-ea"/>
                <a:cs typeface="+mn-cs"/>
              </a:rPr>
              <a:t>评价知识表示方法？</a:t>
            </a:r>
            <a:endParaRPr kumimoji="0" lang="en-US" altLang="zh-CN" sz="3200" b="0" i="0" u="sng" strike="noStrike" kern="1200" cap="none" spc="0" normalizeH="0" baseline="0" noProof="0" dirty="0">
              <a:ln>
                <a:noFill/>
              </a:ln>
              <a:solidFill>
                <a:schemeClr val="tx2"/>
              </a:solidFill>
              <a:effectLst/>
              <a:uLnTx/>
              <a:uFillTx/>
              <a:latin typeface="+mn-lt"/>
              <a:ea typeface="+mn-ea"/>
              <a:cs typeface="+mn-cs"/>
            </a:endParaRPr>
          </a:p>
          <a:p>
            <a:pPr marL="742950" marR="0" lvl="0" indent="-7429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AutoNum type="arabicPeriod"/>
              <a:defRPr/>
            </a:pPr>
            <a:r>
              <a:rPr kumimoji="0" lang="zh-CN" altLang="en-US" sz="3200" b="0" i="0" u="sng" strike="noStrike" kern="1200" cap="none" spc="0" normalizeH="0" baseline="0" noProof="0" dirty="0">
                <a:ln>
                  <a:noFill/>
                </a:ln>
                <a:solidFill>
                  <a:schemeClr val="tx2"/>
                </a:solidFill>
                <a:effectLst/>
                <a:uLnTx/>
                <a:uFillTx/>
                <a:latin typeface="+mn-lt"/>
                <a:ea typeface="+mn-ea"/>
                <a:cs typeface="+mn-cs"/>
              </a:rPr>
              <a:t>什么是产生式知识表示？描述组织结构</a:t>
            </a:r>
            <a:endParaRPr kumimoji="0" lang="en-US" altLang="zh-CN" sz="3200" b="0" i="0" u="sng" strike="noStrike" kern="1200" cap="none" spc="0" normalizeH="0" baseline="0" noProof="0" dirty="0">
              <a:ln>
                <a:noFill/>
              </a:ln>
              <a:solidFill>
                <a:schemeClr val="tx2"/>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AutoNum type="arabicPeriod" startAt="3"/>
              <a:defRPr/>
            </a:pPr>
            <a:r>
              <a:rPr kumimoji="0" lang="zh-CN" altLang="en-US" sz="3200" b="0" i="0" u="sng" strike="noStrike" kern="1200" cap="none" spc="0" normalizeH="0" baseline="0" noProof="0" dirty="0">
                <a:ln>
                  <a:noFill/>
                </a:ln>
                <a:solidFill>
                  <a:schemeClr val="tx2"/>
                </a:solidFill>
                <a:effectLst/>
                <a:uLnTx/>
                <a:uFillTx/>
                <a:latin typeface="+mn-lt"/>
                <a:ea typeface="+mn-ea"/>
                <a:cs typeface="+mn-cs"/>
              </a:rPr>
              <a:t>什么是本体知识表示？</a:t>
            </a:r>
            <a:endParaRPr kumimoji="0" lang="en-US" altLang="zh-CN" sz="3200" b="0" i="0" u="sng" strike="noStrike" kern="1200" cap="none" spc="0" normalizeH="0" baseline="0" noProof="0" dirty="0">
              <a:ln>
                <a:noFill/>
              </a:ln>
              <a:solidFill>
                <a:schemeClr val="tx2"/>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AutoNum type="arabicPeriod" startAt="4"/>
              <a:defRPr/>
            </a:pPr>
            <a:r>
              <a:rPr kumimoji="0" lang="zh-CN" altLang="en-US" sz="3200" b="0" i="0" u="sng" strike="noStrike" kern="1200" cap="none" spc="0" normalizeH="0" baseline="0" noProof="0" dirty="0">
                <a:ln>
                  <a:noFill/>
                </a:ln>
                <a:solidFill>
                  <a:schemeClr val="tx2"/>
                </a:solidFill>
                <a:effectLst/>
                <a:uLnTx/>
                <a:uFillTx/>
                <a:latin typeface="+mn-lt"/>
                <a:ea typeface="+mn-ea"/>
                <a:cs typeface="+mn-cs"/>
              </a:rPr>
              <a:t>什么是知识系统</a:t>
            </a:r>
            <a:r>
              <a:rPr kumimoji="0" lang="zh-CN" altLang="en-US" sz="3200" b="0" i="0" u="sng" strike="noStrike" kern="1200" cap="none" spc="0" normalizeH="0" baseline="0" noProof="0" dirty="0" smtClean="0">
                <a:ln>
                  <a:noFill/>
                </a:ln>
                <a:solidFill>
                  <a:schemeClr val="tx2"/>
                </a:solidFill>
                <a:effectLst/>
                <a:uLnTx/>
                <a:uFillTx/>
                <a:latin typeface="+mn-lt"/>
                <a:ea typeface="+mn-ea"/>
                <a:cs typeface="+mn-cs"/>
              </a:rPr>
              <a:t>？</a:t>
            </a:r>
            <a:endParaRPr kumimoji="0" lang="en-US" altLang="zh-CN" sz="3200" b="0" i="0" u="sng"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None/>
              <a:defRPr/>
            </a:pPr>
            <a:endParaRPr kumimoji="0" lang="en-US" altLang="zh-CN" sz="3200" b="0" i="0" u="sng" strike="noStrike" kern="1200" cap="none" spc="0" normalizeH="0" baseline="0" noProof="0" dirty="0">
              <a:ln>
                <a:noFill/>
              </a:ln>
              <a:solidFill>
                <a:schemeClr val="tx2"/>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AutoNum type="arabicPeriod" startAt="4"/>
              <a:defRPr/>
            </a:pPr>
            <a:r>
              <a:rPr kumimoji="0" lang="zh-CN" altLang="en-US" sz="3200" b="0" i="0" u="sng" strike="noStrike" kern="1200" cap="none" spc="0" normalizeH="0" baseline="0" noProof="0" dirty="0">
                <a:ln>
                  <a:noFill/>
                </a:ln>
                <a:solidFill>
                  <a:schemeClr val="tx2"/>
                </a:solidFill>
                <a:effectLst/>
                <a:uLnTx/>
                <a:uFillTx/>
                <a:latin typeface="+mn-lt"/>
                <a:ea typeface="+mn-ea"/>
                <a:cs typeface="+mn-cs"/>
              </a:rPr>
              <a:t>看电影</a:t>
            </a:r>
            <a:r>
              <a:rPr kumimoji="0" lang="en-US" altLang="zh-CN" sz="3200" b="0" i="0" u="sng" strike="noStrike" kern="1200" cap="none" spc="0" normalizeH="0" baseline="0" noProof="0" dirty="0">
                <a:ln>
                  <a:noFill/>
                </a:ln>
                <a:solidFill>
                  <a:schemeClr val="tx2"/>
                </a:solidFill>
                <a:effectLst/>
                <a:uLnTx/>
                <a:uFillTx/>
                <a:latin typeface="+mn-lt"/>
                <a:ea typeface="+mn-ea"/>
                <a:cs typeface="+mn-cs"/>
              </a:rPr>
              <a:t>《</a:t>
            </a:r>
            <a:r>
              <a:rPr kumimoji="0" lang="zh-CN" altLang="en-US" sz="3200" b="0" i="0" u="sng" strike="noStrike" kern="1200" cap="none" spc="0" normalizeH="0" baseline="0" noProof="0" dirty="0">
                <a:ln>
                  <a:noFill/>
                </a:ln>
                <a:solidFill>
                  <a:schemeClr val="tx2"/>
                </a:solidFill>
                <a:effectLst/>
                <a:uLnTx/>
                <a:uFillTx/>
                <a:latin typeface="+mn-lt"/>
                <a:ea typeface="+mn-ea"/>
                <a:cs typeface="+mn-cs"/>
              </a:rPr>
              <a:t>我，机器人</a:t>
            </a:r>
            <a:r>
              <a:rPr kumimoji="0" lang="en-US" altLang="zh-CN" sz="3200" b="0" i="0" u="sng" strike="noStrike" kern="1200" cap="none" spc="0" normalizeH="0" baseline="0" noProof="0" dirty="0">
                <a:ln>
                  <a:noFill/>
                </a:ln>
                <a:solidFill>
                  <a:schemeClr val="tx2"/>
                </a:solidFill>
                <a:effectLst/>
                <a:uLnTx/>
                <a:uFillTx/>
                <a:latin typeface="+mn-lt"/>
                <a:ea typeface="+mn-ea"/>
                <a:cs typeface="+mn-cs"/>
              </a:rPr>
              <a:t>》</a:t>
            </a:r>
            <a:r>
              <a:rPr kumimoji="0" lang="zh-CN" altLang="en-US" sz="3200" b="0" i="0" u="sng" strike="noStrike" kern="1200" cap="none" spc="0" normalizeH="0" baseline="0" noProof="0" dirty="0">
                <a:ln>
                  <a:noFill/>
                </a:ln>
                <a:solidFill>
                  <a:schemeClr val="tx2"/>
                </a:solidFill>
                <a:effectLst/>
                <a:uLnTx/>
                <a:uFillTx/>
                <a:latin typeface="+mn-lt"/>
                <a:ea typeface="+mn-ea"/>
                <a:cs typeface="+mn-cs"/>
              </a:rPr>
              <a:t>，谈谈你对人工智能未来的</a:t>
            </a:r>
            <a:r>
              <a:rPr kumimoji="0" lang="zh-CN" altLang="en-US" sz="3200" b="0" i="0" u="sng" strike="noStrike" kern="1200" cap="none" spc="0" normalizeH="0" baseline="0" noProof="0" dirty="0" smtClean="0">
                <a:ln>
                  <a:noFill/>
                </a:ln>
                <a:solidFill>
                  <a:schemeClr val="tx2"/>
                </a:solidFill>
                <a:effectLst/>
                <a:uLnTx/>
                <a:uFillTx/>
                <a:latin typeface="+mn-lt"/>
                <a:ea typeface="+mn-ea"/>
                <a:cs typeface="+mn-cs"/>
              </a:rPr>
              <a:t>看法</a:t>
            </a:r>
            <a:endParaRPr kumimoji="0" lang="en-US" altLang="zh-CN" sz="3200" b="0" i="0" u="sng" strike="noStrike" kern="1200" cap="none" spc="0" normalizeH="0" baseline="0" noProof="0" dirty="0" smtClean="0">
              <a:ln>
                <a:noFill/>
              </a:ln>
              <a:solidFill>
                <a:schemeClr val="tx2"/>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AutoNum type="arabicPeriod" startAt="4"/>
              <a:defRPr/>
            </a:pPr>
            <a:endParaRPr kumimoji="0" lang="en-US" altLang="zh-CN" sz="3200" b="0" i="0" u="sng"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作业发到：</a:t>
            </a: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hlinkClick r:id="rId1"/>
              </a:rPr>
              <a:t>437082907@qq.com</a:t>
            </a: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梁浩赞</a:t>
            </a:r>
            <a:endParaRPr kumimoji="0" lang="en-US" altLang="zh-CN"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19811"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知识表示分类</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3" name="Rectangle 3" descr="Rectangle: Click to edit Master text styles&#13;&#10;Second level&#13;&#10;Third level&#13;&#10;Fourth level&#13;&#10;Fifth level"/>
          <p:cNvSpPr>
            <a:spLocks noGrp="1"/>
          </p:cNvSpPr>
          <p:nvPr>
            <p:ph idx="1"/>
          </p:nvPr>
        </p:nvSpPr>
        <p:spPr>
          <a:xfrm>
            <a:off x="838200" y="1676400"/>
            <a:ext cx="7772400" cy="4705350"/>
          </a:xfrm>
          <a:ln/>
        </p:spPr>
        <p:txBody>
          <a:bodyPr vert="horz" wrap="square" lIns="91440" tIns="45720" rIns="91440" bIns="45720" anchor="t" anchorCtr="0"/>
          <a:p>
            <a:pPr eaLnBrk="1" hangingPunct="1"/>
            <a:r>
              <a:rPr lang="zh-CN" altLang="en-US" sz="2800" dirty="0"/>
              <a:t>就知识的形成而言，知识是由概念、命题、公理、定理、规则、方法等组成。</a:t>
            </a:r>
            <a:endParaRPr lang="zh-CN" altLang="en-US" sz="2800" dirty="0"/>
          </a:p>
          <a:p>
            <a:pPr eaLnBrk="1" hangingPunct="1"/>
            <a:r>
              <a:rPr lang="zh-CN" altLang="en-US" sz="2800" dirty="0"/>
              <a:t>就知识的层次而言，知识可以分为表层知识和深层知识。</a:t>
            </a:r>
            <a:endParaRPr lang="zh-CN" altLang="en-US" sz="2800" dirty="0"/>
          </a:p>
          <a:p>
            <a:pPr eaLnBrk="1" hangingPunct="1"/>
            <a:r>
              <a:rPr lang="zh-CN" altLang="en-US" sz="2800" dirty="0"/>
              <a:t>就知识的确定性程度而言，知识可以分为确定性知识和不确定性知识。</a:t>
            </a:r>
            <a:endParaRPr lang="zh-CN" altLang="en-US" sz="2800" dirty="0"/>
          </a:p>
          <a:p>
            <a:pPr eaLnBrk="1" hangingPunct="1"/>
            <a:r>
              <a:rPr lang="zh-CN" altLang="en-US" sz="2800" dirty="0"/>
              <a:t>就知识的等级而言，知识可以分为元知识和非元知识。</a:t>
            </a:r>
            <a:endParaRPr lang="zh-CN" altLang="en-US" sz="2800" dirty="0"/>
          </a:p>
          <a:p>
            <a:pPr eaLnBrk="1" hangingPunct="1"/>
            <a:r>
              <a:rPr lang="zh-CN" altLang="en-US" sz="2800" dirty="0"/>
              <a:t>就知识的作用而言，知识可以分为陈述性知识和过程性知识。</a:t>
            </a:r>
            <a:endParaRPr lang="zh-CN" altLang="en-US" sz="2800" dirty="0"/>
          </a:p>
        </p:txBody>
      </p:sp>
      <p:sp>
        <p:nvSpPr>
          <p:cNvPr id="2150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43">
                                            <p:txEl>
                                              <p:charRg st="0" end="35"/>
                                            </p:txEl>
                                          </p:spTgt>
                                        </p:tgtEl>
                                        <p:attrNameLst>
                                          <p:attrName>style.visibility</p:attrName>
                                        </p:attrNameLst>
                                      </p:cBhvr>
                                      <p:to>
                                        <p:strVal val="visible"/>
                                      </p:to>
                                    </p:set>
                                    <p:anim calcmode="lin" valueType="num">
                                      <p:cBhvr additive="base">
                                        <p:cTn id="7" dur="500" fill="hold"/>
                                        <p:tgtEl>
                                          <p:spTgt spid="10243">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charRg st="35" end="61"/>
                                            </p:txEl>
                                          </p:spTgt>
                                        </p:tgtEl>
                                        <p:attrNameLst>
                                          <p:attrName>style.visibility</p:attrName>
                                        </p:attrNameLst>
                                      </p:cBhvr>
                                      <p:to>
                                        <p:strVal val="visible"/>
                                      </p:to>
                                    </p:set>
                                    <p:anim calcmode="lin" valueType="num">
                                      <p:cBhvr additive="base">
                                        <p:cTn id="13" dur="500" fill="hold"/>
                                        <p:tgtEl>
                                          <p:spTgt spid="10243">
                                            <p:txEl>
                                              <p:charRg st="35" end="6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charRg st="35" end="6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charRg st="61" end="93"/>
                                            </p:txEl>
                                          </p:spTgt>
                                        </p:tgtEl>
                                        <p:attrNameLst>
                                          <p:attrName>style.visibility</p:attrName>
                                        </p:attrNameLst>
                                      </p:cBhvr>
                                      <p:to>
                                        <p:strVal val="visible"/>
                                      </p:to>
                                    </p:set>
                                    <p:anim calcmode="lin" valueType="num">
                                      <p:cBhvr additive="base">
                                        <p:cTn id="19" dur="500" fill="hold"/>
                                        <p:tgtEl>
                                          <p:spTgt spid="10243">
                                            <p:txEl>
                                              <p:charRg st="61"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charRg st="61" end="9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charRg st="93" end="118"/>
                                            </p:txEl>
                                          </p:spTgt>
                                        </p:tgtEl>
                                        <p:attrNameLst>
                                          <p:attrName>style.visibility</p:attrName>
                                        </p:attrNameLst>
                                      </p:cBhvr>
                                      <p:to>
                                        <p:strVal val="visible"/>
                                      </p:to>
                                    </p:set>
                                    <p:anim calcmode="lin" valueType="num">
                                      <p:cBhvr additive="base">
                                        <p:cTn id="25" dur="500" fill="hold"/>
                                        <p:tgtEl>
                                          <p:spTgt spid="10243">
                                            <p:txEl>
                                              <p:charRg st="93" end="11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charRg st="93" end="11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charRg st="118" end="146"/>
                                            </p:txEl>
                                          </p:spTgt>
                                        </p:tgtEl>
                                        <p:attrNameLst>
                                          <p:attrName>style.visibility</p:attrName>
                                        </p:attrNameLst>
                                      </p:cBhvr>
                                      <p:to>
                                        <p:strVal val="visible"/>
                                      </p:to>
                                    </p:set>
                                    <p:anim calcmode="lin" valueType="num">
                                      <p:cBhvr additive="base">
                                        <p:cTn id="31" dur="500" fill="hold"/>
                                        <p:tgtEl>
                                          <p:spTgt spid="10243">
                                            <p:txEl>
                                              <p:charRg st="118" end="14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charRg st="118"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过程性（</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Procedure</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）知识表示</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161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过程性知识一般是表示如何做的知识，是有关系统变化、问题求解过程的操作、演算和行为的知识。 </a:t>
            </a:r>
            <a:endParaRPr lang="zh-CN" altLang="en-US" sz="2800" dirty="0"/>
          </a:p>
          <a:p>
            <a:pPr eaLnBrk="1" hangingPunct="1">
              <a:lnSpc>
                <a:spcPct val="80000"/>
              </a:lnSpc>
            </a:pPr>
            <a:r>
              <a:rPr lang="zh-CN" altLang="en-US" sz="2800" dirty="0"/>
              <a:t>一般隐含在程序之中的，机器无法从程序的编码中抽取出知识。</a:t>
            </a:r>
            <a:endParaRPr lang="zh-CN" altLang="en-US" sz="2800" dirty="0"/>
          </a:p>
          <a:p>
            <a:pPr eaLnBrk="1" hangingPunct="1">
              <a:lnSpc>
                <a:spcPct val="80000"/>
              </a:lnSpc>
            </a:pPr>
            <a:r>
              <a:rPr lang="zh-CN" altLang="en-US" sz="2800" dirty="0"/>
              <a:t>过程性知识表示描述过程性知识，即描述表示控制规则和控制结构的知识，给出一些客观规律，告诉怎么做。 </a:t>
            </a:r>
            <a:endParaRPr lang="zh-CN" altLang="en-US" sz="2800" dirty="0"/>
          </a:p>
          <a:p>
            <a:pPr eaLnBrk="1" hangingPunct="1">
              <a:lnSpc>
                <a:spcPct val="80000"/>
              </a:lnSpc>
            </a:pPr>
            <a:r>
              <a:rPr lang="zh-CN" altLang="en-US" sz="2800" dirty="0"/>
              <a:t>例如矩阵求逆程序，程序中描述了矩阵的逆和求解方法的知识。 </a:t>
            </a:r>
            <a:endParaRPr lang="zh-CN" altLang="en-US" sz="2800" dirty="0"/>
          </a:p>
        </p:txBody>
      </p:sp>
      <p:sp>
        <p:nvSpPr>
          <p:cNvPr id="2355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1619">
                                            <p:txEl>
                                              <p:charRg st="0" end="46"/>
                                            </p:txEl>
                                          </p:spTgt>
                                        </p:tgtEl>
                                        <p:attrNameLst>
                                          <p:attrName>style.visibility</p:attrName>
                                        </p:attrNameLst>
                                      </p:cBhvr>
                                      <p:to>
                                        <p:strVal val="visible"/>
                                      </p:to>
                                    </p:set>
                                    <p:anim calcmode="lin" valueType="num">
                                      <p:cBhvr additive="base">
                                        <p:cTn id="7" dur="500" fill="hold"/>
                                        <p:tgtEl>
                                          <p:spTgt spid="111619">
                                            <p:txEl>
                                              <p:charRg st="0"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charRg st="0" end="4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1619">
                                            <p:txEl>
                                              <p:charRg st="46" end="75"/>
                                            </p:txEl>
                                          </p:spTgt>
                                        </p:tgtEl>
                                        <p:attrNameLst>
                                          <p:attrName>style.visibility</p:attrName>
                                        </p:attrNameLst>
                                      </p:cBhvr>
                                      <p:to>
                                        <p:strVal val="visible"/>
                                      </p:to>
                                    </p:set>
                                    <p:anim calcmode="lin" valueType="num">
                                      <p:cBhvr additive="base">
                                        <p:cTn id="12" dur="500" fill="hold"/>
                                        <p:tgtEl>
                                          <p:spTgt spid="111619">
                                            <p:txEl>
                                              <p:charRg st="46" end="7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1619">
                                            <p:txEl>
                                              <p:charRg st="46" end="7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1619">
                                            <p:txEl>
                                              <p:charRg st="75" end="125"/>
                                            </p:txEl>
                                          </p:spTgt>
                                        </p:tgtEl>
                                        <p:attrNameLst>
                                          <p:attrName>style.visibility</p:attrName>
                                        </p:attrNameLst>
                                      </p:cBhvr>
                                      <p:to>
                                        <p:strVal val="visible"/>
                                      </p:to>
                                    </p:set>
                                    <p:anim calcmode="lin" valueType="num">
                                      <p:cBhvr additive="base">
                                        <p:cTn id="18" dur="500" fill="hold"/>
                                        <p:tgtEl>
                                          <p:spTgt spid="111619">
                                            <p:txEl>
                                              <p:charRg st="75" end="12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1619">
                                            <p:txEl>
                                              <p:charRg st="75" end="12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11619">
                                            <p:txEl>
                                              <p:charRg st="125" end="155"/>
                                            </p:txEl>
                                          </p:spTgt>
                                        </p:tgtEl>
                                        <p:attrNameLst>
                                          <p:attrName>style.visibility</p:attrName>
                                        </p:attrNameLst>
                                      </p:cBhvr>
                                      <p:to>
                                        <p:strVal val="visible"/>
                                      </p:to>
                                    </p:set>
                                    <p:anim calcmode="lin" valueType="num">
                                      <p:cBhvr additive="base">
                                        <p:cTn id="23" dur="500" fill="hold"/>
                                        <p:tgtEl>
                                          <p:spTgt spid="111619">
                                            <p:txEl>
                                              <p:charRg st="125" end="15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1619">
                                            <p:txEl>
                                              <p:charRg st="125"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陈述式（</a:t>
            </a:r>
            <a:r>
              <a:rPr kumimoji="0" lang="en-US" altLang="zh-CN"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Declarative</a:t>
            </a: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）知识表示</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43" name="Rectangle 3" descr="Rectangle: Click to edit Master text styles&#13;&#10;Second level&#13;&#10;Third level&#13;&#10;Fourth level&#13;&#10;Fifth level"/>
          <p:cNvSpPr>
            <a:spLocks noGrp="1"/>
          </p:cNvSpPr>
          <p:nvPr>
            <p:ph idx="1"/>
          </p:nvPr>
        </p:nvSpPr>
        <p:spPr>
          <a:xfrm>
            <a:off x="838200" y="1905000"/>
            <a:ext cx="7772400" cy="4619625"/>
          </a:xfrm>
          <a:ln/>
        </p:spPr>
        <p:txBody>
          <a:bodyPr vert="horz" wrap="square" lIns="91440" tIns="45720" rIns="91440" bIns="45720" anchor="t" anchorCtr="0"/>
          <a:p>
            <a:pPr eaLnBrk="1" hangingPunct="1"/>
            <a:r>
              <a:rPr lang="zh-CN" altLang="en-US" sz="2800" dirty="0"/>
              <a:t>描述系统的状态、环境和条件，以及问题的概念、定义和事实。</a:t>
            </a:r>
            <a:endParaRPr lang="zh-CN" altLang="en-US" sz="2800" dirty="0"/>
          </a:p>
          <a:p>
            <a:pPr eaLnBrk="1" hangingPunct="1"/>
            <a:r>
              <a:rPr lang="zh-CN" altLang="en-US" sz="2800" dirty="0"/>
              <a:t>描述事实性知识，即描述客观事物所涉及的对象以及对象之间的联系。</a:t>
            </a:r>
            <a:endParaRPr lang="zh-CN" altLang="en-US" sz="2800" dirty="0"/>
          </a:p>
          <a:p>
            <a:pPr eaLnBrk="1" hangingPunct="1"/>
            <a:r>
              <a:rPr lang="zh-CN" altLang="en-US" sz="2800" dirty="0"/>
              <a:t>陈述式知识的表示与知识运用</a:t>
            </a:r>
            <a:r>
              <a:rPr lang="en-US" altLang="zh-CN" sz="2800" dirty="0"/>
              <a:t>(</a:t>
            </a:r>
            <a:r>
              <a:rPr lang="zh-CN" altLang="en-US" sz="2800" dirty="0"/>
              <a:t>推理</a:t>
            </a:r>
            <a:r>
              <a:rPr lang="en-US" altLang="zh-CN" sz="2800" dirty="0"/>
              <a:t>)</a:t>
            </a:r>
            <a:r>
              <a:rPr lang="zh-CN" altLang="en-US" sz="2800" dirty="0"/>
              <a:t>是分开处理的，这种知识是显式表示的。</a:t>
            </a:r>
            <a:endParaRPr lang="zh-CN" altLang="en-US" sz="2800" dirty="0"/>
          </a:p>
          <a:p>
            <a:pPr eaLnBrk="1" hangingPunct="1"/>
            <a:r>
              <a:rPr lang="zh-CN" altLang="en-US" sz="2800" dirty="0"/>
              <a:t>例如</a:t>
            </a:r>
            <a:endParaRPr lang="zh-CN" altLang="en-US" sz="2800" dirty="0"/>
          </a:p>
        </p:txBody>
      </p:sp>
      <p:sp>
        <p:nvSpPr>
          <p:cNvPr id="2560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12644" name="Object 4"/>
          <p:cNvGraphicFramePr>
            <a:graphicFrameLocks noChangeAspect="1"/>
          </p:cNvGraphicFramePr>
          <p:nvPr/>
        </p:nvGraphicFramePr>
        <p:xfrm>
          <a:off x="1258888" y="5410200"/>
          <a:ext cx="6767512" cy="466725"/>
        </p:xfrm>
        <a:graphic>
          <a:graphicData uri="http://schemas.openxmlformats.org/presentationml/2006/ole">
            <mc:AlternateContent xmlns:mc="http://schemas.openxmlformats.org/markup-compatibility/2006">
              <mc:Choice xmlns:v="urn:schemas-microsoft-com:vml" Requires="v">
                <p:oleObj spid="_x0000_s3076" name="" r:id="rId1" imgW="3314700" imgH="228600" progId="Equation.3">
                  <p:embed/>
                </p:oleObj>
              </mc:Choice>
              <mc:Fallback>
                <p:oleObj name="" r:id="rId1" imgW="3314700" imgH="228600" progId="Equation.3">
                  <p:embed/>
                  <p:pic>
                    <p:nvPicPr>
                      <p:cNvPr id="0" name="图片 3075"/>
                      <p:cNvPicPr/>
                      <p:nvPr/>
                    </p:nvPicPr>
                    <p:blipFill>
                      <a:blip r:embed="rId2"/>
                      <a:stretch>
                        <a:fillRect/>
                      </a:stretch>
                    </p:blipFill>
                    <p:spPr>
                      <a:xfrm>
                        <a:off x="1258888" y="5410200"/>
                        <a:ext cx="6767512" cy="466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2643">
                                            <p:txEl>
                                              <p:charRg st="0" end="29"/>
                                            </p:txEl>
                                          </p:spTgt>
                                        </p:tgtEl>
                                        <p:attrNameLst>
                                          <p:attrName>style.visibility</p:attrName>
                                        </p:attrNameLst>
                                      </p:cBhvr>
                                      <p:to>
                                        <p:strVal val="visible"/>
                                      </p:to>
                                    </p:set>
                                    <p:anim calcmode="lin" valueType="num">
                                      <p:cBhvr additive="base">
                                        <p:cTn id="7" dur="500" fill="hold"/>
                                        <p:tgtEl>
                                          <p:spTgt spid="112643">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charRg st="0" end="29"/>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2643">
                                            <p:txEl>
                                              <p:charRg st="29" end="61"/>
                                            </p:txEl>
                                          </p:spTgt>
                                        </p:tgtEl>
                                        <p:attrNameLst>
                                          <p:attrName>style.visibility</p:attrName>
                                        </p:attrNameLst>
                                      </p:cBhvr>
                                      <p:to>
                                        <p:strVal val="visible"/>
                                      </p:to>
                                    </p:set>
                                    <p:anim calcmode="lin" valueType="num">
                                      <p:cBhvr additive="base">
                                        <p:cTn id="12" dur="500" fill="hold"/>
                                        <p:tgtEl>
                                          <p:spTgt spid="112643">
                                            <p:txEl>
                                              <p:charRg st="29" end="6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43">
                                            <p:txEl>
                                              <p:charRg st="29" end="6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2643">
                                            <p:txEl>
                                              <p:charRg st="61" end="97"/>
                                            </p:txEl>
                                          </p:spTgt>
                                        </p:tgtEl>
                                        <p:attrNameLst>
                                          <p:attrName>style.visibility</p:attrName>
                                        </p:attrNameLst>
                                      </p:cBhvr>
                                      <p:to>
                                        <p:strVal val="visible"/>
                                      </p:to>
                                    </p:set>
                                    <p:anim calcmode="lin" valueType="num">
                                      <p:cBhvr additive="base">
                                        <p:cTn id="17" dur="500" fill="hold"/>
                                        <p:tgtEl>
                                          <p:spTgt spid="112643">
                                            <p:txEl>
                                              <p:charRg st="61" end="9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43">
                                            <p:txEl>
                                              <p:charRg st="61" end="9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2643">
                                            <p:txEl>
                                              <p:charRg st="97" end="100"/>
                                            </p:txEl>
                                          </p:spTgt>
                                        </p:tgtEl>
                                        <p:attrNameLst>
                                          <p:attrName>style.visibility</p:attrName>
                                        </p:attrNameLst>
                                      </p:cBhvr>
                                      <p:to>
                                        <p:strVal val="visible"/>
                                      </p:to>
                                    </p:set>
                                    <p:anim calcmode="lin" valueType="num">
                                      <p:cBhvr additive="base">
                                        <p:cTn id="22" dur="500" fill="hold"/>
                                        <p:tgtEl>
                                          <p:spTgt spid="112643">
                                            <p:txEl>
                                              <p:charRg st="97" end="10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2643">
                                            <p:txEl>
                                              <p:charRg st="97" end="10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2644"/>
                                        </p:tgtEl>
                                        <p:attrNameLst>
                                          <p:attrName>style.visibility</p:attrName>
                                        </p:attrNameLst>
                                      </p:cBhvr>
                                      <p:to>
                                        <p:strVal val="visible"/>
                                      </p:to>
                                    </p:set>
                                    <p:animEffect transition="in" filter="dissolve">
                                      <p:cBhvr>
                                        <p:cTn id="28"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4 </a:t>
            </a: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人工智能对知识表示方法的要求</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366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要求有较强的表达能力和足够的精细程度。</a:t>
            </a:r>
            <a:endParaRPr lang="zh-CN" altLang="en-US" sz="2400" dirty="0"/>
          </a:p>
          <a:p>
            <a:pPr lvl="1" eaLnBrk="1" hangingPunct="1">
              <a:lnSpc>
                <a:spcPct val="90000"/>
              </a:lnSpc>
            </a:pPr>
            <a:r>
              <a:rPr lang="zh-CN" altLang="en-US" sz="2000" dirty="0"/>
              <a:t>表示能力。</a:t>
            </a:r>
            <a:endParaRPr lang="zh-CN" altLang="en-US" sz="2000" dirty="0"/>
          </a:p>
          <a:p>
            <a:pPr lvl="1" eaLnBrk="1" hangingPunct="1">
              <a:lnSpc>
                <a:spcPct val="90000"/>
              </a:lnSpc>
            </a:pPr>
            <a:r>
              <a:rPr lang="zh-CN" altLang="en-US" sz="2000" dirty="0"/>
              <a:t>可理解性。</a:t>
            </a:r>
            <a:endParaRPr lang="zh-CN" altLang="en-US" sz="2000" dirty="0"/>
          </a:p>
          <a:p>
            <a:pPr lvl="1" eaLnBrk="1" hangingPunct="1">
              <a:lnSpc>
                <a:spcPct val="90000"/>
              </a:lnSpc>
            </a:pPr>
            <a:r>
              <a:rPr lang="zh-CN" altLang="en-US" sz="2000" dirty="0"/>
              <a:t>自然性。</a:t>
            </a:r>
            <a:endParaRPr lang="zh-CN" altLang="en-US" sz="2000" dirty="0"/>
          </a:p>
          <a:p>
            <a:pPr eaLnBrk="1" hangingPunct="1">
              <a:lnSpc>
                <a:spcPct val="90000"/>
              </a:lnSpc>
            </a:pPr>
            <a:r>
              <a:rPr lang="zh-CN" altLang="en-US" sz="2400" dirty="0"/>
              <a:t>从知识利用上讲，要求</a:t>
            </a:r>
            <a:endParaRPr lang="zh-CN" altLang="en-US" sz="2400" dirty="0"/>
          </a:p>
          <a:p>
            <a:pPr lvl="1" eaLnBrk="1" hangingPunct="1">
              <a:lnSpc>
                <a:spcPct val="90000"/>
              </a:lnSpc>
            </a:pPr>
            <a:r>
              <a:rPr lang="zh-CN" altLang="en-US" sz="2000" dirty="0"/>
              <a:t>便于获取和表示新知识，并以合适方式与已有知识相连接。   </a:t>
            </a:r>
            <a:endParaRPr lang="zh-CN" altLang="en-US" sz="2000" dirty="0"/>
          </a:p>
          <a:p>
            <a:pPr lvl="1" eaLnBrk="1" hangingPunct="1">
              <a:lnSpc>
                <a:spcPct val="90000"/>
              </a:lnSpc>
            </a:pPr>
            <a:r>
              <a:rPr lang="zh-CN" altLang="en-US" sz="2000" dirty="0"/>
              <a:t>便于搜索，在求解问题时，能够较快地在知识库中找出有关知识。因此，知识库应具有较好的记忆组织结构。    </a:t>
            </a:r>
            <a:endParaRPr lang="zh-CN" altLang="en-US" sz="2000" dirty="0"/>
          </a:p>
          <a:p>
            <a:pPr lvl="1" eaLnBrk="1" hangingPunct="1">
              <a:lnSpc>
                <a:spcPct val="90000"/>
              </a:lnSpc>
            </a:pPr>
            <a:r>
              <a:rPr lang="zh-CN" altLang="en-US" sz="2000" dirty="0"/>
              <a:t>便于推理，要能够从已有知识中推出需要的答案或结论。 </a:t>
            </a:r>
            <a:endParaRPr lang="zh-CN" altLang="en-US" sz="2000" dirty="0"/>
          </a:p>
          <a:p>
            <a:pPr eaLnBrk="1" hangingPunct="1">
              <a:lnSpc>
                <a:spcPct val="90000"/>
              </a:lnSpc>
            </a:pPr>
            <a:r>
              <a:rPr lang="zh-CN" altLang="en-US" sz="2400" dirty="0"/>
              <a:t>混合知识表示为人工智能提供了新的研究课题 </a:t>
            </a:r>
            <a:endParaRPr lang="zh-CN" altLang="en-US" sz="2400" dirty="0"/>
          </a:p>
        </p:txBody>
      </p:sp>
      <p:sp>
        <p:nvSpPr>
          <p:cNvPr id="2765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3667">
                                            <p:txEl>
                                              <p:charRg st="0" end="20"/>
                                            </p:txEl>
                                          </p:spTgt>
                                        </p:tgtEl>
                                        <p:attrNameLst>
                                          <p:attrName>style.visibility</p:attrName>
                                        </p:attrNameLst>
                                      </p:cBhvr>
                                      <p:to>
                                        <p:strVal val="visible"/>
                                      </p:to>
                                    </p:set>
                                    <p:anim calcmode="lin" valueType="num">
                                      <p:cBhvr additive="base">
                                        <p:cTn id="7" dur="500" fill="hold"/>
                                        <p:tgtEl>
                                          <p:spTgt spid="113667">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charRg st="0" end="2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3667">
                                            <p:txEl>
                                              <p:charRg st="20" end="26"/>
                                            </p:txEl>
                                          </p:spTgt>
                                        </p:tgtEl>
                                        <p:attrNameLst>
                                          <p:attrName>style.visibility</p:attrName>
                                        </p:attrNameLst>
                                      </p:cBhvr>
                                      <p:to>
                                        <p:strVal val="visible"/>
                                      </p:to>
                                    </p:set>
                                    <p:anim calcmode="lin" valueType="num">
                                      <p:cBhvr additive="base">
                                        <p:cTn id="12" dur="500" fill="hold"/>
                                        <p:tgtEl>
                                          <p:spTgt spid="113667">
                                            <p:txEl>
                                              <p:charRg st="20" end="2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3667">
                                            <p:txEl>
                                              <p:charRg st="20" end="2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3667">
                                            <p:txEl>
                                              <p:charRg st="26" end="32"/>
                                            </p:txEl>
                                          </p:spTgt>
                                        </p:tgtEl>
                                        <p:attrNameLst>
                                          <p:attrName>style.visibility</p:attrName>
                                        </p:attrNameLst>
                                      </p:cBhvr>
                                      <p:to>
                                        <p:strVal val="visible"/>
                                      </p:to>
                                    </p:set>
                                    <p:anim calcmode="lin" valueType="num">
                                      <p:cBhvr additive="base">
                                        <p:cTn id="17" dur="500" fill="hold"/>
                                        <p:tgtEl>
                                          <p:spTgt spid="113667">
                                            <p:txEl>
                                              <p:charRg st="26" end="3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3667">
                                            <p:txEl>
                                              <p:charRg st="26" end="3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3667">
                                            <p:txEl>
                                              <p:charRg st="32" end="37"/>
                                            </p:txEl>
                                          </p:spTgt>
                                        </p:tgtEl>
                                        <p:attrNameLst>
                                          <p:attrName>style.visibility</p:attrName>
                                        </p:attrNameLst>
                                      </p:cBhvr>
                                      <p:to>
                                        <p:strVal val="visible"/>
                                      </p:to>
                                    </p:set>
                                    <p:anim calcmode="lin" valueType="num">
                                      <p:cBhvr additive="base">
                                        <p:cTn id="22" dur="500" fill="hold"/>
                                        <p:tgtEl>
                                          <p:spTgt spid="113667">
                                            <p:txEl>
                                              <p:charRg st="32" end="3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3667">
                                            <p:txEl>
                                              <p:charRg st="32" end="37"/>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3667">
                                            <p:txEl>
                                              <p:charRg st="37" end="48"/>
                                            </p:txEl>
                                          </p:spTgt>
                                        </p:tgtEl>
                                        <p:attrNameLst>
                                          <p:attrName>style.visibility</p:attrName>
                                        </p:attrNameLst>
                                      </p:cBhvr>
                                      <p:to>
                                        <p:strVal val="visible"/>
                                      </p:to>
                                    </p:set>
                                    <p:anim calcmode="lin" valueType="num">
                                      <p:cBhvr additive="base">
                                        <p:cTn id="28" dur="500" fill="hold"/>
                                        <p:tgtEl>
                                          <p:spTgt spid="113667">
                                            <p:txEl>
                                              <p:charRg st="37" end="4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3667">
                                            <p:txEl>
                                              <p:charRg st="37" end="4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13667">
                                            <p:txEl>
                                              <p:charRg st="48" end="78"/>
                                            </p:txEl>
                                          </p:spTgt>
                                        </p:tgtEl>
                                        <p:attrNameLst>
                                          <p:attrName>style.visibility</p:attrName>
                                        </p:attrNameLst>
                                      </p:cBhvr>
                                      <p:to>
                                        <p:strVal val="visible"/>
                                      </p:to>
                                    </p:set>
                                    <p:anim calcmode="lin" valueType="num">
                                      <p:cBhvr additive="base">
                                        <p:cTn id="33" dur="500" fill="hold"/>
                                        <p:tgtEl>
                                          <p:spTgt spid="113667">
                                            <p:txEl>
                                              <p:charRg st="48" end="7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3667">
                                            <p:txEl>
                                              <p:charRg st="48" end="78"/>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nodeType="afterEffect">
                                  <p:stCondLst>
                                    <p:cond delay="0"/>
                                  </p:stCondLst>
                                  <p:childTnLst>
                                    <p:set>
                                      <p:cBhvr>
                                        <p:cTn id="37" dur="1" fill="hold">
                                          <p:stCondLst>
                                            <p:cond delay="0"/>
                                          </p:stCondLst>
                                        </p:cTn>
                                        <p:tgtEl>
                                          <p:spTgt spid="113667">
                                            <p:txEl>
                                              <p:charRg st="78" end="131"/>
                                            </p:txEl>
                                          </p:spTgt>
                                        </p:tgtEl>
                                        <p:attrNameLst>
                                          <p:attrName>style.visibility</p:attrName>
                                        </p:attrNameLst>
                                      </p:cBhvr>
                                      <p:to>
                                        <p:strVal val="visible"/>
                                      </p:to>
                                    </p:set>
                                    <p:anim calcmode="lin" valueType="num">
                                      <p:cBhvr additive="base">
                                        <p:cTn id="38" dur="500" fill="hold"/>
                                        <p:tgtEl>
                                          <p:spTgt spid="113667">
                                            <p:txEl>
                                              <p:charRg st="78" end="13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3667">
                                            <p:txEl>
                                              <p:charRg st="78" end="131"/>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4" fill="hold" nodeType="afterEffect">
                                  <p:stCondLst>
                                    <p:cond delay="0"/>
                                  </p:stCondLst>
                                  <p:childTnLst>
                                    <p:set>
                                      <p:cBhvr>
                                        <p:cTn id="42" dur="1" fill="hold">
                                          <p:stCondLst>
                                            <p:cond delay="0"/>
                                          </p:stCondLst>
                                        </p:cTn>
                                        <p:tgtEl>
                                          <p:spTgt spid="113667">
                                            <p:txEl>
                                              <p:charRg st="131" end="158"/>
                                            </p:txEl>
                                          </p:spTgt>
                                        </p:tgtEl>
                                        <p:attrNameLst>
                                          <p:attrName>style.visibility</p:attrName>
                                        </p:attrNameLst>
                                      </p:cBhvr>
                                      <p:to>
                                        <p:strVal val="visible"/>
                                      </p:to>
                                    </p:set>
                                    <p:anim calcmode="lin" valueType="num">
                                      <p:cBhvr additive="base">
                                        <p:cTn id="43" dur="500" fill="hold"/>
                                        <p:tgtEl>
                                          <p:spTgt spid="113667">
                                            <p:txEl>
                                              <p:charRg st="131" end="15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3667">
                                            <p:txEl>
                                              <p:charRg st="131" end="15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3667">
                                            <p:txEl>
                                              <p:charRg st="158" end="180"/>
                                            </p:txEl>
                                          </p:spTgt>
                                        </p:tgtEl>
                                        <p:attrNameLst>
                                          <p:attrName>style.visibility</p:attrName>
                                        </p:attrNameLst>
                                      </p:cBhvr>
                                      <p:to>
                                        <p:strVal val="visible"/>
                                      </p:to>
                                    </p:set>
                                    <p:anim calcmode="lin" valueType="num">
                                      <p:cBhvr additive="base">
                                        <p:cTn id="49" dur="500" fill="hold"/>
                                        <p:tgtEl>
                                          <p:spTgt spid="113667">
                                            <p:txEl>
                                              <p:charRg st="158" end="18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3667">
                                            <p:txEl>
                                              <p:charRg st="158" end="1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ff15a895-922c-4fe2-861b-50cfc83f05e9"/>
  <p:tag name="COMMONDATA" val="eyJoZGlkIjoiZTRiZmUwM2EwMTMwODYwMWQ2ZTk4MTNjZWU5ZTY3MzM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6878</Words>
  <Application>WPS 演示</Application>
  <PresentationFormat>全屏显示(4:3)</PresentationFormat>
  <Paragraphs>589</Paragraphs>
  <Slides>51</Slides>
  <Notes>53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9</vt:i4>
      </vt:variant>
      <vt:variant>
        <vt:lpstr>幻灯片标题</vt:lpstr>
      </vt:variant>
      <vt:variant>
        <vt:i4>51</vt:i4>
      </vt:variant>
    </vt:vector>
  </HeadingPairs>
  <TitlesOfParts>
    <vt:vector size="76" baseType="lpstr">
      <vt:lpstr>Arial</vt:lpstr>
      <vt:lpstr>宋体</vt:lpstr>
      <vt:lpstr>Wingdings</vt:lpstr>
      <vt:lpstr>Tahoma</vt:lpstr>
      <vt:lpstr>Franklin Gothic Medium</vt:lpstr>
      <vt:lpstr>隶书</vt:lpstr>
      <vt:lpstr>Franklin Gothic Book</vt:lpstr>
      <vt:lpstr>华文楷体</vt:lpstr>
      <vt:lpstr>Wingdings 2</vt:lpstr>
      <vt:lpstr>Times New Roman</vt:lpstr>
      <vt:lpstr>Symbol</vt:lpstr>
      <vt:lpstr>Wingdings 2</vt:lpstr>
      <vt:lpstr>华文行楷</vt:lpstr>
      <vt:lpstr>微软雅黑</vt:lpstr>
      <vt:lpstr>Arial Unicode MS</vt:lpstr>
      <vt:lpstr>跋涉</vt:lpstr>
      <vt:lpstr>Equation.3</vt:lpstr>
      <vt:lpstr>Visio.Drawing.6</vt:lpstr>
      <vt:lpstr>Visio.Drawing.6</vt:lpstr>
      <vt:lpstr>Visio.Drawing.6</vt:lpstr>
      <vt:lpstr>Visio.Drawing.6</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1228</cp:revision>
  <dcterms:created xsi:type="dcterms:W3CDTF">2003-08-30T13:37:50Z</dcterms:created>
  <dcterms:modified xsi:type="dcterms:W3CDTF">2023-08-25T04:09:23Z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4F70F1858000439CB85FCD54E7B75493_12</vt:lpwstr>
  </property>
  <property fmtid="{D5CDD505-2E9C-101B-9397-08002B2CF9AE}" pid="3" name="KSOProductBuildVer">
    <vt:lpwstr>2052-11.1.0.14309</vt:lpwstr>
  </property>
</Properties>
</file>