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66" r:id="rId3"/>
    <p:sldId id="257" r:id="rId4"/>
    <p:sldId id="258" r:id="rId5"/>
    <p:sldId id="259" r:id="rId6"/>
    <p:sldId id="261" r:id="rId7"/>
    <p:sldId id="262" r:id="rId8"/>
    <p:sldId id="263" r:id="rId9"/>
    <p:sldId id="314" r:id="rId10"/>
    <p:sldId id="346" r:id="rId11"/>
    <p:sldId id="260" r:id="rId12"/>
    <p:sldId id="345" r:id="rId13"/>
    <p:sldId id="265" r:id="rId14"/>
    <p:sldId id="264" r:id="rId15"/>
    <p:sldId id="266" r:id="rId16"/>
    <p:sldId id="267" r:id="rId17"/>
    <p:sldId id="268" r:id="rId18"/>
    <p:sldId id="339" r:id="rId19"/>
    <p:sldId id="358" r:id="rId20"/>
    <p:sldId id="359" r:id="rId21"/>
    <p:sldId id="360" r:id="rId22"/>
    <p:sldId id="361" r:id="rId23"/>
    <p:sldId id="341" r:id="rId24"/>
    <p:sldId id="340" r:id="rId25"/>
    <p:sldId id="269" r:id="rId26"/>
    <p:sldId id="270" r:id="rId27"/>
    <p:sldId id="279" r:id="rId28"/>
    <p:sldId id="342" r:id="rId29"/>
    <p:sldId id="281" r:id="rId30"/>
    <p:sldId id="282" r:id="rId31"/>
    <p:sldId id="286" r:id="rId32"/>
    <p:sldId id="288" r:id="rId33"/>
    <p:sldId id="347" r:id="rId34"/>
    <p:sldId id="287" r:id="rId35"/>
    <p:sldId id="283" r:id="rId36"/>
    <p:sldId id="284" r:id="rId37"/>
    <p:sldId id="291" r:id="rId38"/>
    <p:sldId id="289" r:id="rId39"/>
    <p:sldId id="362" r:id="rId40"/>
    <p:sldId id="300" r:id="rId41"/>
    <p:sldId id="278" r:id="rId42"/>
    <p:sldId id="294" r:id="rId43"/>
    <p:sldId id="295" r:id="rId44"/>
    <p:sldId id="349" r:id="rId45"/>
    <p:sldId id="365" r:id="rId46"/>
    <p:sldId id="350" r:id="rId47"/>
    <p:sldId id="352" r:id="rId48"/>
    <p:sldId id="274" r:id="rId49"/>
    <p:sldId id="363" r:id="rId50"/>
    <p:sldId id="364" r:id="rId51"/>
    <p:sldId id="309" r:id="rId52"/>
    <p:sldId id="348" r:id="rId53"/>
    <p:sldId id="353" r:id="rId54"/>
    <p:sldId id="354" r:id="rId55"/>
  </p:sldIdLst>
  <p:sldSz cx="9144000" cy="6858000" type="screen4x3"/>
  <p:notesSz cx="6858000" cy="9144000"/>
  <p:custDataLst>
    <p:tags r:id="rId6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110000"/>
      <a:buFont typeface="Wingdings" panose="05000000000000000000" pitchFamily="2" charset="2"/>
      <a:buChar char="w"/>
      <a:defRPr sz="32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1128"/>
    <a:srgbClr val="0F0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786"/>
    <p:restoredTop sz="90929"/>
  </p:normalViewPr>
  <p:slideViewPr>
    <p:cSldViewPr showGuides="1">
      <p:cViewPr varScale="1">
        <p:scale>
          <a:sx n="64" d="100"/>
          <a:sy n="64" d="100"/>
        </p:scale>
        <p:origin x="6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8FF1BC-1BBA-4B15-A26C-C6771993C8D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3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D81FB9-C4BA-4CAE-BE73-C173E194014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4" name="日期占位符 15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14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D14C1E6E-4187-4C58-B714-4B40B0B1D59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3A353F6D-F804-487E-8798-11D155F4B6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9007446C-FE44-4B78-84EE-CFAE51D673B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日期占位符 24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18"/>
          <p:cNvSpPr>
            <a:spLocks noGrp="1"/>
          </p:cNvSpPr>
          <p:nvPr>
            <p:ph type="ftr" sz="quarter" idx="3"/>
          </p:nvPr>
        </p:nvSpPr>
        <p:spPr>
          <a:xfrm>
            <a:off x="3581400" y="76200"/>
            <a:ext cx="2895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3825"/>
            <a:ext cx="758825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89865279-C6DA-4A69-A02C-2410C59B9BB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日期占位符 18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0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708AF3CB-3222-493C-AFC5-87C249A353B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3A353F6D-F804-487E-8798-11D155F4B6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2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4" name="日期占位符 9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5"/>
          <p:cNvSpPr>
            <a:spLocks noGrp="1"/>
          </p:cNvSpPr>
          <p:nvPr>
            <p:ph type="ftr" sz="quarter" idx="1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14"/>
          </p:nvPr>
        </p:nvSpPr>
        <p:spPr>
          <a:xfrm>
            <a:off x="8229600" y="6477000"/>
            <a:ext cx="762000" cy="2476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478EC9DC-5DED-498B-A9F5-8216417F52F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3A353F6D-F804-487E-8798-11D155F4B6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日期占位符 2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23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51208F7F-E1F3-4BDE-A561-FF624BDC842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2" name="日期占位符 24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28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A56F0D9C-32E2-49ED-8DCF-4F6FBC8B361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2" name="日期占位符 6"/>
          <p:cNvSpPr>
            <a:spLocks noGrp="1"/>
          </p:cNvSpPr>
          <p:nvPr>
            <p:ph type="dt" sz="half" idx="1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30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5D3A9B2E-DB75-4671-8211-8BB5C50234A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/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3"/>
            <a:ext cx="8686800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accent1">
                  <a:shade val="75000"/>
                </a:schemeClr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solidFill>
                  <a:srgbClr val="D38E27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fld id="{3A353F6D-F804-487E-8798-11D155F4B6F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D38E27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D38E27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anose="020B060302010202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219200"/>
            <a:ext cx="7772400" cy="16764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t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人工智能</a:t>
            </a:r>
            <a:br>
              <a:rPr kumimoji="0" lang="zh-CN" altLang="en-US" sz="54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</a:br>
            <a:r>
              <a:rPr kumimoji="0" lang="en-US" altLang="zh-CN" sz="54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Artificial Intelligence</a:t>
            </a:r>
            <a:endParaRPr kumimoji="0" lang="en-US" altLang="zh-CN" sz="54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484313" y="5181600"/>
            <a:ext cx="6400800" cy="1127125"/>
          </a:xfrm>
        </p:spPr>
        <p:txBody>
          <a:bodyPr vert="horz" wrap="square" lIns="91440" tIns="45720" rIns="91440" bIns="45720" numCol="1" anchor="b" anchorCtr="0" compatLnSpc="1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课件采用鲍军鹏 博士的课件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版本：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2.0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2010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月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292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62800" y="457200"/>
            <a:ext cx="1066800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3" name="Picture 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3400" y="5181600"/>
            <a:ext cx="112395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文本框 1"/>
          <p:cNvSpPr txBox="1"/>
          <p:nvPr/>
        </p:nvSpPr>
        <p:spPr>
          <a:xfrm>
            <a:off x="2124075" y="3500438"/>
            <a:ext cx="5184775" cy="1766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  <a:buNone/>
            </a:pPr>
            <a:r>
              <a:rPr lang="zh-CN" altLang="en-US" dirty="0">
                <a:latin typeface="Tahoma" panose="020B0604030504040204" pitchFamily="34" charset="0"/>
              </a:rPr>
              <a:t>主讲：文贵华</a:t>
            </a:r>
            <a:endParaRPr lang="en-US" altLang="zh-CN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None/>
            </a:pPr>
            <a:r>
              <a:rPr lang="en-US" altLang="zh-CN" dirty="0">
                <a:latin typeface="Tahoma" panose="020B0604030504040204" pitchFamily="34" charset="0"/>
              </a:rPr>
              <a:t>crghwen@scut.edu.cn</a:t>
            </a:r>
            <a:endParaRPr lang="en-US" altLang="zh-CN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20000"/>
              </a:spcBef>
              <a:buNone/>
            </a:pPr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82000" cy="83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3.1.3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知识匹配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662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7244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/>
              <a:t>所谓知识匹配是指对两个知识模式</a:t>
            </a:r>
            <a:r>
              <a:rPr lang="en-US" altLang="zh-CN" sz="2400" dirty="0"/>
              <a:t>(</a:t>
            </a:r>
            <a:r>
              <a:rPr lang="zh-CN" altLang="en-US" sz="2400" dirty="0"/>
              <a:t>例如两个谓词公式、框架片断、语义网络片断</a:t>
            </a:r>
            <a:r>
              <a:rPr lang="en-US" altLang="zh-CN" sz="2400" dirty="0"/>
              <a:t>)</a:t>
            </a:r>
            <a:r>
              <a:rPr lang="zh-CN" altLang="en-US" sz="2400" dirty="0"/>
              <a:t>的比较与耦合，及检查这两个知识模式是否完全一致或者近似一致。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/>
              <a:t>按匹配时两个知识模式的相似程度，模式匹配可分为确定性匹配与不确定性匹配。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/>
              <a:t>确定性匹配是指两个知识模式完全一致，或者经过变量代换后变得完全一致。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例如：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P1:	father(</a:t>
            </a:r>
            <a:r>
              <a:rPr lang="zh-CN" altLang="en-US" sz="2400" dirty="0"/>
              <a:t>李四，李小四</a:t>
            </a:r>
            <a:r>
              <a:rPr lang="en-US" altLang="zh-CN" sz="2400" dirty="0"/>
              <a:t>) and man(</a:t>
            </a:r>
            <a:r>
              <a:rPr lang="zh-CN" altLang="en-US" sz="2400" dirty="0"/>
              <a:t>李小四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P2:	father(x,y) and man(y)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/>
              <a:t>不确定性匹配是指两个知识模式不完全一致，但是它们的相似程度又在规定的限度内。</a:t>
            </a:r>
            <a:endParaRPr lang="zh-CN" altLang="en-US" sz="2400" dirty="0"/>
          </a:p>
        </p:txBody>
      </p:sp>
      <p:sp>
        <p:nvSpPr>
          <p:cNvPr id="2150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char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charRg st="6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0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627">
                                            <p:txEl>
                                              <p:charRg st="10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charRg st="10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4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charRg st="14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charRg st="140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45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627">
                                            <p:txEl>
                                              <p:charRg st="145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627">
                                            <p:txEl>
                                              <p:charRg st="145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17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27">
                                            <p:txEl>
                                              <p:charRg st="17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27">
                                            <p:txEl>
                                              <p:charRg st="17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charRg st="20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charRg st="20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charRg st="206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变量代换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524000"/>
            <a:ext cx="7772400" cy="4953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定义</a:t>
            </a:r>
            <a:r>
              <a:rPr lang="en-US" altLang="zh-CN" sz="2800" dirty="0"/>
              <a:t>3.1 </a:t>
            </a:r>
            <a:r>
              <a:rPr lang="zh-CN" altLang="en-US" sz="2800" dirty="0"/>
              <a:t>代换是一个形如</a:t>
            </a:r>
            <a:endParaRPr lang="zh-CN" altLang="en-US" sz="28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{t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/x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/x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/>
              <a:t>,t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/x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}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的有限集合。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其中是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,t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/>
              <a:t>,t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项； 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,x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Times New Roman" panose="02020603050405020304" pitchFamily="18" charset="0"/>
              </a:rPr>
              <a:t>…</a:t>
            </a:r>
            <a:r>
              <a:rPr lang="en-US" altLang="zh-CN" sz="2800" dirty="0"/>
              <a:t>,x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是互不相同的变元；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/x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表示用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代换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，不允许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与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相同，也不允许变元</a:t>
            </a:r>
            <a:r>
              <a:rPr lang="en-US" altLang="zh-CN" sz="2800" dirty="0"/>
              <a:t>x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循环地出现在另一个</a:t>
            </a:r>
            <a:r>
              <a:rPr lang="en-US" altLang="zh-CN" sz="2800" dirty="0"/>
              <a:t>t</a:t>
            </a:r>
            <a:r>
              <a:rPr lang="en-US" altLang="zh-CN" sz="2800" baseline="-25000" dirty="0"/>
              <a:t>j</a:t>
            </a:r>
            <a:r>
              <a:rPr lang="zh-CN" altLang="en-US" sz="2800" dirty="0"/>
              <a:t>中。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例如：</a:t>
            </a:r>
            <a:endParaRPr lang="zh-CN" altLang="en-US" sz="28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{a/x,f(b)/y,w/z}</a:t>
            </a:r>
            <a:r>
              <a:rPr lang="zh-CN" altLang="en-US" sz="2800" dirty="0"/>
              <a:t>是一个代换</a:t>
            </a:r>
            <a:endParaRPr lang="zh-CN" altLang="en-US" sz="28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{g(y)/x,f(x)/y}</a:t>
            </a:r>
            <a:r>
              <a:rPr lang="zh-CN" altLang="en-US" sz="2800" dirty="0"/>
              <a:t>不是代换</a:t>
            </a:r>
            <a:endParaRPr lang="zh-CN" altLang="en-US" sz="28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{g(a)/x,f(x)/y}</a:t>
            </a:r>
            <a:r>
              <a:rPr lang="zh-CN" altLang="en-US" sz="2800" dirty="0"/>
              <a:t>是代换</a:t>
            </a:r>
            <a:endParaRPr lang="zh-CN" altLang="en-US" sz="2800" dirty="0"/>
          </a:p>
        </p:txBody>
      </p:sp>
      <p:sp>
        <p:nvSpPr>
          <p:cNvPr id="2253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1">
                                            <p:txEl>
                                              <p:charRg st="1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charRg st="1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3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1">
                                            <p:txEl>
                                              <p:charRg st="3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1">
                                            <p:txEl>
                                              <p:charRg st="3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4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1">
                                            <p:txEl>
                                              <p:charRg st="4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651">
                                            <p:txEl>
                                              <p:charRg st="43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2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651">
                                            <p:txEl>
                                              <p:charRg st="12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1">
                                            <p:txEl>
                                              <p:charRg st="12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65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5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1">
                                            <p:txEl>
                                              <p:charRg st="15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651">
                                            <p:txEl>
                                              <p:charRg st="153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charRg st="173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651">
                                            <p:txEl>
                                              <p:charRg st="173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651">
                                            <p:txEl>
                                              <p:charRg st="173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代换的复合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8077200" cy="4953000"/>
          </a:xfrm>
        </p:spPr>
        <p:txBody>
          <a:bodyPr vert="horz" wrap="square" lIns="91440" tIns="45720" rIns="91440" bIns="45720" numCol="1" anchor="t" anchorCtr="0" compatLnSpc="1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/>
              <a:t>3.2 </a:t>
            </a:r>
            <a:r>
              <a:rPr lang="zh-CN" altLang="en-US" sz="2400" dirty="0"/>
              <a:t>设</a:t>
            </a: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θ= {t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/x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/x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/x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λ= {u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/y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/y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,u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/y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是两个代换，则此两个代换的复合也是一个代换，它是从</a:t>
            </a:r>
            <a:endParaRPr lang="zh-CN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{t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λ/x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λ/x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,t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λ/x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,u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/y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,u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/y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,u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/y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中删去如下两种元素：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λ/x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		</a:t>
            </a:r>
            <a:r>
              <a:rPr lang="zh-CN" altLang="en-US" sz="2400" dirty="0"/>
              <a:t>当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λ=x</a:t>
            </a:r>
            <a:r>
              <a:rPr lang="en-US" altLang="zh-CN" sz="2400" baseline="-25000" dirty="0"/>
              <a:t>i</a:t>
            </a:r>
            <a:endParaRPr lang="en-US" altLang="zh-CN" sz="2400" baseline="-25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u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/y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		</a:t>
            </a:r>
            <a:r>
              <a:rPr lang="zh-CN" altLang="en-US" sz="2400" dirty="0"/>
              <a:t>当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∈{x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后剩下的元素所构成的集合，记为</a:t>
            </a:r>
            <a:r>
              <a:rPr lang="en-US" altLang="zh-CN" sz="2400" dirty="0"/>
              <a:t>θ</a:t>
            </a:r>
            <a:r>
              <a:rPr lang="en-US" altLang="zh-CN" sz="2400" dirty="0">
                <a:latin typeface="华文楷体" panose="02010600040101010101" pitchFamily="2" charset="-122"/>
                <a:cs typeface="Tahoma" panose="020B0604030504040204" pitchFamily="34" charset="0"/>
              </a:rPr>
              <a:t>°</a:t>
            </a:r>
            <a:r>
              <a:rPr lang="en-US" altLang="zh-CN" sz="2400" dirty="0"/>
              <a:t>λ 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400" dirty="0"/>
              <a:t>注： 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λ</a:t>
            </a:r>
            <a:r>
              <a:rPr lang="zh-CN" altLang="en-US" sz="2400" dirty="0"/>
              <a:t>表示对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运用</a:t>
            </a:r>
            <a:r>
              <a:rPr lang="en-US" altLang="zh-CN" sz="2400" dirty="0"/>
              <a:t>λ</a:t>
            </a:r>
            <a:r>
              <a:rPr lang="zh-CN" altLang="en-US" sz="2400" dirty="0"/>
              <a:t>代换。实际上</a:t>
            </a:r>
            <a:r>
              <a:rPr lang="en-US" altLang="zh-CN" sz="2400" dirty="0"/>
              <a:t>θ</a:t>
            </a:r>
            <a:r>
              <a:rPr lang="en-US" altLang="zh-CN" sz="2400" dirty="0">
                <a:cs typeface="Tahoma" panose="020B0604030504040204" pitchFamily="34" charset="0"/>
              </a:rPr>
              <a:t>°</a:t>
            </a:r>
            <a:r>
              <a:rPr lang="en-US" altLang="zh-CN" sz="2400" dirty="0"/>
              <a:t>λ</a:t>
            </a:r>
            <a:r>
              <a:rPr lang="zh-CN" altLang="en-US" sz="2400" dirty="0"/>
              <a:t>就是对一个公式先运用</a:t>
            </a:r>
            <a:r>
              <a:rPr lang="en-US" altLang="zh-CN" sz="2400" dirty="0"/>
              <a:t>θ</a:t>
            </a:r>
            <a:r>
              <a:rPr lang="zh-CN" altLang="en-US" sz="2400" dirty="0"/>
              <a:t>代换，然后再运用</a:t>
            </a:r>
            <a:r>
              <a:rPr lang="en-US" altLang="zh-CN" sz="2400" dirty="0"/>
              <a:t>λ</a:t>
            </a:r>
            <a:r>
              <a:rPr lang="zh-CN" altLang="en-US" sz="2400" dirty="0"/>
              <a:t>代换。</a:t>
            </a:r>
            <a:endParaRPr lang="zh-CN" altLang="en-US" sz="2400" dirty="0"/>
          </a:p>
        </p:txBody>
      </p:sp>
      <p:sp>
        <p:nvSpPr>
          <p:cNvPr id="2355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3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charRg st="3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charRg st="33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39">
                                            <p:txEl>
                                              <p:charRg st="5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8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339">
                                            <p:txEl>
                                              <p:charRg st="8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charRg st="8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3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charRg st="13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charRg st="130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4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39">
                                            <p:txEl>
                                              <p:charRg st="14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39">
                                            <p:txEl>
                                              <p:charRg st="141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5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339">
                                            <p:txEl>
                                              <p:charRg st="15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339">
                                            <p:txEl>
                                              <p:charRg st="15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18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39">
                                            <p:txEl>
                                              <p:charRg st="18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339">
                                            <p:txEl>
                                              <p:charRg st="183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charRg st="20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39">
                                            <p:txEl>
                                              <p:charRg st="20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339">
                                            <p:txEl>
                                              <p:charRg st="204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代换的例子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295400"/>
            <a:ext cx="7772400" cy="51054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例如，设有代换</a:t>
            </a:r>
            <a:endParaRPr lang="zh-CN" altLang="en-US" dirty="0"/>
          </a:p>
          <a:p>
            <a:pPr marL="609600" indent="-609600"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θ= {f(y)/x,z/y}</a:t>
            </a:r>
            <a:endParaRPr lang="en-US" altLang="zh-CN" sz="2800" dirty="0"/>
          </a:p>
          <a:p>
            <a:pPr marL="609600" indent="-609600"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λ= {a/x,b/y,y/z}</a:t>
            </a:r>
            <a:endParaRPr lang="en-US" altLang="zh-CN" sz="28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则</a:t>
            </a:r>
            <a:endParaRPr lang="zh-CN" altLang="en-US" sz="28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θ</a:t>
            </a:r>
            <a:r>
              <a:rPr lang="en-US" altLang="zh-CN" sz="2800" dirty="0">
                <a:cs typeface="Tahoma" panose="020B0604030504040204" pitchFamily="34" charset="0"/>
              </a:rPr>
              <a:t>°</a:t>
            </a:r>
            <a:r>
              <a:rPr lang="en-US" altLang="zh-CN" sz="2800" dirty="0"/>
              <a:t>λ={f(y)λ/x,zλ/y,a/x,b/y,y/z}</a:t>
            </a:r>
            <a:endParaRPr lang="en-US" altLang="zh-CN" sz="28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	={f(b)/x,</a:t>
            </a:r>
            <a:r>
              <a:rPr lang="en-US" altLang="zh-CN" sz="2800" dirty="0">
                <a:solidFill>
                  <a:srgbClr val="D31128"/>
                </a:solidFill>
              </a:rPr>
              <a:t>y/y</a:t>
            </a:r>
            <a:r>
              <a:rPr lang="en-US" altLang="zh-CN" sz="2800" dirty="0"/>
              <a:t>,a/</a:t>
            </a:r>
            <a:r>
              <a:rPr lang="en-US" altLang="zh-CN" sz="2800" dirty="0">
                <a:solidFill>
                  <a:srgbClr val="D31128"/>
                </a:solidFill>
              </a:rPr>
              <a:t>x</a:t>
            </a:r>
            <a:r>
              <a:rPr lang="en-US" altLang="zh-CN" sz="2800" dirty="0"/>
              <a:t>,b/</a:t>
            </a:r>
            <a:r>
              <a:rPr lang="en-US" altLang="zh-CN" sz="2800" dirty="0">
                <a:solidFill>
                  <a:srgbClr val="D31128"/>
                </a:solidFill>
              </a:rPr>
              <a:t>y</a:t>
            </a:r>
            <a:r>
              <a:rPr lang="en-US" altLang="zh-CN" sz="2800" dirty="0"/>
              <a:t>,y/z}</a:t>
            </a:r>
            <a:endParaRPr lang="en-US" altLang="zh-CN" sz="28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	={f(b)/x,y/z}</a:t>
            </a:r>
            <a:endParaRPr lang="en-US" altLang="zh-CN" sz="2800" dirty="0"/>
          </a:p>
        </p:txBody>
      </p:sp>
      <p:sp>
        <p:nvSpPr>
          <p:cNvPr id="2458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699">
                                            <p:txEl>
                                              <p:char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charRg st="8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2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9">
                                            <p:txEl>
                                              <p:charRg st="2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9">
                                            <p:txEl>
                                              <p:charRg st="2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699">
                                            <p:txEl>
                                              <p:charRg st="4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9">
                                            <p:txEl>
                                              <p:charRg st="4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9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9">
                                            <p:txEl>
                                              <p:charRg st="43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7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699">
                                            <p:txEl>
                                              <p:charRg st="7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699">
                                            <p:txEl>
                                              <p:charRg st="74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699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699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772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公式集的合一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524000"/>
            <a:ext cx="8382000" cy="51054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/>
              <a:t>3.3 </a:t>
            </a:r>
            <a:r>
              <a:rPr lang="zh-CN" altLang="en-US" sz="2400" dirty="0"/>
              <a:t>设有公式集</a:t>
            </a:r>
            <a:r>
              <a:rPr lang="en-US" altLang="zh-CN" sz="2400" dirty="0"/>
              <a:t>F={F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,F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}</a:t>
            </a:r>
            <a:r>
              <a:rPr lang="zh-CN" altLang="en-US" sz="2400" dirty="0"/>
              <a:t>，若存在一个代换</a:t>
            </a:r>
            <a:r>
              <a:rPr lang="en-US" altLang="zh-CN" sz="2400" dirty="0"/>
              <a:t>λ</a:t>
            </a:r>
            <a:r>
              <a:rPr lang="zh-CN" altLang="en-US" sz="2400" dirty="0"/>
              <a:t>使得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λ=F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λ=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=F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λ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则称</a:t>
            </a:r>
            <a:r>
              <a:rPr lang="en-US" altLang="zh-CN" sz="2400" dirty="0"/>
              <a:t>λ</a:t>
            </a:r>
            <a:r>
              <a:rPr lang="zh-CN" altLang="en-US" sz="2400" dirty="0"/>
              <a:t>为公式集</a:t>
            </a:r>
            <a:r>
              <a:rPr lang="en-US" altLang="zh-CN" sz="2400" dirty="0"/>
              <a:t>F</a:t>
            </a:r>
            <a:r>
              <a:rPr lang="zh-CN" altLang="en-US" sz="2400" dirty="0"/>
              <a:t>的一个合一，且称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,F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,F</a:t>
            </a:r>
            <a:r>
              <a:rPr lang="en-US" altLang="zh-CN" sz="2400" baseline="-25000" dirty="0"/>
              <a:t>n</a:t>
            </a:r>
            <a:r>
              <a:rPr lang="zh-CN" altLang="en-US" sz="2400" dirty="0"/>
              <a:t>是可合一的。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400" dirty="0"/>
              <a:t>例如，设有公式集</a:t>
            </a:r>
            <a:endParaRPr lang="zh-CN" altLang="en-US" sz="2400" dirty="0"/>
          </a:p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F={P(x,y,f(y)),P(a,g(x),z)}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则下式是它的一个合一：</a:t>
            </a:r>
            <a:endParaRPr lang="zh-CN" altLang="en-US" sz="2400" dirty="0"/>
          </a:p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λ={a/x,g(a)/y,f(g(a))/z}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400" dirty="0"/>
              <a:t>一个公式集的合一一般不唯一。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定义</a:t>
            </a:r>
            <a:r>
              <a:rPr lang="en-US" altLang="zh-CN" sz="2400" dirty="0"/>
              <a:t>3.4 </a:t>
            </a:r>
            <a:r>
              <a:rPr lang="zh-CN" altLang="en-US" sz="2400" dirty="0"/>
              <a:t>设</a:t>
            </a:r>
            <a:r>
              <a:rPr lang="en-US" altLang="zh-CN" sz="2400" dirty="0"/>
              <a:t>σ</a:t>
            </a:r>
            <a:r>
              <a:rPr lang="zh-CN" altLang="en-US" sz="2400" dirty="0"/>
              <a:t>是公式集</a:t>
            </a:r>
            <a:r>
              <a:rPr lang="en-US" altLang="zh-CN" sz="2400" dirty="0"/>
              <a:t>F</a:t>
            </a:r>
            <a:r>
              <a:rPr lang="zh-CN" altLang="en-US" sz="2400" dirty="0"/>
              <a:t>的一个合一，如果对任一个合一</a:t>
            </a:r>
            <a:r>
              <a:rPr lang="en-US" altLang="zh-CN" sz="2400" dirty="0"/>
              <a:t>θ</a:t>
            </a:r>
            <a:r>
              <a:rPr lang="zh-CN" altLang="en-US" sz="2400" dirty="0"/>
              <a:t>都存在一个代换</a:t>
            </a:r>
            <a:r>
              <a:rPr lang="en-US" altLang="zh-CN" sz="2400" dirty="0"/>
              <a:t>λ</a:t>
            </a:r>
            <a:r>
              <a:rPr lang="zh-CN" altLang="en-US" sz="2400" dirty="0"/>
              <a:t>，使得</a:t>
            </a:r>
            <a:r>
              <a:rPr lang="en-US" altLang="zh-CN" sz="2400" dirty="0"/>
              <a:t>θ=σ</a:t>
            </a:r>
            <a:r>
              <a:rPr lang="en-US" altLang="zh-CN" sz="2400" dirty="0">
                <a:cs typeface="Tahoma" panose="020B0604030504040204" pitchFamily="34" charset="0"/>
              </a:rPr>
              <a:t>°</a:t>
            </a:r>
            <a:r>
              <a:rPr lang="en-US" altLang="zh-CN" sz="2400" dirty="0"/>
              <a:t>λ</a:t>
            </a:r>
            <a:endParaRPr lang="en-US" altLang="zh-CN" sz="24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则称</a:t>
            </a:r>
            <a:r>
              <a:rPr lang="en-US" altLang="zh-CN" sz="2400" dirty="0"/>
              <a:t>σ</a:t>
            </a:r>
            <a:r>
              <a:rPr lang="zh-CN" altLang="en-US" sz="2400" dirty="0"/>
              <a:t>是一个最一般的合一。</a:t>
            </a:r>
            <a:endParaRPr lang="zh-CN" altLang="en-US" sz="2400" dirty="0"/>
          </a:p>
          <a:p>
            <a:pPr marL="609600" indent="-609600"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400" dirty="0"/>
              <a:t>最一般合一是唯一的。</a:t>
            </a:r>
            <a:endParaRPr lang="zh-CN" altLang="en-US" sz="2400" dirty="0"/>
          </a:p>
        </p:txBody>
      </p:sp>
      <p:sp>
        <p:nvSpPr>
          <p:cNvPr id="2560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3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charRg st="37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3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3">
                                            <p:txEl>
                                              <p:charRg st="51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8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3">
                                            <p:txEl>
                                              <p:charRg st="8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3">
                                            <p:txEl>
                                              <p:charRg st="85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9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3">
                                            <p:txEl>
                                              <p:charRg st="9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3">
                                            <p:txEl>
                                              <p:charRg st="9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3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3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23">
                                            <p:txEl>
                                              <p:charRg st="1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23">
                                            <p:txEl>
                                              <p:charRg st="1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5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23">
                                            <p:txEl>
                                              <p:charRg st="15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23">
                                            <p:txEl>
                                              <p:charRg st="159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17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23">
                                            <p:txEl>
                                              <p:charRg st="17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23">
                                            <p:txEl>
                                              <p:charRg st="17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19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23">
                                            <p:txEl>
                                              <p:charRg st="219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23">
                                            <p:txEl>
                                              <p:charRg st="219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charRg st="233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723">
                                            <p:txEl>
                                              <p:charRg st="233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723">
                                            <p:txEl>
                                              <p:charRg st="233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求取最一般合一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 vert="horz" wrap="square" lIns="91440" tIns="45720" rIns="91440" bIns="45720" numCol="1" anchor="t" anchorCtr="0" compatLnSpc="1"/>
          <a:p>
            <a:pPr marL="533400" indent="-533400" eaLnBrk="1" hangingPunct="1">
              <a:lnSpc>
                <a:spcPct val="80000"/>
              </a:lnSpc>
            </a:pPr>
            <a:r>
              <a:rPr lang="zh-CN" altLang="en-US" sz="2400" dirty="0"/>
              <a:t>差异集：两个公式中相同位置处不同符号的集合。</a:t>
            </a:r>
            <a:endParaRPr lang="zh-CN" altLang="en-US" sz="2400" dirty="0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例如：</a:t>
            </a:r>
            <a:r>
              <a:rPr lang="en-US" altLang="zh-CN" sz="2400" dirty="0"/>
              <a:t>F1:P(x,y,z), F2:P(x,f(a),h(b))</a:t>
            </a:r>
            <a:endParaRPr lang="en-US" altLang="zh-CN" sz="2400" dirty="0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则</a:t>
            </a:r>
            <a:r>
              <a:rPr lang="en-US" altLang="zh-CN" sz="2400" dirty="0"/>
              <a:t>D1={y,f(a)}, D2={z,h(b)}</a:t>
            </a:r>
            <a:endParaRPr lang="en-US" altLang="zh-CN" sz="2400" dirty="0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求取最一般合一的算法：</a:t>
            </a:r>
            <a:endParaRPr lang="zh-CN" altLang="en-US" sz="2400" dirty="0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令</a:t>
            </a:r>
            <a:r>
              <a:rPr lang="en-US" altLang="zh-CN" sz="2400" dirty="0"/>
              <a:t>k=0,F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=F, σ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=ε</a:t>
            </a:r>
            <a:r>
              <a:rPr lang="zh-CN" altLang="en-US" sz="2400" dirty="0"/>
              <a:t>。 </a:t>
            </a:r>
            <a:r>
              <a:rPr lang="en-US" altLang="zh-CN" sz="2400" dirty="0"/>
              <a:t>ε</a:t>
            </a:r>
            <a:r>
              <a:rPr lang="zh-CN" altLang="en-US" sz="2400" dirty="0"/>
              <a:t>是空代换。</a:t>
            </a:r>
            <a:endParaRPr lang="zh-CN" altLang="en-US" sz="2400" dirty="0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若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只含一个表达式，则算法停止，</a:t>
            </a:r>
            <a:r>
              <a:rPr lang="en-US" altLang="zh-CN" sz="2400" dirty="0"/>
              <a:t>σ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就是最一般合一。</a:t>
            </a:r>
            <a:endParaRPr lang="zh-CN" altLang="en-US" sz="2400" dirty="0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找出</a:t>
            </a:r>
            <a:r>
              <a:rPr lang="en-US" altLang="zh-CN" sz="2400" dirty="0"/>
              <a:t>F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的差异集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若</a:t>
            </a:r>
            <a:r>
              <a:rPr lang="en-US" altLang="zh-CN" sz="2400" dirty="0"/>
              <a:t>D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中存在元素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和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，其中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是变元，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是项，且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不在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k</a:t>
            </a:r>
            <a:r>
              <a:rPr lang="zh-CN" altLang="en-US" sz="2400" dirty="0"/>
              <a:t>中出现，则置：</a:t>
            </a:r>
            <a:endParaRPr lang="zh-CN" altLang="en-US" sz="2400" dirty="0"/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σ</a:t>
            </a:r>
            <a:r>
              <a:rPr lang="en-US" altLang="zh-CN" sz="2000" baseline="-25000" dirty="0"/>
              <a:t>K+1</a:t>
            </a:r>
            <a:r>
              <a:rPr lang="en-US" altLang="zh-CN" sz="2000" dirty="0"/>
              <a:t>=σ</a:t>
            </a:r>
            <a:r>
              <a:rPr lang="en-US" altLang="zh-CN" sz="2000" baseline="-25000" dirty="0"/>
              <a:t>k</a:t>
            </a:r>
            <a:r>
              <a:rPr lang="en-US" altLang="zh-CN" sz="2000" dirty="0">
                <a:cs typeface="Tahoma" panose="020B0604030504040204" pitchFamily="34" charset="0"/>
              </a:rPr>
              <a:t>°</a:t>
            </a:r>
            <a:r>
              <a:rPr lang="en-US" altLang="zh-CN" sz="2000" dirty="0"/>
              <a:t>{t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/x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</a:t>
            </a:r>
            <a:r>
              <a:rPr lang="en-US" altLang="zh-CN" sz="2000" baseline="-25000" dirty="0"/>
              <a:t>k+1</a:t>
            </a:r>
            <a:r>
              <a:rPr lang="en-US" altLang="zh-CN" sz="2000" dirty="0"/>
              <a:t>=F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{t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/x</a:t>
            </a:r>
            <a:r>
              <a:rPr lang="en-US" altLang="zh-CN" sz="2000" baseline="-25000" dirty="0"/>
              <a:t>k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k=k+1</a:t>
            </a:r>
            <a:endParaRPr lang="en-US" altLang="zh-CN" sz="2000" dirty="0"/>
          </a:p>
          <a:p>
            <a:pPr marL="914400" lvl="1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然后转</a:t>
            </a:r>
            <a:r>
              <a:rPr lang="en-US" altLang="zh-CN" sz="2000" dirty="0"/>
              <a:t>(2)</a:t>
            </a:r>
            <a:r>
              <a:rPr lang="zh-CN" altLang="en-US" sz="2000" dirty="0"/>
              <a:t>。若不存在这样的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k</a:t>
            </a:r>
            <a:r>
              <a:rPr lang="zh-CN" altLang="en-US" sz="2000" dirty="0"/>
              <a:t>和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k</a:t>
            </a:r>
            <a:r>
              <a:rPr lang="zh-CN" altLang="en-US" sz="2000" dirty="0"/>
              <a:t>则算法停止。</a:t>
            </a:r>
            <a:endParaRPr lang="zh-CN" altLang="en-US" sz="2000" dirty="0"/>
          </a:p>
          <a:p>
            <a:pPr marL="533400" indent="-533400" eaLnBrk="1" hangingPunct="1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算法终止，</a:t>
            </a:r>
            <a:r>
              <a:rPr lang="en-US" altLang="zh-CN" sz="2400" dirty="0"/>
              <a:t>F</a:t>
            </a:r>
            <a:r>
              <a:rPr lang="zh-CN" altLang="en-US" sz="2400" dirty="0"/>
              <a:t>的最一般合一不存在。</a:t>
            </a:r>
            <a:endParaRPr lang="zh-CN" altLang="en-US" sz="2400" dirty="0"/>
          </a:p>
        </p:txBody>
      </p:sp>
      <p:sp>
        <p:nvSpPr>
          <p:cNvPr id="2662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2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charRg st="2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charRg st="2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charRg st="57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8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charRg st="8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charRg st="8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charRg st="9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1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charRg st="11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charRg st="11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4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charRg st="14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charRg st="147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15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charRg st="15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charRg st="15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201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5">
                                            <p:txEl>
                                              <p:charRg st="201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5">
                                            <p:txEl>
                                              <p:charRg st="201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217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35">
                                            <p:txEl>
                                              <p:charRg st="217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35">
                                            <p:txEl>
                                              <p:charRg st="217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232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5">
                                            <p:txEl>
                                              <p:charRg st="232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5">
                                            <p:txEl>
                                              <p:charRg st="232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238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35">
                                            <p:txEl>
                                              <p:charRg st="238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35">
                                            <p:txEl>
                                              <p:charRg st="238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charRg st="264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35">
                                            <p:txEl>
                                              <p:charRg st="264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35">
                                            <p:txEl>
                                              <p:charRg st="264" end="2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求取最一般合一的例子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62000" y="1143000"/>
            <a:ext cx="7772400" cy="52578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例如，设</a:t>
            </a:r>
            <a:endParaRPr lang="zh-CN" alt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F={P(a,x,f(g(y))),P(z,f(z),f(u))}</a:t>
            </a:r>
            <a:endParaRPr lang="en-US" altLang="zh-CN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求其最一般合一。</a:t>
            </a:r>
            <a:endParaRPr lang="zh-CN" alt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令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=F, σ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=ε</a:t>
            </a:r>
            <a:r>
              <a:rPr lang="zh-CN" altLang="en-US" sz="2000" dirty="0"/>
              <a:t>。 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中有两个表达式，所以</a:t>
            </a:r>
            <a:r>
              <a:rPr lang="en-US" altLang="zh-CN" sz="2000" dirty="0"/>
              <a:t>σ</a:t>
            </a:r>
            <a:r>
              <a:rPr lang="en-US" altLang="zh-CN" sz="2000" baseline="-25000" dirty="0"/>
              <a:t>0</a:t>
            </a:r>
            <a:r>
              <a:rPr lang="zh-CN" altLang="en-US" sz="2000" dirty="0"/>
              <a:t>不是最一般合一。</a:t>
            </a:r>
            <a:endParaRPr lang="zh-CN" alt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000" dirty="0"/>
              <a:t>差异集</a:t>
            </a:r>
            <a:r>
              <a:rPr lang="en-US" altLang="zh-CN" sz="2000" dirty="0"/>
              <a:t>D</a:t>
            </a:r>
            <a:r>
              <a:rPr lang="en-US" altLang="zh-CN" sz="2000" baseline="-25000" dirty="0"/>
              <a:t>0</a:t>
            </a:r>
            <a:r>
              <a:rPr lang="en-US" altLang="zh-CN" sz="2000" dirty="0"/>
              <a:t>={a,z} 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σ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=σ</a:t>
            </a:r>
            <a:r>
              <a:rPr lang="en-US" altLang="zh-CN" sz="2000" baseline="-25000" dirty="0"/>
              <a:t>0</a:t>
            </a:r>
            <a:r>
              <a:rPr lang="en-US" altLang="zh-CN" sz="2000" dirty="0">
                <a:cs typeface="Tahoma" panose="020B0604030504040204" pitchFamily="34" charset="0"/>
              </a:rPr>
              <a:t>°</a:t>
            </a:r>
            <a:r>
              <a:rPr lang="en-US" altLang="zh-CN" sz="2000" dirty="0"/>
              <a:t>{a/z}={a/z}</a:t>
            </a:r>
            <a:endParaRPr lang="en-US" altLang="zh-CN" sz="2000" dirty="0"/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F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={P(a,x,f(g(y))),P(a,f(a),f(u))} 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D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={x,f(a)} 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σ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=σ</a:t>
            </a:r>
            <a:r>
              <a:rPr lang="en-US" altLang="zh-CN" sz="2000" baseline="-25000" dirty="0"/>
              <a:t>1</a:t>
            </a:r>
            <a:r>
              <a:rPr lang="en-US" altLang="zh-CN" sz="2000" dirty="0">
                <a:cs typeface="Tahoma" panose="020B0604030504040204" pitchFamily="34" charset="0"/>
              </a:rPr>
              <a:t>°</a:t>
            </a:r>
            <a:r>
              <a:rPr lang="en-US" altLang="zh-CN" sz="2000" dirty="0"/>
              <a:t>{f(a)/x}={a/z,f(a)/x}</a:t>
            </a:r>
            <a:endParaRPr lang="en-US" altLang="zh-CN" sz="2000" dirty="0"/>
          </a:p>
          <a:p>
            <a:pPr marL="990600" lvl="1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	F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=F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{f(a)/x}={P(a,f(a),f(g(y))),P(a,f(a),f(u))} 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D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={g(y),u} 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σ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=σ</a:t>
            </a:r>
            <a:r>
              <a:rPr lang="en-US" altLang="zh-CN" sz="2000" baseline="-25000" dirty="0"/>
              <a:t>2</a:t>
            </a:r>
            <a:r>
              <a:rPr lang="en-US" altLang="zh-CN" sz="2000" dirty="0">
                <a:cs typeface="Tahoma" panose="020B0604030504040204" pitchFamily="34" charset="0"/>
              </a:rPr>
              <a:t>°</a:t>
            </a:r>
            <a:r>
              <a:rPr lang="en-US" altLang="zh-CN" sz="2000" dirty="0"/>
              <a:t>{g(y)/u}={a/z,f(a)/x,g(y)/u}</a:t>
            </a:r>
            <a:endParaRPr lang="en-US" altLang="zh-CN" sz="2000" dirty="0"/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000" dirty="0"/>
              <a:t>F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=F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{g(y)/u}={P(a,f(a),f(g(y)))</a:t>
            </a:r>
            <a:r>
              <a:rPr lang="en-US" altLang="zh-CN" sz="2000" i="1" u="sng" dirty="0">
                <a:solidFill>
                  <a:srgbClr val="D31128"/>
                </a:solidFill>
              </a:rPr>
              <a:t>,P(a,f(a),f(g(y)))</a:t>
            </a:r>
            <a:r>
              <a:rPr lang="en-US" altLang="zh-CN" sz="2000" dirty="0"/>
              <a:t>} </a:t>
            </a:r>
            <a:r>
              <a:rPr lang="zh-CN" altLang="en-US" sz="2000" dirty="0"/>
              <a:t>。因为</a:t>
            </a:r>
            <a:r>
              <a:rPr lang="en-US" altLang="zh-CN" sz="2000" dirty="0"/>
              <a:t>F</a:t>
            </a:r>
            <a:r>
              <a:rPr lang="en-US" altLang="zh-CN" sz="2000" baseline="-25000" dirty="0"/>
              <a:t>3</a:t>
            </a:r>
            <a:r>
              <a:rPr lang="zh-CN" altLang="en-US" sz="2000" dirty="0"/>
              <a:t>中只有一个表达式，所以就是最一般合一，即</a:t>
            </a:r>
            <a:endParaRPr lang="zh-CN" altLang="en-US" sz="2000" dirty="0"/>
          </a:p>
          <a:p>
            <a:pPr marL="609600" indent="-60960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{a/z,f(a)/x,g(y)/u}</a:t>
            </a:r>
            <a:endParaRPr lang="en-US" altLang="zh-CN" sz="2000" dirty="0"/>
          </a:p>
        </p:txBody>
      </p:sp>
      <p:sp>
        <p:nvSpPr>
          <p:cNvPr id="2765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charRg st="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>
                                            <p:txEl>
                                              <p:charRg st="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1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1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4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1">
                                            <p:txEl>
                                              <p:charRg st="4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1">
                                            <p:txEl>
                                              <p:charRg st="4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8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charRg st="8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charRg st="8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9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1">
                                            <p:txEl>
                                              <p:charRg st="9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1">
                                            <p:txEl>
                                              <p:charRg st="9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1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1">
                                            <p:txEl>
                                              <p:charRg st="11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1">
                                            <p:txEl>
                                              <p:charRg st="116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5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771">
                                            <p:txEl>
                                              <p:charRg st="15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771">
                                            <p:txEl>
                                              <p:charRg st="15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6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771">
                                            <p:txEl>
                                              <p:charRg st="16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771">
                                            <p:txEl>
                                              <p:charRg st="168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9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771">
                                            <p:txEl>
                                              <p:charRg st="19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771">
                                            <p:txEl>
                                              <p:charRg st="196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48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1">
                                            <p:txEl>
                                              <p:charRg st="248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71">
                                            <p:txEl>
                                              <p:charRg st="248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62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771">
                                            <p:txEl>
                                              <p:charRg st="262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771">
                                            <p:txEl>
                                              <p:charRg st="262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297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2771">
                                            <p:txEl>
                                              <p:charRg st="297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771">
                                            <p:txEl>
                                              <p:charRg st="297" end="3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375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771">
                                            <p:txEl>
                                              <p:charRg st="375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771">
                                            <p:txEl>
                                              <p:charRg st="375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3.2 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自然演绎推理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07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从一组已知为真的事实出发，直接运用经典逻辑的推理规则推出结论的过程，称为自然演绎推理。其中，基本的推理规则是</a:t>
            </a:r>
            <a:r>
              <a:rPr lang="en-US" altLang="zh-CN" dirty="0"/>
              <a:t>P</a:t>
            </a:r>
            <a:r>
              <a:rPr lang="zh-CN" altLang="en-US" dirty="0"/>
              <a:t>规则、</a:t>
            </a:r>
            <a:r>
              <a:rPr lang="en-US" altLang="zh-CN" dirty="0"/>
              <a:t>T</a:t>
            </a:r>
            <a:r>
              <a:rPr lang="zh-CN" altLang="en-US" dirty="0"/>
              <a:t>规则、假言推理、拒取式推理等。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假言推理的一般形式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/>
              <a:t>拒取式推理的一般形式</a:t>
            </a:r>
            <a:endParaRPr lang="zh-CN" altLang="en-US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867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657600" y="4000500"/>
          <a:ext cx="161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612900" imgH="342900" progId="Equation.DSMT4">
                  <p:embed/>
                </p:oleObj>
              </mc:Choice>
              <mc:Fallback>
                <p:oleObj name="" r:id="rId1" imgW="1612900" imgH="3429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7600" y="4000500"/>
                        <a:ext cx="1612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3517900" y="5286375"/>
          <a:ext cx="2044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2044700" imgH="342900" progId="Equation.DSMT4">
                  <p:embed/>
                </p:oleObj>
              </mc:Choice>
              <mc:Fallback>
                <p:oleObj name="" r:id="rId3" imgW="2044700" imgH="3429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17900" y="5286375"/>
                        <a:ext cx="20447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charRg st="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charRg st="8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charRg st="8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charRg st="86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错误推理举例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525963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肯定后件：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 P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）如果行星系统是以太阳为中心的，则金星会显示出位相变化。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）金星显示出位相变化。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）所以，行星系统是以太阳为中心的。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否定前件：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→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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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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Q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）如果看报纸，则能知道新闻。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）没有看报纸。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）所以，不知道新闻。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1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1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6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6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8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8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charRg st="9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charRg st="11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charRg st="11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charRg st="12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charRg st="12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自然演绎举例（</a:t>
            </a: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设已知如下事实：</a:t>
            </a:r>
            <a:endParaRPr lang="zh-CN" altLang="en-US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）凡是容易的课程小王（</a:t>
            </a:r>
            <a:r>
              <a:rPr lang="en-US" altLang="zh-CN" dirty="0"/>
              <a:t>Wang</a:t>
            </a:r>
            <a:r>
              <a:rPr lang="zh-CN" altLang="en-US" dirty="0"/>
              <a:t>）都喜欢；</a:t>
            </a:r>
            <a:endParaRPr lang="zh-CN" altLang="en-US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</a:t>
            </a:r>
            <a:r>
              <a:rPr lang="zh-CN" altLang="en-US" dirty="0"/>
              <a:t>班的课程都是容易的；</a:t>
            </a:r>
            <a:endParaRPr lang="zh-CN" altLang="en-US" dirty="0"/>
          </a:p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ds</a:t>
            </a:r>
            <a:r>
              <a:rPr lang="zh-CN" altLang="en-US" dirty="0"/>
              <a:t>是</a:t>
            </a:r>
            <a:r>
              <a:rPr lang="en-US" altLang="zh-CN" dirty="0"/>
              <a:t>C</a:t>
            </a:r>
            <a:r>
              <a:rPr lang="zh-CN" altLang="en-US" dirty="0"/>
              <a:t>班的一门课程。</a:t>
            </a:r>
            <a:endParaRPr lang="zh-CN" altLang="en-US" dirty="0"/>
          </a:p>
          <a:p>
            <a:pPr eaLnBrk="1" hangingPunct="1"/>
            <a:r>
              <a:rPr lang="zh-CN" altLang="en-US" dirty="0"/>
              <a:t>求证：小王喜欢</a:t>
            </a:r>
            <a:r>
              <a:rPr lang="en-US" altLang="zh-CN" dirty="0"/>
              <a:t>ds</a:t>
            </a:r>
            <a:r>
              <a:rPr lang="zh-CN" altLang="en-US" dirty="0"/>
              <a:t>这门课程。</a:t>
            </a: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charRg st="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charRg st="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9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9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4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9">
                                            <p:txEl>
                                              <p:charRg st="4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charRg st="4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819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19">
                                            <p:txEl>
                                              <p:charRg st="62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第三章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确定性推理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3.1 </a:t>
            </a:r>
            <a:r>
              <a:rPr lang="zh-CN" altLang="en-US" dirty="0"/>
              <a:t>概述</a:t>
            </a:r>
            <a:endParaRPr lang="zh-CN" altLang="en-US" dirty="0"/>
          </a:p>
          <a:p>
            <a:pPr eaLnBrk="1" hangingPunct="1"/>
            <a:r>
              <a:rPr lang="en-US" altLang="zh-CN" dirty="0"/>
              <a:t>3.2 </a:t>
            </a:r>
            <a:r>
              <a:rPr lang="zh-CN" altLang="en-US" dirty="0"/>
              <a:t>自然演绎推理</a:t>
            </a:r>
            <a:endParaRPr lang="zh-CN" altLang="en-US" dirty="0"/>
          </a:p>
          <a:p>
            <a:pPr eaLnBrk="1" hangingPunct="1"/>
            <a:r>
              <a:rPr lang="en-US" altLang="zh-CN" dirty="0"/>
              <a:t>3.3 </a:t>
            </a:r>
            <a:r>
              <a:rPr lang="zh-CN" altLang="en-US" dirty="0"/>
              <a:t>归结演绎推理</a:t>
            </a:r>
            <a:endParaRPr lang="zh-CN" altLang="en-US" dirty="0"/>
          </a:p>
          <a:p>
            <a:pPr eaLnBrk="1" hangingPunct="1"/>
            <a:r>
              <a:rPr lang="en-US" altLang="zh-CN" dirty="0"/>
              <a:t>3.4 </a:t>
            </a:r>
            <a:r>
              <a:rPr lang="zh-CN" altLang="en-US" dirty="0"/>
              <a:t>与或形演绎推理</a:t>
            </a:r>
            <a:endParaRPr lang="zh-CN" altLang="en-US" dirty="0"/>
          </a:p>
        </p:txBody>
      </p:sp>
      <p:sp>
        <p:nvSpPr>
          <p:cNvPr id="1331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7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charRg st="7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charRg st="7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2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charRg st="2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3">
                                            <p:txEl>
                                              <p:charRg st="2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自然演绎举例（</a:t>
            </a: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4525963"/>
          </a:xfrm>
        </p:spPr>
        <p:txBody>
          <a:bodyPr vert="horz" wrap="square" lIns="91440" tIns="45720" rIns="91440" bIns="45720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证明：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）定义谓词：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(x)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是容易的。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 (x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y)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喜欢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C(x)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班的一门课程。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将上述事实及待求的问题用谓词公式表示出来：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EASY (x) →LIKE(Wang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凡是容易的课程小王都喜欢。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/>
              </a:rPr>
              <a:t>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x) (C(x) → EASY(x)) 	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班的课程都是容易的。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C(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			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班的一门课程。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LIKE(Wang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小王喜欢</a:t>
            </a: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这门课程。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charRg st="4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charRg st="4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1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charRg st="4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charRg st="6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charRg st="8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charRg st="12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charRg st="15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charRg st="159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8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charRg st="18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charRg st="180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自然演绎举例（</a:t>
            </a: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）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）应用推理规则进行推理：</a:t>
            </a:r>
            <a:endParaRPr lang="zh-CN" altLang="en-US" dirty="0"/>
          </a:p>
          <a:p>
            <a:pPr lvl="1" eaLnBrk="1" hangingPunct="1"/>
            <a:r>
              <a:rPr lang="zh-CN" altLang="en-US" sz="2000" dirty="0"/>
              <a:t>∵ </a:t>
            </a:r>
            <a:r>
              <a:rPr lang="en-US" altLang="zh-CN" sz="2000" dirty="0"/>
              <a:t>(</a:t>
            </a:r>
            <a:r>
              <a:rPr lang="en-US" altLang="zh-CN" sz="2000" dirty="0">
                <a:sym typeface="Symbol" panose="05050102010706020507" pitchFamily="18" charset="2"/>
              </a:rPr>
              <a:t></a:t>
            </a:r>
            <a:r>
              <a:rPr lang="en-US" altLang="zh-CN" sz="2000" dirty="0"/>
              <a:t>x) (C(x) → EASY(x))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∴ </a:t>
            </a:r>
            <a:r>
              <a:rPr lang="en-US" altLang="zh-CN" sz="2000" dirty="0"/>
              <a:t>C(y) → EASY(y)	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（全称固化）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∴ </a:t>
            </a:r>
            <a:r>
              <a:rPr lang="en-US" altLang="zh-CN" sz="2000" dirty="0"/>
              <a:t>C(ds)</a:t>
            </a:r>
            <a:r>
              <a:rPr lang="zh-CN" altLang="en-US" sz="2000" dirty="0"/>
              <a:t>，</a:t>
            </a:r>
            <a:r>
              <a:rPr lang="en-US" altLang="zh-CN" sz="2000" dirty="0"/>
              <a:t>C(y) → EASY(y)</a:t>
            </a:r>
            <a:r>
              <a:rPr lang="en-US" altLang="zh-CN" sz="2000" dirty="0">
                <a:sym typeface="Symbol" panose="05050102010706020507" pitchFamily="18" charset="2"/>
              </a:rPr>
              <a:t> </a:t>
            </a:r>
            <a:r>
              <a:rPr lang="en-US" altLang="zh-CN" sz="2000" dirty="0"/>
              <a:t> EASY(ds)	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（</a:t>
            </a:r>
            <a:r>
              <a:rPr lang="en-US" altLang="zh-CN" sz="2000" dirty="0"/>
              <a:t>P</a:t>
            </a:r>
            <a:r>
              <a:rPr lang="zh-CN" altLang="en-US" sz="2000" dirty="0"/>
              <a:t>规则及假言推理）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∴ </a:t>
            </a:r>
            <a:r>
              <a:rPr lang="en-US" altLang="zh-CN" sz="2000" dirty="0"/>
              <a:t>EASY(ds)</a:t>
            </a:r>
            <a:r>
              <a:rPr lang="zh-CN" altLang="en-US" sz="2000" dirty="0"/>
              <a:t>，</a:t>
            </a:r>
            <a:r>
              <a:rPr lang="en-US" altLang="zh-CN" sz="2000" dirty="0"/>
              <a:t>EASY (x)→LIKE(Wang</a:t>
            </a:r>
            <a:r>
              <a:rPr lang="zh-CN" altLang="en-US" sz="2000" dirty="0"/>
              <a:t>，</a:t>
            </a:r>
            <a:r>
              <a:rPr lang="en-US" altLang="zh-CN" sz="2000" dirty="0"/>
              <a:t>x) </a:t>
            </a:r>
            <a:r>
              <a:rPr lang="en-US" altLang="zh-CN" sz="2000" dirty="0">
                <a:sym typeface="Symbol" panose="05050102010706020507" pitchFamily="18" charset="2"/>
              </a:rPr>
              <a:t> </a:t>
            </a:r>
            <a:r>
              <a:rPr lang="en-US" altLang="zh-CN" sz="2000" dirty="0"/>
              <a:t>LIKE(Wang</a:t>
            </a:r>
            <a:r>
              <a:rPr lang="zh-CN" altLang="en-US" sz="2000" dirty="0"/>
              <a:t>，</a:t>
            </a:r>
            <a:r>
              <a:rPr lang="en-US" altLang="zh-CN" sz="2000" dirty="0"/>
              <a:t>ds) 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（</a:t>
            </a:r>
            <a:r>
              <a:rPr lang="en-US" altLang="zh-CN" sz="2000" dirty="0"/>
              <a:t>T</a:t>
            </a:r>
            <a:r>
              <a:rPr lang="zh-CN" altLang="en-US" sz="2000" dirty="0"/>
              <a:t>规则及假言推理）</a:t>
            </a:r>
            <a:endParaRPr lang="zh-CN" altLang="en-US" sz="2000" dirty="0"/>
          </a:p>
          <a:p>
            <a:pPr lvl="1" eaLnBrk="1" hangingPunct="1"/>
            <a:r>
              <a:rPr lang="zh-CN" altLang="en-US" sz="2000" dirty="0"/>
              <a:t>即小王喜欢</a:t>
            </a:r>
            <a:r>
              <a:rPr lang="en-US" altLang="zh-CN" sz="2000" dirty="0"/>
              <a:t>ds</a:t>
            </a:r>
            <a:r>
              <a:rPr lang="zh-CN" altLang="en-US" sz="2000" dirty="0"/>
              <a:t>这门课。</a:t>
            </a:r>
            <a:endParaRPr lang="zh-CN" altLang="en-US" sz="2000" dirty="0"/>
          </a:p>
          <a:p>
            <a:pPr eaLnBrk="1" hangingPunct="1"/>
            <a:r>
              <a:rPr lang="zh-CN" altLang="en-US" dirty="0"/>
              <a:t>证毕。</a:t>
            </a:r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charRg st="1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charRg st="1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charRg st="39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867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7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charRg st="64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9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7">
                                            <p:txEl>
                                              <p:charRg st="9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charRg st="99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1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867">
                                            <p:txEl>
                                              <p:charRg st="11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67">
                                            <p:txEl>
                                              <p:charRg st="11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6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867">
                                            <p:txEl>
                                              <p:charRg st="16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867">
                                            <p:txEl>
                                              <p:charRg st="16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7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867">
                                            <p:txEl>
                                              <p:charRg st="17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867">
                                            <p:txEl>
                                              <p:charRg st="17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charRg st="18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867">
                                            <p:txEl>
                                              <p:charRg st="18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867">
                                            <p:txEl>
                                              <p:charRg st="18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3.3 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归结演绎推理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789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定理证明即证明</a:t>
            </a:r>
            <a:r>
              <a:rPr lang="en-US" altLang="zh-CN" dirty="0">
                <a:latin typeface="Times New Roman" panose="02020603050405020304" pitchFamily="18" charset="0"/>
              </a:rPr>
              <a:t>P→Q(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>
                <a:latin typeface="Times New Roman" panose="02020603050405020304" pitchFamily="18" charset="0"/>
              </a:rPr>
              <a:t>P∨Q)</a:t>
            </a:r>
            <a:r>
              <a:rPr lang="zh-CN" altLang="en-US" dirty="0">
                <a:latin typeface="Times New Roman" panose="02020603050405020304" pitchFamily="18" charset="0"/>
              </a:rPr>
              <a:t>的永真性。根据反证法，只要证明其反面</a:t>
            </a:r>
            <a:r>
              <a:rPr lang="en-US" altLang="zh-CN" dirty="0">
                <a:latin typeface="Times New Roman" panose="02020603050405020304" pitchFamily="18" charset="0"/>
              </a:rPr>
              <a:t>(P∧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dirty="0">
                <a:latin typeface="Times New Roman" panose="02020603050405020304" pitchFamily="18" charset="0"/>
              </a:rPr>
              <a:t>Q)</a:t>
            </a:r>
            <a:r>
              <a:rPr lang="zh-CN" altLang="en-US" dirty="0">
                <a:latin typeface="Times New Roman" panose="02020603050405020304" pitchFamily="18" charset="0"/>
              </a:rPr>
              <a:t>的不可满足性即可。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海伯伦</a:t>
            </a:r>
            <a:r>
              <a:rPr lang="en-US" altLang="zh-CN" dirty="0">
                <a:latin typeface="Times New Roman" panose="02020603050405020304" pitchFamily="18" charset="0"/>
              </a:rPr>
              <a:t>(Herbrand)</a:t>
            </a:r>
            <a:r>
              <a:rPr lang="zh-CN" altLang="en-US" dirty="0">
                <a:latin typeface="Times New Roman" panose="02020603050405020304" pitchFamily="18" charset="0"/>
              </a:rPr>
              <a:t>定理为自动定理证明奠定了理论基础；鲁滨逊</a:t>
            </a:r>
            <a:r>
              <a:rPr lang="en-US" altLang="zh-CN" dirty="0">
                <a:latin typeface="Times New Roman" panose="02020603050405020304" pitchFamily="18" charset="0"/>
              </a:rPr>
              <a:t>(Robinson)</a:t>
            </a:r>
            <a:r>
              <a:rPr lang="zh-CN" altLang="en-US" dirty="0">
                <a:latin typeface="Times New Roman" panose="02020603050405020304" pitchFamily="18" charset="0"/>
              </a:rPr>
              <a:t>提出的归结原理使机器定理证明成为现实。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charRg st="5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3.3.1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海伯伦定理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/>
              <a:t>在谓词逻辑中，把原子谓词公式及其否定统称为文字。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/>
              <a:t>定义</a:t>
            </a:r>
            <a:r>
              <a:rPr lang="en-US" altLang="zh-CN" sz="2800" dirty="0"/>
              <a:t>3.5 </a:t>
            </a:r>
            <a:r>
              <a:rPr lang="zh-CN" altLang="en-US" sz="2800" dirty="0"/>
              <a:t>任何文字的析取式称为子句。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例如： </a:t>
            </a:r>
            <a:r>
              <a:rPr lang="en-US" altLang="zh-CN" sz="2800" dirty="0">
                <a:latin typeface="Times New Roman" panose="02020603050405020304" pitchFamily="18" charset="0"/>
              </a:rPr>
              <a:t>P(x)∨Q(x),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800" dirty="0">
                <a:latin typeface="Times New Roman" panose="02020603050405020304" pitchFamily="18" charset="0"/>
              </a:rPr>
              <a:t>P(x,f(x))∨Q(x,g(x))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定义</a:t>
            </a:r>
            <a:r>
              <a:rPr lang="en-US" altLang="zh-CN" sz="2800" dirty="0">
                <a:latin typeface="Times New Roman" panose="02020603050405020304" pitchFamily="18" charset="0"/>
              </a:rPr>
              <a:t>3.6 </a:t>
            </a:r>
            <a:r>
              <a:rPr lang="zh-CN" altLang="en-US" sz="2800" dirty="0">
                <a:latin typeface="Times New Roman" panose="02020603050405020304" pitchFamily="18" charset="0"/>
              </a:rPr>
              <a:t>不包含任何文字的子句称为空子句。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空子句不含有文字，不能被任何解释满足，所以空子句是永假的，不可满足的。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任何谓词公式都可通过等价关系及推理规则化成相应的子句集。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482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5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5">
                                            <p:txEl>
                                              <p:charRg st="2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4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5">
                                            <p:txEl>
                                              <p:charRg st="4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5">
                                            <p:txEl>
                                              <p:charRg st="45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8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5">
                                            <p:txEl>
                                              <p:charRg st="8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5">
                                            <p:txEl>
                                              <p:charRg st="8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5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5">
                                            <p:txEl>
                                              <p:charRg st="10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4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charRg st="14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5">
                                            <p:txEl>
                                              <p:charRg st="14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把谓词公式化成子句集的步骤</a:t>
            </a:r>
            <a:r>
              <a:rPr kumimoji="0" lang="en-US" altLang="zh-CN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en-US" altLang="zh-CN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0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486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利用等价关系消去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→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和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↔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	例如公式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	可等价变换成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利用等价关系把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en-US" altLang="zh-CN" sz="28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移到紧靠谓词的位置上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	上式经等价变换后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重新命名变元，使不同量词约束的变元有不同的名字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	上式经变换后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3584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098" name="Object 6"/>
          <p:cNvGraphicFramePr>
            <a:graphicFrameLocks noChangeAspect="1"/>
          </p:cNvGraphicFramePr>
          <p:nvPr/>
        </p:nvGraphicFramePr>
        <p:xfrm>
          <a:off x="1581150" y="2247900"/>
          <a:ext cx="5232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232400" imgH="342900" progId="Equation.DSMT4">
                  <p:embed/>
                </p:oleObj>
              </mc:Choice>
              <mc:Fallback>
                <p:oleObj name="" r:id="rId1" imgW="5232400" imgH="342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1150" y="2247900"/>
                        <a:ext cx="52324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/>
          <p:cNvGraphicFramePr>
            <a:graphicFrameLocks noChangeAspect="1"/>
          </p:cNvGraphicFramePr>
          <p:nvPr/>
        </p:nvGraphicFramePr>
        <p:xfrm>
          <a:off x="1600200" y="3238500"/>
          <a:ext cx="542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5422900" imgH="342900" progId="Equation.DSMT4">
                  <p:embed/>
                </p:oleObj>
              </mc:Choice>
              <mc:Fallback>
                <p:oleObj name="" r:id="rId3" imgW="5422900" imgH="3429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3238500"/>
                        <a:ext cx="5422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8"/>
          <p:cNvGraphicFramePr>
            <a:graphicFrameLocks noChangeAspect="1"/>
          </p:cNvGraphicFramePr>
          <p:nvPr/>
        </p:nvGraphicFramePr>
        <p:xfrm>
          <a:off x="1651000" y="4838700"/>
          <a:ext cx="5130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5130800" imgH="342900" progId="Equation.DSMT4">
                  <p:embed/>
                </p:oleObj>
              </mc:Choice>
              <mc:Fallback>
                <p:oleObj name="" r:id="rId5" imgW="5130800" imgH="342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1000" y="4838700"/>
                        <a:ext cx="51308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9"/>
          <p:cNvGraphicFramePr>
            <a:graphicFrameLocks noChangeAspect="1"/>
          </p:cNvGraphicFramePr>
          <p:nvPr/>
        </p:nvGraphicFramePr>
        <p:xfrm>
          <a:off x="1752600" y="6324600"/>
          <a:ext cx="5067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5067300" imgH="342900" progId="Equation.DSMT4">
                  <p:embed/>
                </p:oleObj>
              </mc:Choice>
              <mc:Fallback>
                <p:oleObj name="" r:id="rId7" imgW="5067300" imgH="3429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6324600"/>
                        <a:ext cx="50673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3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3">
                                            <p:txEl>
                                              <p:charRg st="19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3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3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3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3">
                                            <p:txEl>
                                              <p:charRg st="3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3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3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7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3">
                                            <p:txEl>
                                              <p:charRg st="7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03">
                                            <p:txEl>
                                              <p:charRg st="7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char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03">
                                            <p:txEl>
                                              <p:char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03">
                                            <p:txEl>
                                              <p:charRg st="9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把谓词公式化成子句集的步骤</a:t>
            </a:r>
            <a:r>
              <a:rPr kumimoji="0" lang="en-US" altLang="zh-CN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(2)</a:t>
            </a:r>
            <a:endParaRPr kumimoji="0" lang="en-US" altLang="zh-CN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4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7244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4. </a:t>
            </a:r>
            <a:r>
              <a:rPr lang="zh-CN" altLang="en-US" sz="2400" dirty="0"/>
              <a:t>消去存在量词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a.</a:t>
            </a:r>
            <a:r>
              <a:rPr lang="zh-CN" altLang="en-US" sz="2400" dirty="0"/>
              <a:t>存在量词不出现在全称量词的辖域内，则只要用一个新的个体常量替换受该量词约束的变元。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b.</a:t>
            </a:r>
            <a:r>
              <a:rPr lang="zh-CN" altLang="en-US" sz="2400" dirty="0"/>
              <a:t>存在量词位于一个或者多个全称量词的辖域内，此时要用</a:t>
            </a:r>
            <a:r>
              <a:rPr lang="en-US" altLang="zh-CN" sz="2400" dirty="0"/>
              <a:t>Skolem</a:t>
            </a:r>
            <a:r>
              <a:rPr lang="zh-CN" altLang="en-US" sz="2400" dirty="0"/>
              <a:t>函数</a:t>
            </a:r>
            <a:r>
              <a:rPr lang="en-US" altLang="zh-CN" sz="2400" dirty="0"/>
              <a:t>f(x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latin typeface="Times New Roman" panose="02020603050405020304" pitchFamily="18" charset="0"/>
              </a:rPr>
              <a:t>…</a:t>
            </a:r>
            <a:r>
              <a:rPr lang="en-US" altLang="zh-CN" sz="2400" dirty="0"/>
              <a:t>,x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替换受该存在量词约束的变元。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上式中存在量词</a:t>
            </a:r>
            <a:r>
              <a:rPr lang="en-US" altLang="zh-CN" sz="2400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y)</a:t>
            </a:r>
            <a:r>
              <a:rPr lang="zh-CN" altLang="en-US" sz="2400" dirty="0"/>
              <a:t>及</a:t>
            </a:r>
            <a:r>
              <a:rPr lang="en-US" altLang="zh-CN" sz="2400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sz="2400" dirty="0"/>
              <a:t>z)</a:t>
            </a:r>
            <a:r>
              <a:rPr lang="zh-CN" altLang="en-US" sz="2400" dirty="0"/>
              <a:t>都位于</a:t>
            </a:r>
            <a:r>
              <a:rPr lang="en-US" altLang="zh-CN" sz="2400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sz="2400" dirty="0"/>
              <a:t>x)</a:t>
            </a:r>
            <a:r>
              <a:rPr lang="zh-CN" altLang="en-US" sz="2400" dirty="0"/>
              <a:t>的辖域内，所以需要用</a:t>
            </a:r>
            <a:r>
              <a:rPr lang="en-US" altLang="zh-CN" sz="2400" dirty="0"/>
              <a:t>Skolem</a:t>
            </a:r>
            <a:r>
              <a:rPr lang="zh-CN" altLang="en-US" sz="2400" dirty="0"/>
              <a:t>函数替换，设替换</a:t>
            </a:r>
            <a:r>
              <a:rPr lang="en-US" altLang="zh-CN" sz="2400" dirty="0"/>
              <a:t>y</a:t>
            </a:r>
            <a:r>
              <a:rPr lang="zh-CN" altLang="en-US" sz="2400" dirty="0"/>
              <a:t>和</a:t>
            </a:r>
            <a:r>
              <a:rPr lang="en-US" altLang="zh-CN" sz="2400" dirty="0"/>
              <a:t>z</a:t>
            </a:r>
            <a:r>
              <a:rPr lang="zh-CN" altLang="en-US" sz="2400" dirty="0"/>
              <a:t>的</a:t>
            </a:r>
            <a:r>
              <a:rPr lang="en-US" altLang="zh-CN" sz="2400" dirty="0"/>
              <a:t>Skolem</a:t>
            </a:r>
            <a:r>
              <a:rPr lang="zh-CN" altLang="en-US" sz="2400" dirty="0"/>
              <a:t>函数分别是</a:t>
            </a:r>
            <a:r>
              <a:rPr lang="en-US" altLang="zh-CN" sz="2400" dirty="0"/>
              <a:t>f(x)</a:t>
            </a:r>
            <a:r>
              <a:rPr lang="zh-CN" altLang="en-US" sz="2400" dirty="0"/>
              <a:t>和</a:t>
            </a:r>
            <a:r>
              <a:rPr lang="en-US" altLang="zh-CN" sz="2400" dirty="0"/>
              <a:t>g(x)</a:t>
            </a:r>
            <a:r>
              <a:rPr lang="zh-CN" altLang="en-US" sz="2400" dirty="0"/>
              <a:t>，则替换后得到</a:t>
            </a: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5. </a:t>
            </a:r>
            <a:r>
              <a:rPr lang="zh-CN" altLang="en-US" sz="2400" dirty="0"/>
              <a:t>把全称量词全部移到公式的左边</a:t>
            </a:r>
            <a:endParaRPr lang="zh-CN" altLang="en-US" sz="2400" dirty="0"/>
          </a:p>
        </p:txBody>
      </p:sp>
      <p:sp>
        <p:nvSpPr>
          <p:cNvPr id="3686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2286000" y="5486400"/>
          <a:ext cx="5245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5245100" imgH="342900" progId="Equation.DSMT4">
                  <p:embed/>
                </p:oleObj>
              </mc:Choice>
              <mc:Fallback>
                <p:oleObj name="" r:id="rId1" imgW="5245100" imgH="3429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86000" y="5486400"/>
                        <a:ext cx="52451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1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charRg st="1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4">
                                            <p:txEl>
                                              <p:charRg st="1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5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4">
                                            <p:txEl>
                                              <p:charRg st="5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4">
                                            <p:txEl>
                                              <p:charRg st="55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11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4">
                                            <p:txEl>
                                              <p:charRg st="11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4">
                                            <p:txEl>
                                              <p:charRg st="11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charRg st="20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4">
                                            <p:txEl>
                                              <p:charRg st="20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4">
                                            <p:txEl>
                                              <p:charRg st="200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把谓词公式化成子句集的步骤</a:t>
            </a:r>
            <a:r>
              <a:rPr kumimoji="0" lang="en-US" altLang="zh-CN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(3)</a:t>
            </a:r>
            <a:endParaRPr kumimoji="0" lang="en-US" altLang="zh-CN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52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62000" y="1066800"/>
            <a:ext cx="8001000" cy="5562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6. </a:t>
            </a:r>
            <a:r>
              <a:rPr lang="zh-CN" altLang="en-US" sz="2400" dirty="0"/>
              <a:t>利用等价关系把公式化为</a:t>
            </a:r>
            <a:r>
              <a:rPr lang="en-US" altLang="zh-CN" sz="2400" dirty="0"/>
              <a:t>Skolem</a:t>
            </a:r>
            <a:r>
              <a:rPr lang="zh-CN" altLang="en-US" sz="2400" dirty="0"/>
              <a:t>标准形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Skolem</a:t>
            </a:r>
            <a:r>
              <a:rPr lang="zh-CN" altLang="en-US" sz="2400" dirty="0"/>
              <a:t>标准形的一般形式是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其中，</a:t>
            </a:r>
            <a:r>
              <a:rPr lang="en-US" altLang="zh-CN" sz="2400" dirty="0"/>
              <a:t>M</a:t>
            </a:r>
            <a:r>
              <a:rPr lang="zh-CN" altLang="en-US" sz="2400" dirty="0"/>
              <a:t>是子句的合取式，称为</a:t>
            </a:r>
            <a:r>
              <a:rPr lang="en-US" altLang="zh-CN" sz="2400" dirty="0"/>
              <a:t>Skolem</a:t>
            </a:r>
            <a:r>
              <a:rPr lang="zh-CN" altLang="en-US" sz="2400" dirty="0"/>
              <a:t>标准形的母式。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上式化为</a:t>
            </a:r>
            <a:r>
              <a:rPr lang="en-US" altLang="zh-CN" sz="2400" dirty="0"/>
              <a:t>Skolem</a:t>
            </a:r>
            <a:r>
              <a:rPr lang="zh-CN" altLang="en-US" sz="2400" dirty="0"/>
              <a:t>标准形后得到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7. </a:t>
            </a:r>
            <a:r>
              <a:rPr lang="zh-CN" altLang="en-US" sz="2400" dirty="0"/>
              <a:t>消去全称量词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8. </a:t>
            </a:r>
            <a:r>
              <a:rPr lang="zh-CN" altLang="en-US" sz="2400" dirty="0"/>
              <a:t>对变元更名，使不同子句中的变元不同名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上式化为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9. </a:t>
            </a:r>
            <a:r>
              <a:rPr lang="zh-CN" altLang="en-US" sz="2400" dirty="0"/>
              <a:t>消去合取词，就得到子句集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</p:txBody>
      </p:sp>
      <p:sp>
        <p:nvSpPr>
          <p:cNvPr id="3789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209800" y="1600200"/>
          <a:ext cx="3517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3517900" imgH="342900" progId="Equation.DSMT4">
                  <p:embed/>
                </p:oleObj>
              </mc:Choice>
              <mc:Fallback>
                <p:oleObj name="" r:id="rId1" imgW="3517900" imgH="3429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1600200"/>
                        <a:ext cx="3517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2273300" y="2470150"/>
          <a:ext cx="245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451100" imgH="393700" progId="Equation.DSMT4">
                  <p:embed/>
                </p:oleObj>
              </mc:Choice>
              <mc:Fallback>
                <p:oleObj name="" r:id="rId3" imgW="2451100" imgH="393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3300" y="2470150"/>
                        <a:ext cx="2451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1422400" y="3810000"/>
          <a:ext cx="702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7023100" imgH="342900" progId="Equation.DSMT4">
                  <p:embed/>
                </p:oleObj>
              </mc:Choice>
              <mc:Fallback>
                <p:oleObj name="" r:id="rId5" imgW="7023100" imgH="3429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2400" y="3810000"/>
                        <a:ext cx="70231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1905000" y="5524500"/>
          <a:ext cx="6362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6362700" imgH="342900" progId="Equation.DSMT4">
                  <p:embed/>
                </p:oleObj>
              </mc:Choice>
              <mc:Fallback>
                <p:oleObj name="" r:id="rId7" imgW="6362700" imgH="342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5524500"/>
                        <a:ext cx="63627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/>
          <p:cNvGraphicFramePr>
            <a:graphicFrameLocks noChangeAspect="1"/>
          </p:cNvGraphicFramePr>
          <p:nvPr/>
        </p:nvGraphicFramePr>
        <p:xfrm>
          <a:off x="3543300" y="6184900"/>
          <a:ext cx="3035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3035300" imgH="698500" progId="Equation.DSMT4">
                  <p:embed/>
                </p:oleObj>
              </mc:Choice>
              <mc:Fallback>
                <p:oleObj name="" r:id="rId9" imgW="3035300" imgH="6985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43300" y="6184900"/>
                        <a:ext cx="30353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charRg st="2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2">
                                            <p:txEl>
                                              <p:charRg st="2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52">
                                            <p:txEl>
                                              <p:charRg st="2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2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2">
                                            <p:txEl>
                                              <p:charRg st="43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2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2">
                                            <p:txEl>
                                              <p:charRg st="72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152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2">
                                            <p:txEl>
                                              <p:charRg st="9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charRg st="10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152">
                                            <p:txEl>
                                              <p:charRg st="10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52">
                                            <p:txEl>
                                              <p:charRg st="10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charRg st="12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152">
                                            <p:txEl>
                                              <p:charRg st="12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52">
                                            <p:txEl>
                                              <p:charRg st="123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>
                                            <p:txEl>
                                              <p:charRg st="12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152">
                                            <p:txEl>
                                              <p:charRg st="12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152">
                                            <p:txEl>
                                              <p:charRg st="129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等价性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定理</a:t>
            </a:r>
            <a:r>
              <a:rPr lang="en-US" altLang="zh-CN" dirty="0"/>
              <a:t>3.1 </a:t>
            </a:r>
            <a:r>
              <a:rPr lang="zh-CN" altLang="en-US" dirty="0"/>
              <a:t>设有谓词公式</a:t>
            </a:r>
            <a:r>
              <a:rPr lang="en-US" altLang="zh-CN" dirty="0"/>
              <a:t>F</a:t>
            </a:r>
            <a:r>
              <a:rPr lang="zh-CN" altLang="en-US" dirty="0"/>
              <a:t>，其标准形的子句集为</a:t>
            </a:r>
            <a:r>
              <a:rPr lang="en-US" altLang="zh-CN" dirty="0"/>
              <a:t>S</a:t>
            </a:r>
            <a:r>
              <a:rPr lang="zh-CN" altLang="en-US" dirty="0"/>
              <a:t>，则</a:t>
            </a:r>
            <a:r>
              <a:rPr lang="en-US" altLang="zh-CN" dirty="0"/>
              <a:t>F</a:t>
            </a:r>
            <a:r>
              <a:rPr lang="zh-CN" altLang="en-US" dirty="0"/>
              <a:t>不可满足性的充要条件是</a:t>
            </a:r>
            <a:r>
              <a:rPr lang="en-US" altLang="zh-CN" dirty="0"/>
              <a:t>S</a:t>
            </a:r>
            <a:r>
              <a:rPr lang="zh-CN" altLang="en-US" dirty="0"/>
              <a:t>不可满足。</a:t>
            </a:r>
            <a:endParaRPr lang="en-US" altLang="zh-CN" dirty="0"/>
          </a:p>
          <a:p>
            <a:pPr eaLnBrk="1" hangingPunct="1"/>
            <a:r>
              <a:rPr lang="zh-CN" altLang="en-US" dirty="0"/>
              <a:t>所以：</a:t>
            </a:r>
            <a:endParaRPr lang="en-US" altLang="zh-CN" dirty="0"/>
          </a:p>
          <a:p>
            <a:pPr eaLnBrk="1" hangingPunct="1"/>
            <a:r>
              <a:rPr lang="zh-CN" altLang="en-US" dirty="0"/>
              <a:t>如果要证明一个谓词公式是不可满足的，则只要证明其相应的子句集是不可满足的就可以了。</a:t>
            </a:r>
            <a:endParaRPr lang="zh-CN" altLang="en-US" dirty="0"/>
          </a:p>
        </p:txBody>
      </p:sp>
      <p:sp>
        <p:nvSpPr>
          <p:cNvPr id="3891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char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char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charRg st="4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9">
                                            <p:txEl>
                                              <p:charRg st="4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charRg st="4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3.3.2 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鲁滨逊归结原理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3" name="Rectangle 8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648200"/>
          </a:xfrm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/>
              <a:t>子句集中子句之间是合取关系，只要有一个子句不可满足，则子句集就不可满足。而空子句是不可满足的。所以若一个子句集中包含空子句，则这个子句集一定是不可满足的。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/>
              <a:t>鲁滨逊归结原理的基本思想：检查子句集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中是否包含空子句。若包含，则</a:t>
            </a:r>
            <a:r>
              <a:rPr lang="en-US" altLang="zh-CN" sz="2800" dirty="0"/>
              <a:t>S</a:t>
            </a:r>
            <a:r>
              <a:rPr lang="zh-CN" altLang="en-US" sz="2800" dirty="0"/>
              <a:t>不可满足；若不包含，就在子句集中选择合适的子句进行归结，一旦通过归结能推出空子句，就说明子句集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是不可满足的。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/>
              <a:t>定义</a:t>
            </a:r>
            <a:r>
              <a:rPr lang="en-US" altLang="zh-CN" sz="2800" dirty="0"/>
              <a:t>3.9 </a:t>
            </a:r>
            <a:r>
              <a:rPr lang="zh-CN" altLang="en-US" sz="2800" dirty="0"/>
              <a:t>若</a:t>
            </a:r>
            <a:r>
              <a:rPr lang="en-US" altLang="zh-CN" sz="2800" dirty="0"/>
              <a:t>P</a:t>
            </a:r>
            <a:r>
              <a:rPr lang="zh-CN" altLang="en-US" sz="2800" dirty="0"/>
              <a:t>是原子谓词公式，则称</a:t>
            </a:r>
            <a:r>
              <a:rPr lang="en-US" altLang="zh-CN" sz="2800" dirty="0"/>
              <a:t>P</a:t>
            </a:r>
            <a:r>
              <a:rPr lang="zh-CN" altLang="en-US" sz="2800" dirty="0"/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800" dirty="0"/>
              <a:t>P</a:t>
            </a:r>
            <a:r>
              <a:rPr lang="zh-CN" altLang="en-US" sz="2800" dirty="0"/>
              <a:t>为互补文字。</a:t>
            </a:r>
            <a:endParaRPr lang="zh-CN" altLang="en-US" sz="2800" dirty="0"/>
          </a:p>
        </p:txBody>
      </p:sp>
      <p:sp>
        <p:nvSpPr>
          <p:cNvPr id="4506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7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charRg st="7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charRg st="78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168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charRg st="168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charRg st="168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命题逻辑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中的归结原理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648200"/>
          </a:xfrm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  <a:buClrTx/>
              <a:buSzTx/>
            </a:pPr>
            <a:r>
              <a:rPr lang="zh-CN" altLang="en-US" sz="2400" dirty="0"/>
              <a:t>定义</a:t>
            </a:r>
            <a:r>
              <a:rPr lang="en-US" altLang="zh-CN" sz="2400" dirty="0"/>
              <a:t>3.10 </a:t>
            </a:r>
            <a:r>
              <a:rPr lang="zh-CN" altLang="en-US" sz="2400" dirty="0"/>
              <a:t>设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是子句集中的任意两个子句。如果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中的文字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中文字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互补，那么从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中分别消去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，并将两个子句中余下的部分析取，构成一个新子句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12</a:t>
            </a:r>
            <a:r>
              <a:rPr lang="zh-CN" altLang="en-US" sz="2400" dirty="0"/>
              <a:t>，则称这一过程为归结。称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12</a:t>
            </a:r>
            <a:r>
              <a:rPr lang="zh-CN" altLang="en-US" sz="2400" dirty="0"/>
              <a:t>为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的归结式，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为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12</a:t>
            </a:r>
            <a:r>
              <a:rPr lang="zh-CN" altLang="en-US" sz="2400" dirty="0"/>
              <a:t>的亲本子句。</a:t>
            </a:r>
            <a:endParaRPr lang="zh-CN" altLang="en-US" sz="2400" dirty="0"/>
          </a:p>
          <a:p>
            <a:pPr marL="533400" indent="-533400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zh-CN" altLang="en-US" sz="2400" dirty="0"/>
          </a:p>
          <a:p>
            <a:pPr marL="533400" indent="-533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. </a:t>
            </a:r>
            <a:r>
              <a:rPr lang="zh-CN" altLang="en-US" sz="2400" dirty="0"/>
              <a:t>设</a:t>
            </a:r>
            <a:endParaRPr lang="zh-CN" altLang="en-US" sz="2400" dirty="0"/>
          </a:p>
          <a:p>
            <a:pPr marL="533400" indent="-533400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P∨Q, C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Q∨R, C3=P</a:t>
            </a:r>
            <a:endParaRPr lang="en-US" altLang="zh-CN" sz="2400" dirty="0"/>
          </a:p>
          <a:p>
            <a:pPr marL="533400" indent="-533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归结得到：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12</a:t>
            </a:r>
            <a:r>
              <a:rPr lang="en-US" altLang="zh-CN" sz="2400" dirty="0"/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P∨R</a:t>
            </a:r>
            <a:endParaRPr lang="en-US" altLang="zh-CN" sz="2400" dirty="0"/>
          </a:p>
          <a:p>
            <a:pPr marL="533400" indent="-5334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/>
              <a:t>C</a:t>
            </a:r>
            <a:r>
              <a:rPr lang="en-US" altLang="zh-CN" sz="2400" baseline="-25000" dirty="0"/>
              <a:t>12</a:t>
            </a:r>
            <a:r>
              <a:rPr lang="zh-CN" altLang="en-US" sz="2400" dirty="0"/>
              <a:t>与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归结得到：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123</a:t>
            </a:r>
            <a:r>
              <a:rPr lang="en-US" altLang="zh-CN" sz="2400" dirty="0"/>
              <a:t>=R</a:t>
            </a:r>
            <a:endParaRPr lang="en-US" altLang="zh-CN" sz="2400" dirty="0"/>
          </a:p>
          <a:p>
            <a:pPr marL="533400" indent="-533400" eaLnBrk="1" hangingPunct="1">
              <a:lnSpc>
                <a:spcPct val="90000"/>
              </a:lnSpc>
              <a:buClrTx/>
              <a:buSzTx/>
              <a:buFontTx/>
              <a:buNone/>
            </a:pPr>
            <a:endParaRPr lang="en-US" altLang="zh-CN" sz="2400" dirty="0"/>
          </a:p>
        </p:txBody>
      </p:sp>
      <p:sp>
        <p:nvSpPr>
          <p:cNvPr id="4608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charRg st="0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7">
                                            <p:txEl>
                                              <p:charRg st="1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7">
                                            <p:txEl>
                                              <p:charRg st="13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3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7">
                                            <p:txEl>
                                              <p:charRg st="13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7">
                                            <p:txEl>
                                              <p:charRg st="139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6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7">
                                            <p:txEl>
                                              <p:charRg st="16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7">
                                            <p:txEl>
                                              <p:charRg st="162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81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7">
                                            <p:txEl>
                                              <p:charRg st="181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7">
                                            <p:txEl>
                                              <p:charRg st="181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382000" cy="1143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3.1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概述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876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所谓推理就是按某种策略由已知判断推出另一判断的思维过程。</a:t>
            </a:r>
            <a:endParaRPr lang="zh-CN" altLang="en-US" dirty="0"/>
          </a:p>
          <a:p>
            <a:pPr eaLnBrk="1" hangingPunct="1"/>
            <a:r>
              <a:rPr lang="zh-CN" altLang="en-US" dirty="0"/>
              <a:t>一般来说，推理都包括两种判断：一种是已知的判断，包括已知的知识和已知事实；另一种是由已知判断推出的新判断，即推理的结论。</a:t>
            </a:r>
            <a:endParaRPr lang="zh-CN" altLang="en-US" dirty="0"/>
          </a:p>
          <a:p>
            <a:pPr eaLnBrk="1" hangingPunct="1"/>
            <a:r>
              <a:rPr lang="zh-CN" altLang="en-US" dirty="0"/>
              <a:t>在人工智能中，推理是由程序实现的，称为推理机。</a:t>
            </a:r>
            <a:endParaRPr lang="zh-CN" altLang="en-US" dirty="0"/>
          </a:p>
        </p:txBody>
      </p:sp>
      <p:sp>
        <p:nvSpPr>
          <p:cNvPr id="1434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charRg st="2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charRg st="2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9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charRg st="9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charRg st="9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13716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归结式是其亲本子句的逻辑结论</a:t>
            </a:r>
            <a:endParaRPr kumimoji="0" lang="zh-CN" altLang="zh-CN" sz="36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Text Box 21"/>
          <p:cNvSpPr txBox="1"/>
          <p:nvPr/>
        </p:nvSpPr>
        <p:spPr>
          <a:xfrm>
            <a:off x="762000" y="1676400"/>
            <a:ext cx="7924800" cy="12366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定理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3.4 C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是其亲本子句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的逻辑结论。</a:t>
            </a: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证明：设</a:t>
            </a: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457200" lvl="0" indent="-4572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=L∨C</a:t>
            </a:r>
            <a:r>
              <a:rPr lang="en-US" altLang="zh-CN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`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C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L∨C</a:t>
            </a:r>
            <a:r>
              <a:rPr lang="en-US" altLang="zh-CN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`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则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=C</a:t>
            </a:r>
            <a:r>
              <a:rPr lang="en-US" altLang="zh-CN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`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∨C</a:t>
            </a:r>
            <a:r>
              <a:rPr lang="en-US" altLang="zh-CN" sz="2400" baseline="30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`</a:t>
            </a:r>
            <a:r>
              <a:rPr lang="en-US" altLang="zh-CN" sz="2400" baseline="-25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400" baseline="-250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70" name="Object 22"/>
          <p:cNvGraphicFramePr>
            <a:graphicFrameLocks noChangeAspect="1"/>
          </p:cNvGraphicFramePr>
          <p:nvPr/>
        </p:nvGraphicFramePr>
        <p:xfrm>
          <a:off x="2209800" y="3111500"/>
          <a:ext cx="4254500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4254500" imgH="3441700" progId="Equation.DSMT4">
                  <p:embed/>
                </p:oleObj>
              </mc:Choice>
              <mc:Fallback>
                <p:oleObj name="" r:id="rId1" imgW="4254500" imgH="3441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3111500"/>
                        <a:ext cx="4254500" cy="344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2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3">
                                            <p:txEl>
                                              <p:charRg st="2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3">
                                            <p:txEl>
                                              <p:charRg st="2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charRg st="3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>
                                            <p:txEl>
                                              <p:charRg st="3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3">
                                            <p:txEl>
                                              <p:charRg st="32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kumimoji="0" lang="zh-CN" altLang="en-US" sz="36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个推论</a:t>
            </a:r>
            <a:endParaRPr kumimoji="0" lang="zh-CN" altLang="zh-CN" sz="3600" b="1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dirty="0"/>
              <a:t>推论</a:t>
            </a:r>
            <a:r>
              <a:rPr lang="en-US" altLang="zh-CN" sz="2800" dirty="0"/>
              <a:t>1 </a:t>
            </a:r>
            <a:r>
              <a:rPr lang="zh-CN" altLang="en-US" sz="2800" dirty="0"/>
              <a:t>设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中的两个子句，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12</a:t>
            </a:r>
            <a:r>
              <a:rPr lang="zh-CN" altLang="en-US" sz="2800" dirty="0"/>
              <a:t>是它们的归结式。若用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12</a:t>
            </a:r>
            <a:r>
              <a:rPr lang="zh-CN" altLang="en-US" sz="2800" dirty="0"/>
              <a:t>代替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后得到新子句集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，则由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的不可满足性可推出原子句集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的不可满足性，即</a:t>
            </a:r>
            <a:endParaRPr lang="zh-CN" altLang="en-US" sz="28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的不可满足性＝</a:t>
            </a:r>
            <a:r>
              <a:rPr lang="en-US" altLang="zh-CN" sz="2800" dirty="0"/>
              <a:t>&gt;S</a:t>
            </a:r>
            <a:r>
              <a:rPr lang="zh-CN" altLang="en-US" sz="2800" dirty="0"/>
              <a:t>的不可满足性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推论</a:t>
            </a:r>
            <a:r>
              <a:rPr lang="en-US" altLang="zh-CN" sz="2800" dirty="0"/>
              <a:t>2 </a:t>
            </a:r>
            <a:r>
              <a:rPr lang="zh-CN" altLang="en-US" sz="2800" dirty="0"/>
              <a:t>设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与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中的两个子句，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12</a:t>
            </a:r>
            <a:r>
              <a:rPr lang="zh-CN" altLang="en-US" sz="2800" dirty="0"/>
              <a:t>是它们的归结式。若把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12</a:t>
            </a:r>
            <a:r>
              <a:rPr lang="zh-CN" altLang="en-US" sz="2800" dirty="0"/>
              <a:t>加入</a:t>
            </a:r>
            <a:r>
              <a:rPr lang="en-US" altLang="zh-CN" sz="2800" dirty="0"/>
              <a:t>S</a:t>
            </a:r>
            <a:r>
              <a:rPr lang="zh-CN" altLang="en-US" sz="2800" dirty="0"/>
              <a:t>中得到新子句集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，则</a:t>
            </a:r>
            <a:r>
              <a:rPr lang="en-US" altLang="zh-CN" sz="2800" dirty="0"/>
              <a:t>S</a:t>
            </a:r>
            <a:r>
              <a:rPr lang="zh-CN" altLang="en-US" sz="2800" dirty="0"/>
              <a:t>与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在不可满足的意义上是等价的，即</a:t>
            </a:r>
            <a:endParaRPr lang="zh-CN" altLang="en-US" sz="2800" dirty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的不可满足性</a:t>
            </a:r>
            <a:r>
              <a:rPr lang="en-US" altLang="zh-CN" sz="2800" dirty="0"/>
              <a:t>&lt;</a:t>
            </a:r>
            <a:r>
              <a:rPr lang="zh-CN" altLang="en-US" sz="2800" dirty="0"/>
              <a:t>＝</a:t>
            </a:r>
            <a:r>
              <a:rPr lang="en-US" altLang="zh-CN" sz="2800" dirty="0"/>
              <a:t>&gt;S</a:t>
            </a:r>
            <a:r>
              <a:rPr lang="zh-CN" altLang="en-US" sz="2800" dirty="0"/>
              <a:t>的不可满足性</a:t>
            </a:r>
            <a:endParaRPr lang="zh-CN" altLang="en-US" sz="2800" dirty="0"/>
          </a:p>
        </p:txBody>
      </p:sp>
      <p:sp>
        <p:nvSpPr>
          <p:cNvPr id="4813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charRg st="82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0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charRg st="10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charRg st="100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17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charRg st="17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charRg st="172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归结原理的基本思想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15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5029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为了要证明子句集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的不可满足性，只要对其中可进行归结的子句进行归结，并把归结式加入子句集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，或者用归结式替换它的亲本子句，然后对新子句集</a:t>
            </a:r>
            <a:r>
              <a:rPr lang="en-US" altLang="zh-CN" sz="2800" dirty="0"/>
              <a:t>(S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或者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)</a:t>
            </a:r>
            <a:r>
              <a:rPr lang="zh-CN" altLang="en-US" sz="2800" dirty="0"/>
              <a:t>证明不可满足性就可以了。如果经过归结能得到空子句，则立即可得原子句集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是不可满足的结论。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在命题逻辑中，对不可满足的子句集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，归结原理是完备的。即，若子句集不可满足，则必然存在一个从</a:t>
            </a:r>
            <a:r>
              <a:rPr lang="en-US" altLang="zh-CN" sz="2800" dirty="0"/>
              <a:t>S</a:t>
            </a:r>
            <a:r>
              <a:rPr lang="zh-CN" altLang="en-US" sz="2800" dirty="0"/>
              <a:t>到空子句的归结演绎；若存在一个从</a:t>
            </a:r>
            <a:r>
              <a:rPr lang="en-US" altLang="zh-CN" sz="2800" dirty="0"/>
              <a:t>S</a:t>
            </a:r>
            <a:r>
              <a:rPr lang="zh-CN" altLang="en-US" sz="2800" dirty="0"/>
              <a:t>到空子句的归结演绎，则</a:t>
            </a:r>
            <a:r>
              <a:rPr lang="en-US" altLang="zh-CN" sz="2800" dirty="0"/>
              <a:t>S</a:t>
            </a:r>
            <a:r>
              <a:rPr lang="zh-CN" altLang="en-US" sz="2800" dirty="0"/>
              <a:t>一定是不可满足的。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对于可满足的子句集，用归结原理得不到任何结果。</a:t>
            </a:r>
            <a:endParaRPr lang="zh-CN" altLang="en-US" sz="2800" dirty="0"/>
          </a:p>
        </p:txBody>
      </p:sp>
      <p:sp>
        <p:nvSpPr>
          <p:cNvPr id="4915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12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charRg st="12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charRg st="121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charRg st="20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charRg st="20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charRg st="207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584"/>
            <a:ext cx="7772400" cy="5334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谓词逻辑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中的归结原理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5800" y="1500188"/>
            <a:ext cx="7924800" cy="51054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lang="zh-CN" altLang="en-US" sz="2400" dirty="0">
                <a:latin typeface="宋体" panose="02010600030101010101" pitchFamily="2" charset="-122"/>
              </a:rPr>
              <a:t>在谓词逻辑中，由于子句中含有变元，所以不能像命题逻辑那样直接消去互补文字，而需要先用最一般合一对变元进行代换，然后才能进行归结。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例如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设有两个子句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=P(x)∨Q(x), 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dirty="0">
                <a:latin typeface="Times New Roman" panose="02020603050405020304" pitchFamily="18" charset="0"/>
              </a:rPr>
              <a:t>P(a)∨R(y)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</a:rPr>
              <a:t>P(x)</a:t>
            </a:r>
            <a:r>
              <a:rPr lang="zh-CN" altLang="en-US" sz="2400" dirty="0">
                <a:latin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</a:rPr>
              <a:t>P(a)</a:t>
            </a:r>
            <a:r>
              <a:rPr lang="zh-CN" altLang="en-US" sz="2400" dirty="0">
                <a:latin typeface="Times New Roman" panose="02020603050405020304" pitchFamily="18" charset="0"/>
              </a:rPr>
              <a:t>不同，所以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不能直接进行归结。但是若用最一般合一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σ={a/x}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对两个子句分别进行代换：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=P(a)∨Q(a)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400" dirty="0">
                <a:latin typeface="Times New Roman" panose="02020603050405020304" pitchFamily="18" charset="0"/>
              </a:rPr>
              <a:t>P(a)∨R(y)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就可对它们进行归结，得到归结式：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Q(a)∨R(y)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018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79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7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179">
                                            <p:txEl>
                                              <p:charRg st="7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charRg st="7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0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179">
                                            <p:txEl>
                                              <p:charRg st="10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charRg st="104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4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charRg st="14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9">
                                            <p:txEl>
                                              <p:charRg st="144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179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179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6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179">
                                            <p:txEl>
                                              <p:charRg st="16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179">
                                            <p:txEl>
                                              <p:charRg st="165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80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179">
                                            <p:txEl>
                                              <p:charRg st="180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179">
                                            <p:txEl>
                                              <p:charRg st="180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19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179">
                                            <p:txEl>
                                              <p:charRg st="19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179">
                                            <p:txEl>
                                              <p:charRg st="19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charRg st="21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0179">
                                            <p:txEl>
                                              <p:charRg st="21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179">
                                            <p:txEl>
                                              <p:charRg st="214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二元归结式的定义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85800" y="1600200"/>
            <a:ext cx="8153400" cy="51054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定义</a:t>
            </a:r>
            <a:r>
              <a:rPr lang="en-US" altLang="zh-CN" sz="2000" dirty="0">
                <a:latin typeface="宋体" panose="02010600030101010101" pitchFamily="2" charset="-122"/>
              </a:rPr>
              <a:t>3.11 </a:t>
            </a:r>
            <a:r>
              <a:rPr lang="zh-CN" altLang="en-US" sz="2000" dirty="0">
                <a:latin typeface="宋体" panose="02010600030101010101" pitchFamily="2" charset="-122"/>
              </a:rPr>
              <a:t>设</a:t>
            </a:r>
            <a:r>
              <a:rPr lang="en-US" altLang="zh-CN" sz="2000" dirty="0">
                <a:latin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与</a:t>
            </a:r>
            <a:r>
              <a:rPr lang="en-US" altLang="zh-CN" sz="2000" dirty="0">
                <a:latin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是两个没有相同变元的子句，</a:t>
            </a:r>
            <a:r>
              <a:rPr lang="en-US" altLang="zh-CN" sz="2000" dirty="0">
                <a:latin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分别是</a:t>
            </a:r>
            <a:r>
              <a:rPr lang="en-US" altLang="zh-CN" sz="2000" dirty="0">
                <a:latin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中的文字。若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zh-CN" altLang="en-US" sz="2000" dirty="0">
                <a:latin typeface="宋体" panose="02010600030101010101" pitchFamily="2" charset="-122"/>
              </a:rPr>
              <a:t>是</a:t>
            </a:r>
            <a:r>
              <a:rPr lang="en-US" altLang="zh-CN" sz="2000" dirty="0">
                <a:latin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的最一般合一，则称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609600" indent="-609600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12</a:t>
            </a:r>
            <a:r>
              <a:rPr lang="en-US" altLang="zh-CN" sz="2000" dirty="0">
                <a:latin typeface="宋体" panose="02010600030101010101" pitchFamily="2" charset="-122"/>
              </a:rPr>
              <a:t>=(C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宋体" panose="02010600030101010101" pitchFamily="2" charset="-122"/>
              </a:rPr>
              <a:t>-{L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宋体" panose="02010600030101010101" pitchFamily="2" charset="-122"/>
              </a:rPr>
              <a:t>})∪(C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宋体" panose="02010600030101010101" pitchFamily="2" charset="-122"/>
              </a:rPr>
              <a:t>-{L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宋体" panose="02010600030101010101" pitchFamily="2" charset="-122"/>
              </a:rPr>
              <a:t>})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为</a:t>
            </a:r>
            <a:r>
              <a:rPr lang="en-US" altLang="zh-CN" sz="2000" dirty="0">
                <a:latin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的二元归结式，</a:t>
            </a:r>
            <a:r>
              <a:rPr lang="en-US" altLang="zh-CN" sz="2000" dirty="0">
                <a:latin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称为归结式上的文字。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例</a:t>
            </a:r>
            <a:r>
              <a:rPr lang="en-US" altLang="zh-CN" sz="2000" dirty="0">
                <a:latin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</a:rPr>
              <a:t>设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609600" indent="-609600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</a:rPr>
              <a:t>=P(a)∨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Q(x)∨R(x), C2=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P(y)∨Q(b)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若选</a:t>
            </a:r>
            <a:r>
              <a:rPr lang="en-US" altLang="zh-CN" sz="2000" dirty="0">
                <a:latin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000" dirty="0">
                <a:latin typeface="宋体" panose="02010600030101010101" pitchFamily="2" charset="-122"/>
              </a:rPr>
              <a:t>=P(a),L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000" dirty="0">
                <a:latin typeface="宋体" panose="02010600030101010101" pitchFamily="2" charset="-122"/>
              </a:rPr>
              <a:t>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P(y)</a:t>
            </a:r>
            <a:r>
              <a:rPr lang="zh-CN" altLang="en-US" sz="2000" dirty="0">
                <a:latin typeface="宋体" panose="02010600030101010101" pitchFamily="2" charset="-122"/>
              </a:rPr>
              <a:t>，则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宋体" panose="02010600030101010101" pitchFamily="2" charset="-122"/>
              </a:rPr>
              <a:t>={a/y}</a:t>
            </a:r>
            <a:r>
              <a:rPr lang="zh-CN" altLang="en-US" sz="2000" dirty="0">
                <a:latin typeface="宋体" panose="02010600030101010101" pitchFamily="2" charset="-122"/>
              </a:rPr>
              <a:t>是</a:t>
            </a:r>
            <a:r>
              <a:rPr lang="en-US" altLang="zh-CN" sz="2000" dirty="0">
                <a:latin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的最一般合一。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可得：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12	</a:t>
            </a:r>
            <a:r>
              <a:rPr lang="en-US" altLang="zh-CN" sz="2000" dirty="0">
                <a:latin typeface="宋体" panose="02010600030101010101" pitchFamily="2" charset="-122"/>
              </a:rPr>
              <a:t>=(C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宋体" panose="02010600030101010101" pitchFamily="2" charset="-122"/>
              </a:rPr>
              <a:t>-{L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宋体" panose="02010600030101010101" pitchFamily="2" charset="-122"/>
              </a:rPr>
              <a:t>})∪(C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宋体" panose="02010600030101010101" pitchFamily="2" charset="-122"/>
              </a:rPr>
              <a:t>-{L</a:t>
            </a:r>
            <a:r>
              <a:rPr lang="en-US" altLang="zh-CN" sz="2000" baseline="-25000" dirty="0">
                <a:latin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en-US" altLang="zh-CN" sz="2000" dirty="0">
                <a:latin typeface="宋体" panose="02010600030101010101" pitchFamily="2" charset="-122"/>
              </a:rPr>
              <a:t>})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=({P(a),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Q(x),R(x)}-{P(a)})∪({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P(a),Q(b)}-{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P(a)})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=({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Q(x),R(x)})∪({Q(b)})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={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Q(x),R(x),Q(b)}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000" dirty="0">
                <a:latin typeface="宋体" panose="02010600030101010101" pitchFamily="2" charset="-122"/>
              </a:rPr>
              <a:t>	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¬</a:t>
            </a:r>
            <a:r>
              <a:rPr lang="en-US" altLang="zh-CN" sz="2000" dirty="0">
                <a:latin typeface="宋体" panose="02010600030101010101" pitchFamily="2" charset="-122"/>
              </a:rPr>
              <a:t>Q(x)∨R(x)∨Q(b)</a:t>
            </a:r>
            <a:endParaRPr lang="en-US" altLang="zh-CN" sz="2000" dirty="0">
              <a:latin typeface="宋体" panose="02010600030101010101" pitchFamily="2" charset="-122"/>
            </a:endParaRPr>
          </a:p>
        </p:txBody>
      </p:sp>
      <p:sp>
        <p:nvSpPr>
          <p:cNvPr id="5120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03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3">
                                            <p:txEl>
                                              <p:charRg st="63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9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1203">
                                            <p:txEl>
                                              <p:charRg st="9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1203">
                                            <p:txEl>
                                              <p:charRg st="91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2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03">
                                            <p:txEl>
                                              <p:charRg st="12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3">
                                            <p:txEl>
                                              <p:charRg st="12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2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03">
                                            <p:txEl>
                                              <p:charRg st="12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03">
                                            <p:txEl>
                                              <p:charRg st="125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15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03">
                                            <p:txEl>
                                              <p:charRg st="15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03">
                                            <p:txEl>
                                              <p:charRg st="159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201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03">
                                            <p:txEl>
                                              <p:charRg st="201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03">
                                            <p:txEl>
                                              <p:charRg st="201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20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03">
                                            <p:txEl>
                                              <p:charRg st="20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03">
                                            <p:txEl>
                                              <p:charRg st="20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23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203">
                                            <p:txEl>
                                              <p:charRg st="23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203">
                                            <p:txEl>
                                              <p:charRg st="23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286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03">
                                            <p:txEl>
                                              <p:charRg st="286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03">
                                            <p:txEl>
                                              <p:charRg st="286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312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203">
                                            <p:txEl>
                                              <p:charRg st="312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203">
                                            <p:txEl>
                                              <p:charRg st="312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charRg st="332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1203">
                                            <p:txEl>
                                              <p:charRg st="332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203">
                                            <p:txEl>
                                              <p:charRg st="332" end="3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28622"/>
            <a:ext cx="7772400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谓词逻辑中归结原理的定义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227" name="Rectangle 5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457200" y="1524000"/>
            <a:ext cx="8153400" cy="4800600"/>
          </a:xfrm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/>
              <a:t>一般来说，若子句</a:t>
            </a:r>
            <a:r>
              <a:rPr lang="en-US" altLang="zh-CN" sz="2800" dirty="0"/>
              <a:t>C</a:t>
            </a:r>
            <a:r>
              <a:rPr lang="zh-CN" altLang="en-US" sz="2800" dirty="0"/>
              <a:t>中有两个或者两个以上的文字具有最一般合一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zh-CN" altLang="en-US" sz="2800" dirty="0"/>
              <a:t>，则称</a:t>
            </a:r>
            <a:r>
              <a:rPr lang="en-US" altLang="zh-CN" sz="2800" dirty="0"/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σ</a:t>
            </a:r>
            <a:r>
              <a:rPr lang="zh-CN" altLang="en-US" sz="2800" dirty="0"/>
              <a:t>为子句</a:t>
            </a:r>
            <a:r>
              <a:rPr lang="en-US" altLang="zh-CN" sz="2800" dirty="0"/>
              <a:t>C</a:t>
            </a:r>
            <a:r>
              <a:rPr lang="zh-CN" altLang="en-US" sz="2800" dirty="0"/>
              <a:t>的因子。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定义</a:t>
            </a:r>
            <a:r>
              <a:rPr lang="en-US" altLang="zh-CN" sz="2800" dirty="0"/>
              <a:t>3.12 </a:t>
            </a:r>
            <a:r>
              <a:rPr lang="zh-CN" altLang="en-US" sz="2800" dirty="0"/>
              <a:t>子句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的归结式是下列二元归结式之一：</a:t>
            </a:r>
            <a:endParaRPr lang="zh-CN" altLang="en-US" sz="2800" dirty="0"/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的二元归结式；</a:t>
            </a:r>
            <a:endParaRPr lang="zh-CN" altLang="en-US" sz="2400" dirty="0"/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的因子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σ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/>
              <a:t>的二元归结式；</a:t>
            </a:r>
            <a:endParaRPr lang="zh-CN" altLang="en-US" sz="2400" dirty="0"/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的因子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σ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C2</a:t>
            </a:r>
            <a:r>
              <a:rPr lang="zh-CN" altLang="en-US" sz="2400" dirty="0"/>
              <a:t>的二元归结式；</a:t>
            </a:r>
            <a:endParaRPr lang="zh-CN" altLang="en-US" sz="2400" dirty="0"/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400" dirty="0"/>
              <a:t>C1</a:t>
            </a:r>
            <a:r>
              <a:rPr lang="zh-CN" altLang="en-US" sz="2400" dirty="0"/>
              <a:t>的因子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σ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/>
              <a:t>与</a:t>
            </a:r>
            <a:r>
              <a:rPr lang="en-US" altLang="zh-CN" sz="2400" dirty="0"/>
              <a:t>C2</a:t>
            </a:r>
            <a:r>
              <a:rPr lang="zh-CN" altLang="en-US" sz="2400" dirty="0"/>
              <a:t>的因子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σ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/>
              <a:t>的二元归结式。</a:t>
            </a:r>
            <a:endParaRPr lang="zh-CN" altLang="en-US" sz="2400" dirty="0"/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 sz="2800" dirty="0"/>
              <a:t>对于谓词逻辑定理</a:t>
            </a:r>
            <a:r>
              <a:rPr lang="en-US" altLang="zh-CN" sz="2800" dirty="0"/>
              <a:t>3.4</a:t>
            </a:r>
            <a:r>
              <a:rPr lang="zh-CN" altLang="en-US" sz="2800" dirty="0"/>
              <a:t>仍然适用。对于一阶谓词逻辑，在不可满足的意义上归结原理也是完备的。</a:t>
            </a:r>
            <a:endParaRPr lang="zh-CN" altLang="en-US" sz="2800" dirty="0"/>
          </a:p>
        </p:txBody>
      </p:sp>
      <p:sp>
        <p:nvSpPr>
          <p:cNvPr id="5222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4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charRg st="4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charRg st="4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7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charRg st="7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charRg st="74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8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7">
                                            <p:txEl>
                                              <p:charRg st="8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charRg st="87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7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7">
                                            <p:txEl>
                                              <p:charRg st="10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2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7">
                                            <p:txEl>
                                              <p:charRg st="12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7">
                                            <p:txEl>
                                              <p:charRg st="127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charRg st="154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27">
                                            <p:txEl>
                                              <p:charRg st="154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2227">
                                            <p:txEl>
                                              <p:charRg st="154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3.3.3 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归结反演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458200" cy="53340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归结原理给出了证明子句集不可满足性的方法。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如欲证明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的逻辑结论，只需证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∧P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∧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是不可满足的。根据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定理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知，在不可满足的意义上，上式与其子句集是等价的。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应用归结原理证明定理的过程称为归结反演。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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为已知前提的公式集，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为目标公式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，用归结反演证明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为真的步骤是：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否定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，得到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并入到公式集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中，得到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{F,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Q};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把公式集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{F,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化为子句集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应用归结原理对子句集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中的子句进行归结，并把每次归结得到的归结式都并入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中。如此反复进行，若出现了空子句，则停止归结，此时就证明了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为真。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5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charRg st="22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charRg st="4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6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5">
                                            <p:txEl>
                                              <p:charRg st="6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5">
                                            <p:txEl>
                                              <p:charRg st="6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035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035">
                                            <p:txEl>
                                              <p:charRg st="10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2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4035">
                                            <p:txEl>
                                              <p:charRg st="12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035">
                                            <p:txEl>
                                              <p:charRg st="12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6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035">
                                            <p:txEl>
                                              <p:charRg st="16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035">
                                            <p:txEl>
                                              <p:charRg st="164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7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35">
                                            <p:txEl>
                                              <p:charRg st="17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035">
                                            <p:txEl>
                                              <p:charRg st="174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97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035">
                                            <p:txEl>
                                              <p:charRg st="197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4035">
                                            <p:txEl>
                                              <p:charRg st="197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16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035">
                                            <p:txEl>
                                              <p:charRg st="216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4035">
                                            <p:txEl>
                                              <p:charRg st="216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784"/>
            <a:ext cx="7772400" cy="457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归结反演的例子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7" name="Rectangle 6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357313"/>
            <a:ext cx="8229600" cy="5214937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例</a:t>
            </a:r>
            <a:r>
              <a:rPr lang="en-US" altLang="zh-CN" sz="2000" dirty="0"/>
              <a:t>. </a:t>
            </a:r>
            <a:r>
              <a:rPr lang="zh-CN" altLang="en-US" sz="2000" dirty="0"/>
              <a:t>已知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求证：</a:t>
            </a:r>
            <a:r>
              <a:rPr lang="en-US" altLang="zh-CN" sz="2000" dirty="0"/>
              <a:t>G</a:t>
            </a:r>
            <a:r>
              <a:rPr lang="zh-CN" altLang="en-US" sz="2000" dirty="0"/>
              <a:t>是</a:t>
            </a:r>
            <a:r>
              <a:rPr lang="en-US" altLang="zh-CN" sz="2000" dirty="0"/>
              <a:t>F</a:t>
            </a:r>
            <a:r>
              <a:rPr lang="zh-CN" altLang="en-US" sz="2000" dirty="0"/>
              <a:t>的逻辑结论。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证明：首先把</a:t>
            </a:r>
            <a:r>
              <a:rPr lang="en-US" altLang="zh-CN" sz="2000" dirty="0"/>
              <a:t>F</a:t>
            </a:r>
            <a:r>
              <a:rPr lang="zh-CN" altLang="en-US" sz="2000" dirty="0"/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G</a:t>
            </a:r>
            <a:r>
              <a:rPr lang="zh-CN" altLang="en-US" sz="2000" dirty="0"/>
              <a:t>化为子句集：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然后进行归结：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(6)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A(x,y)</a:t>
            </a:r>
            <a:r>
              <a:rPr lang="en-US" altLang="zh-CN" sz="2000" dirty="0">
                <a:latin typeface="Times New Roman" panose="02020603050405020304" pitchFamily="18" charset="0"/>
              </a:rPr>
              <a:t>∨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B(y)	</a:t>
            </a:r>
            <a:r>
              <a:rPr lang="zh-CN" altLang="en-US" sz="2000" dirty="0"/>
              <a:t>由</a:t>
            </a:r>
            <a:r>
              <a:rPr lang="en-US" altLang="zh-CN" sz="2000" dirty="0"/>
              <a:t>(1)</a:t>
            </a:r>
            <a:r>
              <a:rPr lang="zh-CN" altLang="en-US" sz="2000" dirty="0"/>
              <a:t>与</a:t>
            </a:r>
            <a:r>
              <a:rPr lang="en-US" altLang="zh-CN" sz="2000" dirty="0"/>
              <a:t>(3)</a:t>
            </a:r>
            <a:r>
              <a:rPr lang="zh-CN" altLang="en-US" sz="2000" dirty="0"/>
              <a:t>归结，</a:t>
            </a:r>
            <a:r>
              <a:rPr lang="en-US" altLang="zh-CN" sz="2000" dirty="0"/>
              <a:t>{f(x)/z}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(7)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B(b)		</a:t>
            </a:r>
            <a:r>
              <a:rPr lang="zh-CN" altLang="en-US" sz="2000" dirty="0"/>
              <a:t>由</a:t>
            </a:r>
            <a:r>
              <a:rPr lang="en-US" altLang="zh-CN" sz="2000" dirty="0"/>
              <a:t>(4)</a:t>
            </a:r>
            <a:r>
              <a:rPr lang="zh-CN" altLang="en-US" sz="2000" dirty="0"/>
              <a:t>与</a:t>
            </a:r>
            <a:r>
              <a:rPr lang="en-US" altLang="zh-CN" sz="2000" dirty="0"/>
              <a:t>(6)</a:t>
            </a:r>
            <a:r>
              <a:rPr lang="zh-CN" altLang="en-US" sz="2000" dirty="0"/>
              <a:t>归结，</a:t>
            </a:r>
            <a:r>
              <a:rPr lang="en-US" altLang="zh-CN" sz="2000" dirty="0"/>
              <a:t>{a/x, b/y}</a:t>
            </a: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(8)NIL		</a:t>
            </a:r>
            <a:r>
              <a:rPr lang="zh-CN" altLang="en-US" sz="2000" dirty="0"/>
              <a:t>由</a:t>
            </a:r>
            <a:r>
              <a:rPr lang="en-US" altLang="zh-CN" sz="2000" dirty="0"/>
              <a:t>(5)</a:t>
            </a:r>
            <a:r>
              <a:rPr lang="zh-CN" altLang="en-US" sz="2000" dirty="0"/>
              <a:t>与</a:t>
            </a:r>
            <a:r>
              <a:rPr lang="en-US" altLang="zh-CN" sz="2000" dirty="0"/>
              <a:t>(7)</a:t>
            </a:r>
            <a:r>
              <a:rPr lang="zh-CN" altLang="en-US" sz="2000" dirty="0"/>
              <a:t>归结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所以</a:t>
            </a:r>
            <a:r>
              <a:rPr lang="en-US" altLang="zh-CN" sz="2000" dirty="0"/>
              <a:t>G</a:t>
            </a:r>
            <a:r>
              <a:rPr lang="zh-CN" altLang="en-US" sz="2000" dirty="0"/>
              <a:t>是</a:t>
            </a:r>
            <a:r>
              <a:rPr lang="en-US" altLang="zh-CN" sz="2000" dirty="0"/>
              <a:t>F</a:t>
            </a:r>
            <a:r>
              <a:rPr lang="zh-CN" altLang="en-US" sz="2000" dirty="0"/>
              <a:t>的逻辑结论。</a:t>
            </a:r>
            <a:endParaRPr lang="zh-CN" altLang="en-US" sz="2000" dirty="0"/>
          </a:p>
        </p:txBody>
      </p:sp>
      <p:sp>
        <p:nvSpPr>
          <p:cNvPr id="5427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2019300" y="1831975"/>
          <a:ext cx="5219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5219700" imgH="596900" progId="Equation.DSMT4">
                  <p:embed/>
                </p:oleObj>
              </mc:Choice>
              <mc:Fallback>
                <p:oleObj name="" r:id="rId1" imgW="5219700" imgH="596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9300" y="1831975"/>
                        <a:ext cx="52197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8"/>
          <p:cNvGraphicFramePr>
            <a:graphicFrameLocks noChangeAspect="1"/>
          </p:cNvGraphicFramePr>
          <p:nvPr/>
        </p:nvGraphicFramePr>
        <p:xfrm>
          <a:off x="1676400" y="3260725"/>
          <a:ext cx="6197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6197600" imgH="596900" progId="Equation.DSMT4">
                  <p:embed/>
                </p:oleObj>
              </mc:Choice>
              <mc:Fallback>
                <p:oleObj name="" r:id="rId3" imgW="6197600" imgH="5969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260725"/>
                        <a:ext cx="61976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7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7">
                                            <p:txEl>
                                              <p:charRg st="8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7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97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7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197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4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97">
                                            <p:txEl>
                                              <p:charRg st="4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97">
                                            <p:txEl>
                                              <p:charRg st="4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7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7">
                                            <p:txEl>
                                              <p:charRg st="85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197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97">
                                            <p:txEl>
                                              <p:charRg st="117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197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197">
                                            <p:txEl>
                                              <p:charRg st="136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归结树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4280" name="Rectangle 9"/>
          <p:cNvSpPr/>
          <p:nvPr/>
        </p:nvSpPr>
        <p:spPr>
          <a:xfrm>
            <a:off x="571500" y="2428875"/>
            <a:ext cx="5067300" cy="487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A(x,y)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B(y)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∨C(f(x))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Rectangle 10"/>
          <p:cNvSpPr/>
          <p:nvPr/>
        </p:nvSpPr>
        <p:spPr>
          <a:xfrm>
            <a:off x="2171700" y="3524250"/>
            <a:ext cx="3600450" cy="6080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A(x,y)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B(y)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2" name="Rectangle 11"/>
          <p:cNvSpPr/>
          <p:nvPr/>
        </p:nvSpPr>
        <p:spPr>
          <a:xfrm>
            <a:off x="4438650" y="4619625"/>
            <a:ext cx="1600200" cy="487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B(b)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3" name="Rectangle 12"/>
          <p:cNvSpPr/>
          <p:nvPr/>
        </p:nvSpPr>
        <p:spPr>
          <a:xfrm>
            <a:off x="5905500" y="5592763"/>
            <a:ext cx="1600200" cy="4873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NIL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4" name="Rectangle 13"/>
          <p:cNvSpPr/>
          <p:nvPr/>
        </p:nvSpPr>
        <p:spPr>
          <a:xfrm>
            <a:off x="6305550" y="2428875"/>
            <a:ext cx="1466850" cy="6080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C(z)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5" name="Rectangle 14"/>
          <p:cNvSpPr/>
          <p:nvPr/>
        </p:nvSpPr>
        <p:spPr>
          <a:xfrm>
            <a:off x="6838950" y="3524250"/>
            <a:ext cx="1600200" cy="6080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A(a,b)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6" name="Rectangle 15"/>
          <p:cNvSpPr/>
          <p:nvPr/>
        </p:nvSpPr>
        <p:spPr>
          <a:xfrm>
            <a:off x="7105650" y="4619625"/>
            <a:ext cx="1600200" cy="4873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B(b)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7" name="Line 16"/>
          <p:cNvSpPr/>
          <p:nvPr/>
        </p:nvSpPr>
        <p:spPr>
          <a:xfrm>
            <a:off x="2305050" y="2916238"/>
            <a:ext cx="1866900" cy="6080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8" name="Line 17"/>
          <p:cNvSpPr/>
          <p:nvPr/>
        </p:nvSpPr>
        <p:spPr>
          <a:xfrm flipV="1">
            <a:off x="4171950" y="3036888"/>
            <a:ext cx="2800350" cy="487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89" name="Line 18"/>
          <p:cNvSpPr/>
          <p:nvPr/>
        </p:nvSpPr>
        <p:spPr>
          <a:xfrm>
            <a:off x="3638550" y="4132263"/>
            <a:ext cx="1600200" cy="487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0" name="Line 19"/>
          <p:cNvSpPr/>
          <p:nvPr/>
        </p:nvSpPr>
        <p:spPr>
          <a:xfrm flipV="1">
            <a:off x="5238750" y="4132263"/>
            <a:ext cx="2533650" cy="487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1" name="Line 20"/>
          <p:cNvSpPr/>
          <p:nvPr/>
        </p:nvSpPr>
        <p:spPr>
          <a:xfrm>
            <a:off x="5372100" y="5106988"/>
            <a:ext cx="1333500" cy="485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92" name="Line 21"/>
          <p:cNvSpPr/>
          <p:nvPr/>
        </p:nvSpPr>
        <p:spPr>
          <a:xfrm flipV="1">
            <a:off x="6705600" y="5106988"/>
            <a:ext cx="933450" cy="485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77" name="矩形 18"/>
          <p:cNvSpPr/>
          <p:nvPr/>
        </p:nvSpPr>
        <p:spPr>
          <a:xfrm>
            <a:off x="428625" y="1500188"/>
            <a:ext cx="80010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上述归结过程如下图归结树所示。</a:t>
            </a:r>
            <a:endParaRPr lang="zh-CN" altLang="en-US" sz="24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29125" y="3000375"/>
            <a:ext cx="1571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{f(x)/z}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57813" y="4143375"/>
            <a:ext cx="157162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x,b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/y}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4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0" grpId="0" animBg="1"/>
      <p:bldP spid="54281" grpId="0" animBg="1"/>
      <p:bldP spid="54282" grpId="0" animBg="1"/>
      <p:bldP spid="54283" grpId="0" animBg="1"/>
      <p:bldP spid="54284" grpId="0" animBg="1"/>
      <p:bldP spid="54285" grpId="0" animBg="1"/>
      <p:bldP spid="54286" grpId="0" animBg="1"/>
      <p:bldP spid="54277" grpId="0"/>
      <p:bldP spid="20" grpId="0" animBg="1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3.3.4 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归结策略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219200"/>
            <a:ext cx="8001000" cy="5334000"/>
          </a:xfrm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buClrTx/>
              <a:buSzTx/>
              <a:buFontTx/>
              <a:buChar char="•"/>
            </a:pPr>
            <a:r>
              <a:rPr lang="zh-CN" altLang="en-US" sz="2000" dirty="0"/>
              <a:t>归结策略可分为两大类：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None/>
            </a:pPr>
            <a:r>
              <a:rPr lang="zh-CN" altLang="en-US" sz="2000" dirty="0"/>
              <a:t>一类是删除策略；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None/>
            </a:pPr>
            <a:r>
              <a:rPr lang="zh-CN" altLang="en-US" sz="2000" dirty="0"/>
              <a:t>	删除某些无用的子句来缩小归结的范围。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None/>
            </a:pPr>
            <a:r>
              <a:rPr lang="zh-CN" altLang="en-US" sz="2000" dirty="0"/>
              <a:t>一类是限制策略。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None/>
            </a:pPr>
            <a:r>
              <a:rPr lang="zh-CN" altLang="en-US" sz="2000" dirty="0"/>
              <a:t>	通过对参加归结的子句进行种种限制，尽可能减小归结的盲目性，使其尽快地归结出空子句。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Char char="•"/>
            </a:pPr>
            <a:r>
              <a:rPr lang="zh-CN" altLang="en-US" sz="2000" dirty="0"/>
              <a:t>归结的一般过程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None/>
            </a:pPr>
            <a:r>
              <a:rPr lang="zh-CN" altLang="en-US" sz="2000" dirty="0"/>
              <a:t>设有子句集</a:t>
            </a:r>
            <a:r>
              <a:rPr lang="en-US" altLang="zh-CN" sz="2000" dirty="0"/>
              <a:t>S={C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,C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,C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,C</a:t>
            </a:r>
            <a:r>
              <a:rPr lang="en-US" altLang="zh-CN" sz="2000" baseline="-25000" dirty="0"/>
              <a:t>4</a:t>
            </a:r>
            <a:r>
              <a:rPr lang="en-US" altLang="zh-CN" sz="2000" dirty="0"/>
              <a:t>}</a:t>
            </a:r>
            <a:r>
              <a:rPr lang="zh-CN" altLang="en-US" sz="2000" dirty="0"/>
              <a:t>，则对此子句集归结的一般过程是：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AutoNum type="arabicPeriod"/>
            </a:pPr>
            <a:r>
              <a:rPr lang="en-US" altLang="zh-CN" sz="2000" dirty="0"/>
              <a:t>S</a:t>
            </a:r>
            <a:r>
              <a:rPr lang="zh-CN" altLang="en-US" sz="2000" dirty="0"/>
              <a:t>内任意子句两两逐一进行归结，得到一组归结式，称为第一级归结式，记为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AutoNum type="arabicPeriod"/>
            </a:pPr>
            <a:r>
              <a:rPr lang="zh-CN" altLang="en-US" sz="2000" dirty="0"/>
              <a:t>把</a:t>
            </a:r>
            <a:r>
              <a:rPr lang="en-US" altLang="zh-CN" sz="2000" dirty="0"/>
              <a:t>S</a:t>
            </a:r>
            <a:r>
              <a:rPr lang="zh-CN" altLang="en-US" sz="2000" dirty="0"/>
              <a:t>与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内的任意子句两两逐一进行归结，得到一组归结式，称为第二级归结式，记为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AutoNum type="arabicPeriod"/>
            </a:pPr>
            <a:r>
              <a:rPr lang="en-US" altLang="zh-CN" sz="2000" dirty="0"/>
              <a:t>S</a:t>
            </a:r>
            <a:r>
              <a:rPr lang="zh-CN" altLang="en-US" sz="2000" dirty="0"/>
              <a:t>和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内的子句与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2</a:t>
            </a:r>
            <a:r>
              <a:rPr lang="zh-CN" altLang="en-US" sz="2000" dirty="0"/>
              <a:t>内的任意子句两两逐一进行归结，得到一组归结式，称为第三级归结式，记为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3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marL="533400" indent="-533400" eaLnBrk="1" hangingPunct="1">
              <a:buClrTx/>
              <a:buSzTx/>
              <a:buFontTx/>
              <a:buAutoNum type="arabicPeriod"/>
            </a:pPr>
            <a:r>
              <a:rPr lang="zh-CN" altLang="en-US" sz="2000" dirty="0"/>
              <a:t>如此继续，直到出现了空子句或者不能再继续归结为止。</a:t>
            </a:r>
            <a:endParaRPr lang="zh-CN" altLang="en-US" sz="2000" dirty="0"/>
          </a:p>
        </p:txBody>
      </p:sp>
      <p:sp>
        <p:nvSpPr>
          <p:cNvPr id="5632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299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299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299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299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4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299">
                                            <p:txEl>
                                              <p:charRg st="4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299">
                                            <p:txEl>
                                              <p:charRg st="41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5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charRg st="5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charRg st="5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9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299">
                                            <p:txEl>
                                              <p:charRg st="9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299">
                                            <p:txEl>
                                              <p:charRg st="9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0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299">
                                            <p:txEl>
                                              <p:charRg st="10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299">
                                            <p:txEl>
                                              <p:charRg st="10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3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299">
                                            <p:txEl>
                                              <p:charRg st="13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299">
                                            <p:txEl>
                                              <p:charRg st="13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17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299">
                                            <p:txEl>
                                              <p:charRg st="17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299">
                                            <p:txEl>
                                              <p:charRg st="176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219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299">
                                            <p:txEl>
                                              <p:charRg st="219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299">
                                            <p:txEl>
                                              <p:charRg st="219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charRg st="268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299">
                                            <p:txEl>
                                              <p:charRg st="268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299">
                                            <p:txEl>
                                              <p:charRg st="268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3.1.1 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推理方式及其分类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600200"/>
            <a:ext cx="8001000" cy="50292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演绎推理、归纳推理、默认推理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演绎推理：从一般到特殊。例如三段论。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归纳推理：从个体到一般。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默认推理：缺省推理，在知识不完全的情况下假设某些条件已经具备所进行的推理。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确定性、不确定性推理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单调性、非单调推理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推出的结论是否单调增加。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启发式、非启发式推理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所谓启发性知识是指与问题有关且能加快推理进程、求得问题最优解的知识。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基于知识的推理、统计推理、直觉推理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从方法论的角度划分。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charRg st="5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5">
                                            <p:txEl>
                                              <p:charRg st="52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9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5">
                                            <p:txEl>
                                              <p:charRg st="9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5">
                                            <p:txEl>
                                              <p:charRg st="9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195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charRg st="10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1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charRg st="11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charRg st="11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3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195">
                                            <p:txEl>
                                              <p:charRg st="13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195">
                                            <p:txEl>
                                              <p:charRg st="13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46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95">
                                            <p:txEl>
                                              <p:charRg st="146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195">
                                            <p:txEl>
                                              <p:charRg st="146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8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195">
                                            <p:txEl>
                                              <p:charRg st="18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195">
                                            <p:txEl>
                                              <p:charRg st="182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03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195">
                                            <p:txEl>
                                              <p:charRg st="203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195">
                                            <p:txEl>
                                              <p:charRg st="203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0772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一个归结的例子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32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5334000"/>
          </a:xfrm>
          <a:ln/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例</a:t>
            </a:r>
            <a:r>
              <a:rPr lang="en-US" altLang="zh-CN" sz="2400" dirty="0"/>
              <a:t>. </a:t>
            </a:r>
            <a:r>
              <a:rPr lang="zh-CN" altLang="en-US" sz="2400" dirty="0"/>
              <a:t>设有子句集</a:t>
            </a:r>
            <a:r>
              <a:rPr lang="en-US" altLang="zh-CN" sz="2400" dirty="0"/>
              <a:t>S={P, 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R,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P</a:t>
            </a:r>
            <a:r>
              <a:rPr lang="en-US" altLang="zh-CN" sz="2000" dirty="0"/>
              <a:t>∨</a:t>
            </a:r>
            <a:r>
              <a:rPr lang="en-US" altLang="zh-CN" sz="2400" dirty="0"/>
              <a:t>Q,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Q</a:t>
            </a:r>
            <a:r>
              <a:rPr lang="en-US" altLang="zh-CN" sz="2000" dirty="0"/>
              <a:t>∨</a:t>
            </a:r>
            <a:r>
              <a:rPr lang="en-US" altLang="zh-CN" sz="2400" dirty="0"/>
              <a:t>R}</a:t>
            </a:r>
            <a:r>
              <a:rPr lang="zh-CN" altLang="en-US" sz="2400" dirty="0"/>
              <a:t>。归结过程为：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</a:t>
            </a:r>
            <a:r>
              <a:rPr lang="en-US" altLang="zh-CN" sz="2400" dirty="0">
                <a:sym typeface="Wingdings" panose="05000000000000000000" pitchFamily="2" charset="2"/>
              </a:rPr>
              <a:t>:   (1)P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		(2)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R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(3)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P</a:t>
            </a:r>
            <a:r>
              <a:rPr lang="en-US" altLang="zh-CN" sz="2000" dirty="0"/>
              <a:t>∨</a:t>
            </a:r>
            <a:r>
              <a:rPr lang="en-US" altLang="zh-CN" sz="2400" dirty="0"/>
              <a:t>Q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	(4)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Q</a:t>
            </a:r>
            <a:r>
              <a:rPr lang="en-US" altLang="zh-CN" sz="2000" dirty="0"/>
              <a:t>∨</a:t>
            </a:r>
            <a:r>
              <a:rPr lang="en-US" altLang="zh-CN" sz="2400" dirty="0"/>
              <a:t>R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: (5)Q		(1)</a:t>
            </a:r>
            <a:r>
              <a:rPr lang="zh-CN" altLang="en-US" sz="2400" dirty="0"/>
              <a:t>与</a:t>
            </a:r>
            <a:r>
              <a:rPr lang="en-US" altLang="zh-CN" sz="2400" dirty="0"/>
              <a:t>(3)</a:t>
            </a:r>
            <a:r>
              <a:rPr lang="zh-CN" altLang="en-US" sz="2400" dirty="0"/>
              <a:t>归结	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(6)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Q		 (2)</a:t>
            </a:r>
            <a:r>
              <a:rPr lang="zh-CN" altLang="en-US" sz="2400" dirty="0"/>
              <a:t>与</a:t>
            </a:r>
            <a:r>
              <a:rPr lang="en-US" altLang="zh-CN" sz="2400" dirty="0"/>
              <a:t>(4)</a:t>
            </a:r>
            <a:r>
              <a:rPr lang="zh-CN" altLang="en-US" sz="2400" dirty="0"/>
              <a:t>归结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		</a:t>
            </a:r>
            <a:r>
              <a:rPr lang="en-US" altLang="zh-CN" sz="2400" dirty="0">
                <a:sym typeface="Wingdings" panose="05000000000000000000" pitchFamily="2" charset="2"/>
              </a:rPr>
              <a:t>(7)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>
                <a:sym typeface="Wingdings" panose="05000000000000000000" pitchFamily="2" charset="2"/>
              </a:rPr>
              <a:t>P</a:t>
            </a:r>
            <a:r>
              <a:rPr lang="en-US" altLang="zh-CN" sz="2000" dirty="0"/>
              <a:t>∨</a:t>
            </a:r>
            <a:r>
              <a:rPr lang="en-US" altLang="zh-CN" sz="2400" dirty="0">
                <a:sym typeface="Wingdings" panose="05000000000000000000" pitchFamily="2" charset="2"/>
              </a:rPr>
              <a:t>R	 </a:t>
            </a:r>
            <a:r>
              <a:rPr lang="en-US" altLang="zh-CN" sz="2400" dirty="0"/>
              <a:t>(3)</a:t>
            </a:r>
            <a:r>
              <a:rPr lang="zh-CN" altLang="en-US" sz="2400" dirty="0"/>
              <a:t>与</a:t>
            </a:r>
            <a:r>
              <a:rPr lang="en-US" altLang="zh-CN" sz="2400" dirty="0"/>
              <a:t>(4)</a:t>
            </a:r>
            <a:r>
              <a:rPr lang="zh-CN" altLang="en-US" sz="2400" dirty="0"/>
              <a:t>归结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: (8)R		 (1)</a:t>
            </a:r>
            <a:r>
              <a:rPr lang="zh-CN" altLang="en-US" sz="2400" dirty="0"/>
              <a:t>与</a:t>
            </a:r>
            <a:r>
              <a:rPr lang="en-US" altLang="zh-CN" sz="2400" dirty="0"/>
              <a:t>(7)</a:t>
            </a:r>
            <a:r>
              <a:rPr lang="zh-CN" altLang="en-US" sz="2400" dirty="0"/>
              <a:t>归结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(9)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/>
              <a:t>P		 (2)</a:t>
            </a:r>
            <a:r>
              <a:rPr lang="zh-CN" altLang="en-US" sz="2400" dirty="0"/>
              <a:t>与</a:t>
            </a:r>
            <a:r>
              <a:rPr lang="en-US" altLang="zh-CN" sz="2400" dirty="0"/>
              <a:t>(7)</a:t>
            </a:r>
            <a:r>
              <a:rPr lang="zh-CN" altLang="en-US" sz="2400" dirty="0"/>
              <a:t>归结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ym typeface="Wingdings" panose="05000000000000000000" pitchFamily="2" charset="2"/>
              </a:rPr>
              <a:t>		</a:t>
            </a:r>
            <a:r>
              <a:rPr lang="en-US" altLang="zh-CN" sz="2400" dirty="0">
                <a:sym typeface="Wingdings" panose="05000000000000000000" pitchFamily="2" charset="2"/>
              </a:rPr>
              <a:t>(10)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400" dirty="0">
                <a:sym typeface="Wingdings" panose="05000000000000000000" pitchFamily="2" charset="2"/>
              </a:rPr>
              <a:t>P		 </a:t>
            </a:r>
            <a:r>
              <a:rPr lang="en-US" altLang="zh-CN" sz="2400" dirty="0"/>
              <a:t>(3)</a:t>
            </a:r>
            <a:r>
              <a:rPr lang="zh-CN" altLang="en-US" sz="2400" dirty="0"/>
              <a:t>与</a:t>
            </a:r>
            <a:r>
              <a:rPr lang="en-US" altLang="zh-CN" sz="2400" dirty="0"/>
              <a:t>(6)</a:t>
            </a:r>
            <a:r>
              <a:rPr lang="zh-CN" altLang="en-US" sz="2400" dirty="0"/>
              <a:t>归结</a:t>
            </a:r>
            <a:endParaRPr lang="zh-CN" altLang="en-US" sz="2400" dirty="0">
              <a:sym typeface="Wingdings" panose="05000000000000000000" pitchFamily="2" charset="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(11)R		 (4)</a:t>
            </a:r>
            <a:r>
              <a:rPr lang="zh-CN" altLang="en-US" sz="2400" dirty="0"/>
              <a:t>与</a:t>
            </a:r>
            <a:r>
              <a:rPr lang="en-US" altLang="zh-CN" sz="2400" dirty="0"/>
              <a:t>(5)</a:t>
            </a:r>
            <a:r>
              <a:rPr lang="zh-CN" altLang="en-US" sz="2400" dirty="0"/>
              <a:t>归结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: (12) NIL	 (1)</a:t>
            </a:r>
            <a:r>
              <a:rPr lang="zh-CN" altLang="en-US" sz="2400" dirty="0"/>
              <a:t>与</a:t>
            </a:r>
            <a:r>
              <a:rPr lang="en-US" altLang="zh-CN" sz="2400" dirty="0"/>
              <a:t>(9)</a:t>
            </a:r>
            <a:r>
              <a:rPr lang="zh-CN" altLang="en-US" sz="2400" dirty="0"/>
              <a:t>归结</a:t>
            </a:r>
            <a:endParaRPr lang="zh-CN" altLang="en-US" sz="2400" dirty="0">
              <a:sym typeface="Wingdings" panose="05000000000000000000" pitchFamily="2" charset="2"/>
            </a:endParaRPr>
          </a:p>
        </p:txBody>
      </p:sp>
      <p:sp>
        <p:nvSpPr>
          <p:cNvPr id="5734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3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3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23">
                                            <p:txEl>
                                              <p:charRg st="5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323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323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7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3">
                                            <p:txEl>
                                              <p:charRg st="7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323">
                                            <p:txEl>
                                              <p:charRg st="7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9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323">
                                            <p:txEl>
                                              <p:charRg st="9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6323">
                                            <p:txEl>
                                              <p:charRg st="9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1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3">
                                            <p:txEl>
                                              <p:charRg st="11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23">
                                            <p:txEl>
                                              <p:charRg st="114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3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323">
                                            <p:txEl>
                                              <p:charRg st="13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323">
                                            <p:txEl>
                                              <p:charRg st="13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56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323">
                                            <p:txEl>
                                              <p:charRg st="156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3">
                                            <p:txEl>
                                              <p:charRg st="156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7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323">
                                            <p:txEl>
                                              <p:charRg st="17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323">
                                            <p:txEl>
                                              <p:charRg st="176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197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323">
                                            <p:txEl>
                                              <p:charRg st="197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323">
                                            <p:txEl>
                                              <p:charRg st="197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charRg st="217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6323">
                                            <p:txEl>
                                              <p:charRg st="217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323">
                                            <p:txEl>
                                              <p:charRg st="217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zh-CN" alt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删除</a:t>
            </a:r>
            <a:r>
              <a:rPr kumimoji="0" lang="zh-CN" altLang="en-US" sz="40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策略</a:t>
            </a:r>
            <a:endParaRPr kumimoji="0" lang="zh-CN" altLang="en-US" sz="40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20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纯文字删除法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如果某文字</a:t>
            </a:r>
            <a:r>
              <a:rPr lang="en-US" altLang="zh-CN" sz="2800" dirty="0"/>
              <a:t>L</a:t>
            </a:r>
            <a:r>
              <a:rPr lang="zh-CN" altLang="en-US" sz="2800" dirty="0"/>
              <a:t>在子句集中不存在可与之互补的文字</a:t>
            </a:r>
            <a:r>
              <a:rPr lang="en-US" altLang="zh-CN" sz="24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800" dirty="0"/>
              <a:t>L</a:t>
            </a:r>
            <a:r>
              <a:rPr lang="zh-CN" altLang="en-US" sz="2800" dirty="0"/>
              <a:t>，则称该文字为纯文字。包含纯文字的子句可以删除。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重言式删除法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如果一个子句中同时包含互补文字对，则该字句称为重言式。重言式是永远为真的子句，可以删除。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包孕删除法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	设有子句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，如果存在一个代换</a:t>
            </a:r>
            <a:r>
              <a:rPr lang="en-US" altLang="zh-CN" sz="2800" dirty="0"/>
              <a:t>σ</a:t>
            </a:r>
            <a:r>
              <a:rPr lang="zh-CN" altLang="en-US" sz="2800" dirty="0"/>
              <a:t>，使得           ，则称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包孕于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5837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473200" y="6019800"/>
          <a:ext cx="111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117600" imgH="457200" progId="Equation.DSMT4">
                  <p:embed/>
                </p:oleObj>
              </mc:Choice>
              <mc:Fallback>
                <p:oleObj name="" r:id="rId1" imgW="1117600" imgH="457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3200" y="6019800"/>
                        <a:ext cx="1117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20">
                                            <p:txEl>
                                              <p:charRg st="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0">
                                            <p:txEl>
                                              <p:charRg st="7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0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0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6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0">
                                            <p:txEl>
                                              <p:charRg st="6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0">
                                            <p:txEl>
                                              <p:charRg st="64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1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20">
                                            <p:txEl>
                                              <p:charRg st="11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20">
                                            <p:txEl>
                                              <p:charRg st="110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charRg st="11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20">
                                            <p:txEl>
                                              <p:charRg st="11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20">
                                            <p:txEl>
                                              <p:charRg st="11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28596" y="600060"/>
            <a:ext cx="8258204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支持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集策略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781175"/>
            <a:ext cx="8153400" cy="46482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对参加归结的子句提出如下限制：每一次归结时，亲本子句中至少有一个是由目标公式的否定所得到的子句，或者是它们的后裔。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可以证明，支持集策略是完备的。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例</a:t>
            </a:r>
            <a:r>
              <a:rPr lang="en-US" altLang="zh-CN" sz="2000" dirty="0">
                <a:latin typeface="宋体" panose="02010600030101010101" pitchFamily="2" charset="-122"/>
              </a:rPr>
              <a:t>. </a:t>
            </a:r>
            <a:r>
              <a:rPr lang="zh-CN" altLang="en-US" sz="2000" dirty="0">
                <a:latin typeface="宋体" panose="02010600030101010101" pitchFamily="2" charset="-122"/>
              </a:rPr>
              <a:t>设有子句集</a:t>
            </a:r>
            <a:r>
              <a:rPr lang="en-US" altLang="zh-CN" sz="2000" dirty="0">
                <a:latin typeface="宋体" panose="02010600030101010101" pitchFamily="2" charset="-122"/>
              </a:rPr>
              <a:t>S={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latin typeface="Times New Roman" panose="02020603050405020304" pitchFamily="18" charset="0"/>
              </a:rPr>
              <a:t>I(x)</a:t>
            </a:r>
            <a:r>
              <a:rPr lang="en-US" altLang="zh-CN" sz="2000" dirty="0"/>
              <a:t>∨</a:t>
            </a:r>
            <a:r>
              <a:rPr lang="en-US" altLang="zh-CN" sz="2000" dirty="0">
                <a:latin typeface="Times New Roman" panose="02020603050405020304" pitchFamily="18" charset="0"/>
              </a:rPr>
              <a:t>R(x),I(a),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latin typeface="Times New Roman" panose="02020603050405020304" pitchFamily="18" charset="0"/>
              </a:rPr>
              <a:t>R(y)</a:t>
            </a:r>
            <a:r>
              <a:rPr lang="en-US" altLang="zh-CN" sz="2000" dirty="0"/>
              <a:t>∨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latin typeface="Times New Roman" panose="02020603050405020304" pitchFamily="18" charset="0"/>
              </a:rPr>
              <a:t>L(y),L(a)</a:t>
            </a:r>
            <a:r>
              <a:rPr lang="en-US" altLang="zh-CN" sz="2000" dirty="0">
                <a:latin typeface="宋体" panose="02010600030101010101" pitchFamily="2" charset="-122"/>
              </a:rPr>
              <a:t>}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latin typeface="Times New Roman" panose="02020603050405020304" pitchFamily="18" charset="0"/>
              </a:rPr>
              <a:t>I(x)</a:t>
            </a:r>
            <a:r>
              <a:rPr lang="en-US" altLang="zh-CN" sz="2000" dirty="0"/>
              <a:t>∨</a:t>
            </a:r>
            <a:r>
              <a:rPr lang="en-US" altLang="zh-CN" sz="2000" dirty="0">
                <a:latin typeface="Times New Roman" panose="02020603050405020304" pitchFamily="18" charset="0"/>
              </a:rPr>
              <a:t>R(x)</a:t>
            </a:r>
            <a:r>
              <a:rPr lang="zh-CN" altLang="en-US" sz="2000" dirty="0">
                <a:latin typeface="宋体" panose="02010600030101010101" pitchFamily="2" charset="-122"/>
              </a:rPr>
              <a:t>是目标公式否定后得到的子句。</a:t>
            </a:r>
            <a:endParaRPr lang="zh-CN" altLang="en-US" sz="2000" dirty="0">
              <a:latin typeface="宋体" panose="02010600030101010101" pitchFamily="2" charset="-122"/>
            </a:endParaRPr>
          </a:p>
        </p:txBody>
      </p:sp>
      <p:sp>
        <p:nvSpPr>
          <p:cNvPr id="5939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5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7">
                                            <p:txEl>
                                              <p:charRg st="5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7">
                                            <p:txEl>
                                              <p:charRg st="5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7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charRg st="7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charRg st="7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charRg st="12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7">
                                            <p:txEl>
                                              <p:charRg st="12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7">
                                            <p:txEl>
                                              <p:charRg st="12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28604"/>
            <a:ext cx="7772400" cy="8382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支持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集策略示例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419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8" name="Rectangle 5"/>
          <p:cNvSpPr>
            <a:spLocks noChangeArrowheads="1"/>
          </p:cNvSpPr>
          <p:nvPr/>
        </p:nvSpPr>
        <p:spPr bwMode="auto">
          <a:xfrm>
            <a:off x="1447800" y="1981200"/>
            <a:ext cx="1435100" cy="40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ahoma" panose="020B0604030504040204" pitchFamily="34" charset="0"/>
              </a:rPr>
              <a:t>¬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I(x)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∨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R(x)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8379" name="Rectangle 6"/>
          <p:cNvSpPr/>
          <p:nvPr/>
        </p:nvSpPr>
        <p:spPr>
          <a:xfrm>
            <a:off x="3327400" y="1981200"/>
            <a:ext cx="5588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0" name="Rectangle 7"/>
          <p:cNvSpPr/>
          <p:nvPr/>
        </p:nvSpPr>
        <p:spPr>
          <a:xfrm>
            <a:off x="4343400" y="1981200"/>
            <a:ext cx="160813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1" name="Rectangle 8"/>
          <p:cNvSpPr/>
          <p:nvPr/>
        </p:nvSpPr>
        <p:spPr>
          <a:xfrm>
            <a:off x="6400800" y="1981200"/>
            <a:ext cx="601663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2" name="Rectangle 9"/>
          <p:cNvSpPr/>
          <p:nvPr/>
        </p:nvSpPr>
        <p:spPr>
          <a:xfrm>
            <a:off x="1793875" y="3175000"/>
            <a:ext cx="64452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3" name="Rectangle 10"/>
          <p:cNvSpPr/>
          <p:nvPr/>
        </p:nvSpPr>
        <p:spPr>
          <a:xfrm>
            <a:off x="1770063" y="4241800"/>
            <a:ext cx="744537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4" name="Rectangle 11"/>
          <p:cNvSpPr/>
          <p:nvPr/>
        </p:nvSpPr>
        <p:spPr>
          <a:xfrm>
            <a:off x="4965700" y="3124200"/>
            <a:ext cx="1535113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I(x)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5" name="Rectangle 12"/>
          <p:cNvSpPr/>
          <p:nvPr/>
        </p:nvSpPr>
        <p:spPr>
          <a:xfrm>
            <a:off x="3810000" y="4241800"/>
            <a:ext cx="74453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6" name="Rectangle 13"/>
          <p:cNvSpPr/>
          <p:nvPr/>
        </p:nvSpPr>
        <p:spPr>
          <a:xfrm>
            <a:off x="6172200" y="4241800"/>
            <a:ext cx="7016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7" name="Rectangle 14"/>
          <p:cNvSpPr/>
          <p:nvPr/>
        </p:nvSpPr>
        <p:spPr>
          <a:xfrm>
            <a:off x="3300413" y="5486400"/>
            <a:ext cx="585787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NIL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8" name="Line 21"/>
          <p:cNvSpPr/>
          <p:nvPr/>
        </p:nvSpPr>
        <p:spPr>
          <a:xfrm flipH="1">
            <a:off x="3581400" y="2362200"/>
            <a:ext cx="0" cy="3124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89" name="Line 22"/>
          <p:cNvSpPr/>
          <p:nvPr/>
        </p:nvSpPr>
        <p:spPr>
          <a:xfrm>
            <a:off x="2057400" y="2362200"/>
            <a:ext cx="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0" name="Line 23"/>
          <p:cNvSpPr/>
          <p:nvPr/>
        </p:nvSpPr>
        <p:spPr>
          <a:xfrm flipH="1">
            <a:off x="2057400" y="2362200"/>
            <a:ext cx="15240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1" name="Line 24"/>
          <p:cNvSpPr/>
          <p:nvPr/>
        </p:nvSpPr>
        <p:spPr>
          <a:xfrm>
            <a:off x="2057400" y="2362200"/>
            <a:ext cx="3800475" cy="781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2" name="Line 25"/>
          <p:cNvSpPr/>
          <p:nvPr/>
        </p:nvSpPr>
        <p:spPr>
          <a:xfrm>
            <a:off x="5181600" y="2362200"/>
            <a:ext cx="676275" cy="7810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3" name="Line 26"/>
          <p:cNvSpPr/>
          <p:nvPr/>
        </p:nvSpPr>
        <p:spPr>
          <a:xfrm flipH="1">
            <a:off x="2133600" y="2357438"/>
            <a:ext cx="1438275" cy="18335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4" name="Line 27"/>
          <p:cNvSpPr/>
          <p:nvPr/>
        </p:nvSpPr>
        <p:spPr>
          <a:xfrm flipH="1">
            <a:off x="2133600" y="3500438"/>
            <a:ext cx="3724275" cy="6905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5" name="Line 28"/>
          <p:cNvSpPr/>
          <p:nvPr/>
        </p:nvSpPr>
        <p:spPr>
          <a:xfrm>
            <a:off x="2071688" y="3571875"/>
            <a:ext cx="2043112" cy="6191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6" name="Line 29"/>
          <p:cNvSpPr/>
          <p:nvPr/>
        </p:nvSpPr>
        <p:spPr>
          <a:xfrm flipH="1">
            <a:off x="4114800" y="2357438"/>
            <a:ext cx="1100138" cy="18335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7" name="Line 30"/>
          <p:cNvSpPr/>
          <p:nvPr/>
        </p:nvSpPr>
        <p:spPr>
          <a:xfrm flipH="1">
            <a:off x="6705600" y="2362200"/>
            <a:ext cx="0" cy="1905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8" name="Line 31"/>
          <p:cNvSpPr/>
          <p:nvPr/>
        </p:nvSpPr>
        <p:spPr>
          <a:xfrm>
            <a:off x="5857875" y="3500438"/>
            <a:ext cx="847725" cy="7667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99" name="Line 32"/>
          <p:cNvSpPr/>
          <p:nvPr/>
        </p:nvSpPr>
        <p:spPr>
          <a:xfrm flipH="1">
            <a:off x="3581400" y="4648200"/>
            <a:ext cx="2895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00" name="Rectangle 36"/>
          <p:cNvSpPr/>
          <p:nvPr/>
        </p:nvSpPr>
        <p:spPr>
          <a:xfrm>
            <a:off x="1981200" y="1676400"/>
            <a:ext cx="322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1" name="Rectangle 37"/>
          <p:cNvSpPr/>
          <p:nvPr/>
        </p:nvSpPr>
        <p:spPr>
          <a:xfrm>
            <a:off x="3429000" y="1676400"/>
            <a:ext cx="322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2" name="Rectangle 38"/>
          <p:cNvSpPr/>
          <p:nvPr/>
        </p:nvSpPr>
        <p:spPr>
          <a:xfrm>
            <a:off x="5011738" y="1676400"/>
            <a:ext cx="3222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3" name="Rectangle 39"/>
          <p:cNvSpPr/>
          <p:nvPr/>
        </p:nvSpPr>
        <p:spPr>
          <a:xfrm>
            <a:off x="6535738" y="1676400"/>
            <a:ext cx="3222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4" name="Rectangle 40"/>
          <p:cNvSpPr/>
          <p:nvPr/>
        </p:nvSpPr>
        <p:spPr>
          <a:xfrm>
            <a:off x="2035175" y="2819400"/>
            <a:ext cx="322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5" name="Rectangle 41"/>
          <p:cNvSpPr/>
          <p:nvPr/>
        </p:nvSpPr>
        <p:spPr>
          <a:xfrm>
            <a:off x="6143625" y="2819400"/>
            <a:ext cx="322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6" name="Rectangle 42"/>
          <p:cNvSpPr/>
          <p:nvPr/>
        </p:nvSpPr>
        <p:spPr>
          <a:xfrm>
            <a:off x="4021138" y="3810000"/>
            <a:ext cx="3238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7" name="Rectangle 43"/>
          <p:cNvSpPr/>
          <p:nvPr/>
        </p:nvSpPr>
        <p:spPr>
          <a:xfrm>
            <a:off x="2057400" y="3810000"/>
            <a:ext cx="3238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8" name="Rectangle 44"/>
          <p:cNvSpPr/>
          <p:nvPr/>
        </p:nvSpPr>
        <p:spPr>
          <a:xfrm>
            <a:off x="6400800" y="3870325"/>
            <a:ext cx="322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409" name="Rectangle 45"/>
          <p:cNvSpPr/>
          <p:nvPr/>
        </p:nvSpPr>
        <p:spPr>
          <a:xfrm>
            <a:off x="3502025" y="5105400"/>
            <a:ext cx="4603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lang="en-US" altLang="zh-CN" sz="2000" dirty="0">
              <a:solidFill>
                <a:srgbClr val="D31128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00125" y="2500313"/>
            <a:ext cx="92868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{a/x}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214938" y="2500313"/>
            <a:ext cx="92868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{x/y}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000125" y="3714750"/>
            <a:ext cx="92868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{a/x}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429125" y="3714750"/>
            <a:ext cx="92868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{a/y}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786563" y="3714750"/>
            <a:ext cx="92868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{a/x}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8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8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8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8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2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8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8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nimBg="1"/>
      <p:bldP spid="58379" grpId="0" animBg="1"/>
      <p:bldP spid="58380" grpId="0" animBg="1"/>
      <p:bldP spid="58381" grpId="0" animBg="1"/>
      <p:bldP spid="58382" grpId="0" animBg="1"/>
      <p:bldP spid="58383" grpId="0" animBg="1"/>
      <p:bldP spid="58384" grpId="0" animBg="1"/>
      <p:bldP spid="58385" grpId="0" animBg="1"/>
      <p:bldP spid="58386" grpId="0" animBg="1"/>
      <p:bldP spid="58387" grpId="0" animBg="1"/>
      <p:bldP spid="58400" grpId="0"/>
      <p:bldP spid="58401" grpId="0"/>
      <p:bldP spid="58402" grpId="0"/>
      <p:bldP spid="58403" grpId="0"/>
      <p:bldP spid="58404" grpId="0"/>
      <p:bldP spid="58405" grpId="0"/>
      <p:bldP spid="58406" grpId="0"/>
      <p:bldP spid="58407" grpId="0"/>
      <p:bldP spid="58408" grpId="0"/>
      <p:bldP spid="58409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528622"/>
            <a:ext cx="7772400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线性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输入策略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39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85813" y="2043113"/>
            <a:ext cx="7839075" cy="24574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限制：参加归结的两个子句中必须至少有一个是初始子句集中的子句。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线性输入策略可限制生成归结式的数量，具有简单、高效的优点。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但是它是不完备的。</a:t>
            </a:r>
            <a:endParaRPr lang="zh-CN" altLang="en-US" sz="2800" dirty="0"/>
          </a:p>
        </p:txBody>
      </p:sp>
      <p:sp>
        <p:nvSpPr>
          <p:cNvPr id="6144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>
                                            <p:txEl>
                                              <p:charRg st="62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线性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输入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策略示例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46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1600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endParaRPr lang="zh-CN" altLang="en-US" sz="2400" dirty="0"/>
          </a:p>
        </p:txBody>
      </p:sp>
      <p:sp>
        <p:nvSpPr>
          <p:cNvPr id="6246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9" name="Rectangle 5"/>
          <p:cNvSpPr/>
          <p:nvPr/>
        </p:nvSpPr>
        <p:spPr>
          <a:xfrm>
            <a:off x="1500188" y="2233613"/>
            <a:ext cx="14351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I(x)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R(x)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0" name="Rectangle 6"/>
          <p:cNvSpPr/>
          <p:nvPr/>
        </p:nvSpPr>
        <p:spPr>
          <a:xfrm>
            <a:off x="3379788" y="2233613"/>
            <a:ext cx="5588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1" name="Rectangle 7"/>
          <p:cNvSpPr/>
          <p:nvPr/>
        </p:nvSpPr>
        <p:spPr>
          <a:xfrm>
            <a:off x="4395788" y="2233613"/>
            <a:ext cx="1608137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(y)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2" name="Rectangle 8"/>
          <p:cNvSpPr/>
          <p:nvPr/>
        </p:nvSpPr>
        <p:spPr>
          <a:xfrm>
            <a:off x="6453188" y="2233613"/>
            <a:ext cx="601662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3" name="Rectangle 9"/>
          <p:cNvSpPr/>
          <p:nvPr/>
        </p:nvSpPr>
        <p:spPr>
          <a:xfrm>
            <a:off x="2303463" y="3427413"/>
            <a:ext cx="64452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4" name="Rectangle 10"/>
          <p:cNvSpPr/>
          <p:nvPr/>
        </p:nvSpPr>
        <p:spPr>
          <a:xfrm>
            <a:off x="2736850" y="4494213"/>
            <a:ext cx="74453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5" name="Rectangle 11"/>
          <p:cNvSpPr/>
          <p:nvPr/>
        </p:nvSpPr>
        <p:spPr>
          <a:xfrm>
            <a:off x="3751263" y="3376613"/>
            <a:ext cx="1535112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I(x)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∨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6" name="Rectangle 12"/>
          <p:cNvSpPr/>
          <p:nvPr/>
        </p:nvSpPr>
        <p:spPr>
          <a:xfrm>
            <a:off x="5184775" y="4494213"/>
            <a:ext cx="74453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7" name="Rectangle 13"/>
          <p:cNvSpPr/>
          <p:nvPr/>
        </p:nvSpPr>
        <p:spPr>
          <a:xfrm>
            <a:off x="6224588" y="4494213"/>
            <a:ext cx="7016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8" name="Rectangle 14"/>
          <p:cNvSpPr/>
          <p:nvPr/>
        </p:nvSpPr>
        <p:spPr>
          <a:xfrm>
            <a:off x="3352800" y="5738813"/>
            <a:ext cx="585788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NIL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39" name="Line 15"/>
          <p:cNvSpPr/>
          <p:nvPr/>
        </p:nvSpPr>
        <p:spPr>
          <a:xfrm flipH="1">
            <a:off x="3633788" y="2614613"/>
            <a:ext cx="0" cy="3124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0" name="Line 16"/>
          <p:cNvSpPr/>
          <p:nvPr/>
        </p:nvSpPr>
        <p:spPr>
          <a:xfrm>
            <a:off x="2109788" y="2614613"/>
            <a:ext cx="5334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1" name="Line 17"/>
          <p:cNvSpPr/>
          <p:nvPr/>
        </p:nvSpPr>
        <p:spPr>
          <a:xfrm flipH="1">
            <a:off x="2643188" y="2614613"/>
            <a:ext cx="990600" cy="838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2" name="Line 18"/>
          <p:cNvSpPr/>
          <p:nvPr/>
        </p:nvSpPr>
        <p:spPr>
          <a:xfrm>
            <a:off x="2109788" y="2614613"/>
            <a:ext cx="22479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3" name="Line 19"/>
          <p:cNvSpPr/>
          <p:nvPr/>
        </p:nvSpPr>
        <p:spPr>
          <a:xfrm flipH="1">
            <a:off x="4357688" y="2614613"/>
            <a:ext cx="876300" cy="7429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4" name="Line 20"/>
          <p:cNvSpPr/>
          <p:nvPr/>
        </p:nvSpPr>
        <p:spPr>
          <a:xfrm>
            <a:off x="2109788" y="2614613"/>
            <a:ext cx="0" cy="1905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5" name="Line 21"/>
          <p:cNvSpPr/>
          <p:nvPr/>
        </p:nvSpPr>
        <p:spPr>
          <a:xfrm flipH="1">
            <a:off x="2109788" y="3757613"/>
            <a:ext cx="41910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6" name="Line 22"/>
          <p:cNvSpPr/>
          <p:nvPr/>
        </p:nvSpPr>
        <p:spPr>
          <a:xfrm>
            <a:off x="2643188" y="3857625"/>
            <a:ext cx="3071812" cy="6429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7" name="Line 23"/>
          <p:cNvSpPr/>
          <p:nvPr/>
        </p:nvSpPr>
        <p:spPr>
          <a:xfrm>
            <a:off x="5286375" y="2643188"/>
            <a:ext cx="428625" cy="18573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8" name="Line 24"/>
          <p:cNvSpPr/>
          <p:nvPr/>
        </p:nvSpPr>
        <p:spPr>
          <a:xfrm flipH="1">
            <a:off x="6757988" y="2614613"/>
            <a:ext cx="0" cy="1905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49" name="Line 25"/>
          <p:cNvSpPr/>
          <p:nvPr/>
        </p:nvSpPr>
        <p:spPr>
          <a:xfrm>
            <a:off x="4786313" y="3786188"/>
            <a:ext cx="1971675" cy="733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50" name="Line 26"/>
          <p:cNvSpPr/>
          <p:nvPr/>
        </p:nvSpPr>
        <p:spPr>
          <a:xfrm>
            <a:off x="2071688" y="4929188"/>
            <a:ext cx="1562100" cy="809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51" name="Rectangle 27"/>
          <p:cNvSpPr/>
          <p:nvPr/>
        </p:nvSpPr>
        <p:spPr>
          <a:xfrm>
            <a:off x="2033588" y="1928813"/>
            <a:ext cx="3222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2" name="Rectangle 28"/>
          <p:cNvSpPr/>
          <p:nvPr/>
        </p:nvSpPr>
        <p:spPr>
          <a:xfrm>
            <a:off x="3481388" y="1928813"/>
            <a:ext cx="3222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3" name="Rectangle 29"/>
          <p:cNvSpPr/>
          <p:nvPr/>
        </p:nvSpPr>
        <p:spPr>
          <a:xfrm>
            <a:off x="5064125" y="1928813"/>
            <a:ext cx="322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4" name="Rectangle 30"/>
          <p:cNvSpPr/>
          <p:nvPr/>
        </p:nvSpPr>
        <p:spPr>
          <a:xfrm>
            <a:off x="6588125" y="1928813"/>
            <a:ext cx="322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5" name="Rectangle 31"/>
          <p:cNvSpPr/>
          <p:nvPr/>
        </p:nvSpPr>
        <p:spPr>
          <a:xfrm>
            <a:off x="2549525" y="3071813"/>
            <a:ext cx="32226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6" name="Rectangle 32"/>
          <p:cNvSpPr/>
          <p:nvPr/>
        </p:nvSpPr>
        <p:spPr>
          <a:xfrm>
            <a:off x="3643313" y="3071813"/>
            <a:ext cx="3222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7" name="Rectangle 33"/>
          <p:cNvSpPr/>
          <p:nvPr/>
        </p:nvSpPr>
        <p:spPr>
          <a:xfrm>
            <a:off x="5180013" y="4062413"/>
            <a:ext cx="4635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8" name="Rectangle 34"/>
          <p:cNvSpPr/>
          <p:nvPr/>
        </p:nvSpPr>
        <p:spPr>
          <a:xfrm>
            <a:off x="2109788" y="4062413"/>
            <a:ext cx="3222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59" name="Rectangle 35"/>
          <p:cNvSpPr/>
          <p:nvPr/>
        </p:nvSpPr>
        <p:spPr>
          <a:xfrm>
            <a:off x="6376988" y="4046538"/>
            <a:ext cx="4603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11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60" name="Rectangle 36"/>
          <p:cNvSpPr/>
          <p:nvPr/>
        </p:nvSpPr>
        <p:spPr>
          <a:xfrm>
            <a:off x="3554413" y="5357813"/>
            <a:ext cx="4603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lang="en-US" altLang="zh-CN" sz="2000" dirty="0">
              <a:solidFill>
                <a:srgbClr val="D31128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61" name="Rectangle 37"/>
          <p:cNvSpPr/>
          <p:nvPr/>
        </p:nvSpPr>
        <p:spPr>
          <a:xfrm>
            <a:off x="5894388" y="3376613"/>
            <a:ext cx="7874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62" name="Rectangle 38"/>
          <p:cNvSpPr/>
          <p:nvPr/>
        </p:nvSpPr>
        <p:spPr>
          <a:xfrm>
            <a:off x="1728788" y="4494213"/>
            <a:ext cx="7016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I(a)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63" name="Line 40"/>
          <p:cNvSpPr/>
          <p:nvPr/>
        </p:nvSpPr>
        <p:spPr>
          <a:xfrm>
            <a:off x="5386388" y="2614613"/>
            <a:ext cx="9144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4" name="Line 41"/>
          <p:cNvSpPr/>
          <p:nvPr/>
        </p:nvSpPr>
        <p:spPr>
          <a:xfrm flipH="1">
            <a:off x="6300788" y="2614613"/>
            <a:ext cx="457200" cy="762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5" name="Rectangle 42"/>
          <p:cNvSpPr/>
          <p:nvPr/>
        </p:nvSpPr>
        <p:spPr>
          <a:xfrm>
            <a:off x="6148388" y="3055938"/>
            <a:ext cx="3222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7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66" name="Line 43"/>
          <p:cNvSpPr/>
          <p:nvPr/>
        </p:nvSpPr>
        <p:spPr>
          <a:xfrm flipH="1">
            <a:off x="3024188" y="3786188"/>
            <a:ext cx="1762125" cy="733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7" name="Line 44"/>
          <p:cNvSpPr/>
          <p:nvPr/>
        </p:nvSpPr>
        <p:spPr>
          <a:xfrm flipH="1">
            <a:off x="3024188" y="2643188"/>
            <a:ext cx="619125" cy="18764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468" name="Rectangle 45"/>
          <p:cNvSpPr/>
          <p:nvPr/>
        </p:nvSpPr>
        <p:spPr>
          <a:xfrm>
            <a:off x="2871788" y="4062413"/>
            <a:ext cx="3238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D31128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  <a:endParaRPr lang="en-US" altLang="zh-CN" sz="2000" dirty="0">
              <a:solidFill>
                <a:srgbClr val="D31128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14500" y="2857500"/>
            <a:ext cx="6429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{a/x}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286250" y="2857500"/>
            <a:ext cx="7143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{x/y}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15125" y="2857500"/>
            <a:ext cx="7143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{a/y}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85875" y="3929063"/>
            <a:ext cx="6429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{a/x}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286125" y="4000500"/>
            <a:ext cx="7143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{a/x}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500563" y="4000500"/>
            <a:ext cx="714375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{a/y}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58000" y="4000500"/>
            <a:ext cx="642938" cy="42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{a/x}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0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60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0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0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3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60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0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8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60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9" grpId="0" animBg="1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  <p:bldP spid="60436" grpId="0" animBg="1"/>
      <p:bldP spid="60437" grpId="0" animBg="1"/>
      <p:bldP spid="60438" grpId="0" animBg="1"/>
      <p:bldP spid="60451" grpId="0"/>
      <p:bldP spid="60452" grpId="0"/>
      <p:bldP spid="60453" grpId="0"/>
      <p:bldP spid="60454" grpId="0"/>
      <p:bldP spid="60455" grpId="0"/>
      <p:bldP spid="60456" grpId="0"/>
      <p:bldP spid="60457" grpId="0"/>
      <p:bldP spid="60458" grpId="0"/>
      <p:bldP spid="60459" grpId="0"/>
      <p:bldP spid="60460" grpId="0"/>
      <p:bldP spid="60461" grpId="0" animBg="1"/>
      <p:bldP spid="60462" grpId="0" animBg="1"/>
      <p:bldP spid="60465" grpId="0"/>
      <p:bldP spid="60468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728690" y="428604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4.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祖先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过滤策略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1066800" y="1828800"/>
            <a:ext cx="7162800" cy="4343400"/>
          </a:xfrm>
          <a:ln/>
        </p:spPr>
        <p:txBody>
          <a:bodyPr vert="horz" wrap="square" lIns="91440" tIns="45720" rIns="91440" bIns="45720" anchor="t" anchorCtr="0"/>
          <a:p>
            <a:pPr marL="609600" indent="-609600" eaLnBrk="1" hangingPunct="1"/>
            <a:r>
              <a:rPr lang="zh-CN" altLang="en-US" sz="2800" dirty="0"/>
              <a:t>该策略与线性策略比较相似，但放宽了限制。当对两个子句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进行归结时，只要它们满足下述任一个条件就可以归结。</a:t>
            </a:r>
            <a:endParaRPr lang="zh-CN" altLang="en-US" sz="28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中至少有一个是初始子句集中的子句。</a:t>
            </a:r>
            <a:endParaRPr lang="zh-CN" altLang="en-US" sz="2800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800" dirty="0"/>
              <a:t>C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中一个是另外一个的祖先子句。</a:t>
            </a:r>
            <a:endParaRPr lang="zh-CN" altLang="en-US" sz="2800" dirty="0"/>
          </a:p>
          <a:p>
            <a:pPr marL="609600" indent="-609600" eaLnBrk="1" hangingPunct="1"/>
            <a:r>
              <a:rPr lang="zh-CN" altLang="en-US" sz="2800" dirty="0"/>
              <a:t>祖先过滤策略是完备的。</a:t>
            </a:r>
            <a:endParaRPr lang="zh-CN" altLang="en-US" sz="2800" dirty="0"/>
          </a:p>
        </p:txBody>
      </p:sp>
      <p:sp>
        <p:nvSpPr>
          <p:cNvPr id="6349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charRg st="8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43">
                                            <p:txEl>
                                              <p:charRg st="10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42918"/>
            <a:ext cx="7772400" cy="5334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3.3.5 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应用归结原理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求解问题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467" name="Rectangle 7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76800"/>
          </a:xfrm>
          <a:ln/>
        </p:spPr>
        <p:txBody>
          <a:bodyPr vert="horz" wrap="square" lIns="91440" tIns="45720" rIns="91440" bIns="45720" anchor="t" anchorCtr="0"/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求解的步骤：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把已知前提用谓词公式表示出来，并且化为相应的子句集。设该子句集的名字为</a:t>
            </a:r>
            <a:r>
              <a:rPr lang="en-US" altLang="zh-CN" sz="2800" dirty="0"/>
              <a:t>S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把待求解的问题也用谓词公式表示出来，然后把它否定并与谓词</a:t>
            </a:r>
            <a:r>
              <a:rPr lang="en-US" altLang="zh-CN" sz="2800" dirty="0"/>
              <a:t>Answer</a:t>
            </a:r>
            <a:r>
              <a:rPr lang="zh-CN" altLang="en-US" sz="2800" dirty="0"/>
              <a:t>构成析取式。</a:t>
            </a:r>
            <a:r>
              <a:rPr lang="en-US" altLang="zh-CN" sz="2800" dirty="0"/>
              <a:t>Answer</a:t>
            </a:r>
            <a:r>
              <a:rPr lang="zh-CN" altLang="en-US" sz="2800" dirty="0"/>
              <a:t>是一个为了求解问题而专设的谓词，其变元必须与问题公式的变元完全一致。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把此析取式化为子句集，并且把该子句集并入到子句集</a:t>
            </a:r>
            <a:r>
              <a:rPr lang="en-US" altLang="zh-CN" sz="2800" dirty="0"/>
              <a:t>S</a:t>
            </a:r>
            <a:r>
              <a:rPr lang="zh-CN" altLang="en-US" sz="2800" dirty="0"/>
              <a:t>中，得到子句集</a:t>
            </a:r>
            <a:r>
              <a:rPr lang="en-US" altLang="zh-CN" sz="2800" dirty="0"/>
              <a:t>S`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对</a:t>
            </a:r>
            <a:r>
              <a:rPr lang="en-US" altLang="zh-CN" sz="2800" dirty="0"/>
              <a:t>S`</a:t>
            </a:r>
            <a:r>
              <a:rPr lang="zh-CN" altLang="en-US" sz="2800" dirty="0"/>
              <a:t>应用归结原理进行归结。</a:t>
            </a:r>
            <a:endParaRPr lang="zh-CN" altLang="en-US" sz="2800" dirty="0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若得到归结式</a:t>
            </a:r>
            <a:r>
              <a:rPr lang="en-US" altLang="zh-CN" sz="2800" dirty="0"/>
              <a:t>Answer</a:t>
            </a:r>
            <a:r>
              <a:rPr lang="zh-CN" altLang="en-US" sz="2800" dirty="0"/>
              <a:t>，则答案就在</a:t>
            </a:r>
            <a:r>
              <a:rPr lang="en-US" altLang="zh-CN" sz="2800" dirty="0"/>
              <a:t>Answer</a:t>
            </a:r>
            <a:r>
              <a:rPr lang="zh-CN" altLang="en-US" sz="2800" dirty="0"/>
              <a:t>中。</a:t>
            </a:r>
            <a:endParaRPr lang="zh-CN" altLang="en-US" sz="2800" dirty="0"/>
          </a:p>
        </p:txBody>
      </p:sp>
      <p:sp>
        <p:nvSpPr>
          <p:cNvPr id="6451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>
                                            <p:txEl>
                                              <p:charRg st="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7">
                                            <p:txEl>
                                              <p:charRg st="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4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7">
                                            <p:txEl>
                                              <p:charRg st="4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7">
                                            <p:txEl>
                                              <p:charRg st="4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2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7">
                                            <p:txEl>
                                              <p:charRg st="12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7">
                                            <p:txEl>
                                              <p:charRg st="12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62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7">
                                            <p:txEl>
                                              <p:charRg st="162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7">
                                            <p:txEl>
                                              <p:charRg st="162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7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7">
                                            <p:txEl>
                                              <p:charRg st="17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7">
                                            <p:txEl>
                                              <p:charRg st="177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61946"/>
            <a:ext cx="8572560" cy="6096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用归结原理求解问题的例子</a:t>
            </a:r>
            <a:r>
              <a:rPr kumimoji="0" lang="en-US" altLang="zh-CN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(1)</a:t>
            </a:r>
            <a:endParaRPr kumimoji="0" lang="en-US" altLang="zh-CN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229600" cy="53340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A,B,C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三人中有人从不说真话，也有人从不说假话。某人向这三人分别提出同一个问题：谁是说谎者？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都是说谎者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都是说谎者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；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答：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中至少有一个是说谎者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+mn-cs"/>
              </a:rPr>
              <a:t>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。求谁是老实人，谁是说谎者？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解：设用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T(x)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表示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说真话。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说的是真话，则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T(A)→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T(B)∧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T(C)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说的是假话，则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T(A)→T(B)∨T(C)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说的话作相同处理，可得：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T(B)→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T(A)∧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T(C)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T(B)→T(A)∨T(C)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T(C)→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T(A)∨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T(B)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ahoma" panose="020B0604030504040204" pitchFamily="34" charset="0"/>
              </a:rPr>
              <a:t>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T(C)→T(A)∧T(B)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54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11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>
                                            <p:txEl>
                                              <p:charRg st="11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>
                                            <p:txEl>
                                              <p:charRg st="112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13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9">
                                            <p:txEl>
                                              <p:charRg st="13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9">
                                            <p:txEl>
                                              <p:charRg st="139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15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9">
                                            <p:txEl>
                                              <p:charRg st="15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9">
                                            <p:txEl>
                                              <p:charRg st="15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16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9">
                                            <p:txEl>
                                              <p:charRg st="16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109">
                                            <p:txEl>
                                              <p:charRg st="167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18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109">
                                            <p:txEl>
                                              <p:charRg st="18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109">
                                            <p:txEl>
                                              <p:charRg st="183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20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109">
                                            <p:txEl>
                                              <p:charRg st="20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09">
                                            <p:txEl>
                                              <p:charRg st="200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217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109">
                                            <p:txEl>
                                              <p:charRg st="217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109">
                                            <p:txEl>
                                              <p:charRg st="217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233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109">
                                            <p:txEl>
                                              <p:charRg st="233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09">
                                            <p:txEl>
                                              <p:charRg st="233" end="2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charRg st="250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09">
                                            <p:txEl>
                                              <p:charRg st="250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09">
                                            <p:txEl>
                                              <p:charRg st="250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528622"/>
            <a:ext cx="8501122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用归结原理求解问题的例子</a:t>
            </a:r>
            <a:r>
              <a:rPr kumimoji="0" lang="en-US" altLang="zh-CN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(2)</a:t>
            </a:r>
            <a:endParaRPr kumimoji="0" lang="en-US" altLang="zh-CN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451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547688" y="1219200"/>
            <a:ext cx="8382000" cy="5334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把上述公式化成子句集，得到</a:t>
            </a:r>
            <a:r>
              <a:rPr lang="en-US" altLang="zh-CN" sz="2000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(1)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T(A)∨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T(B)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ahoma" panose="020B0604030504040204" pitchFamily="34" charset="0"/>
              </a:rPr>
              <a:t>(2)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T(A)∨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T(C)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(3)T(C)∨T(A)∨T(B)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(4)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T(B)∨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T(C)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ahoma" panose="020B0604030504040204" pitchFamily="34" charset="0"/>
              </a:rPr>
              <a:t>(5)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T(C)∨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T(A)∨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T(B)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(6) T(A)∨T(C)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(7)T(B)∨T(C)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下面求谁是老实人。把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T(x)∨Ansewer(x)</a:t>
            </a:r>
            <a:r>
              <a:rPr lang="zh-CN" altLang="en-US" sz="2000" dirty="0"/>
              <a:t>并入</a:t>
            </a:r>
            <a:r>
              <a:rPr lang="en-US" altLang="zh-CN" sz="2000" dirty="0"/>
              <a:t>S</a:t>
            </a:r>
            <a:r>
              <a:rPr lang="zh-CN" altLang="en-US" sz="2000" dirty="0"/>
              <a:t>得到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。即多一个子句：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(8)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T(x)∨Ansewer(x)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应用归结原理对</a:t>
            </a:r>
            <a:r>
              <a:rPr lang="en-US" altLang="zh-CN" sz="2000" dirty="0"/>
              <a:t>S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进行归结：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(9)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T(A)∨T(C)		(1)</a:t>
            </a:r>
            <a:r>
              <a:rPr lang="zh-CN" altLang="en-US" sz="2000" dirty="0"/>
              <a:t>和</a:t>
            </a:r>
            <a:r>
              <a:rPr lang="en-US" altLang="zh-CN" sz="2000" dirty="0"/>
              <a:t>(7)</a:t>
            </a:r>
            <a:r>
              <a:rPr lang="zh-CN" altLang="en-US" sz="2000" dirty="0"/>
              <a:t>归结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(10)T(C)			 (6)</a:t>
            </a:r>
            <a:r>
              <a:rPr lang="zh-CN" altLang="en-US" sz="2000" dirty="0"/>
              <a:t>和</a:t>
            </a:r>
            <a:r>
              <a:rPr lang="en-US" altLang="zh-CN" sz="2000" dirty="0"/>
              <a:t>(9)</a:t>
            </a:r>
            <a:r>
              <a:rPr lang="zh-CN" altLang="en-US" sz="2000" dirty="0"/>
              <a:t>归结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(11)Ansewer(C)		 (8)</a:t>
            </a:r>
            <a:r>
              <a:rPr lang="zh-CN" altLang="en-US" sz="2000" dirty="0"/>
              <a:t>和</a:t>
            </a:r>
            <a:r>
              <a:rPr lang="en-US" altLang="zh-CN" sz="2000" dirty="0"/>
              <a:t>(10)</a:t>
            </a:r>
            <a:r>
              <a:rPr lang="zh-CN" altLang="en-US" sz="2000" dirty="0"/>
              <a:t>归结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所以</a:t>
            </a:r>
            <a:r>
              <a:rPr lang="en-US" altLang="zh-CN" sz="2000" dirty="0"/>
              <a:t>C</a:t>
            </a:r>
            <a:r>
              <a:rPr lang="zh-CN" altLang="en-US" sz="2000" dirty="0"/>
              <a:t>是老实人，即</a:t>
            </a:r>
            <a:r>
              <a:rPr lang="en-US" altLang="zh-CN" sz="2000" dirty="0"/>
              <a:t>C</a:t>
            </a:r>
            <a:r>
              <a:rPr lang="zh-CN" altLang="en-US" sz="2000" dirty="0"/>
              <a:t>从不说假话。</a:t>
            </a:r>
            <a:endParaRPr lang="zh-CN" altLang="en-US" sz="2000" dirty="0"/>
          </a:p>
        </p:txBody>
      </p:sp>
      <p:sp>
        <p:nvSpPr>
          <p:cNvPr id="6656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charRg st="16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515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4515">
                                            <p:txEl>
                                              <p:charRg st="3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515">
                                            <p:txEl>
                                              <p:charRg st="46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15">
                                            <p:txEl>
                                              <p:char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15">
                                            <p:txEl>
                                              <p:charRg st="64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7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515">
                                            <p:txEl>
                                              <p:charRg st="7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515">
                                            <p:txEl>
                                              <p:charRg st="7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0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4515">
                                            <p:txEl>
                                              <p:charRg st="10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4515">
                                            <p:txEl>
                                              <p:charRg st="10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1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4515">
                                            <p:txEl>
                                              <p:charRg st="11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515">
                                            <p:txEl>
                                              <p:charRg st="114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2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515">
                                            <p:txEl>
                                              <p:charRg st="12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515">
                                            <p:txEl>
                                              <p:charRg st="12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69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4515">
                                            <p:txEl>
                                              <p:charRg st="169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515">
                                            <p:txEl>
                                              <p:charRg st="169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8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4515">
                                            <p:txEl>
                                              <p:charRg st="18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515">
                                            <p:txEl>
                                              <p:charRg st="18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204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4515">
                                            <p:txEl>
                                              <p:charRg st="204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4515">
                                            <p:txEl>
                                              <p:charRg st="204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22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4515">
                                            <p:txEl>
                                              <p:charRg st="22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515">
                                            <p:txEl>
                                              <p:charRg st="229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25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4515">
                                            <p:txEl>
                                              <p:charRg st="25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4515">
                                            <p:txEl>
                                              <p:charRg st="251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27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4515">
                                            <p:txEl>
                                              <p:charRg st="27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4515">
                                            <p:txEl>
                                              <p:charRg st="27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3.1.2 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推理的控制策略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676400"/>
            <a:ext cx="7772400" cy="4343400"/>
          </a:xfrm>
          <a:ln/>
        </p:spPr>
        <p:txBody>
          <a:bodyPr vert="horz" wrap="square" lIns="91440" tIns="45720" rIns="91440" bIns="45720" anchor="t" anchorCtr="0"/>
          <a:p>
            <a:pPr eaLnBrk="1" fontAlgn="ctr" hangingPunct="1"/>
            <a:r>
              <a:rPr lang="zh-CN" altLang="en-US" sz="2400" dirty="0"/>
              <a:t>推理的控制策略主要包括：推理方向、搜索策略、冲突消解策略、求解策略及限制策略。</a:t>
            </a:r>
            <a:endParaRPr lang="zh-CN" altLang="en-US" sz="2400" dirty="0"/>
          </a:p>
          <a:p>
            <a:pPr eaLnBrk="1" fontAlgn="ctr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正向推理</a:t>
            </a:r>
            <a:endParaRPr lang="zh-CN" altLang="en-US" sz="2400" dirty="0"/>
          </a:p>
          <a:p>
            <a:pPr eaLnBrk="1" fontAlgn="ctr" hangingPunct="1"/>
            <a:r>
              <a:rPr lang="zh-CN" altLang="en-US" sz="2400" dirty="0"/>
              <a:t>正向推理的基本思想是：从用户提供的初始已知事实出发，在知识库</a:t>
            </a:r>
            <a:r>
              <a:rPr lang="en-US" altLang="zh-CN" sz="2400" dirty="0"/>
              <a:t>KB</a:t>
            </a:r>
            <a:r>
              <a:rPr lang="zh-CN" altLang="en-US" sz="2400" dirty="0"/>
              <a:t>中找出当前可适用的知识，构成可适用知识集</a:t>
            </a:r>
            <a:r>
              <a:rPr lang="en-US" altLang="zh-CN" sz="2400" dirty="0"/>
              <a:t>KS</a:t>
            </a:r>
            <a:r>
              <a:rPr lang="zh-CN" altLang="en-US" sz="2400" dirty="0"/>
              <a:t>，然后按某种冲突消解策略从</a:t>
            </a:r>
            <a:r>
              <a:rPr lang="en-US" altLang="zh-CN" sz="2400" dirty="0"/>
              <a:t>KS</a:t>
            </a:r>
            <a:r>
              <a:rPr lang="zh-CN" altLang="en-US" sz="2400" dirty="0"/>
              <a:t>中选出一条知识进行推理，并将推出的新事实加入到数据库中作为下一步推理的已知事实，在此之后再在知识库中选取可适用知识进行推理。如此重复进行这一过程，直到求得了所要求的解或者知识库中再无可使用的知识为止。</a:t>
            </a:r>
            <a:endParaRPr lang="zh-CN" altLang="en-US" sz="2400" dirty="0"/>
          </a:p>
        </p:txBody>
      </p:sp>
      <p:sp>
        <p:nvSpPr>
          <p:cNvPr id="1638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charRg st="4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4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>
                                            <p:txEl>
                                              <p:charRg st="4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charRg st="4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500042"/>
            <a:ext cx="7772400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归结演绎推理的特点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53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914400" y="1752600"/>
            <a:ext cx="7391400" cy="46482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优点：</a:t>
            </a:r>
            <a:endParaRPr lang="zh-CN" altLang="en-US" sz="2000" dirty="0"/>
          </a:p>
          <a:p>
            <a:pPr eaLnBrk="1" hangingPunct="1">
              <a:buFont typeface="Wingdings 2" panose="05020102010507070707" pitchFamily="18" charset="2"/>
              <a:buChar char=""/>
            </a:pPr>
            <a:r>
              <a:rPr lang="zh-CN" altLang="en-US" sz="2000" dirty="0"/>
              <a:t>简单，便于在计算机上实现。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缺点：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必须把逻辑公式化成子句集。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不便于阅读与理解。</a:t>
            </a: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P</a:t>
            </a:r>
            <a:r>
              <a:rPr lang="en-US" altLang="zh-CN" sz="2000" dirty="0">
                <a:latin typeface="Times New Roman" panose="02020603050405020304" pitchFamily="18" charset="0"/>
              </a:rPr>
              <a:t>(x)</a:t>
            </a:r>
            <a:r>
              <a:rPr lang="en-US" altLang="zh-CN" sz="2000" dirty="0"/>
              <a:t>∨Q</a:t>
            </a:r>
            <a:r>
              <a:rPr lang="en-US" altLang="zh-CN" sz="2000" dirty="0">
                <a:latin typeface="Times New Roman" panose="02020603050405020304" pitchFamily="18" charset="0"/>
              </a:rPr>
              <a:t>(x)</a:t>
            </a:r>
            <a:r>
              <a:rPr lang="zh-CN" altLang="en-US" sz="2000" dirty="0"/>
              <a:t>没有</a:t>
            </a:r>
            <a:r>
              <a:rPr lang="en-US" altLang="zh-CN" sz="2000" dirty="0"/>
              <a:t>P</a:t>
            </a:r>
            <a:r>
              <a:rPr lang="en-US" altLang="zh-CN" sz="2000" dirty="0">
                <a:latin typeface="Times New Roman" panose="02020603050405020304" pitchFamily="18" charset="0"/>
              </a:rPr>
              <a:t>(x)→</a:t>
            </a:r>
            <a:r>
              <a:rPr lang="en-US" altLang="zh-CN" sz="2000" dirty="0"/>
              <a:t>Q</a:t>
            </a:r>
            <a:r>
              <a:rPr lang="en-US" altLang="zh-CN" sz="2000" dirty="0">
                <a:latin typeface="Times New Roman" panose="02020603050405020304" pitchFamily="18" charset="0"/>
              </a:rPr>
              <a:t>(x)</a:t>
            </a:r>
            <a:r>
              <a:rPr lang="zh-CN" altLang="en-US" sz="2000" dirty="0"/>
              <a:t>直观。</a:t>
            </a:r>
            <a:endParaRPr lang="zh-CN" altLang="en-US" sz="2000" dirty="0"/>
          </a:p>
          <a:p>
            <a:pPr eaLnBrk="1" hangingPunct="1">
              <a:buFont typeface="Wingdings 2" panose="05020102010507070707" pitchFamily="18" charset="2"/>
              <a:buChar char=""/>
            </a:pPr>
            <a:r>
              <a:rPr lang="zh-CN" altLang="en-US" sz="2000" dirty="0"/>
              <a:t>可能丢失控制信息。</a:t>
            </a:r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下列逻辑公式：</a:t>
            </a:r>
            <a:endParaRPr lang="zh-CN" altLang="en-US" sz="18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ahoma" panose="020B0604030504040204" pitchFamily="34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cs typeface="Tahoma" panose="020B0604030504040204" pitchFamily="34" charset="0"/>
              </a:rPr>
              <a:t>A</a:t>
            </a:r>
            <a:r>
              <a:rPr lang="en-US" altLang="zh-CN" sz="2000" dirty="0"/>
              <a:t>∧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cs typeface="Tahoma" panose="020B0604030504040204" pitchFamily="34" charset="0"/>
              </a:rPr>
              <a:t>B)</a:t>
            </a:r>
            <a:r>
              <a:rPr lang="en-US" altLang="zh-CN" sz="2000" dirty="0">
                <a:latin typeface="Times New Roman" panose="02020603050405020304" pitchFamily="18" charset="0"/>
              </a:rPr>
              <a:t>→C	 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cs typeface="Tahoma" panose="020B0604030504040204" pitchFamily="34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→(B</a:t>
            </a:r>
            <a:r>
              <a:rPr lang="en-US" altLang="zh-CN" sz="2000" dirty="0"/>
              <a:t>∨</a:t>
            </a:r>
            <a:r>
              <a:rPr lang="en-US" altLang="zh-CN" sz="2000" dirty="0">
                <a:latin typeface="Times New Roman" panose="02020603050405020304" pitchFamily="18" charset="0"/>
              </a:rPr>
              <a:t>C)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ahoma" panose="020B0604030504040204" pitchFamily="34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cs typeface="Tahoma" panose="020B0604030504040204" pitchFamily="34" charset="0"/>
              </a:rPr>
              <a:t>A</a:t>
            </a:r>
            <a:r>
              <a:rPr lang="en-US" altLang="zh-CN" sz="2000" dirty="0"/>
              <a:t>∧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C</a:t>
            </a:r>
            <a:r>
              <a:rPr lang="en-US" altLang="zh-CN" sz="2000" dirty="0">
                <a:cs typeface="Tahoma" panose="020B0604030504040204" pitchFamily="34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</a:rPr>
              <a:t>→B	 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cs typeface="Tahoma" panose="020B0604030504040204" pitchFamily="34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→(A</a:t>
            </a:r>
            <a:r>
              <a:rPr lang="en-US" altLang="zh-CN" sz="2000" dirty="0"/>
              <a:t>∨</a:t>
            </a:r>
            <a:r>
              <a:rPr lang="en-US" altLang="zh-CN" sz="2000" dirty="0">
                <a:latin typeface="Times New Roman" panose="02020603050405020304" pitchFamily="18" charset="0"/>
              </a:rPr>
              <a:t>C)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cs typeface="Tahoma" panose="020B0604030504040204" pitchFamily="34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/>
              <a:t>C∧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cs typeface="Tahoma" panose="020B0604030504040204" pitchFamily="34" charset="0"/>
              </a:rPr>
              <a:t>B)</a:t>
            </a:r>
            <a:r>
              <a:rPr lang="en-US" altLang="zh-CN" sz="2000" dirty="0">
                <a:latin typeface="Times New Roman" panose="02020603050405020304" pitchFamily="18" charset="0"/>
              </a:rPr>
              <a:t>→A	 </a:t>
            </a:r>
            <a:r>
              <a:rPr lang="en-US" altLang="zh-CN" sz="2000" dirty="0">
                <a:latin typeface="Times New Roman" panose="02020603050405020304" pitchFamily="18" charset="0"/>
                <a:cs typeface="Tahoma" panose="020B0604030504040204" pitchFamily="34" charset="0"/>
              </a:rPr>
              <a:t>¬</a:t>
            </a:r>
            <a:r>
              <a:rPr lang="en-US" altLang="zh-CN" sz="2000" dirty="0">
                <a:cs typeface="Tahoma" panose="020B0604030504040204" pitchFamily="34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→(B</a:t>
            </a:r>
            <a:r>
              <a:rPr lang="en-US" altLang="zh-CN" sz="2000" dirty="0"/>
              <a:t>∨A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化成子句后都是</a:t>
            </a:r>
            <a:r>
              <a:rPr lang="en-US" altLang="zh-CN" sz="2000" dirty="0">
                <a:latin typeface="Times New Roman" panose="02020603050405020304" pitchFamily="18" charset="0"/>
              </a:rPr>
              <a:t>: </a:t>
            </a:r>
            <a:r>
              <a:rPr lang="en-US" altLang="zh-CN" sz="2000" dirty="0"/>
              <a:t>A∨</a:t>
            </a:r>
            <a:r>
              <a:rPr lang="en-US" altLang="zh-CN" sz="2000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/>
              <a:t>∨C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7588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9">
                                            <p:txEl>
                                              <p:charRg st="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9">
                                            <p:txEl>
                                              <p:charRg st="4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9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9">
                                            <p:txEl>
                                              <p:charRg st="18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9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9">
                                            <p:txEl>
                                              <p:charRg st="36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4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39">
                                            <p:txEl>
                                              <p:charRg st="4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39">
                                            <p:txEl>
                                              <p:charRg st="4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39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39">
                                            <p:txEl>
                                              <p:charRg st="7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8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5539">
                                            <p:txEl>
                                              <p:charRg st="8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5539">
                                            <p:txEl>
                                              <p:charRg st="81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8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5539">
                                            <p:txEl>
                                              <p:charRg st="8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5539">
                                            <p:txEl>
                                              <p:charRg st="89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5539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5539">
                                            <p:txEl>
                                              <p:charRg st="109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539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5539">
                                            <p:txEl>
                                              <p:charRg st="129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charRg st="14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539">
                                            <p:txEl>
                                              <p:charRg st="14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539">
                                            <p:txEl>
                                              <p:charRg st="149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3.4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与或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形演绎推理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656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495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归结演绎推理要求把有关问题的知识及目标的否定都化成子句形式，然后通过归结进行演绎推理，其推理规则只有一条，即归结规则；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与或形演绎推理不再把有关知识转化成子句集，而把领域知识及已知事实分别用蕴含式及与或形表示出来，然后通过运用蕴含式进行演绎推理，从而证明某个目标公式。</a:t>
            </a:r>
            <a:endParaRPr lang="zh-CN" altLang="en-US" sz="2800" dirty="0"/>
          </a:p>
        </p:txBody>
      </p:sp>
      <p:sp>
        <p:nvSpPr>
          <p:cNvPr id="6861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6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charRg st="6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3">
                                            <p:txEl>
                                              <p:charRg st="6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与或</a:t>
            </a:r>
            <a:r>
              <a:rPr kumimoji="0" lang="zh-CN" altLang="en-US" sz="3600" b="0" i="0" u="none" strike="noStrike" kern="12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形演绎推理的特点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7587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419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优点：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不必把公式化为子句集，保留了连接词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→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。这就可直观地表达出因果关系，比较自然。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dirty="0"/>
              <a:t>缺点：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对正向演绎推理而言，目标表达式被限制为文字的析取式；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对逆向演绎推理，已知事实的表达式被限制为文字的合取式；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正、逆双向演绎推理虽然可以克服以上两个问题，但其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接头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的处理却比较困难。</a:t>
            </a:r>
            <a:endParaRPr lang="zh-CN" altLang="en-US" sz="2800" dirty="0"/>
          </a:p>
        </p:txBody>
      </p:sp>
      <p:sp>
        <p:nvSpPr>
          <p:cNvPr id="6963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587">
                                            <p:txEl>
                                              <p:charRg st="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charRg st="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7">
                                            <p:txEl>
                                              <p:char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87">
                                            <p:txEl>
                                              <p:char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4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587">
                                            <p:txEl>
                                              <p:charRg st="4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587">
                                            <p:txEl>
                                              <p:charRg st="4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7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7">
                                            <p:txEl>
                                              <p:charRg st="7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587">
                                            <p:txEl>
                                              <p:charRg st="7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charRg st="104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7">
                                            <p:txEl>
                                              <p:charRg st="104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7">
                                            <p:txEl>
                                              <p:charRg st="104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065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214313" y="3054350"/>
            <a:ext cx="8686800" cy="1374775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4400" dirty="0"/>
              <a:t>本章完</a:t>
            </a:r>
            <a:endParaRPr lang="zh-CN" altLang="en-US" sz="4000" dirty="0"/>
          </a:p>
        </p:txBody>
      </p:sp>
      <p:sp>
        <p:nvSpPr>
          <p:cNvPr id="70660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7772400" cy="761999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正向推理示意图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ph idx="1"/>
          </p:nvPr>
        </p:nvGraphicFramePr>
        <p:xfrm>
          <a:off x="2513013" y="228600"/>
          <a:ext cx="5868987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722495" imgH="5255260" progId="Visio.Drawing.6">
                  <p:embed/>
                </p:oleObj>
              </mc:Choice>
              <mc:Fallback>
                <p:oleObj name="" r:id="rId1" imgW="4722495" imgH="525526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513013" y="228600"/>
                        <a:ext cx="5868987" cy="6553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2. </a:t>
            </a: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逆向推理</a:t>
            </a:r>
            <a:endParaRPr kumimoji="0" lang="zh-CN" altLang="en-US" sz="3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fontAlgn="ctr" hangingPunct="1"/>
            <a:r>
              <a:rPr lang="zh-CN" altLang="en-US" dirty="0"/>
              <a:t>逆向推理的基本思想是：首先选定一个假设目标，然后寻找支持该假设的证据，若所需的证据都能找到，则说明原假设是成立的；若无论如何都找不到所需要的证据，则说明原假设不成立，此时需要另作新的假设。</a:t>
            </a:r>
            <a:endParaRPr lang="zh-CN" altLang="en-US" dirty="0"/>
          </a:p>
        </p:txBody>
      </p:sp>
      <p:sp>
        <p:nvSpPr>
          <p:cNvPr id="18436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6858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逆向推理示意图</a:t>
            </a:r>
            <a:endParaRPr kumimoji="0" lang="zh-CN" altLang="en-US" sz="3600" b="0" i="0" u="none" strike="noStrike" kern="1200" cap="all" spc="0" normalizeH="0" baseline="0" noProof="0">
              <a:ln>
                <a:noFill/>
              </a:ln>
              <a:solidFill>
                <a:schemeClr val="tx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143000" y="969963"/>
          <a:ext cx="7010400" cy="588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521835" imgH="4064635" progId="Visio.Drawing.6">
                  <p:embed/>
                </p:oleObj>
              </mc:Choice>
              <mc:Fallback>
                <p:oleObj name="" r:id="rId1" imgW="4521835" imgH="4064635" progId="Visio.Drawing.6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43000" y="969963"/>
                        <a:ext cx="7010400" cy="5888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62000"/>
          </a:xfrm>
          <a:noFill/>
          <a:ln>
            <a:noFill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其他控制策略</a:t>
            </a:r>
            <a:endParaRPr kumimoji="0" lang="zh-CN" altLang="zh-CN" sz="36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Rectangle 3" descr="Rectangle: Click to edit Master text styles&#13;&#10;Second level&#13;&#10;Third level&#13;&#10;Fourth level&#13;&#10;Fifth level"/>
          <p:cNvSpPr>
            <a:spLocks noGrp="1"/>
          </p:cNvSpPr>
          <p:nvPr>
            <p:ph idx="1"/>
          </p:nvPr>
        </p:nvSpPr>
        <p:spPr>
          <a:xfrm>
            <a:off x="762000" y="1676400"/>
            <a:ext cx="77724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混合推理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先正向后逆向推理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先逆向后正向推理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4. </a:t>
            </a:r>
            <a:r>
              <a:rPr lang="zh-CN" altLang="en-US" sz="2800" dirty="0"/>
              <a:t>双向推理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正向推理与逆向推理同时进行，且在推理过程中的某一步上</a:t>
            </a:r>
            <a:r>
              <a:rPr lang="zh-CN" altLang="en-US" sz="2800" dirty="0">
                <a:latin typeface="Times New Roman" panose="02020603050405020304" pitchFamily="18" charset="0"/>
              </a:rPr>
              <a:t>“</a:t>
            </a:r>
            <a:r>
              <a:rPr lang="zh-CN" altLang="en-US" sz="2800" dirty="0"/>
              <a:t>碰头</a:t>
            </a:r>
            <a:r>
              <a:rPr lang="zh-CN" altLang="en-US" sz="2800" dirty="0">
                <a:latin typeface="Times New Roman" panose="02020603050405020304" pitchFamily="18" charset="0"/>
              </a:rPr>
              <a:t>”</a:t>
            </a:r>
            <a:r>
              <a:rPr lang="zh-CN" altLang="en-US" sz="2800" dirty="0"/>
              <a:t>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5. </a:t>
            </a:r>
            <a:r>
              <a:rPr lang="zh-CN" altLang="en-US" sz="2800" dirty="0"/>
              <a:t>求解策略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只求一个解，还是求所有解以及最优解。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6. </a:t>
            </a:r>
            <a:r>
              <a:rPr lang="zh-CN" altLang="en-US" sz="2800" dirty="0"/>
              <a:t>限制策略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Char char=""/>
            </a:pPr>
            <a:r>
              <a:rPr lang="zh-CN" altLang="en-US" sz="2800" dirty="0"/>
              <a:t>限制推理的深度、宽度、时间、空间等等。</a:t>
            </a:r>
            <a:endParaRPr lang="zh-CN" altLang="en-US" sz="2800" dirty="0"/>
          </a:p>
        </p:txBody>
      </p:sp>
      <p:sp>
        <p:nvSpPr>
          <p:cNvPr id="20484" name="灯片编号占位符 5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/>
          <a:p>
            <a:pPr marL="0" indent="0" algn="r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Char char="w"/>
            </a:pPr>
            <a:fld id="{9A0DB2DC-4C9A-4742-B13C-FB6460FD3503}" type="slidenum">
              <a:rPr lang="en-US" altLang="zh-CN" sz="1200" kern="1200" dirty="0">
                <a:solidFill>
                  <a:srgbClr val="D38E27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kern="1200" dirty="0">
              <a:solidFill>
                <a:srgbClr val="D38E27"/>
              </a:solidFill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charRg st="8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603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charRg st="26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03">
                                            <p:txEl>
                                              <p:char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603">
                                            <p:txEl>
                                              <p:charRg st="3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6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03">
                                            <p:txEl>
                                              <p:charRg st="6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03">
                                            <p:txEl>
                                              <p:charRg st="66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7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03">
                                            <p:txEl>
                                              <p:charRg st="7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603">
                                            <p:txEl>
                                              <p:charRg st="7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9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03">
                                            <p:txEl>
                                              <p:charRg st="9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603">
                                            <p:txEl>
                                              <p:charRg st="9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charRg st="10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charRg st="10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603">
                                            <p:txEl>
                                              <p:charRg st="10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PP_MARK_KEY" val="1250a2ad-82d4-4b7d-bdd0-487d2b577777"/>
  <p:tag name="COMMONDATA" val="eyJoZGlkIjoiZTRiZmUwM2EwMTMwODYwMWQ2ZTk4MTNjZWU5ZTY3MzM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8988</Words>
  <Application>WPS 演示</Application>
  <PresentationFormat>全屏显示(4:3)</PresentationFormat>
  <Paragraphs>741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</vt:i4>
      </vt:variant>
      <vt:variant>
        <vt:lpstr>幻灯片标题</vt:lpstr>
      </vt:variant>
      <vt:variant>
        <vt:i4>53</vt:i4>
      </vt:variant>
    </vt:vector>
  </HeadingPairs>
  <TitlesOfParts>
    <vt:vector size="90" baseType="lpstr">
      <vt:lpstr>Arial</vt:lpstr>
      <vt:lpstr>宋体</vt:lpstr>
      <vt:lpstr>Wingdings</vt:lpstr>
      <vt:lpstr>Tahoma</vt:lpstr>
      <vt:lpstr>Franklin Gothic Medium</vt:lpstr>
      <vt:lpstr>隶书</vt:lpstr>
      <vt:lpstr>Franklin Gothic Book</vt:lpstr>
      <vt:lpstr>华文楷体</vt:lpstr>
      <vt:lpstr>Wingdings 2</vt:lpstr>
      <vt:lpstr>Times New Roman</vt:lpstr>
      <vt:lpstr>Symbol</vt:lpstr>
      <vt:lpstr>Arial Unicode MS</vt:lpstr>
      <vt:lpstr>Wingdings 2</vt:lpstr>
      <vt:lpstr>华文行楷</vt:lpstr>
      <vt:lpstr>微软雅黑</vt:lpstr>
      <vt:lpstr>Arial Unicode MS</vt:lpstr>
      <vt:lpstr>Symbol</vt:lpstr>
      <vt:lpstr>Times New Roman</vt:lpstr>
      <vt:lpstr>跋涉</vt:lpstr>
      <vt:lpstr>Visio.Drawing.6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Visio.Drawing.6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bjp</dc:creator>
  <cp:lastModifiedBy>sturat</cp:lastModifiedBy>
  <cp:revision>1688</cp:revision>
  <dcterms:created xsi:type="dcterms:W3CDTF">2003-08-30T13:37:50Z</dcterms:created>
  <dcterms:modified xsi:type="dcterms:W3CDTF">2023-08-25T04:10:49Z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0C8D1A0BDD2A406BB5BD4EA0A5F44E9F_12</vt:lpwstr>
  </property>
  <property fmtid="{D5CDD505-2E9C-101B-9397-08002B2CF9AE}" pid="3" name="KSOProductBuildVer">
    <vt:lpwstr>2052-11.1.0.14309</vt:lpwstr>
  </property>
</Properties>
</file>