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0"/>
  </p:handoutMasterIdLst>
  <p:sldIdLst>
    <p:sldId id="375" r:id="rId3"/>
    <p:sldId id="257" r:id="rId4"/>
    <p:sldId id="258" r:id="rId6"/>
    <p:sldId id="358" r:id="rId7"/>
    <p:sldId id="259" r:id="rId8"/>
    <p:sldId id="261" r:id="rId9"/>
    <p:sldId id="374" r:id="rId10"/>
    <p:sldId id="262" r:id="rId11"/>
    <p:sldId id="263" r:id="rId12"/>
    <p:sldId id="359" r:id="rId13"/>
    <p:sldId id="362" r:id="rId14"/>
    <p:sldId id="363" r:id="rId15"/>
    <p:sldId id="364" r:id="rId16"/>
    <p:sldId id="365" r:id="rId17"/>
    <p:sldId id="366" r:id="rId18"/>
    <p:sldId id="367" r:id="rId19"/>
    <p:sldId id="368" r:id="rId20"/>
    <p:sldId id="314" r:id="rId21"/>
    <p:sldId id="346" r:id="rId22"/>
    <p:sldId id="260" r:id="rId23"/>
    <p:sldId id="345" r:id="rId24"/>
    <p:sldId id="265" r:id="rId25"/>
    <p:sldId id="264" r:id="rId26"/>
    <p:sldId id="266" r:id="rId27"/>
    <p:sldId id="267" r:id="rId28"/>
    <p:sldId id="268" r:id="rId29"/>
    <p:sldId id="337" r:id="rId30"/>
    <p:sldId id="338" r:id="rId31"/>
    <p:sldId id="341" r:id="rId32"/>
    <p:sldId id="340" r:id="rId33"/>
    <p:sldId id="339" r:id="rId34"/>
    <p:sldId id="354" r:id="rId35"/>
    <p:sldId id="269" r:id="rId36"/>
    <p:sldId id="270" r:id="rId37"/>
    <p:sldId id="279" r:id="rId38"/>
    <p:sldId id="342" r:id="rId39"/>
  </p:sldIdLst>
  <p:sldSz cx="9144000" cy="6858000" type="screen4x3"/>
  <p:notesSz cx="6858000" cy="9144000"/>
  <p:custDataLst>
    <p:tags r:id="rId44"/>
  </p:custDataLst>
  <p:defaultTextStyle>
    <a:defPPr>
      <a:defRPr lang="zh-CN"/>
    </a:defPPr>
    <a:lvl1pPr marL="0" lvl="0"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3200" b="0" i="0" u="none" kern="1200" baseline="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1128"/>
    <a:srgbClr val="0F0F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4"/>
    <p:restoredTop sz="94655"/>
  </p:normalViewPr>
  <p:slideViewPr>
    <p:cSldViewPr showGuides="1">
      <p:cViewPr varScale="1">
        <p:scale>
          <a:sx n="66" d="100"/>
          <a:sy n="66" d="100"/>
        </p:scale>
        <p:origin x="1276" y="40"/>
      </p:cViewPr>
      <p:guideLst>
        <p:guide orient="horz" pos="2160"/>
        <p:guide pos="2880"/>
      </p:guideLst>
    </p:cSldViewPr>
  </p:slideViewPr>
  <p:outlineViewPr>
    <p:cViewPr>
      <p:scale>
        <a:sx n="33" d="100"/>
        <a:sy n="33" d="100"/>
      </p:scale>
      <p:origin x="84"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4" Type="http://schemas.openxmlformats.org/officeDocument/2006/relationships/tags" Target="tags/tag1.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SzTx/>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SzTx/>
              <a:buFontTx/>
              <a:buNone/>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SzTx/>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ClrTx/>
              <a:buSzTx/>
              <a:buFontTx/>
              <a:buNone/>
              <a:defRPr sz="1200" smtClean="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4B75EED-17D1-4E9B-8B92-BEEE1A9B769F}"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46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ClrTx/>
              <a:buSzTx/>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469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ClrTx/>
              <a:buSzTx/>
              <a:buFontTx/>
              <a:buNone/>
              <a:defRPr sz="120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268"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469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469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ClrTx/>
              <a:buSzTx/>
              <a:buFontTx/>
              <a:buNone/>
              <a:defRPr sz="120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469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ClrTx/>
              <a:buSzTx/>
              <a:buFontTx/>
              <a:buNone/>
              <a:defRPr sz="1200" smtClean="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AD015CD-4A62-41F0-9DEA-A8BEF04A98F2}"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幻灯片图像占位符 1"/>
          <p:cNvSpPr>
            <a:spLocks noGrp="1" noRot="1" noChangeAspect="1" noTextEdit="1"/>
          </p:cNvSpPr>
          <p:nvPr>
            <p:ph type="sldImg"/>
          </p:nvPr>
        </p:nvSpPr>
        <p:spPr>
          <a:ln/>
        </p:spPr>
      </p:sp>
      <p:sp>
        <p:nvSpPr>
          <p:cNvPr id="1536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53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37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58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78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99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幻灯片图像占位符 1"/>
          <p:cNvSpPr>
            <a:spLocks noGrp="1" noRot="1" noChangeAspect="1" noTextEdit="1"/>
          </p:cNvSpPr>
          <p:nvPr>
            <p:ph type="sldImg"/>
          </p:nvPr>
        </p:nvSpPr>
        <p:spPr>
          <a:ln/>
        </p:spPr>
      </p:sp>
      <p:sp>
        <p:nvSpPr>
          <p:cNvPr id="4198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19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40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60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481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01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幻灯片图像占位符 1"/>
          <p:cNvSpPr>
            <a:spLocks noGrp="1" noRot="1" noChangeAspect="1" noTextEdit="1"/>
          </p:cNvSpPr>
          <p:nvPr>
            <p:ph type="sldImg"/>
          </p:nvPr>
        </p:nvSpPr>
        <p:spPr>
          <a:ln/>
        </p:spPr>
      </p:sp>
      <p:sp>
        <p:nvSpPr>
          <p:cNvPr id="5222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22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a:ln/>
        </p:spPr>
      </p:sp>
      <p:sp>
        <p:nvSpPr>
          <p:cNvPr id="1741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7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幻灯片图像占位符 1"/>
          <p:cNvSpPr>
            <a:spLocks noGrp="1" noRot="1" noChangeAspect="1" noTextEdit="1"/>
          </p:cNvSpPr>
          <p:nvPr>
            <p:ph type="sldImg"/>
          </p:nvPr>
        </p:nvSpPr>
        <p:spPr>
          <a:ln/>
        </p:spPr>
      </p:sp>
      <p:sp>
        <p:nvSpPr>
          <p:cNvPr id="5427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42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63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幻灯片图像占位符 1"/>
          <p:cNvSpPr>
            <a:spLocks noGrp="1" noRot="1" noChangeAspect="1" noTextEdit="1"/>
          </p:cNvSpPr>
          <p:nvPr>
            <p:ph type="sldImg"/>
          </p:nvPr>
        </p:nvSpPr>
        <p:spPr>
          <a:ln/>
        </p:spPr>
      </p:sp>
      <p:sp>
        <p:nvSpPr>
          <p:cNvPr id="5837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583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幻灯片图像占位符 1"/>
          <p:cNvSpPr>
            <a:spLocks noGrp="1" noRot="1" noChangeAspect="1" noTextEdit="1"/>
          </p:cNvSpPr>
          <p:nvPr>
            <p:ph type="sldImg"/>
          </p:nvPr>
        </p:nvSpPr>
        <p:spPr>
          <a:ln/>
        </p:spPr>
      </p:sp>
      <p:sp>
        <p:nvSpPr>
          <p:cNvPr id="6041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04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幻灯片图像占位符 1"/>
          <p:cNvSpPr>
            <a:spLocks noGrp="1" noRot="1" noChangeAspect="1" noTextEdit="1"/>
          </p:cNvSpPr>
          <p:nvPr>
            <p:ph type="sldImg"/>
          </p:nvPr>
        </p:nvSpPr>
        <p:spPr>
          <a:ln/>
        </p:spPr>
      </p:sp>
      <p:sp>
        <p:nvSpPr>
          <p:cNvPr id="6246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24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幻灯片图像占位符 1"/>
          <p:cNvSpPr>
            <a:spLocks noGrp="1" noRot="1" noChangeAspect="1" noTextEdit="1"/>
          </p:cNvSpPr>
          <p:nvPr>
            <p:ph type="sldImg"/>
          </p:nvPr>
        </p:nvSpPr>
        <p:spPr>
          <a:ln/>
        </p:spPr>
      </p:sp>
      <p:sp>
        <p:nvSpPr>
          <p:cNvPr id="6451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45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幻灯片图像占位符 1"/>
          <p:cNvSpPr>
            <a:spLocks noGrp="1" noRot="1" noChangeAspect="1" noTextEdit="1"/>
          </p:cNvSpPr>
          <p:nvPr>
            <p:ph type="sldImg"/>
          </p:nvPr>
        </p:nvSpPr>
        <p:spPr>
          <a:ln/>
        </p:spPr>
      </p:sp>
      <p:sp>
        <p:nvSpPr>
          <p:cNvPr id="6656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65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幻灯片图像占位符 1"/>
          <p:cNvSpPr>
            <a:spLocks noGrp="1" noRot="1" noChangeAspect="1" noTextEdit="1"/>
          </p:cNvSpPr>
          <p:nvPr>
            <p:ph type="sldImg"/>
          </p:nvPr>
        </p:nvSpPr>
        <p:spPr>
          <a:ln/>
        </p:spPr>
      </p:sp>
      <p:sp>
        <p:nvSpPr>
          <p:cNvPr id="6861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686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06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幻灯片图像占位符 1"/>
          <p:cNvSpPr>
            <a:spLocks noGrp="1" noRot="1" noChangeAspect="1" noTextEdit="1"/>
          </p:cNvSpPr>
          <p:nvPr>
            <p:ph type="sldImg"/>
          </p:nvPr>
        </p:nvSpPr>
        <p:spPr>
          <a:ln/>
        </p:spPr>
      </p:sp>
      <p:sp>
        <p:nvSpPr>
          <p:cNvPr id="7270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27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a:ln/>
        </p:spPr>
      </p:sp>
      <p:sp>
        <p:nvSpPr>
          <p:cNvPr id="1945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幻灯片图像占位符 1"/>
          <p:cNvSpPr>
            <a:spLocks noGrp="1" noRot="1" noChangeAspect="1" noTextEdit="1"/>
          </p:cNvSpPr>
          <p:nvPr>
            <p:ph type="sldImg"/>
          </p:nvPr>
        </p:nvSpPr>
        <p:spPr>
          <a:ln/>
        </p:spPr>
      </p:sp>
      <p:sp>
        <p:nvSpPr>
          <p:cNvPr id="7475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47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幻灯片图像占位符 1"/>
          <p:cNvSpPr>
            <a:spLocks noGrp="1" noRot="1" noChangeAspect="1" noTextEdit="1"/>
          </p:cNvSpPr>
          <p:nvPr>
            <p:ph type="sldImg"/>
          </p:nvPr>
        </p:nvSpPr>
        <p:spPr>
          <a:ln/>
        </p:spPr>
      </p:sp>
      <p:sp>
        <p:nvSpPr>
          <p:cNvPr id="7680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68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幻灯片图像占位符 1"/>
          <p:cNvSpPr>
            <a:spLocks noGrp="1" noRot="1" noChangeAspect="1" noTextEdit="1"/>
          </p:cNvSpPr>
          <p:nvPr>
            <p:ph type="sldImg"/>
          </p:nvPr>
        </p:nvSpPr>
        <p:spPr>
          <a:ln/>
        </p:spPr>
      </p:sp>
      <p:sp>
        <p:nvSpPr>
          <p:cNvPr id="7885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788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幻灯片图像占位符 1"/>
          <p:cNvSpPr>
            <a:spLocks noGrp="1" noRot="1" noChangeAspect="1" noTextEdit="1"/>
          </p:cNvSpPr>
          <p:nvPr>
            <p:ph type="sldImg"/>
          </p:nvPr>
        </p:nvSpPr>
        <p:spPr>
          <a:ln/>
        </p:spPr>
      </p:sp>
      <p:sp>
        <p:nvSpPr>
          <p:cNvPr id="8089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809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幻灯片图像占位符 1"/>
          <p:cNvSpPr>
            <a:spLocks noGrp="1" noRot="1" noChangeAspect="1" noTextEdit="1"/>
          </p:cNvSpPr>
          <p:nvPr>
            <p:ph type="sldImg"/>
          </p:nvPr>
        </p:nvSpPr>
        <p:spPr>
          <a:ln/>
        </p:spPr>
      </p:sp>
      <p:sp>
        <p:nvSpPr>
          <p:cNvPr id="8294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829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幻灯片图像占位符 1"/>
          <p:cNvSpPr>
            <a:spLocks noGrp="1" noRot="1" noChangeAspect="1" noTextEdit="1"/>
          </p:cNvSpPr>
          <p:nvPr>
            <p:ph type="sldImg"/>
          </p:nvPr>
        </p:nvSpPr>
        <p:spPr>
          <a:ln/>
        </p:spPr>
      </p:sp>
      <p:sp>
        <p:nvSpPr>
          <p:cNvPr id="8499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849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幻灯片图像占位符 1"/>
          <p:cNvSpPr>
            <a:spLocks noGrp="1" noRot="1" noChangeAspect="1" noTextEdit="1"/>
          </p:cNvSpPr>
          <p:nvPr>
            <p:ph type="sldImg"/>
          </p:nvPr>
        </p:nvSpPr>
        <p:spPr>
          <a:ln/>
        </p:spPr>
      </p:sp>
      <p:sp>
        <p:nvSpPr>
          <p:cNvPr id="25603"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5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29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317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9" name="标题 28"/>
          <p:cNvSpPr>
            <a:spLocks noGrp="1"/>
          </p:cNvSpPr>
          <p:nvPr>
            <p:ph type="ctrTitle"/>
          </p:nvPr>
        </p:nvSpPr>
        <p:spPr>
          <a:xfrm>
            <a:off x="381000" y="4853411"/>
            <a:ext cx="8458200" cy="1222375"/>
          </a:xfrm>
        </p:spPr>
        <p:txBody>
          <a:bodyPr anchor="t"/>
          <a:lstStyle/>
          <a:p>
            <a:r>
              <a:rPr lang="zh-CN" altLang="en-US" smtClean="0"/>
              <a:t>单击此处编辑母版标题样式</a:t>
            </a:r>
            <a:endParaRPr lang="en-US"/>
          </a:p>
        </p:txBody>
      </p:sp>
      <p:sp>
        <p:nvSpPr>
          <p:cNvPr id="9" name="副标题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smtClean="0"/>
              <a:t>单击此处编辑母版副标题样式</a:t>
            </a:r>
            <a:endParaRPr lang="en-US"/>
          </a:p>
        </p:txBody>
      </p:sp>
      <p:sp>
        <p:nvSpPr>
          <p:cNvPr id="14" name="日期占位符 15"/>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1"/>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14"/>
          <p:cNvSpPr>
            <a:spLocks noGrp="1"/>
          </p:cNvSpPr>
          <p:nvPr>
            <p:ph type="sldNum" sz="quarter" idx="4"/>
          </p:nvPr>
        </p:nvSpPr>
        <p:spPr>
          <a:xfrm>
            <a:off x="8229600" y="6473825"/>
            <a:ext cx="758825" cy="247650"/>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270D5DA0-1A21-444D-9A57-158BE8D0825E}"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66E275DC-8D4C-4AEC-8FCD-F0B5A952E667}"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549276"/>
            <a:ext cx="1828800" cy="5851525"/>
          </a:xfrm>
        </p:spPr>
        <p:txBody>
          <a:bodyPr vert="eaVert"/>
          <a:lstStyle/>
          <a:p>
            <a:r>
              <a:rPr lang="zh-CN" altLang="en-US" smtClean="0"/>
              <a:t>单击此处编辑母版标题样式</a:t>
            </a:r>
            <a:endParaRPr lang="en-US"/>
          </a:p>
        </p:txBody>
      </p:sp>
      <p:sp>
        <p:nvSpPr>
          <p:cNvPr id="3" name="竖排文字占位符 2"/>
          <p:cNvSpPr>
            <a:spLocks noGrp="1"/>
          </p:cNvSpPr>
          <p:nvPr>
            <p:ph type="body" orient="vert" idx="1"/>
          </p:nvPr>
        </p:nvSpPr>
        <p:spPr>
          <a:xfrm>
            <a:off x="457200" y="549276"/>
            <a:ext cx="62484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3"/>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4"/>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5"/>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42BAFBFB-0265-48D6-8F33-C5D48097F37C}"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3048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838200" y="19050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00600" y="1905000"/>
            <a:ext cx="3810000"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13" name="日期占位符 4"/>
          <p:cNvSpPr>
            <a:spLocks noGrp="1"/>
          </p:cNvSpPr>
          <p:nvPr>
            <p:ph type="dt" sz="half" idx="12"/>
          </p:nvPr>
        </p:nvSpPr>
        <p:spPr>
          <a:xfrm>
            <a:off x="685800" y="6248400"/>
            <a:ext cx="1905000" cy="457200"/>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5"/>
          <p:cNvSpPr>
            <a:spLocks noGrp="1"/>
          </p:cNvSpPr>
          <p:nvPr>
            <p:ph type="ftr" sz="quarter" idx="3"/>
          </p:nvPr>
        </p:nvSpPr>
        <p:spPr>
          <a:xfrm>
            <a:off x="3124200" y="6248400"/>
            <a:ext cx="2895600" cy="457200"/>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6"/>
          <p:cNvSpPr>
            <a:spLocks noGrp="1"/>
          </p:cNvSpPr>
          <p:nvPr>
            <p:ph type="sldNum" sz="quarter" idx="4"/>
          </p:nvPr>
        </p:nvSpPr>
        <p:spPr>
          <a:xfrm>
            <a:off x="6553200" y="6248400"/>
            <a:ext cx="1905000" cy="457200"/>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3053D8D4-876D-4B97-B070-0DB8580D96E7}"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p:txBody>
          <a:bodyPr/>
          <a:lstStyle/>
          <a:p>
            <a:r>
              <a:rPr lang="zh-CN" altLang="en-US" smtClean="0"/>
              <a:t>单击此处编辑母版标题样式</a:t>
            </a:r>
            <a:endParaRPr lang="en-US"/>
          </a:p>
        </p:txBody>
      </p:sp>
      <p:sp>
        <p:nvSpPr>
          <p:cNvPr id="27" name="内容占位符 26"/>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日期占位符 24"/>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18"/>
          <p:cNvSpPr>
            <a:spLocks noGrp="1"/>
          </p:cNvSpPr>
          <p:nvPr>
            <p:ph type="ftr" sz="quarter" idx="3"/>
          </p:nvPr>
        </p:nvSpPr>
        <p:spPr>
          <a:xfrm>
            <a:off x="3581400" y="76200"/>
            <a:ext cx="28956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15"/>
          <p:cNvSpPr>
            <a:spLocks noGrp="1"/>
          </p:cNvSpPr>
          <p:nvPr>
            <p:ph type="sldNum" sz="quarter" idx="4"/>
          </p:nvPr>
        </p:nvSpPr>
        <p:spPr>
          <a:xfrm>
            <a:off x="8229600" y="6473825"/>
            <a:ext cx="758825" cy="247650"/>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18030AE8-2015-48F0-AA6F-A09E7E38F00A}"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文本占位符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smtClean="0"/>
              <a:t>单击此处编辑母版文本样式</a:t>
            </a:r>
            <a:endParaRPr lang="zh-CN" altLang="en-US" smtClean="0"/>
          </a:p>
        </p:txBody>
      </p:sp>
      <p:sp>
        <p:nvSpPr>
          <p:cNvPr id="8" name="标题 7"/>
          <p:cNvSpPr>
            <a:spLocks noGrp="1"/>
          </p:cNvSpPr>
          <p:nvPr>
            <p:ph type="title"/>
          </p:nvPr>
        </p:nvSpPr>
        <p:spPr>
          <a:xfrm>
            <a:off x="180475" y="2947085"/>
            <a:ext cx="8686800" cy="1184825"/>
          </a:xfrm>
        </p:spPr>
        <p:txBody>
          <a:bodyPr rtlCol="0" anchor="t"/>
          <a:lstStyle>
            <a:lvl1pPr algn="r">
              <a:defRPr/>
            </a:lvl1pPr>
          </a:lstStyle>
          <a:p>
            <a:r>
              <a:rPr lang="zh-CN" altLang="en-US" smtClean="0"/>
              <a:t>单击此处编辑母版标题样式</a:t>
            </a:r>
            <a:endParaRPr lang="en-US"/>
          </a:p>
        </p:txBody>
      </p:sp>
      <p:sp>
        <p:nvSpPr>
          <p:cNvPr id="14" name="日期占位符 18"/>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10"/>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15"/>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9A90F0CC-D004-400B-A7FD-A6E9773D68E3}"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0" name="标题 1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14" name="内容占位符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3" name="内容占位符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66E275DC-8D4C-4AEC-8FCD-F0B5A952E667}"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直接连接符 12"/>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9" name="标题 28"/>
          <p:cNvSpPr>
            <a:spLocks noGrp="1"/>
          </p:cNvSpPr>
          <p:nvPr>
            <p:ph type="title"/>
          </p:nvPr>
        </p:nvSpPr>
        <p:spPr>
          <a:xfrm>
            <a:off x="304800" y="5410200"/>
            <a:ext cx="8610600" cy="882650"/>
          </a:xfrm>
        </p:spPr>
        <p:txBody>
          <a:bodyPr/>
          <a:lstStyle>
            <a:lvl1pPr>
              <a:defRPr/>
            </a:lvl1pPr>
          </a:lstStyle>
          <a:p>
            <a:r>
              <a:rPr lang="zh-CN" altLang="en-US" smtClean="0"/>
              <a:t>单击此处编辑母版标题样式</a:t>
            </a:r>
            <a:endParaRPr lang="en-US"/>
          </a:p>
        </p:txBody>
      </p:sp>
      <p:sp>
        <p:nvSpPr>
          <p:cNvPr id="13" name="文本占位符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25" name="文本占位符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zh-CN" altLang="en-US" smtClean="0"/>
              <a:t>单击此处编辑母版文本样式</a:t>
            </a:r>
            <a:endParaRPr lang="zh-CN" altLang="en-US" smtClean="0"/>
          </a:p>
        </p:txBody>
      </p:sp>
      <p:sp>
        <p:nvSpPr>
          <p:cNvPr id="4" name="内容占位符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8" name="内容占位符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14" name="日期占位符 9"/>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5"/>
          <p:cNvSpPr>
            <a:spLocks noGrp="1"/>
          </p:cNvSpPr>
          <p:nvPr>
            <p:ph type="ftr" sz="quarter" idx="1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6"/>
          <p:cNvSpPr>
            <a:spLocks noGrp="1"/>
          </p:cNvSpPr>
          <p:nvPr>
            <p:ph type="sldNum" sz="quarter" idx="14"/>
          </p:nvPr>
        </p:nvSpPr>
        <p:spPr>
          <a:xfrm>
            <a:off x="8229600" y="6477000"/>
            <a:ext cx="762000" cy="247650"/>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CE5BABDC-3388-4970-A739-6735D4423AE2}"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0" name="标题 29"/>
          <p:cNvSpPr>
            <a:spLocks noGrp="1"/>
          </p:cNvSpPr>
          <p:nvPr>
            <p:ph type="title"/>
          </p:nvPr>
        </p:nvSpPr>
        <p:spPr>
          <a:xfrm>
            <a:off x="301752" y="457200"/>
            <a:ext cx="8686800" cy="841248"/>
          </a:xfrm>
        </p:spPr>
        <p:txBody>
          <a:bodyPr/>
          <a:lstStyle/>
          <a:p>
            <a:r>
              <a:rPr lang="zh-CN" altLang="en-US" smtClean="0"/>
              <a:t>单击此处编辑母版标题样式</a:t>
            </a:r>
            <a:endParaRPr lang="en-US"/>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66E275DC-8D4C-4AEC-8FCD-F0B5A952E667}"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13" name="日期占位符 2"/>
          <p:cNvSpPr>
            <a:spLocks noGrp="1"/>
          </p:cNvSpPr>
          <p:nvPr>
            <p:ph type="dt" sz="half" idx="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23"/>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6"/>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40A072B5-A412-44EF-B8F6-426449CD4F9D}"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3" name="直接连接符 12"/>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 name="标题 11"/>
          <p:cNvSpPr>
            <a:spLocks noGrp="1"/>
          </p:cNvSpPr>
          <p:nvPr>
            <p:ph type="title"/>
          </p:nvPr>
        </p:nvSpPr>
        <p:spPr>
          <a:xfrm>
            <a:off x="457200" y="5486400"/>
            <a:ext cx="8458200" cy="520700"/>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zh-CN" altLang="en-US" smtClean="0"/>
              <a:t>单击此处编辑母版文本样式</a:t>
            </a:r>
            <a:endParaRPr lang="zh-CN" altLang="en-US" smtClean="0"/>
          </a:p>
        </p:txBody>
      </p:sp>
      <p:sp>
        <p:nvSpPr>
          <p:cNvPr id="14" name="内容占位符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2" name="日期占位符 24"/>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页脚占位符 28"/>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6" name="灯片编号占位符 6"/>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48D78A4B-8C30-4553-8500-A9E01048AE93}"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3" name="图片占位符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ct val="20000"/>
              </a:spcBef>
              <a:spcAft>
                <a:spcPct val="0"/>
              </a:spcAft>
              <a:buClr>
                <a:schemeClr val="accent1"/>
              </a:buClr>
              <a:buSzPct val="70000"/>
              <a:buFont typeface="Wingdings 2" panose="05020102010507070707" pitchFamily="18" charset="2"/>
              <a:buNone/>
              <a:defRPr/>
            </a:pPr>
            <a:r>
              <a:rPr kumimoji="0" lang="zh-CN" altLang="en-US" sz="3200" b="0" i="0" u="none" strike="noStrike" kern="1200" cap="none" spc="0" normalizeH="0" baseline="0" noProof="0" smtClean="0">
                <a:ln>
                  <a:noFill/>
                </a:ln>
                <a:solidFill>
                  <a:schemeClr val="tx2"/>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2"/>
              </a:solidFill>
              <a:effectLst/>
              <a:uLnTx/>
              <a:uFillTx/>
              <a:latin typeface="+mn-lt"/>
              <a:ea typeface="+mn-ea"/>
              <a:cs typeface="+mn-cs"/>
            </a:endParaRPr>
          </a:p>
        </p:txBody>
      </p:sp>
      <p:sp>
        <p:nvSpPr>
          <p:cNvPr id="17" name="标题 16"/>
          <p:cNvSpPr>
            <a:spLocks noGrp="1"/>
          </p:cNvSpPr>
          <p:nvPr>
            <p:ph type="title"/>
          </p:nvPr>
        </p:nvSpPr>
        <p:spPr>
          <a:xfrm>
            <a:off x="381000" y="4993760"/>
            <a:ext cx="5867400" cy="522288"/>
          </a:xfrm>
        </p:spPr>
        <p:txBody>
          <a:bodyPr/>
          <a:lstStyle>
            <a:lvl1pPr algn="l">
              <a:buNone/>
              <a:defRPr sz="2000" b="1"/>
            </a:lvl1pPr>
          </a:lstStyle>
          <a:p>
            <a:r>
              <a:rPr lang="zh-CN" altLang="en-US" smtClean="0"/>
              <a:t>单击此处编辑母版标题样式</a:t>
            </a:r>
            <a:endParaRPr lang="en-US"/>
          </a:p>
        </p:txBody>
      </p:sp>
      <p:sp>
        <p:nvSpPr>
          <p:cNvPr id="26" name="文本占位符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zh-CN" altLang="en-US" smtClean="0"/>
              <a:t>单击此处编辑母版文本样式</a:t>
            </a:r>
            <a:endParaRPr lang="zh-CN" altLang="en-US" smtClean="0"/>
          </a:p>
        </p:txBody>
      </p:sp>
      <p:sp>
        <p:nvSpPr>
          <p:cNvPr id="2" name="日期占位符 6"/>
          <p:cNvSpPr>
            <a:spLocks noGrp="1"/>
          </p:cNvSpPr>
          <p:nvPr>
            <p:ph type="dt" sz="half" idx="12"/>
          </p:nvPr>
        </p:nvSpPr>
        <p:spPr>
          <a:xfrm>
            <a:off x="6477000" y="76200"/>
            <a:ext cx="2514600" cy="2889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4" name="页脚占位符 4"/>
          <p:cNvSpPr>
            <a:spLocks noGrp="1"/>
          </p:cNvSpPr>
          <p:nvPr>
            <p:ph type="ftr" sz="quarter" idx="3"/>
          </p:nvPr>
        </p:nvSpPr>
        <p:spPr>
          <a:xfrm>
            <a:off x="3124200" y="76200"/>
            <a:ext cx="3352800" cy="2889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15" name="灯片编号占位符 30"/>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defRPr smtClean="0"/>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E18D66FE-21FA-463E-A734-C0BACFA4E257}"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p:sp>
        <p:nvSpPr>
          <p:cNvPr id="7" name="直接连接符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文本占位符 7"/>
          <p:cNvSpPr>
            <a:spLocks noGrp="1"/>
          </p:cNvSpPr>
          <p:nvPr>
            <p:ph type="body" idx="1"/>
          </p:nvPr>
        </p:nvSpPr>
        <p:spPr>
          <a:xfrm>
            <a:off x="304800" y="1554163"/>
            <a:ext cx="8686800" cy="452596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p:txBody>
      </p:sp>
      <p:sp>
        <p:nvSpPr>
          <p:cNvPr id="11" name="日期占位符 10"/>
          <p:cNvSpPr>
            <a:spLocks noGrp="1"/>
          </p:cNvSpPr>
          <p:nvPr>
            <p:ph type="dt" sz="half" idx="2"/>
          </p:nvPr>
        </p:nvSpPr>
        <p:spPr>
          <a:xfrm>
            <a:off x="6477000" y="76200"/>
            <a:ext cx="2514600" cy="288925"/>
          </a:xfrm>
          <a:prstGeom prst="rect">
            <a:avLst/>
          </a:prstGeom>
        </p:spPr>
        <p:txBody>
          <a:bodyPr vert="horz"/>
          <a:lstStyle>
            <a:lvl1pPr algn="l" eaLnBrk="1" latinLnBrk="0" hangingPunct="1">
              <a:spcBef>
                <a:spcPct val="20000"/>
              </a:spcBef>
              <a:buClr>
                <a:schemeClr val="hlink"/>
              </a:buClr>
              <a:buSzPct val="110000"/>
              <a:buFont typeface="Wingdings" panose="05000000000000000000" pitchFamily="2" charset="2"/>
              <a:buChar char="w"/>
              <a:defRPr kumimoji="0" sz="1200">
                <a:solidFill>
                  <a:schemeClr val="accent1">
                    <a:shade val="75000"/>
                  </a:schemeClr>
                </a:solidFill>
              </a:defRPr>
            </a:lvl1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28" name="页脚占位符 27"/>
          <p:cNvSpPr>
            <a:spLocks noGrp="1"/>
          </p:cNvSpPr>
          <p:nvPr>
            <p:ph type="ftr" sz="quarter" idx="3"/>
          </p:nvPr>
        </p:nvSpPr>
        <p:spPr>
          <a:xfrm>
            <a:off x="3124200" y="76200"/>
            <a:ext cx="3352800" cy="288925"/>
          </a:xfrm>
          <a:prstGeom prst="rect">
            <a:avLst/>
          </a:prstGeom>
        </p:spPr>
        <p:txBody>
          <a:bodyPr vert="horz"/>
          <a:lstStyle>
            <a:lvl1pPr algn="r" eaLnBrk="1" latinLnBrk="0" hangingPunct="1">
              <a:spcBef>
                <a:spcPct val="20000"/>
              </a:spcBef>
              <a:buClr>
                <a:schemeClr val="hlink"/>
              </a:buClr>
              <a:buSzPct val="110000"/>
              <a:buFont typeface="Wingdings" panose="05000000000000000000" pitchFamily="2" charset="2"/>
              <a:buChar char="w"/>
              <a:defRPr kumimoji="0" sz="1200">
                <a:solidFill>
                  <a:schemeClr val="accent1">
                    <a:shade val="75000"/>
                  </a:schemeClr>
                </a:solidFill>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altLang="zh-CN" sz="1200" b="0" i="0" u="none" strike="noStrike" kern="1200" cap="none" spc="0" normalizeH="0" baseline="0" noProof="0">
              <a:ln>
                <a:noFill/>
              </a:ln>
              <a:solidFill>
                <a:schemeClr val="accent1">
                  <a:shade val="75000"/>
                </a:schemeClr>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lstStyle>
            <a:lvl1pPr algn="r" eaLnBrk="1" hangingPunct="1">
              <a:spcBef>
                <a:spcPct val="20000"/>
              </a:spcBef>
              <a:buClr>
                <a:schemeClr val="hlink"/>
              </a:buClr>
              <a:buSzPct val="110000"/>
              <a:buFont typeface="Wingdings" panose="05000000000000000000" pitchFamily="2" charset="2"/>
              <a:buChar char="w"/>
              <a:defRPr kumimoji="0" sz="1200" smtClean="0">
                <a:solidFill>
                  <a:srgbClr val="D38E27"/>
                </a:solidFill>
              </a:defRPr>
            </a:lvl1pPr>
          </a:lstStyle>
          <a:p>
            <a:pPr marL="0" marR="0" lvl="0" indent="0" algn="r"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fld id="{66E275DC-8D4C-4AEC-8FCD-F0B5A952E667}" type="slidenum">
              <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a:ln>
                <a:noFill/>
              </a:ln>
              <a:solidFill>
                <a:srgbClr val="D38E27"/>
              </a:solidFill>
              <a:effectLst/>
              <a:uLnTx/>
              <a:uFillTx/>
              <a:latin typeface="Tahoma" panose="020B0604030504040204" pitchFamily="34" charset="0"/>
              <a:ea typeface="宋体" panose="02010600030101010101" pitchFamily="2" charset="-122"/>
              <a:cs typeface="+mn-cs"/>
            </a:endParaRPr>
          </a:p>
        </p:txBody>
      </p:sp>
      <p:sp>
        <p:nvSpPr>
          <p:cNvPr id="10" name="标题占位符 9"/>
          <p:cNvSpPr>
            <a:spLocks noGrp="1"/>
          </p:cNvSpPr>
          <p:nvPr>
            <p:ph type="title"/>
          </p:nvPr>
        </p:nvSpPr>
        <p:spPr>
          <a:xfrm>
            <a:off x="304800" y="457200"/>
            <a:ext cx="8686800" cy="838200"/>
          </a:xfrm>
          <a:prstGeom prst="rect">
            <a:avLst/>
          </a:prstGeom>
        </p:spPr>
        <p:txBody>
          <a:bodyPr vert="horz" anchor="ctr">
            <a:normAutofit/>
          </a:bodyPr>
          <a:lstStyle/>
          <a:p>
            <a:r>
              <a:rPr lang="zh-CN" altLang="en-US" smtClean="0"/>
              <a:t>单击此处编辑母版标题样式</a:t>
            </a:r>
            <a:endParaRPr lang="en-US"/>
          </a:p>
        </p:txBody>
      </p:sp>
      <p:sp>
        <p:nvSpPr>
          <p:cNvPr id="9" name="直接连接符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 name="直接连接符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Char char="w"/>
              <a:defRPr/>
            </a:pPr>
            <a:endParaRPr kumimoji="0" lang="en-US" sz="3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2pPr>
      <a:lvl3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3pPr>
      <a:lvl4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4pPr>
      <a:lvl5pPr algn="l" rtl="0" eaLnBrk="0" fontAlgn="base" hangingPunct="0">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5pPr>
      <a:lvl6pPr marL="4572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6pPr>
      <a:lvl7pPr marL="9144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7pPr>
      <a:lvl8pPr marL="13716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8pPr>
      <a:lvl9pPr marL="1828800" algn="l" rtl="0" fontAlgn="base">
        <a:spcBef>
          <a:spcPct val="0"/>
        </a:spcBef>
        <a:spcAft>
          <a:spcPct val="0"/>
        </a:spcAft>
        <a:defRPr sz="3600">
          <a:solidFill>
            <a:schemeClr val="tx2"/>
          </a:solidFill>
          <a:latin typeface="Franklin Gothic Medium" panose="020B0603020102020204" pitchFamily="34" charset="0"/>
          <a:ea typeface="隶书" panose="02010509060101010101" pitchFamily="49" charset="-122"/>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panose="05020102010507070707"/>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panose="05020102010507070707"/>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panose="05020102010507070707"/>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panose="05020102010507070707"/>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7.wmf"/><Relationship Id="rId3" Type="http://schemas.openxmlformats.org/officeDocument/2006/relationships/oleObject" Target="../embeddings/oleObject3.bin"/><Relationship Id="rId2" Type="http://schemas.openxmlformats.org/officeDocument/2006/relationships/image" Target="../media/image6.wmf"/><Relationship Id="rId1"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0.wmf"/><Relationship Id="rId3" Type="http://schemas.openxmlformats.org/officeDocument/2006/relationships/oleObject" Target="../embeddings/oleObject6.bin"/><Relationship Id="rId2" Type="http://schemas.openxmlformats.org/officeDocument/2006/relationships/image" Target="../media/image9.wmf"/><Relationship Id="rId1" Type="http://schemas.openxmlformats.org/officeDocument/2006/relationships/oleObject" Target="../embeddings/oleObject5.bin"/></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oleObject7.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3.wmf"/><Relationship Id="rId3" Type="http://schemas.openxmlformats.org/officeDocument/2006/relationships/oleObject" Target="../embeddings/oleObject9.bin"/><Relationship Id="rId2" Type="http://schemas.openxmlformats.org/officeDocument/2006/relationships/image" Target="../media/image12.wmf"/><Relationship Id="rId1"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10.bin"/></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6.wmf"/><Relationship Id="rId1"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3.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4.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5.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0" name="Rectangle 2"/>
          <p:cNvSpPr>
            <a:spLocks noGrp="1" noChangeArrowheads="1"/>
          </p:cNvSpPr>
          <p:nvPr>
            <p:ph type="ctrTitle"/>
          </p:nvPr>
        </p:nvSpPr>
        <p:spPr>
          <a:xfrm>
            <a:off x="990600" y="1219200"/>
            <a:ext cx="7772400" cy="1676400"/>
          </a:xfrm>
          <a:noFill/>
          <a:ln>
            <a:noFill/>
          </a:ln>
          <a:effectLst/>
          <a:scene3d>
            <a:camera prst="orthographicFront"/>
            <a:lightRig rig="balanced" dir="t"/>
          </a:scene3d>
          <a:sp3d prstMaterial="plastic"/>
        </p:spPr>
        <p:txBody>
          <a:bodyPr vert="horz" anchor="t">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t>人工智能</a:t>
            </a:r>
            <a:br>
              <a:rPr kumimoji="0" lang="zh-CN" altLang="en-US"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br>
            <a:r>
              <a:rPr kumimoji="0" lang="en-US" altLang="zh-CN"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rPr>
              <a:t>Artificial Intelligence</a:t>
            </a:r>
            <a:endParaRPr kumimoji="0" lang="en-US" altLang="zh-CN" sz="54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华文行楷" panose="02010800040101010101" pitchFamily="2" charset="-122"/>
              <a:cs typeface="+mj-cs"/>
            </a:endParaRPr>
          </a:p>
        </p:txBody>
      </p:sp>
      <p:sp>
        <p:nvSpPr>
          <p:cNvPr id="2051" name="Rectangle 3" descr="Rectangle: Click to edit Master text styles&#10;Second level&#10;Third level&#10;Fourth level&#10;Fifth level"/>
          <p:cNvSpPr>
            <a:spLocks noGrp="1" noChangeArrowheads="1"/>
          </p:cNvSpPr>
          <p:nvPr>
            <p:ph type="subTitle" idx="1"/>
          </p:nvPr>
        </p:nvSpPr>
        <p:spPr>
          <a:xfrm>
            <a:off x="1484313" y="5181600"/>
            <a:ext cx="6400800" cy="1127125"/>
          </a:xfrm>
        </p:spPr>
        <p:txBody>
          <a:bodyPr vert="horz" wrap="square" lIns="91440" tIns="45720" rIns="91440" bIns="45720" numCol="1" anchor="b" anchorCtr="0" compatLnSpc="1">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zh-CN" altLang="en-US" sz="2400" b="0" i="0" u="none" strike="noStrike" kern="1200" cap="none" spc="0" normalizeH="0" baseline="0" noProof="0" dirty="0" smtClean="0">
                <a:ln>
                  <a:noFill/>
                </a:ln>
                <a:solidFill>
                  <a:schemeClr val="tx2">
                    <a:shade val="75000"/>
                  </a:schemeClr>
                </a:solidFill>
                <a:effectLst/>
                <a:uLnTx/>
                <a:uFillTx/>
                <a:latin typeface="+mn-lt"/>
                <a:ea typeface="+mn-ea"/>
                <a:cs typeface="+mn-cs"/>
              </a:rPr>
              <a:t>课件采用鲍军鹏 博士的课件</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版本：</a:t>
            </a: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2.0</a:t>
            </a:r>
            <a:endParaRPr kumimoji="0" lang="en-US" altLang="zh-CN" sz="2000" b="0" i="0" u="none" strike="noStrike" kern="1200" cap="none" spc="0" normalizeH="0" baseline="0" noProof="0" dirty="0">
              <a:ln>
                <a:noFill/>
              </a:ln>
              <a:solidFill>
                <a:schemeClr val="tx2">
                  <a:shade val="75000"/>
                </a:schemeClr>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
                <a:schemeClr val="accent1"/>
              </a:buClr>
              <a:buSzPct val="70000"/>
              <a:buFont typeface="Wingdings 2" panose="05020102010507070707"/>
              <a:buNone/>
              <a:defRPr/>
            </a:pP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2010</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年</a:t>
            </a:r>
            <a:r>
              <a:rPr kumimoji="0" lang="en-US" altLang="zh-CN" sz="2000" b="0" i="0" u="none" strike="noStrike" kern="1200" cap="none" spc="0" normalizeH="0" baseline="0" noProof="0" dirty="0" smtClean="0">
                <a:ln>
                  <a:noFill/>
                </a:ln>
                <a:solidFill>
                  <a:schemeClr val="tx2">
                    <a:shade val="75000"/>
                  </a:schemeClr>
                </a:solidFill>
                <a:effectLst/>
                <a:uLnTx/>
                <a:uFillTx/>
                <a:latin typeface="+mn-lt"/>
                <a:ea typeface="+mn-ea"/>
                <a:cs typeface="+mn-cs"/>
              </a:rPr>
              <a:t>1</a:t>
            </a:r>
            <a:r>
              <a:rPr kumimoji="0" lang="zh-CN" altLang="en-US" sz="2000" b="0" i="0" u="none" strike="noStrike" kern="1200" cap="none" spc="0" normalizeH="0" baseline="0" noProof="0" dirty="0" smtClean="0">
                <a:ln>
                  <a:noFill/>
                </a:ln>
                <a:solidFill>
                  <a:schemeClr val="tx2">
                    <a:shade val="75000"/>
                  </a:schemeClr>
                </a:solidFill>
                <a:effectLst/>
                <a:uLnTx/>
                <a:uFillTx/>
                <a:latin typeface="+mn-lt"/>
                <a:ea typeface="+mn-ea"/>
                <a:cs typeface="+mn-cs"/>
              </a:rPr>
              <a:t>月</a:t>
            </a:r>
            <a:endParaRPr kumimoji="0" lang="zh-CN" altLang="en-US" sz="2000" b="0" i="0" u="none" strike="noStrike" kern="1200" cap="none" spc="0" normalizeH="0" baseline="0" noProof="0" dirty="0">
              <a:ln>
                <a:noFill/>
              </a:ln>
              <a:solidFill>
                <a:schemeClr val="tx2">
                  <a:shade val="75000"/>
                </a:schemeClr>
              </a:solidFill>
              <a:effectLst/>
              <a:uLnTx/>
              <a:uFillTx/>
              <a:latin typeface="+mn-lt"/>
              <a:ea typeface="+mn-ea"/>
              <a:cs typeface="+mn-cs"/>
            </a:endParaRPr>
          </a:p>
        </p:txBody>
      </p:sp>
      <p:pic>
        <p:nvPicPr>
          <p:cNvPr id="13316" name="Picture 7"/>
          <p:cNvPicPr>
            <a:picLocks noChangeAspect="1"/>
          </p:cNvPicPr>
          <p:nvPr/>
        </p:nvPicPr>
        <p:blipFill>
          <a:blip r:embed="rId1">
            <a:clrChange>
              <a:clrFrom>
                <a:srgbClr val="FFFFFF"/>
              </a:clrFrom>
              <a:clrTo>
                <a:srgbClr val="FFFFFF">
                  <a:alpha val="0"/>
                </a:srgbClr>
              </a:clrTo>
            </a:clrChange>
          </a:blip>
          <a:stretch>
            <a:fillRect/>
          </a:stretch>
        </p:blipFill>
        <p:spPr>
          <a:xfrm>
            <a:off x="7162800" y="457200"/>
            <a:ext cx="1066800" cy="590550"/>
          </a:xfrm>
          <a:prstGeom prst="rect">
            <a:avLst/>
          </a:prstGeom>
          <a:noFill/>
          <a:ln w="9525">
            <a:noFill/>
          </a:ln>
        </p:spPr>
      </p:pic>
      <p:pic>
        <p:nvPicPr>
          <p:cNvPr id="13317" name="Picture 9"/>
          <p:cNvPicPr>
            <a:picLocks noChangeAspect="1"/>
          </p:cNvPicPr>
          <p:nvPr/>
        </p:nvPicPr>
        <p:blipFill>
          <a:blip r:embed="rId2">
            <a:clrChange>
              <a:clrFrom>
                <a:srgbClr val="FFFFFF"/>
              </a:clrFrom>
              <a:clrTo>
                <a:srgbClr val="FFFFFF">
                  <a:alpha val="0"/>
                </a:srgbClr>
              </a:clrTo>
            </a:clrChange>
          </a:blip>
          <a:stretch>
            <a:fillRect/>
          </a:stretch>
        </p:blipFill>
        <p:spPr>
          <a:xfrm>
            <a:off x="533400" y="5181600"/>
            <a:ext cx="1123950" cy="895350"/>
          </a:xfrm>
          <a:prstGeom prst="rect">
            <a:avLst/>
          </a:prstGeom>
          <a:noFill/>
          <a:ln w="9525">
            <a:noFill/>
          </a:ln>
        </p:spPr>
      </p:pic>
      <p:sp>
        <p:nvSpPr>
          <p:cNvPr id="13318" name="文本框 1"/>
          <p:cNvSpPr txBox="1"/>
          <p:nvPr/>
        </p:nvSpPr>
        <p:spPr>
          <a:xfrm>
            <a:off x="2124075" y="3500438"/>
            <a:ext cx="5184775" cy="1766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eaLnBrk="1" hangingPunct="1">
              <a:buClr>
                <a:schemeClr val="hlink"/>
              </a:buClr>
              <a:buSzPct val="110000"/>
              <a:buFont typeface="Wingdings" panose="05000000000000000000" pitchFamily="2" charset="2"/>
              <a:buNone/>
            </a:pPr>
            <a:r>
              <a:rPr lang="zh-CN" altLang="en-US" dirty="0">
                <a:solidFill>
                  <a:schemeClr val="tx1"/>
                </a:solidFill>
                <a:latin typeface="Tahoma" panose="020B0604030504040204" pitchFamily="34" charset="0"/>
                <a:ea typeface="宋体" panose="02010600030101010101" pitchFamily="2" charset="-122"/>
              </a:rPr>
              <a:t>主讲：文贵华</a:t>
            </a:r>
            <a:endParaRPr lang="en-US" altLang="zh-CN" dirty="0">
              <a:solidFill>
                <a:schemeClr val="tx1"/>
              </a:solidFill>
              <a:latin typeface="Tahoma" panose="020B0604030504040204" pitchFamily="34" charset="0"/>
              <a:ea typeface="宋体" panose="02010600030101010101" pitchFamily="2" charset="-122"/>
            </a:endParaRPr>
          </a:p>
          <a:p>
            <a:pPr marL="0" lvl="0" indent="0" eaLnBrk="1" hangingPunct="1">
              <a:buClr>
                <a:schemeClr val="hlink"/>
              </a:buClr>
              <a:buSzPct val="110000"/>
              <a:buFont typeface="Wingdings" panose="05000000000000000000" pitchFamily="2" charset="2"/>
              <a:buNone/>
            </a:pPr>
            <a:r>
              <a:rPr lang="en-US" altLang="zh-CN" dirty="0">
                <a:solidFill>
                  <a:schemeClr val="tx1"/>
                </a:solidFill>
                <a:latin typeface="Tahoma" panose="020B0604030504040204" pitchFamily="34" charset="0"/>
                <a:ea typeface="宋体" panose="02010600030101010101" pitchFamily="2" charset="-122"/>
              </a:rPr>
              <a:t>crghwen@scut.edu.cn</a:t>
            </a:r>
            <a:endParaRPr lang="en-US" altLang="zh-CN" dirty="0">
              <a:solidFill>
                <a:schemeClr val="tx1"/>
              </a:solidFill>
              <a:latin typeface="Tahoma" panose="020B0604030504040204" pitchFamily="34" charset="0"/>
              <a:ea typeface="宋体" panose="02010600030101010101" pitchFamily="2" charset="-122"/>
            </a:endParaRPr>
          </a:p>
          <a:p>
            <a:pPr marL="0" lvl="0" indent="0" eaLnBrk="1" hangingPunct="1">
              <a:buClr>
                <a:schemeClr val="hlink"/>
              </a:buClr>
              <a:buSzPct val="110000"/>
              <a:buFont typeface="Wingdings" panose="05000000000000000000" pitchFamily="2" charset="2"/>
              <a:buNone/>
            </a:pPr>
            <a:endParaRPr lang="zh-CN" altLang="en-US" dirty="0">
              <a:solidFill>
                <a:schemeClr val="tx1"/>
              </a:solidFill>
              <a:latin typeface="Tahoma" panose="020B060403050404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4.2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基本概率方法</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6867" name="Rectangle 3" descr="Rectangle: Click to edit Master text styles&#13;&#10;Second level&#13;&#10;Third level&#13;&#10;Fourth level&#13;&#10;Fifth level"/>
          <p:cNvSpPr>
            <a:spLocks noGrp="1"/>
          </p:cNvSpPr>
          <p:nvPr>
            <p:ph idx="1"/>
          </p:nvPr>
        </p:nvSpPr>
        <p:spPr>
          <a:xfrm>
            <a:off x="838200" y="1700213"/>
            <a:ext cx="7772400" cy="4319587"/>
          </a:xfrm>
          <a:ln/>
        </p:spPr>
        <p:txBody>
          <a:bodyPr vert="horz" wrap="square" lIns="91440" tIns="45720" rIns="91440" bIns="45720" anchor="t" anchorCtr="0"/>
          <a:p>
            <a:pPr eaLnBrk="1" hangingPunct="1">
              <a:lnSpc>
                <a:spcPct val="80000"/>
              </a:lnSpc>
            </a:pPr>
            <a:r>
              <a:rPr lang="en-US" altLang="zh-CN" sz="2400" dirty="0"/>
              <a:t>1. </a:t>
            </a:r>
            <a:r>
              <a:rPr lang="zh-CN" altLang="en-US" sz="2400" dirty="0"/>
              <a:t>概率论基础</a:t>
            </a:r>
            <a:endParaRPr lang="zh-CN" altLang="en-US" sz="2400" dirty="0"/>
          </a:p>
          <a:p>
            <a:pPr eaLnBrk="1" hangingPunct="1">
              <a:lnSpc>
                <a:spcPct val="80000"/>
              </a:lnSpc>
              <a:buClrTx/>
              <a:buSzTx/>
              <a:buFontTx/>
              <a:buChar char="•"/>
            </a:pPr>
            <a:r>
              <a:rPr lang="zh-CN" altLang="en-US" sz="2400" dirty="0">
                <a:latin typeface="宋体" panose="02010600030101010101" pitchFamily="2" charset="-122"/>
              </a:rPr>
              <a:t>随机现象</a:t>
            </a:r>
            <a:endParaRPr lang="zh-CN" altLang="en-US" sz="2400" dirty="0">
              <a:latin typeface="宋体" panose="02010600030101010101" pitchFamily="2" charset="-122"/>
            </a:endParaRPr>
          </a:p>
          <a:p>
            <a:pPr eaLnBrk="1" hangingPunct="1">
              <a:lnSpc>
                <a:spcPct val="80000"/>
              </a:lnSpc>
              <a:buClrTx/>
              <a:buSzTx/>
              <a:buFontTx/>
              <a:buChar char="•"/>
            </a:pPr>
            <a:r>
              <a:rPr lang="zh-CN" altLang="en-US" sz="2400" dirty="0">
                <a:latin typeface="宋体" panose="02010600030101010101" pitchFamily="2" charset="-122"/>
              </a:rPr>
              <a:t>样本空间：</a:t>
            </a:r>
            <a:endParaRPr lang="zh-CN" altLang="en-US" sz="2400" dirty="0">
              <a:latin typeface="宋体" panose="02010600030101010101" pitchFamily="2" charset="-122"/>
            </a:endParaRPr>
          </a:p>
          <a:p>
            <a:pPr eaLnBrk="1" hangingPunct="1">
              <a:lnSpc>
                <a:spcPct val="80000"/>
              </a:lnSpc>
              <a:buClrTx/>
              <a:buSzTx/>
              <a:buFontTx/>
              <a:buNone/>
            </a:pPr>
            <a:r>
              <a:rPr lang="zh-CN" altLang="en-US" sz="2000" dirty="0">
                <a:latin typeface="宋体" panose="02010600030101010101" pitchFamily="2" charset="-122"/>
              </a:rPr>
              <a:t>	一个可能的实验结果为一个样本点，样本点的全体构成的集合称为样本空间。</a:t>
            </a:r>
            <a:endParaRPr lang="zh-CN" altLang="en-US" sz="2000" dirty="0">
              <a:latin typeface="宋体" panose="02010600030101010101" pitchFamily="2" charset="-122"/>
            </a:endParaRPr>
          </a:p>
          <a:p>
            <a:pPr eaLnBrk="1" hangingPunct="1">
              <a:lnSpc>
                <a:spcPct val="80000"/>
              </a:lnSpc>
              <a:buClrTx/>
              <a:buSzTx/>
              <a:buFontTx/>
              <a:buChar char="•"/>
            </a:pPr>
            <a:r>
              <a:rPr lang="zh-CN" altLang="en-US" sz="2400" dirty="0">
                <a:latin typeface="宋体" panose="02010600030101010101" pitchFamily="2" charset="-122"/>
              </a:rPr>
              <a:t>随机事件：</a:t>
            </a:r>
            <a:endParaRPr lang="zh-CN" altLang="en-US" sz="2400" dirty="0">
              <a:latin typeface="宋体" panose="02010600030101010101" pitchFamily="2" charset="-122"/>
            </a:endParaRPr>
          </a:p>
          <a:p>
            <a:pPr eaLnBrk="1" hangingPunct="1">
              <a:lnSpc>
                <a:spcPct val="80000"/>
              </a:lnSpc>
              <a:buClrTx/>
              <a:buSzTx/>
              <a:buFontTx/>
              <a:buNone/>
            </a:pPr>
            <a:r>
              <a:rPr lang="zh-CN" altLang="en-US" sz="2000" dirty="0">
                <a:latin typeface="宋体" panose="02010600030101010101" pitchFamily="2" charset="-122"/>
              </a:rPr>
              <a:t>	要考察的由一些样本点构成的集合称为随机事件。</a:t>
            </a:r>
            <a:endParaRPr lang="zh-CN" altLang="en-US" sz="2000" dirty="0">
              <a:latin typeface="宋体" panose="02010600030101010101" pitchFamily="2" charset="-122"/>
            </a:endParaRPr>
          </a:p>
          <a:p>
            <a:pPr lvl="1" eaLnBrk="1" hangingPunct="1">
              <a:lnSpc>
                <a:spcPct val="80000"/>
              </a:lnSpc>
              <a:buClrTx/>
              <a:buSzTx/>
              <a:buFontTx/>
              <a:buChar char="•"/>
            </a:pPr>
            <a:r>
              <a:rPr lang="zh-CN" altLang="en-US" sz="1800" dirty="0">
                <a:latin typeface="宋体" panose="02010600030101010101" pitchFamily="2" charset="-122"/>
              </a:rPr>
              <a:t>事件发生了：出现了样本点集合中的一个元素。</a:t>
            </a:r>
            <a:endParaRPr lang="zh-CN" altLang="en-US" sz="1800" dirty="0">
              <a:latin typeface="宋体" panose="02010600030101010101" pitchFamily="2" charset="-122"/>
            </a:endParaRPr>
          </a:p>
          <a:p>
            <a:pPr lvl="1" eaLnBrk="1" hangingPunct="1">
              <a:lnSpc>
                <a:spcPct val="80000"/>
              </a:lnSpc>
              <a:buClrTx/>
              <a:buSzTx/>
              <a:buFontTx/>
              <a:buChar char="•"/>
            </a:pPr>
            <a:r>
              <a:rPr lang="zh-CN" altLang="en-US" sz="1800" dirty="0">
                <a:latin typeface="宋体" panose="02010600030101010101" pitchFamily="2" charset="-122"/>
              </a:rPr>
              <a:t>必然事件：样本点全体构成的集合</a:t>
            </a:r>
            <a:r>
              <a:rPr lang="en-US" altLang="zh-CN" sz="1800" dirty="0">
                <a:latin typeface="宋体" panose="02010600030101010101" pitchFamily="2" charset="-122"/>
              </a:rPr>
              <a:t>(</a:t>
            </a:r>
            <a:r>
              <a:rPr lang="zh-CN" altLang="en-US" sz="1800" dirty="0">
                <a:latin typeface="宋体" panose="02010600030101010101" pitchFamily="2" charset="-122"/>
              </a:rPr>
              <a:t>即样本空间</a:t>
            </a:r>
            <a:r>
              <a:rPr lang="en-US" altLang="zh-CN" sz="1800" dirty="0">
                <a:latin typeface="宋体" panose="02010600030101010101" pitchFamily="2" charset="-122"/>
              </a:rPr>
              <a:t>)</a:t>
            </a:r>
            <a:r>
              <a:rPr lang="zh-CN" altLang="en-US" sz="1800" dirty="0">
                <a:latin typeface="宋体" panose="02010600030101010101" pitchFamily="2" charset="-122"/>
              </a:rPr>
              <a:t>所表示的事件。</a:t>
            </a:r>
            <a:endParaRPr lang="zh-CN" altLang="en-US" sz="1800" dirty="0">
              <a:latin typeface="宋体" panose="02010600030101010101" pitchFamily="2" charset="-122"/>
            </a:endParaRPr>
          </a:p>
          <a:p>
            <a:pPr lvl="1" eaLnBrk="1" hangingPunct="1">
              <a:lnSpc>
                <a:spcPct val="80000"/>
              </a:lnSpc>
              <a:buClrTx/>
              <a:buSzTx/>
              <a:buFontTx/>
              <a:buChar char="•"/>
            </a:pPr>
            <a:r>
              <a:rPr lang="zh-CN" altLang="en-US" sz="1800" dirty="0">
                <a:latin typeface="宋体" panose="02010600030101010101" pitchFamily="2" charset="-122"/>
              </a:rPr>
              <a:t>不可能事件：</a:t>
            </a:r>
            <a:r>
              <a:rPr lang="en-US" altLang="zh-CN" sz="1800" dirty="0">
                <a:latin typeface="宋体" panose="02010600030101010101" pitchFamily="2" charset="-122"/>
              </a:rPr>
              <a:t>Φ</a:t>
            </a:r>
            <a:endParaRPr lang="en-US" altLang="zh-CN" sz="1800" dirty="0">
              <a:latin typeface="宋体" panose="02010600030101010101" pitchFamily="2" charset="-122"/>
            </a:endParaRPr>
          </a:p>
          <a:p>
            <a:pPr lvl="1" eaLnBrk="1" hangingPunct="1">
              <a:lnSpc>
                <a:spcPct val="80000"/>
              </a:lnSpc>
              <a:buClrTx/>
              <a:buSzTx/>
              <a:buFontTx/>
              <a:buChar char="•"/>
            </a:pPr>
            <a:r>
              <a:rPr lang="zh-CN" altLang="en-US" sz="1800" dirty="0">
                <a:latin typeface="宋体" panose="02010600030101010101" pitchFamily="2" charset="-122"/>
              </a:rPr>
              <a:t>基本事件：单点集合</a:t>
            </a:r>
            <a:endParaRPr lang="zh-CN" altLang="en-US" sz="1800" dirty="0">
              <a:latin typeface="宋体" panose="02010600030101010101" pitchFamily="2" charset="-122"/>
            </a:endParaRPr>
          </a:p>
          <a:p>
            <a:pPr eaLnBrk="1" hangingPunct="1">
              <a:lnSpc>
                <a:spcPct val="80000"/>
              </a:lnSpc>
              <a:buClrTx/>
              <a:buSzTx/>
              <a:buFontTx/>
              <a:buChar char="•"/>
            </a:pPr>
            <a:r>
              <a:rPr lang="zh-CN" altLang="en-US" sz="2400" dirty="0">
                <a:latin typeface="宋体" panose="02010600030101010101" pitchFamily="2" charset="-122"/>
              </a:rPr>
              <a:t>事件的关系</a:t>
            </a:r>
            <a:endParaRPr lang="zh-CN" altLang="en-US" sz="2400" dirty="0">
              <a:latin typeface="宋体" panose="02010600030101010101" pitchFamily="2" charset="-122"/>
            </a:endParaRPr>
          </a:p>
          <a:p>
            <a:pPr lvl="1" eaLnBrk="1" hangingPunct="1">
              <a:lnSpc>
                <a:spcPct val="80000"/>
              </a:lnSpc>
              <a:buClrTx/>
              <a:buSzTx/>
              <a:buFontTx/>
              <a:buNone/>
            </a:pPr>
            <a:r>
              <a:rPr lang="zh-CN" altLang="en-US" sz="1800" dirty="0">
                <a:latin typeface="宋体" panose="02010600030101010101" pitchFamily="2" charset="-122"/>
              </a:rPr>
              <a:t>包含、并、交、差、逆</a:t>
            </a:r>
            <a:endParaRPr lang="zh-CN" altLang="en-US" sz="2000" dirty="0">
              <a:latin typeface="宋体" panose="02010600030101010101" pitchFamily="2" charset="-122"/>
            </a:endParaRPr>
          </a:p>
          <a:p>
            <a:pPr eaLnBrk="1" hangingPunct="1">
              <a:lnSpc>
                <a:spcPct val="80000"/>
              </a:lnSpc>
              <a:buFont typeface="Wingdings 2" panose="05020102010507070707" pitchFamily="18" charset="2"/>
              <a:buChar char=""/>
            </a:pPr>
            <a:endParaRPr lang="en-US" altLang="zh-CN" sz="2000" dirty="0"/>
          </a:p>
        </p:txBody>
      </p:sp>
      <p:sp>
        <p:nvSpPr>
          <p:cNvPr id="3072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7">
                                            <p:txEl>
                                              <p:charRg st="0" end="9"/>
                                            </p:txEl>
                                          </p:spTgt>
                                        </p:tgtEl>
                                        <p:attrNameLst>
                                          <p:attrName>style.visibility</p:attrName>
                                        </p:attrNameLst>
                                      </p:cBhvr>
                                      <p:to>
                                        <p:strVal val="visible"/>
                                      </p:to>
                                    </p:set>
                                    <p:anim calcmode="lin" valueType="num">
                                      <p:cBhvr additive="base">
                                        <p:cTn id="7" dur="500" fill="hold"/>
                                        <p:tgtEl>
                                          <p:spTgt spid="36867">
                                            <p:txEl>
                                              <p:charRg st="0"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charRg st="0"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7">
                                            <p:txEl>
                                              <p:charRg st="9" end="14"/>
                                            </p:txEl>
                                          </p:spTgt>
                                        </p:tgtEl>
                                        <p:attrNameLst>
                                          <p:attrName>style.visibility</p:attrName>
                                        </p:attrNameLst>
                                      </p:cBhvr>
                                      <p:to>
                                        <p:strVal val="visible"/>
                                      </p:to>
                                    </p:set>
                                    <p:anim calcmode="lin" valueType="num">
                                      <p:cBhvr additive="base">
                                        <p:cTn id="13" dur="500" fill="hold"/>
                                        <p:tgtEl>
                                          <p:spTgt spid="36867">
                                            <p:txEl>
                                              <p:charRg st="9" end="1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charRg st="9" end="1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67">
                                            <p:txEl>
                                              <p:charRg st="14" end="20"/>
                                            </p:txEl>
                                          </p:spTgt>
                                        </p:tgtEl>
                                        <p:attrNameLst>
                                          <p:attrName>style.visibility</p:attrName>
                                        </p:attrNameLst>
                                      </p:cBhvr>
                                      <p:to>
                                        <p:strVal val="visible"/>
                                      </p:to>
                                    </p:set>
                                    <p:anim calcmode="lin" valueType="num">
                                      <p:cBhvr additive="base">
                                        <p:cTn id="19" dur="500" fill="hold"/>
                                        <p:tgtEl>
                                          <p:spTgt spid="36867">
                                            <p:txEl>
                                              <p:charRg st="14" end="2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6867">
                                            <p:txEl>
                                              <p:charRg st="14" end="2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6867">
                                            <p:txEl>
                                              <p:charRg st="20" end="56"/>
                                            </p:txEl>
                                          </p:spTgt>
                                        </p:tgtEl>
                                        <p:attrNameLst>
                                          <p:attrName>style.visibility</p:attrName>
                                        </p:attrNameLst>
                                      </p:cBhvr>
                                      <p:to>
                                        <p:strVal val="visible"/>
                                      </p:to>
                                    </p:set>
                                    <p:anim calcmode="lin" valueType="num">
                                      <p:cBhvr additive="base">
                                        <p:cTn id="25" dur="500" fill="hold"/>
                                        <p:tgtEl>
                                          <p:spTgt spid="36867">
                                            <p:txEl>
                                              <p:charRg st="20" end="5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6867">
                                            <p:txEl>
                                              <p:charRg st="20" end="5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6867">
                                            <p:txEl>
                                              <p:charRg st="56" end="62"/>
                                            </p:txEl>
                                          </p:spTgt>
                                        </p:tgtEl>
                                        <p:attrNameLst>
                                          <p:attrName>style.visibility</p:attrName>
                                        </p:attrNameLst>
                                      </p:cBhvr>
                                      <p:to>
                                        <p:strVal val="visible"/>
                                      </p:to>
                                    </p:set>
                                    <p:anim calcmode="lin" valueType="num">
                                      <p:cBhvr additive="base">
                                        <p:cTn id="31" dur="500" fill="hold"/>
                                        <p:tgtEl>
                                          <p:spTgt spid="36867">
                                            <p:txEl>
                                              <p:charRg st="56" end="6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charRg st="56" end="6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867">
                                            <p:txEl>
                                              <p:charRg st="62" end="86"/>
                                            </p:txEl>
                                          </p:spTgt>
                                        </p:tgtEl>
                                        <p:attrNameLst>
                                          <p:attrName>style.visibility</p:attrName>
                                        </p:attrNameLst>
                                      </p:cBhvr>
                                      <p:to>
                                        <p:strVal val="visible"/>
                                      </p:to>
                                    </p:set>
                                    <p:anim calcmode="lin" valueType="num">
                                      <p:cBhvr additive="base">
                                        <p:cTn id="37" dur="500" fill="hold"/>
                                        <p:tgtEl>
                                          <p:spTgt spid="36867">
                                            <p:txEl>
                                              <p:charRg st="62" end="8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6867">
                                            <p:txEl>
                                              <p:charRg st="62" end="8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6867">
                                            <p:txEl>
                                              <p:charRg st="86" end="108"/>
                                            </p:txEl>
                                          </p:spTgt>
                                        </p:tgtEl>
                                        <p:attrNameLst>
                                          <p:attrName>style.visibility</p:attrName>
                                        </p:attrNameLst>
                                      </p:cBhvr>
                                      <p:to>
                                        <p:strVal val="visible"/>
                                      </p:to>
                                    </p:set>
                                    <p:anim calcmode="lin" valueType="num">
                                      <p:cBhvr additive="base">
                                        <p:cTn id="41" dur="500" fill="hold"/>
                                        <p:tgtEl>
                                          <p:spTgt spid="36867">
                                            <p:txEl>
                                              <p:charRg st="86" end="10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6867">
                                            <p:txEl>
                                              <p:charRg st="86" end="10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6867">
                                            <p:txEl>
                                              <p:charRg st="108" end="138"/>
                                            </p:txEl>
                                          </p:spTgt>
                                        </p:tgtEl>
                                        <p:attrNameLst>
                                          <p:attrName>style.visibility</p:attrName>
                                        </p:attrNameLst>
                                      </p:cBhvr>
                                      <p:to>
                                        <p:strVal val="visible"/>
                                      </p:to>
                                    </p:set>
                                    <p:anim calcmode="lin" valueType="num">
                                      <p:cBhvr additive="base">
                                        <p:cTn id="45" dur="500" fill="hold"/>
                                        <p:tgtEl>
                                          <p:spTgt spid="36867">
                                            <p:txEl>
                                              <p:charRg st="108" end="13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6867">
                                            <p:txEl>
                                              <p:charRg st="108" end="138"/>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6867">
                                            <p:txEl>
                                              <p:charRg st="138" end="146"/>
                                            </p:txEl>
                                          </p:spTgt>
                                        </p:tgtEl>
                                        <p:attrNameLst>
                                          <p:attrName>style.visibility</p:attrName>
                                        </p:attrNameLst>
                                      </p:cBhvr>
                                      <p:to>
                                        <p:strVal val="visible"/>
                                      </p:to>
                                    </p:set>
                                    <p:anim calcmode="lin" valueType="num">
                                      <p:cBhvr additive="base">
                                        <p:cTn id="49" dur="500" fill="hold"/>
                                        <p:tgtEl>
                                          <p:spTgt spid="36867">
                                            <p:txEl>
                                              <p:charRg st="138" end="14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6867">
                                            <p:txEl>
                                              <p:charRg st="138" end="146"/>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6867">
                                            <p:txEl>
                                              <p:charRg st="146" end="156"/>
                                            </p:txEl>
                                          </p:spTgt>
                                        </p:tgtEl>
                                        <p:attrNameLst>
                                          <p:attrName>style.visibility</p:attrName>
                                        </p:attrNameLst>
                                      </p:cBhvr>
                                      <p:to>
                                        <p:strVal val="visible"/>
                                      </p:to>
                                    </p:set>
                                    <p:anim calcmode="lin" valueType="num">
                                      <p:cBhvr additive="base">
                                        <p:cTn id="53" dur="500" fill="hold"/>
                                        <p:tgtEl>
                                          <p:spTgt spid="36867">
                                            <p:txEl>
                                              <p:charRg st="146" end="156"/>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6867">
                                            <p:txEl>
                                              <p:charRg st="146" end="156"/>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6867">
                                            <p:txEl>
                                              <p:charRg st="156" end="162"/>
                                            </p:txEl>
                                          </p:spTgt>
                                        </p:tgtEl>
                                        <p:attrNameLst>
                                          <p:attrName>style.visibility</p:attrName>
                                        </p:attrNameLst>
                                      </p:cBhvr>
                                      <p:to>
                                        <p:strVal val="visible"/>
                                      </p:to>
                                    </p:set>
                                    <p:anim calcmode="lin" valueType="num">
                                      <p:cBhvr additive="base">
                                        <p:cTn id="59" dur="500" fill="hold"/>
                                        <p:tgtEl>
                                          <p:spTgt spid="36867">
                                            <p:txEl>
                                              <p:charRg st="156" end="16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6867">
                                            <p:txEl>
                                              <p:charRg st="156" end="162"/>
                                            </p:txEl>
                                          </p:spTgt>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6867">
                                            <p:txEl>
                                              <p:charRg st="162" end="173"/>
                                            </p:txEl>
                                          </p:spTgt>
                                        </p:tgtEl>
                                        <p:attrNameLst>
                                          <p:attrName>style.visibility</p:attrName>
                                        </p:attrNameLst>
                                      </p:cBhvr>
                                      <p:to>
                                        <p:strVal val="visible"/>
                                      </p:to>
                                    </p:set>
                                    <p:anim calcmode="lin" valueType="num">
                                      <p:cBhvr additive="base">
                                        <p:cTn id="63" dur="500" fill="hold"/>
                                        <p:tgtEl>
                                          <p:spTgt spid="36867">
                                            <p:txEl>
                                              <p:charRg st="162" end="17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6867">
                                            <p:txEl>
                                              <p:charRg st="162" end="17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Rectangle 2"/>
          <p:cNvSpPr>
            <a:spLocks noGrp="1" noChangeArrowheads="1"/>
          </p:cNvSpPr>
          <p:nvPr>
            <p:ph type="title"/>
          </p:nvPr>
        </p:nvSpPr>
        <p:spPr>
          <a:xfrm>
            <a:off x="609600" y="152400"/>
            <a:ext cx="7772400" cy="14478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事件的概率</a:t>
            </a:r>
            <a:endPar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7891" name="Rectangle 3" descr="Rectangle: Click to edit Master text styles&#13;&#10;Second level&#13;&#10;Third level&#13;&#10;Fourth level&#13;&#10;Fifth level"/>
          <p:cNvSpPr>
            <a:spLocks noGrp="1"/>
          </p:cNvSpPr>
          <p:nvPr>
            <p:ph idx="1"/>
          </p:nvPr>
        </p:nvSpPr>
        <p:spPr>
          <a:xfrm>
            <a:off x="838200" y="1752600"/>
            <a:ext cx="7772400" cy="4572000"/>
          </a:xfrm>
          <a:ln/>
        </p:spPr>
        <p:txBody>
          <a:bodyPr vert="horz" wrap="square" lIns="91440" tIns="45720" rIns="91440" bIns="45720" anchor="t" anchorCtr="0"/>
          <a:p>
            <a:pPr marL="609600" indent="-609600" eaLnBrk="1" hangingPunct="1">
              <a:lnSpc>
                <a:spcPct val="90000"/>
              </a:lnSpc>
              <a:buClrTx/>
              <a:buSzTx/>
              <a:buFontTx/>
              <a:buChar char="•"/>
            </a:pPr>
            <a:r>
              <a:rPr lang="zh-CN" altLang="en-US" sz="2800" dirty="0">
                <a:latin typeface="宋体" panose="02010600030101010101" pitchFamily="2" charset="-122"/>
              </a:rPr>
              <a:t>古典概型</a:t>
            </a:r>
            <a:endParaRPr lang="zh-CN" altLang="en-US" sz="2800" dirty="0">
              <a:latin typeface="宋体" panose="02010600030101010101" pitchFamily="2" charset="-122"/>
            </a:endParaRPr>
          </a:p>
          <a:p>
            <a:pPr marL="609600" indent="-609600" eaLnBrk="1" hangingPunct="1">
              <a:lnSpc>
                <a:spcPct val="90000"/>
              </a:lnSpc>
              <a:buClrTx/>
              <a:buSzTx/>
              <a:buFontTx/>
              <a:buNone/>
            </a:pPr>
            <a:r>
              <a:rPr lang="zh-CN" altLang="en-US" sz="2800" dirty="0">
                <a:latin typeface="宋体" panose="02010600030101010101" pitchFamily="2" charset="-122"/>
              </a:rPr>
              <a:t>定义</a:t>
            </a:r>
            <a:r>
              <a:rPr lang="en-US" altLang="zh-CN" sz="2800" dirty="0">
                <a:latin typeface="宋体" panose="02010600030101010101" pitchFamily="2" charset="-122"/>
              </a:rPr>
              <a:t>4.1 </a:t>
            </a:r>
            <a:r>
              <a:rPr lang="zh-CN" altLang="en-US" sz="2800" dirty="0">
                <a:latin typeface="宋体" panose="02010600030101010101" pitchFamily="2" charset="-122"/>
              </a:rPr>
              <a:t>设</a:t>
            </a:r>
            <a:r>
              <a:rPr lang="en-US" altLang="zh-CN" sz="2800" dirty="0">
                <a:latin typeface="宋体" panose="02010600030101010101" pitchFamily="2" charset="-122"/>
              </a:rPr>
              <a:t>E</a:t>
            </a:r>
            <a:r>
              <a:rPr lang="zh-CN" altLang="en-US" sz="2800" dirty="0">
                <a:latin typeface="宋体" panose="02010600030101010101" pitchFamily="2" charset="-122"/>
              </a:rPr>
              <a:t>为古典概型，样本空间共有</a:t>
            </a:r>
            <a:r>
              <a:rPr lang="en-US" altLang="zh-CN" sz="2800" dirty="0">
                <a:latin typeface="宋体" panose="02010600030101010101" pitchFamily="2" charset="-122"/>
              </a:rPr>
              <a:t>n</a:t>
            </a:r>
            <a:r>
              <a:rPr lang="zh-CN" altLang="en-US" sz="2800" dirty="0">
                <a:latin typeface="宋体" panose="02010600030101010101" pitchFamily="2" charset="-122"/>
              </a:rPr>
              <a:t>个基本事件，事件</a:t>
            </a:r>
            <a:r>
              <a:rPr lang="en-US" altLang="zh-CN" sz="2800" dirty="0">
                <a:latin typeface="宋体" panose="02010600030101010101" pitchFamily="2" charset="-122"/>
              </a:rPr>
              <a:t>A</a:t>
            </a:r>
            <a:r>
              <a:rPr lang="zh-CN" altLang="en-US" sz="2800" dirty="0">
                <a:latin typeface="宋体" panose="02010600030101010101" pitchFamily="2" charset="-122"/>
              </a:rPr>
              <a:t>中含有</a:t>
            </a:r>
            <a:r>
              <a:rPr lang="en-US" altLang="zh-CN" sz="2800" dirty="0">
                <a:latin typeface="宋体" panose="02010600030101010101" pitchFamily="2" charset="-122"/>
              </a:rPr>
              <a:t>m</a:t>
            </a:r>
            <a:r>
              <a:rPr lang="zh-CN" altLang="en-US" sz="2800" dirty="0">
                <a:latin typeface="宋体" panose="02010600030101010101" pitchFamily="2" charset="-122"/>
              </a:rPr>
              <a:t>个基本事件，则称</a:t>
            </a:r>
            <a:endParaRPr lang="zh-CN" altLang="en-US" sz="2800" dirty="0">
              <a:latin typeface="宋体" panose="02010600030101010101" pitchFamily="2" charset="-122"/>
            </a:endParaRPr>
          </a:p>
          <a:p>
            <a:pPr marL="609600" indent="-609600" algn="ctr" eaLnBrk="1" hangingPunct="1">
              <a:lnSpc>
                <a:spcPct val="90000"/>
              </a:lnSpc>
              <a:buClrTx/>
              <a:buSzTx/>
              <a:buFontTx/>
              <a:buNone/>
            </a:pPr>
            <a:r>
              <a:rPr lang="en-US" altLang="zh-CN" sz="2800" dirty="0">
                <a:latin typeface="宋体" panose="02010600030101010101" pitchFamily="2" charset="-122"/>
              </a:rPr>
              <a:t>P(A) = m/n</a:t>
            </a:r>
            <a:endParaRPr lang="en-US" altLang="zh-CN" sz="2800" dirty="0">
              <a:latin typeface="宋体" panose="02010600030101010101" pitchFamily="2" charset="-122"/>
            </a:endParaRPr>
          </a:p>
          <a:p>
            <a:pPr marL="609600" indent="-609600" eaLnBrk="1" hangingPunct="1">
              <a:lnSpc>
                <a:spcPct val="90000"/>
              </a:lnSpc>
              <a:buClrTx/>
              <a:buSzTx/>
              <a:buFontTx/>
              <a:buNone/>
            </a:pPr>
            <a:r>
              <a:rPr lang="zh-CN" altLang="en-US" sz="2800" dirty="0">
                <a:latin typeface="宋体" panose="02010600030101010101" pitchFamily="2" charset="-122"/>
              </a:rPr>
              <a:t>为事件</a:t>
            </a:r>
            <a:r>
              <a:rPr lang="en-US" altLang="zh-CN" sz="2800" dirty="0">
                <a:latin typeface="宋体" panose="02010600030101010101" pitchFamily="2" charset="-122"/>
              </a:rPr>
              <a:t>A</a:t>
            </a:r>
            <a:r>
              <a:rPr lang="zh-CN" altLang="en-US" sz="2800" dirty="0">
                <a:latin typeface="宋体" panose="02010600030101010101" pitchFamily="2" charset="-122"/>
              </a:rPr>
              <a:t>的概率。</a:t>
            </a:r>
            <a:endParaRPr lang="zh-CN" altLang="en-US" sz="2800" dirty="0">
              <a:latin typeface="宋体" panose="02010600030101010101" pitchFamily="2" charset="-122"/>
            </a:endParaRPr>
          </a:p>
          <a:p>
            <a:pPr marL="609600" indent="-609600" eaLnBrk="1" hangingPunct="1">
              <a:lnSpc>
                <a:spcPct val="90000"/>
              </a:lnSpc>
              <a:buClrTx/>
              <a:buSzTx/>
              <a:buFontTx/>
              <a:buNone/>
            </a:pPr>
            <a:r>
              <a:rPr lang="zh-CN" altLang="en-US" sz="2800" dirty="0">
                <a:latin typeface="宋体" panose="02010600030101010101" pitchFamily="2" charset="-122"/>
              </a:rPr>
              <a:t>例如：</a:t>
            </a:r>
            <a:r>
              <a:rPr lang="en-US" altLang="zh-CN" sz="2800" dirty="0">
                <a:latin typeface="宋体" panose="02010600030101010101" pitchFamily="2" charset="-122"/>
              </a:rPr>
              <a:t>D</a:t>
            </a:r>
            <a:r>
              <a:rPr lang="zh-CN" altLang="en-US" sz="2800" dirty="0">
                <a:latin typeface="宋体" panose="02010600030101010101" pitchFamily="2" charset="-122"/>
              </a:rPr>
              <a:t>＝</a:t>
            </a:r>
            <a:r>
              <a:rPr lang="en-US" altLang="zh-CN" sz="2800" dirty="0">
                <a:latin typeface="宋体" panose="02010600030101010101" pitchFamily="2" charset="-122"/>
              </a:rPr>
              <a:t>{1,2,3,4,5,6,7}</a:t>
            </a:r>
            <a:r>
              <a:rPr lang="zh-CN" altLang="en-US" sz="2800" dirty="0">
                <a:latin typeface="宋体" panose="02010600030101010101" pitchFamily="2" charset="-122"/>
              </a:rPr>
              <a:t>，</a:t>
            </a:r>
            <a:r>
              <a:rPr lang="en-US" altLang="zh-CN" sz="2800" dirty="0">
                <a:latin typeface="宋体" panose="02010600030101010101" pitchFamily="2" charset="-122"/>
              </a:rPr>
              <a:t>A={</a:t>
            </a:r>
            <a:r>
              <a:rPr lang="zh-CN" altLang="en-US" sz="2800" dirty="0">
                <a:latin typeface="宋体" panose="02010600030101010101" pitchFamily="2" charset="-122"/>
              </a:rPr>
              <a:t>取数字</a:t>
            </a:r>
            <a:r>
              <a:rPr lang="en-US" altLang="zh-CN" sz="2800" dirty="0">
                <a:latin typeface="宋体" panose="02010600030101010101" pitchFamily="2" charset="-122"/>
              </a:rPr>
              <a:t>3</a:t>
            </a:r>
            <a:r>
              <a:rPr lang="zh-CN" altLang="en-US" sz="2800" dirty="0">
                <a:latin typeface="宋体" panose="02010600030101010101" pitchFamily="2" charset="-122"/>
              </a:rPr>
              <a:t>的倍数</a:t>
            </a:r>
            <a:r>
              <a:rPr lang="en-US" altLang="zh-CN" sz="2800" dirty="0">
                <a:latin typeface="宋体" panose="02010600030101010101" pitchFamily="2" charset="-122"/>
              </a:rPr>
              <a:t>}</a:t>
            </a:r>
            <a:r>
              <a:rPr lang="zh-CN" altLang="en-US" sz="2800" dirty="0">
                <a:latin typeface="宋体" panose="02010600030101010101" pitchFamily="2" charset="-122"/>
              </a:rPr>
              <a:t>，</a:t>
            </a:r>
            <a:r>
              <a:rPr lang="en-US" altLang="zh-CN" sz="2800" dirty="0">
                <a:latin typeface="宋体" panose="02010600030101010101" pitchFamily="2" charset="-122"/>
              </a:rPr>
              <a:t>B={</a:t>
            </a:r>
            <a:r>
              <a:rPr lang="zh-CN" altLang="en-US" sz="2800" dirty="0">
                <a:latin typeface="宋体" panose="02010600030101010101" pitchFamily="2" charset="-122"/>
              </a:rPr>
              <a:t>取偶数</a:t>
            </a:r>
            <a:r>
              <a:rPr lang="en-US" altLang="zh-CN" sz="2800" dirty="0">
                <a:latin typeface="宋体" panose="02010600030101010101" pitchFamily="2" charset="-122"/>
              </a:rPr>
              <a:t>}</a:t>
            </a:r>
            <a:r>
              <a:rPr lang="zh-CN" altLang="en-US" sz="2800" dirty="0">
                <a:latin typeface="宋体" panose="02010600030101010101" pitchFamily="2" charset="-122"/>
              </a:rPr>
              <a:t>。</a:t>
            </a:r>
            <a:endParaRPr lang="zh-CN" altLang="en-US" sz="2800" dirty="0">
              <a:latin typeface="宋体" panose="02010600030101010101" pitchFamily="2" charset="-122"/>
            </a:endParaRPr>
          </a:p>
          <a:p>
            <a:pPr marL="609600" indent="-609600" eaLnBrk="1" hangingPunct="1">
              <a:lnSpc>
                <a:spcPct val="90000"/>
              </a:lnSpc>
              <a:buClrTx/>
              <a:buSzTx/>
              <a:buFontTx/>
              <a:buNone/>
            </a:pPr>
            <a:r>
              <a:rPr lang="zh-CN" altLang="en-US" sz="2800" dirty="0">
                <a:latin typeface="宋体" panose="02010600030101010101" pitchFamily="2" charset="-122"/>
              </a:rPr>
              <a:t>解：基本事件有</a:t>
            </a:r>
            <a:r>
              <a:rPr lang="en-US" altLang="zh-CN" sz="2800" dirty="0">
                <a:latin typeface="宋体" panose="02010600030101010101" pitchFamily="2" charset="-122"/>
              </a:rPr>
              <a:t>7</a:t>
            </a:r>
            <a:r>
              <a:rPr lang="zh-CN" altLang="en-US" sz="2800" dirty="0">
                <a:latin typeface="宋体" panose="02010600030101010101" pitchFamily="2" charset="-122"/>
              </a:rPr>
              <a:t>个，</a:t>
            </a:r>
            <a:r>
              <a:rPr lang="en-US" altLang="zh-CN" sz="2800" dirty="0">
                <a:latin typeface="宋体" panose="02010600030101010101" pitchFamily="2" charset="-122"/>
              </a:rPr>
              <a:t>n</a:t>
            </a:r>
            <a:r>
              <a:rPr lang="zh-CN" altLang="en-US" sz="2800" dirty="0">
                <a:latin typeface="宋体" panose="02010600030101010101" pitchFamily="2" charset="-122"/>
              </a:rPr>
              <a:t>＝</a:t>
            </a:r>
            <a:r>
              <a:rPr lang="en-US" altLang="zh-CN" sz="2800" dirty="0">
                <a:latin typeface="宋体" panose="02010600030101010101" pitchFamily="2" charset="-122"/>
              </a:rPr>
              <a:t>7</a:t>
            </a:r>
            <a:r>
              <a:rPr lang="zh-CN" altLang="en-US" sz="2800" dirty="0">
                <a:latin typeface="宋体" panose="02010600030101010101" pitchFamily="2" charset="-122"/>
              </a:rPr>
              <a:t>。</a:t>
            </a:r>
            <a:endParaRPr lang="zh-CN" altLang="en-US" sz="2800" dirty="0">
              <a:latin typeface="宋体" panose="02010600030101010101" pitchFamily="2" charset="-122"/>
            </a:endParaRPr>
          </a:p>
          <a:p>
            <a:pPr marL="609600" indent="-609600" eaLnBrk="1" hangingPunct="1">
              <a:lnSpc>
                <a:spcPct val="90000"/>
              </a:lnSpc>
              <a:buClrTx/>
              <a:buSzTx/>
              <a:buFontTx/>
              <a:buNone/>
            </a:pPr>
            <a:r>
              <a:rPr lang="zh-CN" altLang="en-US" sz="2800" dirty="0">
                <a:latin typeface="宋体" panose="02010600030101010101" pitchFamily="2" charset="-122"/>
              </a:rPr>
              <a:t>	对于事件</a:t>
            </a:r>
            <a:r>
              <a:rPr lang="en-US" altLang="zh-CN" sz="2800" dirty="0">
                <a:latin typeface="宋体" panose="02010600030101010101" pitchFamily="2" charset="-122"/>
              </a:rPr>
              <a:t>A</a:t>
            </a:r>
            <a:r>
              <a:rPr lang="zh-CN" altLang="en-US" sz="2800" dirty="0">
                <a:latin typeface="宋体" panose="02010600030101010101" pitchFamily="2" charset="-122"/>
              </a:rPr>
              <a:t>，</a:t>
            </a:r>
            <a:r>
              <a:rPr lang="en-US" altLang="zh-CN" sz="2800" dirty="0">
                <a:latin typeface="宋体" panose="02010600030101010101" pitchFamily="2" charset="-122"/>
              </a:rPr>
              <a:t>m=2</a:t>
            </a:r>
            <a:r>
              <a:rPr lang="zh-CN" altLang="en-US" sz="2800" dirty="0">
                <a:latin typeface="宋体" panose="02010600030101010101" pitchFamily="2" charset="-122"/>
              </a:rPr>
              <a:t>，所以</a:t>
            </a:r>
            <a:r>
              <a:rPr lang="en-US" altLang="zh-CN" sz="2800" dirty="0">
                <a:latin typeface="宋体" panose="02010600030101010101" pitchFamily="2" charset="-122"/>
              </a:rPr>
              <a:t>P(A) = m/n = 2/7</a:t>
            </a:r>
            <a:endParaRPr lang="en-US" altLang="zh-CN" sz="2800" dirty="0">
              <a:latin typeface="宋体" panose="02010600030101010101" pitchFamily="2" charset="-122"/>
            </a:endParaRPr>
          </a:p>
          <a:p>
            <a:pPr marL="609600" indent="-609600" eaLnBrk="1" hangingPunct="1">
              <a:lnSpc>
                <a:spcPct val="90000"/>
              </a:lnSpc>
              <a:buClrTx/>
              <a:buSzTx/>
              <a:buFontTx/>
              <a:buNone/>
            </a:pPr>
            <a:r>
              <a:rPr lang="en-US" altLang="zh-CN" sz="2800" dirty="0">
                <a:latin typeface="宋体" panose="02010600030101010101" pitchFamily="2" charset="-122"/>
              </a:rPr>
              <a:t>	</a:t>
            </a:r>
            <a:r>
              <a:rPr lang="zh-CN" altLang="en-US" sz="2800" dirty="0">
                <a:latin typeface="宋体" panose="02010600030101010101" pitchFamily="2" charset="-122"/>
              </a:rPr>
              <a:t>对于事件</a:t>
            </a:r>
            <a:r>
              <a:rPr lang="en-US" altLang="zh-CN" sz="2800" dirty="0">
                <a:latin typeface="宋体" panose="02010600030101010101" pitchFamily="2" charset="-122"/>
              </a:rPr>
              <a:t>B</a:t>
            </a:r>
            <a:r>
              <a:rPr lang="zh-CN" altLang="en-US" sz="2800" dirty="0">
                <a:latin typeface="宋体" panose="02010600030101010101" pitchFamily="2" charset="-122"/>
              </a:rPr>
              <a:t>，</a:t>
            </a:r>
            <a:r>
              <a:rPr lang="en-US" altLang="zh-CN" sz="2800" dirty="0">
                <a:latin typeface="宋体" panose="02010600030101010101" pitchFamily="2" charset="-122"/>
              </a:rPr>
              <a:t>m=3</a:t>
            </a:r>
            <a:r>
              <a:rPr lang="zh-CN" altLang="en-US" sz="2800" dirty="0">
                <a:latin typeface="宋体" panose="02010600030101010101" pitchFamily="2" charset="-122"/>
              </a:rPr>
              <a:t>，所以</a:t>
            </a:r>
            <a:r>
              <a:rPr lang="en-US" altLang="zh-CN" sz="2800" dirty="0">
                <a:latin typeface="宋体" panose="02010600030101010101" pitchFamily="2" charset="-122"/>
              </a:rPr>
              <a:t>P(B) = m/n = 3/7</a:t>
            </a:r>
            <a:endParaRPr lang="en-US" altLang="zh-CN" sz="2800" dirty="0">
              <a:latin typeface="宋体" panose="02010600030101010101" pitchFamily="2" charset="-122"/>
            </a:endParaRPr>
          </a:p>
        </p:txBody>
      </p:sp>
      <p:sp>
        <p:nvSpPr>
          <p:cNvPr id="3277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charRg st="0" end="5"/>
                                            </p:txEl>
                                          </p:spTgt>
                                        </p:tgtEl>
                                        <p:attrNameLst>
                                          <p:attrName>style.visibility</p:attrName>
                                        </p:attrNameLst>
                                      </p:cBhvr>
                                      <p:to>
                                        <p:strVal val="visible"/>
                                      </p:to>
                                    </p:set>
                                    <p:anim calcmode="lin" valueType="num">
                                      <p:cBhvr additive="base">
                                        <p:cTn id="7" dur="500" fill="hold"/>
                                        <p:tgtEl>
                                          <p:spTgt spid="37891">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charRg st="0" end="5"/>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7891">
                                            <p:txEl>
                                              <p:charRg st="5" end="48"/>
                                            </p:txEl>
                                          </p:spTgt>
                                        </p:tgtEl>
                                        <p:attrNameLst>
                                          <p:attrName>style.visibility</p:attrName>
                                        </p:attrNameLst>
                                      </p:cBhvr>
                                      <p:to>
                                        <p:strVal val="visible"/>
                                      </p:to>
                                    </p:set>
                                    <p:anim calcmode="lin" valueType="num">
                                      <p:cBhvr additive="base">
                                        <p:cTn id="12" dur="500" fill="hold"/>
                                        <p:tgtEl>
                                          <p:spTgt spid="37891">
                                            <p:txEl>
                                              <p:charRg st="5" end="48"/>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7891">
                                            <p:txEl>
                                              <p:charRg st="5" end="48"/>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7891">
                                            <p:txEl>
                                              <p:charRg st="48" end="59"/>
                                            </p:txEl>
                                          </p:spTgt>
                                        </p:tgtEl>
                                        <p:attrNameLst>
                                          <p:attrName>style.visibility</p:attrName>
                                        </p:attrNameLst>
                                      </p:cBhvr>
                                      <p:to>
                                        <p:strVal val="visible"/>
                                      </p:to>
                                    </p:set>
                                    <p:anim calcmode="lin" valueType="num">
                                      <p:cBhvr additive="base">
                                        <p:cTn id="17" dur="500" fill="hold"/>
                                        <p:tgtEl>
                                          <p:spTgt spid="37891">
                                            <p:txEl>
                                              <p:charRg st="48" end="5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7891">
                                            <p:txEl>
                                              <p:charRg st="48" end="59"/>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7891">
                                            <p:txEl>
                                              <p:charRg st="59" end="68"/>
                                            </p:txEl>
                                          </p:spTgt>
                                        </p:tgtEl>
                                        <p:attrNameLst>
                                          <p:attrName>style.visibility</p:attrName>
                                        </p:attrNameLst>
                                      </p:cBhvr>
                                      <p:to>
                                        <p:strVal val="visible"/>
                                      </p:to>
                                    </p:set>
                                    <p:anim calcmode="lin" valueType="num">
                                      <p:cBhvr additive="base">
                                        <p:cTn id="22" dur="500" fill="hold"/>
                                        <p:tgtEl>
                                          <p:spTgt spid="37891">
                                            <p:txEl>
                                              <p:charRg st="59" end="68"/>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7891">
                                            <p:txEl>
                                              <p:charRg st="59" end="68"/>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7891">
                                            <p:txEl>
                                              <p:charRg st="68" end="110"/>
                                            </p:txEl>
                                          </p:spTgt>
                                        </p:tgtEl>
                                        <p:attrNameLst>
                                          <p:attrName>style.visibility</p:attrName>
                                        </p:attrNameLst>
                                      </p:cBhvr>
                                      <p:to>
                                        <p:strVal val="visible"/>
                                      </p:to>
                                    </p:set>
                                    <p:anim calcmode="lin" valueType="num">
                                      <p:cBhvr additive="base">
                                        <p:cTn id="28" dur="500" fill="hold"/>
                                        <p:tgtEl>
                                          <p:spTgt spid="37891">
                                            <p:txEl>
                                              <p:charRg st="68" end="11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7891">
                                            <p:txEl>
                                              <p:charRg st="68" end="11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37891">
                                            <p:txEl>
                                              <p:charRg st="110" end="125"/>
                                            </p:txEl>
                                          </p:spTgt>
                                        </p:tgtEl>
                                        <p:attrNameLst>
                                          <p:attrName>style.visibility</p:attrName>
                                        </p:attrNameLst>
                                      </p:cBhvr>
                                      <p:to>
                                        <p:strVal val="visible"/>
                                      </p:to>
                                    </p:set>
                                    <p:anim calcmode="lin" valueType="num">
                                      <p:cBhvr additive="base">
                                        <p:cTn id="34" dur="500" fill="hold"/>
                                        <p:tgtEl>
                                          <p:spTgt spid="37891">
                                            <p:txEl>
                                              <p:charRg st="110" end="125"/>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7891">
                                            <p:txEl>
                                              <p:charRg st="110" end="125"/>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7891">
                                            <p:txEl>
                                              <p:charRg st="125" end="155"/>
                                            </p:txEl>
                                          </p:spTgt>
                                        </p:tgtEl>
                                        <p:attrNameLst>
                                          <p:attrName>style.visibility</p:attrName>
                                        </p:attrNameLst>
                                      </p:cBhvr>
                                      <p:to>
                                        <p:strVal val="visible"/>
                                      </p:to>
                                    </p:set>
                                    <p:anim calcmode="lin" valueType="num">
                                      <p:cBhvr additive="base">
                                        <p:cTn id="40" dur="500" fill="hold"/>
                                        <p:tgtEl>
                                          <p:spTgt spid="37891">
                                            <p:txEl>
                                              <p:charRg st="125" end="15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7891">
                                            <p:txEl>
                                              <p:charRg st="125" end="155"/>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7891">
                                            <p:txEl>
                                              <p:charRg st="155" end="185"/>
                                            </p:txEl>
                                          </p:spTgt>
                                        </p:tgtEl>
                                        <p:attrNameLst>
                                          <p:attrName>style.visibility</p:attrName>
                                        </p:attrNameLst>
                                      </p:cBhvr>
                                      <p:to>
                                        <p:strVal val="visible"/>
                                      </p:to>
                                    </p:set>
                                    <p:anim calcmode="lin" valueType="num">
                                      <p:cBhvr additive="base">
                                        <p:cTn id="46" dur="500" fill="hold"/>
                                        <p:tgtEl>
                                          <p:spTgt spid="37891">
                                            <p:txEl>
                                              <p:charRg st="155" end="185"/>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7891">
                                            <p:txEl>
                                              <p:charRg st="155" end="18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事件的概率</a:t>
            </a:r>
            <a:endPar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28" name="Rectangle 3" descr="Rectangle: Click to edit Master text styles&#13;&#10;Second level&#13;&#10;Third level&#13;&#10;Fourth level&#13;&#10;Fifth level"/>
          <p:cNvSpPr>
            <a:spLocks noGrp="1"/>
          </p:cNvSpPr>
          <p:nvPr>
            <p:ph idx="1"/>
          </p:nvPr>
        </p:nvSpPr>
        <p:spPr>
          <a:xfrm>
            <a:off x="838200" y="1905000"/>
            <a:ext cx="7772400" cy="4572000"/>
          </a:xfrm>
          <a:ln/>
        </p:spPr>
        <p:txBody>
          <a:bodyPr vert="horz" wrap="square" lIns="91440" tIns="45720" rIns="91440" bIns="45720" anchor="t" anchorCtr="0"/>
          <a:p>
            <a:pPr eaLnBrk="1" hangingPunct="1">
              <a:lnSpc>
                <a:spcPct val="90000"/>
              </a:lnSpc>
            </a:pPr>
            <a:r>
              <a:rPr lang="zh-CN" altLang="en-US" sz="2800" dirty="0"/>
              <a:t>统计概率</a:t>
            </a:r>
            <a:endParaRPr lang="zh-CN" altLang="en-US" sz="2800" dirty="0"/>
          </a:p>
          <a:p>
            <a:pPr eaLnBrk="1" hangingPunct="1">
              <a:lnSpc>
                <a:spcPct val="90000"/>
              </a:lnSpc>
              <a:buFont typeface="Wingdings" panose="05000000000000000000" pitchFamily="2" charset="2"/>
              <a:buNone/>
            </a:pPr>
            <a:r>
              <a:rPr lang="zh-CN" altLang="en-US" sz="2800" dirty="0"/>
              <a:t>	当试验次数足够多时，一个事件</a:t>
            </a:r>
            <a:r>
              <a:rPr lang="en-US" altLang="zh-CN" sz="2800" dirty="0"/>
              <a:t>(A)</a:t>
            </a:r>
            <a:r>
              <a:rPr lang="zh-CN" altLang="en-US" sz="2800" dirty="0"/>
              <a:t>发生的次数</a:t>
            </a:r>
            <a:r>
              <a:rPr lang="en-US" altLang="zh-CN" sz="2800" dirty="0"/>
              <a:t>m</a:t>
            </a:r>
            <a:r>
              <a:rPr lang="zh-CN" altLang="en-US" sz="2800" dirty="0"/>
              <a:t>与试验的总次数</a:t>
            </a:r>
            <a:r>
              <a:rPr lang="en-US" altLang="zh-CN" sz="2800" dirty="0"/>
              <a:t>n</a:t>
            </a:r>
            <a:r>
              <a:rPr lang="zh-CN" altLang="en-US" sz="2800" dirty="0"/>
              <a:t>之比：</a:t>
            </a:r>
            <a:endParaRPr lang="zh-CN" altLang="en-US" sz="2800" dirty="0"/>
          </a:p>
          <a:p>
            <a:pPr algn="ctr" eaLnBrk="1" hangingPunct="1">
              <a:lnSpc>
                <a:spcPct val="90000"/>
              </a:lnSpc>
              <a:buFont typeface="Wingdings" panose="05000000000000000000" pitchFamily="2" charset="2"/>
              <a:buNone/>
            </a:pPr>
            <a:r>
              <a:rPr lang="en-US" altLang="zh-CN" sz="2800" i="1" dirty="0"/>
              <a:t>f</a:t>
            </a:r>
            <a:r>
              <a:rPr lang="en-US" altLang="zh-CN" sz="2800" baseline="-25000" dirty="0"/>
              <a:t>n</a:t>
            </a:r>
            <a:r>
              <a:rPr lang="en-US" altLang="zh-CN" sz="2800" dirty="0"/>
              <a:t>(A)=m/n</a:t>
            </a:r>
            <a:endParaRPr lang="en-US" altLang="zh-CN" sz="2800" dirty="0"/>
          </a:p>
          <a:p>
            <a:pPr eaLnBrk="1" hangingPunct="1">
              <a:lnSpc>
                <a:spcPct val="90000"/>
              </a:lnSpc>
              <a:buFont typeface="Wingdings" panose="05000000000000000000" pitchFamily="2" charset="2"/>
              <a:buNone/>
            </a:pPr>
            <a:r>
              <a:rPr lang="en-US" altLang="zh-CN" sz="2800" dirty="0"/>
              <a:t>	</a:t>
            </a:r>
            <a:r>
              <a:rPr lang="zh-CN" altLang="en-US" sz="2800" dirty="0"/>
              <a:t>在一个常数</a:t>
            </a:r>
            <a:r>
              <a:rPr lang="en-US" altLang="zh-CN" sz="2800" dirty="0"/>
              <a:t>p(0≤p≤1)</a:t>
            </a:r>
            <a:r>
              <a:rPr lang="zh-CN" altLang="en-US" sz="2800" dirty="0"/>
              <a:t>附近摆动，并稳定于</a:t>
            </a:r>
            <a:r>
              <a:rPr lang="en-US" altLang="zh-CN" sz="2800" dirty="0"/>
              <a:t>p</a:t>
            </a:r>
            <a:r>
              <a:rPr lang="zh-CN" altLang="en-US" sz="2800" dirty="0"/>
              <a:t>。</a:t>
            </a:r>
            <a:endParaRPr lang="zh-CN" altLang="en-US" sz="2800" dirty="0"/>
          </a:p>
          <a:p>
            <a:pPr eaLnBrk="1" hangingPunct="1">
              <a:lnSpc>
                <a:spcPct val="90000"/>
              </a:lnSpc>
            </a:pPr>
            <a:r>
              <a:rPr lang="zh-CN" altLang="en-US" sz="2800" dirty="0"/>
              <a:t>定义</a:t>
            </a:r>
            <a:r>
              <a:rPr lang="en-US" altLang="zh-CN" sz="2800" dirty="0"/>
              <a:t>4.2 </a:t>
            </a:r>
            <a:r>
              <a:rPr lang="zh-CN" altLang="en-US" sz="2800" dirty="0"/>
              <a:t>在同一组条件下所作的大量重复试验中，事件</a:t>
            </a:r>
            <a:r>
              <a:rPr lang="en-US" altLang="zh-CN" sz="2800" dirty="0"/>
              <a:t>A</a:t>
            </a:r>
            <a:r>
              <a:rPr lang="zh-CN" altLang="en-US" sz="2800" dirty="0"/>
              <a:t>出现的频率</a:t>
            </a:r>
            <a:r>
              <a:rPr lang="en-US" altLang="zh-CN" sz="2800" i="1" dirty="0"/>
              <a:t>f</a:t>
            </a:r>
            <a:r>
              <a:rPr lang="en-US" altLang="zh-CN" sz="2800" baseline="-25000" dirty="0"/>
              <a:t>n</a:t>
            </a:r>
            <a:r>
              <a:rPr lang="en-US" altLang="zh-CN" sz="2800" dirty="0"/>
              <a:t>(A)</a:t>
            </a:r>
            <a:r>
              <a:rPr lang="zh-CN" altLang="en-US" sz="2800" dirty="0"/>
              <a:t>总是在</a:t>
            </a:r>
            <a:r>
              <a:rPr lang="en-US" altLang="zh-CN" sz="2800" dirty="0"/>
              <a:t>[0,1]</a:t>
            </a:r>
            <a:r>
              <a:rPr lang="zh-CN" altLang="en-US" sz="2800" dirty="0"/>
              <a:t>上的一个确定常数</a:t>
            </a:r>
            <a:r>
              <a:rPr lang="en-US" altLang="zh-CN" sz="2800" dirty="0"/>
              <a:t>p</a:t>
            </a:r>
            <a:r>
              <a:rPr lang="zh-CN" altLang="en-US" sz="2800" dirty="0"/>
              <a:t>附近摆动，并且稳定于</a:t>
            </a:r>
            <a:r>
              <a:rPr lang="en-US" altLang="zh-CN" sz="2800" dirty="0"/>
              <a:t>p</a:t>
            </a:r>
            <a:r>
              <a:rPr lang="zh-CN" altLang="en-US" sz="2800" dirty="0"/>
              <a:t>，则称</a:t>
            </a:r>
            <a:r>
              <a:rPr lang="en-US" altLang="zh-CN" sz="2800" dirty="0"/>
              <a:t>p</a:t>
            </a:r>
            <a:r>
              <a:rPr lang="zh-CN" altLang="en-US" sz="2800" dirty="0"/>
              <a:t>为事件</a:t>
            </a:r>
            <a:r>
              <a:rPr lang="en-US" altLang="zh-CN" sz="2800" dirty="0"/>
              <a:t>A</a:t>
            </a:r>
            <a:r>
              <a:rPr lang="zh-CN" altLang="en-US" sz="2800" dirty="0"/>
              <a:t>的概率。即</a:t>
            </a:r>
            <a:endParaRPr lang="zh-CN" altLang="en-US" sz="2800" dirty="0"/>
          </a:p>
        </p:txBody>
      </p:sp>
      <p:sp>
        <p:nvSpPr>
          <p:cNvPr id="3482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
        <p:nvSpPr>
          <p:cNvPr id="34821" name="Rectangle 5"/>
          <p:cNvSpPr/>
          <p:nvPr/>
        </p:nvSpPr>
        <p:spPr>
          <a:xfrm>
            <a:off x="0" y="0"/>
            <a:ext cx="9144000" cy="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sz="2000" kern="1200">
                <a:solidFill>
                  <a:schemeClr val="tx2"/>
                </a:solidFill>
                <a:latin typeface="+mn-lt"/>
                <a:ea typeface="+mn-ea"/>
                <a:cs typeface="+mn-cs"/>
              </a:defRPr>
            </a:lvl5pPr>
          </a:lstStyle>
          <a:p>
            <a:pPr marL="0" lvl="0" indent="0" eaLnBrk="1" hangingPunct="1">
              <a:buClr>
                <a:schemeClr val="hlink"/>
              </a:buClr>
              <a:buSzPct val="110000"/>
              <a:buFont typeface="Wingdings" panose="05000000000000000000" pitchFamily="2" charset="2"/>
              <a:buChar char="w"/>
            </a:pPr>
            <a:endParaRPr lang="zh-CN" altLang="en-US" dirty="0">
              <a:solidFill>
                <a:schemeClr val="tx1"/>
              </a:solidFill>
              <a:latin typeface="Tahoma" panose="020B0604030504040204" pitchFamily="34" charset="0"/>
              <a:ea typeface="宋体" panose="02010600030101010101" pitchFamily="2" charset="-122"/>
            </a:endParaRPr>
          </a:p>
        </p:txBody>
      </p:sp>
      <p:graphicFrame>
        <p:nvGraphicFramePr>
          <p:cNvPr id="1026" name="Object 4"/>
          <p:cNvGraphicFramePr>
            <a:graphicFrameLocks noChangeAspect="1"/>
          </p:cNvGraphicFramePr>
          <p:nvPr/>
        </p:nvGraphicFramePr>
        <p:xfrm>
          <a:off x="3490913" y="5857875"/>
          <a:ext cx="2376487" cy="593725"/>
        </p:xfrm>
        <a:graphic>
          <a:graphicData uri="http://schemas.openxmlformats.org/presentationml/2006/ole">
            <mc:AlternateContent xmlns:mc="http://schemas.openxmlformats.org/markup-compatibility/2006">
              <mc:Choice xmlns:v="urn:schemas-microsoft-com:vml" Requires="v">
                <p:oleObj spid="_x0000_s3076" name="" r:id="rId1" imgW="1104900" imgH="279400" progId="Equation.3">
                  <p:embed/>
                </p:oleObj>
              </mc:Choice>
              <mc:Fallback>
                <p:oleObj name="" r:id="rId1" imgW="1104900" imgH="279400" progId="Equation.3">
                  <p:embed/>
                  <p:pic>
                    <p:nvPicPr>
                      <p:cNvPr id="0" name="图片 3075"/>
                      <p:cNvPicPr/>
                      <p:nvPr/>
                    </p:nvPicPr>
                    <p:blipFill>
                      <a:blip r:embed="rId2"/>
                      <a:stretch>
                        <a:fillRect/>
                      </a:stretch>
                    </p:blipFill>
                    <p:spPr>
                      <a:xfrm>
                        <a:off x="3490913" y="5857875"/>
                        <a:ext cx="2376487" cy="5937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8">
                                            <p:txEl>
                                              <p:charRg st="0" end="5"/>
                                            </p:txEl>
                                          </p:spTgt>
                                        </p:tgtEl>
                                        <p:attrNameLst>
                                          <p:attrName>style.visibility</p:attrName>
                                        </p:attrNameLst>
                                      </p:cBhvr>
                                      <p:to>
                                        <p:strVal val="visible"/>
                                      </p:to>
                                    </p:set>
                                    <p:anim calcmode="lin" valueType="num">
                                      <p:cBhvr additive="base">
                                        <p:cTn id="7" dur="500" fill="hold"/>
                                        <p:tgtEl>
                                          <p:spTgt spid="1028">
                                            <p:txEl>
                                              <p:charRg st="0"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8">
                                            <p:txEl>
                                              <p:charRg st="0" end="5"/>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28">
                                            <p:txEl>
                                              <p:charRg st="5" end="41"/>
                                            </p:txEl>
                                          </p:spTgt>
                                        </p:tgtEl>
                                        <p:attrNameLst>
                                          <p:attrName>style.visibility</p:attrName>
                                        </p:attrNameLst>
                                      </p:cBhvr>
                                      <p:to>
                                        <p:strVal val="visible"/>
                                      </p:to>
                                    </p:set>
                                    <p:anim calcmode="lin" valueType="num">
                                      <p:cBhvr additive="base">
                                        <p:cTn id="12" dur="500" fill="hold"/>
                                        <p:tgtEl>
                                          <p:spTgt spid="1028">
                                            <p:txEl>
                                              <p:charRg st="5" end="4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28">
                                            <p:txEl>
                                              <p:charRg st="5" end="4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028">
                                            <p:txEl>
                                              <p:charRg st="41" end="51"/>
                                            </p:txEl>
                                          </p:spTgt>
                                        </p:tgtEl>
                                        <p:attrNameLst>
                                          <p:attrName>style.visibility</p:attrName>
                                        </p:attrNameLst>
                                      </p:cBhvr>
                                      <p:to>
                                        <p:strVal val="visible"/>
                                      </p:to>
                                    </p:set>
                                    <p:anim calcmode="lin" valueType="num">
                                      <p:cBhvr additive="base">
                                        <p:cTn id="17" dur="500" fill="hold"/>
                                        <p:tgtEl>
                                          <p:spTgt spid="1028">
                                            <p:txEl>
                                              <p:charRg st="41" end="5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8">
                                            <p:txEl>
                                              <p:charRg st="41" end="5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028">
                                            <p:txEl>
                                              <p:charRg st="51" end="77"/>
                                            </p:txEl>
                                          </p:spTgt>
                                        </p:tgtEl>
                                        <p:attrNameLst>
                                          <p:attrName>style.visibility</p:attrName>
                                        </p:attrNameLst>
                                      </p:cBhvr>
                                      <p:to>
                                        <p:strVal val="visible"/>
                                      </p:to>
                                    </p:set>
                                    <p:anim calcmode="lin" valueType="num">
                                      <p:cBhvr additive="base">
                                        <p:cTn id="22" dur="500" fill="hold"/>
                                        <p:tgtEl>
                                          <p:spTgt spid="1028">
                                            <p:txEl>
                                              <p:charRg st="51" end="7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1028">
                                            <p:txEl>
                                              <p:charRg st="51" end="77"/>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1028">
                                            <p:txEl>
                                              <p:charRg st="77" end="156"/>
                                            </p:txEl>
                                          </p:spTgt>
                                        </p:tgtEl>
                                        <p:attrNameLst>
                                          <p:attrName>style.visibility</p:attrName>
                                        </p:attrNameLst>
                                      </p:cBhvr>
                                      <p:to>
                                        <p:strVal val="visible"/>
                                      </p:to>
                                    </p:set>
                                    <p:anim calcmode="lin" valueType="num">
                                      <p:cBhvr additive="base">
                                        <p:cTn id="28" dur="500" fill="hold"/>
                                        <p:tgtEl>
                                          <p:spTgt spid="1028">
                                            <p:txEl>
                                              <p:charRg st="77" end="15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028">
                                            <p:txEl>
                                              <p:charRg st="77" end="156"/>
                                            </p:txEl>
                                          </p:spTgt>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4" fill="hold" nodeType="afterEffect">
                                  <p:stCondLst>
                                    <p:cond delay="0"/>
                                  </p:stCondLst>
                                  <p:childTnLst>
                                    <p:set>
                                      <p:cBhvr>
                                        <p:cTn id="32" dur="1" fill="hold">
                                          <p:stCondLst>
                                            <p:cond delay="0"/>
                                          </p:stCondLst>
                                        </p:cTn>
                                        <p:tgtEl>
                                          <p:spTgt spid="1026"/>
                                        </p:tgtEl>
                                        <p:attrNameLst>
                                          <p:attrName>style.visibility</p:attrName>
                                        </p:attrNameLst>
                                      </p:cBhvr>
                                      <p:to>
                                        <p:strVal val="visible"/>
                                      </p:to>
                                    </p:set>
                                    <p:anim calcmode="lin" valueType="num">
                                      <p:cBhvr additive="base">
                                        <p:cTn id="33" dur="500" fill="hold"/>
                                        <p:tgtEl>
                                          <p:spTgt spid="1026"/>
                                        </p:tgtEl>
                                        <p:attrNameLst>
                                          <p:attrName>ppt_x</p:attrName>
                                        </p:attrNameLst>
                                      </p:cBhvr>
                                      <p:tavLst>
                                        <p:tav tm="0">
                                          <p:val>
                                            <p:strVal val="#ppt_x"/>
                                          </p:val>
                                        </p:tav>
                                        <p:tav tm="100000">
                                          <p:val>
                                            <p:strVal val="#ppt_x"/>
                                          </p:val>
                                        </p:tav>
                                      </p:tavLst>
                                    </p:anim>
                                    <p:anim calcmode="lin" valueType="num">
                                      <p:cBhvr additive="base">
                                        <p:cTn id="3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概率的性质</a:t>
            </a:r>
            <a:endPar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053" name="Rectangle 3" descr="Rectangle: Click to edit Master text styles&#13;&#10;Second level&#13;&#10;Third level&#13;&#10;Fourth level&#13;&#10;Fifth level"/>
          <p:cNvSpPr>
            <a:spLocks noGrp="1"/>
          </p:cNvSpPr>
          <p:nvPr>
            <p:ph idx="1"/>
          </p:nvPr>
        </p:nvSpPr>
        <p:spPr>
          <a:xfrm>
            <a:off x="762000" y="1600200"/>
            <a:ext cx="7772400" cy="4800600"/>
          </a:xfrm>
          <a:ln/>
        </p:spPr>
        <p:txBody>
          <a:bodyPr vert="horz" wrap="square" lIns="91440" tIns="45720" rIns="91440" bIns="45720" anchor="t" anchorCtr="0"/>
          <a:p>
            <a:pPr eaLnBrk="1" hangingPunct="1">
              <a:lnSpc>
                <a:spcPct val="90000"/>
              </a:lnSpc>
            </a:pPr>
            <a:r>
              <a:rPr lang="en-US" altLang="zh-CN" dirty="0"/>
              <a:t>0≤P(A)≤1</a:t>
            </a:r>
            <a:endParaRPr lang="en-US" altLang="zh-CN" dirty="0"/>
          </a:p>
          <a:p>
            <a:pPr eaLnBrk="1" hangingPunct="1">
              <a:lnSpc>
                <a:spcPct val="90000"/>
              </a:lnSpc>
            </a:pPr>
            <a:r>
              <a:rPr lang="en-US" altLang="zh-CN" dirty="0"/>
              <a:t>P(D)=1,P(Φ)=0</a:t>
            </a:r>
            <a:endParaRPr lang="en-US" altLang="zh-CN" dirty="0"/>
          </a:p>
          <a:p>
            <a:pPr eaLnBrk="1" hangingPunct="1">
              <a:lnSpc>
                <a:spcPct val="90000"/>
              </a:lnSpc>
            </a:pPr>
            <a:r>
              <a:rPr lang="zh-CN" altLang="en-US" dirty="0"/>
              <a:t>设事件</a:t>
            </a: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Times New Roman" panose="02020603050405020304" pitchFamily="18" charset="0"/>
              </a:rPr>
              <a:t>…</a:t>
            </a:r>
            <a:r>
              <a:rPr lang="en-US" altLang="zh-CN" dirty="0"/>
              <a:t>,A</a:t>
            </a:r>
            <a:r>
              <a:rPr lang="en-US" altLang="zh-CN" baseline="-25000" dirty="0"/>
              <a:t>k</a:t>
            </a:r>
            <a:r>
              <a:rPr lang="en-US" altLang="zh-CN" dirty="0"/>
              <a:t>(k≤n)</a:t>
            </a:r>
            <a:r>
              <a:rPr lang="zh-CN" altLang="en-US" dirty="0"/>
              <a:t>是两两互不相容的事件，即有</a:t>
            </a:r>
            <a:r>
              <a:rPr lang="en-US" altLang="zh-CN" dirty="0"/>
              <a:t>A</a:t>
            </a:r>
            <a:r>
              <a:rPr lang="en-US" altLang="zh-CN" baseline="-25000" dirty="0"/>
              <a:t>i</a:t>
            </a:r>
            <a:r>
              <a:rPr lang="en-US" altLang="zh-CN" dirty="0"/>
              <a:t>∩A</a:t>
            </a:r>
            <a:r>
              <a:rPr lang="en-US" altLang="zh-CN" baseline="-25000" dirty="0"/>
              <a:t>j</a:t>
            </a:r>
            <a:r>
              <a:rPr lang="en-US" altLang="zh-CN" dirty="0"/>
              <a:t>=Φ(i≠j)</a:t>
            </a:r>
            <a:r>
              <a:rPr lang="zh-CN" altLang="en-US" dirty="0"/>
              <a:t>，则</a:t>
            </a:r>
            <a:endParaRPr lang="zh-CN" altLang="en-US" dirty="0"/>
          </a:p>
          <a:p>
            <a:pPr eaLnBrk="1" hangingPunct="1">
              <a:lnSpc>
                <a:spcPct val="90000"/>
              </a:lnSpc>
              <a:buFont typeface="Wingdings" panose="05000000000000000000" pitchFamily="2" charset="2"/>
              <a:buNone/>
            </a:pPr>
            <a:endParaRPr lang="zh-CN" altLang="en-US" dirty="0"/>
          </a:p>
          <a:p>
            <a:pPr eaLnBrk="1" hangingPunct="1">
              <a:lnSpc>
                <a:spcPct val="90000"/>
              </a:lnSpc>
              <a:buFont typeface="Wingdings" panose="05000000000000000000" pitchFamily="2" charset="2"/>
              <a:buNone/>
            </a:pPr>
            <a:endParaRPr lang="zh-CN" altLang="en-US" dirty="0"/>
          </a:p>
          <a:p>
            <a:pPr eaLnBrk="1" hangingPunct="1">
              <a:lnSpc>
                <a:spcPct val="90000"/>
              </a:lnSpc>
            </a:pPr>
            <a:r>
              <a:rPr lang="en-US" altLang="zh-CN" dirty="0"/>
              <a:t>P(</a:t>
            </a:r>
            <a:r>
              <a:rPr lang="en-US" altLang="zh-CN" dirty="0">
                <a:latin typeface="Times New Roman" panose="02020603050405020304" pitchFamily="18" charset="0"/>
                <a:cs typeface="Tahoma" panose="020B0604030504040204" pitchFamily="34" charset="0"/>
              </a:rPr>
              <a:t>¬</a:t>
            </a:r>
            <a:r>
              <a:rPr lang="en-US" altLang="zh-CN" dirty="0"/>
              <a:t>A)=1-P(A)</a:t>
            </a:r>
            <a:endParaRPr lang="en-US" altLang="zh-CN" dirty="0"/>
          </a:p>
          <a:p>
            <a:pPr eaLnBrk="1" hangingPunct="1">
              <a:lnSpc>
                <a:spcPct val="90000"/>
              </a:lnSpc>
            </a:pPr>
            <a:r>
              <a:rPr lang="en-US" altLang="zh-CN" dirty="0"/>
              <a:t>P(A∪B)=P(A)+P(B)-P(AB)</a:t>
            </a:r>
            <a:endParaRPr lang="en-US" altLang="zh-CN" dirty="0"/>
          </a:p>
          <a:p>
            <a:pPr eaLnBrk="1" hangingPunct="1">
              <a:lnSpc>
                <a:spcPct val="90000"/>
              </a:lnSpc>
            </a:pPr>
            <a:r>
              <a:rPr lang="zh-CN" altLang="en-US" dirty="0"/>
              <a:t>如果		，则</a:t>
            </a:r>
            <a:r>
              <a:rPr lang="en-US" altLang="zh-CN" dirty="0"/>
              <a:t>P(A-B)=P(A)-P(B)</a:t>
            </a:r>
            <a:endParaRPr lang="en-US" altLang="zh-CN" dirty="0"/>
          </a:p>
        </p:txBody>
      </p:sp>
      <p:sp>
        <p:nvSpPr>
          <p:cNvPr id="3686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2050" name="Object 4"/>
          <p:cNvGraphicFramePr>
            <a:graphicFrameLocks noChangeAspect="1"/>
          </p:cNvGraphicFramePr>
          <p:nvPr/>
        </p:nvGraphicFramePr>
        <p:xfrm>
          <a:off x="2147888" y="3789363"/>
          <a:ext cx="4584700" cy="812800"/>
        </p:xfrm>
        <a:graphic>
          <a:graphicData uri="http://schemas.openxmlformats.org/presentationml/2006/ole">
            <mc:AlternateContent xmlns:mc="http://schemas.openxmlformats.org/markup-compatibility/2006">
              <mc:Choice xmlns:v="urn:schemas-microsoft-com:vml" Requires="v">
                <p:oleObj spid="_x0000_s3081" name="" r:id="rId1" imgW="4584700" imgH="812800" progId="Equation.DSMT4">
                  <p:embed/>
                </p:oleObj>
              </mc:Choice>
              <mc:Fallback>
                <p:oleObj name="" r:id="rId1" imgW="4584700" imgH="812800" progId="Equation.DSMT4">
                  <p:embed/>
                  <p:pic>
                    <p:nvPicPr>
                      <p:cNvPr id="0" name="图片 3080"/>
                      <p:cNvPicPr/>
                      <p:nvPr/>
                    </p:nvPicPr>
                    <p:blipFill>
                      <a:blip r:embed="rId2"/>
                      <a:stretch>
                        <a:fillRect/>
                      </a:stretch>
                    </p:blipFill>
                    <p:spPr>
                      <a:xfrm>
                        <a:off x="2147888" y="3789363"/>
                        <a:ext cx="4584700" cy="812800"/>
                      </a:xfrm>
                      <a:prstGeom prst="rect">
                        <a:avLst/>
                      </a:prstGeom>
                      <a:noFill/>
                      <a:ln w="38100">
                        <a:noFill/>
                        <a:miter/>
                      </a:ln>
                    </p:spPr>
                  </p:pic>
                </p:oleObj>
              </mc:Fallback>
            </mc:AlternateContent>
          </a:graphicData>
        </a:graphic>
      </p:graphicFrame>
      <p:graphicFrame>
        <p:nvGraphicFramePr>
          <p:cNvPr id="2051" name="Object 5"/>
          <p:cNvGraphicFramePr>
            <a:graphicFrameLocks noChangeAspect="1"/>
          </p:cNvGraphicFramePr>
          <p:nvPr/>
        </p:nvGraphicFramePr>
        <p:xfrm>
          <a:off x="2259013" y="5949950"/>
          <a:ext cx="800100" cy="266700"/>
        </p:xfrm>
        <a:graphic>
          <a:graphicData uri="http://schemas.openxmlformats.org/presentationml/2006/ole">
            <mc:AlternateContent xmlns:mc="http://schemas.openxmlformats.org/markup-compatibility/2006">
              <mc:Choice xmlns:v="urn:schemas-microsoft-com:vml" Requires="v">
                <p:oleObj spid="_x0000_s3080" name="" r:id="rId3" imgW="799465" imgH="266700" progId="Equation.DSMT4">
                  <p:embed/>
                </p:oleObj>
              </mc:Choice>
              <mc:Fallback>
                <p:oleObj name="" r:id="rId3" imgW="799465" imgH="266700" progId="Equation.DSMT4">
                  <p:embed/>
                  <p:pic>
                    <p:nvPicPr>
                      <p:cNvPr id="0" name="图片 3079"/>
                      <p:cNvPicPr/>
                      <p:nvPr/>
                    </p:nvPicPr>
                    <p:blipFill>
                      <a:blip r:embed="rId4"/>
                      <a:stretch>
                        <a:fillRect/>
                      </a:stretch>
                    </p:blipFill>
                    <p:spPr>
                      <a:xfrm>
                        <a:off x="2259013" y="5949950"/>
                        <a:ext cx="800100" cy="2667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3">
                                            <p:txEl>
                                              <p:charRg st="0" end="9"/>
                                            </p:txEl>
                                          </p:spTgt>
                                        </p:tgtEl>
                                        <p:attrNameLst>
                                          <p:attrName>style.visibility</p:attrName>
                                        </p:attrNameLst>
                                      </p:cBhvr>
                                      <p:to>
                                        <p:strVal val="visible"/>
                                      </p:to>
                                    </p:set>
                                    <p:anim calcmode="lin" valueType="num">
                                      <p:cBhvr additive="base">
                                        <p:cTn id="7" dur="500" fill="hold"/>
                                        <p:tgtEl>
                                          <p:spTgt spid="2053">
                                            <p:txEl>
                                              <p:charRg st="0"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3">
                                            <p:txEl>
                                              <p:charRg st="0" end="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53">
                                            <p:txEl>
                                              <p:charRg st="9" end="23"/>
                                            </p:txEl>
                                          </p:spTgt>
                                        </p:tgtEl>
                                        <p:attrNameLst>
                                          <p:attrName>style.visibility</p:attrName>
                                        </p:attrNameLst>
                                      </p:cBhvr>
                                      <p:to>
                                        <p:strVal val="visible"/>
                                      </p:to>
                                    </p:set>
                                    <p:anim calcmode="lin" valueType="num">
                                      <p:cBhvr additive="base">
                                        <p:cTn id="13" dur="500" fill="hold"/>
                                        <p:tgtEl>
                                          <p:spTgt spid="2053">
                                            <p:txEl>
                                              <p:charRg st="9" end="2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53">
                                            <p:txEl>
                                              <p:charRg st="9" end="2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53">
                                            <p:txEl>
                                              <p:charRg st="23" end="69"/>
                                            </p:txEl>
                                          </p:spTgt>
                                        </p:tgtEl>
                                        <p:attrNameLst>
                                          <p:attrName>style.visibility</p:attrName>
                                        </p:attrNameLst>
                                      </p:cBhvr>
                                      <p:to>
                                        <p:strVal val="visible"/>
                                      </p:to>
                                    </p:set>
                                    <p:anim calcmode="lin" valueType="num">
                                      <p:cBhvr additive="base">
                                        <p:cTn id="19" dur="500" fill="hold"/>
                                        <p:tgtEl>
                                          <p:spTgt spid="2053">
                                            <p:txEl>
                                              <p:charRg st="23" end="6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53">
                                            <p:txEl>
                                              <p:charRg st="23" end="69"/>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2050"/>
                                        </p:tgtEl>
                                        <p:attrNameLst>
                                          <p:attrName>style.visibility</p:attrName>
                                        </p:attrNameLst>
                                      </p:cBhvr>
                                      <p:to>
                                        <p:strVal val="visible"/>
                                      </p:to>
                                    </p:set>
                                    <p:anim calcmode="lin" valueType="num">
                                      <p:cBhvr additive="base">
                                        <p:cTn id="24" dur="500" fill="hold"/>
                                        <p:tgtEl>
                                          <p:spTgt spid="2050"/>
                                        </p:tgtEl>
                                        <p:attrNameLst>
                                          <p:attrName>ppt_x</p:attrName>
                                        </p:attrNameLst>
                                      </p:cBhvr>
                                      <p:tavLst>
                                        <p:tav tm="0">
                                          <p:val>
                                            <p:strVal val="#ppt_x"/>
                                          </p:val>
                                        </p:tav>
                                        <p:tav tm="100000">
                                          <p:val>
                                            <p:strVal val="#ppt_x"/>
                                          </p:val>
                                        </p:tav>
                                      </p:tavLst>
                                    </p:anim>
                                    <p:anim calcmode="lin" valueType="num">
                                      <p:cBhvr additive="base">
                                        <p:cTn id="25"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2053">
                                            <p:txEl>
                                              <p:charRg st="71" end="84"/>
                                            </p:txEl>
                                          </p:spTgt>
                                        </p:tgtEl>
                                        <p:attrNameLst>
                                          <p:attrName>style.visibility</p:attrName>
                                        </p:attrNameLst>
                                      </p:cBhvr>
                                      <p:to>
                                        <p:strVal val="visible"/>
                                      </p:to>
                                    </p:set>
                                    <p:anim calcmode="lin" valueType="num">
                                      <p:cBhvr additive="base">
                                        <p:cTn id="30" dur="500" fill="hold"/>
                                        <p:tgtEl>
                                          <p:spTgt spid="2053">
                                            <p:txEl>
                                              <p:charRg st="71" end="8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053">
                                            <p:txEl>
                                              <p:charRg st="71" end="8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053">
                                            <p:txEl>
                                              <p:charRg st="84" end="107"/>
                                            </p:txEl>
                                          </p:spTgt>
                                        </p:tgtEl>
                                        <p:attrNameLst>
                                          <p:attrName>style.visibility</p:attrName>
                                        </p:attrNameLst>
                                      </p:cBhvr>
                                      <p:to>
                                        <p:strVal val="visible"/>
                                      </p:to>
                                    </p:set>
                                    <p:anim calcmode="lin" valueType="num">
                                      <p:cBhvr additive="base">
                                        <p:cTn id="36" dur="500" fill="hold"/>
                                        <p:tgtEl>
                                          <p:spTgt spid="2053">
                                            <p:txEl>
                                              <p:charRg st="84" end="10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2053">
                                            <p:txEl>
                                              <p:charRg st="84" end="107"/>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2053">
                                            <p:txEl>
                                              <p:charRg st="107" end="130"/>
                                            </p:txEl>
                                          </p:spTgt>
                                        </p:tgtEl>
                                        <p:attrNameLst>
                                          <p:attrName>style.visibility</p:attrName>
                                        </p:attrNameLst>
                                      </p:cBhvr>
                                      <p:to>
                                        <p:strVal val="visible"/>
                                      </p:to>
                                    </p:set>
                                    <p:anim calcmode="lin" valueType="num">
                                      <p:cBhvr additive="base">
                                        <p:cTn id="42" dur="500" fill="hold"/>
                                        <p:tgtEl>
                                          <p:spTgt spid="2053">
                                            <p:txEl>
                                              <p:charRg st="107" end="13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053">
                                            <p:txEl>
                                              <p:charRg st="107" end="130"/>
                                            </p:txEl>
                                          </p:spTgt>
                                        </p:tgtEl>
                                        <p:attrNameLst>
                                          <p:attrName>ppt_y</p:attrName>
                                        </p:attrNameLst>
                                      </p:cBhvr>
                                      <p:tavLst>
                                        <p:tav tm="0">
                                          <p:val>
                                            <p:strVal val="1+#ppt_h/2"/>
                                          </p:val>
                                        </p:tav>
                                        <p:tav tm="100000">
                                          <p:val>
                                            <p:strVal val="#ppt_y"/>
                                          </p:val>
                                        </p:tav>
                                      </p:tavLst>
                                    </p:anim>
                                  </p:childTnLst>
                                </p:cTn>
                              </p:par>
                            </p:childTnLst>
                          </p:cTn>
                        </p:par>
                        <p:par>
                          <p:cTn id="44" fill="hold">
                            <p:stCondLst>
                              <p:cond delay="500"/>
                            </p:stCondLst>
                            <p:childTnLst>
                              <p:par>
                                <p:cTn id="45" presetID="2" presetClass="entr" presetSubtype="4" fill="hold" nodeType="afterEffect">
                                  <p:stCondLst>
                                    <p:cond delay="0"/>
                                  </p:stCondLst>
                                  <p:childTnLst>
                                    <p:set>
                                      <p:cBhvr>
                                        <p:cTn id="46" dur="1" fill="hold">
                                          <p:stCondLst>
                                            <p:cond delay="0"/>
                                          </p:stCondLst>
                                        </p:cTn>
                                        <p:tgtEl>
                                          <p:spTgt spid="2051"/>
                                        </p:tgtEl>
                                        <p:attrNameLst>
                                          <p:attrName>style.visibility</p:attrName>
                                        </p:attrNameLst>
                                      </p:cBhvr>
                                      <p:to>
                                        <p:strVal val="visible"/>
                                      </p:to>
                                    </p:set>
                                    <p:anim calcmode="lin" valueType="num">
                                      <p:cBhvr additive="base">
                                        <p:cTn id="47" dur="500" fill="hold"/>
                                        <p:tgtEl>
                                          <p:spTgt spid="2051"/>
                                        </p:tgtEl>
                                        <p:attrNameLst>
                                          <p:attrName>ppt_x</p:attrName>
                                        </p:attrNameLst>
                                      </p:cBhvr>
                                      <p:tavLst>
                                        <p:tav tm="0">
                                          <p:val>
                                            <p:strVal val="#ppt_x"/>
                                          </p:val>
                                        </p:tav>
                                        <p:tav tm="100000">
                                          <p:val>
                                            <p:strVal val="#ppt_x"/>
                                          </p:val>
                                        </p:tav>
                                      </p:tavLst>
                                    </p:anim>
                                    <p:anim calcmode="lin" valueType="num">
                                      <p:cBhvr additive="base">
                                        <p:cTn id="48"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Rectangle 2"/>
          <p:cNvSpPr>
            <a:spLocks noGrp="1" noChangeArrowheads="1"/>
          </p:cNvSpPr>
          <p:nvPr>
            <p:ph type="title"/>
          </p:nvPr>
        </p:nvSpPr>
        <p:spPr>
          <a:xfrm>
            <a:off x="609600" y="152400"/>
            <a:ext cx="7772400" cy="12954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条件概率</a:t>
            </a:r>
            <a:endPar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076"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r>
              <a:rPr lang="zh-CN" altLang="en-US" sz="2800" dirty="0"/>
              <a:t>如果在事件</a:t>
            </a:r>
            <a:r>
              <a:rPr lang="en-US" altLang="zh-CN" sz="2800" dirty="0"/>
              <a:t>B</a:t>
            </a:r>
            <a:r>
              <a:rPr lang="zh-CN" altLang="en-US" sz="2800" dirty="0"/>
              <a:t>发生的条件下考虑事件</a:t>
            </a:r>
            <a:r>
              <a:rPr lang="en-US" altLang="zh-CN" sz="2800" dirty="0"/>
              <a:t>A</a:t>
            </a:r>
            <a:r>
              <a:rPr lang="zh-CN" altLang="en-US" sz="2800" dirty="0"/>
              <a:t>发生的概率，就称它为事件</a:t>
            </a:r>
            <a:r>
              <a:rPr lang="en-US" altLang="zh-CN" sz="2800" dirty="0"/>
              <a:t>A</a:t>
            </a:r>
            <a:r>
              <a:rPr lang="zh-CN" altLang="en-US" sz="2800" dirty="0"/>
              <a:t>的条件概率，记为</a:t>
            </a:r>
            <a:r>
              <a:rPr lang="en-US" altLang="zh-CN" sz="2800" dirty="0"/>
              <a:t>P(A|B)</a:t>
            </a:r>
            <a:r>
              <a:rPr lang="zh-CN" altLang="en-US" sz="2800" dirty="0"/>
              <a:t>。</a:t>
            </a:r>
            <a:endParaRPr lang="zh-CN" altLang="en-US" sz="2800" dirty="0"/>
          </a:p>
          <a:p>
            <a:pPr eaLnBrk="1" hangingPunct="1"/>
            <a:r>
              <a:rPr lang="zh-CN" altLang="en-US" sz="2800" dirty="0"/>
              <a:t>定义</a:t>
            </a:r>
            <a:r>
              <a:rPr lang="en-US" altLang="zh-CN" sz="2800" dirty="0"/>
              <a:t>4.3 </a:t>
            </a:r>
            <a:r>
              <a:rPr lang="zh-CN" altLang="en-US" sz="2800" dirty="0"/>
              <a:t>设</a:t>
            </a:r>
            <a:r>
              <a:rPr lang="en-US" altLang="zh-CN" sz="2800" dirty="0"/>
              <a:t>A</a:t>
            </a:r>
            <a:r>
              <a:rPr lang="zh-CN" altLang="en-US" sz="2800" dirty="0"/>
              <a:t>，</a:t>
            </a:r>
            <a:r>
              <a:rPr lang="en-US" altLang="zh-CN" sz="2800" dirty="0"/>
              <a:t>B</a:t>
            </a:r>
            <a:r>
              <a:rPr lang="zh-CN" altLang="en-US" sz="2800" dirty="0"/>
              <a:t>是两个事件，</a:t>
            </a:r>
            <a:r>
              <a:rPr lang="en-US" altLang="zh-CN" sz="2800" dirty="0"/>
              <a:t>P(B)&gt;0,</a:t>
            </a:r>
            <a:r>
              <a:rPr lang="zh-CN" altLang="en-US" sz="2800" dirty="0"/>
              <a:t>则称							</a:t>
            </a:r>
            <a:endParaRPr lang="zh-CN" altLang="en-US" sz="2800" dirty="0"/>
          </a:p>
          <a:p>
            <a:pPr eaLnBrk="1" hangingPunct="1">
              <a:buFont typeface="Wingdings" panose="05000000000000000000" pitchFamily="2" charset="2"/>
              <a:buNone/>
            </a:pPr>
            <a:endParaRPr lang="zh-CN" altLang="en-US" sz="2800" dirty="0"/>
          </a:p>
          <a:p>
            <a:pPr eaLnBrk="1" hangingPunct="1">
              <a:buFont typeface="Wingdings" panose="05000000000000000000" pitchFamily="2" charset="2"/>
              <a:buNone/>
            </a:pPr>
            <a:r>
              <a:rPr lang="zh-CN" altLang="en-US" sz="2800" dirty="0"/>
              <a:t>	为在事件</a:t>
            </a:r>
            <a:r>
              <a:rPr lang="en-US" altLang="zh-CN" sz="2800" dirty="0"/>
              <a:t>B</a:t>
            </a:r>
            <a:r>
              <a:rPr lang="zh-CN" altLang="en-US" sz="2800" dirty="0"/>
              <a:t>已发生的条件下事件</a:t>
            </a:r>
            <a:r>
              <a:rPr lang="en-US" altLang="zh-CN" sz="2800" dirty="0"/>
              <a:t>A</a:t>
            </a:r>
            <a:r>
              <a:rPr lang="zh-CN" altLang="en-US" sz="2800" dirty="0"/>
              <a:t>的条件概率。</a:t>
            </a:r>
            <a:endParaRPr lang="zh-CN" altLang="en-US" sz="2800" dirty="0"/>
          </a:p>
          <a:p>
            <a:pPr eaLnBrk="1" hangingPunct="1"/>
            <a:r>
              <a:rPr lang="zh-CN" altLang="en-US" sz="2800" dirty="0"/>
              <a:t>条件概率中的条件缩小了样本空间，即条件概率是在条件所确定的新空间中求</a:t>
            </a:r>
            <a:r>
              <a:rPr lang="en-US" altLang="zh-CN" sz="2800" dirty="0"/>
              <a:t>A∩B</a:t>
            </a:r>
            <a:r>
              <a:rPr lang="zh-CN" altLang="en-US" sz="2800" dirty="0"/>
              <a:t>的概率。</a:t>
            </a:r>
            <a:endParaRPr lang="zh-CN" altLang="en-US" sz="2800" dirty="0"/>
          </a:p>
        </p:txBody>
      </p:sp>
      <p:sp>
        <p:nvSpPr>
          <p:cNvPr id="3891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3074" name="Object 4"/>
          <p:cNvGraphicFramePr>
            <a:graphicFrameLocks noChangeAspect="1"/>
          </p:cNvGraphicFramePr>
          <p:nvPr/>
        </p:nvGraphicFramePr>
        <p:xfrm>
          <a:off x="2971800" y="3143250"/>
          <a:ext cx="2514600" cy="787400"/>
        </p:xfrm>
        <a:graphic>
          <a:graphicData uri="http://schemas.openxmlformats.org/presentationml/2006/ole">
            <mc:AlternateContent xmlns:mc="http://schemas.openxmlformats.org/markup-compatibility/2006">
              <mc:Choice xmlns:v="urn:schemas-microsoft-com:vml" Requires="v">
                <p:oleObj spid="_x0000_s3082" name="" r:id="rId1" imgW="2514600" imgH="787400" progId="Equation.DSMT4">
                  <p:embed/>
                </p:oleObj>
              </mc:Choice>
              <mc:Fallback>
                <p:oleObj name="" r:id="rId1" imgW="2514600" imgH="787400" progId="Equation.DSMT4">
                  <p:embed/>
                  <p:pic>
                    <p:nvPicPr>
                      <p:cNvPr id="0" name="图片 3081"/>
                      <p:cNvPicPr/>
                      <p:nvPr/>
                    </p:nvPicPr>
                    <p:blipFill>
                      <a:blip r:embed="rId2"/>
                      <a:stretch>
                        <a:fillRect/>
                      </a:stretch>
                    </p:blipFill>
                    <p:spPr>
                      <a:xfrm>
                        <a:off x="2971800" y="3143250"/>
                        <a:ext cx="2514600" cy="787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076">
                                            <p:txEl>
                                              <p:charRg st="0" end="46"/>
                                            </p:txEl>
                                          </p:spTgt>
                                        </p:tgtEl>
                                        <p:attrNameLst>
                                          <p:attrName>style.visibility</p:attrName>
                                        </p:attrNameLst>
                                      </p:cBhvr>
                                      <p:to>
                                        <p:strVal val="visible"/>
                                      </p:to>
                                    </p:set>
                                    <p:anim calcmode="lin" valueType="num">
                                      <p:cBhvr additive="base">
                                        <p:cTn id="7" dur="500" fill="hold"/>
                                        <p:tgtEl>
                                          <p:spTgt spid="3076">
                                            <p:txEl>
                                              <p:charRg st="0" end="4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6">
                                            <p:txEl>
                                              <p:charRg st="0" end="4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76">
                                            <p:txEl>
                                              <p:charRg st="46" end="79"/>
                                            </p:txEl>
                                          </p:spTgt>
                                        </p:tgtEl>
                                        <p:attrNameLst>
                                          <p:attrName>style.visibility</p:attrName>
                                        </p:attrNameLst>
                                      </p:cBhvr>
                                      <p:to>
                                        <p:strVal val="visible"/>
                                      </p:to>
                                    </p:set>
                                    <p:anim calcmode="lin" valueType="num">
                                      <p:cBhvr additive="base">
                                        <p:cTn id="13" dur="500" fill="hold"/>
                                        <p:tgtEl>
                                          <p:spTgt spid="3076">
                                            <p:txEl>
                                              <p:charRg st="46" end="79"/>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6">
                                            <p:txEl>
                                              <p:charRg st="46" end="79"/>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3074"/>
                                        </p:tgtEl>
                                        <p:attrNameLst>
                                          <p:attrName>style.visibility</p:attrName>
                                        </p:attrNameLst>
                                      </p:cBhvr>
                                      <p:to>
                                        <p:strVal val="visible"/>
                                      </p:to>
                                    </p:set>
                                    <p:anim calcmode="lin" valueType="num">
                                      <p:cBhvr additive="base">
                                        <p:cTn id="18" dur="500" fill="hold"/>
                                        <p:tgtEl>
                                          <p:spTgt spid="3074"/>
                                        </p:tgtEl>
                                        <p:attrNameLst>
                                          <p:attrName>ppt_x</p:attrName>
                                        </p:attrNameLst>
                                      </p:cBhvr>
                                      <p:tavLst>
                                        <p:tav tm="0">
                                          <p:val>
                                            <p:strVal val="#ppt_x"/>
                                          </p:val>
                                        </p:tav>
                                        <p:tav tm="100000">
                                          <p:val>
                                            <p:strVal val="#ppt_x"/>
                                          </p:val>
                                        </p:tav>
                                      </p:tavLst>
                                    </p:anim>
                                    <p:anim calcmode="lin" valueType="num">
                                      <p:cBhvr additive="base">
                                        <p:cTn id="19" dur="500" fill="hold"/>
                                        <p:tgtEl>
                                          <p:spTgt spid="3074"/>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3076">
                                            <p:txEl>
                                              <p:charRg st="80" end="103"/>
                                            </p:txEl>
                                          </p:spTgt>
                                        </p:tgtEl>
                                        <p:attrNameLst>
                                          <p:attrName>style.visibility</p:attrName>
                                        </p:attrNameLst>
                                      </p:cBhvr>
                                      <p:to>
                                        <p:strVal val="visible"/>
                                      </p:to>
                                    </p:set>
                                    <p:anim calcmode="lin" valueType="num">
                                      <p:cBhvr additive="base">
                                        <p:cTn id="23" dur="500" fill="hold"/>
                                        <p:tgtEl>
                                          <p:spTgt spid="3076">
                                            <p:txEl>
                                              <p:charRg st="80" end="10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076">
                                            <p:txEl>
                                              <p:charRg st="80" end="10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076">
                                            <p:txEl>
                                              <p:charRg st="103" end="145"/>
                                            </p:txEl>
                                          </p:spTgt>
                                        </p:tgtEl>
                                        <p:attrNameLst>
                                          <p:attrName>style.visibility</p:attrName>
                                        </p:attrNameLst>
                                      </p:cBhvr>
                                      <p:to>
                                        <p:strVal val="visible"/>
                                      </p:to>
                                    </p:set>
                                    <p:anim calcmode="lin" valueType="num">
                                      <p:cBhvr additive="base">
                                        <p:cTn id="29" dur="500" fill="hold"/>
                                        <p:tgtEl>
                                          <p:spTgt spid="3076">
                                            <p:txEl>
                                              <p:charRg st="103" end="14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6">
                                            <p:txEl>
                                              <p:charRg st="103" end="14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Rectangle 2"/>
          <p:cNvSpPr>
            <a:spLocks noGrp="1" noChangeArrowheads="1"/>
          </p:cNvSpPr>
          <p:nvPr>
            <p:ph type="title"/>
          </p:nvPr>
        </p:nvSpPr>
        <p:spPr>
          <a:xfrm>
            <a:off x="609600" y="534972"/>
            <a:ext cx="7772400" cy="608012"/>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条件概率示例</a:t>
            </a:r>
            <a:endParaRPr kumimoji="0" lang="zh-CN" altLang="en-US" sz="3600" b="1"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8915" name="Rectangle 3" descr="Rectangle: Click to edit Master text styles&#13;&#10;Second level&#13;&#10;Third level&#13;&#10;Fourth level&#13;&#10;Fifth level"/>
          <p:cNvSpPr>
            <a:spLocks noGrp="1"/>
          </p:cNvSpPr>
          <p:nvPr>
            <p:ph idx="1"/>
          </p:nvPr>
        </p:nvSpPr>
        <p:spPr>
          <a:xfrm>
            <a:off x="838200" y="1905000"/>
            <a:ext cx="7772400" cy="4419600"/>
          </a:xfrm>
          <a:ln/>
        </p:spPr>
        <p:txBody>
          <a:bodyPr vert="horz" wrap="square" lIns="91440" tIns="45720" rIns="91440" bIns="45720" anchor="t" anchorCtr="0"/>
          <a:p>
            <a:pPr eaLnBrk="1" hangingPunct="1">
              <a:buFont typeface="Wingdings" panose="05000000000000000000" pitchFamily="2" charset="2"/>
              <a:buNone/>
            </a:pPr>
            <a:r>
              <a:rPr lang="zh-CN" altLang="en-US" sz="2400" dirty="0"/>
              <a:t>例</a:t>
            </a:r>
            <a:r>
              <a:rPr lang="en-US" altLang="zh-CN" sz="2400" dirty="0"/>
              <a:t>. </a:t>
            </a:r>
            <a:r>
              <a:rPr lang="en-US" altLang="zh-CN" sz="2400" dirty="0">
                <a:latin typeface="宋体" panose="02010600030101010101" pitchFamily="2" charset="-122"/>
              </a:rPr>
              <a:t>D</a:t>
            </a:r>
            <a:r>
              <a:rPr lang="zh-CN" altLang="en-US" sz="2400" dirty="0">
                <a:latin typeface="宋体" panose="02010600030101010101" pitchFamily="2" charset="-122"/>
              </a:rPr>
              <a:t>＝</a:t>
            </a:r>
            <a:r>
              <a:rPr lang="en-US" altLang="zh-CN" sz="2400" dirty="0">
                <a:latin typeface="宋体" panose="02010600030101010101" pitchFamily="2" charset="-122"/>
              </a:rPr>
              <a:t>{1,2,3,4,5,6,7}</a:t>
            </a:r>
            <a:r>
              <a:rPr lang="zh-CN" altLang="en-US" sz="2400" dirty="0">
                <a:latin typeface="宋体" panose="02010600030101010101" pitchFamily="2" charset="-122"/>
              </a:rPr>
              <a:t>，</a:t>
            </a:r>
            <a:r>
              <a:rPr lang="en-US" altLang="zh-CN" sz="2400" dirty="0">
                <a:latin typeface="宋体" panose="02010600030101010101" pitchFamily="2" charset="-122"/>
              </a:rPr>
              <a:t>A={</a:t>
            </a:r>
            <a:r>
              <a:rPr lang="zh-CN" altLang="en-US" sz="2400" dirty="0">
                <a:latin typeface="宋体" panose="02010600030101010101" pitchFamily="2" charset="-122"/>
              </a:rPr>
              <a:t>取数字</a:t>
            </a:r>
            <a:r>
              <a:rPr lang="en-US" altLang="zh-CN" sz="2400" dirty="0">
                <a:latin typeface="宋体" panose="02010600030101010101" pitchFamily="2" charset="-122"/>
              </a:rPr>
              <a:t>3</a:t>
            </a:r>
            <a:r>
              <a:rPr lang="zh-CN" altLang="en-US" sz="2400" dirty="0">
                <a:latin typeface="宋体" panose="02010600030101010101" pitchFamily="2" charset="-122"/>
              </a:rPr>
              <a:t>的倍数</a:t>
            </a:r>
            <a:r>
              <a:rPr lang="en-US" altLang="zh-CN" sz="2400" dirty="0">
                <a:latin typeface="宋体" panose="02010600030101010101" pitchFamily="2" charset="-122"/>
              </a:rPr>
              <a:t>}</a:t>
            </a:r>
            <a:r>
              <a:rPr lang="zh-CN" altLang="en-US" sz="2400" dirty="0">
                <a:latin typeface="宋体" panose="02010600030101010101" pitchFamily="2" charset="-122"/>
              </a:rPr>
              <a:t>，</a:t>
            </a:r>
            <a:r>
              <a:rPr lang="en-US" altLang="zh-CN" sz="2400" dirty="0">
                <a:latin typeface="宋体" panose="02010600030101010101" pitchFamily="2" charset="-122"/>
              </a:rPr>
              <a:t>B={</a:t>
            </a:r>
            <a:r>
              <a:rPr lang="zh-CN" altLang="en-US" sz="2400" dirty="0">
                <a:latin typeface="宋体" panose="02010600030101010101" pitchFamily="2" charset="-122"/>
              </a:rPr>
              <a:t>取偶数</a:t>
            </a:r>
            <a:r>
              <a:rPr lang="en-US" altLang="zh-CN" sz="2400" dirty="0">
                <a:latin typeface="宋体" panose="02010600030101010101" pitchFamily="2" charset="-122"/>
              </a:rPr>
              <a:t>}</a:t>
            </a:r>
            <a:r>
              <a:rPr lang="zh-CN" altLang="en-US" sz="2400" dirty="0">
                <a:latin typeface="宋体" panose="02010600030101010101" pitchFamily="2" charset="-122"/>
              </a:rPr>
              <a:t>。</a:t>
            </a:r>
            <a:r>
              <a:rPr lang="zh-CN" altLang="en-US" sz="2400" dirty="0"/>
              <a:t>求解在事件</a:t>
            </a:r>
            <a:r>
              <a:rPr lang="en-US" altLang="zh-CN" sz="2400" dirty="0"/>
              <a:t>B</a:t>
            </a:r>
            <a:r>
              <a:rPr lang="zh-CN" altLang="en-US" sz="2400" dirty="0"/>
              <a:t>发生的条件下，事件</a:t>
            </a:r>
            <a:r>
              <a:rPr lang="en-US" altLang="zh-CN" sz="2400" dirty="0"/>
              <a:t>A</a:t>
            </a:r>
            <a:r>
              <a:rPr lang="zh-CN" altLang="en-US" sz="2400" dirty="0"/>
              <a:t>发生的条件概率。</a:t>
            </a:r>
            <a:endParaRPr lang="zh-CN" altLang="en-US" sz="2400" dirty="0"/>
          </a:p>
          <a:p>
            <a:pPr eaLnBrk="1" hangingPunct="1">
              <a:buFont typeface="Wingdings" panose="05000000000000000000" pitchFamily="2" charset="2"/>
              <a:buNone/>
            </a:pPr>
            <a:r>
              <a:rPr lang="zh-CN" altLang="en-US" sz="2400" dirty="0"/>
              <a:t>解：事件</a:t>
            </a:r>
            <a:r>
              <a:rPr lang="en-US" altLang="zh-CN" sz="2400" dirty="0"/>
              <a:t>B</a:t>
            </a:r>
            <a:r>
              <a:rPr lang="zh-CN" altLang="en-US" sz="2400" dirty="0"/>
              <a:t>是已经发生的事件，即</a:t>
            </a:r>
            <a:endParaRPr lang="zh-CN" altLang="en-US" sz="2400" dirty="0"/>
          </a:p>
          <a:p>
            <a:pPr algn="ctr" eaLnBrk="1" hangingPunct="1">
              <a:buFont typeface="Wingdings" panose="05000000000000000000" pitchFamily="2" charset="2"/>
              <a:buNone/>
            </a:pPr>
            <a:r>
              <a:rPr lang="zh-CN" altLang="en-US" sz="2400" dirty="0"/>
              <a:t>取到</a:t>
            </a:r>
            <a:r>
              <a:rPr lang="en-US" altLang="zh-CN" sz="2400" dirty="0"/>
              <a:t>2</a:t>
            </a:r>
            <a:r>
              <a:rPr lang="zh-CN" altLang="en-US" sz="2400" dirty="0"/>
              <a:t>；取到</a:t>
            </a:r>
            <a:r>
              <a:rPr lang="en-US" altLang="zh-CN" sz="2400" dirty="0"/>
              <a:t>4</a:t>
            </a:r>
            <a:r>
              <a:rPr lang="zh-CN" altLang="en-US" sz="2400" dirty="0"/>
              <a:t>；取到</a:t>
            </a:r>
            <a:r>
              <a:rPr lang="en-US" altLang="zh-CN" sz="2400" dirty="0"/>
              <a:t>6</a:t>
            </a:r>
            <a:endParaRPr lang="en-US" altLang="zh-CN" sz="2400" dirty="0"/>
          </a:p>
          <a:p>
            <a:pPr eaLnBrk="1" hangingPunct="1">
              <a:buFont typeface="Wingdings" panose="05000000000000000000" pitchFamily="2" charset="2"/>
              <a:buNone/>
            </a:pPr>
            <a:r>
              <a:rPr lang="en-US" altLang="zh-CN" sz="2400" dirty="0"/>
              <a:t>	</a:t>
            </a:r>
            <a:r>
              <a:rPr lang="zh-CN" altLang="en-US" sz="2400" dirty="0"/>
              <a:t>中必有一个出现。由于事件</a:t>
            </a:r>
            <a:r>
              <a:rPr lang="en-US" altLang="zh-CN" sz="2400" dirty="0"/>
              <a:t>A</a:t>
            </a:r>
            <a:r>
              <a:rPr lang="zh-CN" altLang="en-US" sz="2400" dirty="0"/>
              <a:t>是</a:t>
            </a:r>
            <a:r>
              <a:rPr lang="zh-CN" altLang="en-US" sz="2400" dirty="0">
                <a:latin typeface="Times New Roman" panose="02020603050405020304" pitchFamily="18" charset="0"/>
              </a:rPr>
              <a:t>“</a:t>
            </a:r>
            <a:r>
              <a:rPr lang="zh-CN" altLang="en-US" sz="2400" dirty="0"/>
              <a:t>取</a:t>
            </a:r>
            <a:r>
              <a:rPr lang="en-US" altLang="zh-CN" sz="2400" dirty="0"/>
              <a:t>3</a:t>
            </a:r>
            <a:r>
              <a:rPr lang="zh-CN" altLang="en-US" sz="2400" dirty="0"/>
              <a:t>的倍数</a:t>
            </a:r>
            <a:r>
              <a:rPr lang="zh-CN" altLang="en-US" sz="2400" dirty="0">
                <a:latin typeface="Times New Roman" panose="02020603050405020304" pitchFamily="18" charset="0"/>
              </a:rPr>
              <a:t>”</a:t>
            </a:r>
            <a:r>
              <a:rPr lang="zh-CN" altLang="en-US" sz="2400" dirty="0"/>
              <a:t>，而在上述三个事件中只有一种可能使</a:t>
            </a:r>
            <a:r>
              <a:rPr lang="en-US" altLang="zh-CN" sz="2400" dirty="0"/>
              <a:t>A</a:t>
            </a:r>
            <a:r>
              <a:rPr lang="zh-CN" altLang="en-US" sz="2400" dirty="0"/>
              <a:t>发生。所以在</a:t>
            </a:r>
            <a:r>
              <a:rPr lang="en-US" altLang="zh-CN" sz="2400" dirty="0"/>
              <a:t>B</a:t>
            </a:r>
            <a:r>
              <a:rPr lang="zh-CN" altLang="en-US" sz="2400" dirty="0"/>
              <a:t>发生的条件下事件</a:t>
            </a:r>
            <a:r>
              <a:rPr lang="en-US" altLang="zh-CN" sz="2400" dirty="0"/>
              <a:t>A</a:t>
            </a:r>
            <a:r>
              <a:rPr lang="zh-CN" altLang="en-US" sz="2400" dirty="0"/>
              <a:t>的概率是</a:t>
            </a:r>
            <a:r>
              <a:rPr lang="en-US" altLang="zh-CN" sz="2400" dirty="0"/>
              <a:t>1/3</a:t>
            </a:r>
            <a:r>
              <a:rPr lang="zh-CN" altLang="en-US" sz="2400" dirty="0"/>
              <a:t>。</a:t>
            </a:r>
            <a:endParaRPr lang="zh-CN" altLang="en-US" sz="2400" dirty="0"/>
          </a:p>
        </p:txBody>
      </p:sp>
      <p:sp>
        <p:nvSpPr>
          <p:cNvPr id="4096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5">
                                            <p:txEl>
                                              <p:charRg st="0" end="66"/>
                                            </p:txEl>
                                          </p:spTgt>
                                        </p:tgtEl>
                                        <p:attrNameLst>
                                          <p:attrName>style.visibility</p:attrName>
                                        </p:attrNameLst>
                                      </p:cBhvr>
                                      <p:to>
                                        <p:strVal val="visible"/>
                                      </p:to>
                                    </p:set>
                                    <p:anim calcmode="lin" valueType="num">
                                      <p:cBhvr additive="base">
                                        <p:cTn id="7" dur="500" fill="hold"/>
                                        <p:tgtEl>
                                          <p:spTgt spid="38915">
                                            <p:txEl>
                                              <p:charRg st="0" end="6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charRg st="0" end="6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5">
                                            <p:txEl>
                                              <p:charRg st="66" end="82"/>
                                            </p:txEl>
                                          </p:spTgt>
                                        </p:tgtEl>
                                        <p:attrNameLst>
                                          <p:attrName>style.visibility</p:attrName>
                                        </p:attrNameLst>
                                      </p:cBhvr>
                                      <p:to>
                                        <p:strVal val="visible"/>
                                      </p:to>
                                    </p:set>
                                    <p:anim calcmode="lin" valueType="num">
                                      <p:cBhvr additive="base">
                                        <p:cTn id="13" dur="500" fill="hold"/>
                                        <p:tgtEl>
                                          <p:spTgt spid="38915">
                                            <p:txEl>
                                              <p:charRg st="66" end="8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charRg st="66" end="8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915">
                                            <p:txEl>
                                              <p:charRg st="82" end="94"/>
                                            </p:txEl>
                                          </p:spTgt>
                                        </p:tgtEl>
                                        <p:attrNameLst>
                                          <p:attrName>style.visibility</p:attrName>
                                        </p:attrNameLst>
                                      </p:cBhvr>
                                      <p:to>
                                        <p:strVal val="visible"/>
                                      </p:to>
                                    </p:set>
                                    <p:anim calcmode="lin" valueType="num">
                                      <p:cBhvr additive="base">
                                        <p:cTn id="19" dur="500" fill="hold"/>
                                        <p:tgtEl>
                                          <p:spTgt spid="38915">
                                            <p:txEl>
                                              <p:charRg st="82" end="9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charRg st="82" end="9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8915">
                                            <p:txEl>
                                              <p:charRg st="94" end="159"/>
                                            </p:txEl>
                                          </p:spTgt>
                                        </p:tgtEl>
                                        <p:attrNameLst>
                                          <p:attrName>style.visibility</p:attrName>
                                        </p:attrNameLst>
                                      </p:cBhvr>
                                      <p:to>
                                        <p:strVal val="visible"/>
                                      </p:to>
                                    </p:set>
                                    <p:anim calcmode="lin" valueType="num">
                                      <p:cBhvr additive="base">
                                        <p:cTn id="25" dur="500" fill="hold"/>
                                        <p:tgtEl>
                                          <p:spTgt spid="38915">
                                            <p:txEl>
                                              <p:charRg st="94" end="15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5">
                                            <p:txEl>
                                              <p:charRg st="94" end="15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Rectangle 2"/>
          <p:cNvSpPr>
            <a:spLocks noGrp="1" noChangeArrowheads="1"/>
          </p:cNvSpPr>
          <p:nvPr>
            <p:ph type="title"/>
          </p:nvPr>
        </p:nvSpPr>
        <p:spPr>
          <a:xfrm>
            <a:off x="609600" y="152400"/>
            <a:ext cx="7772400" cy="12954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2. Bayes</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理论</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101" name="Rectangle 3" descr="Rectangle: Click to edit Master text styles&#13;&#10;Second level&#13;&#10;Third level&#13;&#10;Fourth level&#13;&#10;Fifth level"/>
          <p:cNvSpPr>
            <a:spLocks noGrp="1"/>
          </p:cNvSpPr>
          <p:nvPr>
            <p:ph idx="1"/>
          </p:nvPr>
        </p:nvSpPr>
        <p:spPr>
          <a:xfrm>
            <a:off x="838200" y="1628775"/>
            <a:ext cx="7772400" cy="4391025"/>
          </a:xfrm>
          <a:ln/>
        </p:spPr>
        <p:txBody>
          <a:bodyPr vert="horz" wrap="square" lIns="91440" tIns="45720" rIns="91440" bIns="45720" anchor="t" anchorCtr="0"/>
          <a:p>
            <a:pPr marL="609600" indent="-609600" eaLnBrk="1" hangingPunct="1">
              <a:buClrTx/>
              <a:buSzTx/>
              <a:buFontTx/>
              <a:buChar char="•"/>
            </a:pPr>
            <a:r>
              <a:rPr lang="zh-CN" altLang="en-US" sz="2800" dirty="0">
                <a:latin typeface="宋体" panose="02010600030101010101" pitchFamily="2" charset="-122"/>
              </a:rPr>
              <a:t>全概率公式</a:t>
            </a:r>
            <a:endParaRPr lang="zh-CN" altLang="en-US" sz="2800" dirty="0">
              <a:latin typeface="宋体" panose="02010600030101010101" pitchFamily="2" charset="-122"/>
            </a:endParaRPr>
          </a:p>
          <a:p>
            <a:pPr marL="609600" indent="-609600" eaLnBrk="1" hangingPunct="1">
              <a:buClrTx/>
              <a:buSzTx/>
              <a:buFontTx/>
              <a:buNone/>
            </a:pPr>
            <a:r>
              <a:rPr lang="zh-CN" altLang="en-US" sz="2800" dirty="0">
                <a:latin typeface="宋体" panose="02010600030101010101" pitchFamily="2" charset="-122"/>
              </a:rPr>
              <a:t>定理</a:t>
            </a:r>
            <a:r>
              <a:rPr lang="en-US" altLang="zh-CN" sz="2800" dirty="0">
                <a:latin typeface="宋体" panose="02010600030101010101" pitchFamily="2" charset="-122"/>
              </a:rPr>
              <a:t>4.1 </a:t>
            </a:r>
            <a:r>
              <a:rPr lang="zh-CN" altLang="en-US" sz="2800" dirty="0">
                <a:latin typeface="宋体" panose="02010600030101010101" pitchFamily="2" charset="-122"/>
              </a:rPr>
              <a:t>设事件</a:t>
            </a:r>
            <a:r>
              <a:rPr lang="en-US" altLang="zh-CN" dirty="0"/>
              <a:t>A</a:t>
            </a:r>
            <a:r>
              <a:rPr lang="en-US" altLang="zh-CN" baseline="-25000" dirty="0"/>
              <a:t>1</a:t>
            </a:r>
            <a:r>
              <a:rPr lang="en-US" altLang="zh-CN" dirty="0"/>
              <a:t>,A</a:t>
            </a:r>
            <a:r>
              <a:rPr lang="en-US" altLang="zh-CN" baseline="-25000" dirty="0"/>
              <a:t>2</a:t>
            </a:r>
            <a:r>
              <a:rPr lang="en-US" altLang="zh-CN" dirty="0"/>
              <a:t>,</a:t>
            </a:r>
            <a:r>
              <a:rPr lang="en-US" altLang="zh-CN" dirty="0">
                <a:latin typeface="Times New Roman" panose="02020603050405020304" pitchFamily="18" charset="0"/>
              </a:rPr>
              <a:t>…</a:t>
            </a:r>
            <a:r>
              <a:rPr lang="en-US" altLang="zh-CN" dirty="0"/>
              <a:t>,A</a:t>
            </a:r>
            <a:r>
              <a:rPr lang="en-US" altLang="zh-CN" baseline="-25000" dirty="0"/>
              <a:t>n</a:t>
            </a:r>
            <a:r>
              <a:rPr lang="zh-CN" altLang="en-US" sz="2800" dirty="0">
                <a:latin typeface="宋体" panose="02010600030101010101" pitchFamily="2" charset="-122"/>
              </a:rPr>
              <a:t>，满足：</a:t>
            </a:r>
            <a:endParaRPr lang="zh-CN" altLang="en-US" sz="2800" dirty="0">
              <a:latin typeface="宋体" panose="02010600030101010101" pitchFamily="2" charset="-122"/>
            </a:endParaRPr>
          </a:p>
          <a:p>
            <a:pPr marL="609600" indent="-609600" eaLnBrk="1" hangingPunct="1">
              <a:buClrTx/>
              <a:buSzTx/>
              <a:buFontTx/>
              <a:buNone/>
            </a:pPr>
            <a:r>
              <a:rPr lang="en-US" altLang="zh-CN" sz="2800" dirty="0">
                <a:latin typeface="宋体" panose="02010600030101010101" pitchFamily="2" charset="-122"/>
              </a:rPr>
              <a:t>(1)</a:t>
            </a:r>
            <a:r>
              <a:rPr lang="zh-CN" altLang="en-US" sz="2800" dirty="0">
                <a:latin typeface="宋体" panose="02010600030101010101" pitchFamily="2" charset="-122"/>
              </a:rPr>
              <a:t>两两互不相容，即当</a:t>
            </a:r>
            <a:r>
              <a:rPr lang="en-US" altLang="zh-CN" sz="2800" dirty="0">
                <a:latin typeface="宋体" panose="02010600030101010101" pitchFamily="2" charset="-122"/>
              </a:rPr>
              <a:t>i</a:t>
            </a:r>
            <a:r>
              <a:rPr lang="en-US" altLang="zh-CN" dirty="0"/>
              <a:t>≠</a:t>
            </a:r>
            <a:r>
              <a:rPr lang="en-US" altLang="zh-CN" sz="2800" dirty="0">
                <a:latin typeface="宋体" panose="02010600030101010101" pitchFamily="2" charset="-122"/>
              </a:rPr>
              <a:t>j</a:t>
            </a:r>
            <a:r>
              <a:rPr lang="zh-CN" altLang="en-US" sz="2800" dirty="0">
                <a:latin typeface="宋体" panose="02010600030101010101" pitchFamily="2" charset="-122"/>
              </a:rPr>
              <a:t>时，有</a:t>
            </a:r>
            <a:r>
              <a:rPr lang="en-US" altLang="zh-CN" dirty="0"/>
              <a:t>A</a:t>
            </a:r>
            <a:r>
              <a:rPr lang="en-US" altLang="zh-CN" baseline="-25000" dirty="0"/>
              <a:t>i</a:t>
            </a:r>
            <a:r>
              <a:rPr lang="en-US" altLang="zh-CN" dirty="0"/>
              <a:t>∩A</a:t>
            </a:r>
            <a:r>
              <a:rPr lang="en-US" altLang="zh-CN" baseline="-25000" dirty="0"/>
              <a:t>j</a:t>
            </a:r>
            <a:r>
              <a:rPr lang="en-US" altLang="zh-CN" dirty="0"/>
              <a:t>=Φ</a:t>
            </a:r>
            <a:r>
              <a:rPr lang="zh-CN" altLang="en-US" sz="2800" dirty="0">
                <a:latin typeface="宋体" panose="02010600030101010101" pitchFamily="2" charset="-122"/>
              </a:rPr>
              <a:t>；</a:t>
            </a:r>
            <a:endParaRPr lang="zh-CN" altLang="en-US" sz="2800" dirty="0">
              <a:latin typeface="宋体" panose="02010600030101010101" pitchFamily="2" charset="-122"/>
            </a:endParaRPr>
          </a:p>
          <a:p>
            <a:pPr marL="609600" indent="-609600" eaLnBrk="1" hangingPunct="1">
              <a:buClrTx/>
              <a:buSzTx/>
              <a:buFontTx/>
              <a:buNone/>
            </a:pPr>
            <a:r>
              <a:rPr lang="en-US" altLang="zh-CN" sz="2800" dirty="0">
                <a:latin typeface="宋体" panose="02010600030101010101" pitchFamily="2" charset="-122"/>
              </a:rPr>
              <a:t>(2)</a:t>
            </a:r>
            <a:r>
              <a:rPr lang="en-US" altLang="zh-CN" sz="2800" dirty="0"/>
              <a:t>P(A</a:t>
            </a:r>
            <a:r>
              <a:rPr lang="en-US" altLang="zh-CN" sz="2800" baseline="-25000" dirty="0"/>
              <a:t>i</a:t>
            </a:r>
            <a:r>
              <a:rPr lang="en-US" altLang="zh-CN" sz="2800" dirty="0"/>
              <a:t>)&gt;0 (1</a:t>
            </a:r>
            <a:r>
              <a:rPr lang="en-US" altLang="zh-CN" dirty="0"/>
              <a:t>≤</a:t>
            </a:r>
            <a:r>
              <a:rPr lang="en-US" altLang="zh-CN" sz="2800" dirty="0"/>
              <a:t>i</a:t>
            </a:r>
            <a:r>
              <a:rPr lang="en-US" altLang="zh-CN" dirty="0"/>
              <a:t>≤</a:t>
            </a:r>
            <a:r>
              <a:rPr lang="en-US" altLang="zh-CN" sz="2800" dirty="0"/>
              <a:t>n)</a:t>
            </a:r>
            <a:endParaRPr lang="en-US" altLang="zh-CN" sz="2800" dirty="0"/>
          </a:p>
          <a:p>
            <a:pPr marL="609600" indent="-609600" eaLnBrk="1" hangingPunct="1">
              <a:buClrTx/>
              <a:buSzTx/>
              <a:buFontTx/>
              <a:buNone/>
            </a:pPr>
            <a:r>
              <a:rPr lang="en-US" altLang="zh-CN" sz="2800" dirty="0">
                <a:latin typeface="宋体" panose="02010600030101010101" pitchFamily="2" charset="-122"/>
              </a:rPr>
              <a:t>(3)</a:t>
            </a:r>
            <a:endParaRPr lang="en-US" altLang="zh-CN" sz="2800" dirty="0">
              <a:latin typeface="宋体" panose="02010600030101010101" pitchFamily="2" charset="-122"/>
            </a:endParaRPr>
          </a:p>
          <a:p>
            <a:pPr marL="609600" indent="-609600" eaLnBrk="1" hangingPunct="1">
              <a:buClrTx/>
              <a:buSzTx/>
              <a:buFontTx/>
              <a:buNone/>
            </a:pPr>
            <a:endParaRPr lang="en-US" altLang="zh-CN" sz="1800" dirty="0">
              <a:latin typeface="宋体" panose="02010600030101010101" pitchFamily="2" charset="-122"/>
            </a:endParaRPr>
          </a:p>
          <a:p>
            <a:pPr marL="609600" indent="-609600" eaLnBrk="1" hangingPunct="1">
              <a:buClrTx/>
              <a:buSzTx/>
              <a:buFontTx/>
              <a:buNone/>
            </a:pPr>
            <a:r>
              <a:rPr lang="zh-CN" altLang="en-US" sz="2800" dirty="0">
                <a:latin typeface="宋体" panose="02010600030101010101" pitchFamily="2" charset="-122"/>
              </a:rPr>
              <a:t>则对任何事件</a:t>
            </a:r>
            <a:r>
              <a:rPr lang="en-US" altLang="zh-CN" sz="2800" dirty="0">
                <a:latin typeface="宋体" panose="02010600030101010101" pitchFamily="2" charset="-122"/>
              </a:rPr>
              <a:t>B</a:t>
            </a:r>
            <a:r>
              <a:rPr lang="zh-CN" altLang="en-US" sz="2800" dirty="0">
                <a:latin typeface="宋体" panose="02010600030101010101" pitchFamily="2" charset="-122"/>
              </a:rPr>
              <a:t>有下式成立：</a:t>
            </a:r>
            <a:endParaRPr lang="zh-CN" altLang="en-US" sz="2800" dirty="0">
              <a:latin typeface="宋体" panose="02010600030101010101" pitchFamily="2" charset="-122"/>
            </a:endParaRPr>
          </a:p>
          <a:p>
            <a:pPr marL="609600" indent="-609600" eaLnBrk="1" hangingPunct="1">
              <a:buClrTx/>
              <a:buSzTx/>
              <a:buFontTx/>
              <a:buNone/>
            </a:pPr>
            <a:endParaRPr lang="en-US" altLang="zh-CN" sz="2800" dirty="0">
              <a:latin typeface="宋体" panose="02010600030101010101" pitchFamily="2" charset="-122"/>
            </a:endParaRPr>
          </a:p>
        </p:txBody>
      </p:sp>
      <p:sp>
        <p:nvSpPr>
          <p:cNvPr id="4301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4098" name="Object 4"/>
          <p:cNvGraphicFramePr>
            <a:graphicFrameLocks noChangeAspect="1"/>
          </p:cNvGraphicFramePr>
          <p:nvPr/>
        </p:nvGraphicFramePr>
        <p:xfrm>
          <a:off x="1524000" y="3857625"/>
          <a:ext cx="1168400" cy="812800"/>
        </p:xfrm>
        <a:graphic>
          <a:graphicData uri="http://schemas.openxmlformats.org/presentationml/2006/ole">
            <mc:AlternateContent xmlns:mc="http://schemas.openxmlformats.org/markup-compatibility/2006">
              <mc:Choice xmlns:v="urn:schemas-microsoft-com:vml" Requires="v">
                <p:oleObj spid="_x0000_s3078" name="" r:id="rId1" imgW="1167765" imgH="812165" progId="Equation.DSMT4">
                  <p:embed/>
                </p:oleObj>
              </mc:Choice>
              <mc:Fallback>
                <p:oleObj name="" r:id="rId1" imgW="1167765" imgH="812165" progId="Equation.DSMT4">
                  <p:embed/>
                  <p:pic>
                    <p:nvPicPr>
                      <p:cNvPr id="0" name="图片 3077"/>
                      <p:cNvPicPr/>
                      <p:nvPr/>
                    </p:nvPicPr>
                    <p:blipFill>
                      <a:blip r:embed="rId2"/>
                      <a:stretch>
                        <a:fillRect/>
                      </a:stretch>
                    </p:blipFill>
                    <p:spPr>
                      <a:xfrm>
                        <a:off x="1524000" y="3857625"/>
                        <a:ext cx="1168400" cy="812800"/>
                      </a:xfrm>
                      <a:prstGeom prst="rect">
                        <a:avLst/>
                      </a:prstGeom>
                      <a:noFill/>
                      <a:ln w="38100">
                        <a:noFill/>
                        <a:miter/>
                      </a:ln>
                    </p:spPr>
                  </p:pic>
                </p:oleObj>
              </mc:Fallback>
            </mc:AlternateContent>
          </a:graphicData>
        </a:graphic>
      </p:graphicFrame>
      <p:graphicFrame>
        <p:nvGraphicFramePr>
          <p:cNvPr id="4099" name="Object 5"/>
          <p:cNvGraphicFramePr>
            <a:graphicFrameLocks noChangeAspect="1"/>
          </p:cNvGraphicFramePr>
          <p:nvPr/>
        </p:nvGraphicFramePr>
        <p:xfrm>
          <a:off x="2614613" y="5429250"/>
          <a:ext cx="3314700" cy="787400"/>
        </p:xfrm>
        <a:graphic>
          <a:graphicData uri="http://schemas.openxmlformats.org/presentationml/2006/ole">
            <mc:AlternateContent xmlns:mc="http://schemas.openxmlformats.org/markup-compatibility/2006">
              <mc:Choice xmlns:v="urn:schemas-microsoft-com:vml" Requires="v">
                <p:oleObj spid="_x0000_s3077" name="" r:id="rId3" imgW="3314700" imgH="787400" progId="Equation.DSMT4">
                  <p:embed/>
                </p:oleObj>
              </mc:Choice>
              <mc:Fallback>
                <p:oleObj name="" r:id="rId3" imgW="3314700" imgH="787400" progId="Equation.DSMT4">
                  <p:embed/>
                  <p:pic>
                    <p:nvPicPr>
                      <p:cNvPr id="0" name="图片 3076"/>
                      <p:cNvPicPr/>
                      <p:nvPr/>
                    </p:nvPicPr>
                    <p:blipFill>
                      <a:blip r:embed="rId4"/>
                      <a:stretch>
                        <a:fillRect/>
                      </a:stretch>
                    </p:blipFill>
                    <p:spPr>
                      <a:xfrm>
                        <a:off x="2614613" y="5429250"/>
                        <a:ext cx="3314700" cy="7874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1">
                                            <p:txEl>
                                              <p:charRg st="0" end="6"/>
                                            </p:txEl>
                                          </p:spTgt>
                                        </p:tgtEl>
                                        <p:attrNameLst>
                                          <p:attrName>style.visibility</p:attrName>
                                        </p:attrNameLst>
                                      </p:cBhvr>
                                      <p:to>
                                        <p:strVal val="visible"/>
                                      </p:to>
                                    </p:set>
                                    <p:anim calcmode="lin" valueType="num">
                                      <p:cBhvr additive="base">
                                        <p:cTn id="7" dur="500" fill="hold"/>
                                        <p:tgtEl>
                                          <p:spTgt spid="4101">
                                            <p:txEl>
                                              <p:charRg st="0"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1">
                                            <p:txEl>
                                              <p:charRg st="0"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01">
                                            <p:txEl>
                                              <p:charRg st="6" end="30"/>
                                            </p:txEl>
                                          </p:spTgt>
                                        </p:tgtEl>
                                        <p:attrNameLst>
                                          <p:attrName>style.visibility</p:attrName>
                                        </p:attrNameLst>
                                      </p:cBhvr>
                                      <p:to>
                                        <p:strVal val="visible"/>
                                      </p:to>
                                    </p:set>
                                    <p:anim calcmode="lin" valueType="num">
                                      <p:cBhvr additive="base">
                                        <p:cTn id="13" dur="500" fill="hold"/>
                                        <p:tgtEl>
                                          <p:spTgt spid="4101">
                                            <p:txEl>
                                              <p:charRg st="6" end="3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01">
                                            <p:txEl>
                                              <p:charRg st="6" end="3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01">
                                            <p:txEl>
                                              <p:charRg st="30" end="57"/>
                                            </p:txEl>
                                          </p:spTgt>
                                        </p:tgtEl>
                                        <p:attrNameLst>
                                          <p:attrName>style.visibility</p:attrName>
                                        </p:attrNameLst>
                                      </p:cBhvr>
                                      <p:to>
                                        <p:strVal val="visible"/>
                                      </p:to>
                                    </p:set>
                                    <p:anim calcmode="lin" valueType="num">
                                      <p:cBhvr additive="base">
                                        <p:cTn id="19" dur="500" fill="hold"/>
                                        <p:tgtEl>
                                          <p:spTgt spid="4101">
                                            <p:txEl>
                                              <p:charRg st="30" end="5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01">
                                            <p:txEl>
                                              <p:charRg st="30" end="5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01">
                                            <p:txEl>
                                              <p:charRg st="57" end="76"/>
                                            </p:txEl>
                                          </p:spTgt>
                                        </p:tgtEl>
                                        <p:attrNameLst>
                                          <p:attrName>style.visibility</p:attrName>
                                        </p:attrNameLst>
                                      </p:cBhvr>
                                      <p:to>
                                        <p:strVal val="visible"/>
                                      </p:to>
                                    </p:set>
                                    <p:anim calcmode="lin" valueType="num">
                                      <p:cBhvr additive="base">
                                        <p:cTn id="25" dur="500" fill="hold"/>
                                        <p:tgtEl>
                                          <p:spTgt spid="4101">
                                            <p:txEl>
                                              <p:charRg st="57" end="7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01">
                                            <p:txEl>
                                              <p:charRg st="57" end="7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01">
                                            <p:txEl>
                                              <p:charRg st="76" end="80"/>
                                            </p:txEl>
                                          </p:spTgt>
                                        </p:tgtEl>
                                        <p:attrNameLst>
                                          <p:attrName>style.visibility</p:attrName>
                                        </p:attrNameLst>
                                      </p:cBhvr>
                                      <p:to>
                                        <p:strVal val="visible"/>
                                      </p:to>
                                    </p:set>
                                    <p:anim calcmode="lin" valueType="num">
                                      <p:cBhvr additive="base">
                                        <p:cTn id="31" dur="500" fill="hold"/>
                                        <p:tgtEl>
                                          <p:spTgt spid="4101">
                                            <p:txEl>
                                              <p:charRg st="76" end="8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01">
                                            <p:txEl>
                                              <p:charRg st="76" end="80"/>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nodeType="afterEffect">
                                  <p:stCondLst>
                                    <p:cond delay="0"/>
                                  </p:stCondLst>
                                  <p:childTnLst>
                                    <p:set>
                                      <p:cBhvr>
                                        <p:cTn id="35" dur="1" fill="hold">
                                          <p:stCondLst>
                                            <p:cond delay="0"/>
                                          </p:stCondLst>
                                        </p:cTn>
                                        <p:tgtEl>
                                          <p:spTgt spid="4098"/>
                                        </p:tgtEl>
                                        <p:attrNameLst>
                                          <p:attrName>style.visibility</p:attrName>
                                        </p:attrNameLst>
                                      </p:cBhvr>
                                      <p:to>
                                        <p:strVal val="visible"/>
                                      </p:to>
                                    </p:set>
                                    <p:anim calcmode="lin" valueType="num">
                                      <p:cBhvr additive="base">
                                        <p:cTn id="36" dur="500" fill="hold"/>
                                        <p:tgtEl>
                                          <p:spTgt spid="4098"/>
                                        </p:tgtEl>
                                        <p:attrNameLst>
                                          <p:attrName>ppt_x</p:attrName>
                                        </p:attrNameLst>
                                      </p:cBhvr>
                                      <p:tavLst>
                                        <p:tav tm="0">
                                          <p:val>
                                            <p:strVal val="#ppt_x"/>
                                          </p:val>
                                        </p:tav>
                                        <p:tav tm="100000">
                                          <p:val>
                                            <p:strVal val="#ppt_x"/>
                                          </p:val>
                                        </p:tav>
                                      </p:tavLst>
                                    </p:anim>
                                    <p:anim calcmode="lin" valueType="num">
                                      <p:cBhvr additive="base">
                                        <p:cTn id="37"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4101">
                                            <p:txEl>
                                              <p:charRg st="81" end="95"/>
                                            </p:txEl>
                                          </p:spTgt>
                                        </p:tgtEl>
                                        <p:attrNameLst>
                                          <p:attrName>style.visibility</p:attrName>
                                        </p:attrNameLst>
                                      </p:cBhvr>
                                      <p:to>
                                        <p:strVal val="visible"/>
                                      </p:to>
                                    </p:set>
                                    <p:anim calcmode="lin" valueType="num">
                                      <p:cBhvr additive="base">
                                        <p:cTn id="42" dur="500" fill="hold"/>
                                        <p:tgtEl>
                                          <p:spTgt spid="4101">
                                            <p:txEl>
                                              <p:charRg st="81" end="9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4101">
                                            <p:txEl>
                                              <p:charRg st="81" end="95"/>
                                            </p:txEl>
                                          </p:spTgt>
                                        </p:tgtEl>
                                        <p:attrNameLst>
                                          <p:attrName>ppt_y</p:attrName>
                                        </p:attrNameLst>
                                      </p:cBhvr>
                                      <p:tavLst>
                                        <p:tav tm="0">
                                          <p:val>
                                            <p:strVal val="1+#ppt_h/2"/>
                                          </p:val>
                                        </p:tav>
                                        <p:tav tm="100000">
                                          <p:val>
                                            <p:strVal val="#ppt_y"/>
                                          </p:val>
                                        </p:tav>
                                      </p:tavLst>
                                    </p:anim>
                                  </p:childTnLst>
                                </p:cTn>
                              </p:par>
                            </p:childTnLst>
                          </p:cTn>
                        </p:par>
                        <p:par>
                          <p:cTn id="44" fill="hold">
                            <p:stCondLst>
                              <p:cond delay="500"/>
                            </p:stCondLst>
                            <p:childTnLst>
                              <p:par>
                                <p:cTn id="45" presetID="2" presetClass="entr" presetSubtype="4" fill="hold" nodeType="afterEffect">
                                  <p:stCondLst>
                                    <p:cond delay="0"/>
                                  </p:stCondLst>
                                  <p:childTnLst>
                                    <p:set>
                                      <p:cBhvr>
                                        <p:cTn id="46" dur="1" fill="hold">
                                          <p:stCondLst>
                                            <p:cond delay="0"/>
                                          </p:stCondLst>
                                        </p:cTn>
                                        <p:tgtEl>
                                          <p:spTgt spid="4099"/>
                                        </p:tgtEl>
                                        <p:attrNameLst>
                                          <p:attrName>style.visibility</p:attrName>
                                        </p:attrNameLst>
                                      </p:cBhvr>
                                      <p:to>
                                        <p:strVal val="visible"/>
                                      </p:to>
                                    </p:set>
                                    <p:anim calcmode="lin" valueType="num">
                                      <p:cBhvr additive="base">
                                        <p:cTn id="47" dur="500" fill="hold"/>
                                        <p:tgtEl>
                                          <p:spTgt spid="4099"/>
                                        </p:tgtEl>
                                        <p:attrNameLst>
                                          <p:attrName>ppt_x</p:attrName>
                                        </p:attrNameLst>
                                      </p:cBhvr>
                                      <p:tavLst>
                                        <p:tav tm="0">
                                          <p:val>
                                            <p:strVal val="#ppt_x"/>
                                          </p:val>
                                        </p:tav>
                                        <p:tav tm="100000">
                                          <p:val>
                                            <p:strVal val="#ppt_x"/>
                                          </p:val>
                                        </p:tav>
                                      </p:tavLst>
                                    </p:anim>
                                    <p:anim calcmode="lin" valueType="num">
                                      <p:cBhvr additive="base">
                                        <p:cTn id="4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Bayes</a:t>
            </a:r>
            <a:r>
              <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定理</a:t>
            </a:r>
            <a:endParaRPr kumimoji="0" lang="zh-CN" altLang="en-US" sz="40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5124"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eaLnBrk="1" hangingPunct="1">
              <a:buFont typeface="Wingdings" panose="05000000000000000000" pitchFamily="2" charset="2"/>
              <a:buNone/>
            </a:pPr>
            <a:r>
              <a:rPr lang="zh-CN" altLang="en-US" dirty="0"/>
              <a:t>定理</a:t>
            </a:r>
            <a:r>
              <a:rPr lang="en-US" altLang="zh-CN" dirty="0"/>
              <a:t>4.2 </a:t>
            </a:r>
            <a:r>
              <a:rPr lang="zh-CN" altLang="en-US" dirty="0"/>
              <a:t>条件同定理</a:t>
            </a:r>
            <a:r>
              <a:rPr lang="en-US" altLang="zh-CN" dirty="0"/>
              <a:t>4.1</a:t>
            </a:r>
            <a:r>
              <a:rPr lang="zh-CN" altLang="en-US" dirty="0"/>
              <a:t>。则</a:t>
            </a:r>
            <a:r>
              <a:rPr lang="zh-CN" altLang="en-US" sz="2800" dirty="0">
                <a:latin typeface="宋体" panose="02010600030101010101" pitchFamily="2" charset="-122"/>
              </a:rPr>
              <a:t>对任何事件</a:t>
            </a:r>
            <a:r>
              <a:rPr lang="en-US" altLang="zh-CN" sz="2800" dirty="0">
                <a:latin typeface="宋体" panose="02010600030101010101" pitchFamily="2" charset="-122"/>
              </a:rPr>
              <a:t>B</a:t>
            </a:r>
            <a:r>
              <a:rPr lang="zh-CN" altLang="en-US" sz="2800" dirty="0">
                <a:latin typeface="宋体" panose="02010600030101010101" pitchFamily="2" charset="-122"/>
              </a:rPr>
              <a:t>有下式成立：</a:t>
            </a:r>
            <a:endParaRPr lang="zh-CN" altLang="en-US" dirty="0"/>
          </a:p>
        </p:txBody>
      </p:sp>
      <p:sp>
        <p:nvSpPr>
          <p:cNvPr id="4506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5122" name="Object 4"/>
          <p:cNvGraphicFramePr>
            <a:graphicFrameLocks noChangeAspect="1"/>
          </p:cNvGraphicFramePr>
          <p:nvPr/>
        </p:nvGraphicFramePr>
        <p:xfrm>
          <a:off x="1371600" y="3213100"/>
          <a:ext cx="6121400" cy="2578100"/>
        </p:xfrm>
        <a:graphic>
          <a:graphicData uri="http://schemas.openxmlformats.org/presentationml/2006/ole">
            <mc:AlternateContent xmlns:mc="http://schemas.openxmlformats.org/markup-compatibility/2006">
              <mc:Choice xmlns:v="urn:schemas-microsoft-com:vml" Requires="v">
                <p:oleObj spid="_x0000_s3079" name="" r:id="rId1" imgW="6121400" imgH="2578100" progId="Equation.DSMT4">
                  <p:embed/>
                </p:oleObj>
              </mc:Choice>
              <mc:Fallback>
                <p:oleObj name="" r:id="rId1" imgW="6121400" imgH="2578100" progId="Equation.DSMT4">
                  <p:embed/>
                  <p:pic>
                    <p:nvPicPr>
                      <p:cNvPr id="0" name="图片 3078"/>
                      <p:cNvPicPr/>
                      <p:nvPr/>
                    </p:nvPicPr>
                    <p:blipFill>
                      <a:blip r:embed="rId2"/>
                      <a:stretch>
                        <a:fillRect/>
                      </a:stretch>
                    </p:blipFill>
                    <p:spPr>
                      <a:xfrm>
                        <a:off x="1371600" y="3213100"/>
                        <a:ext cx="6121400" cy="25781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124">
                                            <p:txEl>
                                              <p:charRg st="0" end="29"/>
                                            </p:txEl>
                                          </p:spTgt>
                                        </p:tgtEl>
                                        <p:attrNameLst>
                                          <p:attrName>style.visibility</p:attrName>
                                        </p:attrNameLst>
                                      </p:cBhvr>
                                      <p:to>
                                        <p:strVal val="visible"/>
                                      </p:to>
                                    </p:set>
                                    <p:anim calcmode="lin" valueType="num">
                                      <p:cBhvr additive="base">
                                        <p:cTn id="7" dur="500" fill="hold"/>
                                        <p:tgtEl>
                                          <p:spTgt spid="5124">
                                            <p:txEl>
                                              <p:charRg st="0" end="2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4">
                                            <p:txEl>
                                              <p:charRg st="0" end="29"/>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5122"/>
                                        </p:tgtEl>
                                        <p:attrNameLst>
                                          <p:attrName>style.visibility</p:attrName>
                                        </p:attrNameLst>
                                      </p:cBhvr>
                                      <p:to>
                                        <p:strVal val="visible"/>
                                      </p:to>
                                    </p:set>
                                    <p:animEffect transition="in" filter="dissolve">
                                      <p:cBhvr>
                                        <p:cTn id="13"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Rectangle 2"/>
          <p:cNvSpPr>
            <a:spLocks noGrp="1" noChangeArrowheads="1"/>
          </p:cNvSpPr>
          <p:nvPr>
            <p:ph type="title"/>
          </p:nvPr>
        </p:nvSpPr>
        <p:spPr>
          <a:xfrm>
            <a:off x="685800" y="457200"/>
            <a:ext cx="7772400" cy="6858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3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简单概率推理</a:t>
            </a:r>
            <a:endParaRPr kumimoji="0" lang="zh-CN" altLang="en-US" sz="3600" b="0" i="0" u="none" strike="noStrike" kern="1200" cap="all" spc="0" normalizeH="0" baseline="0" noProof="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9939" name="Rectangle 3" descr="Rectangle: Click to edit Master text styles&#13;&#10;Second level&#13;&#10;Third level&#13;&#10;Fourth level&#13;&#10;Fifth level"/>
          <p:cNvSpPr>
            <a:spLocks noGrp="1"/>
          </p:cNvSpPr>
          <p:nvPr>
            <p:ph idx="1"/>
          </p:nvPr>
        </p:nvSpPr>
        <p:spPr>
          <a:xfrm>
            <a:off x="762000" y="1600200"/>
            <a:ext cx="7772400" cy="4953000"/>
          </a:xfrm>
          <a:ln/>
        </p:spPr>
        <p:txBody>
          <a:bodyPr vert="horz" wrap="square" lIns="91440" tIns="45720" rIns="91440" bIns="45720" anchor="t" anchorCtr="0"/>
          <a:p>
            <a:pPr eaLnBrk="1" fontAlgn="ctr" hangingPunct="1"/>
            <a:r>
              <a:rPr lang="zh-CN" altLang="en-US" dirty="0"/>
              <a:t>经典概率方法</a:t>
            </a:r>
            <a:endParaRPr lang="zh-CN" altLang="en-US" dirty="0"/>
          </a:p>
          <a:p>
            <a:pPr lvl="1" eaLnBrk="1" fontAlgn="ctr" hangingPunct="1"/>
            <a:r>
              <a:rPr lang="zh-CN" altLang="en-US" sz="2000" dirty="0"/>
              <a:t>设有如下产生式规则：</a:t>
            </a:r>
            <a:endParaRPr lang="zh-CN" altLang="en-US" sz="2000" dirty="0"/>
          </a:p>
          <a:p>
            <a:pPr algn="ctr" eaLnBrk="1" fontAlgn="ctr" hangingPunct="1">
              <a:buFont typeface="Wingdings" panose="05000000000000000000" pitchFamily="2" charset="2"/>
              <a:buNone/>
            </a:pPr>
            <a:r>
              <a:rPr lang="en-US" altLang="zh-CN" sz="2400" dirty="0"/>
              <a:t>IF		E 	THEN 	H</a:t>
            </a:r>
            <a:endParaRPr lang="en-US" altLang="zh-CN" sz="2400" dirty="0"/>
          </a:p>
          <a:p>
            <a:pPr eaLnBrk="1" fontAlgn="ctr" hangingPunct="1">
              <a:buFont typeface="Wingdings" panose="05000000000000000000" pitchFamily="2" charset="2"/>
              <a:buNone/>
            </a:pPr>
            <a:r>
              <a:rPr lang="en-US" altLang="zh-CN" sz="2400" dirty="0"/>
              <a:t>	</a:t>
            </a:r>
            <a:r>
              <a:rPr lang="zh-CN" altLang="en-US" sz="2400" dirty="0"/>
              <a:t>其中，</a:t>
            </a:r>
            <a:r>
              <a:rPr lang="en-US" altLang="zh-CN" sz="2400" dirty="0"/>
              <a:t>E</a:t>
            </a:r>
            <a:r>
              <a:rPr lang="zh-CN" altLang="en-US" sz="2400" dirty="0"/>
              <a:t>为前提条件，</a:t>
            </a:r>
            <a:r>
              <a:rPr lang="en-US" altLang="zh-CN" sz="2400" dirty="0"/>
              <a:t>H</a:t>
            </a:r>
            <a:r>
              <a:rPr lang="zh-CN" altLang="en-US" sz="2400" dirty="0"/>
              <a:t>为结论。条件概率</a:t>
            </a:r>
            <a:r>
              <a:rPr lang="en-US" altLang="zh-CN" sz="2400" dirty="0"/>
              <a:t>P(H|E)</a:t>
            </a:r>
            <a:r>
              <a:rPr lang="zh-CN" altLang="en-US" sz="2400" dirty="0"/>
              <a:t>可以作为在证据</a:t>
            </a:r>
            <a:r>
              <a:rPr lang="en-US" altLang="zh-CN" sz="2400" dirty="0"/>
              <a:t>E</a:t>
            </a:r>
            <a:r>
              <a:rPr lang="zh-CN" altLang="en-US" sz="2400" dirty="0"/>
              <a:t>出现时结论</a:t>
            </a:r>
            <a:r>
              <a:rPr lang="en-US" altLang="zh-CN" sz="2400" dirty="0"/>
              <a:t>H</a:t>
            </a:r>
            <a:r>
              <a:rPr lang="zh-CN" altLang="en-US" sz="2400" dirty="0"/>
              <a:t>的确定性程度。</a:t>
            </a:r>
            <a:endParaRPr lang="zh-CN" altLang="en-US" sz="2400" dirty="0"/>
          </a:p>
          <a:p>
            <a:pPr lvl="1" eaLnBrk="1" fontAlgn="ctr" hangingPunct="1">
              <a:buFont typeface="Wingdings 2" panose="05020102010507070707" pitchFamily="18" charset="2"/>
              <a:buChar char=""/>
            </a:pPr>
            <a:r>
              <a:rPr lang="zh-CN" altLang="en-US" sz="2000" dirty="0"/>
              <a:t>对于复合条件</a:t>
            </a:r>
            <a:endParaRPr lang="zh-CN" altLang="en-US" sz="2000" dirty="0"/>
          </a:p>
          <a:p>
            <a:pPr algn="ctr" eaLnBrk="1" fontAlgn="ctr" hangingPunct="1">
              <a:buFont typeface="Wingdings" panose="05000000000000000000" pitchFamily="2" charset="2"/>
              <a:buNone/>
            </a:pPr>
            <a:r>
              <a:rPr lang="en-US" altLang="zh-CN" sz="2400" dirty="0"/>
              <a:t>E=E</a:t>
            </a:r>
            <a:r>
              <a:rPr lang="en-US" altLang="zh-CN" sz="2400" baseline="-25000" dirty="0"/>
              <a:t>1</a:t>
            </a:r>
            <a:r>
              <a:rPr lang="en-US" altLang="zh-CN" sz="2400" dirty="0"/>
              <a:t> AND E</a:t>
            </a:r>
            <a:r>
              <a:rPr lang="en-US" altLang="zh-CN" sz="2400" baseline="-25000" dirty="0"/>
              <a:t>2</a:t>
            </a:r>
            <a:r>
              <a:rPr lang="en-US" altLang="zh-CN" sz="2400" dirty="0"/>
              <a:t> AND … AND E</a:t>
            </a:r>
            <a:r>
              <a:rPr lang="en-US" altLang="zh-CN" sz="2400" baseline="-25000" dirty="0"/>
              <a:t>n</a:t>
            </a:r>
            <a:endParaRPr lang="en-US" altLang="zh-CN" sz="2400" baseline="-25000" dirty="0"/>
          </a:p>
          <a:p>
            <a:pPr eaLnBrk="1" fontAlgn="ctr" hangingPunct="1">
              <a:buFont typeface="Wingdings" panose="05000000000000000000" pitchFamily="2" charset="2"/>
              <a:buNone/>
            </a:pPr>
            <a:r>
              <a:rPr lang="en-US" altLang="zh-CN" sz="2400" dirty="0"/>
              <a:t>	</a:t>
            </a:r>
            <a:r>
              <a:rPr lang="zh-CN" altLang="en-US" sz="2400" dirty="0"/>
              <a:t>当已知条件概率</a:t>
            </a:r>
            <a:r>
              <a:rPr lang="en-US" altLang="zh-CN" sz="2400" dirty="0"/>
              <a:t>P(H|E</a:t>
            </a:r>
            <a:r>
              <a:rPr lang="en-US" altLang="zh-CN" sz="2400" baseline="-25000" dirty="0"/>
              <a:t>1</a:t>
            </a:r>
            <a:r>
              <a:rPr lang="en-US" altLang="zh-CN" sz="2400" dirty="0"/>
              <a:t>,E</a:t>
            </a:r>
            <a:r>
              <a:rPr lang="en-US" altLang="zh-CN" sz="2400" baseline="-25000" dirty="0"/>
              <a:t>2</a:t>
            </a:r>
            <a:r>
              <a:rPr lang="en-US" altLang="zh-CN" sz="2400" dirty="0"/>
              <a:t>,…,E</a:t>
            </a:r>
            <a:r>
              <a:rPr lang="en-US" altLang="zh-CN" sz="2400" baseline="-25000" dirty="0"/>
              <a:t>n</a:t>
            </a:r>
            <a:r>
              <a:rPr lang="en-US" altLang="zh-CN" sz="2400" dirty="0"/>
              <a:t>)</a:t>
            </a:r>
            <a:r>
              <a:rPr lang="zh-CN" altLang="en-US" sz="2400" dirty="0"/>
              <a:t>时，就可把它作为在证据</a:t>
            </a:r>
            <a:r>
              <a:rPr lang="en-US" altLang="zh-CN" sz="2400" dirty="0"/>
              <a:t>E</a:t>
            </a:r>
            <a:r>
              <a:rPr lang="en-US" altLang="zh-CN" sz="2400" baseline="-25000" dirty="0"/>
              <a:t>1</a:t>
            </a:r>
            <a:r>
              <a:rPr lang="en-US" altLang="zh-CN" sz="2400" dirty="0"/>
              <a:t>,E</a:t>
            </a:r>
            <a:r>
              <a:rPr lang="en-US" altLang="zh-CN" sz="2400" baseline="-25000" dirty="0"/>
              <a:t>2</a:t>
            </a:r>
            <a:r>
              <a:rPr lang="en-US" altLang="zh-CN" sz="2400" dirty="0"/>
              <a:t>,…,E</a:t>
            </a:r>
            <a:r>
              <a:rPr lang="en-US" altLang="zh-CN" sz="2400" baseline="-25000" dirty="0"/>
              <a:t>n</a:t>
            </a:r>
            <a:r>
              <a:rPr lang="zh-CN" altLang="en-US" sz="2400" dirty="0"/>
              <a:t>出现时结论</a:t>
            </a:r>
            <a:r>
              <a:rPr lang="en-US" altLang="zh-CN" sz="2400" dirty="0"/>
              <a:t>H</a:t>
            </a:r>
            <a:r>
              <a:rPr lang="zh-CN" altLang="en-US" sz="2400" dirty="0"/>
              <a:t>的确定性程度。</a:t>
            </a:r>
            <a:endParaRPr lang="zh-CN" altLang="en-US" sz="2400" dirty="0"/>
          </a:p>
        </p:txBody>
      </p:sp>
      <p:sp>
        <p:nvSpPr>
          <p:cNvPr id="4710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xEl>
                                              <p:charRg st="0" end="7"/>
                                            </p:txEl>
                                          </p:spTgt>
                                        </p:tgtEl>
                                        <p:attrNameLst>
                                          <p:attrName>style.visibility</p:attrName>
                                        </p:attrNameLst>
                                      </p:cBhvr>
                                      <p:to>
                                        <p:strVal val="visible"/>
                                      </p:to>
                                    </p:set>
                                    <p:anim calcmode="lin" valueType="num">
                                      <p:cBhvr additive="base">
                                        <p:cTn id="7" dur="500" fill="hold"/>
                                        <p:tgtEl>
                                          <p:spTgt spid="39939">
                                            <p:txEl>
                                              <p:charRg st="0"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charRg st="0"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939">
                                            <p:txEl>
                                              <p:charRg st="7" end="18"/>
                                            </p:txEl>
                                          </p:spTgt>
                                        </p:tgtEl>
                                        <p:attrNameLst>
                                          <p:attrName>style.visibility</p:attrName>
                                        </p:attrNameLst>
                                      </p:cBhvr>
                                      <p:to>
                                        <p:strVal val="visible"/>
                                      </p:to>
                                    </p:set>
                                    <p:anim calcmode="lin" valueType="num">
                                      <p:cBhvr additive="base">
                                        <p:cTn id="11" dur="500" fill="hold"/>
                                        <p:tgtEl>
                                          <p:spTgt spid="39939">
                                            <p:txEl>
                                              <p:charRg st="7" end="1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9">
                                            <p:txEl>
                                              <p:charRg st="7" end="1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9939">
                                            <p:txEl>
                                              <p:charRg st="18" end="33"/>
                                            </p:txEl>
                                          </p:spTgt>
                                        </p:tgtEl>
                                        <p:attrNameLst>
                                          <p:attrName>style.visibility</p:attrName>
                                        </p:attrNameLst>
                                      </p:cBhvr>
                                      <p:to>
                                        <p:strVal val="visible"/>
                                      </p:to>
                                    </p:set>
                                    <p:anim calcmode="lin" valueType="num">
                                      <p:cBhvr additive="base">
                                        <p:cTn id="17" dur="500" fill="hold"/>
                                        <p:tgtEl>
                                          <p:spTgt spid="39939">
                                            <p:txEl>
                                              <p:charRg st="18" end="3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939">
                                            <p:txEl>
                                              <p:charRg st="18" end="3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39939">
                                            <p:txEl>
                                              <p:charRg st="33" end="81"/>
                                            </p:txEl>
                                          </p:spTgt>
                                        </p:tgtEl>
                                        <p:attrNameLst>
                                          <p:attrName>style.visibility</p:attrName>
                                        </p:attrNameLst>
                                      </p:cBhvr>
                                      <p:to>
                                        <p:strVal val="visible"/>
                                      </p:to>
                                    </p:set>
                                    <p:anim calcmode="lin" valueType="num">
                                      <p:cBhvr additive="base">
                                        <p:cTn id="22" dur="500" fill="hold"/>
                                        <p:tgtEl>
                                          <p:spTgt spid="39939">
                                            <p:txEl>
                                              <p:charRg st="33" end="81"/>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9939">
                                            <p:txEl>
                                              <p:charRg st="33" end="8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9939">
                                            <p:txEl>
                                              <p:charRg st="81" end="88"/>
                                            </p:txEl>
                                          </p:spTgt>
                                        </p:tgtEl>
                                        <p:attrNameLst>
                                          <p:attrName>style.visibility</p:attrName>
                                        </p:attrNameLst>
                                      </p:cBhvr>
                                      <p:to>
                                        <p:strVal val="visible"/>
                                      </p:to>
                                    </p:set>
                                    <p:anim calcmode="lin" valueType="num">
                                      <p:cBhvr additive="base">
                                        <p:cTn id="28" dur="500" fill="hold"/>
                                        <p:tgtEl>
                                          <p:spTgt spid="39939">
                                            <p:txEl>
                                              <p:charRg st="81" end="8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9939">
                                            <p:txEl>
                                              <p:charRg st="81" end="88"/>
                                            </p:txEl>
                                          </p:spTgt>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2" presetClass="entr" presetSubtype="4" fill="hold" grpId="0" nodeType="afterEffect">
                                  <p:stCondLst>
                                    <p:cond delay="0"/>
                                  </p:stCondLst>
                                  <p:childTnLst>
                                    <p:set>
                                      <p:cBhvr>
                                        <p:cTn id="32" dur="1" fill="hold">
                                          <p:stCondLst>
                                            <p:cond delay="0"/>
                                          </p:stCondLst>
                                        </p:cTn>
                                        <p:tgtEl>
                                          <p:spTgt spid="39939">
                                            <p:txEl>
                                              <p:charRg st="88" end="113"/>
                                            </p:txEl>
                                          </p:spTgt>
                                        </p:tgtEl>
                                        <p:attrNameLst>
                                          <p:attrName>style.visibility</p:attrName>
                                        </p:attrNameLst>
                                      </p:cBhvr>
                                      <p:to>
                                        <p:strVal val="visible"/>
                                      </p:to>
                                    </p:set>
                                    <p:anim calcmode="lin" valueType="num">
                                      <p:cBhvr additive="base">
                                        <p:cTn id="33" dur="500" fill="hold"/>
                                        <p:tgtEl>
                                          <p:spTgt spid="39939">
                                            <p:txEl>
                                              <p:charRg st="88" end="11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9939">
                                            <p:txEl>
                                              <p:charRg st="88" end="113"/>
                                            </p:txEl>
                                          </p:spTgt>
                                        </p:tgtEl>
                                        <p:attrNameLst>
                                          <p:attrName>ppt_y</p:attrName>
                                        </p:attrNameLst>
                                      </p:cBhvr>
                                      <p:tavLst>
                                        <p:tav tm="0">
                                          <p:val>
                                            <p:strVal val="1+#ppt_h/2"/>
                                          </p:val>
                                        </p:tav>
                                        <p:tav tm="100000">
                                          <p:val>
                                            <p:strVal val="#ppt_y"/>
                                          </p:val>
                                        </p:tav>
                                      </p:tavLst>
                                    </p:anim>
                                  </p:childTnLst>
                                </p:cTn>
                              </p:par>
                            </p:childTnLst>
                          </p:cTn>
                        </p:par>
                        <p:par>
                          <p:cTn id="35" fill="hold">
                            <p:stCondLst>
                              <p:cond delay="1000"/>
                            </p:stCondLst>
                            <p:childTnLst>
                              <p:par>
                                <p:cTn id="36" presetID="2" presetClass="entr" presetSubtype="4" fill="hold" grpId="0" nodeType="afterEffect">
                                  <p:stCondLst>
                                    <p:cond delay="0"/>
                                  </p:stCondLst>
                                  <p:childTnLst>
                                    <p:set>
                                      <p:cBhvr>
                                        <p:cTn id="37" dur="1" fill="hold">
                                          <p:stCondLst>
                                            <p:cond delay="0"/>
                                          </p:stCondLst>
                                        </p:cTn>
                                        <p:tgtEl>
                                          <p:spTgt spid="39939">
                                            <p:txEl>
                                              <p:charRg st="113" end="171"/>
                                            </p:txEl>
                                          </p:spTgt>
                                        </p:tgtEl>
                                        <p:attrNameLst>
                                          <p:attrName>style.visibility</p:attrName>
                                        </p:attrNameLst>
                                      </p:cBhvr>
                                      <p:to>
                                        <p:strVal val="visible"/>
                                      </p:to>
                                    </p:set>
                                    <p:anim calcmode="lin" valueType="num">
                                      <p:cBhvr additive="base">
                                        <p:cTn id="38" dur="500" fill="hold"/>
                                        <p:tgtEl>
                                          <p:spTgt spid="39939">
                                            <p:txEl>
                                              <p:charRg st="113" end="171"/>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9939">
                                            <p:txEl>
                                              <p:charRg st="113" end="17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Rectangle 2"/>
          <p:cNvSpPr>
            <a:spLocks noGrp="1" noChangeArrowheads="1"/>
          </p:cNvSpPr>
          <p:nvPr>
            <p:ph type="title"/>
          </p:nvPr>
        </p:nvSpPr>
        <p:spPr>
          <a:xfrm>
            <a:off x="609600" y="3048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逆概率方法</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0963" name="Rectangle 3" descr="Rectangle: Click to edit Master text styles&#13;&#10;Second level&#13;&#10;Third level&#13;&#10;Fourth level&#13;&#10;Fifth level"/>
          <p:cNvSpPr>
            <a:spLocks noGrp="1"/>
          </p:cNvSpPr>
          <p:nvPr>
            <p:ph idx="1"/>
          </p:nvPr>
        </p:nvSpPr>
        <p:spPr>
          <a:xfrm>
            <a:off x="762000" y="1676400"/>
            <a:ext cx="7772400" cy="4800600"/>
          </a:xfrm>
          <a:ln/>
        </p:spPr>
        <p:txBody>
          <a:bodyPr vert="horz" wrap="square" lIns="91440" tIns="45720" rIns="91440" bIns="45720" anchor="t" anchorCtr="0"/>
          <a:p>
            <a:pPr eaLnBrk="1" hangingPunct="1"/>
            <a:r>
              <a:rPr lang="zh-CN" altLang="en-US" sz="2800" dirty="0"/>
              <a:t>经典概率方法要求给出条件概率</a:t>
            </a:r>
            <a:r>
              <a:rPr lang="en-US" altLang="zh-CN" sz="2800" dirty="0"/>
              <a:t>P(H|E)</a:t>
            </a:r>
            <a:r>
              <a:rPr lang="zh-CN" altLang="en-US" sz="2800" dirty="0"/>
              <a:t>，在实际中比较困难。</a:t>
            </a:r>
            <a:endParaRPr lang="zh-CN" altLang="en-US" sz="2800" dirty="0"/>
          </a:p>
          <a:p>
            <a:pPr lvl="1" eaLnBrk="1" hangingPunct="1"/>
            <a:r>
              <a:rPr lang="zh-CN" altLang="en-US" sz="2400" dirty="0"/>
              <a:t>例如</a:t>
            </a:r>
            <a:r>
              <a:rPr lang="en-US" altLang="zh-CN" sz="2400" dirty="0"/>
              <a:t>E</a:t>
            </a:r>
            <a:r>
              <a:rPr lang="zh-CN" altLang="en-US" sz="2400" dirty="0"/>
              <a:t>代表咳嗽，</a:t>
            </a:r>
            <a:r>
              <a:rPr lang="en-US" altLang="zh-CN" sz="2400" dirty="0"/>
              <a:t>H</a:t>
            </a:r>
            <a:r>
              <a:rPr lang="zh-CN" altLang="en-US" sz="2400" dirty="0"/>
              <a:t>代表支气管炎，则</a:t>
            </a:r>
            <a:r>
              <a:rPr lang="en-US" altLang="zh-CN" sz="2400" dirty="0"/>
              <a:t>P(H|E)</a:t>
            </a:r>
            <a:r>
              <a:rPr lang="zh-CN" altLang="en-US" sz="2400" dirty="0"/>
              <a:t>表示在咳嗽的人群中患支气管炎的概率。这个比较困难。而逆概率</a:t>
            </a:r>
            <a:r>
              <a:rPr lang="en-US" altLang="zh-CN" sz="2400" dirty="0"/>
              <a:t>P(E|H)</a:t>
            </a:r>
            <a:r>
              <a:rPr lang="zh-CN" altLang="en-US" sz="2400" dirty="0"/>
              <a:t>表示在得支气管炎的人群中咳嗽的概率。这个相对容易获得。</a:t>
            </a:r>
            <a:endParaRPr lang="zh-CN" altLang="en-US" sz="2400" dirty="0"/>
          </a:p>
          <a:p>
            <a:pPr eaLnBrk="1" hangingPunct="1"/>
            <a:r>
              <a:rPr lang="zh-CN" altLang="en-US" sz="2800" dirty="0"/>
              <a:t>我们根据</a:t>
            </a:r>
            <a:r>
              <a:rPr lang="en-US" altLang="zh-CN" sz="2800" dirty="0"/>
              <a:t>Bayes</a:t>
            </a:r>
            <a:r>
              <a:rPr lang="zh-CN" altLang="en-US" sz="2800" dirty="0"/>
              <a:t>定理可以从</a:t>
            </a:r>
            <a:r>
              <a:rPr lang="en-US" altLang="zh-CN" sz="2800" dirty="0"/>
              <a:t>P(E|H)</a:t>
            </a:r>
            <a:r>
              <a:rPr lang="zh-CN" altLang="en-US" sz="2800" dirty="0"/>
              <a:t>推出</a:t>
            </a:r>
            <a:r>
              <a:rPr lang="en-US" altLang="zh-CN" sz="2800" dirty="0"/>
              <a:t>P(H|E)</a:t>
            </a:r>
            <a:r>
              <a:rPr lang="zh-CN" altLang="en-US" sz="2800" dirty="0"/>
              <a:t>。</a:t>
            </a:r>
            <a:endParaRPr lang="zh-CN" altLang="en-US" sz="2800" dirty="0"/>
          </a:p>
        </p:txBody>
      </p:sp>
      <p:sp>
        <p:nvSpPr>
          <p:cNvPr id="4915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xEl>
                                              <p:charRg st="0" end="31"/>
                                            </p:txEl>
                                          </p:spTgt>
                                        </p:tgtEl>
                                        <p:attrNameLst>
                                          <p:attrName>style.visibility</p:attrName>
                                        </p:attrNameLst>
                                      </p:cBhvr>
                                      <p:to>
                                        <p:strVal val="visible"/>
                                      </p:to>
                                    </p:set>
                                    <p:anim calcmode="lin" valueType="num">
                                      <p:cBhvr additive="base">
                                        <p:cTn id="7" dur="500" fill="hold"/>
                                        <p:tgtEl>
                                          <p:spTgt spid="40963">
                                            <p:txEl>
                                              <p:charRg st="0" end="3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charRg st="0" end="3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3">
                                            <p:txEl>
                                              <p:charRg st="31" end="117"/>
                                            </p:txEl>
                                          </p:spTgt>
                                        </p:tgtEl>
                                        <p:attrNameLst>
                                          <p:attrName>style.visibility</p:attrName>
                                        </p:attrNameLst>
                                      </p:cBhvr>
                                      <p:to>
                                        <p:strVal val="visible"/>
                                      </p:to>
                                    </p:set>
                                    <p:anim calcmode="lin" valueType="num">
                                      <p:cBhvr additive="base">
                                        <p:cTn id="13" dur="500" fill="hold"/>
                                        <p:tgtEl>
                                          <p:spTgt spid="40963">
                                            <p:txEl>
                                              <p:charRg st="31" end="11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charRg st="31" end="11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63">
                                            <p:txEl>
                                              <p:charRg st="117" end="147"/>
                                            </p:txEl>
                                          </p:spTgt>
                                        </p:tgtEl>
                                        <p:attrNameLst>
                                          <p:attrName>style.visibility</p:attrName>
                                        </p:attrNameLst>
                                      </p:cBhvr>
                                      <p:to>
                                        <p:strVal val="visible"/>
                                      </p:to>
                                    </p:set>
                                    <p:anim calcmode="lin" valueType="num">
                                      <p:cBhvr additive="base">
                                        <p:cTn id="19" dur="500" fill="hold"/>
                                        <p:tgtEl>
                                          <p:spTgt spid="40963">
                                            <p:txEl>
                                              <p:charRg st="117" end="14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charRg st="117" end="14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6"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第四章	不确定性推理</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8675" name="Rectangle 3" descr="Rectangle: Click to edit Master text styles&#13;&#10;Second level&#13;&#10;Third level&#13;&#10;Fourth level&#13;&#10;Fifth level"/>
          <p:cNvSpPr>
            <a:spLocks noGrp="1"/>
          </p:cNvSpPr>
          <p:nvPr>
            <p:ph idx="1"/>
          </p:nvPr>
        </p:nvSpPr>
        <p:spPr>
          <a:xfrm>
            <a:off x="838200" y="1905000"/>
            <a:ext cx="7772400" cy="4419600"/>
          </a:xfrm>
          <a:ln/>
        </p:spPr>
        <p:txBody>
          <a:bodyPr vert="horz" wrap="square" lIns="91440" tIns="45720" rIns="91440" bIns="45720" anchor="t" anchorCtr="0"/>
          <a:p>
            <a:pPr eaLnBrk="1" hangingPunct="1"/>
            <a:r>
              <a:rPr lang="en-US" altLang="zh-CN" dirty="0"/>
              <a:t>4.1 </a:t>
            </a:r>
            <a:r>
              <a:rPr lang="zh-CN" altLang="en-US" dirty="0"/>
              <a:t>概述</a:t>
            </a:r>
            <a:endParaRPr lang="zh-CN" altLang="en-US" dirty="0"/>
          </a:p>
          <a:p>
            <a:pPr eaLnBrk="1" hangingPunct="1"/>
            <a:r>
              <a:rPr lang="en-US" altLang="zh-CN" dirty="0"/>
              <a:t>4.2 </a:t>
            </a:r>
            <a:r>
              <a:rPr lang="zh-CN" altLang="en-US" dirty="0"/>
              <a:t>基本概率方法</a:t>
            </a:r>
            <a:endParaRPr lang="zh-CN" altLang="en-US" dirty="0"/>
          </a:p>
          <a:p>
            <a:pPr eaLnBrk="1" hangingPunct="1"/>
            <a:r>
              <a:rPr lang="en-US" altLang="zh-CN" dirty="0"/>
              <a:t>4.3 </a:t>
            </a:r>
            <a:r>
              <a:rPr lang="zh-CN" altLang="en-US" dirty="0"/>
              <a:t>主观</a:t>
            </a:r>
            <a:r>
              <a:rPr lang="en-US" altLang="zh-CN" dirty="0"/>
              <a:t>Bayes</a:t>
            </a:r>
            <a:r>
              <a:rPr lang="zh-CN" altLang="en-US" dirty="0"/>
              <a:t>方法</a:t>
            </a:r>
            <a:endParaRPr lang="zh-CN" altLang="en-US" dirty="0"/>
          </a:p>
          <a:p>
            <a:pPr eaLnBrk="1" hangingPunct="1"/>
            <a:r>
              <a:rPr lang="en-US" altLang="zh-CN" dirty="0"/>
              <a:t>4.4 </a:t>
            </a:r>
            <a:r>
              <a:rPr lang="zh-CN" altLang="en-US" dirty="0"/>
              <a:t>可信度方法</a:t>
            </a:r>
            <a:endParaRPr lang="zh-CN" altLang="en-US" dirty="0"/>
          </a:p>
          <a:p>
            <a:pPr eaLnBrk="1" hangingPunct="1"/>
            <a:r>
              <a:rPr lang="en-US" altLang="zh-CN" dirty="0"/>
              <a:t>4.5 </a:t>
            </a:r>
            <a:r>
              <a:rPr lang="zh-CN" altLang="en-US" dirty="0"/>
              <a:t>模糊推理</a:t>
            </a:r>
            <a:endParaRPr lang="zh-CN" altLang="en-US" dirty="0"/>
          </a:p>
          <a:p>
            <a:pPr eaLnBrk="1" hangingPunct="1"/>
            <a:r>
              <a:rPr lang="en-US" altLang="zh-CN" dirty="0"/>
              <a:t>4.6 </a:t>
            </a:r>
            <a:r>
              <a:rPr lang="zh-CN" altLang="en-US" dirty="0"/>
              <a:t>证据理论</a:t>
            </a:r>
            <a:endParaRPr lang="zh-CN" altLang="en-US" dirty="0"/>
          </a:p>
          <a:p>
            <a:pPr eaLnBrk="1" hangingPunct="1"/>
            <a:r>
              <a:rPr lang="en-US" altLang="zh-CN" dirty="0"/>
              <a:t>4.7 </a:t>
            </a:r>
            <a:r>
              <a:rPr lang="zh-CN" altLang="en-US" dirty="0"/>
              <a:t>粗糙集理论</a:t>
            </a:r>
            <a:endParaRPr lang="zh-CN" altLang="en-US" dirty="0"/>
          </a:p>
        </p:txBody>
      </p:sp>
      <p:sp>
        <p:nvSpPr>
          <p:cNvPr id="1434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8675">
                                            <p:txEl>
                                              <p:charRg st="0" end="7"/>
                                            </p:txEl>
                                          </p:spTgt>
                                        </p:tgtEl>
                                        <p:attrNameLst>
                                          <p:attrName>style.visibility</p:attrName>
                                        </p:attrNameLst>
                                      </p:cBhvr>
                                      <p:to>
                                        <p:strVal val="visible"/>
                                      </p:to>
                                    </p:set>
                                    <p:anim calcmode="lin" valueType="num">
                                      <p:cBhvr additive="base">
                                        <p:cTn id="7" dur="500" fill="hold"/>
                                        <p:tgtEl>
                                          <p:spTgt spid="28675">
                                            <p:txEl>
                                              <p:charRg st="0"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charRg st="0" end="7"/>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8675">
                                            <p:txEl>
                                              <p:charRg st="7" end="18"/>
                                            </p:txEl>
                                          </p:spTgt>
                                        </p:tgtEl>
                                        <p:attrNameLst>
                                          <p:attrName>style.visibility</p:attrName>
                                        </p:attrNameLst>
                                      </p:cBhvr>
                                      <p:to>
                                        <p:strVal val="visible"/>
                                      </p:to>
                                    </p:set>
                                    <p:anim calcmode="lin" valueType="num">
                                      <p:cBhvr additive="base">
                                        <p:cTn id="12" dur="500" fill="hold"/>
                                        <p:tgtEl>
                                          <p:spTgt spid="28675">
                                            <p:txEl>
                                              <p:charRg st="7" end="18"/>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8675">
                                            <p:txEl>
                                              <p:charRg st="7" end="18"/>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8675">
                                            <p:txEl>
                                              <p:charRg st="18" end="32"/>
                                            </p:txEl>
                                          </p:spTgt>
                                        </p:tgtEl>
                                        <p:attrNameLst>
                                          <p:attrName>style.visibility</p:attrName>
                                        </p:attrNameLst>
                                      </p:cBhvr>
                                      <p:to>
                                        <p:strVal val="visible"/>
                                      </p:to>
                                    </p:set>
                                    <p:anim calcmode="lin" valueType="num">
                                      <p:cBhvr additive="base">
                                        <p:cTn id="17" dur="500" fill="hold"/>
                                        <p:tgtEl>
                                          <p:spTgt spid="28675">
                                            <p:txEl>
                                              <p:charRg st="18" end="3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8675">
                                            <p:txEl>
                                              <p:charRg st="18" end="3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8675">
                                            <p:txEl>
                                              <p:charRg st="32" end="42"/>
                                            </p:txEl>
                                          </p:spTgt>
                                        </p:tgtEl>
                                        <p:attrNameLst>
                                          <p:attrName>style.visibility</p:attrName>
                                        </p:attrNameLst>
                                      </p:cBhvr>
                                      <p:to>
                                        <p:strVal val="visible"/>
                                      </p:to>
                                    </p:set>
                                    <p:anim calcmode="lin" valueType="num">
                                      <p:cBhvr additive="base">
                                        <p:cTn id="22" dur="500" fill="hold"/>
                                        <p:tgtEl>
                                          <p:spTgt spid="28675">
                                            <p:txEl>
                                              <p:charRg st="32" end="4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8675">
                                            <p:txEl>
                                              <p:charRg st="32" end="4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8675">
                                            <p:txEl>
                                              <p:charRg st="42" end="51"/>
                                            </p:txEl>
                                          </p:spTgt>
                                        </p:tgtEl>
                                        <p:attrNameLst>
                                          <p:attrName>style.visibility</p:attrName>
                                        </p:attrNameLst>
                                      </p:cBhvr>
                                      <p:to>
                                        <p:strVal val="visible"/>
                                      </p:to>
                                    </p:set>
                                    <p:anim calcmode="lin" valueType="num">
                                      <p:cBhvr additive="base">
                                        <p:cTn id="27" dur="500" fill="hold"/>
                                        <p:tgtEl>
                                          <p:spTgt spid="28675">
                                            <p:txEl>
                                              <p:charRg st="42" end="5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8675">
                                            <p:txEl>
                                              <p:charRg st="42" end="51"/>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8675">
                                            <p:txEl>
                                              <p:charRg st="51" end="60"/>
                                            </p:txEl>
                                          </p:spTgt>
                                        </p:tgtEl>
                                        <p:attrNameLst>
                                          <p:attrName>style.visibility</p:attrName>
                                        </p:attrNameLst>
                                      </p:cBhvr>
                                      <p:to>
                                        <p:strVal val="visible"/>
                                      </p:to>
                                    </p:set>
                                    <p:anim calcmode="lin" valueType="num">
                                      <p:cBhvr additive="base">
                                        <p:cTn id="32" dur="500" fill="hold"/>
                                        <p:tgtEl>
                                          <p:spTgt spid="28675">
                                            <p:txEl>
                                              <p:charRg st="51" end="60"/>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8675">
                                            <p:txEl>
                                              <p:charRg st="51" end="60"/>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8675">
                                            <p:txEl>
                                              <p:charRg st="60" end="70"/>
                                            </p:txEl>
                                          </p:spTgt>
                                        </p:tgtEl>
                                        <p:attrNameLst>
                                          <p:attrName>style.visibility</p:attrName>
                                        </p:attrNameLst>
                                      </p:cBhvr>
                                      <p:to>
                                        <p:strVal val="visible"/>
                                      </p:to>
                                    </p:set>
                                    <p:anim calcmode="lin" valueType="num">
                                      <p:cBhvr additive="base">
                                        <p:cTn id="37" dur="500" fill="hold"/>
                                        <p:tgtEl>
                                          <p:spTgt spid="28675">
                                            <p:txEl>
                                              <p:charRg st="60" end="7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charRg st="60" end="7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noChangeArrowheads="1"/>
          </p:cNvSpPr>
          <p:nvPr>
            <p:ph type="title"/>
          </p:nvPr>
        </p:nvSpPr>
        <p:spPr>
          <a:xfrm>
            <a:off x="457200" y="228600"/>
            <a:ext cx="8382000" cy="6858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Bayes</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公式</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6149" name="Rectangle 3" descr="Rectangle: Click to edit Master text styles&#13;&#10;Second level&#13;&#10;Third level&#13;&#10;Fourth level&#13;&#10;Fifth level"/>
          <p:cNvSpPr>
            <a:spLocks noGrp="1"/>
          </p:cNvSpPr>
          <p:nvPr>
            <p:ph idx="1"/>
          </p:nvPr>
        </p:nvSpPr>
        <p:spPr>
          <a:xfrm>
            <a:off x="304800" y="1219200"/>
            <a:ext cx="8305800" cy="5410200"/>
          </a:xfrm>
          <a:ln/>
        </p:spPr>
        <p:txBody>
          <a:bodyPr vert="horz" wrap="square" lIns="91440" tIns="45720" rIns="91440" bIns="45720" anchor="t" anchorCtr="0"/>
          <a:p>
            <a:pPr marL="609600" indent="-609600" eaLnBrk="1" hangingPunct="1">
              <a:buFont typeface="Wingdings" panose="05000000000000000000" pitchFamily="2" charset="2"/>
              <a:buNone/>
            </a:pPr>
            <a:r>
              <a:rPr lang="zh-CN" altLang="en-US" sz="2400" dirty="0"/>
              <a:t>若</a:t>
            </a:r>
            <a:r>
              <a:rPr lang="en-US" altLang="zh-CN" sz="2400" dirty="0"/>
              <a:t>A</a:t>
            </a:r>
            <a:r>
              <a:rPr lang="en-US" altLang="zh-CN" sz="2400" baseline="-25000" dirty="0"/>
              <a:t>1</a:t>
            </a:r>
            <a:r>
              <a:rPr lang="en-US" altLang="zh-CN" sz="2400" dirty="0"/>
              <a:t>,A</a:t>
            </a:r>
            <a:r>
              <a:rPr lang="en-US" altLang="zh-CN" sz="2400" baseline="-25000" dirty="0"/>
              <a:t>2</a:t>
            </a:r>
            <a:r>
              <a:rPr lang="en-US" altLang="zh-CN" sz="2400" dirty="0"/>
              <a:t>,</a:t>
            </a:r>
            <a:r>
              <a:rPr lang="en-US" altLang="zh-CN" sz="2400" dirty="0">
                <a:latin typeface="Times New Roman" panose="02020603050405020304" pitchFamily="18" charset="0"/>
              </a:rPr>
              <a:t>…</a:t>
            </a:r>
            <a:r>
              <a:rPr lang="en-US" altLang="zh-CN" sz="2400" dirty="0"/>
              <a:t>,A</a:t>
            </a:r>
            <a:r>
              <a:rPr lang="en-US" altLang="zh-CN" sz="2400" baseline="-25000" dirty="0"/>
              <a:t>n</a:t>
            </a:r>
            <a:r>
              <a:rPr lang="zh-CN" altLang="en-US" sz="2400" dirty="0"/>
              <a:t>是彼此独立的事件，</a:t>
            </a:r>
            <a:endParaRPr lang="zh-CN" altLang="en-US" sz="2400" dirty="0"/>
          </a:p>
          <a:p>
            <a:pPr marL="609600" indent="-609600" eaLnBrk="1" hangingPunct="1">
              <a:buFont typeface="Wingdings" panose="05000000000000000000" pitchFamily="2" charset="2"/>
              <a:buNone/>
            </a:pPr>
            <a:endParaRPr lang="zh-CN" altLang="en-US" sz="2400" dirty="0"/>
          </a:p>
          <a:p>
            <a:pPr marL="609600" indent="-609600" eaLnBrk="1" hangingPunct="1">
              <a:buFont typeface="Wingdings" panose="05000000000000000000" pitchFamily="2" charset="2"/>
              <a:buNone/>
            </a:pPr>
            <a:endParaRPr lang="zh-CN" altLang="en-US" sz="2400" dirty="0"/>
          </a:p>
          <a:p>
            <a:pPr marL="609600" indent="-609600" eaLnBrk="1" hangingPunct="1">
              <a:buFont typeface="Wingdings" panose="05000000000000000000" pitchFamily="2" charset="2"/>
              <a:buNone/>
            </a:pPr>
            <a:endParaRPr lang="zh-CN" altLang="en-US" sz="2400" dirty="0"/>
          </a:p>
          <a:p>
            <a:pPr marL="609600" indent="-609600" eaLnBrk="1" hangingPunct="1">
              <a:buFont typeface="Wingdings" panose="05000000000000000000" pitchFamily="2" charset="2"/>
              <a:buNone/>
            </a:pPr>
            <a:r>
              <a:rPr lang="zh-CN" altLang="en-US" sz="2400" dirty="0"/>
              <a:t>其中，</a:t>
            </a:r>
            <a:r>
              <a:rPr lang="en-US" altLang="zh-CN" sz="2400" dirty="0"/>
              <a:t>P(A</a:t>
            </a:r>
            <a:r>
              <a:rPr lang="en-US" altLang="zh-CN" sz="2400" baseline="-25000" dirty="0"/>
              <a:t>i</a:t>
            </a:r>
            <a:r>
              <a:rPr lang="en-US" altLang="zh-CN" sz="2400" dirty="0"/>
              <a:t>)</a:t>
            </a:r>
            <a:r>
              <a:rPr lang="zh-CN" altLang="en-US" sz="2400" dirty="0"/>
              <a:t>是事件</a:t>
            </a:r>
            <a:r>
              <a:rPr lang="en-US" altLang="zh-CN" sz="2400" dirty="0"/>
              <a:t>A</a:t>
            </a:r>
            <a:r>
              <a:rPr lang="en-US" altLang="zh-CN" sz="2400" baseline="-25000" dirty="0"/>
              <a:t>i</a:t>
            </a:r>
            <a:r>
              <a:rPr lang="zh-CN" altLang="en-US" sz="2400" dirty="0"/>
              <a:t>的先验概率；</a:t>
            </a:r>
            <a:r>
              <a:rPr lang="en-US" altLang="zh-CN" sz="2400" dirty="0"/>
              <a:t>P(B|A</a:t>
            </a:r>
            <a:r>
              <a:rPr lang="en-US" altLang="zh-CN" sz="2400" baseline="-25000" dirty="0"/>
              <a:t>i</a:t>
            </a:r>
            <a:r>
              <a:rPr lang="en-US" altLang="zh-CN" sz="2400" dirty="0"/>
              <a:t>)</a:t>
            </a:r>
            <a:r>
              <a:rPr lang="zh-CN" altLang="en-US" sz="2400" dirty="0"/>
              <a:t>是在事件</a:t>
            </a:r>
            <a:r>
              <a:rPr lang="en-US" altLang="zh-CN" sz="2400" dirty="0"/>
              <a:t>A</a:t>
            </a:r>
            <a:r>
              <a:rPr lang="en-US" altLang="zh-CN" sz="2400" baseline="-25000" dirty="0"/>
              <a:t>i</a:t>
            </a:r>
            <a:r>
              <a:rPr lang="zh-CN" altLang="en-US" sz="2400" dirty="0"/>
              <a:t>发生条件下事件</a:t>
            </a:r>
            <a:r>
              <a:rPr lang="en-US" altLang="zh-CN" sz="2400" dirty="0"/>
              <a:t>B</a:t>
            </a:r>
            <a:r>
              <a:rPr lang="zh-CN" altLang="en-US" sz="2400" dirty="0"/>
              <a:t>的条件概率。</a:t>
            </a:r>
            <a:endParaRPr lang="zh-CN" altLang="en-US" sz="2400" dirty="0"/>
          </a:p>
          <a:p>
            <a:pPr marL="609600" indent="-609600" eaLnBrk="1" hangingPunct="1">
              <a:buFont typeface="Wingdings" panose="05000000000000000000" pitchFamily="2" charset="2"/>
              <a:buNone/>
            </a:pPr>
            <a:r>
              <a:rPr lang="zh-CN" altLang="en-US" sz="2400" dirty="0"/>
              <a:t>如果用产生式规则</a:t>
            </a:r>
            <a:endParaRPr lang="zh-CN" altLang="en-US" sz="2400" dirty="0"/>
          </a:p>
          <a:p>
            <a:pPr marL="609600" indent="-609600" algn="ctr" eaLnBrk="1" hangingPunct="1">
              <a:buFont typeface="Wingdings" panose="05000000000000000000" pitchFamily="2" charset="2"/>
              <a:buNone/>
            </a:pPr>
            <a:r>
              <a:rPr lang="en-US" altLang="zh-CN" sz="2400" dirty="0"/>
              <a:t>IF		E	THEN		H</a:t>
            </a:r>
            <a:r>
              <a:rPr lang="en-US" altLang="zh-CN" sz="2400" baseline="-25000" dirty="0"/>
              <a:t>i</a:t>
            </a:r>
            <a:endParaRPr lang="en-US" altLang="zh-CN" sz="2400" baseline="-25000" dirty="0"/>
          </a:p>
          <a:p>
            <a:pPr marL="609600" indent="-609600" eaLnBrk="1" hangingPunct="1">
              <a:buFont typeface="Wingdings" panose="05000000000000000000" pitchFamily="2" charset="2"/>
              <a:buNone/>
            </a:pPr>
            <a:r>
              <a:rPr lang="zh-CN" altLang="en-US" sz="2400" dirty="0"/>
              <a:t>中的前提条件</a:t>
            </a:r>
            <a:r>
              <a:rPr lang="en-US" altLang="zh-CN" sz="2400" dirty="0"/>
              <a:t>E</a:t>
            </a:r>
            <a:r>
              <a:rPr lang="zh-CN" altLang="en-US" sz="2400" dirty="0"/>
              <a:t>代替</a:t>
            </a:r>
            <a:r>
              <a:rPr lang="en-US" altLang="zh-CN" sz="2400" dirty="0"/>
              <a:t>Bayes</a:t>
            </a:r>
            <a:r>
              <a:rPr lang="zh-CN" altLang="en-US" sz="2400" dirty="0"/>
              <a:t>公式中的</a:t>
            </a:r>
            <a:r>
              <a:rPr lang="en-US" altLang="zh-CN" sz="2400" dirty="0"/>
              <a:t>B</a:t>
            </a:r>
            <a:r>
              <a:rPr lang="zh-CN" altLang="en-US" sz="2400" dirty="0"/>
              <a:t>，用</a:t>
            </a:r>
            <a:r>
              <a:rPr lang="en-US" altLang="zh-CN" sz="2400" dirty="0"/>
              <a:t>H</a:t>
            </a:r>
            <a:r>
              <a:rPr lang="en-US" altLang="zh-CN" sz="2400" baseline="-25000" dirty="0"/>
              <a:t>i</a:t>
            </a:r>
            <a:r>
              <a:rPr lang="zh-CN" altLang="en-US" sz="2400" dirty="0"/>
              <a:t>代替公式中的</a:t>
            </a:r>
            <a:r>
              <a:rPr lang="en-US" altLang="zh-CN" sz="2400" dirty="0"/>
              <a:t>A</a:t>
            </a:r>
            <a:r>
              <a:rPr lang="en-US" altLang="zh-CN" sz="2400" baseline="-25000" dirty="0"/>
              <a:t>i</a:t>
            </a:r>
            <a:r>
              <a:rPr lang="en-US" altLang="zh-CN" sz="2400" dirty="0"/>
              <a:t> </a:t>
            </a:r>
            <a:r>
              <a:rPr lang="zh-CN" altLang="en-US" sz="2400" dirty="0"/>
              <a:t>，就可得到</a:t>
            </a:r>
            <a:endParaRPr lang="zh-CN" altLang="en-US" sz="2400" dirty="0"/>
          </a:p>
          <a:p>
            <a:pPr marL="609600" indent="-609600" eaLnBrk="1" hangingPunct="1">
              <a:buFont typeface="Wingdings" panose="05000000000000000000" pitchFamily="2" charset="2"/>
              <a:buNone/>
            </a:pPr>
            <a:endParaRPr lang="zh-CN" altLang="en-US" sz="2400" dirty="0"/>
          </a:p>
          <a:p>
            <a:pPr marL="609600" indent="-609600" eaLnBrk="1" hangingPunct="1">
              <a:buFont typeface="Wingdings" panose="05000000000000000000" pitchFamily="2" charset="2"/>
              <a:buNone/>
            </a:pPr>
            <a:endParaRPr lang="en-US" altLang="zh-CN" sz="2400" dirty="0"/>
          </a:p>
        </p:txBody>
      </p:sp>
      <p:sp>
        <p:nvSpPr>
          <p:cNvPr id="5120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6146" name="Object 105"/>
          <p:cNvGraphicFramePr>
            <a:graphicFrameLocks noChangeAspect="1"/>
          </p:cNvGraphicFramePr>
          <p:nvPr/>
        </p:nvGraphicFramePr>
        <p:xfrm>
          <a:off x="1746250" y="1752600"/>
          <a:ext cx="5372100" cy="1219200"/>
        </p:xfrm>
        <a:graphic>
          <a:graphicData uri="http://schemas.openxmlformats.org/presentationml/2006/ole">
            <mc:AlternateContent xmlns:mc="http://schemas.openxmlformats.org/markup-compatibility/2006">
              <mc:Choice xmlns:v="urn:schemas-microsoft-com:vml" Requires="v">
                <p:oleObj spid="_x0000_s3085" name="" r:id="rId1" imgW="5372100" imgH="1219200" progId="Equation.DSMT4">
                  <p:embed/>
                </p:oleObj>
              </mc:Choice>
              <mc:Fallback>
                <p:oleObj name="" r:id="rId1" imgW="5372100" imgH="1219200" progId="Equation.DSMT4">
                  <p:embed/>
                  <p:pic>
                    <p:nvPicPr>
                      <p:cNvPr id="0" name="图片 3084"/>
                      <p:cNvPicPr/>
                      <p:nvPr/>
                    </p:nvPicPr>
                    <p:blipFill>
                      <a:blip r:embed="rId2"/>
                      <a:stretch>
                        <a:fillRect/>
                      </a:stretch>
                    </p:blipFill>
                    <p:spPr>
                      <a:xfrm>
                        <a:off x="1746250" y="1752600"/>
                        <a:ext cx="5372100" cy="1219200"/>
                      </a:xfrm>
                      <a:prstGeom prst="rect">
                        <a:avLst/>
                      </a:prstGeom>
                      <a:noFill/>
                      <a:ln w="38100">
                        <a:noFill/>
                        <a:miter/>
                      </a:ln>
                    </p:spPr>
                  </p:pic>
                </p:oleObj>
              </mc:Fallback>
            </mc:AlternateContent>
          </a:graphicData>
        </a:graphic>
      </p:graphicFrame>
      <p:graphicFrame>
        <p:nvGraphicFramePr>
          <p:cNvPr id="6147" name="Object 106"/>
          <p:cNvGraphicFramePr>
            <a:graphicFrameLocks noChangeAspect="1"/>
          </p:cNvGraphicFramePr>
          <p:nvPr/>
        </p:nvGraphicFramePr>
        <p:xfrm>
          <a:off x="1784350" y="5410200"/>
          <a:ext cx="5600700" cy="1219200"/>
        </p:xfrm>
        <a:graphic>
          <a:graphicData uri="http://schemas.openxmlformats.org/presentationml/2006/ole">
            <mc:AlternateContent xmlns:mc="http://schemas.openxmlformats.org/markup-compatibility/2006">
              <mc:Choice xmlns:v="urn:schemas-microsoft-com:vml" Requires="v">
                <p:oleObj spid="_x0000_s3086" name="" r:id="rId3" imgW="5600700" imgH="1219200" progId="Equation.DSMT4">
                  <p:embed/>
                </p:oleObj>
              </mc:Choice>
              <mc:Fallback>
                <p:oleObj name="" r:id="rId3" imgW="5600700" imgH="1219200" progId="Equation.DSMT4">
                  <p:embed/>
                  <p:pic>
                    <p:nvPicPr>
                      <p:cNvPr id="0" name="图片 3085"/>
                      <p:cNvPicPr/>
                      <p:nvPr/>
                    </p:nvPicPr>
                    <p:blipFill>
                      <a:blip r:embed="rId4"/>
                      <a:stretch>
                        <a:fillRect/>
                      </a:stretch>
                    </p:blipFill>
                    <p:spPr>
                      <a:xfrm>
                        <a:off x="1784350" y="5410200"/>
                        <a:ext cx="5600700" cy="12192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9">
                                            <p:txEl>
                                              <p:charRg st="0" end="21"/>
                                            </p:txEl>
                                          </p:spTgt>
                                        </p:tgtEl>
                                        <p:attrNameLst>
                                          <p:attrName>style.visibility</p:attrName>
                                        </p:attrNameLst>
                                      </p:cBhvr>
                                      <p:to>
                                        <p:strVal val="visible"/>
                                      </p:to>
                                    </p:set>
                                    <p:anim calcmode="lin" valueType="num">
                                      <p:cBhvr additive="base">
                                        <p:cTn id="7" dur="500" fill="hold"/>
                                        <p:tgtEl>
                                          <p:spTgt spid="6149">
                                            <p:txEl>
                                              <p:charRg st="0" end="2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9">
                                            <p:txEl>
                                              <p:charRg st="0" end="2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146"/>
                                        </p:tgtEl>
                                        <p:attrNameLst>
                                          <p:attrName>style.visibility</p:attrName>
                                        </p:attrNameLst>
                                      </p:cBhvr>
                                      <p:to>
                                        <p:strVal val="visible"/>
                                      </p:to>
                                    </p:set>
                                    <p:anim calcmode="lin" valueType="num">
                                      <p:cBhvr additive="base">
                                        <p:cTn id="13" dur="500" fill="hold"/>
                                        <p:tgtEl>
                                          <p:spTgt spid="6146"/>
                                        </p:tgtEl>
                                        <p:attrNameLst>
                                          <p:attrName>ppt_x</p:attrName>
                                        </p:attrNameLst>
                                      </p:cBhvr>
                                      <p:tavLst>
                                        <p:tav tm="0">
                                          <p:val>
                                            <p:strVal val="#ppt_x"/>
                                          </p:val>
                                        </p:tav>
                                        <p:tav tm="100000">
                                          <p:val>
                                            <p:strVal val="#ppt_x"/>
                                          </p:val>
                                        </p:tav>
                                      </p:tavLst>
                                    </p:anim>
                                    <p:anim calcmode="lin" valueType="num">
                                      <p:cBhvr additive="base">
                                        <p:cTn id="14" dur="500" fill="hold"/>
                                        <p:tgtEl>
                                          <p:spTgt spid="6146"/>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6149">
                                            <p:txEl>
                                              <p:charRg st="24" end="71"/>
                                            </p:txEl>
                                          </p:spTgt>
                                        </p:tgtEl>
                                        <p:attrNameLst>
                                          <p:attrName>style.visibility</p:attrName>
                                        </p:attrNameLst>
                                      </p:cBhvr>
                                      <p:to>
                                        <p:strVal val="visible"/>
                                      </p:to>
                                    </p:set>
                                    <p:anim calcmode="lin" valueType="num">
                                      <p:cBhvr additive="base">
                                        <p:cTn id="18" dur="500" fill="hold"/>
                                        <p:tgtEl>
                                          <p:spTgt spid="6149">
                                            <p:txEl>
                                              <p:charRg st="24" end="7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149">
                                            <p:txEl>
                                              <p:charRg st="24" end="7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149">
                                            <p:txEl>
                                              <p:charRg st="71" end="80"/>
                                            </p:txEl>
                                          </p:spTgt>
                                        </p:tgtEl>
                                        <p:attrNameLst>
                                          <p:attrName>style.visibility</p:attrName>
                                        </p:attrNameLst>
                                      </p:cBhvr>
                                      <p:to>
                                        <p:strVal val="visible"/>
                                      </p:to>
                                    </p:set>
                                    <p:anim calcmode="lin" valueType="num">
                                      <p:cBhvr additive="base">
                                        <p:cTn id="24" dur="500" fill="hold"/>
                                        <p:tgtEl>
                                          <p:spTgt spid="6149">
                                            <p:txEl>
                                              <p:charRg st="71" end="8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6149">
                                            <p:txEl>
                                              <p:charRg st="71" end="8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6149">
                                            <p:txEl>
                                              <p:charRg st="80" end="95"/>
                                            </p:txEl>
                                          </p:spTgt>
                                        </p:tgtEl>
                                        <p:attrNameLst>
                                          <p:attrName>style.visibility</p:attrName>
                                        </p:attrNameLst>
                                      </p:cBhvr>
                                      <p:to>
                                        <p:strVal val="visible"/>
                                      </p:to>
                                    </p:set>
                                    <p:anim calcmode="lin" valueType="num">
                                      <p:cBhvr additive="base">
                                        <p:cTn id="29" dur="500" fill="hold"/>
                                        <p:tgtEl>
                                          <p:spTgt spid="6149">
                                            <p:txEl>
                                              <p:charRg st="80" end="9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9">
                                            <p:txEl>
                                              <p:charRg st="80" end="95"/>
                                            </p:txEl>
                                          </p:spTgt>
                                        </p:tgtEl>
                                        <p:attrNameLst>
                                          <p:attrName>ppt_y</p:attrName>
                                        </p:attrNameLst>
                                      </p:cBhvr>
                                      <p:tavLst>
                                        <p:tav tm="0">
                                          <p:val>
                                            <p:strVal val="1+#ppt_h/2"/>
                                          </p:val>
                                        </p:tav>
                                        <p:tav tm="100000">
                                          <p:val>
                                            <p:strVal val="#ppt_y"/>
                                          </p:val>
                                        </p:tav>
                                      </p:tavLst>
                                    </p:anim>
                                  </p:childTnLst>
                                </p:cTn>
                              </p:par>
                            </p:childTnLst>
                          </p:cTn>
                        </p:par>
                        <p:par>
                          <p:cTn id="31" fill="hold">
                            <p:stCondLst>
                              <p:cond delay="1000"/>
                            </p:stCondLst>
                            <p:childTnLst>
                              <p:par>
                                <p:cTn id="32" presetID="2" presetClass="entr" presetSubtype="4" fill="hold" grpId="0" nodeType="afterEffect">
                                  <p:stCondLst>
                                    <p:cond delay="0"/>
                                  </p:stCondLst>
                                  <p:childTnLst>
                                    <p:set>
                                      <p:cBhvr>
                                        <p:cTn id="33" dur="1" fill="hold">
                                          <p:stCondLst>
                                            <p:cond delay="0"/>
                                          </p:stCondLst>
                                        </p:cTn>
                                        <p:tgtEl>
                                          <p:spTgt spid="6149">
                                            <p:txEl>
                                              <p:charRg st="95" end="133"/>
                                            </p:txEl>
                                          </p:spTgt>
                                        </p:tgtEl>
                                        <p:attrNameLst>
                                          <p:attrName>style.visibility</p:attrName>
                                        </p:attrNameLst>
                                      </p:cBhvr>
                                      <p:to>
                                        <p:strVal val="visible"/>
                                      </p:to>
                                    </p:set>
                                    <p:anim calcmode="lin" valueType="num">
                                      <p:cBhvr additive="base">
                                        <p:cTn id="34" dur="500" fill="hold"/>
                                        <p:tgtEl>
                                          <p:spTgt spid="6149">
                                            <p:txEl>
                                              <p:charRg st="95" end="13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6149">
                                            <p:txEl>
                                              <p:charRg st="95" end="133"/>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6147"/>
                                        </p:tgtEl>
                                        <p:attrNameLst>
                                          <p:attrName>style.visibility</p:attrName>
                                        </p:attrNameLst>
                                      </p:cBhvr>
                                      <p:to>
                                        <p:strVal val="visible"/>
                                      </p:to>
                                    </p:set>
                                    <p:animEffect transition="in" filter="checkerboard(across)">
                                      <p:cBhvr>
                                        <p:cTn id="40" dur="500"/>
                                        <p:tgtEl>
                                          <p:spTgt spid="6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Rectangle 2"/>
          <p:cNvSpPr>
            <a:spLocks noGrp="1" noChangeArrowheads="1"/>
          </p:cNvSpPr>
          <p:nvPr>
            <p:ph type="title"/>
          </p:nvPr>
        </p:nvSpPr>
        <p:spPr>
          <a:xfrm>
            <a:off x="609600" y="228600"/>
            <a:ext cx="7772400" cy="8382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对于多个证据</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graphicFrame>
        <p:nvGraphicFramePr>
          <p:cNvPr id="7170" name="Object 4"/>
          <p:cNvGraphicFramePr>
            <a:graphicFrameLocks noChangeAspect="1"/>
          </p:cNvGraphicFramePr>
          <p:nvPr>
            <p:ph idx="1"/>
          </p:nvPr>
        </p:nvGraphicFramePr>
        <p:xfrm>
          <a:off x="1371600" y="1905000"/>
          <a:ext cx="7008813" cy="2295525"/>
        </p:xfrm>
        <a:graphic>
          <a:graphicData uri="http://schemas.openxmlformats.org/presentationml/2006/ole">
            <mc:AlternateContent xmlns:mc="http://schemas.openxmlformats.org/markup-compatibility/2006">
              <mc:Choice xmlns:v="urn:schemas-microsoft-com:vml" Requires="v">
                <p:oleObj spid="_x0000_s3083" name="" r:id="rId1" imgW="6553200" imgH="2146300" progId="Equation.DSMT4">
                  <p:embed/>
                </p:oleObj>
              </mc:Choice>
              <mc:Fallback>
                <p:oleObj name="" r:id="rId1" imgW="6553200" imgH="2146300" progId="Equation.DSMT4">
                  <p:embed/>
                  <p:pic>
                    <p:nvPicPr>
                      <p:cNvPr id="0" name="图片 3082"/>
                      <p:cNvPicPr/>
                      <p:nvPr/>
                    </p:nvPicPr>
                    <p:blipFill>
                      <a:blip r:embed="rId2"/>
                      <a:srcRect/>
                      <a:stretch>
                        <a:fillRect/>
                      </a:stretch>
                    </p:blipFill>
                    <p:spPr>
                      <a:xfrm>
                        <a:off x="1371600" y="1905000"/>
                        <a:ext cx="7008813" cy="2295525"/>
                      </a:xfrm>
                      <a:prstGeom prst="rect">
                        <a:avLst/>
                      </a:prstGeom>
                      <a:noFill/>
                      <a:ln w="38100">
                        <a:miter/>
                      </a:ln>
                    </p:spPr>
                  </p:pic>
                </p:oleObj>
              </mc:Fallback>
            </mc:AlternateContent>
          </a:graphicData>
        </a:graphic>
      </p:graphicFrame>
      <p:sp>
        <p:nvSpPr>
          <p:cNvPr id="5325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ppt_x"/>
                                          </p:val>
                                        </p:tav>
                                        <p:tav tm="100000">
                                          <p:val>
                                            <p:strVal val="#ppt_x"/>
                                          </p:val>
                                        </p:tav>
                                      </p:tavLst>
                                    </p:anim>
                                    <p:anim calcmode="lin" valueType="num">
                                      <p:cBhvr additive="base">
                                        <p:cTn id="8" dur="500" fill="hold"/>
                                        <p:tgtEl>
                                          <p:spTgt spid="71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noChangeArrowheads="1"/>
          </p:cNvSpPr>
          <p:nvPr>
            <p:ph type="title"/>
          </p:nvPr>
        </p:nvSpPr>
        <p:spPr>
          <a:xfrm>
            <a:off x="609600" y="228600"/>
            <a:ext cx="7772400" cy="8382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逆概率方法举例</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8196" name="Rectangle 3" descr="Rectangle: Click to edit Master text styles&#13;&#10;Second level&#13;&#10;Third level&#13;&#10;Fourth level&#13;&#10;Fifth level"/>
          <p:cNvSpPr>
            <a:spLocks noGrp="1"/>
          </p:cNvSpPr>
          <p:nvPr>
            <p:ph idx="1"/>
          </p:nvPr>
        </p:nvSpPr>
        <p:spPr>
          <a:xfrm>
            <a:off x="685800" y="1524000"/>
            <a:ext cx="8077200" cy="4953000"/>
          </a:xfrm>
          <a:ln/>
        </p:spPr>
        <p:txBody>
          <a:bodyPr vert="horz" wrap="square" lIns="91440" tIns="45720" rIns="91440" bIns="45720" anchor="t" anchorCtr="0"/>
          <a:p>
            <a:pPr eaLnBrk="1" hangingPunct="1">
              <a:buFont typeface="Wingdings" panose="05000000000000000000" pitchFamily="2" charset="2"/>
              <a:buNone/>
            </a:pPr>
            <a:r>
              <a:rPr lang="zh-CN" altLang="en-US" sz="2400" dirty="0"/>
              <a:t>例</a:t>
            </a:r>
            <a:r>
              <a:rPr lang="en-US" altLang="zh-CN" sz="2400" dirty="0"/>
              <a:t>. </a:t>
            </a:r>
            <a:r>
              <a:rPr lang="zh-CN" altLang="en-US" sz="2400" dirty="0"/>
              <a:t>设</a:t>
            </a:r>
            <a:r>
              <a:rPr lang="en-US" altLang="zh-CN" sz="2400" dirty="0"/>
              <a:t>H</a:t>
            </a:r>
            <a:r>
              <a:rPr lang="en-US" altLang="zh-CN" sz="2400" baseline="-25000" dirty="0"/>
              <a:t>1</a:t>
            </a:r>
            <a:r>
              <a:rPr lang="en-US" altLang="zh-CN" sz="2400" dirty="0"/>
              <a:t>,H</a:t>
            </a:r>
            <a:r>
              <a:rPr lang="en-US" altLang="zh-CN" sz="2400" baseline="-25000" dirty="0"/>
              <a:t>2</a:t>
            </a:r>
            <a:r>
              <a:rPr lang="en-US" altLang="zh-CN" sz="2400" dirty="0"/>
              <a:t>,H</a:t>
            </a:r>
            <a:r>
              <a:rPr lang="en-US" altLang="zh-CN" sz="2400" baseline="-25000" dirty="0"/>
              <a:t>3</a:t>
            </a:r>
            <a:r>
              <a:rPr lang="zh-CN" altLang="en-US" sz="2400" dirty="0"/>
              <a:t>分别是三个结论，</a:t>
            </a:r>
            <a:r>
              <a:rPr lang="en-US" altLang="zh-CN" sz="2400" dirty="0"/>
              <a:t>E</a:t>
            </a:r>
            <a:r>
              <a:rPr lang="zh-CN" altLang="en-US" sz="2400" dirty="0"/>
              <a:t>是支持这些结论的证据。已知：</a:t>
            </a:r>
            <a:endParaRPr lang="zh-CN" altLang="en-US" sz="2400" dirty="0"/>
          </a:p>
          <a:p>
            <a:pPr eaLnBrk="1" hangingPunct="1">
              <a:buFont typeface="Wingdings" panose="05000000000000000000" pitchFamily="2" charset="2"/>
              <a:buNone/>
            </a:pPr>
            <a:r>
              <a:rPr lang="en-US" altLang="zh-CN" sz="2400" dirty="0"/>
              <a:t>P(H</a:t>
            </a:r>
            <a:r>
              <a:rPr lang="en-US" altLang="zh-CN" sz="2400" baseline="-25000" dirty="0"/>
              <a:t>1</a:t>
            </a:r>
            <a:r>
              <a:rPr lang="en-US" altLang="zh-CN" sz="2400" dirty="0"/>
              <a:t>)=0.3, 		P(H</a:t>
            </a:r>
            <a:r>
              <a:rPr lang="en-US" altLang="zh-CN" sz="2400" baseline="-25000" dirty="0"/>
              <a:t>2</a:t>
            </a:r>
            <a:r>
              <a:rPr lang="en-US" altLang="zh-CN" sz="2400" dirty="0"/>
              <a:t>)=0.4, 		P(H</a:t>
            </a:r>
            <a:r>
              <a:rPr lang="en-US" altLang="zh-CN" sz="2400" baseline="-25000" dirty="0"/>
              <a:t>3</a:t>
            </a:r>
            <a:r>
              <a:rPr lang="en-US" altLang="zh-CN" sz="2400" dirty="0"/>
              <a:t>)=0.5</a:t>
            </a:r>
            <a:endParaRPr lang="en-US" altLang="zh-CN" sz="2400" dirty="0"/>
          </a:p>
          <a:p>
            <a:pPr eaLnBrk="1" hangingPunct="1">
              <a:buFont typeface="Wingdings" panose="05000000000000000000" pitchFamily="2" charset="2"/>
              <a:buNone/>
            </a:pPr>
            <a:r>
              <a:rPr lang="en-US" altLang="zh-CN" sz="2400" dirty="0"/>
              <a:t>P(E|H</a:t>
            </a:r>
            <a:r>
              <a:rPr lang="en-US" altLang="zh-CN" sz="2400" baseline="-25000" dirty="0"/>
              <a:t>1</a:t>
            </a:r>
            <a:r>
              <a:rPr lang="en-US" altLang="zh-CN" sz="2400" dirty="0"/>
              <a:t>)=0.5, 	P(E|H</a:t>
            </a:r>
            <a:r>
              <a:rPr lang="en-US" altLang="zh-CN" sz="2400" baseline="-25000" dirty="0"/>
              <a:t>2</a:t>
            </a:r>
            <a:r>
              <a:rPr lang="en-US" altLang="zh-CN" sz="2400" dirty="0"/>
              <a:t>)=0.3, 	P(E|H</a:t>
            </a:r>
            <a:r>
              <a:rPr lang="en-US" altLang="zh-CN" sz="2400" baseline="-25000" dirty="0"/>
              <a:t>3</a:t>
            </a:r>
            <a:r>
              <a:rPr lang="en-US" altLang="zh-CN" sz="2400" dirty="0"/>
              <a:t>)=0.4</a:t>
            </a:r>
            <a:endParaRPr lang="en-US" altLang="zh-CN" sz="2400" dirty="0"/>
          </a:p>
          <a:p>
            <a:pPr eaLnBrk="1" hangingPunct="1">
              <a:buFont typeface="Wingdings" panose="05000000000000000000" pitchFamily="2" charset="2"/>
              <a:buNone/>
            </a:pPr>
            <a:r>
              <a:rPr lang="zh-CN" altLang="en-US" sz="2400" dirty="0"/>
              <a:t>求</a:t>
            </a:r>
            <a:r>
              <a:rPr lang="en-US" altLang="zh-CN" sz="2400" dirty="0"/>
              <a:t>P(H</a:t>
            </a:r>
            <a:r>
              <a:rPr lang="en-US" altLang="zh-CN" sz="2400" baseline="-25000" dirty="0"/>
              <a:t>1</a:t>
            </a:r>
            <a:r>
              <a:rPr lang="en-US" altLang="zh-CN" sz="2400" dirty="0"/>
              <a:t>|E),P(H</a:t>
            </a:r>
            <a:r>
              <a:rPr lang="en-US" altLang="zh-CN" sz="2400" baseline="-25000" dirty="0"/>
              <a:t>2</a:t>
            </a:r>
            <a:r>
              <a:rPr lang="en-US" altLang="zh-CN" sz="2400" dirty="0"/>
              <a:t>|E)</a:t>
            </a:r>
            <a:r>
              <a:rPr lang="zh-CN" altLang="en-US" sz="2400" dirty="0"/>
              <a:t>及</a:t>
            </a:r>
            <a:r>
              <a:rPr lang="en-US" altLang="zh-CN" sz="2400" dirty="0"/>
              <a:t>P(H</a:t>
            </a:r>
            <a:r>
              <a:rPr lang="en-US" altLang="zh-CN" sz="2400" baseline="-25000" dirty="0"/>
              <a:t>3</a:t>
            </a:r>
            <a:r>
              <a:rPr lang="en-US" altLang="zh-CN" sz="2400" dirty="0"/>
              <a:t>|E)</a:t>
            </a:r>
            <a:r>
              <a:rPr lang="zh-CN" altLang="en-US" sz="2400" dirty="0"/>
              <a:t>的值各是多少？</a:t>
            </a:r>
            <a:endParaRPr lang="zh-CN" altLang="en-US" sz="2400" dirty="0"/>
          </a:p>
          <a:p>
            <a:pPr eaLnBrk="1" hangingPunct="1">
              <a:buFont typeface="Wingdings" panose="05000000000000000000" pitchFamily="2" charset="2"/>
              <a:buNone/>
            </a:pPr>
            <a:r>
              <a:rPr lang="zh-CN" altLang="en-US" sz="2400" dirty="0"/>
              <a:t>解：</a:t>
            </a:r>
            <a:endParaRPr lang="zh-CN" altLang="en-US" sz="2400" dirty="0"/>
          </a:p>
          <a:p>
            <a:pPr eaLnBrk="1" hangingPunct="1">
              <a:buFont typeface="Wingdings" panose="05000000000000000000" pitchFamily="2" charset="2"/>
              <a:buNone/>
            </a:pPr>
            <a:endParaRPr lang="zh-CN" altLang="en-US" sz="2400" dirty="0"/>
          </a:p>
          <a:p>
            <a:pPr eaLnBrk="1" hangingPunct="1">
              <a:buFont typeface="Wingdings" panose="05000000000000000000" pitchFamily="2" charset="2"/>
              <a:buNone/>
            </a:pPr>
            <a:endParaRPr lang="zh-CN" altLang="en-US" sz="2400" dirty="0"/>
          </a:p>
          <a:p>
            <a:pPr eaLnBrk="1" hangingPunct="1">
              <a:buFont typeface="Wingdings" panose="05000000000000000000" pitchFamily="2" charset="2"/>
              <a:buNone/>
            </a:pPr>
            <a:endParaRPr lang="zh-CN" altLang="en-US" sz="2400" dirty="0"/>
          </a:p>
          <a:p>
            <a:pPr eaLnBrk="1" hangingPunct="1">
              <a:buFont typeface="Wingdings" panose="05000000000000000000" pitchFamily="2" charset="2"/>
              <a:buNone/>
            </a:pPr>
            <a:endParaRPr lang="zh-CN" altLang="en-US" sz="2400" dirty="0"/>
          </a:p>
          <a:p>
            <a:pPr eaLnBrk="1" hangingPunct="1">
              <a:buFont typeface="Wingdings" panose="05000000000000000000" pitchFamily="2" charset="2"/>
              <a:buNone/>
            </a:pPr>
            <a:r>
              <a:rPr lang="zh-CN" altLang="en-US" sz="2400" dirty="0"/>
              <a:t>同理可得： </a:t>
            </a:r>
            <a:r>
              <a:rPr lang="en-US" altLang="zh-CN" sz="2400" dirty="0"/>
              <a:t>P(H</a:t>
            </a:r>
            <a:r>
              <a:rPr lang="en-US" altLang="zh-CN" sz="2400" baseline="-25000" dirty="0"/>
              <a:t>2</a:t>
            </a:r>
            <a:r>
              <a:rPr lang="en-US" altLang="zh-CN" sz="2400" dirty="0"/>
              <a:t>|E)=0.26, P(H</a:t>
            </a:r>
            <a:r>
              <a:rPr lang="en-US" altLang="zh-CN" sz="2400" baseline="-25000" dirty="0"/>
              <a:t>3</a:t>
            </a:r>
            <a:r>
              <a:rPr lang="en-US" altLang="zh-CN" sz="2400" dirty="0"/>
              <a:t>|E)=0.43</a:t>
            </a:r>
            <a:endParaRPr lang="en-US" altLang="zh-CN" sz="2400" dirty="0"/>
          </a:p>
        </p:txBody>
      </p:sp>
      <p:sp>
        <p:nvSpPr>
          <p:cNvPr id="5530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8194" name="Object 10"/>
          <p:cNvGraphicFramePr>
            <a:graphicFrameLocks noChangeAspect="1"/>
          </p:cNvGraphicFramePr>
          <p:nvPr/>
        </p:nvGraphicFramePr>
        <p:xfrm>
          <a:off x="1295400" y="4051300"/>
          <a:ext cx="7226300" cy="1587500"/>
        </p:xfrm>
        <a:graphic>
          <a:graphicData uri="http://schemas.openxmlformats.org/presentationml/2006/ole">
            <mc:AlternateContent xmlns:mc="http://schemas.openxmlformats.org/markup-compatibility/2006">
              <mc:Choice xmlns:v="urn:schemas-microsoft-com:vml" Requires="v">
                <p:oleObj spid="_x0000_s3084" name="" r:id="rId1" imgW="7226300" imgH="1587500" progId="Equation.DSMT4">
                  <p:embed/>
                </p:oleObj>
              </mc:Choice>
              <mc:Fallback>
                <p:oleObj name="" r:id="rId1" imgW="7226300" imgH="1587500" progId="Equation.DSMT4">
                  <p:embed/>
                  <p:pic>
                    <p:nvPicPr>
                      <p:cNvPr id="0" name="图片 3083"/>
                      <p:cNvPicPr/>
                      <p:nvPr/>
                    </p:nvPicPr>
                    <p:blipFill>
                      <a:blip r:embed="rId2"/>
                      <a:stretch>
                        <a:fillRect/>
                      </a:stretch>
                    </p:blipFill>
                    <p:spPr>
                      <a:xfrm>
                        <a:off x="1295400" y="4051300"/>
                        <a:ext cx="7226300" cy="15875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196">
                                            <p:txEl>
                                              <p:charRg st="0" end="36"/>
                                            </p:txEl>
                                          </p:spTgt>
                                        </p:tgtEl>
                                        <p:attrNameLst>
                                          <p:attrName>style.visibility</p:attrName>
                                        </p:attrNameLst>
                                      </p:cBhvr>
                                      <p:to>
                                        <p:strVal val="visible"/>
                                      </p:to>
                                    </p:set>
                                    <p:anim calcmode="lin" valueType="num">
                                      <p:cBhvr additive="base">
                                        <p:cTn id="7" dur="500" fill="hold"/>
                                        <p:tgtEl>
                                          <p:spTgt spid="8196">
                                            <p:txEl>
                                              <p:charRg st="0" end="3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6">
                                            <p:txEl>
                                              <p:charRg st="0" end="36"/>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8196">
                                            <p:txEl>
                                              <p:charRg st="36" end="72"/>
                                            </p:txEl>
                                          </p:spTgt>
                                        </p:tgtEl>
                                        <p:attrNameLst>
                                          <p:attrName>style.visibility</p:attrName>
                                        </p:attrNameLst>
                                      </p:cBhvr>
                                      <p:to>
                                        <p:strVal val="visible"/>
                                      </p:to>
                                    </p:set>
                                    <p:anim calcmode="lin" valueType="num">
                                      <p:cBhvr additive="base">
                                        <p:cTn id="12" dur="500" fill="hold"/>
                                        <p:tgtEl>
                                          <p:spTgt spid="8196">
                                            <p:txEl>
                                              <p:charRg st="36" end="7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196">
                                            <p:txEl>
                                              <p:charRg st="36" end="7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8196">
                                            <p:txEl>
                                              <p:charRg st="72" end="112"/>
                                            </p:txEl>
                                          </p:spTgt>
                                        </p:tgtEl>
                                        <p:attrNameLst>
                                          <p:attrName>style.visibility</p:attrName>
                                        </p:attrNameLst>
                                      </p:cBhvr>
                                      <p:to>
                                        <p:strVal val="visible"/>
                                      </p:to>
                                    </p:set>
                                    <p:anim calcmode="lin" valueType="num">
                                      <p:cBhvr additive="base">
                                        <p:cTn id="17" dur="500" fill="hold"/>
                                        <p:tgtEl>
                                          <p:spTgt spid="8196">
                                            <p:txEl>
                                              <p:charRg st="72" end="11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196">
                                            <p:txEl>
                                              <p:charRg st="72" end="11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8196">
                                            <p:txEl>
                                              <p:charRg st="112" end="144"/>
                                            </p:txEl>
                                          </p:spTgt>
                                        </p:tgtEl>
                                        <p:attrNameLst>
                                          <p:attrName>style.visibility</p:attrName>
                                        </p:attrNameLst>
                                      </p:cBhvr>
                                      <p:to>
                                        <p:strVal val="visible"/>
                                      </p:to>
                                    </p:set>
                                    <p:anim calcmode="lin" valueType="num">
                                      <p:cBhvr additive="base">
                                        <p:cTn id="22" dur="500" fill="hold"/>
                                        <p:tgtEl>
                                          <p:spTgt spid="8196">
                                            <p:txEl>
                                              <p:charRg st="112" end="14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8196">
                                            <p:txEl>
                                              <p:charRg st="112" end="144"/>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196">
                                            <p:txEl>
                                              <p:charRg st="144" end="147"/>
                                            </p:txEl>
                                          </p:spTgt>
                                        </p:tgtEl>
                                        <p:attrNameLst>
                                          <p:attrName>style.visibility</p:attrName>
                                        </p:attrNameLst>
                                      </p:cBhvr>
                                      <p:to>
                                        <p:strVal val="visible"/>
                                      </p:to>
                                    </p:set>
                                    <p:anim calcmode="lin" valueType="num">
                                      <p:cBhvr additive="base">
                                        <p:cTn id="28" dur="500" fill="hold"/>
                                        <p:tgtEl>
                                          <p:spTgt spid="8196">
                                            <p:txEl>
                                              <p:charRg st="144" end="14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8196">
                                            <p:txEl>
                                              <p:charRg st="144" end="147"/>
                                            </p:txEl>
                                          </p:spTgt>
                                        </p:tgtEl>
                                        <p:attrNameLst>
                                          <p:attrName>ppt_y</p:attrName>
                                        </p:attrNameLst>
                                      </p:cBhvr>
                                      <p:tavLst>
                                        <p:tav tm="0">
                                          <p:val>
                                            <p:strVal val="1+#ppt_h/2"/>
                                          </p:val>
                                        </p:tav>
                                        <p:tav tm="100000">
                                          <p:val>
                                            <p:strVal val="#ppt_y"/>
                                          </p:val>
                                        </p:tav>
                                      </p:tavLst>
                                    </p:anim>
                                  </p:childTnLst>
                                </p:cTn>
                              </p:par>
                            </p:childTnLst>
                          </p:cTn>
                        </p:par>
                        <p:par>
                          <p:cTn id="30" fill="hold">
                            <p:stCondLst>
                              <p:cond delay="500"/>
                            </p:stCondLst>
                            <p:childTnLst>
                              <p:par>
                                <p:cTn id="31" presetID="4" presetClass="entr" presetSubtype="16" fill="hold" nodeType="afterEffect">
                                  <p:stCondLst>
                                    <p:cond delay="0"/>
                                  </p:stCondLst>
                                  <p:childTnLst>
                                    <p:set>
                                      <p:cBhvr>
                                        <p:cTn id="32" dur="1" fill="hold">
                                          <p:stCondLst>
                                            <p:cond delay="0"/>
                                          </p:stCondLst>
                                        </p:cTn>
                                        <p:tgtEl>
                                          <p:spTgt spid="8194"/>
                                        </p:tgtEl>
                                        <p:attrNameLst>
                                          <p:attrName>style.visibility</p:attrName>
                                        </p:attrNameLst>
                                      </p:cBhvr>
                                      <p:to>
                                        <p:strVal val="visible"/>
                                      </p:to>
                                    </p:set>
                                    <p:animEffect transition="in" filter="box(in)">
                                      <p:cBhvr>
                                        <p:cTn id="33" dur="500"/>
                                        <p:tgtEl>
                                          <p:spTgt spid="819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8196">
                                            <p:txEl>
                                              <p:charRg st="151" end="184"/>
                                            </p:txEl>
                                          </p:spTgt>
                                        </p:tgtEl>
                                        <p:attrNameLst>
                                          <p:attrName>style.visibility</p:attrName>
                                        </p:attrNameLst>
                                      </p:cBhvr>
                                      <p:to>
                                        <p:strVal val="visible"/>
                                      </p:to>
                                    </p:set>
                                    <p:anim calcmode="lin" valueType="num">
                                      <p:cBhvr additive="base">
                                        <p:cTn id="38" dur="500" fill="hold"/>
                                        <p:tgtEl>
                                          <p:spTgt spid="8196">
                                            <p:txEl>
                                              <p:charRg st="151" end="18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8196">
                                            <p:txEl>
                                              <p:charRg st="151" end="18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ChangeArrowheads="1"/>
          </p:cNvSpPr>
          <p:nvPr>
            <p:ph type="title"/>
          </p:nvPr>
        </p:nvSpPr>
        <p:spPr>
          <a:xfrm>
            <a:off x="762000" y="3048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逆概率法的特点</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1987" name="Rectangle 3" descr="Rectangle: Click to edit Master text styles&#13;&#10;Second level&#13;&#10;Third level&#13;&#10;Fourth level&#13;&#10;Fifth level"/>
          <p:cNvSpPr>
            <a:spLocks noGrp="1"/>
          </p:cNvSpPr>
          <p:nvPr>
            <p:ph idx="1"/>
          </p:nvPr>
        </p:nvSpPr>
        <p:spPr>
          <a:xfrm>
            <a:off x="381000" y="1143000"/>
            <a:ext cx="8229600" cy="5334000"/>
          </a:xfrm>
          <a:ln/>
        </p:spPr>
        <p:txBody>
          <a:bodyPr vert="horz" wrap="square" lIns="91440" tIns="45720" rIns="91440" bIns="45720" anchor="t" anchorCtr="0"/>
          <a:p>
            <a:pPr marL="609600" indent="-609600" eaLnBrk="1" hangingPunct="1">
              <a:lnSpc>
                <a:spcPct val="90000"/>
              </a:lnSpc>
            </a:pPr>
            <a:r>
              <a:rPr lang="zh-CN" altLang="en-US" sz="2400" dirty="0"/>
              <a:t>逆概率法在实际中有很多应用。比如：把</a:t>
            </a:r>
            <a:r>
              <a:rPr lang="en-US" altLang="zh-CN" sz="2400" dirty="0"/>
              <a:t>H</a:t>
            </a:r>
            <a:r>
              <a:rPr lang="en-US" altLang="zh-CN" sz="2400" baseline="-25000" dirty="0"/>
              <a:t>i </a:t>
            </a:r>
            <a:r>
              <a:rPr lang="en-US" altLang="zh-CN" sz="2400" dirty="0"/>
              <a:t>(i=1,2,</a:t>
            </a:r>
            <a:r>
              <a:rPr lang="en-US" altLang="zh-CN" sz="2400" dirty="0">
                <a:latin typeface="Times New Roman" panose="02020603050405020304" pitchFamily="18" charset="0"/>
              </a:rPr>
              <a:t>…</a:t>
            </a:r>
            <a:r>
              <a:rPr lang="en-US" altLang="zh-CN" sz="2400" dirty="0"/>
              <a:t>,n)</a:t>
            </a:r>
            <a:r>
              <a:rPr lang="zh-CN" altLang="en-US" sz="2400" dirty="0"/>
              <a:t>当作可能发生的疾病；把</a:t>
            </a:r>
            <a:r>
              <a:rPr lang="en-US" altLang="zh-CN" sz="2400" dirty="0"/>
              <a:t>E</a:t>
            </a:r>
            <a:r>
              <a:rPr lang="en-US" altLang="zh-CN" sz="2400" baseline="-25000" dirty="0"/>
              <a:t>j </a:t>
            </a:r>
            <a:r>
              <a:rPr lang="en-US" altLang="zh-CN" sz="2400" dirty="0"/>
              <a:t>(j=1,2,</a:t>
            </a:r>
            <a:r>
              <a:rPr lang="en-US" altLang="zh-CN" sz="2400" dirty="0">
                <a:latin typeface="Times New Roman" panose="02020603050405020304" pitchFamily="18" charset="0"/>
              </a:rPr>
              <a:t>…</a:t>
            </a:r>
            <a:r>
              <a:rPr lang="en-US" altLang="zh-CN" sz="2400" dirty="0"/>
              <a:t>,n)</a:t>
            </a:r>
            <a:r>
              <a:rPr lang="zh-CN" altLang="en-US" sz="2400" dirty="0"/>
              <a:t>当作相应的症状；</a:t>
            </a:r>
            <a:r>
              <a:rPr lang="en-US" altLang="zh-CN" sz="2400" dirty="0"/>
              <a:t>P(H</a:t>
            </a:r>
            <a:r>
              <a:rPr lang="en-US" altLang="zh-CN" sz="2400" baseline="-25000" dirty="0"/>
              <a:t>i</a:t>
            </a:r>
            <a:r>
              <a:rPr lang="en-US" altLang="zh-CN" sz="2400" dirty="0"/>
              <a:t>)</a:t>
            </a:r>
            <a:r>
              <a:rPr lang="zh-CN" altLang="en-US" sz="2400" dirty="0"/>
              <a:t>是从大量实践中得到的疾病</a:t>
            </a:r>
            <a:r>
              <a:rPr lang="en-US" altLang="zh-CN" sz="2400" dirty="0"/>
              <a:t>H</a:t>
            </a:r>
            <a:r>
              <a:rPr lang="en-US" altLang="zh-CN" sz="2400" baseline="-25000" dirty="0"/>
              <a:t>i</a:t>
            </a:r>
            <a:r>
              <a:rPr lang="zh-CN" altLang="en-US" sz="2400" dirty="0"/>
              <a:t>的先验概率；</a:t>
            </a:r>
            <a:r>
              <a:rPr lang="en-US" altLang="zh-CN" sz="2400" dirty="0"/>
              <a:t>P(E</a:t>
            </a:r>
            <a:r>
              <a:rPr lang="en-US" altLang="zh-CN" sz="2400" baseline="-25000" dirty="0"/>
              <a:t>j</a:t>
            </a:r>
            <a:r>
              <a:rPr lang="en-US" altLang="zh-CN" sz="2400" dirty="0"/>
              <a:t>|H</a:t>
            </a:r>
            <a:r>
              <a:rPr lang="en-US" altLang="zh-CN" sz="2400" baseline="-25000" dirty="0"/>
              <a:t>i</a:t>
            </a:r>
            <a:r>
              <a:rPr lang="en-US" altLang="zh-CN" sz="2400" dirty="0"/>
              <a:t>)</a:t>
            </a:r>
            <a:r>
              <a:rPr lang="zh-CN" altLang="en-US" sz="2400" dirty="0"/>
              <a:t>是疾病</a:t>
            </a:r>
            <a:r>
              <a:rPr lang="en-US" altLang="zh-CN" sz="2400" dirty="0"/>
              <a:t>H</a:t>
            </a:r>
            <a:r>
              <a:rPr lang="en-US" altLang="zh-CN" sz="2400" baseline="-25000" dirty="0"/>
              <a:t>i</a:t>
            </a:r>
            <a:r>
              <a:rPr lang="zh-CN" altLang="en-US" sz="2400" dirty="0"/>
              <a:t>发生时观察到症状</a:t>
            </a:r>
            <a:r>
              <a:rPr lang="en-US" altLang="zh-CN" sz="2400" dirty="0"/>
              <a:t>E</a:t>
            </a:r>
            <a:r>
              <a:rPr lang="en-US" altLang="zh-CN" sz="2400" baseline="-25000" dirty="0"/>
              <a:t>j</a:t>
            </a:r>
            <a:r>
              <a:rPr lang="zh-CN" altLang="en-US" sz="2400" dirty="0"/>
              <a:t>的条件概率。则当对某病人观察到有症状</a:t>
            </a:r>
            <a:r>
              <a:rPr lang="en-US" altLang="zh-CN" sz="2400" dirty="0"/>
              <a:t>E</a:t>
            </a:r>
            <a:r>
              <a:rPr lang="en-US" altLang="zh-CN" sz="2400" baseline="-25000" dirty="0"/>
              <a:t>1</a:t>
            </a:r>
            <a:r>
              <a:rPr lang="en-US" altLang="zh-CN" sz="2400" dirty="0"/>
              <a:t>,E</a:t>
            </a:r>
            <a:r>
              <a:rPr lang="en-US" altLang="zh-CN" sz="2400" baseline="-25000" dirty="0"/>
              <a:t>2</a:t>
            </a:r>
            <a:r>
              <a:rPr lang="en-US" altLang="zh-CN" sz="2400" dirty="0"/>
              <a:t>,</a:t>
            </a:r>
            <a:r>
              <a:rPr lang="en-US" altLang="zh-CN" sz="2400" dirty="0">
                <a:latin typeface="Times New Roman" panose="02020603050405020304" pitchFamily="18" charset="0"/>
              </a:rPr>
              <a:t>…</a:t>
            </a:r>
            <a:r>
              <a:rPr lang="en-US" altLang="zh-CN" sz="2400" dirty="0"/>
              <a:t>,E</a:t>
            </a:r>
            <a:r>
              <a:rPr lang="en-US" altLang="zh-CN" sz="2400" baseline="-25000" dirty="0"/>
              <a:t>m</a:t>
            </a:r>
            <a:r>
              <a:rPr lang="zh-CN" altLang="en-US" sz="2400" dirty="0"/>
              <a:t>时，应用上述</a:t>
            </a:r>
            <a:r>
              <a:rPr lang="en-US" altLang="zh-CN" sz="2400" dirty="0"/>
              <a:t>Bayes</a:t>
            </a:r>
            <a:r>
              <a:rPr lang="zh-CN" altLang="en-US" sz="2400" dirty="0"/>
              <a:t>公式就可计算出</a:t>
            </a:r>
            <a:r>
              <a:rPr lang="en-US" altLang="zh-CN" sz="2400" dirty="0"/>
              <a:t>P(H</a:t>
            </a:r>
            <a:r>
              <a:rPr lang="en-US" altLang="zh-CN" sz="2400" baseline="-25000" dirty="0"/>
              <a:t>i</a:t>
            </a:r>
            <a:r>
              <a:rPr lang="en-US" altLang="zh-CN" sz="2400" dirty="0"/>
              <a:t>|E</a:t>
            </a:r>
            <a:r>
              <a:rPr lang="en-US" altLang="zh-CN" sz="2400" baseline="-25000" dirty="0"/>
              <a:t>1</a:t>
            </a:r>
            <a:r>
              <a:rPr lang="en-US" altLang="zh-CN" sz="2400" dirty="0"/>
              <a:t>E</a:t>
            </a:r>
            <a:r>
              <a:rPr lang="en-US" altLang="zh-CN" sz="2400" baseline="-25000" dirty="0"/>
              <a:t>2</a:t>
            </a:r>
            <a:r>
              <a:rPr lang="en-US" altLang="zh-CN" sz="2400" dirty="0">
                <a:latin typeface="Times New Roman" panose="02020603050405020304" pitchFamily="18" charset="0"/>
              </a:rPr>
              <a:t>…</a:t>
            </a:r>
            <a:r>
              <a:rPr lang="en-US" altLang="zh-CN" sz="2400" dirty="0"/>
              <a:t>E</a:t>
            </a:r>
            <a:r>
              <a:rPr lang="en-US" altLang="zh-CN" sz="2400" baseline="-25000" dirty="0"/>
              <a:t>m</a:t>
            </a:r>
            <a:r>
              <a:rPr lang="en-US" altLang="zh-CN" sz="2400" dirty="0"/>
              <a:t>)</a:t>
            </a:r>
            <a:r>
              <a:rPr lang="zh-CN" altLang="en-US" sz="2400" dirty="0"/>
              <a:t>，从而得知病人患疾病</a:t>
            </a:r>
            <a:r>
              <a:rPr lang="en-US" altLang="zh-CN" sz="2400" dirty="0"/>
              <a:t>H</a:t>
            </a:r>
            <a:r>
              <a:rPr lang="en-US" altLang="zh-CN" sz="2400" baseline="-25000" dirty="0"/>
              <a:t>i</a:t>
            </a:r>
            <a:r>
              <a:rPr lang="zh-CN" altLang="en-US" sz="2400" dirty="0"/>
              <a:t>的可能性。</a:t>
            </a:r>
            <a:endParaRPr lang="zh-CN" altLang="en-US" sz="2400" dirty="0"/>
          </a:p>
          <a:p>
            <a:pPr marL="609600" indent="-609600" eaLnBrk="1" hangingPunct="1">
              <a:lnSpc>
                <a:spcPct val="90000"/>
              </a:lnSpc>
              <a:buFont typeface="Wingdings" panose="05000000000000000000" pitchFamily="2" charset="2"/>
              <a:buNone/>
            </a:pPr>
            <a:r>
              <a:rPr lang="zh-CN" altLang="en-US" sz="2400" dirty="0"/>
              <a:t>优点：</a:t>
            </a:r>
            <a:endParaRPr lang="zh-CN" altLang="en-US" sz="2400" dirty="0"/>
          </a:p>
          <a:p>
            <a:pPr marL="609600" indent="-609600" eaLnBrk="1" hangingPunct="1">
              <a:lnSpc>
                <a:spcPct val="90000"/>
              </a:lnSpc>
            </a:pPr>
            <a:r>
              <a:rPr lang="zh-CN" altLang="en-US" sz="2400" dirty="0"/>
              <a:t>逆概率法有较强的理论背景和良好的数学特性，当证据及结论都彼此独立时计算的复杂度比较低。</a:t>
            </a:r>
            <a:endParaRPr lang="zh-CN" altLang="en-US" sz="2400" dirty="0"/>
          </a:p>
          <a:p>
            <a:pPr marL="609600" indent="-609600" eaLnBrk="1" hangingPunct="1">
              <a:lnSpc>
                <a:spcPct val="90000"/>
              </a:lnSpc>
              <a:buFont typeface="Wingdings" panose="05000000000000000000" pitchFamily="2" charset="2"/>
              <a:buNone/>
            </a:pPr>
            <a:r>
              <a:rPr lang="zh-CN" altLang="en-US" sz="2400" dirty="0"/>
              <a:t>缺点：</a:t>
            </a:r>
            <a:endParaRPr lang="zh-CN" altLang="en-US" sz="2400" dirty="0"/>
          </a:p>
          <a:p>
            <a:pPr marL="609600" indent="-609600" eaLnBrk="1" hangingPunct="1">
              <a:lnSpc>
                <a:spcPct val="90000"/>
              </a:lnSpc>
            </a:pPr>
            <a:r>
              <a:rPr lang="zh-CN" altLang="en-US" sz="2400" dirty="0"/>
              <a:t>逆概率法要求给出结论</a:t>
            </a:r>
            <a:r>
              <a:rPr lang="en-US" altLang="zh-CN" sz="2400" dirty="0"/>
              <a:t>H</a:t>
            </a:r>
            <a:r>
              <a:rPr lang="en-US" altLang="zh-CN" sz="2400" baseline="-25000" dirty="0"/>
              <a:t>i</a:t>
            </a:r>
            <a:r>
              <a:rPr lang="zh-CN" altLang="en-US" sz="2400" dirty="0"/>
              <a:t>的先验概率</a:t>
            </a:r>
            <a:r>
              <a:rPr lang="en-US" altLang="zh-CN" sz="2400" dirty="0"/>
              <a:t>P(H</a:t>
            </a:r>
            <a:r>
              <a:rPr lang="en-US" altLang="zh-CN" sz="2400" baseline="-25000" dirty="0"/>
              <a:t>i</a:t>
            </a:r>
            <a:r>
              <a:rPr lang="en-US" altLang="zh-CN" sz="2400" dirty="0"/>
              <a:t>)</a:t>
            </a:r>
            <a:r>
              <a:rPr lang="zh-CN" altLang="en-US" sz="2400" dirty="0"/>
              <a:t>及证据</a:t>
            </a:r>
            <a:r>
              <a:rPr lang="en-US" altLang="zh-CN" sz="2400" dirty="0"/>
              <a:t>E</a:t>
            </a:r>
            <a:r>
              <a:rPr lang="en-US" altLang="zh-CN" sz="2400" baseline="-25000" dirty="0"/>
              <a:t>j</a:t>
            </a:r>
            <a:r>
              <a:rPr lang="zh-CN" altLang="en-US" sz="2400" dirty="0"/>
              <a:t>的条件概率</a:t>
            </a:r>
            <a:r>
              <a:rPr lang="en-US" altLang="zh-CN" sz="2400" dirty="0"/>
              <a:t>P(E</a:t>
            </a:r>
            <a:r>
              <a:rPr lang="en-US" altLang="zh-CN" sz="2400" baseline="-25000" dirty="0"/>
              <a:t>j</a:t>
            </a:r>
            <a:r>
              <a:rPr lang="en-US" altLang="zh-CN" sz="2400" dirty="0"/>
              <a:t>|H</a:t>
            </a:r>
            <a:r>
              <a:rPr lang="en-US" altLang="zh-CN" sz="2400" baseline="-25000" dirty="0"/>
              <a:t>i</a:t>
            </a:r>
            <a:r>
              <a:rPr lang="en-US" altLang="zh-CN" sz="2400" dirty="0"/>
              <a:t>)</a:t>
            </a:r>
            <a:r>
              <a:rPr lang="zh-CN" altLang="en-US" sz="2400" dirty="0"/>
              <a:t>。尽管有些时候</a:t>
            </a:r>
            <a:r>
              <a:rPr lang="en-US" altLang="zh-CN" sz="2400" dirty="0"/>
              <a:t>P(E</a:t>
            </a:r>
            <a:r>
              <a:rPr lang="en-US" altLang="zh-CN" sz="2400" baseline="-25000" dirty="0"/>
              <a:t>j</a:t>
            </a:r>
            <a:r>
              <a:rPr lang="en-US" altLang="zh-CN" sz="2400" dirty="0"/>
              <a:t>|H</a:t>
            </a:r>
            <a:r>
              <a:rPr lang="en-US" altLang="zh-CN" sz="2400" baseline="-25000" dirty="0"/>
              <a:t>i</a:t>
            </a:r>
            <a:r>
              <a:rPr lang="en-US" altLang="zh-CN" sz="2400" dirty="0"/>
              <a:t>)</a:t>
            </a:r>
            <a:r>
              <a:rPr lang="zh-CN" altLang="en-US" sz="2400" dirty="0"/>
              <a:t>比</a:t>
            </a:r>
            <a:r>
              <a:rPr lang="en-US" altLang="zh-CN" sz="2400" dirty="0"/>
              <a:t>P(H</a:t>
            </a:r>
            <a:r>
              <a:rPr lang="en-US" altLang="zh-CN" sz="2400" baseline="-25000" dirty="0"/>
              <a:t>i</a:t>
            </a:r>
            <a:r>
              <a:rPr lang="en-US" altLang="zh-CN" sz="2400" dirty="0"/>
              <a:t>|E</a:t>
            </a:r>
            <a:r>
              <a:rPr lang="en-US" altLang="zh-CN" sz="2400" baseline="-25000" dirty="0"/>
              <a:t>j</a:t>
            </a:r>
            <a:r>
              <a:rPr lang="en-US" altLang="zh-CN" sz="2400" dirty="0"/>
              <a:t>)</a:t>
            </a:r>
            <a:r>
              <a:rPr lang="zh-CN" altLang="en-US" sz="2400" dirty="0"/>
              <a:t>相对容易得到，但仍然相当困难。另外</a:t>
            </a:r>
            <a:r>
              <a:rPr lang="en-US" altLang="zh-CN" sz="2400" dirty="0"/>
              <a:t>Bayes</a:t>
            </a:r>
            <a:r>
              <a:rPr lang="zh-CN" altLang="en-US" sz="2400" dirty="0"/>
              <a:t>公式的应用条件很严格。</a:t>
            </a:r>
            <a:endParaRPr lang="zh-CN" altLang="en-US" sz="2400" dirty="0"/>
          </a:p>
        </p:txBody>
      </p:sp>
      <p:sp>
        <p:nvSpPr>
          <p:cNvPr id="5734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charRg st="0" end="190"/>
                                            </p:txEl>
                                          </p:spTgt>
                                        </p:tgtEl>
                                        <p:attrNameLst>
                                          <p:attrName>style.visibility</p:attrName>
                                        </p:attrNameLst>
                                      </p:cBhvr>
                                      <p:to>
                                        <p:strVal val="visible"/>
                                      </p:to>
                                    </p:set>
                                    <p:anim calcmode="lin" valueType="num">
                                      <p:cBhvr additive="base">
                                        <p:cTn id="7" dur="500" fill="hold"/>
                                        <p:tgtEl>
                                          <p:spTgt spid="41987">
                                            <p:txEl>
                                              <p:charRg st="0" end="19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charRg st="0" end="19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charRg st="190" end="194"/>
                                            </p:txEl>
                                          </p:spTgt>
                                        </p:tgtEl>
                                        <p:attrNameLst>
                                          <p:attrName>style.visibility</p:attrName>
                                        </p:attrNameLst>
                                      </p:cBhvr>
                                      <p:to>
                                        <p:strVal val="visible"/>
                                      </p:to>
                                    </p:set>
                                    <p:anim calcmode="lin" valueType="num">
                                      <p:cBhvr additive="base">
                                        <p:cTn id="13" dur="500" fill="hold"/>
                                        <p:tgtEl>
                                          <p:spTgt spid="41987">
                                            <p:txEl>
                                              <p:charRg st="190" end="19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charRg st="190" end="194"/>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1987">
                                            <p:txEl>
                                              <p:charRg st="194" end="238"/>
                                            </p:txEl>
                                          </p:spTgt>
                                        </p:tgtEl>
                                        <p:attrNameLst>
                                          <p:attrName>style.visibility</p:attrName>
                                        </p:attrNameLst>
                                      </p:cBhvr>
                                      <p:to>
                                        <p:strVal val="visible"/>
                                      </p:to>
                                    </p:set>
                                    <p:anim calcmode="lin" valueType="num">
                                      <p:cBhvr additive="base">
                                        <p:cTn id="18" dur="500" fill="hold"/>
                                        <p:tgtEl>
                                          <p:spTgt spid="41987">
                                            <p:txEl>
                                              <p:charRg st="194" end="238"/>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987">
                                            <p:txEl>
                                              <p:charRg st="194" end="238"/>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1987">
                                            <p:txEl>
                                              <p:charRg st="238" end="242"/>
                                            </p:txEl>
                                          </p:spTgt>
                                        </p:tgtEl>
                                        <p:attrNameLst>
                                          <p:attrName>style.visibility</p:attrName>
                                        </p:attrNameLst>
                                      </p:cBhvr>
                                      <p:to>
                                        <p:strVal val="visible"/>
                                      </p:to>
                                    </p:set>
                                    <p:anim calcmode="lin" valueType="num">
                                      <p:cBhvr additive="base">
                                        <p:cTn id="24" dur="500" fill="hold"/>
                                        <p:tgtEl>
                                          <p:spTgt spid="41987">
                                            <p:txEl>
                                              <p:charRg st="238" end="24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987">
                                            <p:txEl>
                                              <p:charRg st="238" end="242"/>
                                            </p:txEl>
                                          </p:spTgt>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2" presetClass="entr" presetSubtype="4" fill="hold" grpId="0" nodeType="afterEffect">
                                  <p:stCondLst>
                                    <p:cond delay="0"/>
                                  </p:stCondLst>
                                  <p:childTnLst>
                                    <p:set>
                                      <p:cBhvr>
                                        <p:cTn id="28" dur="1" fill="hold">
                                          <p:stCondLst>
                                            <p:cond delay="0"/>
                                          </p:stCondLst>
                                        </p:cTn>
                                        <p:tgtEl>
                                          <p:spTgt spid="41987">
                                            <p:txEl>
                                              <p:charRg st="242" end="340"/>
                                            </p:txEl>
                                          </p:spTgt>
                                        </p:tgtEl>
                                        <p:attrNameLst>
                                          <p:attrName>style.visibility</p:attrName>
                                        </p:attrNameLst>
                                      </p:cBhvr>
                                      <p:to>
                                        <p:strVal val="visible"/>
                                      </p:to>
                                    </p:set>
                                    <p:anim calcmode="lin" valueType="num">
                                      <p:cBhvr additive="base">
                                        <p:cTn id="29" dur="500" fill="hold"/>
                                        <p:tgtEl>
                                          <p:spTgt spid="41987">
                                            <p:txEl>
                                              <p:charRg st="242" end="34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987">
                                            <p:txEl>
                                              <p:charRg st="242" end="34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type="title"/>
          </p:nvPr>
        </p:nvSpPr>
        <p:spPr>
          <a:xfrm>
            <a:off x="685800" y="228600"/>
            <a:ext cx="8077200" cy="762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4.3 </a:t>
            </a:r>
            <a:r>
              <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主观</a:t>
            </a:r>
            <a:r>
              <a:rPr kumimoji="0" lang="en-US" altLang="zh-CN" sz="3600" b="0" i="0" u="none" strike="noStrike" kern="1200" cap="all" spc="0" normalizeH="0" baseline="0" noProof="0" dirty="0" err="1">
                <a:ln>
                  <a:noFill/>
                </a:ln>
                <a:solidFill>
                  <a:schemeClr val="tx2"/>
                </a:solidFill>
                <a:effectLst>
                  <a:reflection blurRad="12700" stA="48000" endA="300" endPos="55000" dir="5400000" sy="-90000" algn="bl" rotWithShape="0"/>
                </a:effectLst>
                <a:uLnTx/>
                <a:uFillTx/>
                <a:latin typeface="+mj-lt"/>
                <a:ea typeface="+mj-ea"/>
                <a:cs typeface="+mj-cs"/>
              </a:rPr>
              <a:t>Bayes</a:t>
            </a:r>
            <a:r>
              <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方法</a:t>
            </a:r>
            <a:endPar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3011" name="Rectangle 3" descr="Rectangle: Click to edit Master text styles&#10;Second level&#10;Third level&#10;Fourth level&#10;Fifth level"/>
          <p:cNvSpPr>
            <a:spLocks noGrp="1" noChangeArrowheads="1"/>
          </p:cNvSpPr>
          <p:nvPr>
            <p:ph idx="1"/>
          </p:nvPr>
        </p:nvSpPr>
        <p:spPr bwMode="auto">
          <a:xfrm>
            <a:off x="228600" y="1143000"/>
            <a:ext cx="8763000" cy="5486400"/>
          </a:xfrm>
          <a:ln>
            <a:miter lim="800000"/>
          </a:ln>
          <a:effectLst/>
          <a:scene3d>
            <a:camera prst="orthographicFront"/>
            <a:lightRig rig="balanced" dir="t"/>
          </a:scene3d>
          <a:sp3d prstMaterial="plastic"/>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609600" marR="0" lvl="0" indent="-609600" algn="l" defTabSz="914400" rtl="0" eaLnBrk="1" fontAlgn="auto" latinLnBrk="0" hangingPunct="1">
              <a:lnSpc>
                <a:spcPct val="100000"/>
              </a:lnSpc>
              <a:spcBef>
                <a:spcPct val="0"/>
              </a:spcBef>
              <a:spcAft>
                <a:spcPts val="0"/>
              </a:spcAft>
              <a:buClr>
                <a:schemeClr val="accent1"/>
              </a:buClr>
              <a:buSzPct val="70000"/>
              <a:buFont typeface="Wingdings" panose="05000000000000000000" pitchFamily="2" charset="2"/>
              <a:buNone/>
              <a:defRPr/>
            </a:pPr>
            <a:r>
              <a:rPr kumimoji="0" lang="en-US" altLang="zh-CN"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4.3.1 </a:t>
            </a: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不确定性的表示</a:t>
            </a:r>
            <a:endPar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endParaRPr>
          </a:p>
          <a:p>
            <a:pPr marL="609600" marR="0" lvl="0" indent="-609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2"/>
                </a:solidFill>
                <a:effectLst/>
                <a:uLnTx/>
                <a:uFillTx/>
                <a:latin typeface="+mn-lt"/>
                <a:ea typeface="+mn-ea"/>
                <a:cs typeface="+mn-cs"/>
              </a:rPr>
              <a:t>1. </a:t>
            </a: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知识的不确定性</a:t>
            </a:r>
            <a:endParaRPr kumimoji="0" lang="zh-CN" altLang="en-US" sz="2400" b="0" i="0" u="none" strike="noStrike" kern="1200" cap="none" spc="0" normalizeH="0" baseline="0" noProof="0" dirty="0" smtClean="0">
              <a:ln>
                <a:noFill/>
              </a:ln>
              <a:solidFill>
                <a:schemeClr val="tx2"/>
              </a:solidFill>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defRPr/>
            </a:pP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在主观</a:t>
            </a:r>
            <a:r>
              <a:rPr kumimoji="0" lang="en-US" altLang="zh-CN" sz="2000" b="0" i="0" u="none" strike="noStrike" kern="1200" cap="none" spc="0" normalizeH="0" baseline="0" noProof="0" dirty="0" err="1" smtClean="0">
                <a:ln>
                  <a:noFill/>
                </a:ln>
                <a:solidFill>
                  <a:schemeClr val="tx2"/>
                </a:solidFill>
                <a:effectLst/>
                <a:uLnTx/>
                <a:uFillTx/>
                <a:latin typeface="+mn-lt"/>
                <a:ea typeface="+mn-ea"/>
                <a:cs typeface="+mn-cs"/>
              </a:rPr>
              <a:t>Bayes</a:t>
            </a: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方法中，知识是用产生式规则表示的，具体形式为：</a:t>
            </a:r>
            <a:endParaRPr kumimoji="0" lang="zh-CN" altLang="en-US" sz="2000" b="0" i="0" u="none" strike="noStrike" kern="1200" cap="none" spc="0" normalizeH="0" baseline="0" noProof="0" dirty="0" smtClean="0">
              <a:ln>
                <a:noFill/>
              </a:ln>
              <a:solidFill>
                <a:schemeClr val="tx2"/>
              </a:solidFill>
              <a:effectLst/>
              <a:uLnTx/>
              <a:uFillTx/>
              <a:latin typeface="+mn-lt"/>
              <a:ea typeface="+mn-ea"/>
              <a:cs typeface="+mn-cs"/>
            </a:endParaRPr>
          </a:p>
          <a:p>
            <a:pPr marL="609600" marR="0" lvl="0" indent="-60960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defRPr/>
            </a:pP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IF	E	  	THEN		(LS,LN) 	H	(P(H))</a:t>
            </a:r>
            <a:endParaRPr kumimoji="0" lang="en-US" altLang="zh-CN" sz="2000" b="0" i="0" u="none" strike="noStrike" kern="1200" cap="none" spc="0" normalizeH="0" baseline="0" noProof="0" dirty="0" smtClean="0">
              <a:ln>
                <a:noFill/>
              </a:ln>
              <a:solidFill>
                <a:schemeClr val="tx2"/>
              </a:solidFill>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defRPr/>
            </a:pP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其中，</a:t>
            </a:r>
            <a:endParaRPr kumimoji="0" lang="zh-CN" altLang="en-US" sz="2000" b="0" i="0" u="none" strike="noStrike" kern="1200" cap="none" spc="0" normalizeH="0" baseline="0" noProof="0" dirty="0" smtClean="0">
              <a:ln>
                <a:noFill/>
              </a:ln>
              <a:solidFill>
                <a:schemeClr val="tx2"/>
              </a:solidFill>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accent1"/>
              </a:buClr>
              <a:buSzPct val="70000"/>
              <a:buFont typeface="Wingdings 2" panose="05020102010507070707" pitchFamily="18" charset="2"/>
              <a:buChar char=""/>
              <a:defRPr/>
            </a:pP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P(H)</a:t>
            </a: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是结论</a:t>
            </a: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H</a:t>
            </a: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的先验概率，由专家根据经验给出。</a:t>
            </a:r>
            <a:endParaRPr kumimoji="0" lang="zh-CN" altLang="en-US" sz="2000" b="0" i="0" u="none" strike="noStrike" kern="1200" cap="none" spc="0" normalizeH="0" baseline="0" noProof="0" dirty="0" smtClean="0">
              <a:ln>
                <a:noFill/>
              </a:ln>
              <a:solidFill>
                <a:schemeClr val="tx2"/>
              </a:solidFill>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accent1"/>
              </a:buClr>
              <a:buSzPct val="70000"/>
              <a:buFont typeface="Wingdings 2" panose="05020102010507070707" pitchFamily="18" charset="2"/>
              <a:buChar char=""/>
              <a:defRPr/>
            </a:pP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LS</a:t>
            </a: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称为充分性度量，用于指出</a:t>
            </a: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E</a:t>
            </a: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对</a:t>
            </a: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H</a:t>
            </a: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的支持程度，取值范围为</a:t>
            </a: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[0,∞)</a:t>
            </a: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，其定义为：</a:t>
            </a:r>
            <a:endParaRPr kumimoji="0" lang="zh-CN" altLang="en-US" sz="2000" b="0" i="0" u="none" strike="noStrike" kern="1200" cap="none" spc="0" normalizeH="0" baseline="0" noProof="0" dirty="0" smtClean="0">
              <a:ln>
                <a:noFill/>
              </a:ln>
              <a:solidFill>
                <a:schemeClr val="tx2"/>
              </a:solidFill>
              <a:effectLst/>
              <a:uLnTx/>
              <a:uFillTx/>
              <a:latin typeface="+mn-lt"/>
              <a:ea typeface="+mn-ea"/>
              <a:cs typeface="+mn-cs"/>
            </a:endParaRPr>
          </a:p>
          <a:p>
            <a:pPr marL="609600" marR="0" lvl="0" indent="-60960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defRPr/>
            </a:pP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LS=P(E|H)/P(E|</a:t>
            </a:r>
            <a:r>
              <a:rPr kumimoji="0" lang="en-US" altLang="zh-CN" sz="2000" b="0" i="0" u="none" strike="noStrike" kern="1200" cap="none" spc="0" normalizeH="0" baseline="0" noProof="0" dirty="0" smtClean="0">
                <a:ln>
                  <a:noFill/>
                </a:ln>
                <a:solidFill>
                  <a:schemeClr val="tx2"/>
                </a:solidFill>
                <a:effectLst/>
                <a:uLnTx/>
                <a:uFillTx/>
                <a:latin typeface="Times New Roman" panose="02020603050405020304" pitchFamily="18" charset="0"/>
                <a:ea typeface="+mn-ea"/>
                <a:cs typeface="Tahoma" panose="020B0604030504040204" pitchFamily="34" charset="0"/>
              </a:rPr>
              <a:t>¬</a:t>
            </a: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H)</a:t>
            </a: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a:t>
            </a:r>
            <a:endParaRPr kumimoji="0" lang="zh-CN" altLang="en-US" sz="2000" b="0" i="0" u="none" strike="noStrike" kern="1200" cap="none" spc="0" normalizeH="0" baseline="0" noProof="0" dirty="0" smtClean="0">
              <a:ln>
                <a:noFill/>
              </a:ln>
              <a:solidFill>
                <a:schemeClr val="tx2"/>
              </a:solidFill>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accent1"/>
              </a:buClr>
              <a:buSzPct val="70000"/>
              <a:buFont typeface="Wingdings 2" panose="05020102010507070707" pitchFamily="18" charset="2"/>
              <a:buChar char=""/>
              <a:defRPr/>
            </a:pP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LN</a:t>
            </a: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称为必要性度量，用于指出</a:t>
            </a: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~E</a:t>
            </a: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对</a:t>
            </a: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H</a:t>
            </a: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的支持程度，取值范围为</a:t>
            </a: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[0,∞)</a:t>
            </a: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，其定义为：</a:t>
            </a:r>
            <a:endParaRPr kumimoji="0" lang="zh-CN" altLang="en-US" sz="2000" b="0" i="0" u="none" strike="noStrike" kern="1200" cap="none" spc="0" normalizeH="0" baseline="0" noProof="0" dirty="0" smtClean="0">
              <a:ln>
                <a:noFill/>
              </a:ln>
              <a:solidFill>
                <a:schemeClr val="tx2"/>
              </a:solidFill>
              <a:effectLst/>
              <a:uLnTx/>
              <a:uFillTx/>
              <a:latin typeface="+mn-lt"/>
              <a:ea typeface="+mn-ea"/>
              <a:cs typeface="+mn-cs"/>
            </a:endParaRPr>
          </a:p>
          <a:p>
            <a:pPr marL="609600" marR="0" lvl="0" indent="-609600" algn="ctr" defTabSz="914400" rtl="0" eaLnBrk="1" fontAlgn="base" latinLnBrk="0" hangingPunct="1">
              <a:lnSpc>
                <a:spcPct val="100000"/>
              </a:lnSpc>
              <a:spcBef>
                <a:spcPct val="20000"/>
              </a:spcBef>
              <a:spcAft>
                <a:spcPct val="0"/>
              </a:spcAft>
              <a:buClr>
                <a:schemeClr val="accent1"/>
              </a:buClr>
              <a:buSzPct val="70000"/>
              <a:buFont typeface="Wingdings" panose="05000000000000000000" pitchFamily="2" charset="2"/>
              <a:buNone/>
              <a:defRPr/>
            </a:pP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LN=P(</a:t>
            </a:r>
            <a:r>
              <a:rPr kumimoji="0" lang="en-US" altLang="zh-CN" sz="2000" b="0" i="0" u="none" strike="noStrike" kern="1200" cap="none" spc="0" normalizeH="0" baseline="0" noProof="0" dirty="0" smtClean="0">
                <a:ln>
                  <a:noFill/>
                </a:ln>
                <a:solidFill>
                  <a:schemeClr val="tx2"/>
                </a:solidFill>
                <a:effectLst/>
                <a:uLnTx/>
                <a:uFillTx/>
                <a:latin typeface="Times New Roman" panose="02020603050405020304" pitchFamily="18" charset="0"/>
                <a:ea typeface="+mn-ea"/>
                <a:cs typeface="Tahoma" panose="020B0604030504040204" pitchFamily="34" charset="0"/>
              </a:rPr>
              <a:t>¬</a:t>
            </a: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E|H)/P(</a:t>
            </a:r>
            <a:r>
              <a:rPr kumimoji="0" lang="en-US" altLang="zh-CN" sz="2000" b="0" i="0" u="none" strike="noStrike" kern="1200" cap="none" spc="0" normalizeH="0" baseline="0" noProof="0" dirty="0" smtClean="0">
                <a:ln>
                  <a:noFill/>
                </a:ln>
                <a:solidFill>
                  <a:schemeClr val="tx2"/>
                </a:solidFill>
                <a:effectLst/>
                <a:uLnTx/>
                <a:uFillTx/>
                <a:latin typeface="Times New Roman" panose="02020603050405020304" pitchFamily="18" charset="0"/>
                <a:ea typeface="+mn-ea"/>
                <a:cs typeface="Tahoma" panose="020B0604030504040204" pitchFamily="34" charset="0"/>
              </a:rPr>
              <a:t>¬</a:t>
            </a: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E|</a:t>
            </a:r>
            <a:r>
              <a:rPr kumimoji="0" lang="en-US" altLang="zh-CN" sz="2000" b="0" i="0" u="none" strike="noStrike" kern="1200" cap="none" spc="0" normalizeH="0" baseline="0" noProof="0" dirty="0" smtClean="0">
                <a:ln>
                  <a:noFill/>
                </a:ln>
                <a:solidFill>
                  <a:schemeClr val="tx2"/>
                </a:solidFill>
                <a:effectLst/>
                <a:uLnTx/>
                <a:uFillTx/>
                <a:latin typeface="Times New Roman" panose="02020603050405020304" pitchFamily="18" charset="0"/>
                <a:ea typeface="+mn-ea"/>
                <a:cs typeface="Tahoma" panose="020B0604030504040204" pitchFamily="34" charset="0"/>
              </a:rPr>
              <a:t>¬</a:t>
            </a: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H)=(1-P(E|H))/(1-P(E|</a:t>
            </a:r>
            <a:r>
              <a:rPr kumimoji="0" lang="en-US" altLang="zh-CN" sz="2000" b="0" i="0" u="none" strike="noStrike" kern="1200" cap="none" spc="0" normalizeH="0" baseline="0" noProof="0" dirty="0" smtClean="0">
                <a:ln>
                  <a:noFill/>
                </a:ln>
                <a:solidFill>
                  <a:schemeClr val="tx2"/>
                </a:solidFill>
                <a:effectLst/>
                <a:uLnTx/>
                <a:uFillTx/>
                <a:latin typeface="Times New Roman" panose="02020603050405020304" pitchFamily="18" charset="0"/>
                <a:ea typeface="+mn-ea"/>
                <a:cs typeface="Tahoma" panose="020B0604030504040204" pitchFamily="34" charset="0"/>
              </a:rPr>
              <a:t>¬</a:t>
            </a: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H))</a:t>
            </a: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a:t>
            </a:r>
            <a:endParaRPr kumimoji="0" lang="zh-CN" altLang="en-US" sz="2000" b="0" i="0" u="none" strike="noStrike" kern="1200" cap="none" spc="0" normalizeH="0" baseline="0" noProof="0" dirty="0" smtClean="0">
              <a:ln>
                <a:noFill/>
              </a:ln>
              <a:solidFill>
                <a:schemeClr val="tx2"/>
              </a:solidFill>
              <a:effectLst/>
              <a:uLnTx/>
              <a:uFillTx/>
              <a:latin typeface="+mn-lt"/>
              <a:ea typeface="+mn-ea"/>
              <a:cs typeface="+mn-cs"/>
            </a:endParaRPr>
          </a:p>
          <a:p>
            <a:pPr marL="609600" marR="0" lvl="0" indent="-609600" algn="l" defTabSz="914400" rtl="0" eaLnBrk="1" fontAlgn="base" latinLnBrk="0" hangingPunct="1">
              <a:lnSpc>
                <a:spcPct val="100000"/>
              </a:lnSpc>
              <a:spcBef>
                <a:spcPct val="20000"/>
              </a:spcBef>
              <a:spcAft>
                <a:spcPct val="0"/>
              </a:spcAft>
              <a:buClr>
                <a:schemeClr val="accent1"/>
              </a:buClr>
              <a:buSzPct val="70000"/>
              <a:buFont typeface="Wingdings 2" panose="05020102010507070707" pitchFamily="18" charset="2"/>
              <a:buChar char=""/>
              <a:defRPr/>
            </a:pP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LS</a:t>
            </a: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和</a:t>
            </a:r>
            <a:r>
              <a:rPr kumimoji="0" lang="en-US" altLang="zh-CN" sz="2000" b="0" i="0" u="none" strike="noStrike" kern="1200" cap="none" spc="0" normalizeH="0" baseline="0" noProof="0" dirty="0" smtClean="0">
                <a:ln>
                  <a:noFill/>
                </a:ln>
                <a:solidFill>
                  <a:schemeClr val="tx2"/>
                </a:solidFill>
                <a:effectLst/>
                <a:uLnTx/>
                <a:uFillTx/>
                <a:latin typeface="+mn-lt"/>
                <a:ea typeface="+mn-ea"/>
                <a:cs typeface="+mn-cs"/>
              </a:rPr>
              <a:t>LN</a:t>
            </a:r>
            <a:r>
              <a:rPr kumimoji="0" lang="zh-CN" altLang="en-US" sz="2000" b="0" i="0" u="none" strike="noStrike" kern="1200" cap="none" spc="0" normalizeH="0" baseline="0" noProof="0" dirty="0" smtClean="0">
                <a:ln>
                  <a:noFill/>
                </a:ln>
                <a:solidFill>
                  <a:schemeClr val="tx2"/>
                </a:solidFill>
                <a:effectLst/>
                <a:uLnTx/>
                <a:uFillTx/>
                <a:latin typeface="+mn-lt"/>
                <a:ea typeface="+mn-ea"/>
                <a:cs typeface="+mn-cs"/>
              </a:rPr>
              <a:t>的值由领域专家给出，相当于知识的静态强度。</a:t>
            </a:r>
            <a:endParaRPr kumimoji="0" lang="zh-CN" altLang="en-US" sz="2000" b="0" i="0" u="none" strike="noStrike" kern="1200" cap="none" spc="0" normalizeH="0" baseline="0" noProof="0" dirty="0" smtClean="0">
              <a:ln>
                <a:noFill/>
              </a:ln>
              <a:solidFill>
                <a:schemeClr val="tx2"/>
              </a:solidFill>
              <a:effectLst/>
              <a:uLnTx/>
              <a:uFillTx/>
              <a:latin typeface="+mn-lt"/>
              <a:ea typeface="+mn-ea"/>
              <a:cs typeface="+mn-cs"/>
            </a:endParaRPr>
          </a:p>
        </p:txBody>
      </p:sp>
      <p:sp>
        <p:nvSpPr>
          <p:cNvPr id="5939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3011">
                                            <p:txEl>
                                              <p:pRg st="1" end="1"/>
                                            </p:txEl>
                                          </p:spTgt>
                                        </p:tgtEl>
                                        <p:attrNameLst>
                                          <p:attrName>style.visibility</p:attrName>
                                        </p:attrNameLst>
                                      </p:cBhvr>
                                      <p:to>
                                        <p:strVal val="visible"/>
                                      </p:to>
                                    </p:set>
                                    <p:anim calcmode="lin" valueType="num">
                                      <p:cBhvr additive="base">
                                        <p:cTn id="13"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011">
                                            <p:txEl>
                                              <p:pRg st="2" end="2"/>
                                            </p:txEl>
                                          </p:spTgt>
                                        </p:tgtEl>
                                        <p:attrNameLst>
                                          <p:attrName>style.visibility</p:attrName>
                                        </p:attrNameLst>
                                      </p:cBhvr>
                                      <p:to>
                                        <p:strVal val="visible"/>
                                      </p:to>
                                    </p:set>
                                    <p:anim calcmode="lin" valueType="num">
                                      <p:cBhvr additive="base">
                                        <p:cTn id="19"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43011">
                                            <p:txEl>
                                              <p:pRg st="3" end="3"/>
                                            </p:txEl>
                                          </p:spTgt>
                                        </p:tgtEl>
                                        <p:attrNameLst>
                                          <p:attrName>style.visibility</p:attrName>
                                        </p:attrNameLst>
                                      </p:cBhvr>
                                      <p:to>
                                        <p:strVal val="visible"/>
                                      </p:to>
                                    </p:set>
                                    <p:anim calcmode="lin" valueType="num">
                                      <p:cBhvr additive="base">
                                        <p:cTn id="24"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3011">
                                            <p:txEl>
                                              <p:pRg st="3" end="3"/>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43011">
                                            <p:txEl>
                                              <p:pRg st="4" end="4"/>
                                            </p:txEl>
                                          </p:spTgt>
                                        </p:tgtEl>
                                        <p:attrNameLst>
                                          <p:attrName>style.visibility</p:attrName>
                                        </p:attrNameLst>
                                      </p:cBhvr>
                                      <p:to>
                                        <p:strVal val="visible"/>
                                      </p:to>
                                    </p:set>
                                    <p:anim calcmode="lin" valueType="num">
                                      <p:cBhvr additive="base">
                                        <p:cTn id="29"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30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3011">
                                            <p:txEl>
                                              <p:pRg st="5" end="5"/>
                                            </p:txEl>
                                          </p:spTgt>
                                        </p:tgtEl>
                                        <p:attrNameLst>
                                          <p:attrName>style.visibility</p:attrName>
                                        </p:attrNameLst>
                                      </p:cBhvr>
                                      <p:to>
                                        <p:strVal val="visible"/>
                                      </p:to>
                                    </p:set>
                                    <p:anim calcmode="lin" valueType="num">
                                      <p:cBhvr additive="base">
                                        <p:cTn id="35" dur="5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3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3011">
                                            <p:txEl>
                                              <p:pRg st="6" end="6"/>
                                            </p:txEl>
                                          </p:spTgt>
                                        </p:tgtEl>
                                        <p:attrNameLst>
                                          <p:attrName>style.visibility</p:attrName>
                                        </p:attrNameLst>
                                      </p:cBhvr>
                                      <p:to>
                                        <p:strVal val="visible"/>
                                      </p:to>
                                    </p:set>
                                    <p:anim calcmode="lin" valueType="num">
                                      <p:cBhvr additive="base">
                                        <p:cTn id="41" dur="500" fill="hold"/>
                                        <p:tgtEl>
                                          <p:spTgt spid="43011">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3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3011">
                                            <p:txEl>
                                              <p:pRg st="7" end="7"/>
                                            </p:txEl>
                                          </p:spTgt>
                                        </p:tgtEl>
                                        <p:attrNameLst>
                                          <p:attrName>style.visibility</p:attrName>
                                        </p:attrNameLst>
                                      </p:cBhvr>
                                      <p:to>
                                        <p:strVal val="visible"/>
                                      </p:to>
                                    </p:set>
                                    <p:anim calcmode="lin" valueType="num">
                                      <p:cBhvr additive="base">
                                        <p:cTn id="47" dur="500" fill="hold"/>
                                        <p:tgtEl>
                                          <p:spTgt spid="43011">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30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3011">
                                            <p:txEl>
                                              <p:pRg st="8" end="8"/>
                                            </p:txEl>
                                          </p:spTgt>
                                        </p:tgtEl>
                                        <p:attrNameLst>
                                          <p:attrName>style.visibility</p:attrName>
                                        </p:attrNameLst>
                                      </p:cBhvr>
                                      <p:to>
                                        <p:strVal val="visible"/>
                                      </p:to>
                                    </p:set>
                                    <p:anim calcmode="lin" valueType="num">
                                      <p:cBhvr additive="base">
                                        <p:cTn id="53" dur="500" fill="hold"/>
                                        <p:tgtEl>
                                          <p:spTgt spid="43011">
                                            <p:txEl>
                                              <p:pRg st="8" end="8"/>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301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3011">
                                            <p:txEl>
                                              <p:pRg st="9" end="9"/>
                                            </p:txEl>
                                          </p:spTgt>
                                        </p:tgtEl>
                                        <p:attrNameLst>
                                          <p:attrName>style.visibility</p:attrName>
                                        </p:attrNameLst>
                                      </p:cBhvr>
                                      <p:to>
                                        <p:strVal val="visible"/>
                                      </p:to>
                                    </p:set>
                                    <p:anim calcmode="lin" valueType="num">
                                      <p:cBhvr additive="base">
                                        <p:cTn id="59" dur="500" fill="hold"/>
                                        <p:tgtEl>
                                          <p:spTgt spid="43011">
                                            <p:txEl>
                                              <p:pRg st="9" end="9"/>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3011">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43011">
                                            <p:txEl>
                                              <p:pRg st="10" end="10"/>
                                            </p:txEl>
                                          </p:spTgt>
                                        </p:tgtEl>
                                        <p:attrNameLst>
                                          <p:attrName>style.visibility</p:attrName>
                                        </p:attrNameLst>
                                      </p:cBhvr>
                                      <p:to>
                                        <p:strVal val="visible"/>
                                      </p:to>
                                    </p:set>
                                    <p:anim calcmode="lin" valueType="num">
                                      <p:cBhvr additive="base">
                                        <p:cTn id="65" dur="500" fill="hold"/>
                                        <p:tgtEl>
                                          <p:spTgt spid="43011">
                                            <p:txEl>
                                              <p:pRg st="10" end="1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43011">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noChangeArrowheads="1"/>
          </p:cNvSpPr>
          <p:nvPr>
            <p:ph type="title"/>
          </p:nvPr>
        </p:nvSpPr>
        <p:spPr>
          <a:xfrm>
            <a:off x="609600" y="2286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2.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证据的不确定性</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9220" name="Rectangle 3" descr="Rectangle: Click to edit Master text styles&#13;&#10;Second level&#13;&#10;Third level&#13;&#10;Fourth level&#13;&#10;Fifth level"/>
          <p:cNvSpPr>
            <a:spLocks noGrp="1"/>
          </p:cNvSpPr>
          <p:nvPr>
            <p:ph idx="1"/>
          </p:nvPr>
        </p:nvSpPr>
        <p:spPr>
          <a:xfrm>
            <a:off x="381000" y="1295400"/>
            <a:ext cx="8229600" cy="5181600"/>
          </a:xfrm>
          <a:ln/>
        </p:spPr>
        <p:txBody>
          <a:bodyPr vert="horz" wrap="square" lIns="91440" tIns="45720" rIns="91440" bIns="45720" anchor="t" anchorCtr="0"/>
          <a:p>
            <a:pPr marL="533400" indent="-533400" eaLnBrk="1" hangingPunct="1"/>
            <a:r>
              <a:rPr lang="zh-CN" altLang="en-US" sz="2800" dirty="0"/>
              <a:t>在主观</a:t>
            </a:r>
            <a:r>
              <a:rPr lang="en-US" altLang="zh-CN" sz="2800" dirty="0"/>
              <a:t>Bayes</a:t>
            </a:r>
            <a:r>
              <a:rPr lang="zh-CN" altLang="en-US" sz="2800" dirty="0"/>
              <a:t>方法中，证据的不确定性也用概率表示。对于证据</a:t>
            </a:r>
            <a:r>
              <a:rPr lang="en-US" altLang="zh-CN" sz="2800" dirty="0"/>
              <a:t>E</a:t>
            </a:r>
            <a:r>
              <a:rPr lang="zh-CN" altLang="en-US" sz="2800" dirty="0"/>
              <a:t>，由用户根据观察</a:t>
            </a:r>
            <a:r>
              <a:rPr lang="en-US" altLang="zh-CN" sz="2800" dirty="0"/>
              <a:t>S</a:t>
            </a:r>
            <a:r>
              <a:rPr lang="zh-CN" altLang="en-US" sz="2800" dirty="0"/>
              <a:t>给出</a:t>
            </a:r>
            <a:r>
              <a:rPr lang="en-US" altLang="zh-CN" sz="2800" dirty="0"/>
              <a:t>P(E|S)</a:t>
            </a:r>
            <a:r>
              <a:rPr lang="zh-CN" altLang="en-US" sz="2800" dirty="0"/>
              <a:t>，即动态强度。</a:t>
            </a:r>
            <a:endParaRPr lang="zh-CN" altLang="en-US" sz="2800" dirty="0"/>
          </a:p>
          <a:p>
            <a:pPr marL="533400" indent="-533400" eaLnBrk="1" hangingPunct="1"/>
            <a:r>
              <a:rPr lang="zh-CN" altLang="en-US" sz="2800" dirty="0"/>
              <a:t>由于主观给定</a:t>
            </a:r>
            <a:r>
              <a:rPr lang="en-US" altLang="zh-CN" sz="2800" dirty="0"/>
              <a:t>P(E|S)</a:t>
            </a:r>
            <a:r>
              <a:rPr lang="zh-CN" altLang="en-US" sz="2800" dirty="0"/>
              <a:t>有所困难，所以实际中可以用可信度</a:t>
            </a:r>
            <a:r>
              <a:rPr lang="en-US" altLang="zh-CN" sz="2800" dirty="0"/>
              <a:t>C(E|S)</a:t>
            </a:r>
            <a:r>
              <a:rPr lang="zh-CN" altLang="en-US" sz="2800" dirty="0"/>
              <a:t>代替</a:t>
            </a:r>
            <a:r>
              <a:rPr lang="en-US" altLang="zh-CN" sz="2800" dirty="0"/>
              <a:t>P(E|S)</a:t>
            </a:r>
            <a:r>
              <a:rPr lang="zh-CN" altLang="en-US" sz="2800" dirty="0"/>
              <a:t>。例如在</a:t>
            </a:r>
            <a:r>
              <a:rPr lang="en-US" altLang="zh-CN" sz="2800" dirty="0"/>
              <a:t>PROSPECTOR</a:t>
            </a:r>
            <a:r>
              <a:rPr lang="zh-CN" altLang="en-US" sz="2800" dirty="0"/>
              <a:t>中</a:t>
            </a:r>
            <a:r>
              <a:rPr lang="en-US" altLang="zh-CN" sz="2800" dirty="0"/>
              <a:t>C(E|S)</a:t>
            </a:r>
            <a:r>
              <a:rPr lang="zh-CN" altLang="en-US" sz="2800" dirty="0"/>
              <a:t>和</a:t>
            </a:r>
            <a:r>
              <a:rPr lang="en-US" altLang="zh-CN" sz="2800" dirty="0"/>
              <a:t>P(E|S)</a:t>
            </a:r>
            <a:r>
              <a:rPr lang="zh-CN" altLang="en-US" sz="2800" dirty="0"/>
              <a:t>遵从如下关系：</a:t>
            </a:r>
            <a:endParaRPr lang="zh-CN" altLang="en-US" sz="2800" dirty="0"/>
          </a:p>
        </p:txBody>
      </p:sp>
      <p:sp>
        <p:nvSpPr>
          <p:cNvPr id="6144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9218" name="Object 36"/>
          <p:cNvGraphicFramePr>
            <a:graphicFrameLocks noChangeAspect="1"/>
          </p:cNvGraphicFramePr>
          <p:nvPr/>
        </p:nvGraphicFramePr>
        <p:xfrm>
          <a:off x="1524000" y="4343400"/>
          <a:ext cx="6235700" cy="1308100"/>
        </p:xfrm>
        <a:graphic>
          <a:graphicData uri="http://schemas.openxmlformats.org/presentationml/2006/ole">
            <mc:AlternateContent xmlns:mc="http://schemas.openxmlformats.org/markup-compatibility/2006">
              <mc:Choice xmlns:v="urn:schemas-microsoft-com:vml" Requires="v">
                <p:oleObj spid="_x0000_s3090" name="" r:id="rId1" imgW="6235700" imgH="1308100" progId="Equation.DSMT4">
                  <p:embed/>
                </p:oleObj>
              </mc:Choice>
              <mc:Fallback>
                <p:oleObj name="" r:id="rId1" imgW="6235700" imgH="1308100" progId="Equation.DSMT4">
                  <p:embed/>
                  <p:pic>
                    <p:nvPicPr>
                      <p:cNvPr id="0" name="图片 3089"/>
                      <p:cNvPicPr/>
                      <p:nvPr/>
                    </p:nvPicPr>
                    <p:blipFill>
                      <a:blip r:embed="rId2"/>
                      <a:stretch>
                        <a:fillRect/>
                      </a:stretch>
                    </p:blipFill>
                    <p:spPr>
                      <a:xfrm>
                        <a:off x="1524000" y="4343400"/>
                        <a:ext cx="6235700" cy="13081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20">
                                            <p:txEl>
                                              <p:charRg st="0" end="56"/>
                                            </p:txEl>
                                          </p:spTgt>
                                        </p:tgtEl>
                                        <p:attrNameLst>
                                          <p:attrName>style.visibility</p:attrName>
                                        </p:attrNameLst>
                                      </p:cBhvr>
                                      <p:to>
                                        <p:strVal val="visible"/>
                                      </p:to>
                                    </p:set>
                                    <p:anim calcmode="lin" valueType="num">
                                      <p:cBhvr additive="base">
                                        <p:cTn id="7" dur="500" fill="hold"/>
                                        <p:tgtEl>
                                          <p:spTgt spid="9220">
                                            <p:txEl>
                                              <p:charRg st="0" end="5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0">
                                            <p:txEl>
                                              <p:charRg st="0" end="5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20">
                                            <p:txEl>
                                              <p:charRg st="56" end="134"/>
                                            </p:txEl>
                                          </p:spTgt>
                                        </p:tgtEl>
                                        <p:attrNameLst>
                                          <p:attrName>style.visibility</p:attrName>
                                        </p:attrNameLst>
                                      </p:cBhvr>
                                      <p:to>
                                        <p:strVal val="visible"/>
                                      </p:to>
                                    </p:set>
                                    <p:anim calcmode="lin" valueType="num">
                                      <p:cBhvr additive="base">
                                        <p:cTn id="13" dur="500" fill="hold"/>
                                        <p:tgtEl>
                                          <p:spTgt spid="9220">
                                            <p:txEl>
                                              <p:charRg st="56" end="13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20">
                                            <p:txEl>
                                              <p:charRg st="56" end="13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9218"/>
                                        </p:tgtEl>
                                        <p:attrNameLst>
                                          <p:attrName>style.visibility</p:attrName>
                                        </p:attrNameLst>
                                      </p:cBhvr>
                                      <p:to>
                                        <p:strVal val="visible"/>
                                      </p:to>
                                    </p:set>
                                    <p:animEffect transition="in" filter="blinds(horizontal)">
                                      <p:cBhvr>
                                        <p:cTn id="19"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type="title"/>
          </p:nvPr>
        </p:nvSpPr>
        <p:spPr>
          <a:xfrm>
            <a:off x="762000" y="5334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3.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组合证据的不确定性</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4035" name="Rectangle 3" descr="Rectangle: Click to edit Master text styles&#13;&#10;Second level&#13;&#10;Third level&#13;&#10;Fourth level&#13;&#10;Fifth level"/>
          <p:cNvSpPr>
            <a:spLocks noGrp="1"/>
          </p:cNvSpPr>
          <p:nvPr>
            <p:ph idx="1"/>
          </p:nvPr>
        </p:nvSpPr>
        <p:spPr>
          <a:xfrm>
            <a:off x="685800" y="1752600"/>
            <a:ext cx="7772400" cy="4572000"/>
          </a:xfrm>
          <a:ln/>
        </p:spPr>
        <p:txBody>
          <a:bodyPr vert="horz" wrap="square" lIns="91440" tIns="45720" rIns="91440" bIns="45720" anchor="t" anchorCtr="0"/>
          <a:p>
            <a:pPr marL="609600" indent="-609600" eaLnBrk="1" hangingPunct="1"/>
            <a:r>
              <a:rPr lang="zh-CN" altLang="en-US" sz="2400" dirty="0"/>
              <a:t>可以采用最大最小法。</a:t>
            </a:r>
            <a:endParaRPr lang="zh-CN" altLang="en-US" sz="2400" dirty="0"/>
          </a:p>
          <a:p>
            <a:pPr marL="609600" indent="-609600" eaLnBrk="1" hangingPunct="1">
              <a:buFont typeface="Wingdings" panose="05000000000000000000" pitchFamily="2" charset="2"/>
              <a:buNone/>
            </a:pPr>
            <a:r>
              <a:rPr lang="zh-CN" altLang="en-US" sz="2400" dirty="0"/>
              <a:t>当组合证据是多个单一证据的合取时，即</a:t>
            </a:r>
            <a:endParaRPr lang="zh-CN" altLang="en-US" sz="2400" dirty="0"/>
          </a:p>
          <a:p>
            <a:pPr marL="609600" indent="-609600" algn="ctr" eaLnBrk="1" hangingPunct="1">
              <a:buFont typeface="Wingdings" panose="05000000000000000000" pitchFamily="2" charset="2"/>
              <a:buNone/>
            </a:pPr>
            <a:r>
              <a:rPr lang="en-US" altLang="zh-CN" sz="2400" dirty="0"/>
              <a:t>E=E</a:t>
            </a:r>
            <a:r>
              <a:rPr lang="en-US" altLang="zh-CN" sz="2400" baseline="-25000" dirty="0"/>
              <a:t>1</a:t>
            </a:r>
            <a:r>
              <a:rPr lang="en-US" altLang="zh-CN" sz="2400" dirty="0"/>
              <a:t> AND E</a:t>
            </a:r>
            <a:r>
              <a:rPr lang="en-US" altLang="zh-CN" sz="2400" baseline="-25000" dirty="0"/>
              <a:t>2</a:t>
            </a:r>
            <a:r>
              <a:rPr lang="en-US" altLang="zh-CN" sz="2400" dirty="0"/>
              <a:t> AND </a:t>
            </a:r>
            <a:r>
              <a:rPr lang="en-US" altLang="zh-CN" sz="2400" dirty="0">
                <a:latin typeface="Times New Roman" panose="02020603050405020304" pitchFamily="18" charset="0"/>
              </a:rPr>
              <a:t>…</a:t>
            </a:r>
            <a:r>
              <a:rPr lang="en-US" altLang="zh-CN" sz="2400" dirty="0"/>
              <a:t> AND E</a:t>
            </a:r>
            <a:r>
              <a:rPr lang="en-US" altLang="zh-CN" sz="2400" baseline="-25000" dirty="0"/>
              <a:t>n</a:t>
            </a:r>
            <a:endParaRPr lang="en-US" altLang="zh-CN" sz="2400" baseline="-25000" dirty="0"/>
          </a:p>
          <a:p>
            <a:pPr marL="609600" indent="-609600" eaLnBrk="1" hangingPunct="1">
              <a:buFont typeface="Wingdings" panose="05000000000000000000" pitchFamily="2" charset="2"/>
              <a:buNone/>
            </a:pPr>
            <a:r>
              <a:rPr lang="zh-CN" altLang="en-US" sz="2400" dirty="0"/>
              <a:t>则：</a:t>
            </a:r>
            <a:r>
              <a:rPr lang="en-US" altLang="zh-CN" sz="2400" dirty="0"/>
              <a:t>P(E|S)=min{P(E</a:t>
            </a:r>
            <a:r>
              <a:rPr lang="en-US" altLang="zh-CN" sz="2400" baseline="-25000" dirty="0"/>
              <a:t>1</a:t>
            </a:r>
            <a:r>
              <a:rPr lang="en-US" altLang="zh-CN" sz="2400" dirty="0"/>
              <a:t>|S),P(E</a:t>
            </a:r>
            <a:r>
              <a:rPr lang="en-US" altLang="zh-CN" sz="2400" baseline="-25000" dirty="0"/>
              <a:t>2</a:t>
            </a:r>
            <a:r>
              <a:rPr lang="en-US" altLang="zh-CN" sz="2400" dirty="0"/>
              <a:t>|S),</a:t>
            </a:r>
            <a:r>
              <a:rPr lang="en-US" altLang="zh-CN" sz="2400" dirty="0">
                <a:latin typeface="Times New Roman" panose="02020603050405020304" pitchFamily="18" charset="0"/>
              </a:rPr>
              <a:t>…</a:t>
            </a:r>
            <a:r>
              <a:rPr lang="en-US" altLang="zh-CN" sz="2400" dirty="0"/>
              <a:t>,P(E</a:t>
            </a:r>
            <a:r>
              <a:rPr lang="en-US" altLang="zh-CN" sz="2400" baseline="-25000" dirty="0"/>
              <a:t>n</a:t>
            </a:r>
            <a:r>
              <a:rPr lang="en-US" altLang="zh-CN" sz="2400" dirty="0"/>
              <a:t>|S)}</a:t>
            </a:r>
            <a:endParaRPr lang="en-US" altLang="zh-CN" sz="2400" dirty="0"/>
          </a:p>
          <a:p>
            <a:pPr marL="609600" indent="-609600" eaLnBrk="1" hangingPunct="1">
              <a:buFont typeface="Wingdings" panose="05000000000000000000" pitchFamily="2" charset="2"/>
              <a:buNone/>
            </a:pPr>
            <a:r>
              <a:rPr lang="zh-CN" altLang="en-US" sz="2400" dirty="0"/>
              <a:t>当组合证据是多个单一证据的析取时，即</a:t>
            </a:r>
            <a:endParaRPr lang="zh-CN" altLang="en-US" sz="2400" dirty="0"/>
          </a:p>
          <a:p>
            <a:pPr marL="609600" indent="-609600" algn="ctr" eaLnBrk="1" hangingPunct="1">
              <a:buFont typeface="Wingdings" panose="05000000000000000000" pitchFamily="2" charset="2"/>
              <a:buNone/>
            </a:pPr>
            <a:r>
              <a:rPr lang="en-US" altLang="zh-CN" sz="2400" dirty="0"/>
              <a:t>E=E</a:t>
            </a:r>
            <a:r>
              <a:rPr lang="en-US" altLang="zh-CN" sz="2400" baseline="-25000" dirty="0"/>
              <a:t>1</a:t>
            </a:r>
            <a:r>
              <a:rPr lang="en-US" altLang="zh-CN" sz="2400" dirty="0"/>
              <a:t> OR E</a:t>
            </a:r>
            <a:r>
              <a:rPr lang="en-US" altLang="zh-CN" sz="2400" baseline="-25000" dirty="0"/>
              <a:t>2</a:t>
            </a:r>
            <a:r>
              <a:rPr lang="en-US" altLang="zh-CN" sz="2400" dirty="0"/>
              <a:t> OR </a:t>
            </a:r>
            <a:r>
              <a:rPr lang="en-US" altLang="zh-CN" sz="2400" dirty="0">
                <a:latin typeface="Times New Roman" panose="02020603050405020304" pitchFamily="18" charset="0"/>
              </a:rPr>
              <a:t>…</a:t>
            </a:r>
            <a:r>
              <a:rPr lang="en-US" altLang="zh-CN" sz="2400" dirty="0"/>
              <a:t> OR E</a:t>
            </a:r>
            <a:r>
              <a:rPr lang="en-US" altLang="zh-CN" sz="2400" baseline="-25000" dirty="0"/>
              <a:t>n</a:t>
            </a:r>
            <a:endParaRPr lang="en-US" altLang="zh-CN" sz="2400" baseline="-25000" dirty="0"/>
          </a:p>
          <a:p>
            <a:pPr marL="609600" indent="-609600" eaLnBrk="1" hangingPunct="1">
              <a:buFont typeface="Wingdings" panose="05000000000000000000" pitchFamily="2" charset="2"/>
              <a:buNone/>
            </a:pPr>
            <a:r>
              <a:rPr lang="zh-CN" altLang="en-US" sz="2400" dirty="0"/>
              <a:t>则：</a:t>
            </a:r>
            <a:r>
              <a:rPr lang="en-US" altLang="zh-CN" sz="2400" dirty="0"/>
              <a:t>P(E|S)=max{P(E</a:t>
            </a:r>
            <a:r>
              <a:rPr lang="en-US" altLang="zh-CN" sz="2400" baseline="-25000" dirty="0"/>
              <a:t>1</a:t>
            </a:r>
            <a:r>
              <a:rPr lang="en-US" altLang="zh-CN" sz="2400" dirty="0"/>
              <a:t>|S),P(E</a:t>
            </a:r>
            <a:r>
              <a:rPr lang="en-US" altLang="zh-CN" sz="2400" baseline="-25000" dirty="0"/>
              <a:t>2</a:t>
            </a:r>
            <a:r>
              <a:rPr lang="en-US" altLang="zh-CN" sz="2400" dirty="0"/>
              <a:t>|S),</a:t>
            </a:r>
            <a:r>
              <a:rPr lang="en-US" altLang="zh-CN" sz="2400" dirty="0">
                <a:latin typeface="Times New Roman" panose="02020603050405020304" pitchFamily="18" charset="0"/>
              </a:rPr>
              <a:t>…</a:t>
            </a:r>
            <a:r>
              <a:rPr lang="en-US" altLang="zh-CN" sz="2400" dirty="0"/>
              <a:t>,P(E</a:t>
            </a:r>
            <a:r>
              <a:rPr lang="en-US" altLang="zh-CN" sz="2400" baseline="-25000" dirty="0"/>
              <a:t>n</a:t>
            </a:r>
            <a:r>
              <a:rPr lang="en-US" altLang="zh-CN" sz="2400" dirty="0"/>
              <a:t>|S)}</a:t>
            </a:r>
            <a:endParaRPr lang="en-US" altLang="zh-CN" sz="2400" dirty="0"/>
          </a:p>
          <a:p>
            <a:pPr marL="609600" indent="-609600" eaLnBrk="1" hangingPunct="1">
              <a:buFont typeface="Wingdings" panose="05000000000000000000" pitchFamily="2" charset="2"/>
              <a:buNone/>
            </a:pPr>
            <a:r>
              <a:rPr lang="zh-CN" altLang="en-US" sz="2400" dirty="0"/>
              <a:t>对于</a:t>
            </a:r>
            <a:r>
              <a:rPr lang="zh-CN" altLang="en-US" sz="2400" dirty="0">
                <a:latin typeface="Times New Roman" panose="02020603050405020304" pitchFamily="18" charset="0"/>
              </a:rPr>
              <a:t>“</a:t>
            </a:r>
            <a:r>
              <a:rPr lang="en-US" altLang="zh-CN" sz="24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a:t>
            </a:r>
            <a:r>
              <a:rPr lang="zh-CN" altLang="en-US" sz="2400" dirty="0"/>
              <a:t>运算则：</a:t>
            </a:r>
            <a:endParaRPr lang="zh-CN" altLang="en-US" sz="2400" dirty="0"/>
          </a:p>
          <a:p>
            <a:pPr marL="609600" indent="-609600" algn="ctr" eaLnBrk="1" hangingPunct="1">
              <a:buFont typeface="Wingdings" panose="05000000000000000000" pitchFamily="2" charset="2"/>
              <a:buNone/>
            </a:pPr>
            <a:r>
              <a:rPr lang="en-US" altLang="zh-CN" sz="2400" dirty="0"/>
              <a:t>P(</a:t>
            </a:r>
            <a:r>
              <a:rPr lang="en-US" altLang="zh-CN" sz="2400" dirty="0">
                <a:latin typeface="Times New Roman" panose="02020603050405020304" pitchFamily="18" charset="0"/>
                <a:cs typeface="Tahoma" panose="020B0604030504040204" pitchFamily="34" charset="0"/>
              </a:rPr>
              <a:t>¬</a:t>
            </a:r>
            <a:r>
              <a:rPr lang="en-US" altLang="zh-CN" sz="2400" dirty="0">
                <a:cs typeface="Tahoma" panose="020B0604030504040204" pitchFamily="34" charset="0"/>
              </a:rPr>
              <a:t>E|S)=1-P(E|S)</a:t>
            </a:r>
            <a:endParaRPr lang="en-US" altLang="zh-CN" sz="2400" dirty="0"/>
          </a:p>
          <a:p>
            <a:pPr marL="609600" indent="-609600" eaLnBrk="1" hangingPunct="1">
              <a:buFont typeface="Wingdings" panose="05000000000000000000" pitchFamily="2" charset="2"/>
              <a:buNone/>
            </a:pPr>
            <a:endParaRPr lang="en-US" altLang="zh-CN" sz="2400" dirty="0"/>
          </a:p>
        </p:txBody>
      </p:sp>
      <p:sp>
        <p:nvSpPr>
          <p:cNvPr id="6349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5">
                                            <p:txEl>
                                              <p:charRg st="0" end="11"/>
                                            </p:txEl>
                                          </p:spTgt>
                                        </p:tgtEl>
                                        <p:attrNameLst>
                                          <p:attrName>style.visibility</p:attrName>
                                        </p:attrNameLst>
                                      </p:cBhvr>
                                      <p:to>
                                        <p:strVal val="visible"/>
                                      </p:to>
                                    </p:set>
                                    <p:anim calcmode="lin" valueType="num">
                                      <p:cBhvr additive="base">
                                        <p:cTn id="7" dur="500" fill="hold"/>
                                        <p:tgtEl>
                                          <p:spTgt spid="44035">
                                            <p:txEl>
                                              <p:charRg st="0"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charRg st="0" end="1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5">
                                            <p:txEl>
                                              <p:charRg st="11" end="30"/>
                                            </p:txEl>
                                          </p:spTgt>
                                        </p:tgtEl>
                                        <p:attrNameLst>
                                          <p:attrName>style.visibility</p:attrName>
                                        </p:attrNameLst>
                                      </p:cBhvr>
                                      <p:to>
                                        <p:strVal val="visible"/>
                                      </p:to>
                                    </p:set>
                                    <p:anim calcmode="lin" valueType="num">
                                      <p:cBhvr additive="base">
                                        <p:cTn id="13" dur="500" fill="hold"/>
                                        <p:tgtEl>
                                          <p:spTgt spid="44035">
                                            <p:txEl>
                                              <p:charRg st="11" end="3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charRg st="11" end="30"/>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44035">
                                            <p:txEl>
                                              <p:charRg st="30" end="55"/>
                                            </p:txEl>
                                          </p:spTgt>
                                        </p:tgtEl>
                                        <p:attrNameLst>
                                          <p:attrName>style.visibility</p:attrName>
                                        </p:attrNameLst>
                                      </p:cBhvr>
                                      <p:to>
                                        <p:strVal val="visible"/>
                                      </p:to>
                                    </p:set>
                                    <p:anim calcmode="lin" valueType="num">
                                      <p:cBhvr additive="base">
                                        <p:cTn id="18" dur="500" fill="hold"/>
                                        <p:tgtEl>
                                          <p:spTgt spid="44035">
                                            <p:txEl>
                                              <p:charRg st="30" end="5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4035">
                                            <p:txEl>
                                              <p:charRg st="30" end="5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4035">
                                            <p:txEl>
                                              <p:charRg st="55" end="95"/>
                                            </p:txEl>
                                          </p:spTgt>
                                        </p:tgtEl>
                                        <p:attrNameLst>
                                          <p:attrName>style.visibility</p:attrName>
                                        </p:attrNameLst>
                                      </p:cBhvr>
                                      <p:to>
                                        <p:strVal val="visible"/>
                                      </p:to>
                                    </p:set>
                                    <p:anim calcmode="lin" valueType="num">
                                      <p:cBhvr additive="base">
                                        <p:cTn id="24" dur="500" fill="hold"/>
                                        <p:tgtEl>
                                          <p:spTgt spid="44035">
                                            <p:txEl>
                                              <p:charRg st="55" end="9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4035">
                                            <p:txEl>
                                              <p:charRg st="55" end="9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44035">
                                            <p:txEl>
                                              <p:charRg st="95" end="114"/>
                                            </p:txEl>
                                          </p:spTgt>
                                        </p:tgtEl>
                                        <p:attrNameLst>
                                          <p:attrName>style.visibility</p:attrName>
                                        </p:attrNameLst>
                                      </p:cBhvr>
                                      <p:to>
                                        <p:strVal val="visible"/>
                                      </p:to>
                                    </p:set>
                                    <p:anim calcmode="lin" valueType="num">
                                      <p:cBhvr additive="base">
                                        <p:cTn id="30" dur="500" fill="hold"/>
                                        <p:tgtEl>
                                          <p:spTgt spid="44035">
                                            <p:txEl>
                                              <p:charRg st="95" end="11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4035">
                                            <p:txEl>
                                              <p:charRg st="95" end="114"/>
                                            </p:txEl>
                                          </p:spTgt>
                                        </p:tgtEl>
                                        <p:attrNameLst>
                                          <p:attrName>ppt_y</p:attrName>
                                        </p:attrNameLst>
                                      </p:cBhvr>
                                      <p:tavLst>
                                        <p:tav tm="0">
                                          <p:val>
                                            <p:strVal val="1+#ppt_h/2"/>
                                          </p:val>
                                        </p:tav>
                                        <p:tav tm="100000">
                                          <p:val>
                                            <p:strVal val="#ppt_y"/>
                                          </p:val>
                                        </p:tav>
                                      </p:tavLst>
                                    </p:anim>
                                  </p:childTnLst>
                                </p:cTn>
                              </p:par>
                            </p:childTnLst>
                          </p:cTn>
                        </p:par>
                        <p:par>
                          <p:cTn id="32" fill="hold">
                            <p:stCondLst>
                              <p:cond delay="500"/>
                            </p:stCondLst>
                            <p:childTnLst>
                              <p:par>
                                <p:cTn id="33" presetID="2" presetClass="entr" presetSubtype="4" fill="hold" grpId="0" nodeType="afterEffect">
                                  <p:stCondLst>
                                    <p:cond delay="0"/>
                                  </p:stCondLst>
                                  <p:childTnLst>
                                    <p:set>
                                      <p:cBhvr>
                                        <p:cTn id="34" dur="1" fill="hold">
                                          <p:stCondLst>
                                            <p:cond delay="0"/>
                                          </p:stCondLst>
                                        </p:cTn>
                                        <p:tgtEl>
                                          <p:spTgt spid="44035">
                                            <p:txEl>
                                              <p:charRg st="114" end="136"/>
                                            </p:txEl>
                                          </p:spTgt>
                                        </p:tgtEl>
                                        <p:attrNameLst>
                                          <p:attrName>style.visibility</p:attrName>
                                        </p:attrNameLst>
                                      </p:cBhvr>
                                      <p:to>
                                        <p:strVal val="visible"/>
                                      </p:to>
                                    </p:set>
                                    <p:anim calcmode="lin" valueType="num">
                                      <p:cBhvr additive="base">
                                        <p:cTn id="35" dur="500" fill="hold"/>
                                        <p:tgtEl>
                                          <p:spTgt spid="44035">
                                            <p:txEl>
                                              <p:charRg st="114" end="13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4035">
                                            <p:txEl>
                                              <p:charRg st="114" end="13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4035">
                                            <p:txEl>
                                              <p:charRg st="136" end="176"/>
                                            </p:txEl>
                                          </p:spTgt>
                                        </p:tgtEl>
                                        <p:attrNameLst>
                                          <p:attrName>style.visibility</p:attrName>
                                        </p:attrNameLst>
                                      </p:cBhvr>
                                      <p:to>
                                        <p:strVal val="visible"/>
                                      </p:to>
                                    </p:set>
                                    <p:anim calcmode="lin" valueType="num">
                                      <p:cBhvr additive="base">
                                        <p:cTn id="41" dur="500" fill="hold"/>
                                        <p:tgtEl>
                                          <p:spTgt spid="44035">
                                            <p:txEl>
                                              <p:charRg st="136" end="17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4035">
                                            <p:txEl>
                                              <p:charRg st="136" end="17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4035">
                                            <p:txEl>
                                              <p:charRg st="176" end="186"/>
                                            </p:txEl>
                                          </p:spTgt>
                                        </p:tgtEl>
                                        <p:attrNameLst>
                                          <p:attrName>style.visibility</p:attrName>
                                        </p:attrNameLst>
                                      </p:cBhvr>
                                      <p:to>
                                        <p:strVal val="visible"/>
                                      </p:to>
                                    </p:set>
                                    <p:anim calcmode="lin" valueType="num">
                                      <p:cBhvr additive="base">
                                        <p:cTn id="47" dur="500" fill="hold"/>
                                        <p:tgtEl>
                                          <p:spTgt spid="44035">
                                            <p:txEl>
                                              <p:charRg st="176" end="18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4035">
                                            <p:txEl>
                                              <p:charRg st="176" end="18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4035">
                                            <p:txEl>
                                              <p:charRg st="186" end="203"/>
                                            </p:txEl>
                                          </p:spTgt>
                                        </p:tgtEl>
                                        <p:attrNameLst>
                                          <p:attrName>style.visibility</p:attrName>
                                        </p:attrNameLst>
                                      </p:cBhvr>
                                      <p:to>
                                        <p:strVal val="visible"/>
                                      </p:to>
                                    </p:set>
                                    <p:anim calcmode="lin" valueType="num">
                                      <p:cBhvr additive="base">
                                        <p:cTn id="53" dur="500" fill="hold"/>
                                        <p:tgtEl>
                                          <p:spTgt spid="44035">
                                            <p:txEl>
                                              <p:charRg st="186" end="20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4035">
                                            <p:txEl>
                                              <p:charRg st="186" end="20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Rectangle 2"/>
          <p:cNvSpPr>
            <a:spLocks noGrp="1" noChangeArrowheads="1"/>
          </p:cNvSpPr>
          <p:nvPr>
            <p:ph type="title"/>
          </p:nvPr>
        </p:nvSpPr>
        <p:spPr>
          <a:xfrm>
            <a:off x="762000" y="381000"/>
            <a:ext cx="7772400" cy="8382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rPr>
              <a:t>4.3.2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rPr>
              <a:t>不确定性的传递算法</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244" name="Rectangle 3" descr="Rectangle: Click to edit Master text styles&#13;&#10;Second level&#13;&#10;Third level&#13;&#10;Fourth level&#13;&#10;Fifth level"/>
          <p:cNvSpPr>
            <a:spLocks noGrp="1"/>
          </p:cNvSpPr>
          <p:nvPr>
            <p:ph idx="1"/>
          </p:nvPr>
        </p:nvSpPr>
        <p:spPr>
          <a:xfrm>
            <a:off x="304800" y="1905000"/>
            <a:ext cx="8305800" cy="4114800"/>
          </a:xfrm>
          <a:ln/>
        </p:spPr>
        <p:txBody>
          <a:bodyPr vert="horz" wrap="square" lIns="91440" tIns="45720" rIns="91440" bIns="45720" anchor="t" anchorCtr="0"/>
          <a:p>
            <a:pPr eaLnBrk="1" hangingPunct="1"/>
            <a:r>
              <a:rPr lang="zh-CN" altLang="en-US" dirty="0"/>
              <a:t>主观</a:t>
            </a:r>
            <a:r>
              <a:rPr lang="en-US" altLang="zh-CN" dirty="0"/>
              <a:t>Bayes</a:t>
            </a:r>
            <a:r>
              <a:rPr lang="zh-CN" altLang="en-US" dirty="0"/>
              <a:t>方法推理的任务就是根据证据</a:t>
            </a:r>
            <a:r>
              <a:rPr lang="en-US" altLang="zh-CN" dirty="0"/>
              <a:t>E</a:t>
            </a:r>
            <a:r>
              <a:rPr lang="zh-CN" altLang="en-US" dirty="0"/>
              <a:t>的概率</a:t>
            </a:r>
            <a:r>
              <a:rPr lang="en-US" altLang="zh-CN" dirty="0"/>
              <a:t>P(E)</a:t>
            </a:r>
            <a:r>
              <a:rPr lang="zh-CN" altLang="en-US" dirty="0"/>
              <a:t>及</a:t>
            </a:r>
            <a:r>
              <a:rPr lang="en-US" altLang="zh-CN" dirty="0"/>
              <a:t>LS</a:t>
            </a:r>
            <a:r>
              <a:rPr lang="zh-CN" altLang="en-US" dirty="0"/>
              <a:t>、</a:t>
            </a:r>
            <a:r>
              <a:rPr lang="en-US" altLang="zh-CN" dirty="0"/>
              <a:t>LN</a:t>
            </a:r>
            <a:r>
              <a:rPr lang="zh-CN" altLang="en-US" dirty="0"/>
              <a:t>的值，把</a:t>
            </a:r>
            <a:r>
              <a:rPr lang="en-US" altLang="zh-CN" dirty="0"/>
              <a:t>H</a:t>
            </a:r>
            <a:r>
              <a:rPr lang="zh-CN" altLang="en-US" dirty="0"/>
              <a:t>的先验概率</a:t>
            </a:r>
            <a:r>
              <a:rPr lang="en-US" altLang="zh-CN" dirty="0"/>
              <a:t>P(H)</a:t>
            </a:r>
            <a:r>
              <a:rPr lang="zh-CN" altLang="en-US" dirty="0"/>
              <a:t>更新为后验概率</a:t>
            </a:r>
            <a:r>
              <a:rPr lang="en-US" altLang="zh-CN" dirty="0"/>
              <a:t>P(H|E)</a:t>
            </a:r>
            <a:r>
              <a:rPr lang="zh-CN" altLang="en-US" dirty="0"/>
              <a:t>或</a:t>
            </a:r>
            <a:r>
              <a:rPr lang="en-US" altLang="zh-CN" dirty="0"/>
              <a:t>P(H|</a:t>
            </a:r>
            <a:r>
              <a:rPr lang="en-US" altLang="zh-CN" dirty="0">
                <a:latin typeface="Times New Roman" panose="02020603050405020304" pitchFamily="18" charset="0"/>
                <a:cs typeface="Tahoma" panose="020B0604030504040204" pitchFamily="34" charset="0"/>
              </a:rPr>
              <a:t>¬</a:t>
            </a:r>
            <a:r>
              <a:rPr lang="en-US" altLang="zh-CN" dirty="0"/>
              <a:t>E)</a:t>
            </a:r>
            <a:r>
              <a:rPr lang="zh-CN" altLang="en-US" dirty="0"/>
              <a:t>。即</a:t>
            </a:r>
            <a:endParaRPr lang="zh-CN" altLang="en-US" dirty="0"/>
          </a:p>
          <a:p>
            <a:pPr eaLnBrk="1" hangingPunct="1"/>
            <a:endParaRPr lang="zh-CN" altLang="en-US" dirty="0"/>
          </a:p>
          <a:p>
            <a:pPr eaLnBrk="1" hangingPunct="1">
              <a:buFont typeface="Wingdings" panose="05000000000000000000" pitchFamily="2" charset="2"/>
              <a:buNone/>
            </a:pPr>
            <a:endParaRPr lang="zh-CN" altLang="en-US" dirty="0"/>
          </a:p>
          <a:p>
            <a:pPr eaLnBrk="1" hangingPunct="1"/>
            <a:r>
              <a:rPr lang="zh-CN" altLang="en-US" dirty="0"/>
              <a:t>确定后验概率的方法随着证据肯定存在，肯定不存在，或者不确定而有所不同。</a:t>
            </a:r>
            <a:endParaRPr lang="zh-CN" altLang="en-US" dirty="0"/>
          </a:p>
        </p:txBody>
      </p:sp>
      <p:sp>
        <p:nvSpPr>
          <p:cNvPr id="6554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10242" name="Object 4"/>
          <p:cNvGraphicFramePr>
            <a:graphicFrameLocks noChangeAspect="1"/>
          </p:cNvGraphicFramePr>
          <p:nvPr/>
        </p:nvGraphicFramePr>
        <p:xfrm>
          <a:off x="2286000" y="3657600"/>
          <a:ext cx="4610100" cy="622300"/>
        </p:xfrm>
        <a:graphic>
          <a:graphicData uri="http://schemas.openxmlformats.org/presentationml/2006/ole">
            <mc:AlternateContent xmlns:mc="http://schemas.openxmlformats.org/markup-compatibility/2006">
              <mc:Choice xmlns:v="urn:schemas-microsoft-com:vml" Requires="v">
                <p:oleObj spid="_x0000_s3089" name="" r:id="rId1" imgW="4610100" imgH="622300" progId="Equation.DSMT4">
                  <p:embed/>
                </p:oleObj>
              </mc:Choice>
              <mc:Fallback>
                <p:oleObj name="" r:id="rId1" imgW="4610100" imgH="622300" progId="Equation.DSMT4">
                  <p:embed/>
                  <p:pic>
                    <p:nvPicPr>
                      <p:cNvPr id="0" name="图片 3088"/>
                      <p:cNvPicPr/>
                      <p:nvPr/>
                    </p:nvPicPr>
                    <p:blipFill>
                      <a:blip r:embed="rId2"/>
                      <a:stretch>
                        <a:fillRect/>
                      </a:stretch>
                    </p:blipFill>
                    <p:spPr>
                      <a:xfrm>
                        <a:off x="2286000" y="3657600"/>
                        <a:ext cx="4610100" cy="6223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4">
                                            <p:txEl>
                                              <p:charRg st="0" end="72"/>
                                            </p:txEl>
                                          </p:spTgt>
                                        </p:tgtEl>
                                        <p:attrNameLst>
                                          <p:attrName>style.visibility</p:attrName>
                                        </p:attrNameLst>
                                      </p:cBhvr>
                                      <p:to>
                                        <p:strVal val="visible"/>
                                      </p:to>
                                    </p:set>
                                    <p:anim calcmode="lin" valueType="num">
                                      <p:cBhvr additive="base">
                                        <p:cTn id="7" dur="500" fill="hold"/>
                                        <p:tgtEl>
                                          <p:spTgt spid="10244">
                                            <p:txEl>
                                              <p:charRg st="0" end="7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4">
                                            <p:txEl>
                                              <p:charRg st="0" end="7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10242"/>
                                        </p:tgtEl>
                                        <p:attrNameLst>
                                          <p:attrName>style.visibility</p:attrName>
                                        </p:attrNameLst>
                                      </p:cBhvr>
                                      <p:to>
                                        <p:strVal val="visible"/>
                                      </p:to>
                                    </p:set>
                                    <p:anim calcmode="lin" valueType="num">
                                      <p:cBhvr additive="base">
                                        <p:cTn id="12" dur="500" fill="hold"/>
                                        <p:tgtEl>
                                          <p:spTgt spid="10242"/>
                                        </p:tgtEl>
                                        <p:attrNameLst>
                                          <p:attrName>ppt_x</p:attrName>
                                        </p:attrNameLst>
                                      </p:cBhvr>
                                      <p:tavLst>
                                        <p:tav tm="0">
                                          <p:val>
                                            <p:strVal val="#ppt_x"/>
                                          </p:val>
                                        </p:tav>
                                        <p:tav tm="100000">
                                          <p:val>
                                            <p:strVal val="#ppt_x"/>
                                          </p:val>
                                        </p:tav>
                                      </p:tavLst>
                                    </p:anim>
                                    <p:anim calcmode="lin" valueType="num">
                                      <p:cBhvr additive="base">
                                        <p:cTn id="13"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0244">
                                            <p:txEl>
                                              <p:charRg st="74" end="110"/>
                                            </p:txEl>
                                          </p:spTgt>
                                        </p:tgtEl>
                                        <p:attrNameLst>
                                          <p:attrName>style.visibility</p:attrName>
                                        </p:attrNameLst>
                                      </p:cBhvr>
                                      <p:to>
                                        <p:strVal val="visible"/>
                                      </p:to>
                                    </p:set>
                                    <p:anim calcmode="lin" valueType="num">
                                      <p:cBhvr additive="base">
                                        <p:cTn id="18" dur="500" fill="hold"/>
                                        <p:tgtEl>
                                          <p:spTgt spid="10244">
                                            <p:txEl>
                                              <p:charRg st="74" end="11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244">
                                            <p:txEl>
                                              <p:charRg st="74" end="1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Rectangle 2"/>
          <p:cNvSpPr>
            <a:spLocks noGrp="1" noChangeArrowheads="1"/>
          </p:cNvSpPr>
          <p:nvPr>
            <p:ph type="title"/>
          </p:nvPr>
        </p:nvSpPr>
        <p:spPr>
          <a:xfrm>
            <a:off x="762000" y="5334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证据肯定存在时</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5059" name="Rectangle 3" descr="Rectangle: Click to edit Master text styles&#13;&#10;Second level&#13;&#10;Third level&#13;&#10;Fourth level&#13;&#10;Fifth level"/>
          <p:cNvSpPr>
            <a:spLocks noGrp="1"/>
          </p:cNvSpPr>
          <p:nvPr>
            <p:ph idx="1"/>
          </p:nvPr>
        </p:nvSpPr>
        <p:spPr>
          <a:xfrm>
            <a:off x="762000" y="1524000"/>
            <a:ext cx="7772400" cy="5257800"/>
          </a:xfrm>
          <a:ln/>
        </p:spPr>
        <p:txBody>
          <a:bodyPr vert="horz" wrap="square" lIns="91440" tIns="45720" rIns="91440" bIns="45720" anchor="t" anchorCtr="0"/>
          <a:p>
            <a:pPr marL="533400" indent="-533400" eaLnBrk="1" hangingPunct="1">
              <a:lnSpc>
                <a:spcPct val="90000"/>
              </a:lnSpc>
              <a:buFont typeface="Wingdings" panose="05000000000000000000" pitchFamily="2" charset="2"/>
              <a:buChar char="w"/>
            </a:pPr>
            <a:r>
              <a:rPr lang="zh-CN" altLang="en-US" sz="2400" dirty="0">
                <a:latin typeface="Times New Roman" panose="02020603050405020304" pitchFamily="18" charset="0"/>
              </a:rPr>
              <a:t>引入几率函数</a:t>
            </a:r>
            <a:r>
              <a:rPr lang="en-US" altLang="zh-CN" sz="2400" dirty="0">
                <a:latin typeface="Times New Roman" panose="02020603050405020304" pitchFamily="18" charset="0"/>
              </a:rPr>
              <a:t>Θ(x),</a:t>
            </a:r>
            <a:r>
              <a:rPr lang="zh-CN" altLang="en-US" sz="2400" dirty="0">
                <a:latin typeface="Times New Roman" panose="02020603050405020304" pitchFamily="18" charset="0"/>
              </a:rPr>
              <a:t>它与概率的关系为：</a:t>
            </a:r>
            <a:endParaRPr lang="zh-CN" altLang="en-US" sz="2400" dirty="0">
              <a:latin typeface="Times New Roman" panose="02020603050405020304" pitchFamily="18" charset="0"/>
            </a:endParaRPr>
          </a:p>
          <a:p>
            <a:pPr marL="533400" indent="-533400" eaLnBrk="1" hangingPunct="1">
              <a:lnSpc>
                <a:spcPct val="90000"/>
              </a:lnSpc>
              <a:buFont typeface="Wingdings" panose="05000000000000000000" pitchFamily="2" charset="2"/>
              <a:buNone/>
            </a:pPr>
            <a:r>
              <a:rPr lang="en-US" altLang="zh-CN" sz="2400" dirty="0">
                <a:latin typeface="Times New Roman" panose="02020603050405020304" pitchFamily="18" charset="0"/>
              </a:rPr>
              <a:t>Θ(x)=P(x)/(1-P(x)),	P(x)=Θ(x)/(1+Θ(x))</a:t>
            </a:r>
            <a:endParaRPr lang="en-US" altLang="zh-CN" sz="2400" dirty="0">
              <a:latin typeface="Times New Roman" panose="02020603050405020304" pitchFamily="18" charset="0"/>
            </a:endParaRPr>
          </a:p>
          <a:p>
            <a:pPr marL="533400" indent="-533400" eaLnBrk="1" hangingPunct="1">
              <a:lnSpc>
                <a:spcPct val="90000"/>
              </a:lnSpc>
              <a:buFont typeface="Wingdings" panose="05000000000000000000" pitchFamily="2" charset="2"/>
              <a:buNone/>
            </a:pPr>
            <a:r>
              <a:rPr lang="zh-CN" altLang="en-US" sz="2400" dirty="0">
                <a:latin typeface="Times New Roman" panose="02020603050405020304" pitchFamily="18" charset="0"/>
              </a:rPr>
              <a:t>在证据肯定存在时，</a:t>
            </a:r>
            <a:r>
              <a:rPr lang="en-US" altLang="zh-CN" sz="2400" dirty="0">
                <a:latin typeface="Times New Roman" panose="02020603050405020304" pitchFamily="18" charset="0"/>
              </a:rPr>
              <a:t>P(E)=P(E|S)=1</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533400" indent="-533400" eaLnBrk="1" hangingPunct="1">
              <a:lnSpc>
                <a:spcPct val="90000"/>
              </a:lnSpc>
              <a:buFont typeface="Wingdings" panose="05000000000000000000" pitchFamily="2" charset="2"/>
              <a:buNone/>
            </a:pPr>
            <a:r>
              <a:rPr lang="zh-CN" altLang="en-US" sz="2400" dirty="0">
                <a:latin typeface="Times New Roman" panose="02020603050405020304" pitchFamily="18" charset="0"/>
              </a:rPr>
              <a:t>由</a:t>
            </a:r>
            <a:r>
              <a:rPr lang="en-US" altLang="zh-CN" sz="2400" dirty="0">
                <a:latin typeface="Times New Roman" panose="02020603050405020304" pitchFamily="18" charset="0"/>
              </a:rPr>
              <a:t>Bayes</a:t>
            </a:r>
            <a:r>
              <a:rPr lang="zh-CN" altLang="en-US" sz="2400" dirty="0">
                <a:latin typeface="Times New Roman" panose="02020603050405020304" pitchFamily="18" charset="0"/>
              </a:rPr>
              <a:t>公式得：</a:t>
            </a:r>
            <a:endParaRPr lang="zh-CN" altLang="en-US" sz="2400" dirty="0">
              <a:latin typeface="Times New Roman" panose="02020603050405020304" pitchFamily="18" charset="0"/>
            </a:endParaRPr>
          </a:p>
          <a:p>
            <a:pPr marL="533400" indent="-533400" eaLnBrk="1" hangingPunct="1">
              <a:lnSpc>
                <a:spcPct val="90000"/>
              </a:lnSpc>
              <a:buFont typeface="Wingdings" panose="05000000000000000000" pitchFamily="2" charset="2"/>
              <a:buNone/>
            </a:pPr>
            <a:r>
              <a:rPr lang="en-US" altLang="zh-CN" sz="2400" dirty="0">
                <a:latin typeface="Times New Roman" panose="02020603050405020304" pitchFamily="18" charset="0"/>
              </a:rPr>
              <a:t>P(H|E)=P(E|H)×P(H)/P(E)			(1)</a:t>
            </a:r>
            <a:endParaRPr lang="en-US" altLang="zh-CN" sz="2400" dirty="0">
              <a:latin typeface="Times New Roman" panose="02020603050405020304" pitchFamily="18" charset="0"/>
            </a:endParaRPr>
          </a:p>
          <a:p>
            <a:pPr marL="533400" indent="-533400" eaLnBrk="1" hangingPunct="1">
              <a:lnSpc>
                <a:spcPct val="90000"/>
              </a:lnSpc>
              <a:buFont typeface="Wingdings" panose="05000000000000000000" pitchFamily="2" charset="2"/>
              <a:buNone/>
            </a:pPr>
            <a:r>
              <a:rPr lang="en-US" altLang="zh-CN" sz="2400" dirty="0">
                <a:latin typeface="Times New Roman" panose="02020603050405020304" pitchFamily="18" charset="0"/>
              </a:rPr>
              <a:t>P(</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H|E)=P(E|</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H)×P(</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H)/P(E)		(2)</a:t>
            </a:r>
            <a:endParaRPr lang="en-US" altLang="zh-CN" sz="2400" dirty="0">
              <a:latin typeface="Times New Roman" panose="02020603050405020304" pitchFamily="18" charset="0"/>
            </a:endParaRPr>
          </a:p>
          <a:p>
            <a:pPr marL="533400" indent="-533400" eaLnBrk="1" hangingPunct="1">
              <a:lnSpc>
                <a:spcPct val="90000"/>
              </a:lnSpc>
              <a:buFont typeface="Wingdings" panose="05000000000000000000" pitchFamily="2" charset="2"/>
              <a:buNone/>
            </a:pPr>
            <a:r>
              <a:rPr lang="en-US" altLang="zh-CN" sz="2400" dirty="0">
                <a:latin typeface="Times New Roman" panose="02020603050405020304" pitchFamily="18" charset="0"/>
              </a:rPr>
              <a:t>(1)</a:t>
            </a:r>
            <a:r>
              <a:rPr lang="zh-CN" altLang="en-US" sz="2400" dirty="0">
                <a:latin typeface="Times New Roman" panose="02020603050405020304" pitchFamily="18" charset="0"/>
              </a:rPr>
              <a:t>式除以</a:t>
            </a:r>
            <a:r>
              <a:rPr lang="en-US" altLang="zh-CN" sz="2400" dirty="0">
                <a:latin typeface="Times New Roman" panose="02020603050405020304" pitchFamily="18" charset="0"/>
              </a:rPr>
              <a:t>(2)</a:t>
            </a:r>
            <a:r>
              <a:rPr lang="zh-CN" altLang="en-US" sz="2400" dirty="0">
                <a:latin typeface="Times New Roman" panose="02020603050405020304" pitchFamily="18" charset="0"/>
              </a:rPr>
              <a:t>式得：</a:t>
            </a:r>
            <a:endParaRPr lang="zh-CN" altLang="en-US" sz="2400" dirty="0">
              <a:latin typeface="Times New Roman" panose="02020603050405020304" pitchFamily="18" charset="0"/>
            </a:endParaRPr>
          </a:p>
          <a:p>
            <a:pPr marL="533400" indent="-533400" eaLnBrk="1" hangingPunct="1">
              <a:lnSpc>
                <a:spcPct val="90000"/>
              </a:lnSpc>
              <a:buFont typeface="Wingdings" panose="05000000000000000000" pitchFamily="2" charset="2"/>
              <a:buNone/>
            </a:pPr>
            <a:r>
              <a:rPr lang="en-US" altLang="zh-CN" sz="2400" dirty="0">
                <a:latin typeface="Times New Roman" panose="02020603050405020304" pitchFamily="18" charset="0"/>
              </a:rPr>
              <a:t>P(H|E)/P(</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H|E)=P(E|H)/P(E|</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H)×P(H)/P(</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H)</a:t>
            </a:r>
            <a:endParaRPr lang="en-US" altLang="zh-CN" sz="2400" dirty="0">
              <a:latin typeface="Times New Roman" panose="02020603050405020304" pitchFamily="18" charset="0"/>
            </a:endParaRPr>
          </a:p>
          <a:p>
            <a:pPr marL="533400" indent="-533400" eaLnBrk="1" hangingPunct="1">
              <a:lnSpc>
                <a:spcPct val="90000"/>
              </a:lnSpc>
              <a:buFont typeface="Wingdings" panose="05000000000000000000" pitchFamily="2" charset="2"/>
              <a:buNone/>
            </a:pPr>
            <a:r>
              <a:rPr lang="zh-CN" altLang="en-US" sz="2400" dirty="0">
                <a:latin typeface="Times New Roman" panose="02020603050405020304" pitchFamily="18" charset="0"/>
              </a:rPr>
              <a:t>由</a:t>
            </a:r>
            <a:r>
              <a:rPr lang="en-US" altLang="zh-CN" sz="2400" dirty="0">
                <a:latin typeface="Times New Roman" panose="02020603050405020304" pitchFamily="18" charset="0"/>
              </a:rPr>
              <a:t>LS</a:t>
            </a:r>
            <a:r>
              <a:rPr lang="zh-CN" altLang="en-US" sz="2400" dirty="0">
                <a:latin typeface="Times New Roman" panose="02020603050405020304" pitchFamily="18" charset="0"/>
              </a:rPr>
              <a:t>和几率函数的定义得：</a:t>
            </a:r>
            <a:endParaRPr lang="zh-CN" altLang="en-US" sz="2400" dirty="0">
              <a:latin typeface="Times New Roman" panose="02020603050405020304" pitchFamily="18" charset="0"/>
            </a:endParaRPr>
          </a:p>
          <a:p>
            <a:pPr marL="533400" indent="-533400" algn="ctr" eaLnBrk="1" hangingPunct="1">
              <a:lnSpc>
                <a:spcPct val="90000"/>
              </a:lnSpc>
              <a:buFont typeface="Wingdings" panose="05000000000000000000" pitchFamily="2" charset="2"/>
              <a:buNone/>
            </a:pPr>
            <a:r>
              <a:rPr lang="en-US" altLang="zh-CN" sz="2400" dirty="0">
                <a:latin typeface="Times New Roman" panose="02020603050405020304" pitchFamily="18" charset="0"/>
              </a:rPr>
              <a:t>Θ(H|E)=LS×Θ(H)</a:t>
            </a:r>
            <a:endParaRPr lang="en-US" altLang="zh-CN" sz="2400" dirty="0">
              <a:latin typeface="Times New Roman" panose="02020603050405020304" pitchFamily="18" charset="0"/>
            </a:endParaRPr>
          </a:p>
          <a:p>
            <a:pPr marL="533400" indent="-533400" eaLnBrk="1" hangingPunct="1">
              <a:lnSpc>
                <a:spcPct val="90000"/>
              </a:lnSpc>
              <a:buFont typeface="Wingdings" panose="05000000000000000000" pitchFamily="2" charset="2"/>
              <a:buNone/>
            </a:pPr>
            <a:r>
              <a:rPr lang="zh-CN" altLang="en-US" sz="2400" dirty="0">
                <a:latin typeface="Times New Roman" panose="02020603050405020304" pitchFamily="18" charset="0"/>
              </a:rPr>
              <a:t>即</a:t>
            </a:r>
            <a:endParaRPr lang="zh-CN" altLang="en-US" sz="2400" dirty="0">
              <a:latin typeface="Times New Roman" panose="02020603050405020304" pitchFamily="18" charset="0"/>
            </a:endParaRPr>
          </a:p>
          <a:p>
            <a:pPr marL="533400" indent="-533400" algn="ctr" eaLnBrk="1" hangingPunct="1">
              <a:lnSpc>
                <a:spcPct val="90000"/>
              </a:lnSpc>
              <a:buFont typeface="Wingdings" panose="05000000000000000000" pitchFamily="2" charset="2"/>
              <a:buNone/>
            </a:pPr>
            <a:r>
              <a:rPr lang="en-US" altLang="zh-CN" sz="2400" dirty="0">
                <a:latin typeface="Times New Roman" panose="02020603050405020304" pitchFamily="18" charset="0"/>
              </a:rPr>
              <a:t>P(H|E)=LS×P(H)/[(LS-1)×P(H)+1]</a:t>
            </a:r>
            <a:endParaRPr lang="en-US" altLang="zh-CN" sz="2400" dirty="0">
              <a:latin typeface="Times New Roman" panose="02020603050405020304" pitchFamily="18" charset="0"/>
            </a:endParaRPr>
          </a:p>
        </p:txBody>
      </p:sp>
      <p:sp>
        <p:nvSpPr>
          <p:cNvPr id="6758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charRg st="0" end="21"/>
                                            </p:txEl>
                                          </p:spTgt>
                                        </p:tgtEl>
                                        <p:attrNameLst>
                                          <p:attrName>style.visibility</p:attrName>
                                        </p:attrNameLst>
                                      </p:cBhvr>
                                      <p:to>
                                        <p:strVal val="visible"/>
                                      </p:to>
                                    </p:set>
                                    <p:anim calcmode="lin" valueType="num">
                                      <p:cBhvr additive="base">
                                        <p:cTn id="7" dur="500" fill="hold"/>
                                        <p:tgtEl>
                                          <p:spTgt spid="45059">
                                            <p:txEl>
                                              <p:charRg st="0" end="2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charRg st="0" end="2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59">
                                            <p:txEl>
                                              <p:charRg st="21" end="60"/>
                                            </p:txEl>
                                          </p:spTgt>
                                        </p:tgtEl>
                                        <p:attrNameLst>
                                          <p:attrName>style.visibility</p:attrName>
                                        </p:attrNameLst>
                                      </p:cBhvr>
                                      <p:to>
                                        <p:strVal val="visible"/>
                                      </p:to>
                                    </p:set>
                                    <p:anim calcmode="lin" valueType="num">
                                      <p:cBhvr additive="base">
                                        <p:cTn id="13" dur="500" fill="hold"/>
                                        <p:tgtEl>
                                          <p:spTgt spid="45059">
                                            <p:txEl>
                                              <p:charRg st="21" end="6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charRg st="21" end="6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059">
                                            <p:txEl>
                                              <p:charRg st="60" end="84"/>
                                            </p:txEl>
                                          </p:spTgt>
                                        </p:tgtEl>
                                        <p:attrNameLst>
                                          <p:attrName>style.visibility</p:attrName>
                                        </p:attrNameLst>
                                      </p:cBhvr>
                                      <p:to>
                                        <p:strVal val="visible"/>
                                      </p:to>
                                    </p:set>
                                    <p:anim calcmode="lin" valueType="num">
                                      <p:cBhvr additive="base">
                                        <p:cTn id="19" dur="500" fill="hold"/>
                                        <p:tgtEl>
                                          <p:spTgt spid="45059">
                                            <p:txEl>
                                              <p:charRg st="60" end="8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9">
                                            <p:txEl>
                                              <p:charRg st="60" end="8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5059">
                                            <p:txEl>
                                              <p:charRg st="84" end="95"/>
                                            </p:txEl>
                                          </p:spTgt>
                                        </p:tgtEl>
                                        <p:attrNameLst>
                                          <p:attrName>style.visibility</p:attrName>
                                        </p:attrNameLst>
                                      </p:cBhvr>
                                      <p:to>
                                        <p:strVal val="visible"/>
                                      </p:to>
                                    </p:set>
                                    <p:anim calcmode="lin" valueType="num">
                                      <p:cBhvr additive="base">
                                        <p:cTn id="25" dur="500" fill="hold"/>
                                        <p:tgtEl>
                                          <p:spTgt spid="45059">
                                            <p:txEl>
                                              <p:charRg st="84" end="9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59">
                                            <p:txEl>
                                              <p:charRg st="84" end="9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5059">
                                            <p:txEl>
                                              <p:charRg st="95" end="125"/>
                                            </p:txEl>
                                          </p:spTgt>
                                        </p:tgtEl>
                                        <p:attrNameLst>
                                          <p:attrName>style.visibility</p:attrName>
                                        </p:attrNameLst>
                                      </p:cBhvr>
                                      <p:to>
                                        <p:strVal val="visible"/>
                                      </p:to>
                                    </p:set>
                                    <p:anim calcmode="lin" valueType="num">
                                      <p:cBhvr additive="base">
                                        <p:cTn id="31" dur="500" fill="hold"/>
                                        <p:tgtEl>
                                          <p:spTgt spid="45059">
                                            <p:txEl>
                                              <p:charRg st="95" end="12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59">
                                            <p:txEl>
                                              <p:charRg st="95" end="12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5059">
                                            <p:txEl>
                                              <p:charRg st="125" end="157"/>
                                            </p:txEl>
                                          </p:spTgt>
                                        </p:tgtEl>
                                        <p:attrNameLst>
                                          <p:attrName>style.visibility</p:attrName>
                                        </p:attrNameLst>
                                      </p:cBhvr>
                                      <p:to>
                                        <p:strVal val="visible"/>
                                      </p:to>
                                    </p:set>
                                    <p:anim calcmode="lin" valueType="num">
                                      <p:cBhvr additive="base">
                                        <p:cTn id="37" dur="500" fill="hold"/>
                                        <p:tgtEl>
                                          <p:spTgt spid="45059">
                                            <p:txEl>
                                              <p:charRg st="125" end="15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059">
                                            <p:txEl>
                                              <p:charRg st="125" end="15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5059">
                                            <p:txEl>
                                              <p:charRg st="157" end="170"/>
                                            </p:txEl>
                                          </p:spTgt>
                                        </p:tgtEl>
                                        <p:attrNameLst>
                                          <p:attrName>style.visibility</p:attrName>
                                        </p:attrNameLst>
                                      </p:cBhvr>
                                      <p:to>
                                        <p:strVal val="visible"/>
                                      </p:to>
                                    </p:set>
                                    <p:anim calcmode="lin" valueType="num">
                                      <p:cBhvr additive="base">
                                        <p:cTn id="43" dur="500" fill="hold"/>
                                        <p:tgtEl>
                                          <p:spTgt spid="45059">
                                            <p:txEl>
                                              <p:charRg st="157" end="17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059">
                                            <p:txEl>
                                              <p:charRg st="157" end="17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5059">
                                            <p:txEl>
                                              <p:charRg st="170" end="211"/>
                                            </p:txEl>
                                          </p:spTgt>
                                        </p:tgtEl>
                                        <p:attrNameLst>
                                          <p:attrName>style.visibility</p:attrName>
                                        </p:attrNameLst>
                                      </p:cBhvr>
                                      <p:to>
                                        <p:strVal val="visible"/>
                                      </p:to>
                                    </p:set>
                                    <p:anim calcmode="lin" valueType="num">
                                      <p:cBhvr additive="base">
                                        <p:cTn id="49" dur="500" fill="hold"/>
                                        <p:tgtEl>
                                          <p:spTgt spid="45059">
                                            <p:txEl>
                                              <p:charRg st="170" end="2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5059">
                                            <p:txEl>
                                              <p:charRg st="170" end="2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059">
                                            <p:txEl>
                                              <p:charRg st="211" end="225"/>
                                            </p:txEl>
                                          </p:spTgt>
                                        </p:tgtEl>
                                        <p:attrNameLst>
                                          <p:attrName>style.visibility</p:attrName>
                                        </p:attrNameLst>
                                      </p:cBhvr>
                                      <p:to>
                                        <p:strVal val="visible"/>
                                      </p:to>
                                    </p:set>
                                    <p:anim calcmode="lin" valueType="num">
                                      <p:cBhvr additive="base">
                                        <p:cTn id="55" dur="500" fill="hold"/>
                                        <p:tgtEl>
                                          <p:spTgt spid="45059">
                                            <p:txEl>
                                              <p:charRg st="211" end="22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5059">
                                            <p:txEl>
                                              <p:charRg st="211" end="225"/>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5059">
                                            <p:txEl>
                                              <p:charRg st="225" end="240"/>
                                            </p:txEl>
                                          </p:spTgt>
                                        </p:tgtEl>
                                        <p:attrNameLst>
                                          <p:attrName>style.visibility</p:attrName>
                                        </p:attrNameLst>
                                      </p:cBhvr>
                                      <p:to>
                                        <p:strVal val="visible"/>
                                      </p:to>
                                    </p:set>
                                    <p:anim calcmode="lin" valueType="num">
                                      <p:cBhvr additive="base">
                                        <p:cTn id="61" dur="500" fill="hold"/>
                                        <p:tgtEl>
                                          <p:spTgt spid="45059">
                                            <p:txEl>
                                              <p:charRg st="225" end="24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5059">
                                            <p:txEl>
                                              <p:charRg st="225" end="240"/>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5059">
                                            <p:txEl>
                                              <p:charRg st="240" end="242"/>
                                            </p:txEl>
                                          </p:spTgt>
                                        </p:tgtEl>
                                        <p:attrNameLst>
                                          <p:attrName>style.visibility</p:attrName>
                                        </p:attrNameLst>
                                      </p:cBhvr>
                                      <p:to>
                                        <p:strVal val="visible"/>
                                      </p:to>
                                    </p:set>
                                    <p:anim calcmode="lin" valueType="num">
                                      <p:cBhvr additive="base">
                                        <p:cTn id="67" dur="500" fill="hold"/>
                                        <p:tgtEl>
                                          <p:spTgt spid="45059">
                                            <p:txEl>
                                              <p:charRg st="240" end="24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5059">
                                            <p:txEl>
                                              <p:charRg st="240" end="242"/>
                                            </p:txEl>
                                          </p:spTgt>
                                        </p:tgtEl>
                                        <p:attrNameLst>
                                          <p:attrName>ppt_y</p:attrName>
                                        </p:attrNameLst>
                                      </p:cBhvr>
                                      <p:tavLst>
                                        <p:tav tm="0">
                                          <p:val>
                                            <p:strVal val="1+#ppt_h/2"/>
                                          </p:val>
                                        </p:tav>
                                        <p:tav tm="100000">
                                          <p:val>
                                            <p:strVal val="#ppt_y"/>
                                          </p:val>
                                        </p:tav>
                                      </p:tavLst>
                                    </p:anim>
                                  </p:childTnLst>
                                </p:cTn>
                              </p:par>
                            </p:childTnLst>
                          </p:cTn>
                        </p:par>
                        <p:par>
                          <p:cTn id="69" fill="hold">
                            <p:stCondLst>
                              <p:cond delay="500"/>
                            </p:stCondLst>
                            <p:childTnLst>
                              <p:par>
                                <p:cTn id="70" presetID="2" presetClass="entr" presetSubtype="4" fill="hold" grpId="0" nodeType="afterEffect">
                                  <p:stCondLst>
                                    <p:cond delay="0"/>
                                  </p:stCondLst>
                                  <p:childTnLst>
                                    <p:set>
                                      <p:cBhvr>
                                        <p:cTn id="71" dur="1" fill="hold">
                                          <p:stCondLst>
                                            <p:cond delay="0"/>
                                          </p:stCondLst>
                                        </p:cTn>
                                        <p:tgtEl>
                                          <p:spTgt spid="45059">
                                            <p:txEl>
                                              <p:charRg st="242" end="273"/>
                                            </p:txEl>
                                          </p:spTgt>
                                        </p:tgtEl>
                                        <p:attrNameLst>
                                          <p:attrName>style.visibility</p:attrName>
                                        </p:attrNameLst>
                                      </p:cBhvr>
                                      <p:to>
                                        <p:strVal val="visible"/>
                                      </p:to>
                                    </p:set>
                                    <p:anim calcmode="lin" valueType="num">
                                      <p:cBhvr additive="base">
                                        <p:cTn id="72" dur="500" fill="hold"/>
                                        <p:tgtEl>
                                          <p:spTgt spid="45059">
                                            <p:txEl>
                                              <p:charRg st="242" end="273"/>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5059">
                                            <p:txEl>
                                              <p:charRg st="242" end="27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Rectangle 2"/>
          <p:cNvSpPr>
            <a:spLocks noGrp="1" noChangeArrowheads="1"/>
          </p:cNvSpPr>
          <p:nvPr>
            <p:ph type="title"/>
          </p:nvPr>
        </p:nvSpPr>
        <p:spPr>
          <a:xfrm>
            <a:off x="762000" y="304800"/>
            <a:ext cx="7772400" cy="8382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证据肯定不存在时</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endParaRPr>
          </a:p>
        </p:txBody>
      </p:sp>
      <p:sp>
        <p:nvSpPr>
          <p:cNvPr id="46083" name="Rectangle 3" descr="Rectangle: Click to edit Master text styles&#13;&#10;Second level&#13;&#10;Third level&#13;&#10;Fourth level&#13;&#10;Fifth level"/>
          <p:cNvSpPr>
            <a:spLocks noGrp="1"/>
          </p:cNvSpPr>
          <p:nvPr>
            <p:ph idx="1"/>
          </p:nvPr>
        </p:nvSpPr>
        <p:spPr>
          <a:xfrm>
            <a:off x="609600" y="1676400"/>
            <a:ext cx="8305800" cy="4724400"/>
          </a:xfrm>
          <a:ln/>
        </p:spPr>
        <p:txBody>
          <a:bodyPr vert="horz" wrap="square" lIns="91440" tIns="45720" rIns="91440" bIns="45720" anchor="t" anchorCtr="0"/>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在证据肯定不存在时，</a:t>
            </a:r>
            <a:r>
              <a:rPr lang="en-US" altLang="zh-CN" sz="2400" dirty="0">
                <a:latin typeface="Times New Roman" panose="02020603050405020304" pitchFamily="18" charset="0"/>
              </a:rPr>
              <a:t>P(E)=P(E|S)=0</a:t>
            </a:r>
            <a:r>
              <a:rPr lang="zh-CN" altLang="en-US" sz="2400" dirty="0">
                <a:latin typeface="Times New Roman" panose="02020603050405020304" pitchFamily="18" charset="0"/>
              </a:rPr>
              <a:t>， </a:t>
            </a:r>
            <a:r>
              <a:rPr lang="en-US" altLang="zh-CN" sz="2400" dirty="0">
                <a:latin typeface="Times New Roman" panose="02020603050405020304" pitchFamily="18" charset="0"/>
              </a:rPr>
              <a:t>P(</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E)=1</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由</a:t>
            </a:r>
            <a:r>
              <a:rPr lang="en-US" altLang="zh-CN" sz="2400" dirty="0">
                <a:latin typeface="Times New Roman" panose="02020603050405020304" pitchFamily="18" charset="0"/>
              </a:rPr>
              <a:t>Bayes</a:t>
            </a:r>
            <a:r>
              <a:rPr lang="zh-CN" altLang="en-US" sz="2400" dirty="0">
                <a:latin typeface="Times New Roman" panose="02020603050405020304" pitchFamily="18" charset="0"/>
              </a:rPr>
              <a:t>公式得：</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P(H|</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E)=P(</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E|H)×P(H)/P(</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			(1)</a:t>
            </a:r>
            <a:endParaRPr lang="en-US" altLang="zh-CN" sz="24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P(</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H|</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E)=P(</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H)×P(</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H)/P(</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		(2)</a:t>
            </a:r>
            <a:endParaRPr lang="en-US" altLang="zh-CN" sz="24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(1)</a:t>
            </a:r>
            <a:r>
              <a:rPr lang="zh-CN" altLang="en-US" sz="2400" dirty="0">
                <a:latin typeface="Times New Roman" panose="02020603050405020304" pitchFamily="18" charset="0"/>
              </a:rPr>
              <a:t>式除以</a:t>
            </a:r>
            <a:r>
              <a:rPr lang="en-US" altLang="zh-CN" sz="2400" dirty="0">
                <a:latin typeface="Times New Roman" panose="02020603050405020304" pitchFamily="18" charset="0"/>
              </a:rPr>
              <a:t>(2)</a:t>
            </a:r>
            <a:r>
              <a:rPr lang="zh-CN" altLang="en-US" sz="2400" dirty="0">
                <a:latin typeface="Times New Roman" panose="02020603050405020304" pitchFamily="18" charset="0"/>
              </a:rPr>
              <a:t>式得：</a:t>
            </a:r>
            <a:endParaRPr lang="zh-CN" altLang="en-US" sz="2400" dirty="0">
              <a:latin typeface="Times New Roman" panose="02020603050405020304" pitchFamily="18" charset="0"/>
            </a:endParaRPr>
          </a:p>
          <a:p>
            <a:pPr eaLnBrk="1" hangingPunct="1">
              <a:lnSpc>
                <a:spcPct val="90000"/>
              </a:lnSpc>
              <a:buFont typeface="Wingdings" panose="05000000000000000000" pitchFamily="2" charset="2"/>
              <a:buNone/>
            </a:pPr>
            <a:r>
              <a:rPr lang="en-US" altLang="zh-CN" sz="2400" dirty="0">
                <a:latin typeface="Times New Roman" panose="02020603050405020304" pitchFamily="18" charset="0"/>
              </a:rPr>
              <a:t>P(H|</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E)/P(</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H|</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E)=P(</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E|H)/P(</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H)×P(H)/P(</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H)</a:t>
            </a:r>
            <a:endParaRPr lang="en-US" altLang="zh-CN"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由</a:t>
            </a:r>
            <a:r>
              <a:rPr lang="en-US" altLang="zh-CN" sz="2400" dirty="0">
                <a:latin typeface="Times New Roman" panose="02020603050405020304" pitchFamily="18" charset="0"/>
              </a:rPr>
              <a:t>LN</a:t>
            </a:r>
            <a:r>
              <a:rPr lang="zh-CN" altLang="en-US" sz="2400" dirty="0">
                <a:latin typeface="Times New Roman" panose="02020603050405020304" pitchFamily="18" charset="0"/>
              </a:rPr>
              <a:t>和几率函数的定义得：</a:t>
            </a:r>
            <a:endParaRPr lang="zh-CN" altLang="en-US" sz="2400" dirty="0">
              <a:latin typeface="Times New Roman" panose="02020603050405020304" pitchFamily="18" charset="0"/>
            </a:endParaRPr>
          </a:p>
          <a:p>
            <a:pPr algn="ctr" eaLnBrk="1" hangingPunct="1">
              <a:lnSpc>
                <a:spcPct val="90000"/>
              </a:lnSpc>
              <a:buFont typeface="Wingdings" panose="05000000000000000000" pitchFamily="2" charset="2"/>
              <a:buNone/>
            </a:pPr>
            <a:r>
              <a:rPr lang="en-US" altLang="zh-CN" sz="2400" dirty="0">
                <a:latin typeface="Times New Roman" panose="02020603050405020304" pitchFamily="18" charset="0"/>
              </a:rPr>
              <a:t>Θ(H|</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E)=LN×Θ(H)</a:t>
            </a:r>
            <a:endParaRPr lang="en-US" altLang="zh-CN" sz="2400" dirty="0">
              <a:latin typeface="Times New Roman" panose="02020603050405020304" pitchFamily="18" charset="0"/>
            </a:endParaRPr>
          </a:p>
          <a:p>
            <a:pPr eaLnBrk="1" hangingPunct="1">
              <a:lnSpc>
                <a:spcPct val="90000"/>
              </a:lnSpc>
              <a:buFont typeface="Wingdings" panose="05000000000000000000" pitchFamily="2" charset="2"/>
              <a:buNone/>
            </a:pPr>
            <a:r>
              <a:rPr lang="zh-CN" altLang="en-US" sz="2400" dirty="0">
                <a:latin typeface="Times New Roman" panose="02020603050405020304" pitchFamily="18" charset="0"/>
              </a:rPr>
              <a:t>即</a:t>
            </a:r>
            <a:endParaRPr lang="zh-CN" altLang="en-US" sz="2400" dirty="0">
              <a:latin typeface="Times New Roman" panose="02020603050405020304" pitchFamily="18" charset="0"/>
            </a:endParaRPr>
          </a:p>
          <a:p>
            <a:pPr algn="ctr" eaLnBrk="1" hangingPunct="1">
              <a:lnSpc>
                <a:spcPct val="90000"/>
              </a:lnSpc>
              <a:buFont typeface="Wingdings" panose="05000000000000000000" pitchFamily="2" charset="2"/>
              <a:buNone/>
            </a:pPr>
            <a:r>
              <a:rPr lang="en-US" altLang="zh-CN" sz="2400" dirty="0">
                <a:latin typeface="Times New Roman" panose="02020603050405020304" pitchFamily="18" charset="0"/>
              </a:rPr>
              <a:t>P(H|</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E)=LN×P(H)/[(LN-1)×P(H)+1]</a:t>
            </a:r>
            <a:endParaRPr lang="en-US" altLang="zh-CN" sz="2400" dirty="0">
              <a:latin typeface="Times New Roman" panose="02020603050405020304" pitchFamily="18" charset="0"/>
            </a:endParaRPr>
          </a:p>
          <a:p>
            <a:pPr eaLnBrk="1" hangingPunct="1">
              <a:lnSpc>
                <a:spcPct val="90000"/>
              </a:lnSpc>
              <a:buFont typeface="Wingdings" panose="05000000000000000000" pitchFamily="2" charset="2"/>
              <a:buNone/>
            </a:pPr>
            <a:endParaRPr lang="en-US" altLang="zh-CN" sz="2800" dirty="0">
              <a:latin typeface="Times New Roman" panose="02020603050405020304" pitchFamily="18" charset="0"/>
            </a:endParaRPr>
          </a:p>
        </p:txBody>
      </p:sp>
      <p:sp>
        <p:nvSpPr>
          <p:cNvPr id="6963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3">
                                            <p:txEl>
                                              <p:charRg st="0" end="34"/>
                                            </p:txEl>
                                          </p:spTgt>
                                        </p:tgtEl>
                                        <p:attrNameLst>
                                          <p:attrName>style.visibility</p:attrName>
                                        </p:attrNameLst>
                                      </p:cBhvr>
                                      <p:to>
                                        <p:strVal val="visible"/>
                                      </p:to>
                                    </p:set>
                                    <p:anim calcmode="lin" valueType="num">
                                      <p:cBhvr additive="base">
                                        <p:cTn id="7" dur="500" fill="hold"/>
                                        <p:tgtEl>
                                          <p:spTgt spid="46083">
                                            <p:txEl>
                                              <p:charRg st="0" end="3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3">
                                            <p:txEl>
                                              <p:charRg st="0" end="3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3">
                                            <p:txEl>
                                              <p:charRg st="34" end="45"/>
                                            </p:txEl>
                                          </p:spTgt>
                                        </p:tgtEl>
                                        <p:attrNameLst>
                                          <p:attrName>style.visibility</p:attrName>
                                        </p:attrNameLst>
                                      </p:cBhvr>
                                      <p:to>
                                        <p:strVal val="visible"/>
                                      </p:to>
                                    </p:set>
                                    <p:anim calcmode="lin" valueType="num">
                                      <p:cBhvr additive="base">
                                        <p:cTn id="13" dur="500" fill="hold"/>
                                        <p:tgtEl>
                                          <p:spTgt spid="46083">
                                            <p:txEl>
                                              <p:charRg st="34" end="4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3">
                                            <p:txEl>
                                              <p:charRg st="34" end="4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083">
                                            <p:txEl>
                                              <p:charRg st="45" end="78"/>
                                            </p:txEl>
                                          </p:spTgt>
                                        </p:tgtEl>
                                        <p:attrNameLst>
                                          <p:attrName>style.visibility</p:attrName>
                                        </p:attrNameLst>
                                      </p:cBhvr>
                                      <p:to>
                                        <p:strVal val="visible"/>
                                      </p:to>
                                    </p:set>
                                    <p:anim calcmode="lin" valueType="num">
                                      <p:cBhvr additive="base">
                                        <p:cTn id="19" dur="500" fill="hold"/>
                                        <p:tgtEl>
                                          <p:spTgt spid="46083">
                                            <p:txEl>
                                              <p:charRg st="45" end="7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3">
                                            <p:txEl>
                                              <p:charRg st="45" end="7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6083">
                                            <p:txEl>
                                              <p:charRg st="78" end="113"/>
                                            </p:txEl>
                                          </p:spTgt>
                                        </p:tgtEl>
                                        <p:attrNameLst>
                                          <p:attrName>style.visibility</p:attrName>
                                        </p:attrNameLst>
                                      </p:cBhvr>
                                      <p:to>
                                        <p:strVal val="visible"/>
                                      </p:to>
                                    </p:set>
                                    <p:anim calcmode="lin" valueType="num">
                                      <p:cBhvr additive="base">
                                        <p:cTn id="25" dur="500" fill="hold"/>
                                        <p:tgtEl>
                                          <p:spTgt spid="46083">
                                            <p:txEl>
                                              <p:charRg st="78" end="11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3">
                                            <p:txEl>
                                              <p:charRg st="78" end="11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6083">
                                            <p:txEl>
                                              <p:charRg st="113" end="126"/>
                                            </p:txEl>
                                          </p:spTgt>
                                        </p:tgtEl>
                                        <p:attrNameLst>
                                          <p:attrName>style.visibility</p:attrName>
                                        </p:attrNameLst>
                                      </p:cBhvr>
                                      <p:to>
                                        <p:strVal val="visible"/>
                                      </p:to>
                                    </p:set>
                                    <p:anim calcmode="lin" valueType="num">
                                      <p:cBhvr additive="base">
                                        <p:cTn id="31" dur="500" fill="hold"/>
                                        <p:tgtEl>
                                          <p:spTgt spid="46083">
                                            <p:txEl>
                                              <p:charRg st="113" end="12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083">
                                            <p:txEl>
                                              <p:charRg st="113" end="12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6083">
                                            <p:txEl>
                                              <p:charRg st="126" end="171"/>
                                            </p:txEl>
                                          </p:spTgt>
                                        </p:tgtEl>
                                        <p:attrNameLst>
                                          <p:attrName>style.visibility</p:attrName>
                                        </p:attrNameLst>
                                      </p:cBhvr>
                                      <p:to>
                                        <p:strVal val="visible"/>
                                      </p:to>
                                    </p:set>
                                    <p:anim calcmode="lin" valueType="num">
                                      <p:cBhvr additive="base">
                                        <p:cTn id="37" dur="500" fill="hold"/>
                                        <p:tgtEl>
                                          <p:spTgt spid="46083">
                                            <p:txEl>
                                              <p:charRg st="126" end="17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6083">
                                            <p:txEl>
                                              <p:charRg st="126" end="17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6083">
                                            <p:txEl>
                                              <p:charRg st="171" end="185"/>
                                            </p:txEl>
                                          </p:spTgt>
                                        </p:tgtEl>
                                        <p:attrNameLst>
                                          <p:attrName>style.visibility</p:attrName>
                                        </p:attrNameLst>
                                      </p:cBhvr>
                                      <p:to>
                                        <p:strVal val="visible"/>
                                      </p:to>
                                    </p:set>
                                    <p:anim calcmode="lin" valueType="num">
                                      <p:cBhvr additive="base">
                                        <p:cTn id="43" dur="500" fill="hold"/>
                                        <p:tgtEl>
                                          <p:spTgt spid="46083">
                                            <p:txEl>
                                              <p:charRg st="171" end="18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6083">
                                            <p:txEl>
                                              <p:charRg st="171" end="18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6083">
                                            <p:txEl>
                                              <p:charRg st="185" end="201"/>
                                            </p:txEl>
                                          </p:spTgt>
                                        </p:tgtEl>
                                        <p:attrNameLst>
                                          <p:attrName>style.visibility</p:attrName>
                                        </p:attrNameLst>
                                      </p:cBhvr>
                                      <p:to>
                                        <p:strVal val="visible"/>
                                      </p:to>
                                    </p:set>
                                    <p:anim calcmode="lin" valueType="num">
                                      <p:cBhvr additive="base">
                                        <p:cTn id="49" dur="500" fill="hold"/>
                                        <p:tgtEl>
                                          <p:spTgt spid="46083">
                                            <p:txEl>
                                              <p:charRg st="185" end="20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6083">
                                            <p:txEl>
                                              <p:charRg st="185" end="20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6083">
                                            <p:txEl>
                                              <p:charRg st="201" end="203"/>
                                            </p:txEl>
                                          </p:spTgt>
                                        </p:tgtEl>
                                        <p:attrNameLst>
                                          <p:attrName>style.visibility</p:attrName>
                                        </p:attrNameLst>
                                      </p:cBhvr>
                                      <p:to>
                                        <p:strVal val="visible"/>
                                      </p:to>
                                    </p:set>
                                    <p:anim calcmode="lin" valueType="num">
                                      <p:cBhvr additive="base">
                                        <p:cTn id="55" dur="500" fill="hold"/>
                                        <p:tgtEl>
                                          <p:spTgt spid="46083">
                                            <p:txEl>
                                              <p:charRg st="201" end="20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6083">
                                            <p:txEl>
                                              <p:charRg st="201" end="203"/>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00"/>
                            </p:stCondLst>
                            <p:childTnLst>
                              <p:par>
                                <p:cTn id="58" presetID="2" presetClass="entr" presetSubtype="4" fill="hold" grpId="0" nodeType="afterEffect">
                                  <p:stCondLst>
                                    <p:cond delay="0"/>
                                  </p:stCondLst>
                                  <p:childTnLst>
                                    <p:set>
                                      <p:cBhvr>
                                        <p:cTn id="59" dur="1" fill="hold">
                                          <p:stCondLst>
                                            <p:cond delay="0"/>
                                          </p:stCondLst>
                                        </p:cTn>
                                        <p:tgtEl>
                                          <p:spTgt spid="46083">
                                            <p:txEl>
                                              <p:charRg st="203" end="235"/>
                                            </p:txEl>
                                          </p:spTgt>
                                        </p:tgtEl>
                                        <p:attrNameLst>
                                          <p:attrName>style.visibility</p:attrName>
                                        </p:attrNameLst>
                                      </p:cBhvr>
                                      <p:to>
                                        <p:strVal val="visible"/>
                                      </p:to>
                                    </p:set>
                                    <p:anim calcmode="lin" valueType="num">
                                      <p:cBhvr additive="base">
                                        <p:cTn id="60" dur="500" fill="hold"/>
                                        <p:tgtEl>
                                          <p:spTgt spid="46083">
                                            <p:txEl>
                                              <p:charRg st="203" end="235"/>
                                            </p:txEl>
                                          </p:spTgt>
                                        </p:tgtEl>
                                        <p:attrNameLst>
                                          <p:attrName>ppt_x</p:attrName>
                                        </p:attrNameLst>
                                      </p:cBhvr>
                                      <p:tavLst>
                                        <p:tav tm="0">
                                          <p:val>
                                            <p:strVal val="#ppt_x"/>
                                          </p:val>
                                        </p:tav>
                                        <p:tav tm="100000">
                                          <p:val>
                                            <p:strVal val="#ppt_x"/>
                                          </p:val>
                                        </p:tav>
                                      </p:tavLst>
                                    </p:anim>
                                    <p:anim calcmode="lin" valueType="num">
                                      <p:cBhvr additive="base">
                                        <p:cTn id="61" dur="500" fill="hold"/>
                                        <p:tgtEl>
                                          <p:spTgt spid="46083">
                                            <p:txEl>
                                              <p:charRg st="203" end="23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ChangeArrowheads="1"/>
          </p:cNvSpPr>
          <p:nvPr>
            <p:ph type="title"/>
          </p:nvPr>
        </p:nvSpPr>
        <p:spPr>
          <a:xfrm>
            <a:off x="533400" y="304800"/>
            <a:ext cx="8382000" cy="11430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4.1 </a:t>
            </a:r>
            <a:r>
              <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概述</a:t>
            </a:r>
            <a:endPar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29699" name="Rectangle 3" descr="Rectangle: Click to edit Master text styles&#13;&#10;Second level&#13;&#10;Third level&#13;&#10;Fourth level&#13;&#10;Fifth level"/>
          <p:cNvSpPr>
            <a:spLocks noGrp="1"/>
          </p:cNvSpPr>
          <p:nvPr>
            <p:ph idx="1"/>
          </p:nvPr>
        </p:nvSpPr>
        <p:spPr>
          <a:xfrm>
            <a:off x="838200" y="1676400"/>
            <a:ext cx="7772400" cy="4876800"/>
          </a:xfrm>
          <a:ln/>
        </p:spPr>
        <p:txBody>
          <a:bodyPr vert="horz" wrap="square" lIns="91440" tIns="45720" rIns="91440" bIns="45720" anchor="t" anchorCtr="0"/>
          <a:p>
            <a:pPr eaLnBrk="1" hangingPunct="1">
              <a:buFont typeface="Wingdings" panose="05000000000000000000" pitchFamily="2" charset="2"/>
              <a:buNone/>
            </a:pPr>
            <a:r>
              <a:rPr lang="en-US" altLang="zh-CN" dirty="0"/>
              <a:t>1. </a:t>
            </a:r>
            <a:r>
              <a:rPr lang="zh-CN" altLang="en-US" dirty="0"/>
              <a:t>什么是不确定性推理</a:t>
            </a:r>
            <a:endParaRPr lang="zh-CN" altLang="en-US" dirty="0"/>
          </a:p>
          <a:p>
            <a:pPr eaLnBrk="1" hangingPunct="1">
              <a:buFont typeface="Wingdings 2" panose="05020102010507070707" pitchFamily="18" charset="2"/>
              <a:buChar char=""/>
            </a:pPr>
            <a:r>
              <a:rPr lang="zh-CN" altLang="en-US" dirty="0"/>
              <a:t>不确定性推理是建立在非经典逻辑基础上的一种推理，它是对不确定性知识的运用与处理。</a:t>
            </a:r>
            <a:endParaRPr lang="zh-CN" altLang="en-US" dirty="0"/>
          </a:p>
          <a:p>
            <a:pPr eaLnBrk="1" hangingPunct="1">
              <a:buFont typeface="Wingdings 2" panose="05020102010507070707" pitchFamily="18" charset="2"/>
              <a:buChar char=""/>
            </a:pPr>
            <a:r>
              <a:rPr lang="zh-CN" altLang="en-US" dirty="0"/>
              <a:t>所谓不确定性推理就是从不确定性的初始证据出发，通过运用不确定性的知识，最终推出具有一定程度的不确定性但却是合理或者近乎合理的结论的思维过程。</a:t>
            </a:r>
            <a:endParaRPr lang="zh-CN" altLang="en-US" dirty="0"/>
          </a:p>
        </p:txBody>
      </p:sp>
      <p:sp>
        <p:nvSpPr>
          <p:cNvPr id="1638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9699">
                                            <p:txEl>
                                              <p:charRg st="0" end="13"/>
                                            </p:txEl>
                                          </p:spTgt>
                                        </p:tgtEl>
                                        <p:attrNameLst>
                                          <p:attrName>style.visibility</p:attrName>
                                        </p:attrNameLst>
                                      </p:cBhvr>
                                      <p:to>
                                        <p:strVal val="visible"/>
                                      </p:to>
                                    </p:set>
                                    <p:anim calcmode="lin" valueType="num">
                                      <p:cBhvr additive="base">
                                        <p:cTn id="7" dur="500" fill="hold"/>
                                        <p:tgtEl>
                                          <p:spTgt spid="29699">
                                            <p:txEl>
                                              <p:charRg st="0"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charRg st="0" end="1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9">
                                            <p:txEl>
                                              <p:charRg st="13" end="54"/>
                                            </p:txEl>
                                          </p:spTgt>
                                        </p:tgtEl>
                                        <p:attrNameLst>
                                          <p:attrName>style.visibility</p:attrName>
                                        </p:attrNameLst>
                                      </p:cBhvr>
                                      <p:to>
                                        <p:strVal val="visible"/>
                                      </p:to>
                                    </p:set>
                                    <p:anim calcmode="lin" valueType="num">
                                      <p:cBhvr additive="base">
                                        <p:cTn id="13" dur="500" fill="hold"/>
                                        <p:tgtEl>
                                          <p:spTgt spid="29699">
                                            <p:txEl>
                                              <p:charRg st="13" end="5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charRg st="13" end="5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9699">
                                            <p:txEl>
                                              <p:charRg st="54" end="125"/>
                                            </p:txEl>
                                          </p:spTgt>
                                        </p:tgtEl>
                                        <p:attrNameLst>
                                          <p:attrName>style.visibility</p:attrName>
                                        </p:attrNameLst>
                                      </p:cBhvr>
                                      <p:to>
                                        <p:strVal val="visible"/>
                                      </p:to>
                                    </p:set>
                                    <p:anim calcmode="lin" valueType="num">
                                      <p:cBhvr additive="base">
                                        <p:cTn id="19" dur="500" fill="hold"/>
                                        <p:tgtEl>
                                          <p:spTgt spid="29699">
                                            <p:txEl>
                                              <p:charRg st="54" end="12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charRg st="54" end="12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Rectangle 2"/>
          <p:cNvSpPr>
            <a:spLocks noGrp="1" noChangeArrowheads="1"/>
          </p:cNvSpPr>
          <p:nvPr>
            <p:ph type="title"/>
          </p:nvPr>
        </p:nvSpPr>
        <p:spPr>
          <a:xfrm>
            <a:off x="762000" y="228600"/>
            <a:ext cx="77724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证据不确定时</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1268" name="Rectangle 3" descr="Rectangle: Click to edit Master text styles&#13;&#10;Second level&#13;&#10;Third level&#13;&#10;Fourth level&#13;&#10;Fifth level"/>
          <p:cNvSpPr>
            <a:spLocks noGrp="1"/>
          </p:cNvSpPr>
          <p:nvPr>
            <p:ph idx="1"/>
          </p:nvPr>
        </p:nvSpPr>
        <p:spPr>
          <a:xfrm>
            <a:off x="609600" y="1219200"/>
            <a:ext cx="8229600" cy="5334000"/>
          </a:xfrm>
          <a:ln/>
        </p:spPr>
        <p:txBody>
          <a:bodyPr vert="horz" wrap="square" lIns="91440" tIns="45720" rIns="91440" bIns="45720" anchor="t" anchorCtr="0"/>
          <a:p>
            <a:pPr marL="533400" indent="-533400" eaLnBrk="1" hangingPunct="1">
              <a:buFont typeface="Wingdings" panose="05000000000000000000" pitchFamily="2" charset="2"/>
              <a:buChar char="w"/>
            </a:pPr>
            <a:r>
              <a:rPr lang="zh-CN" altLang="en-US" sz="2400" dirty="0">
                <a:latin typeface="Times New Roman" panose="02020603050405020304" pitchFamily="18" charset="0"/>
              </a:rPr>
              <a:t>当</a:t>
            </a:r>
            <a:r>
              <a:rPr lang="en-US" altLang="zh-CN" sz="2400" dirty="0">
                <a:latin typeface="Times New Roman" panose="02020603050405020304" pitchFamily="18" charset="0"/>
              </a:rPr>
              <a:t>0&lt;P(E|S)&lt;1</a:t>
            </a:r>
            <a:r>
              <a:rPr lang="zh-CN" altLang="en-US" sz="2400" dirty="0">
                <a:latin typeface="Times New Roman" panose="02020603050405020304" pitchFamily="18" charset="0"/>
              </a:rPr>
              <a:t>时，应该用杜达等人</a:t>
            </a:r>
            <a:r>
              <a:rPr lang="en-US" altLang="zh-CN" sz="2400" dirty="0">
                <a:latin typeface="Times New Roman" panose="02020603050405020304" pitchFamily="18" charset="0"/>
              </a:rPr>
              <a:t>1976</a:t>
            </a:r>
            <a:r>
              <a:rPr lang="zh-CN" altLang="en-US" sz="2400" dirty="0">
                <a:latin typeface="Times New Roman" panose="02020603050405020304" pitchFamily="18" charset="0"/>
              </a:rPr>
              <a:t>年证明的下述公式计算后验概率</a:t>
            </a:r>
            <a:r>
              <a:rPr lang="en-US" altLang="zh-CN" sz="2400" dirty="0">
                <a:latin typeface="Times New Roman" panose="02020603050405020304" pitchFamily="18" charset="0"/>
              </a:rPr>
              <a:t>P(H|S)</a:t>
            </a:r>
            <a:r>
              <a:rPr lang="zh-CN" altLang="en-US" sz="2400" dirty="0">
                <a:latin typeface="Times New Roman" panose="02020603050405020304" pitchFamily="18" charset="0"/>
              </a:rPr>
              <a:t>：</a:t>
            </a:r>
            <a:endParaRPr lang="zh-CN" altLang="en-US" sz="2400" dirty="0">
              <a:latin typeface="Times New Roman" panose="02020603050405020304" pitchFamily="18" charset="0"/>
            </a:endParaRPr>
          </a:p>
          <a:p>
            <a:pPr marL="533400" indent="-533400" algn="ctr" eaLnBrk="1" hangingPunct="1">
              <a:buFont typeface="Wingdings" panose="05000000000000000000" pitchFamily="2" charset="2"/>
              <a:buNone/>
            </a:pPr>
            <a:r>
              <a:rPr lang="en-US" altLang="zh-CN" sz="2400" dirty="0">
                <a:latin typeface="Times New Roman" panose="02020603050405020304" pitchFamily="18" charset="0"/>
              </a:rPr>
              <a:t>P(H|S)=P(H|E)×P(E|S)+P(H|</a:t>
            </a:r>
            <a:r>
              <a:rPr lang="en-US" altLang="zh-CN" sz="24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E)×P(</a:t>
            </a:r>
            <a:r>
              <a:rPr lang="en-US" altLang="zh-CN" sz="24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E|S)</a:t>
            </a:r>
            <a:endParaRPr lang="en-US" altLang="zh-CN" sz="2400" dirty="0">
              <a:latin typeface="Times New Roman" panose="02020603050405020304" pitchFamily="18" charset="0"/>
            </a:endParaRPr>
          </a:p>
          <a:p>
            <a:pPr marL="533400" indent="-533400" eaLnBrk="1" hangingPunct="1">
              <a:buFont typeface="Wingdings" panose="05000000000000000000" pitchFamily="2" charset="2"/>
              <a:buChar char="w"/>
            </a:pPr>
            <a:r>
              <a:rPr lang="zh-CN" altLang="en-US" sz="2400" dirty="0">
                <a:latin typeface="Times New Roman" panose="02020603050405020304" pitchFamily="18" charset="0"/>
              </a:rPr>
              <a:t>当</a:t>
            </a:r>
            <a:r>
              <a:rPr lang="en-US" altLang="zh-CN" sz="2400" dirty="0">
                <a:latin typeface="Times New Roman" panose="02020603050405020304" pitchFamily="18" charset="0"/>
              </a:rPr>
              <a:t>P(E|S)=1</a:t>
            </a:r>
            <a:r>
              <a:rPr lang="zh-CN" altLang="en-US" sz="2400" dirty="0">
                <a:latin typeface="Times New Roman" panose="02020603050405020304" pitchFamily="18" charset="0"/>
              </a:rPr>
              <a:t>时，证据肯定存在。</a:t>
            </a:r>
            <a:endParaRPr lang="zh-CN" altLang="en-US" sz="2400" dirty="0">
              <a:latin typeface="Times New Roman" panose="02020603050405020304" pitchFamily="18" charset="0"/>
            </a:endParaRPr>
          </a:p>
          <a:p>
            <a:pPr marL="533400" indent="-533400" eaLnBrk="1" hangingPunct="1">
              <a:buFont typeface="Wingdings" panose="05000000000000000000" pitchFamily="2" charset="2"/>
              <a:buChar char="w"/>
            </a:pPr>
            <a:r>
              <a:rPr lang="zh-CN" altLang="en-US" sz="2400" dirty="0">
                <a:latin typeface="Times New Roman" panose="02020603050405020304" pitchFamily="18" charset="0"/>
              </a:rPr>
              <a:t>当</a:t>
            </a:r>
            <a:r>
              <a:rPr lang="en-US" altLang="zh-CN" sz="2400" dirty="0">
                <a:latin typeface="Times New Roman" panose="02020603050405020304" pitchFamily="18" charset="0"/>
              </a:rPr>
              <a:t>P(E|S)=0</a:t>
            </a:r>
            <a:r>
              <a:rPr lang="zh-CN" altLang="en-US" sz="2400" dirty="0">
                <a:latin typeface="Times New Roman" panose="02020603050405020304" pitchFamily="18" charset="0"/>
              </a:rPr>
              <a:t>时，证据肯定不存在。</a:t>
            </a:r>
            <a:endParaRPr lang="zh-CN" altLang="en-US" sz="2400" dirty="0">
              <a:latin typeface="Times New Roman" panose="02020603050405020304" pitchFamily="18" charset="0"/>
            </a:endParaRPr>
          </a:p>
          <a:p>
            <a:pPr marL="533400" indent="-533400" eaLnBrk="1" hangingPunct="1">
              <a:buFont typeface="Wingdings" panose="05000000000000000000" pitchFamily="2" charset="2"/>
              <a:buChar char="w"/>
            </a:pPr>
            <a:r>
              <a:rPr lang="zh-CN" altLang="en-US" sz="2400" dirty="0">
                <a:latin typeface="Times New Roman" panose="02020603050405020304" pitchFamily="18" charset="0"/>
              </a:rPr>
              <a:t>当</a:t>
            </a:r>
            <a:r>
              <a:rPr lang="en-US" altLang="zh-CN" sz="2400" dirty="0">
                <a:latin typeface="Times New Roman" panose="02020603050405020304" pitchFamily="18" charset="0"/>
              </a:rPr>
              <a:t>P(E|S)=P(E)</a:t>
            </a:r>
            <a:r>
              <a:rPr lang="zh-CN" altLang="en-US" sz="2400" dirty="0">
                <a:latin typeface="Times New Roman" panose="02020603050405020304" pitchFamily="18" charset="0"/>
              </a:rPr>
              <a:t>时，证据</a:t>
            </a:r>
            <a:r>
              <a:rPr lang="en-US" altLang="zh-CN" sz="2400" dirty="0">
                <a:latin typeface="Times New Roman" panose="02020603050405020304" pitchFamily="18" charset="0"/>
              </a:rPr>
              <a:t>E</a:t>
            </a:r>
            <a:r>
              <a:rPr lang="zh-CN" altLang="en-US" sz="2400" dirty="0">
                <a:latin typeface="Times New Roman" panose="02020603050405020304" pitchFamily="18" charset="0"/>
              </a:rPr>
              <a:t>与观察</a:t>
            </a:r>
            <a:r>
              <a:rPr lang="en-US" altLang="zh-CN" sz="2400" dirty="0">
                <a:latin typeface="Times New Roman" panose="02020603050405020304" pitchFamily="18" charset="0"/>
              </a:rPr>
              <a:t>S</a:t>
            </a:r>
            <a:r>
              <a:rPr lang="zh-CN" altLang="en-US" sz="2400" dirty="0">
                <a:latin typeface="Times New Roman" panose="02020603050405020304" pitchFamily="18" charset="0"/>
              </a:rPr>
              <a:t>无关。由全概率公式得：</a:t>
            </a:r>
            <a:endParaRPr lang="zh-CN" altLang="en-US" sz="2400" dirty="0">
              <a:latin typeface="Times New Roman" panose="02020603050405020304" pitchFamily="18" charset="0"/>
            </a:endParaRPr>
          </a:p>
          <a:p>
            <a:pPr marL="533400" indent="-533400" algn="ctr" eaLnBrk="1" hangingPunct="1">
              <a:buFont typeface="Wingdings" panose="05000000000000000000" pitchFamily="2" charset="2"/>
              <a:buNone/>
            </a:pPr>
            <a:r>
              <a:rPr lang="en-US" altLang="zh-CN" sz="2400" dirty="0">
                <a:latin typeface="Times New Roman" panose="02020603050405020304" pitchFamily="18" charset="0"/>
              </a:rPr>
              <a:t>P(H|S)=P(H|E)×P(E)+P(H|</a:t>
            </a:r>
            <a:r>
              <a:rPr lang="en-US" altLang="zh-CN" sz="24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E)×P(</a:t>
            </a:r>
            <a:r>
              <a:rPr lang="en-US" altLang="zh-CN" sz="24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a:t>
            </a:r>
            <a:r>
              <a:rPr lang="zh-CN" altLang="en-US" sz="2400" dirty="0">
                <a:latin typeface="Times New Roman" panose="02020603050405020304" pitchFamily="18" charset="0"/>
              </a:rPr>
              <a:t>＝</a:t>
            </a:r>
            <a:r>
              <a:rPr lang="en-US" altLang="zh-CN" sz="2400" dirty="0">
                <a:latin typeface="Times New Roman" panose="02020603050405020304" pitchFamily="18" charset="0"/>
              </a:rPr>
              <a:t>P(H)</a:t>
            </a:r>
            <a:endParaRPr lang="en-US" altLang="zh-CN" sz="2400" dirty="0">
              <a:latin typeface="Times New Roman" panose="02020603050405020304" pitchFamily="18" charset="0"/>
            </a:endParaRPr>
          </a:p>
          <a:p>
            <a:pPr marL="533400" indent="-533400" eaLnBrk="1" hangingPunct="1">
              <a:buFont typeface="Wingdings" panose="05000000000000000000" pitchFamily="2" charset="2"/>
              <a:buChar char="w"/>
            </a:pPr>
            <a:r>
              <a:rPr lang="zh-CN" altLang="en-US" sz="2400" dirty="0">
                <a:latin typeface="Times New Roman" panose="02020603050405020304" pitchFamily="18" charset="0"/>
              </a:rPr>
              <a:t>当</a:t>
            </a:r>
            <a:r>
              <a:rPr lang="en-US" altLang="zh-CN" sz="2400" dirty="0">
                <a:latin typeface="Times New Roman" panose="02020603050405020304" pitchFamily="18" charset="0"/>
              </a:rPr>
              <a:t>P(E|S)</a:t>
            </a:r>
            <a:r>
              <a:rPr lang="zh-CN" altLang="en-US" sz="2400" dirty="0">
                <a:latin typeface="Times New Roman" panose="02020603050405020304" pitchFamily="18" charset="0"/>
              </a:rPr>
              <a:t>为其它值时，通过分段线性插值计算</a:t>
            </a:r>
            <a:r>
              <a:rPr lang="en-US" altLang="zh-CN" sz="2400" dirty="0">
                <a:latin typeface="Times New Roman" panose="02020603050405020304" pitchFamily="18" charset="0"/>
              </a:rPr>
              <a:t>P(H|S)</a:t>
            </a:r>
            <a:r>
              <a:rPr lang="zh-CN" altLang="en-US" sz="2400" dirty="0">
                <a:latin typeface="Times New Roman" panose="02020603050405020304" pitchFamily="18" charset="0"/>
              </a:rPr>
              <a:t>，即</a:t>
            </a:r>
            <a:endParaRPr lang="zh-CN" altLang="en-US" sz="2400" dirty="0">
              <a:latin typeface="Times New Roman" panose="02020603050405020304" pitchFamily="18" charset="0"/>
            </a:endParaRPr>
          </a:p>
          <a:p>
            <a:pPr marL="533400" indent="-533400" eaLnBrk="1" hangingPunct="1">
              <a:buFont typeface="Wingdings" panose="05000000000000000000" pitchFamily="2" charset="2"/>
              <a:buNone/>
            </a:pPr>
            <a:endParaRPr lang="en-US" altLang="zh-CN" sz="2400" dirty="0">
              <a:latin typeface="Times New Roman" panose="02020603050405020304" pitchFamily="18" charset="0"/>
            </a:endParaRPr>
          </a:p>
        </p:txBody>
      </p:sp>
      <p:sp>
        <p:nvSpPr>
          <p:cNvPr id="7168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11266" name="Object 4"/>
          <p:cNvGraphicFramePr>
            <a:graphicFrameLocks noChangeAspect="1"/>
          </p:cNvGraphicFramePr>
          <p:nvPr/>
        </p:nvGraphicFramePr>
        <p:xfrm>
          <a:off x="762000" y="4953000"/>
          <a:ext cx="7835900" cy="1447800"/>
        </p:xfrm>
        <a:graphic>
          <a:graphicData uri="http://schemas.openxmlformats.org/presentationml/2006/ole">
            <mc:AlternateContent xmlns:mc="http://schemas.openxmlformats.org/markup-compatibility/2006">
              <mc:Choice xmlns:v="urn:schemas-microsoft-com:vml" Requires="v">
                <p:oleObj spid="_x0000_s3088" name="" r:id="rId1" imgW="7835900" imgH="1447800" progId="Equation.DSMT4">
                  <p:embed/>
                </p:oleObj>
              </mc:Choice>
              <mc:Fallback>
                <p:oleObj name="" r:id="rId1" imgW="7835900" imgH="1447800" progId="Equation.DSMT4">
                  <p:embed/>
                  <p:pic>
                    <p:nvPicPr>
                      <p:cNvPr id="0" name="图片 3087"/>
                      <p:cNvPicPr/>
                      <p:nvPr/>
                    </p:nvPicPr>
                    <p:blipFill>
                      <a:blip r:embed="rId2"/>
                      <a:stretch>
                        <a:fillRect/>
                      </a:stretch>
                    </p:blipFill>
                    <p:spPr>
                      <a:xfrm>
                        <a:off x="762000" y="4953000"/>
                        <a:ext cx="7835900" cy="14478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8">
                                            <p:txEl>
                                              <p:charRg st="0" end="46"/>
                                            </p:txEl>
                                          </p:spTgt>
                                        </p:tgtEl>
                                        <p:attrNameLst>
                                          <p:attrName>style.visibility</p:attrName>
                                        </p:attrNameLst>
                                      </p:cBhvr>
                                      <p:to>
                                        <p:strVal val="visible"/>
                                      </p:to>
                                    </p:set>
                                    <p:anim calcmode="lin" valueType="num">
                                      <p:cBhvr additive="base">
                                        <p:cTn id="7" dur="500" fill="hold"/>
                                        <p:tgtEl>
                                          <p:spTgt spid="11268">
                                            <p:txEl>
                                              <p:charRg st="0" end="4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8">
                                            <p:txEl>
                                              <p:charRg st="0" end="4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268">
                                            <p:txEl>
                                              <p:charRg st="46" end="83"/>
                                            </p:txEl>
                                          </p:spTgt>
                                        </p:tgtEl>
                                        <p:attrNameLst>
                                          <p:attrName>style.visibility</p:attrName>
                                        </p:attrNameLst>
                                      </p:cBhvr>
                                      <p:to>
                                        <p:strVal val="visible"/>
                                      </p:to>
                                    </p:set>
                                    <p:anim calcmode="lin" valueType="num">
                                      <p:cBhvr additive="base">
                                        <p:cTn id="13" dur="500" fill="hold"/>
                                        <p:tgtEl>
                                          <p:spTgt spid="11268">
                                            <p:txEl>
                                              <p:charRg st="46" end="8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8">
                                            <p:txEl>
                                              <p:charRg st="46" end="8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268">
                                            <p:txEl>
                                              <p:charRg st="83" end="102"/>
                                            </p:txEl>
                                          </p:spTgt>
                                        </p:tgtEl>
                                        <p:attrNameLst>
                                          <p:attrName>style.visibility</p:attrName>
                                        </p:attrNameLst>
                                      </p:cBhvr>
                                      <p:to>
                                        <p:strVal val="visible"/>
                                      </p:to>
                                    </p:set>
                                    <p:anim calcmode="lin" valueType="num">
                                      <p:cBhvr additive="base">
                                        <p:cTn id="19" dur="500" fill="hold"/>
                                        <p:tgtEl>
                                          <p:spTgt spid="11268">
                                            <p:txEl>
                                              <p:charRg st="83" end="10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8">
                                            <p:txEl>
                                              <p:charRg st="83" end="10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268">
                                            <p:txEl>
                                              <p:charRg st="102" end="122"/>
                                            </p:txEl>
                                          </p:spTgt>
                                        </p:tgtEl>
                                        <p:attrNameLst>
                                          <p:attrName>style.visibility</p:attrName>
                                        </p:attrNameLst>
                                      </p:cBhvr>
                                      <p:to>
                                        <p:strVal val="visible"/>
                                      </p:to>
                                    </p:set>
                                    <p:anim calcmode="lin" valueType="num">
                                      <p:cBhvr additive="base">
                                        <p:cTn id="25" dur="500" fill="hold"/>
                                        <p:tgtEl>
                                          <p:spTgt spid="11268">
                                            <p:txEl>
                                              <p:charRg st="102" end="12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8">
                                            <p:txEl>
                                              <p:charRg st="102" end="12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268">
                                            <p:txEl>
                                              <p:charRg st="122" end="155"/>
                                            </p:txEl>
                                          </p:spTgt>
                                        </p:tgtEl>
                                        <p:attrNameLst>
                                          <p:attrName>style.visibility</p:attrName>
                                        </p:attrNameLst>
                                      </p:cBhvr>
                                      <p:to>
                                        <p:strVal val="visible"/>
                                      </p:to>
                                    </p:set>
                                    <p:anim calcmode="lin" valueType="num">
                                      <p:cBhvr additive="base">
                                        <p:cTn id="31" dur="500" fill="hold"/>
                                        <p:tgtEl>
                                          <p:spTgt spid="11268">
                                            <p:txEl>
                                              <p:charRg st="122" end="15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8">
                                            <p:txEl>
                                              <p:charRg st="122" end="15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268">
                                            <p:txEl>
                                              <p:charRg st="155" end="193"/>
                                            </p:txEl>
                                          </p:spTgt>
                                        </p:tgtEl>
                                        <p:attrNameLst>
                                          <p:attrName>style.visibility</p:attrName>
                                        </p:attrNameLst>
                                      </p:cBhvr>
                                      <p:to>
                                        <p:strVal val="visible"/>
                                      </p:to>
                                    </p:set>
                                    <p:anim calcmode="lin" valueType="num">
                                      <p:cBhvr additive="base">
                                        <p:cTn id="37" dur="500" fill="hold"/>
                                        <p:tgtEl>
                                          <p:spTgt spid="11268">
                                            <p:txEl>
                                              <p:charRg st="155" end="19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8">
                                            <p:txEl>
                                              <p:charRg st="155" end="19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1268">
                                            <p:txEl>
                                              <p:charRg st="193" end="225"/>
                                            </p:txEl>
                                          </p:spTgt>
                                        </p:tgtEl>
                                        <p:attrNameLst>
                                          <p:attrName>style.visibility</p:attrName>
                                        </p:attrNameLst>
                                      </p:cBhvr>
                                      <p:to>
                                        <p:strVal val="visible"/>
                                      </p:to>
                                    </p:set>
                                    <p:anim calcmode="lin" valueType="num">
                                      <p:cBhvr additive="base">
                                        <p:cTn id="43" dur="500" fill="hold"/>
                                        <p:tgtEl>
                                          <p:spTgt spid="11268">
                                            <p:txEl>
                                              <p:charRg st="193" end="22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268">
                                            <p:txEl>
                                              <p:charRg st="193" end="22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nodeType="clickEffect">
                                  <p:stCondLst>
                                    <p:cond delay="0"/>
                                  </p:stCondLst>
                                  <p:childTnLst>
                                    <p:set>
                                      <p:cBhvr>
                                        <p:cTn id="48" dur="1" fill="hold">
                                          <p:stCondLst>
                                            <p:cond delay="0"/>
                                          </p:stCondLst>
                                        </p:cTn>
                                        <p:tgtEl>
                                          <p:spTgt spid="11266"/>
                                        </p:tgtEl>
                                        <p:attrNameLst>
                                          <p:attrName>style.visibility</p:attrName>
                                        </p:attrNameLst>
                                      </p:cBhvr>
                                      <p:to>
                                        <p:strVal val="visible"/>
                                      </p:to>
                                    </p:set>
                                    <p:animEffect transition="in" filter="dissolve">
                                      <p:cBhvr>
                                        <p:cTn id="49"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2"/>
          <p:cNvSpPr>
            <a:spLocks noGrp="1" noChangeArrowheads="1"/>
          </p:cNvSpPr>
          <p:nvPr>
            <p:ph type="title"/>
          </p:nvPr>
        </p:nvSpPr>
        <p:spPr>
          <a:xfrm>
            <a:off x="685800" y="381000"/>
            <a:ext cx="7772400" cy="8382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rPr>
              <a:t>充分性度量</a:t>
            </a: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rPr>
              <a:t>LS</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rPr>
              <a:t>的性质</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endParaRPr>
          </a:p>
        </p:txBody>
      </p:sp>
      <p:sp>
        <p:nvSpPr>
          <p:cNvPr id="47107" name="Rectangle 3" descr="Rectangle: Click to edit Master text styles&#13;&#10;Second level&#13;&#10;Third level&#13;&#10;Fourth level&#13;&#10;Fifth level"/>
          <p:cNvSpPr>
            <a:spLocks noGrp="1"/>
          </p:cNvSpPr>
          <p:nvPr>
            <p:ph idx="1"/>
          </p:nvPr>
        </p:nvSpPr>
        <p:spPr>
          <a:xfrm>
            <a:off x="533400" y="1905000"/>
            <a:ext cx="8077200" cy="4495800"/>
          </a:xfrm>
          <a:ln/>
        </p:spPr>
        <p:txBody>
          <a:bodyPr vert="horz" wrap="square" lIns="91440" tIns="45720" rIns="91440" bIns="45720" anchor="t" anchorCtr="0"/>
          <a:p>
            <a:pPr algn="just" eaLnBrk="1" hangingPunct="1"/>
            <a:r>
              <a:rPr lang="zh-CN" altLang="en-US" dirty="0"/>
              <a:t>当</a:t>
            </a:r>
            <a:r>
              <a:rPr lang="en-US" altLang="zh-CN" dirty="0"/>
              <a:t>LS&gt;1</a:t>
            </a:r>
            <a:r>
              <a:rPr lang="zh-CN" altLang="en-US" dirty="0"/>
              <a:t>时， </a:t>
            </a:r>
            <a:r>
              <a:rPr lang="en-US" altLang="zh-CN" sz="2800" dirty="0">
                <a:latin typeface="Times New Roman" panose="02020603050405020304" pitchFamily="18" charset="0"/>
              </a:rPr>
              <a:t>Θ(H|E)=LS×Θ(H)&gt;Θ(H)</a:t>
            </a:r>
            <a:r>
              <a:rPr lang="zh-CN" altLang="en-US" sz="2800" dirty="0">
                <a:latin typeface="Times New Roman" panose="02020603050405020304" pitchFamily="18" charset="0"/>
              </a:rPr>
              <a:t>，表明由于证据</a:t>
            </a:r>
            <a:r>
              <a:rPr lang="en-US" altLang="zh-CN" sz="2800" dirty="0">
                <a:latin typeface="Times New Roman" panose="02020603050405020304" pitchFamily="18" charset="0"/>
              </a:rPr>
              <a:t>E</a:t>
            </a:r>
            <a:r>
              <a:rPr lang="zh-CN" altLang="en-US" sz="2800" dirty="0">
                <a:latin typeface="Times New Roman" panose="02020603050405020304" pitchFamily="18" charset="0"/>
              </a:rPr>
              <a:t>的存在，增强了</a:t>
            </a:r>
            <a:r>
              <a:rPr lang="en-US" altLang="zh-CN" sz="2800" dirty="0">
                <a:latin typeface="Times New Roman" panose="02020603050405020304" pitchFamily="18" charset="0"/>
              </a:rPr>
              <a:t>H</a:t>
            </a:r>
            <a:r>
              <a:rPr lang="zh-CN" altLang="en-US" sz="2800" dirty="0">
                <a:latin typeface="Times New Roman" panose="02020603050405020304" pitchFamily="18" charset="0"/>
              </a:rPr>
              <a:t>为真的程度。</a:t>
            </a:r>
            <a:endParaRPr lang="zh-CN" altLang="en-US" sz="2800" dirty="0">
              <a:latin typeface="Times New Roman" panose="02020603050405020304" pitchFamily="18" charset="0"/>
            </a:endParaRPr>
          </a:p>
          <a:p>
            <a:pPr algn="just" eaLnBrk="1" hangingPunct="1"/>
            <a:r>
              <a:rPr lang="zh-CN" altLang="en-US" dirty="0"/>
              <a:t>当</a:t>
            </a:r>
            <a:r>
              <a:rPr lang="en-US" altLang="zh-CN" dirty="0"/>
              <a:t>LS</a:t>
            </a:r>
            <a:r>
              <a:rPr lang="zh-CN" altLang="en-US" dirty="0"/>
              <a:t>＝</a:t>
            </a:r>
            <a:r>
              <a:rPr lang="en-US" altLang="zh-CN" dirty="0"/>
              <a:t>1</a:t>
            </a:r>
            <a:r>
              <a:rPr lang="zh-CN" altLang="en-US" dirty="0"/>
              <a:t>时， </a:t>
            </a:r>
            <a:r>
              <a:rPr lang="en-US" altLang="zh-CN" sz="2800" dirty="0">
                <a:latin typeface="Times New Roman" panose="02020603050405020304" pitchFamily="18" charset="0"/>
              </a:rPr>
              <a:t>Θ(H|E)=LS×Θ(H)</a:t>
            </a:r>
            <a:r>
              <a:rPr lang="zh-CN" altLang="en-US" sz="2800" dirty="0">
                <a:latin typeface="Times New Roman" panose="02020603050405020304" pitchFamily="18" charset="0"/>
              </a:rPr>
              <a:t>＝</a:t>
            </a:r>
            <a:r>
              <a:rPr lang="en-US" altLang="zh-CN" sz="2800" dirty="0">
                <a:latin typeface="Times New Roman" panose="02020603050405020304" pitchFamily="18" charset="0"/>
              </a:rPr>
              <a:t>Θ(H)</a:t>
            </a:r>
            <a:r>
              <a:rPr lang="zh-CN" altLang="en-US" sz="2800" dirty="0">
                <a:latin typeface="Times New Roman" panose="02020603050405020304" pitchFamily="18" charset="0"/>
              </a:rPr>
              <a:t>，表明</a:t>
            </a:r>
            <a:r>
              <a:rPr lang="en-US" altLang="zh-CN" sz="2800" dirty="0">
                <a:latin typeface="Times New Roman" panose="02020603050405020304" pitchFamily="18" charset="0"/>
              </a:rPr>
              <a:t>E</a:t>
            </a:r>
            <a:r>
              <a:rPr lang="zh-CN" altLang="en-US" sz="2800" dirty="0">
                <a:latin typeface="Times New Roman" panose="02020603050405020304" pitchFamily="18" charset="0"/>
              </a:rPr>
              <a:t>与</a:t>
            </a:r>
            <a:r>
              <a:rPr lang="en-US" altLang="zh-CN" sz="2800" dirty="0">
                <a:latin typeface="Times New Roman" panose="02020603050405020304" pitchFamily="18" charset="0"/>
              </a:rPr>
              <a:t>H</a:t>
            </a:r>
            <a:r>
              <a:rPr lang="zh-CN" altLang="en-US" sz="2800" dirty="0">
                <a:latin typeface="Times New Roman" panose="02020603050405020304" pitchFamily="18" charset="0"/>
              </a:rPr>
              <a:t>无关。</a:t>
            </a:r>
            <a:endParaRPr lang="zh-CN" altLang="en-US" sz="2800" dirty="0">
              <a:latin typeface="Times New Roman" panose="02020603050405020304" pitchFamily="18" charset="0"/>
            </a:endParaRPr>
          </a:p>
          <a:p>
            <a:pPr algn="just" eaLnBrk="1" hangingPunct="1"/>
            <a:r>
              <a:rPr lang="zh-CN" altLang="en-US" dirty="0"/>
              <a:t>当</a:t>
            </a:r>
            <a:r>
              <a:rPr lang="en-US" altLang="zh-CN" dirty="0"/>
              <a:t>LS&lt;1</a:t>
            </a:r>
            <a:r>
              <a:rPr lang="zh-CN" altLang="en-US" dirty="0"/>
              <a:t>时， </a:t>
            </a:r>
            <a:r>
              <a:rPr lang="en-US" altLang="zh-CN" sz="2800" dirty="0">
                <a:latin typeface="Times New Roman" panose="02020603050405020304" pitchFamily="18" charset="0"/>
              </a:rPr>
              <a:t>Θ(H|E)=LS×Θ(H)&lt;Θ(H)</a:t>
            </a:r>
            <a:r>
              <a:rPr lang="zh-CN" altLang="en-US" sz="2800" dirty="0">
                <a:latin typeface="Times New Roman" panose="02020603050405020304" pitchFamily="18" charset="0"/>
              </a:rPr>
              <a:t>，表明由于证据</a:t>
            </a:r>
            <a:r>
              <a:rPr lang="en-US" altLang="zh-CN" sz="2800" dirty="0">
                <a:latin typeface="Times New Roman" panose="02020603050405020304" pitchFamily="18" charset="0"/>
              </a:rPr>
              <a:t>E</a:t>
            </a:r>
            <a:r>
              <a:rPr lang="zh-CN" altLang="en-US" sz="2800" dirty="0">
                <a:latin typeface="Times New Roman" panose="02020603050405020304" pitchFamily="18" charset="0"/>
              </a:rPr>
              <a:t>的存在，减小了</a:t>
            </a:r>
            <a:r>
              <a:rPr lang="en-US" altLang="zh-CN" sz="2800" dirty="0">
                <a:latin typeface="Times New Roman" panose="02020603050405020304" pitchFamily="18" charset="0"/>
              </a:rPr>
              <a:t>H</a:t>
            </a:r>
            <a:r>
              <a:rPr lang="zh-CN" altLang="en-US" sz="2800" dirty="0">
                <a:latin typeface="Times New Roman" panose="02020603050405020304" pitchFamily="18" charset="0"/>
              </a:rPr>
              <a:t>为真的程度。</a:t>
            </a:r>
            <a:endParaRPr lang="zh-CN" altLang="en-US" sz="2800" dirty="0">
              <a:latin typeface="Times New Roman" panose="02020603050405020304" pitchFamily="18" charset="0"/>
            </a:endParaRPr>
          </a:p>
          <a:p>
            <a:pPr algn="just" eaLnBrk="1" hangingPunct="1"/>
            <a:r>
              <a:rPr lang="zh-CN" altLang="en-US" dirty="0"/>
              <a:t>当</a:t>
            </a:r>
            <a:r>
              <a:rPr lang="en-US" altLang="zh-CN" dirty="0"/>
              <a:t>LS</a:t>
            </a:r>
            <a:r>
              <a:rPr lang="zh-CN" altLang="en-US" dirty="0"/>
              <a:t>＝</a:t>
            </a:r>
            <a:r>
              <a:rPr lang="en-US" altLang="zh-CN" dirty="0"/>
              <a:t>0</a:t>
            </a:r>
            <a:r>
              <a:rPr lang="zh-CN" altLang="en-US" dirty="0"/>
              <a:t>时， </a:t>
            </a:r>
            <a:r>
              <a:rPr lang="en-US" altLang="zh-CN" sz="2800" dirty="0">
                <a:latin typeface="Times New Roman" panose="02020603050405020304" pitchFamily="18" charset="0"/>
              </a:rPr>
              <a:t>Θ(H|E)=LS×Θ(H)</a:t>
            </a:r>
            <a:r>
              <a:rPr lang="zh-CN" altLang="en-US" sz="2800" dirty="0">
                <a:latin typeface="Times New Roman" panose="02020603050405020304" pitchFamily="18" charset="0"/>
              </a:rPr>
              <a:t>＝</a:t>
            </a:r>
            <a:r>
              <a:rPr lang="en-US" altLang="zh-CN" sz="2800" dirty="0">
                <a:latin typeface="Times New Roman" panose="02020603050405020304" pitchFamily="18" charset="0"/>
              </a:rPr>
              <a:t>0</a:t>
            </a:r>
            <a:r>
              <a:rPr lang="zh-CN" altLang="en-US" sz="2800" dirty="0">
                <a:latin typeface="Times New Roman" panose="02020603050405020304" pitchFamily="18" charset="0"/>
              </a:rPr>
              <a:t>，表明由于证据</a:t>
            </a:r>
            <a:r>
              <a:rPr lang="en-US" altLang="zh-CN" sz="2800" dirty="0">
                <a:latin typeface="Times New Roman" panose="02020603050405020304" pitchFamily="18" charset="0"/>
              </a:rPr>
              <a:t>E</a:t>
            </a:r>
            <a:r>
              <a:rPr lang="zh-CN" altLang="en-US" sz="2800" dirty="0">
                <a:latin typeface="Times New Roman" panose="02020603050405020304" pitchFamily="18" charset="0"/>
              </a:rPr>
              <a:t>的存在，导致</a:t>
            </a:r>
            <a:r>
              <a:rPr lang="en-US" altLang="zh-CN" sz="2800" dirty="0">
                <a:latin typeface="Times New Roman" panose="02020603050405020304" pitchFamily="18" charset="0"/>
              </a:rPr>
              <a:t>H</a:t>
            </a:r>
            <a:r>
              <a:rPr lang="zh-CN" altLang="en-US" sz="2800" dirty="0">
                <a:latin typeface="Times New Roman" panose="02020603050405020304" pitchFamily="18" charset="0"/>
              </a:rPr>
              <a:t>为假。</a:t>
            </a:r>
            <a:endParaRPr lang="zh-CN" altLang="en-US" sz="2800" dirty="0">
              <a:latin typeface="Times New Roman" panose="02020603050405020304" pitchFamily="18" charset="0"/>
            </a:endParaRPr>
          </a:p>
        </p:txBody>
      </p:sp>
      <p:sp>
        <p:nvSpPr>
          <p:cNvPr id="7373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7">
                                            <p:txEl>
                                              <p:charRg st="0" end="50"/>
                                            </p:txEl>
                                          </p:spTgt>
                                        </p:tgtEl>
                                        <p:attrNameLst>
                                          <p:attrName>style.visibility</p:attrName>
                                        </p:attrNameLst>
                                      </p:cBhvr>
                                      <p:to>
                                        <p:strVal val="visible"/>
                                      </p:to>
                                    </p:set>
                                    <p:anim calcmode="lin" valueType="num">
                                      <p:cBhvr additive="base">
                                        <p:cTn id="7" dur="500" fill="hold"/>
                                        <p:tgtEl>
                                          <p:spTgt spid="47107">
                                            <p:txEl>
                                              <p:charRg st="0" end="5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charRg st="0" end="5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107">
                                            <p:txEl>
                                              <p:charRg st="50" end="87"/>
                                            </p:txEl>
                                          </p:spTgt>
                                        </p:tgtEl>
                                        <p:attrNameLst>
                                          <p:attrName>style.visibility</p:attrName>
                                        </p:attrNameLst>
                                      </p:cBhvr>
                                      <p:to>
                                        <p:strVal val="visible"/>
                                      </p:to>
                                    </p:set>
                                    <p:anim calcmode="lin" valueType="num">
                                      <p:cBhvr additive="base">
                                        <p:cTn id="13" dur="500" fill="hold"/>
                                        <p:tgtEl>
                                          <p:spTgt spid="47107">
                                            <p:txEl>
                                              <p:charRg st="50" end="8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7">
                                            <p:txEl>
                                              <p:charRg st="50" end="8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107">
                                            <p:txEl>
                                              <p:charRg st="87" end="137"/>
                                            </p:txEl>
                                          </p:spTgt>
                                        </p:tgtEl>
                                        <p:attrNameLst>
                                          <p:attrName>style.visibility</p:attrName>
                                        </p:attrNameLst>
                                      </p:cBhvr>
                                      <p:to>
                                        <p:strVal val="visible"/>
                                      </p:to>
                                    </p:set>
                                    <p:anim calcmode="lin" valueType="num">
                                      <p:cBhvr additive="base">
                                        <p:cTn id="19" dur="500" fill="hold"/>
                                        <p:tgtEl>
                                          <p:spTgt spid="47107">
                                            <p:txEl>
                                              <p:charRg st="87" end="13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7">
                                            <p:txEl>
                                              <p:charRg st="87" end="13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107">
                                            <p:txEl>
                                              <p:charRg st="137" end="180"/>
                                            </p:txEl>
                                          </p:spTgt>
                                        </p:tgtEl>
                                        <p:attrNameLst>
                                          <p:attrName>style.visibility</p:attrName>
                                        </p:attrNameLst>
                                      </p:cBhvr>
                                      <p:to>
                                        <p:strVal val="visible"/>
                                      </p:to>
                                    </p:set>
                                    <p:anim calcmode="lin" valueType="num">
                                      <p:cBhvr additive="base">
                                        <p:cTn id="25" dur="500" fill="hold"/>
                                        <p:tgtEl>
                                          <p:spTgt spid="47107">
                                            <p:txEl>
                                              <p:charRg st="137" end="18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7">
                                            <p:txEl>
                                              <p:charRg st="137" end="18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Rectangle 2"/>
          <p:cNvSpPr>
            <a:spLocks noGrp="1" noChangeArrowheads="1"/>
          </p:cNvSpPr>
          <p:nvPr>
            <p:ph type="title"/>
          </p:nvPr>
        </p:nvSpPr>
        <p:spPr>
          <a:xfrm>
            <a:off x="685800" y="381000"/>
            <a:ext cx="7772400" cy="8382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rPr>
              <a:t>必要性度量</a:t>
            </a: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rPr>
              <a:t>LN</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rPr>
              <a:t>的性质</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Times New Roman" panose="02020603050405020304" pitchFamily="18" charset="0"/>
              <a:ea typeface="+mj-ea"/>
              <a:cs typeface="+mj-cs"/>
            </a:endParaRPr>
          </a:p>
        </p:txBody>
      </p:sp>
      <p:sp>
        <p:nvSpPr>
          <p:cNvPr id="48131" name="Rectangle 3" descr="Rectangle: Click to edit Master text styles&#13;&#10;Second level&#13;&#10;Third level&#13;&#10;Fourth level&#13;&#10;Fifth level"/>
          <p:cNvSpPr>
            <a:spLocks noGrp="1"/>
          </p:cNvSpPr>
          <p:nvPr>
            <p:ph idx="1"/>
          </p:nvPr>
        </p:nvSpPr>
        <p:spPr>
          <a:xfrm>
            <a:off x="533400" y="1600200"/>
            <a:ext cx="8077200" cy="5105400"/>
          </a:xfrm>
          <a:ln/>
        </p:spPr>
        <p:txBody>
          <a:bodyPr vert="horz" wrap="square" lIns="91440" tIns="45720" rIns="91440" bIns="45720" anchor="t" anchorCtr="0"/>
          <a:p>
            <a:pPr algn="just" eaLnBrk="1" hangingPunct="1">
              <a:lnSpc>
                <a:spcPct val="90000"/>
              </a:lnSpc>
            </a:pPr>
            <a:r>
              <a:rPr lang="zh-CN" altLang="en-US" sz="2800" dirty="0"/>
              <a:t>当</a:t>
            </a:r>
            <a:r>
              <a:rPr lang="en-US" altLang="zh-CN" sz="2800" dirty="0"/>
              <a:t>LN&gt;1</a:t>
            </a:r>
            <a:r>
              <a:rPr lang="zh-CN" altLang="en-US" sz="2800" dirty="0"/>
              <a:t>时，</a:t>
            </a:r>
            <a:r>
              <a:rPr lang="en-US" altLang="zh-CN" sz="2400" dirty="0">
                <a:latin typeface="Times New Roman" panose="02020603050405020304" pitchFamily="18" charset="0"/>
              </a:rPr>
              <a:t>Θ(H|</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E)=LN×Θ(H)&gt;Θ(H)</a:t>
            </a:r>
            <a:r>
              <a:rPr lang="zh-CN" altLang="en-US" sz="2400" dirty="0">
                <a:latin typeface="Times New Roman" panose="02020603050405020304" pitchFamily="18" charset="0"/>
              </a:rPr>
              <a:t>，表明由于证据</a:t>
            </a:r>
            <a:r>
              <a:rPr lang="en-US" altLang="zh-CN" sz="2400" dirty="0">
                <a:latin typeface="Times New Roman" panose="02020603050405020304" pitchFamily="18" charset="0"/>
              </a:rPr>
              <a:t>E</a:t>
            </a:r>
            <a:r>
              <a:rPr lang="zh-CN" altLang="en-US" sz="2400" dirty="0">
                <a:latin typeface="Times New Roman" panose="02020603050405020304" pitchFamily="18" charset="0"/>
              </a:rPr>
              <a:t>不存在，增强了</a:t>
            </a:r>
            <a:r>
              <a:rPr lang="en-US" altLang="zh-CN" sz="2400" dirty="0">
                <a:latin typeface="Times New Roman" panose="02020603050405020304" pitchFamily="18" charset="0"/>
              </a:rPr>
              <a:t>H</a:t>
            </a:r>
            <a:r>
              <a:rPr lang="zh-CN" altLang="en-US" sz="2400" dirty="0">
                <a:latin typeface="Times New Roman" panose="02020603050405020304" pitchFamily="18" charset="0"/>
              </a:rPr>
              <a:t>为真的程度。</a:t>
            </a:r>
            <a:endParaRPr lang="zh-CN" altLang="en-US" sz="2400" dirty="0">
              <a:latin typeface="Times New Roman" panose="02020603050405020304" pitchFamily="18" charset="0"/>
            </a:endParaRPr>
          </a:p>
          <a:p>
            <a:pPr algn="just" eaLnBrk="1" hangingPunct="1">
              <a:lnSpc>
                <a:spcPct val="90000"/>
              </a:lnSpc>
            </a:pPr>
            <a:r>
              <a:rPr lang="zh-CN" altLang="en-US" sz="2800" dirty="0"/>
              <a:t>当</a:t>
            </a:r>
            <a:r>
              <a:rPr lang="en-US" altLang="zh-CN" sz="2800" dirty="0"/>
              <a:t>LN</a:t>
            </a:r>
            <a:r>
              <a:rPr lang="zh-CN" altLang="en-US" sz="2800" dirty="0"/>
              <a:t>＝</a:t>
            </a:r>
            <a:r>
              <a:rPr lang="en-US" altLang="zh-CN" sz="2800" dirty="0"/>
              <a:t>1</a:t>
            </a:r>
            <a:r>
              <a:rPr lang="zh-CN" altLang="en-US" sz="2800" dirty="0"/>
              <a:t>时，</a:t>
            </a:r>
            <a:r>
              <a:rPr lang="en-US" altLang="zh-CN" sz="2400" dirty="0">
                <a:latin typeface="Times New Roman" panose="02020603050405020304" pitchFamily="18" charset="0"/>
              </a:rPr>
              <a:t>Θ(H|</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E)=LN×Θ(H)</a:t>
            </a:r>
            <a:r>
              <a:rPr lang="zh-CN" altLang="en-US" sz="2400" dirty="0">
                <a:latin typeface="Times New Roman" panose="02020603050405020304" pitchFamily="18" charset="0"/>
              </a:rPr>
              <a:t>＝</a:t>
            </a:r>
            <a:r>
              <a:rPr lang="en-US" altLang="zh-CN" sz="2400" dirty="0">
                <a:latin typeface="Times New Roman" panose="02020603050405020304" pitchFamily="18" charset="0"/>
              </a:rPr>
              <a:t>Θ(H)</a:t>
            </a:r>
            <a:r>
              <a:rPr lang="zh-CN" altLang="en-US" sz="2400" dirty="0">
                <a:latin typeface="Times New Roman" panose="02020603050405020304" pitchFamily="18" charset="0"/>
              </a:rPr>
              <a:t>，表明</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a:t>
            </a:r>
            <a:r>
              <a:rPr lang="zh-CN" altLang="en-US" sz="2400" dirty="0">
                <a:latin typeface="Times New Roman" panose="02020603050405020304" pitchFamily="18" charset="0"/>
              </a:rPr>
              <a:t>与</a:t>
            </a:r>
            <a:r>
              <a:rPr lang="en-US" altLang="zh-CN" sz="2400" dirty="0">
                <a:latin typeface="Times New Roman" panose="02020603050405020304" pitchFamily="18" charset="0"/>
              </a:rPr>
              <a:t>H</a:t>
            </a:r>
            <a:r>
              <a:rPr lang="zh-CN" altLang="en-US" sz="2400" dirty="0">
                <a:latin typeface="Times New Roman" panose="02020603050405020304" pitchFamily="18" charset="0"/>
              </a:rPr>
              <a:t>无关。</a:t>
            </a:r>
            <a:endParaRPr lang="zh-CN" altLang="en-US" sz="2400" dirty="0">
              <a:latin typeface="Times New Roman" panose="02020603050405020304" pitchFamily="18" charset="0"/>
            </a:endParaRPr>
          </a:p>
          <a:p>
            <a:pPr algn="just" eaLnBrk="1" hangingPunct="1">
              <a:lnSpc>
                <a:spcPct val="90000"/>
              </a:lnSpc>
            </a:pPr>
            <a:r>
              <a:rPr lang="zh-CN" altLang="en-US" sz="2800" dirty="0"/>
              <a:t>当</a:t>
            </a:r>
            <a:r>
              <a:rPr lang="en-US" altLang="zh-CN" sz="2800" dirty="0"/>
              <a:t>LN&lt;1</a:t>
            </a:r>
            <a:r>
              <a:rPr lang="zh-CN" altLang="en-US" sz="2800" dirty="0"/>
              <a:t>时，</a:t>
            </a:r>
            <a:r>
              <a:rPr lang="en-US" altLang="zh-CN" sz="2400" dirty="0">
                <a:latin typeface="Times New Roman" panose="02020603050405020304" pitchFamily="18" charset="0"/>
              </a:rPr>
              <a:t>Θ(H|</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E)=LN×Θ(H)&lt;Θ(H)</a:t>
            </a:r>
            <a:r>
              <a:rPr lang="zh-CN" altLang="en-US" sz="2400" dirty="0">
                <a:latin typeface="Times New Roman" panose="02020603050405020304" pitchFamily="18" charset="0"/>
              </a:rPr>
              <a:t>，表明由于证据</a:t>
            </a:r>
            <a:r>
              <a:rPr lang="en-US" altLang="zh-CN" sz="2400" dirty="0">
                <a:latin typeface="Times New Roman" panose="02020603050405020304" pitchFamily="18" charset="0"/>
              </a:rPr>
              <a:t>E</a:t>
            </a:r>
            <a:r>
              <a:rPr lang="zh-CN" altLang="en-US" sz="2400" dirty="0">
                <a:latin typeface="Times New Roman" panose="02020603050405020304" pitchFamily="18" charset="0"/>
              </a:rPr>
              <a:t>不存在，减小了</a:t>
            </a:r>
            <a:r>
              <a:rPr lang="en-US" altLang="zh-CN" sz="2400" dirty="0">
                <a:latin typeface="Times New Roman" panose="02020603050405020304" pitchFamily="18" charset="0"/>
              </a:rPr>
              <a:t>H</a:t>
            </a:r>
            <a:r>
              <a:rPr lang="zh-CN" altLang="en-US" sz="2400" dirty="0">
                <a:latin typeface="Times New Roman" panose="02020603050405020304" pitchFamily="18" charset="0"/>
              </a:rPr>
              <a:t>为真的程度。</a:t>
            </a:r>
            <a:endParaRPr lang="zh-CN" altLang="en-US" sz="2400" dirty="0">
              <a:latin typeface="Times New Roman" panose="02020603050405020304" pitchFamily="18" charset="0"/>
            </a:endParaRPr>
          </a:p>
          <a:p>
            <a:pPr algn="just" eaLnBrk="1" hangingPunct="1">
              <a:lnSpc>
                <a:spcPct val="90000"/>
              </a:lnSpc>
            </a:pPr>
            <a:r>
              <a:rPr lang="zh-CN" altLang="en-US" sz="2800" dirty="0"/>
              <a:t>当</a:t>
            </a:r>
            <a:r>
              <a:rPr lang="en-US" altLang="zh-CN" sz="2800" dirty="0"/>
              <a:t>LN</a:t>
            </a:r>
            <a:r>
              <a:rPr lang="zh-CN" altLang="en-US" sz="2800" dirty="0"/>
              <a:t>＝</a:t>
            </a:r>
            <a:r>
              <a:rPr lang="en-US" altLang="zh-CN" sz="2800" dirty="0"/>
              <a:t>0</a:t>
            </a:r>
            <a:r>
              <a:rPr lang="zh-CN" altLang="en-US" sz="2800" dirty="0"/>
              <a:t>时， </a:t>
            </a:r>
            <a:r>
              <a:rPr lang="en-US" altLang="zh-CN" sz="2400" dirty="0">
                <a:latin typeface="Times New Roman" panose="02020603050405020304" pitchFamily="18" charset="0"/>
              </a:rPr>
              <a:t>Θ(H|</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E)=LN×Θ(H)</a:t>
            </a:r>
            <a:r>
              <a:rPr lang="zh-CN" altLang="en-US" sz="2400" dirty="0">
                <a:latin typeface="Times New Roman" panose="02020603050405020304" pitchFamily="18" charset="0"/>
              </a:rPr>
              <a:t>＝</a:t>
            </a:r>
            <a:r>
              <a:rPr lang="en-US" altLang="zh-CN" sz="2400" dirty="0">
                <a:latin typeface="Times New Roman" panose="02020603050405020304" pitchFamily="18" charset="0"/>
              </a:rPr>
              <a:t>0</a:t>
            </a:r>
            <a:r>
              <a:rPr lang="zh-CN" altLang="en-US" sz="2400" dirty="0">
                <a:latin typeface="Times New Roman" panose="02020603050405020304" pitchFamily="18" charset="0"/>
              </a:rPr>
              <a:t>，表明由于证据</a:t>
            </a:r>
            <a:r>
              <a:rPr lang="en-US" altLang="zh-CN" sz="2400" dirty="0">
                <a:latin typeface="Times New Roman" panose="02020603050405020304" pitchFamily="18" charset="0"/>
              </a:rPr>
              <a:t>E</a:t>
            </a:r>
            <a:r>
              <a:rPr lang="zh-CN" altLang="en-US" sz="2400" dirty="0">
                <a:latin typeface="Times New Roman" panose="02020603050405020304" pitchFamily="18" charset="0"/>
              </a:rPr>
              <a:t>不存在，导致</a:t>
            </a:r>
            <a:r>
              <a:rPr lang="en-US" altLang="zh-CN" sz="2400" dirty="0">
                <a:latin typeface="Times New Roman" panose="02020603050405020304" pitchFamily="18" charset="0"/>
              </a:rPr>
              <a:t>H</a:t>
            </a:r>
            <a:r>
              <a:rPr lang="zh-CN" altLang="en-US" sz="2400" dirty="0">
                <a:latin typeface="Times New Roman" panose="02020603050405020304" pitchFamily="18" charset="0"/>
              </a:rPr>
              <a:t>为假。</a:t>
            </a:r>
            <a:endParaRPr lang="zh-CN" altLang="en-US" sz="2400" dirty="0">
              <a:latin typeface="Times New Roman" panose="02020603050405020304" pitchFamily="18" charset="0"/>
            </a:endParaRPr>
          </a:p>
          <a:p>
            <a:pPr algn="just" eaLnBrk="1" hangingPunct="1">
              <a:lnSpc>
                <a:spcPct val="90000"/>
              </a:lnSpc>
            </a:pPr>
            <a:r>
              <a:rPr lang="zh-CN" altLang="en-US" sz="2400" dirty="0">
                <a:solidFill>
                  <a:srgbClr val="D31128"/>
                </a:solidFill>
                <a:latin typeface="Times New Roman" panose="02020603050405020304" pitchFamily="18" charset="0"/>
              </a:rPr>
              <a:t>注意：</a:t>
            </a:r>
            <a:r>
              <a:rPr lang="zh-CN" altLang="en-US" sz="2400" dirty="0">
                <a:latin typeface="Times New Roman" panose="02020603050405020304" pitchFamily="18" charset="0"/>
              </a:rPr>
              <a:t>由于</a:t>
            </a:r>
            <a:r>
              <a:rPr lang="en-US" altLang="zh-CN" sz="2400" dirty="0">
                <a:latin typeface="Times New Roman" panose="02020603050405020304" pitchFamily="18" charset="0"/>
              </a:rPr>
              <a:t>E</a:t>
            </a:r>
            <a:r>
              <a:rPr lang="zh-CN" altLang="en-US" sz="2400" dirty="0">
                <a:latin typeface="Times New Roman" panose="02020603050405020304" pitchFamily="18" charset="0"/>
              </a:rPr>
              <a:t>和</a:t>
            </a:r>
            <a:r>
              <a:rPr lang="en-US" altLang="zh-CN" sz="2800" dirty="0">
                <a:latin typeface="Times New Roman" panose="02020603050405020304" pitchFamily="18" charset="0"/>
                <a:cs typeface="Tahoma" panose="020B0604030504040204" pitchFamily="34" charset="0"/>
              </a:rPr>
              <a:t>¬</a:t>
            </a:r>
            <a:r>
              <a:rPr lang="en-US" altLang="zh-CN" sz="2400" dirty="0">
                <a:latin typeface="Times New Roman" panose="02020603050405020304" pitchFamily="18" charset="0"/>
              </a:rPr>
              <a:t>E</a:t>
            </a:r>
            <a:r>
              <a:rPr lang="zh-CN" altLang="en-US" sz="2400" dirty="0">
                <a:latin typeface="Times New Roman" panose="02020603050405020304" pitchFamily="18" charset="0"/>
              </a:rPr>
              <a:t>不可能同时支持</a:t>
            </a:r>
            <a:r>
              <a:rPr lang="en-US" altLang="zh-CN" sz="2400" dirty="0">
                <a:latin typeface="Times New Roman" panose="02020603050405020304" pitchFamily="18" charset="0"/>
              </a:rPr>
              <a:t>H</a:t>
            </a:r>
            <a:r>
              <a:rPr lang="zh-CN" altLang="en-US" sz="2400" dirty="0">
                <a:latin typeface="Times New Roman" panose="02020603050405020304" pitchFamily="18" charset="0"/>
              </a:rPr>
              <a:t>或同时反对</a:t>
            </a:r>
            <a:r>
              <a:rPr lang="en-US" altLang="zh-CN" sz="2400" dirty="0">
                <a:latin typeface="Times New Roman" panose="02020603050405020304" pitchFamily="18" charset="0"/>
              </a:rPr>
              <a:t>H</a:t>
            </a:r>
            <a:r>
              <a:rPr lang="zh-CN" altLang="en-US" sz="2400" dirty="0">
                <a:latin typeface="Times New Roman" panose="02020603050405020304" pitchFamily="18" charset="0"/>
              </a:rPr>
              <a:t>，所以在一条知识中的</a:t>
            </a:r>
            <a:r>
              <a:rPr lang="en-US" altLang="zh-CN" sz="2400" dirty="0">
                <a:latin typeface="Times New Roman" panose="02020603050405020304" pitchFamily="18" charset="0"/>
              </a:rPr>
              <a:t>LS</a:t>
            </a:r>
            <a:r>
              <a:rPr lang="zh-CN" altLang="en-US" sz="2400" dirty="0">
                <a:latin typeface="Times New Roman" panose="02020603050405020304" pitchFamily="18" charset="0"/>
              </a:rPr>
              <a:t>和</a:t>
            </a:r>
            <a:r>
              <a:rPr lang="en-US" altLang="zh-CN" sz="2400" dirty="0">
                <a:latin typeface="Times New Roman" panose="02020603050405020304" pitchFamily="18" charset="0"/>
              </a:rPr>
              <a:t>LN</a:t>
            </a:r>
            <a:r>
              <a:rPr lang="zh-CN" altLang="en-US" sz="2400" dirty="0">
                <a:latin typeface="Times New Roman" panose="02020603050405020304" pitchFamily="18" charset="0"/>
              </a:rPr>
              <a:t>不应该出现如下情况：</a:t>
            </a:r>
            <a:endParaRPr lang="zh-CN" altLang="en-US" sz="2400" dirty="0">
              <a:latin typeface="Times New Roman" panose="02020603050405020304" pitchFamily="18" charset="0"/>
            </a:endParaRPr>
          </a:p>
          <a:p>
            <a:pPr lvl="1" algn="just" eaLnBrk="1" hangingPunct="1">
              <a:lnSpc>
                <a:spcPct val="90000"/>
              </a:lnSpc>
            </a:pPr>
            <a:r>
              <a:rPr lang="en-US" altLang="zh-CN" sz="2000" dirty="0">
                <a:latin typeface="Times New Roman" panose="02020603050405020304" pitchFamily="18" charset="0"/>
              </a:rPr>
              <a:t>LS&gt;1, LN&gt;1</a:t>
            </a:r>
            <a:endParaRPr lang="en-US" altLang="zh-CN" sz="2000" dirty="0">
              <a:latin typeface="Times New Roman" panose="02020603050405020304" pitchFamily="18" charset="0"/>
            </a:endParaRPr>
          </a:p>
          <a:p>
            <a:pPr lvl="1" algn="just" eaLnBrk="1" hangingPunct="1">
              <a:lnSpc>
                <a:spcPct val="90000"/>
              </a:lnSpc>
            </a:pPr>
            <a:r>
              <a:rPr lang="en-US" altLang="zh-CN" sz="2000" dirty="0">
                <a:latin typeface="Times New Roman" panose="02020603050405020304" pitchFamily="18" charset="0"/>
              </a:rPr>
              <a:t>LS&lt;1, LN&lt;1</a:t>
            </a:r>
            <a:endParaRPr lang="en-US" altLang="zh-CN" sz="2000" dirty="0">
              <a:latin typeface="Times New Roman" panose="02020603050405020304" pitchFamily="18" charset="0"/>
            </a:endParaRPr>
          </a:p>
        </p:txBody>
      </p:sp>
      <p:sp>
        <p:nvSpPr>
          <p:cNvPr id="75780"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1">
                                            <p:txEl>
                                              <p:charRg st="0" end="50"/>
                                            </p:txEl>
                                          </p:spTgt>
                                        </p:tgtEl>
                                        <p:attrNameLst>
                                          <p:attrName>style.visibility</p:attrName>
                                        </p:attrNameLst>
                                      </p:cBhvr>
                                      <p:to>
                                        <p:strVal val="visible"/>
                                      </p:to>
                                    </p:set>
                                    <p:anim calcmode="lin" valueType="num">
                                      <p:cBhvr additive="base">
                                        <p:cTn id="7" dur="500" fill="hold"/>
                                        <p:tgtEl>
                                          <p:spTgt spid="48131">
                                            <p:txEl>
                                              <p:charRg st="0" end="5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charRg st="0" end="5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131">
                                            <p:txEl>
                                              <p:charRg st="50" end="88"/>
                                            </p:txEl>
                                          </p:spTgt>
                                        </p:tgtEl>
                                        <p:attrNameLst>
                                          <p:attrName>style.visibility</p:attrName>
                                        </p:attrNameLst>
                                      </p:cBhvr>
                                      <p:to>
                                        <p:strVal val="visible"/>
                                      </p:to>
                                    </p:set>
                                    <p:anim calcmode="lin" valueType="num">
                                      <p:cBhvr additive="base">
                                        <p:cTn id="13" dur="500" fill="hold"/>
                                        <p:tgtEl>
                                          <p:spTgt spid="48131">
                                            <p:txEl>
                                              <p:charRg st="50" end="8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charRg st="50" end="8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131">
                                            <p:txEl>
                                              <p:charRg st="88" end="138"/>
                                            </p:txEl>
                                          </p:spTgt>
                                        </p:tgtEl>
                                        <p:attrNameLst>
                                          <p:attrName>style.visibility</p:attrName>
                                        </p:attrNameLst>
                                      </p:cBhvr>
                                      <p:to>
                                        <p:strVal val="visible"/>
                                      </p:to>
                                    </p:set>
                                    <p:anim calcmode="lin" valueType="num">
                                      <p:cBhvr additive="base">
                                        <p:cTn id="19" dur="500" fill="hold"/>
                                        <p:tgtEl>
                                          <p:spTgt spid="48131">
                                            <p:txEl>
                                              <p:charRg st="88" end="13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charRg st="88" end="13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8131">
                                            <p:txEl>
                                              <p:charRg st="138" end="182"/>
                                            </p:txEl>
                                          </p:spTgt>
                                        </p:tgtEl>
                                        <p:attrNameLst>
                                          <p:attrName>style.visibility</p:attrName>
                                        </p:attrNameLst>
                                      </p:cBhvr>
                                      <p:to>
                                        <p:strVal val="visible"/>
                                      </p:to>
                                    </p:set>
                                    <p:anim calcmode="lin" valueType="num">
                                      <p:cBhvr additive="base">
                                        <p:cTn id="25" dur="500" fill="hold"/>
                                        <p:tgtEl>
                                          <p:spTgt spid="48131">
                                            <p:txEl>
                                              <p:charRg st="138" end="18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1">
                                            <p:txEl>
                                              <p:charRg st="138" end="18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8131">
                                            <p:txEl>
                                              <p:charRg st="182" end="231"/>
                                            </p:txEl>
                                          </p:spTgt>
                                        </p:tgtEl>
                                        <p:attrNameLst>
                                          <p:attrName>style.visibility</p:attrName>
                                        </p:attrNameLst>
                                      </p:cBhvr>
                                      <p:to>
                                        <p:strVal val="visible"/>
                                      </p:to>
                                    </p:set>
                                    <p:anim calcmode="lin" valueType="num">
                                      <p:cBhvr additive="base">
                                        <p:cTn id="31" dur="500" fill="hold"/>
                                        <p:tgtEl>
                                          <p:spTgt spid="48131">
                                            <p:txEl>
                                              <p:charRg st="182" end="23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131">
                                            <p:txEl>
                                              <p:charRg st="182" end="231"/>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8131">
                                            <p:txEl>
                                              <p:charRg st="231" end="242"/>
                                            </p:txEl>
                                          </p:spTgt>
                                        </p:tgtEl>
                                        <p:attrNameLst>
                                          <p:attrName>style.visibility</p:attrName>
                                        </p:attrNameLst>
                                      </p:cBhvr>
                                      <p:to>
                                        <p:strVal val="visible"/>
                                      </p:to>
                                    </p:set>
                                    <p:anim calcmode="lin" valueType="num">
                                      <p:cBhvr additive="base">
                                        <p:cTn id="35" dur="500" fill="hold"/>
                                        <p:tgtEl>
                                          <p:spTgt spid="48131">
                                            <p:txEl>
                                              <p:charRg st="231" end="24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8131">
                                            <p:txEl>
                                              <p:charRg st="231" end="242"/>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8131">
                                            <p:txEl>
                                              <p:charRg st="242" end="253"/>
                                            </p:txEl>
                                          </p:spTgt>
                                        </p:tgtEl>
                                        <p:attrNameLst>
                                          <p:attrName>style.visibility</p:attrName>
                                        </p:attrNameLst>
                                      </p:cBhvr>
                                      <p:to>
                                        <p:strVal val="visible"/>
                                      </p:to>
                                    </p:set>
                                    <p:anim calcmode="lin" valueType="num">
                                      <p:cBhvr additive="base">
                                        <p:cTn id="39" dur="500" fill="hold"/>
                                        <p:tgtEl>
                                          <p:spTgt spid="48131">
                                            <p:txEl>
                                              <p:charRg st="242" end="25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8131">
                                            <p:txEl>
                                              <p:charRg st="242" end="25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noChangeArrowheads="1"/>
          </p:cNvSpPr>
          <p:nvPr>
            <p:ph type="title"/>
          </p:nvPr>
        </p:nvSpPr>
        <p:spPr>
          <a:xfrm>
            <a:off x="533400" y="511175"/>
            <a:ext cx="8153400" cy="685800"/>
          </a:xfrm>
          <a:noFill/>
          <a:ln>
            <a:noFill/>
          </a:ln>
          <a:effectLst/>
          <a:scene3d>
            <a:camera prst="orthographicFront"/>
            <a:lightRig rig="balanced" dir="t"/>
          </a:scene3d>
          <a:sp3d prstMaterial="plastic"/>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4.3.3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结论不确定性的合成算法</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2292" name="Rectangle 3" descr="Rectangle: Click to edit Master text styles&#13;&#10;Second level&#13;&#10;Third level&#13;&#10;Fourth level&#13;&#10;Fifth level"/>
          <p:cNvSpPr>
            <a:spLocks noGrp="1"/>
          </p:cNvSpPr>
          <p:nvPr>
            <p:ph idx="1"/>
          </p:nvPr>
        </p:nvSpPr>
        <p:spPr>
          <a:xfrm>
            <a:off x="609600" y="1600200"/>
            <a:ext cx="8153400" cy="4495800"/>
          </a:xfrm>
          <a:ln/>
        </p:spPr>
        <p:txBody>
          <a:bodyPr vert="horz" wrap="square" lIns="91440" tIns="45720" rIns="91440" bIns="45720" anchor="t" anchorCtr="0"/>
          <a:p>
            <a:pPr eaLnBrk="1" hangingPunct="1"/>
            <a:r>
              <a:rPr lang="zh-CN" altLang="en-US" dirty="0"/>
              <a:t>若有</a:t>
            </a:r>
            <a:r>
              <a:rPr lang="en-US" altLang="zh-CN" dirty="0"/>
              <a:t>n</a:t>
            </a:r>
            <a:r>
              <a:rPr lang="zh-CN" altLang="en-US" dirty="0"/>
              <a:t>条知识都支持相同的结论，而且每条知识的前提条件所对应的证据</a:t>
            </a:r>
            <a:r>
              <a:rPr lang="en-US" altLang="zh-CN" dirty="0"/>
              <a:t>E</a:t>
            </a:r>
            <a:r>
              <a:rPr lang="en-US" altLang="zh-CN" baseline="-25000" dirty="0"/>
              <a:t>i</a:t>
            </a:r>
            <a:r>
              <a:rPr lang="en-US" altLang="zh-CN" dirty="0"/>
              <a:t>(i=1,2,</a:t>
            </a:r>
            <a:r>
              <a:rPr lang="en-US" altLang="zh-CN" dirty="0">
                <a:latin typeface="Times New Roman" panose="02020603050405020304" pitchFamily="18" charset="0"/>
              </a:rPr>
              <a:t>…</a:t>
            </a:r>
            <a:r>
              <a:rPr lang="en-US" altLang="zh-CN" dirty="0"/>
              <a:t>,n)</a:t>
            </a:r>
            <a:r>
              <a:rPr lang="zh-CN" altLang="en-US" dirty="0"/>
              <a:t>都有相应的观察</a:t>
            </a:r>
            <a:r>
              <a:rPr lang="en-US" altLang="zh-CN" dirty="0"/>
              <a:t>S</a:t>
            </a:r>
            <a:r>
              <a:rPr lang="en-US" altLang="zh-CN" baseline="-25000" dirty="0"/>
              <a:t>i</a:t>
            </a:r>
            <a:r>
              <a:rPr lang="zh-CN" altLang="en-US" dirty="0"/>
              <a:t>与之对应，此时只要先对每条知识分别求出</a:t>
            </a:r>
            <a:r>
              <a:rPr lang="en-US" altLang="zh-CN" sz="2800" dirty="0">
                <a:latin typeface="Times New Roman" panose="02020603050405020304" pitchFamily="18" charset="0"/>
              </a:rPr>
              <a:t>Θ</a:t>
            </a:r>
            <a:r>
              <a:rPr lang="en-US" altLang="zh-CN" dirty="0"/>
              <a:t>(H|S</a:t>
            </a:r>
            <a:r>
              <a:rPr lang="en-US" altLang="zh-CN" baseline="-25000" dirty="0"/>
              <a:t>i</a:t>
            </a:r>
            <a:r>
              <a:rPr lang="en-US" altLang="zh-CN" dirty="0"/>
              <a:t>)</a:t>
            </a:r>
            <a:r>
              <a:rPr lang="zh-CN" altLang="en-US" dirty="0"/>
              <a:t>，然后运用下述公式求出</a:t>
            </a:r>
            <a:r>
              <a:rPr lang="en-US" altLang="zh-CN" sz="2800" dirty="0">
                <a:latin typeface="Times New Roman" panose="02020603050405020304" pitchFamily="18" charset="0"/>
              </a:rPr>
              <a:t>Θ</a:t>
            </a:r>
            <a:r>
              <a:rPr lang="en-US" altLang="zh-CN" dirty="0"/>
              <a:t>(H|S</a:t>
            </a:r>
            <a:r>
              <a:rPr lang="en-US" altLang="zh-CN" baseline="-25000" dirty="0"/>
              <a:t>1</a:t>
            </a:r>
            <a:r>
              <a:rPr lang="en-US" altLang="zh-CN" dirty="0"/>
              <a:t>S</a:t>
            </a:r>
            <a:r>
              <a:rPr lang="en-US" altLang="zh-CN" baseline="-25000" dirty="0"/>
              <a:t>2</a:t>
            </a:r>
            <a:r>
              <a:rPr lang="en-US" altLang="zh-CN" dirty="0">
                <a:latin typeface="Times New Roman" panose="02020603050405020304" pitchFamily="18" charset="0"/>
              </a:rPr>
              <a:t>…</a:t>
            </a:r>
            <a:r>
              <a:rPr lang="en-US" altLang="zh-CN" dirty="0"/>
              <a:t>S</a:t>
            </a:r>
            <a:r>
              <a:rPr lang="en-US" altLang="zh-CN" baseline="-25000" dirty="0"/>
              <a:t>n</a:t>
            </a:r>
            <a:r>
              <a:rPr lang="en-US" altLang="zh-CN" dirty="0"/>
              <a:t>):</a:t>
            </a:r>
            <a:endParaRPr lang="en-US" altLang="zh-CN" dirty="0"/>
          </a:p>
        </p:txBody>
      </p:sp>
      <p:sp>
        <p:nvSpPr>
          <p:cNvPr id="7782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graphicFrame>
        <p:nvGraphicFramePr>
          <p:cNvPr id="12290" name="Object 10"/>
          <p:cNvGraphicFramePr>
            <a:graphicFrameLocks noChangeAspect="1"/>
          </p:cNvGraphicFramePr>
          <p:nvPr/>
        </p:nvGraphicFramePr>
        <p:xfrm>
          <a:off x="1447800" y="4508500"/>
          <a:ext cx="6489700" cy="673100"/>
        </p:xfrm>
        <a:graphic>
          <a:graphicData uri="http://schemas.openxmlformats.org/presentationml/2006/ole">
            <mc:AlternateContent xmlns:mc="http://schemas.openxmlformats.org/markup-compatibility/2006">
              <mc:Choice xmlns:v="urn:schemas-microsoft-com:vml" Requires="v">
                <p:oleObj spid="_x0000_s3087" name="" r:id="rId1" imgW="6489700" imgH="673100" progId="Equation.DSMT4">
                  <p:embed/>
                </p:oleObj>
              </mc:Choice>
              <mc:Fallback>
                <p:oleObj name="" r:id="rId1" imgW="6489700" imgH="673100" progId="Equation.DSMT4">
                  <p:embed/>
                  <p:pic>
                    <p:nvPicPr>
                      <p:cNvPr id="0" name="图片 3086"/>
                      <p:cNvPicPr/>
                      <p:nvPr/>
                    </p:nvPicPr>
                    <p:blipFill>
                      <a:blip r:embed="rId2"/>
                      <a:stretch>
                        <a:fillRect/>
                      </a:stretch>
                    </p:blipFill>
                    <p:spPr>
                      <a:xfrm>
                        <a:off x="1447800" y="4508500"/>
                        <a:ext cx="6489700" cy="67310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2">
                                            <p:txEl>
                                              <p:charRg st="0" end="105"/>
                                            </p:txEl>
                                          </p:spTgt>
                                        </p:tgtEl>
                                        <p:attrNameLst>
                                          <p:attrName>style.visibility</p:attrName>
                                        </p:attrNameLst>
                                      </p:cBhvr>
                                      <p:to>
                                        <p:strVal val="visible"/>
                                      </p:to>
                                    </p:set>
                                    <p:anim calcmode="lin" valueType="num">
                                      <p:cBhvr additive="base">
                                        <p:cTn id="7" dur="500" fill="hold"/>
                                        <p:tgtEl>
                                          <p:spTgt spid="12292">
                                            <p:txEl>
                                              <p:charRg st="0" end="10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2">
                                            <p:txEl>
                                              <p:charRg st="0" end="10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0"/>
                                        </p:tgtEl>
                                        <p:attrNameLst>
                                          <p:attrName>style.visibility</p:attrName>
                                        </p:attrNameLst>
                                      </p:cBhvr>
                                      <p:to>
                                        <p:strVal val="visible"/>
                                      </p:to>
                                    </p:set>
                                    <p:anim calcmode="lin" valueType="num">
                                      <p:cBhvr additive="base">
                                        <p:cTn id="13" dur="500" fill="hold"/>
                                        <p:tgtEl>
                                          <p:spTgt spid="12290"/>
                                        </p:tgtEl>
                                        <p:attrNameLst>
                                          <p:attrName>ppt_x</p:attrName>
                                        </p:attrNameLst>
                                      </p:cBhvr>
                                      <p:tavLst>
                                        <p:tav tm="0">
                                          <p:val>
                                            <p:strVal val="#ppt_x"/>
                                          </p:val>
                                        </p:tav>
                                        <p:tav tm="100000">
                                          <p:val>
                                            <p:strVal val="#ppt_x"/>
                                          </p:val>
                                        </p:tav>
                                      </p:tavLst>
                                    </p:anim>
                                    <p:anim calcmode="lin" valueType="num">
                                      <p:cBhvr additive="base">
                                        <p:cTn id="14" dur="500" fill="hold"/>
                                        <p:tgtEl>
                                          <p:spTgt spid="1229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noChangeArrowheads="1"/>
          </p:cNvSpPr>
          <p:nvPr>
            <p:ph type="title"/>
          </p:nvPr>
        </p:nvSpPr>
        <p:spPr>
          <a:xfrm>
            <a:off x="533400" y="434975"/>
            <a:ext cx="8077200"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主观</a:t>
            </a: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Bayes</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方法推理示例</a:t>
            </a: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(1)</a:t>
            </a:r>
            <a:endPar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49155" name="Rectangle 3" descr="Rectangle: Click to edit Master text styles&#13;&#10;Second level&#13;&#10;Third level&#13;&#10;Fourth level&#13;&#10;Fifth level"/>
          <p:cNvSpPr>
            <a:spLocks noGrp="1"/>
          </p:cNvSpPr>
          <p:nvPr>
            <p:ph idx="1"/>
          </p:nvPr>
        </p:nvSpPr>
        <p:spPr>
          <a:xfrm>
            <a:off x="609600" y="1371600"/>
            <a:ext cx="8229600" cy="5181600"/>
          </a:xfrm>
          <a:ln/>
        </p:spPr>
        <p:txBody>
          <a:bodyPr vert="horz" wrap="square" lIns="91440" tIns="45720" rIns="91440" bIns="45720" anchor="t" anchorCtr="0"/>
          <a:p>
            <a:pPr marL="609600" indent="-609600" eaLnBrk="1" hangingPunct="1">
              <a:buFont typeface="Wingdings" panose="05000000000000000000" pitchFamily="2" charset="2"/>
              <a:buNone/>
            </a:pPr>
            <a:r>
              <a:rPr lang="zh-CN" altLang="en-US" sz="2000" dirty="0"/>
              <a:t>例</a:t>
            </a:r>
            <a:r>
              <a:rPr lang="en-US" altLang="zh-CN" sz="2000" dirty="0"/>
              <a:t>. </a:t>
            </a:r>
            <a:r>
              <a:rPr lang="zh-CN" altLang="en-US" sz="2000" dirty="0"/>
              <a:t>设有如下知识：</a:t>
            </a:r>
            <a:endParaRPr lang="zh-CN" altLang="en-US" sz="2000" dirty="0"/>
          </a:p>
          <a:p>
            <a:pPr marL="609600" indent="-609600" eaLnBrk="1" hangingPunct="1">
              <a:buFont typeface="Wingdings" panose="05000000000000000000" pitchFamily="2" charset="2"/>
              <a:buNone/>
            </a:pPr>
            <a:r>
              <a:rPr lang="en-US" altLang="zh-CN" sz="2000" dirty="0"/>
              <a:t>R1:	IF 	E</a:t>
            </a:r>
            <a:r>
              <a:rPr lang="en-US" altLang="zh-CN" sz="2000" baseline="-25000" dirty="0"/>
              <a:t>1</a:t>
            </a:r>
            <a:r>
              <a:rPr lang="en-US" altLang="zh-CN" sz="2000" dirty="0"/>
              <a:t>	THEN		(2,0.001)	  H</a:t>
            </a:r>
            <a:r>
              <a:rPr lang="en-US" altLang="zh-CN" sz="2000" baseline="-25000" dirty="0"/>
              <a:t>1</a:t>
            </a:r>
            <a:endParaRPr lang="en-US" altLang="zh-CN" sz="2000" baseline="-25000" dirty="0"/>
          </a:p>
          <a:p>
            <a:pPr marL="609600" indent="-609600" eaLnBrk="1" hangingPunct="1">
              <a:buFont typeface="Wingdings" panose="05000000000000000000" pitchFamily="2" charset="2"/>
              <a:buNone/>
            </a:pPr>
            <a:r>
              <a:rPr lang="en-US" altLang="zh-CN" sz="2000" dirty="0"/>
              <a:t>R2:	IF 	E</a:t>
            </a:r>
            <a:r>
              <a:rPr lang="en-US" altLang="zh-CN" sz="2000" baseline="-25000" dirty="0"/>
              <a:t>2</a:t>
            </a:r>
            <a:r>
              <a:rPr lang="en-US" altLang="zh-CN" sz="2000" dirty="0"/>
              <a:t>	THEN		(100,0.001)  	  H</a:t>
            </a:r>
            <a:r>
              <a:rPr lang="en-US" altLang="zh-CN" sz="2000" baseline="-25000" dirty="0"/>
              <a:t>1</a:t>
            </a:r>
            <a:endParaRPr lang="en-US" altLang="zh-CN" sz="2000" dirty="0"/>
          </a:p>
          <a:p>
            <a:pPr marL="609600" indent="-609600" eaLnBrk="1" hangingPunct="1">
              <a:buFont typeface="Wingdings" panose="05000000000000000000" pitchFamily="2" charset="2"/>
              <a:buNone/>
            </a:pPr>
            <a:r>
              <a:rPr lang="en-US" altLang="zh-CN" sz="2000" dirty="0"/>
              <a:t>R3:	IF 	H</a:t>
            </a:r>
            <a:r>
              <a:rPr lang="en-US" altLang="zh-CN" sz="2000" baseline="-25000" dirty="0"/>
              <a:t>1</a:t>
            </a:r>
            <a:r>
              <a:rPr lang="en-US" altLang="zh-CN" sz="2000" dirty="0"/>
              <a:t>	THEN		(200,0.01)	  H</a:t>
            </a:r>
            <a:r>
              <a:rPr lang="en-US" altLang="zh-CN" sz="2000" baseline="-25000" dirty="0"/>
              <a:t>2</a:t>
            </a:r>
            <a:endParaRPr lang="en-US" altLang="zh-CN" sz="2000" baseline="-25000" dirty="0"/>
          </a:p>
          <a:p>
            <a:pPr marL="609600" indent="-609600" eaLnBrk="1" hangingPunct="1">
              <a:buFont typeface="Wingdings" panose="05000000000000000000" pitchFamily="2" charset="2"/>
              <a:buNone/>
            </a:pPr>
            <a:r>
              <a:rPr lang="zh-CN" altLang="en-US" sz="2000" dirty="0"/>
              <a:t>已知：</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a:t>
            </a:r>
            <a:r>
              <a:rPr lang="zh-CN" altLang="en-US" sz="2000" dirty="0"/>
              <a:t>＝</a:t>
            </a:r>
            <a:r>
              <a:rPr lang="en-US" altLang="zh-CN" sz="2000" dirty="0"/>
              <a:t>0.1</a:t>
            </a:r>
            <a:r>
              <a:rPr lang="zh-CN" altLang="en-US" sz="2000" dirty="0"/>
              <a:t>， </a:t>
            </a:r>
            <a:r>
              <a:rPr lang="en-US" altLang="zh-CN" sz="2000" dirty="0">
                <a:latin typeface="Times New Roman" panose="02020603050405020304" pitchFamily="18" charset="0"/>
              </a:rPr>
              <a:t>Θ</a:t>
            </a:r>
            <a:r>
              <a:rPr lang="en-US" altLang="zh-CN" sz="2000" dirty="0"/>
              <a:t>(H</a:t>
            </a:r>
            <a:r>
              <a:rPr lang="en-US" altLang="zh-CN" sz="2000" baseline="-25000" dirty="0"/>
              <a:t>2</a:t>
            </a:r>
            <a:r>
              <a:rPr lang="en-US" altLang="zh-CN" sz="2000" dirty="0"/>
              <a:t>)</a:t>
            </a:r>
            <a:r>
              <a:rPr lang="zh-CN" altLang="en-US" sz="2000" dirty="0"/>
              <a:t>＝</a:t>
            </a:r>
            <a:r>
              <a:rPr lang="en-US" altLang="zh-CN" sz="2000" dirty="0"/>
              <a:t>0.01</a:t>
            </a:r>
            <a:endParaRPr lang="en-US" altLang="zh-CN" sz="2000" dirty="0"/>
          </a:p>
          <a:p>
            <a:pPr marL="609600" indent="-609600" eaLnBrk="1" hangingPunct="1">
              <a:buFont typeface="Wingdings" panose="05000000000000000000" pitchFamily="2" charset="2"/>
              <a:buNone/>
            </a:pPr>
            <a:r>
              <a:rPr lang="en-US" altLang="zh-CN" sz="2000" dirty="0"/>
              <a:t>	   C(E</a:t>
            </a:r>
            <a:r>
              <a:rPr lang="en-US" altLang="zh-CN" sz="2000" baseline="-25000" dirty="0"/>
              <a:t>1</a:t>
            </a:r>
            <a:r>
              <a:rPr lang="en-US" altLang="zh-CN" sz="2000" dirty="0"/>
              <a:t>|S</a:t>
            </a:r>
            <a:r>
              <a:rPr lang="en-US" altLang="zh-CN" sz="2000" baseline="-25000" dirty="0"/>
              <a:t>1</a:t>
            </a:r>
            <a:r>
              <a:rPr lang="en-US" altLang="zh-CN" sz="2000" dirty="0"/>
              <a:t>)=2, C(E</a:t>
            </a:r>
            <a:r>
              <a:rPr lang="en-US" altLang="zh-CN" sz="2000" baseline="-25000" dirty="0"/>
              <a:t>2</a:t>
            </a:r>
            <a:r>
              <a:rPr lang="en-US" altLang="zh-CN" sz="2000" dirty="0"/>
              <a:t>|S</a:t>
            </a:r>
            <a:r>
              <a:rPr lang="en-US" altLang="zh-CN" sz="2000" baseline="-25000" dirty="0"/>
              <a:t>2</a:t>
            </a:r>
            <a:r>
              <a:rPr lang="en-US" altLang="zh-CN" sz="2000" dirty="0"/>
              <a:t>)=1</a:t>
            </a:r>
            <a:endParaRPr lang="en-US" altLang="zh-CN" sz="2000" dirty="0"/>
          </a:p>
          <a:p>
            <a:pPr marL="609600" indent="-609600" eaLnBrk="1" hangingPunct="1">
              <a:buFont typeface="Wingdings" panose="05000000000000000000" pitchFamily="2" charset="2"/>
              <a:buNone/>
            </a:pPr>
            <a:r>
              <a:rPr lang="zh-CN" altLang="en-US" sz="2000" dirty="0"/>
              <a:t>求： </a:t>
            </a:r>
            <a:r>
              <a:rPr lang="en-US" altLang="zh-CN" sz="2000" dirty="0">
                <a:latin typeface="Times New Roman" panose="02020603050405020304" pitchFamily="18" charset="0"/>
              </a:rPr>
              <a:t>Θ</a:t>
            </a:r>
            <a:r>
              <a:rPr lang="en-US" altLang="zh-CN" sz="2000" dirty="0"/>
              <a:t>(H</a:t>
            </a:r>
            <a:r>
              <a:rPr lang="en-US" altLang="zh-CN" sz="2000" baseline="-25000" dirty="0"/>
              <a:t>2</a:t>
            </a:r>
            <a:r>
              <a:rPr lang="en-US" altLang="zh-CN" sz="2000" dirty="0"/>
              <a:t>|S</a:t>
            </a:r>
            <a:r>
              <a:rPr lang="en-US" altLang="zh-CN" sz="2000" baseline="-25000" dirty="0"/>
              <a:t>1</a:t>
            </a:r>
            <a:r>
              <a:rPr lang="en-US" altLang="zh-CN" sz="2000" dirty="0"/>
              <a:t>S</a:t>
            </a:r>
            <a:r>
              <a:rPr lang="en-US" altLang="zh-CN" sz="2000" baseline="-25000" dirty="0"/>
              <a:t>2</a:t>
            </a:r>
            <a:r>
              <a:rPr lang="en-US" altLang="zh-CN" sz="2000" dirty="0"/>
              <a:t>)=?</a:t>
            </a:r>
            <a:endParaRPr lang="en-US" altLang="zh-CN" sz="2000" dirty="0"/>
          </a:p>
          <a:p>
            <a:pPr marL="609600" indent="-609600" eaLnBrk="1" hangingPunct="1">
              <a:buFont typeface="Wingdings" panose="05000000000000000000" pitchFamily="2" charset="2"/>
              <a:buNone/>
            </a:pPr>
            <a:r>
              <a:rPr lang="en-US" altLang="zh-CN" sz="2000" dirty="0"/>
              <a:t>1. </a:t>
            </a:r>
            <a:r>
              <a:rPr lang="zh-CN" altLang="en-US" sz="2000" dirty="0"/>
              <a:t>计算</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|S</a:t>
            </a:r>
            <a:r>
              <a:rPr lang="en-US" altLang="zh-CN" sz="2000" baseline="-25000" dirty="0"/>
              <a:t>1</a:t>
            </a:r>
            <a:r>
              <a:rPr lang="en-US" altLang="zh-CN" sz="2000" dirty="0"/>
              <a:t>)</a:t>
            </a:r>
            <a:endParaRPr lang="en-US" altLang="zh-CN" sz="2000" dirty="0"/>
          </a:p>
          <a:p>
            <a:pPr marL="609600" indent="-609600" eaLnBrk="1" hangingPunct="1">
              <a:buFont typeface="Wingdings" panose="05000000000000000000" pitchFamily="2" charset="2"/>
              <a:buNone/>
            </a:pPr>
            <a:r>
              <a:rPr lang="en-US" altLang="zh-CN" sz="2000" dirty="0"/>
              <a:t>P(H</a:t>
            </a:r>
            <a:r>
              <a:rPr lang="en-US" altLang="zh-CN" sz="2000" baseline="-25000" dirty="0"/>
              <a:t>1</a:t>
            </a:r>
            <a:r>
              <a:rPr lang="en-US" altLang="zh-CN" sz="2000" dirty="0"/>
              <a:t>)=</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)/(1+</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))=0.09</a:t>
            </a:r>
            <a:endParaRPr lang="en-US" altLang="zh-CN" sz="2000" dirty="0"/>
          </a:p>
          <a:p>
            <a:pPr marL="609600" indent="-609600" eaLnBrk="1" hangingPunct="1">
              <a:buFont typeface="Wingdings" panose="05000000000000000000" pitchFamily="2" charset="2"/>
              <a:buNone/>
            </a:pPr>
            <a:r>
              <a:rPr lang="en-US" altLang="zh-CN" sz="2000" dirty="0"/>
              <a:t>P(H</a:t>
            </a:r>
            <a:r>
              <a:rPr lang="en-US" altLang="zh-CN" sz="2000" baseline="-25000" dirty="0"/>
              <a:t>1</a:t>
            </a:r>
            <a:r>
              <a:rPr lang="en-US" altLang="zh-CN" sz="2000" dirty="0"/>
              <a:t>|E</a:t>
            </a:r>
            <a:r>
              <a:rPr lang="en-US" altLang="zh-CN" sz="2000" baseline="-25000" dirty="0"/>
              <a:t>1</a:t>
            </a:r>
            <a:r>
              <a:rPr lang="en-US" altLang="zh-CN" sz="2000" dirty="0"/>
              <a:t>)=</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|E</a:t>
            </a:r>
            <a:r>
              <a:rPr lang="en-US" altLang="zh-CN" sz="2000" baseline="-25000" dirty="0"/>
              <a:t>1</a:t>
            </a:r>
            <a:r>
              <a:rPr lang="en-US" altLang="zh-CN" sz="2000" dirty="0"/>
              <a:t>)/(1+</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|E</a:t>
            </a:r>
            <a:r>
              <a:rPr lang="en-US" altLang="zh-CN" sz="2000" baseline="-25000" dirty="0"/>
              <a:t>1</a:t>
            </a:r>
            <a:r>
              <a:rPr lang="en-US" altLang="zh-CN" sz="2000" dirty="0"/>
              <a:t>))= LS</a:t>
            </a:r>
            <a:r>
              <a:rPr lang="en-US" altLang="zh-CN" sz="2000" baseline="-25000" dirty="0"/>
              <a:t>1</a:t>
            </a:r>
            <a:r>
              <a:rPr lang="en-US" altLang="zh-CN" sz="2000" dirty="0"/>
              <a:t>×</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)/(1+LS</a:t>
            </a:r>
            <a:r>
              <a:rPr lang="en-US" altLang="zh-CN" sz="2000" baseline="-25000" dirty="0"/>
              <a:t>1</a:t>
            </a:r>
            <a:r>
              <a:rPr lang="en-US" altLang="zh-CN" sz="2000" dirty="0"/>
              <a:t>×</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))=0.17</a:t>
            </a:r>
            <a:endParaRPr lang="en-US" altLang="zh-CN" sz="2000" dirty="0"/>
          </a:p>
          <a:p>
            <a:pPr marL="609600" indent="-609600" eaLnBrk="1" hangingPunct="1">
              <a:buFont typeface="Wingdings" panose="05000000000000000000" pitchFamily="2" charset="2"/>
              <a:buNone/>
            </a:pPr>
            <a:r>
              <a:rPr lang="en-US" altLang="zh-CN" sz="2000" dirty="0"/>
              <a:t>∵C(E</a:t>
            </a:r>
            <a:r>
              <a:rPr lang="en-US" altLang="zh-CN" sz="2000" baseline="-25000" dirty="0"/>
              <a:t>1</a:t>
            </a:r>
            <a:r>
              <a:rPr lang="en-US" altLang="zh-CN" sz="2000" dirty="0"/>
              <a:t>|S</a:t>
            </a:r>
            <a:r>
              <a:rPr lang="en-US" altLang="zh-CN" sz="2000" baseline="-25000" dirty="0"/>
              <a:t>1</a:t>
            </a:r>
            <a:r>
              <a:rPr lang="en-US" altLang="zh-CN" sz="2000" dirty="0"/>
              <a:t>)=2&gt;0</a:t>
            </a:r>
            <a:endParaRPr lang="en-US" altLang="zh-CN" sz="2000" dirty="0"/>
          </a:p>
          <a:p>
            <a:pPr marL="609600" indent="-609600" eaLnBrk="1" hangingPunct="1">
              <a:buFont typeface="Wingdings" panose="05000000000000000000" pitchFamily="2" charset="2"/>
              <a:buNone/>
            </a:pPr>
            <a:r>
              <a:rPr lang="en-US" altLang="zh-CN" sz="2000" dirty="0"/>
              <a:t>∴P(H</a:t>
            </a:r>
            <a:r>
              <a:rPr lang="en-US" altLang="zh-CN" sz="2000" baseline="-25000" dirty="0"/>
              <a:t>1</a:t>
            </a:r>
            <a:r>
              <a:rPr lang="en-US" altLang="zh-CN" sz="2000" dirty="0"/>
              <a:t>|S</a:t>
            </a:r>
            <a:r>
              <a:rPr lang="en-US" altLang="zh-CN" sz="2000" baseline="-25000" dirty="0"/>
              <a:t>1</a:t>
            </a:r>
            <a:r>
              <a:rPr lang="en-US" altLang="zh-CN" sz="2000" dirty="0"/>
              <a:t>)=P(H</a:t>
            </a:r>
            <a:r>
              <a:rPr lang="en-US" altLang="zh-CN" sz="2000" baseline="-25000" dirty="0"/>
              <a:t>1</a:t>
            </a:r>
            <a:r>
              <a:rPr lang="en-US" altLang="zh-CN" sz="2000" dirty="0"/>
              <a:t>)+[P(H</a:t>
            </a:r>
            <a:r>
              <a:rPr lang="en-US" altLang="zh-CN" sz="2000" baseline="-25000" dirty="0"/>
              <a:t>1</a:t>
            </a:r>
            <a:r>
              <a:rPr lang="en-US" altLang="zh-CN" sz="2000" dirty="0"/>
              <a:t>|E</a:t>
            </a:r>
            <a:r>
              <a:rPr lang="en-US" altLang="zh-CN" sz="2000" baseline="-25000" dirty="0"/>
              <a:t>1</a:t>
            </a:r>
            <a:r>
              <a:rPr lang="en-US" altLang="zh-CN" sz="2000" dirty="0"/>
              <a:t>)-P(H</a:t>
            </a:r>
            <a:r>
              <a:rPr lang="en-US" altLang="zh-CN" sz="2000" baseline="-25000" dirty="0"/>
              <a:t>1</a:t>
            </a:r>
            <a:r>
              <a:rPr lang="en-US" altLang="zh-CN" sz="2000" dirty="0"/>
              <a:t>)]×1/5×C(E</a:t>
            </a:r>
            <a:r>
              <a:rPr lang="en-US" altLang="zh-CN" sz="2000" baseline="-25000" dirty="0"/>
              <a:t>1</a:t>
            </a:r>
            <a:r>
              <a:rPr lang="en-US" altLang="zh-CN" sz="2000" dirty="0"/>
              <a:t>|S</a:t>
            </a:r>
            <a:r>
              <a:rPr lang="en-US" altLang="zh-CN" sz="2000" baseline="-25000" dirty="0"/>
              <a:t>1</a:t>
            </a:r>
            <a:r>
              <a:rPr lang="en-US" altLang="zh-CN" sz="2000" dirty="0"/>
              <a:t>)</a:t>
            </a:r>
            <a:endParaRPr lang="en-US" altLang="zh-CN" sz="2000" dirty="0"/>
          </a:p>
          <a:p>
            <a:pPr marL="609600" indent="-609600" eaLnBrk="1" hangingPunct="1">
              <a:buFont typeface="Wingdings" panose="05000000000000000000" pitchFamily="2" charset="2"/>
              <a:buNone/>
            </a:pPr>
            <a:r>
              <a:rPr lang="en-US" altLang="zh-CN" sz="2000" dirty="0"/>
              <a:t>		   =0.122</a:t>
            </a:r>
            <a:endParaRPr lang="en-US" altLang="zh-CN" sz="2000" dirty="0"/>
          </a:p>
          <a:p>
            <a:pPr marL="609600" indent="-609600" eaLnBrk="1" hangingPunct="1">
              <a:buFont typeface="Wingdings" panose="05000000000000000000" pitchFamily="2" charset="2"/>
              <a:buNone/>
            </a:pP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|S</a:t>
            </a:r>
            <a:r>
              <a:rPr lang="en-US" altLang="zh-CN" sz="2000" baseline="-25000" dirty="0"/>
              <a:t>1</a:t>
            </a:r>
            <a:r>
              <a:rPr lang="en-US" altLang="zh-CN" sz="2000" dirty="0"/>
              <a:t>)=P(H</a:t>
            </a:r>
            <a:r>
              <a:rPr lang="en-US" altLang="zh-CN" sz="2000" baseline="-25000" dirty="0"/>
              <a:t>1</a:t>
            </a:r>
            <a:r>
              <a:rPr lang="en-US" altLang="zh-CN" sz="2000" dirty="0"/>
              <a:t>|S</a:t>
            </a:r>
            <a:r>
              <a:rPr lang="en-US" altLang="zh-CN" sz="2000" baseline="-25000" dirty="0"/>
              <a:t>1</a:t>
            </a:r>
            <a:r>
              <a:rPr lang="en-US" altLang="zh-CN" sz="2000" dirty="0"/>
              <a:t>)/(1- P(H</a:t>
            </a:r>
            <a:r>
              <a:rPr lang="en-US" altLang="zh-CN" sz="2000" baseline="-25000" dirty="0"/>
              <a:t>1</a:t>
            </a:r>
            <a:r>
              <a:rPr lang="en-US" altLang="zh-CN" sz="2000" dirty="0"/>
              <a:t>|S</a:t>
            </a:r>
            <a:r>
              <a:rPr lang="en-US" altLang="zh-CN" sz="2000" baseline="-25000" dirty="0"/>
              <a:t>1</a:t>
            </a:r>
            <a:r>
              <a:rPr lang="en-US" altLang="zh-CN" sz="2000" dirty="0"/>
              <a:t>))=0.14</a:t>
            </a:r>
            <a:endParaRPr lang="en-US" altLang="zh-CN" sz="2000" dirty="0"/>
          </a:p>
        </p:txBody>
      </p:sp>
      <p:sp>
        <p:nvSpPr>
          <p:cNvPr id="7987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9155">
                                            <p:txEl>
                                              <p:charRg st="0" end="11"/>
                                            </p:txEl>
                                          </p:spTgt>
                                        </p:tgtEl>
                                        <p:attrNameLst>
                                          <p:attrName>style.visibility</p:attrName>
                                        </p:attrNameLst>
                                      </p:cBhvr>
                                      <p:to>
                                        <p:strVal val="visible"/>
                                      </p:to>
                                    </p:set>
                                    <p:anim calcmode="lin" valueType="num">
                                      <p:cBhvr additive="base">
                                        <p:cTn id="7" dur="500" fill="hold"/>
                                        <p:tgtEl>
                                          <p:spTgt spid="49155">
                                            <p:txEl>
                                              <p:charRg st="0" end="1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5">
                                            <p:txEl>
                                              <p:charRg st="0" end="1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9155">
                                            <p:txEl>
                                              <p:charRg st="11" end="43"/>
                                            </p:txEl>
                                          </p:spTgt>
                                        </p:tgtEl>
                                        <p:attrNameLst>
                                          <p:attrName>style.visibility</p:attrName>
                                        </p:attrNameLst>
                                      </p:cBhvr>
                                      <p:to>
                                        <p:strVal val="visible"/>
                                      </p:to>
                                    </p:set>
                                    <p:anim calcmode="lin" valueType="num">
                                      <p:cBhvr additive="base">
                                        <p:cTn id="12" dur="500" fill="hold"/>
                                        <p:tgtEl>
                                          <p:spTgt spid="49155">
                                            <p:txEl>
                                              <p:charRg st="11" end="4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9155">
                                            <p:txEl>
                                              <p:charRg st="11" end="4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49155">
                                            <p:txEl>
                                              <p:charRg st="43" end="79"/>
                                            </p:txEl>
                                          </p:spTgt>
                                        </p:tgtEl>
                                        <p:attrNameLst>
                                          <p:attrName>style.visibility</p:attrName>
                                        </p:attrNameLst>
                                      </p:cBhvr>
                                      <p:to>
                                        <p:strVal val="visible"/>
                                      </p:to>
                                    </p:set>
                                    <p:anim calcmode="lin" valueType="num">
                                      <p:cBhvr additive="base">
                                        <p:cTn id="17" dur="500" fill="hold"/>
                                        <p:tgtEl>
                                          <p:spTgt spid="49155">
                                            <p:txEl>
                                              <p:charRg st="43" end="79"/>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9155">
                                            <p:txEl>
                                              <p:charRg st="43" end="79"/>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9155">
                                            <p:txEl>
                                              <p:charRg st="79" end="112"/>
                                            </p:txEl>
                                          </p:spTgt>
                                        </p:tgtEl>
                                        <p:attrNameLst>
                                          <p:attrName>style.visibility</p:attrName>
                                        </p:attrNameLst>
                                      </p:cBhvr>
                                      <p:to>
                                        <p:strVal val="visible"/>
                                      </p:to>
                                    </p:set>
                                    <p:anim calcmode="lin" valueType="num">
                                      <p:cBhvr additive="base">
                                        <p:cTn id="22" dur="500" fill="hold"/>
                                        <p:tgtEl>
                                          <p:spTgt spid="49155">
                                            <p:txEl>
                                              <p:charRg st="79" end="11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9155">
                                            <p:txEl>
                                              <p:charRg st="79" end="11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49155">
                                            <p:txEl>
                                              <p:charRg st="112" end="137"/>
                                            </p:txEl>
                                          </p:spTgt>
                                        </p:tgtEl>
                                        <p:attrNameLst>
                                          <p:attrName>style.visibility</p:attrName>
                                        </p:attrNameLst>
                                      </p:cBhvr>
                                      <p:to>
                                        <p:strVal val="visible"/>
                                      </p:to>
                                    </p:set>
                                    <p:anim calcmode="lin" valueType="num">
                                      <p:cBhvr additive="base">
                                        <p:cTn id="27" dur="500" fill="hold"/>
                                        <p:tgtEl>
                                          <p:spTgt spid="49155">
                                            <p:txEl>
                                              <p:charRg st="112" end="13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9155">
                                            <p:txEl>
                                              <p:charRg st="112" end="137"/>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49155">
                                            <p:txEl>
                                              <p:charRg st="137" end="164"/>
                                            </p:txEl>
                                          </p:spTgt>
                                        </p:tgtEl>
                                        <p:attrNameLst>
                                          <p:attrName>style.visibility</p:attrName>
                                        </p:attrNameLst>
                                      </p:cBhvr>
                                      <p:to>
                                        <p:strVal val="visible"/>
                                      </p:to>
                                    </p:set>
                                    <p:anim calcmode="lin" valueType="num">
                                      <p:cBhvr additive="base">
                                        <p:cTn id="32" dur="500" fill="hold"/>
                                        <p:tgtEl>
                                          <p:spTgt spid="49155">
                                            <p:txEl>
                                              <p:charRg st="137" end="16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9155">
                                            <p:txEl>
                                              <p:charRg st="137" end="164"/>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49155">
                                            <p:txEl>
                                              <p:charRg st="164" end="180"/>
                                            </p:txEl>
                                          </p:spTgt>
                                        </p:tgtEl>
                                        <p:attrNameLst>
                                          <p:attrName>style.visibility</p:attrName>
                                        </p:attrNameLst>
                                      </p:cBhvr>
                                      <p:to>
                                        <p:strVal val="visible"/>
                                      </p:to>
                                    </p:set>
                                    <p:anim calcmode="lin" valueType="num">
                                      <p:cBhvr additive="base">
                                        <p:cTn id="37" dur="500" fill="hold"/>
                                        <p:tgtEl>
                                          <p:spTgt spid="49155">
                                            <p:txEl>
                                              <p:charRg st="164" end="18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9155">
                                            <p:txEl>
                                              <p:charRg st="164" end="18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9155">
                                            <p:txEl>
                                              <p:charRg st="180" end="194"/>
                                            </p:txEl>
                                          </p:spTgt>
                                        </p:tgtEl>
                                        <p:attrNameLst>
                                          <p:attrName>style.visibility</p:attrName>
                                        </p:attrNameLst>
                                      </p:cBhvr>
                                      <p:to>
                                        <p:strVal val="visible"/>
                                      </p:to>
                                    </p:set>
                                    <p:anim calcmode="lin" valueType="num">
                                      <p:cBhvr additive="base">
                                        <p:cTn id="43" dur="500" fill="hold"/>
                                        <p:tgtEl>
                                          <p:spTgt spid="49155">
                                            <p:txEl>
                                              <p:charRg st="180" end="19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155">
                                            <p:txEl>
                                              <p:charRg st="180" end="19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9155">
                                            <p:txEl>
                                              <p:charRg st="194" end="221"/>
                                            </p:txEl>
                                          </p:spTgt>
                                        </p:tgtEl>
                                        <p:attrNameLst>
                                          <p:attrName>style.visibility</p:attrName>
                                        </p:attrNameLst>
                                      </p:cBhvr>
                                      <p:to>
                                        <p:strVal val="visible"/>
                                      </p:to>
                                    </p:set>
                                    <p:anim calcmode="lin" valueType="num">
                                      <p:cBhvr additive="base">
                                        <p:cTn id="49" dur="500" fill="hold"/>
                                        <p:tgtEl>
                                          <p:spTgt spid="49155">
                                            <p:txEl>
                                              <p:charRg st="194" end="22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9155">
                                            <p:txEl>
                                              <p:charRg st="194" end="22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9155">
                                            <p:txEl>
                                              <p:charRg st="221" end="282"/>
                                            </p:txEl>
                                          </p:spTgt>
                                        </p:tgtEl>
                                        <p:attrNameLst>
                                          <p:attrName>style.visibility</p:attrName>
                                        </p:attrNameLst>
                                      </p:cBhvr>
                                      <p:to>
                                        <p:strVal val="visible"/>
                                      </p:to>
                                    </p:set>
                                    <p:anim calcmode="lin" valueType="num">
                                      <p:cBhvr additive="base">
                                        <p:cTn id="55" dur="500" fill="hold"/>
                                        <p:tgtEl>
                                          <p:spTgt spid="49155">
                                            <p:txEl>
                                              <p:charRg st="221" end="28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9155">
                                            <p:txEl>
                                              <p:charRg st="221" end="28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49155">
                                            <p:txEl>
                                              <p:charRg st="282" end="296"/>
                                            </p:txEl>
                                          </p:spTgt>
                                        </p:tgtEl>
                                        <p:attrNameLst>
                                          <p:attrName>style.visibility</p:attrName>
                                        </p:attrNameLst>
                                      </p:cBhvr>
                                      <p:to>
                                        <p:strVal val="visible"/>
                                      </p:to>
                                    </p:set>
                                    <p:anim calcmode="lin" valueType="num">
                                      <p:cBhvr additive="base">
                                        <p:cTn id="61" dur="500" fill="hold"/>
                                        <p:tgtEl>
                                          <p:spTgt spid="49155">
                                            <p:txEl>
                                              <p:charRg st="282" end="296"/>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9155">
                                            <p:txEl>
                                              <p:charRg st="282" end="296"/>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49155">
                                            <p:txEl>
                                              <p:charRg st="296" end="342"/>
                                            </p:txEl>
                                          </p:spTgt>
                                        </p:tgtEl>
                                        <p:attrNameLst>
                                          <p:attrName>style.visibility</p:attrName>
                                        </p:attrNameLst>
                                      </p:cBhvr>
                                      <p:to>
                                        <p:strVal val="visible"/>
                                      </p:to>
                                    </p:set>
                                    <p:anim calcmode="lin" valueType="num">
                                      <p:cBhvr additive="base">
                                        <p:cTn id="67" dur="500" fill="hold"/>
                                        <p:tgtEl>
                                          <p:spTgt spid="49155">
                                            <p:txEl>
                                              <p:charRg st="296" end="342"/>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9155">
                                            <p:txEl>
                                              <p:charRg st="296" end="342"/>
                                            </p:txEl>
                                          </p:spTgt>
                                        </p:tgtEl>
                                        <p:attrNameLst>
                                          <p:attrName>ppt_y</p:attrName>
                                        </p:attrNameLst>
                                      </p:cBhvr>
                                      <p:tavLst>
                                        <p:tav tm="0">
                                          <p:val>
                                            <p:strVal val="1+#ppt_h/2"/>
                                          </p:val>
                                        </p:tav>
                                        <p:tav tm="100000">
                                          <p:val>
                                            <p:strVal val="#ppt_y"/>
                                          </p:val>
                                        </p:tav>
                                      </p:tavLst>
                                    </p:anim>
                                  </p:childTnLst>
                                </p:cTn>
                              </p:par>
                            </p:childTnLst>
                          </p:cTn>
                        </p:par>
                        <p:par>
                          <p:cTn id="69" fill="hold">
                            <p:stCondLst>
                              <p:cond delay="500"/>
                            </p:stCondLst>
                            <p:childTnLst>
                              <p:par>
                                <p:cTn id="70" presetID="2" presetClass="entr" presetSubtype="4" fill="hold" grpId="0" nodeType="afterEffect">
                                  <p:stCondLst>
                                    <p:cond delay="0"/>
                                  </p:stCondLst>
                                  <p:childTnLst>
                                    <p:set>
                                      <p:cBhvr>
                                        <p:cTn id="71" dur="1" fill="hold">
                                          <p:stCondLst>
                                            <p:cond delay="0"/>
                                          </p:stCondLst>
                                        </p:cTn>
                                        <p:tgtEl>
                                          <p:spTgt spid="49155">
                                            <p:txEl>
                                              <p:charRg st="342" end="354"/>
                                            </p:txEl>
                                          </p:spTgt>
                                        </p:tgtEl>
                                        <p:attrNameLst>
                                          <p:attrName>style.visibility</p:attrName>
                                        </p:attrNameLst>
                                      </p:cBhvr>
                                      <p:to>
                                        <p:strVal val="visible"/>
                                      </p:to>
                                    </p:set>
                                    <p:anim calcmode="lin" valueType="num">
                                      <p:cBhvr additive="base">
                                        <p:cTn id="72" dur="500" fill="hold"/>
                                        <p:tgtEl>
                                          <p:spTgt spid="49155">
                                            <p:txEl>
                                              <p:charRg st="342" end="354"/>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9155">
                                            <p:txEl>
                                              <p:charRg st="342" end="354"/>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49155">
                                            <p:txEl>
                                              <p:charRg st="354" end="391"/>
                                            </p:txEl>
                                          </p:spTgt>
                                        </p:tgtEl>
                                        <p:attrNameLst>
                                          <p:attrName>style.visibility</p:attrName>
                                        </p:attrNameLst>
                                      </p:cBhvr>
                                      <p:to>
                                        <p:strVal val="visible"/>
                                      </p:to>
                                    </p:set>
                                    <p:anim calcmode="lin" valueType="num">
                                      <p:cBhvr additive="base">
                                        <p:cTn id="78" dur="500" fill="hold"/>
                                        <p:tgtEl>
                                          <p:spTgt spid="49155">
                                            <p:txEl>
                                              <p:charRg st="354" end="391"/>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49155">
                                            <p:txEl>
                                              <p:charRg st="354" end="39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2"/>
          <p:cNvSpPr>
            <a:spLocks noGrp="1" noChangeArrowheads="1"/>
          </p:cNvSpPr>
          <p:nvPr>
            <p:ph type="title"/>
          </p:nvPr>
        </p:nvSpPr>
        <p:spPr>
          <a:xfrm>
            <a:off x="533400" y="366713"/>
            <a:ext cx="8077200" cy="6858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主观</a:t>
            </a: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Bayes</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方法推理示例</a:t>
            </a: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(2)</a:t>
            </a:r>
            <a:endPar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50179" name="Rectangle 3" descr="Rectangle: Click to edit Master text styles&#13;&#10;Second level&#13;&#10;Third level&#13;&#10;Fourth level&#13;&#10;Fifth level"/>
          <p:cNvSpPr>
            <a:spLocks noGrp="1"/>
          </p:cNvSpPr>
          <p:nvPr>
            <p:ph idx="1"/>
          </p:nvPr>
        </p:nvSpPr>
        <p:spPr>
          <a:xfrm>
            <a:off x="755650" y="1179513"/>
            <a:ext cx="8001000" cy="5562600"/>
          </a:xfrm>
          <a:ln/>
        </p:spPr>
        <p:txBody>
          <a:bodyPr vert="horz" wrap="square" lIns="91440" tIns="45720" rIns="91440" bIns="45720" anchor="t" anchorCtr="0"/>
          <a:p>
            <a:pPr eaLnBrk="1" hangingPunct="1">
              <a:buFont typeface="Wingdings" panose="05000000000000000000" pitchFamily="2" charset="2"/>
              <a:buNone/>
            </a:pPr>
            <a:r>
              <a:rPr lang="en-US" altLang="zh-CN" sz="2400" dirty="0"/>
              <a:t>2. </a:t>
            </a:r>
            <a:r>
              <a:rPr lang="zh-CN" altLang="en-US" sz="2400" dirty="0"/>
              <a:t>计算</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|S</a:t>
            </a:r>
            <a:r>
              <a:rPr lang="en-US" altLang="zh-CN" sz="2000" baseline="-25000" dirty="0"/>
              <a:t>2</a:t>
            </a:r>
            <a:r>
              <a:rPr lang="en-US" altLang="zh-CN" sz="2000" dirty="0"/>
              <a:t>)</a:t>
            </a:r>
            <a:endParaRPr lang="en-US" altLang="zh-CN" sz="2000" dirty="0"/>
          </a:p>
          <a:p>
            <a:pPr eaLnBrk="1" hangingPunct="1">
              <a:buFont typeface="Wingdings" panose="05000000000000000000" pitchFamily="2" charset="2"/>
              <a:buNone/>
            </a:pPr>
            <a:r>
              <a:rPr lang="en-US" altLang="zh-CN" sz="2000" dirty="0"/>
              <a:t>P(H</a:t>
            </a:r>
            <a:r>
              <a:rPr lang="en-US" altLang="zh-CN" sz="2000" baseline="-25000" dirty="0"/>
              <a:t>1</a:t>
            </a:r>
            <a:r>
              <a:rPr lang="en-US" altLang="zh-CN" sz="2000" dirty="0"/>
              <a:t>|E</a:t>
            </a:r>
            <a:r>
              <a:rPr lang="en-US" altLang="zh-CN" sz="2000" baseline="-25000" dirty="0"/>
              <a:t>2</a:t>
            </a:r>
            <a:r>
              <a:rPr lang="en-US" altLang="zh-CN" sz="2000" dirty="0"/>
              <a:t>)=</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|E</a:t>
            </a:r>
            <a:r>
              <a:rPr lang="en-US" altLang="zh-CN" sz="2000" baseline="-25000" dirty="0"/>
              <a:t>2</a:t>
            </a:r>
            <a:r>
              <a:rPr lang="en-US" altLang="zh-CN" sz="2000" dirty="0"/>
              <a:t>)/(1+</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|E</a:t>
            </a:r>
            <a:r>
              <a:rPr lang="en-US" altLang="zh-CN" sz="2000" baseline="-25000" dirty="0"/>
              <a:t>2</a:t>
            </a:r>
            <a:r>
              <a:rPr lang="en-US" altLang="zh-CN" sz="2000" dirty="0"/>
              <a:t>))= LS</a:t>
            </a:r>
            <a:r>
              <a:rPr lang="en-US" altLang="zh-CN" sz="2000" baseline="-25000" dirty="0"/>
              <a:t>2</a:t>
            </a:r>
            <a:r>
              <a:rPr lang="en-US" altLang="zh-CN" sz="2000" dirty="0"/>
              <a:t>×</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)/(1+LS</a:t>
            </a:r>
            <a:r>
              <a:rPr lang="en-US" altLang="zh-CN" sz="2000" baseline="-25000" dirty="0"/>
              <a:t>2</a:t>
            </a:r>
            <a:r>
              <a:rPr lang="en-US" altLang="zh-CN" sz="2000" dirty="0"/>
              <a:t>×</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))=0.91</a:t>
            </a:r>
            <a:endParaRPr lang="en-US" altLang="zh-CN" sz="2000" dirty="0"/>
          </a:p>
          <a:p>
            <a:pPr eaLnBrk="1" hangingPunct="1">
              <a:buFont typeface="Wingdings" panose="05000000000000000000" pitchFamily="2" charset="2"/>
              <a:buNone/>
            </a:pPr>
            <a:r>
              <a:rPr lang="en-US" altLang="zh-CN" sz="2000" dirty="0"/>
              <a:t>∵C(E</a:t>
            </a:r>
            <a:r>
              <a:rPr lang="en-US" altLang="zh-CN" sz="2000" baseline="-25000" dirty="0"/>
              <a:t>2</a:t>
            </a:r>
            <a:r>
              <a:rPr lang="en-US" altLang="zh-CN" sz="2000" dirty="0"/>
              <a:t>|S</a:t>
            </a:r>
            <a:r>
              <a:rPr lang="en-US" altLang="zh-CN" sz="2000" baseline="-25000" dirty="0"/>
              <a:t>2</a:t>
            </a:r>
            <a:r>
              <a:rPr lang="en-US" altLang="zh-CN" sz="2000" dirty="0"/>
              <a:t>)=1&gt;0</a:t>
            </a:r>
            <a:endParaRPr lang="en-US" altLang="zh-CN" sz="2000" dirty="0"/>
          </a:p>
          <a:p>
            <a:pPr eaLnBrk="1" hangingPunct="1">
              <a:buFont typeface="Wingdings" panose="05000000000000000000" pitchFamily="2" charset="2"/>
              <a:buNone/>
            </a:pPr>
            <a:r>
              <a:rPr lang="en-US" altLang="zh-CN" sz="2000" dirty="0"/>
              <a:t>∴P(H</a:t>
            </a:r>
            <a:r>
              <a:rPr lang="en-US" altLang="zh-CN" sz="2000" baseline="-25000" dirty="0"/>
              <a:t>1</a:t>
            </a:r>
            <a:r>
              <a:rPr lang="en-US" altLang="zh-CN" sz="2000" dirty="0"/>
              <a:t>|S</a:t>
            </a:r>
            <a:r>
              <a:rPr lang="en-US" altLang="zh-CN" sz="2000" baseline="-25000" dirty="0"/>
              <a:t>2</a:t>
            </a:r>
            <a:r>
              <a:rPr lang="en-US" altLang="zh-CN" sz="2000" dirty="0"/>
              <a:t>)=P(H</a:t>
            </a:r>
            <a:r>
              <a:rPr lang="en-US" altLang="zh-CN" sz="2000" baseline="-25000" dirty="0"/>
              <a:t>1</a:t>
            </a:r>
            <a:r>
              <a:rPr lang="en-US" altLang="zh-CN" sz="2000" dirty="0"/>
              <a:t>)+[P(H</a:t>
            </a:r>
            <a:r>
              <a:rPr lang="en-US" altLang="zh-CN" sz="2000" baseline="-25000" dirty="0"/>
              <a:t>1</a:t>
            </a:r>
            <a:r>
              <a:rPr lang="en-US" altLang="zh-CN" sz="2000" dirty="0"/>
              <a:t>|E</a:t>
            </a:r>
            <a:r>
              <a:rPr lang="en-US" altLang="zh-CN" sz="2000" baseline="-25000" dirty="0"/>
              <a:t>2</a:t>
            </a:r>
            <a:r>
              <a:rPr lang="en-US" altLang="zh-CN" sz="2000" dirty="0"/>
              <a:t>)-P(H</a:t>
            </a:r>
            <a:r>
              <a:rPr lang="en-US" altLang="zh-CN" sz="2000" baseline="-25000" dirty="0"/>
              <a:t>1</a:t>
            </a:r>
            <a:r>
              <a:rPr lang="en-US" altLang="zh-CN" sz="2000" dirty="0"/>
              <a:t>)]×1/5×C(E</a:t>
            </a:r>
            <a:r>
              <a:rPr lang="en-US" altLang="zh-CN" sz="2000" baseline="-25000" dirty="0"/>
              <a:t>2</a:t>
            </a:r>
            <a:r>
              <a:rPr lang="en-US" altLang="zh-CN" sz="2000" dirty="0"/>
              <a:t>|S</a:t>
            </a:r>
            <a:r>
              <a:rPr lang="en-US" altLang="zh-CN" sz="2000" baseline="-25000" dirty="0"/>
              <a:t>2</a:t>
            </a:r>
            <a:r>
              <a:rPr lang="en-US" altLang="zh-CN" sz="2000" dirty="0"/>
              <a:t>)</a:t>
            </a:r>
            <a:endParaRPr lang="en-US" altLang="zh-CN" sz="2000" dirty="0"/>
          </a:p>
          <a:p>
            <a:pPr eaLnBrk="1" hangingPunct="1">
              <a:buFont typeface="Wingdings" panose="05000000000000000000" pitchFamily="2" charset="2"/>
              <a:buNone/>
            </a:pPr>
            <a:r>
              <a:rPr lang="en-US" altLang="zh-CN" sz="2000" dirty="0"/>
              <a:t>		   =0.254</a:t>
            </a:r>
            <a:endParaRPr lang="en-US" altLang="zh-CN" sz="2000" dirty="0"/>
          </a:p>
          <a:p>
            <a:pPr eaLnBrk="1" hangingPunct="1">
              <a:buFont typeface="Wingdings" panose="05000000000000000000" pitchFamily="2" charset="2"/>
              <a:buNone/>
            </a:pP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|S</a:t>
            </a:r>
            <a:r>
              <a:rPr lang="en-US" altLang="zh-CN" sz="2000" baseline="-25000" dirty="0"/>
              <a:t>2</a:t>
            </a:r>
            <a:r>
              <a:rPr lang="en-US" altLang="zh-CN" sz="2000" dirty="0"/>
              <a:t>)=P(H</a:t>
            </a:r>
            <a:r>
              <a:rPr lang="en-US" altLang="zh-CN" sz="2000" baseline="-25000" dirty="0"/>
              <a:t>1</a:t>
            </a:r>
            <a:r>
              <a:rPr lang="en-US" altLang="zh-CN" sz="2000" dirty="0"/>
              <a:t>|S</a:t>
            </a:r>
            <a:r>
              <a:rPr lang="en-US" altLang="zh-CN" sz="2000" baseline="-25000" dirty="0"/>
              <a:t>2</a:t>
            </a:r>
            <a:r>
              <a:rPr lang="en-US" altLang="zh-CN" sz="2000" dirty="0"/>
              <a:t>)/(1- P(H</a:t>
            </a:r>
            <a:r>
              <a:rPr lang="en-US" altLang="zh-CN" sz="2000" baseline="-25000" dirty="0"/>
              <a:t>1</a:t>
            </a:r>
            <a:r>
              <a:rPr lang="en-US" altLang="zh-CN" sz="2000" dirty="0"/>
              <a:t>|S</a:t>
            </a:r>
            <a:r>
              <a:rPr lang="en-US" altLang="zh-CN" sz="2000" baseline="-25000" dirty="0"/>
              <a:t>2</a:t>
            </a:r>
            <a:r>
              <a:rPr lang="en-US" altLang="zh-CN" sz="2000" dirty="0"/>
              <a:t>))=0.34</a:t>
            </a:r>
            <a:endParaRPr lang="en-US" altLang="zh-CN" sz="2000" dirty="0"/>
          </a:p>
          <a:p>
            <a:pPr eaLnBrk="1" hangingPunct="1">
              <a:buFont typeface="Wingdings" panose="05000000000000000000" pitchFamily="2" charset="2"/>
              <a:buNone/>
            </a:pPr>
            <a:r>
              <a:rPr lang="en-US" altLang="zh-CN" sz="2000" dirty="0"/>
              <a:t>3. </a:t>
            </a:r>
            <a:r>
              <a:rPr lang="zh-CN" altLang="en-US" sz="2000" dirty="0"/>
              <a:t>计算</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|S</a:t>
            </a:r>
            <a:r>
              <a:rPr lang="en-US" altLang="zh-CN" sz="2000" baseline="-25000" dirty="0"/>
              <a:t>1</a:t>
            </a:r>
            <a:r>
              <a:rPr lang="en-US" altLang="zh-CN" sz="2000" dirty="0"/>
              <a:t>S</a:t>
            </a:r>
            <a:r>
              <a:rPr lang="en-US" altLang="zh-CN" sz="2000" baseline="-25000" dirty="0"/>
              <a:t>2</a:t>
            </a:r>
            <a:r>
              <a:rPr lang="en-US" altLang="zh-CN" sz="2000" dirty="0"/>
              <a:t>)</a:t>
            </a:r>
            <a:endParaRPr lang="en-US" altLang="zh-CN" sz="2000" dirty="0"/>
          </a:p>
          <a:p>
            <a:pPr eaLnBrk="1" hangingPunct="1">
              <a:buFont typeface="Wingdings" panose="05000000000000000000" pitchFamily="2" charset="2"/>
              <a:buNone/>
            </a:pP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|S</a:t>
            </a:r>
            <a:r>
              <a:rPr lang="en-US" altLang="zh-CN" sz="2000" baseline="-25000" dirty="0"/>
              <a:t>1</a:t>
            </a:r>
            <a:r>
              <a:rPr lang="en-US" altLang="zh-CN" sz="2000" dirty="0"/>
              <a:t>S</a:t>
            </a:r>
            <a:r>
              <a:rPr lang="en-US" altLang="zh-CN" sz="2000" baseline="-25000" dirty="0"/>
              <a:t>2</a:t>
            </a:r>
            <a:r>
              <a:rPr lang="en-US" altLang="zh-CN" sz="2000" dirty="0"/>
              <a:t>)=</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|S</a:t>
            </a:r>
            <a:r>
              <a:rPr lang="en-US" altLang="zh-CN" sz="2000" baseline="-25000" dirty="0"/>
              <a:t>1</a:t>
            </a:r>
            <a:r>
              <a:rPr lang="en-US" altLang="zh-CN" sz="2000" dirty="0"/>
              <a:t>)/</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|S</a:t>
            </a:r>
            <a:r>
              <a:rPr lang="en-US" altLang="zh-CN" sz="2000" baseline="-25000" dirty="0"/>
              <a:t>2</a:t>
            </a:r>
            <a:r>
              <a:rPr lang="en-US" altLang="zh-CN" sz="2000" dirty="0"/>
              <a:t>)/</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a:t>
            </a:r>
            <a:endParaRPr lang="en-US" altLang="zh-CN" sz="2000" dirty="0"/>
          </a:p>
          <a:p>
            <a:pPr eaLnBrk="1" hangingPunct="1">
              <a:buFont typeface="Wingdings" panose="05000000000000000000" pitchFamily="2" charset="2"/>
              <a:buNone/>
            </a:pPr>
            <a:r>
              <a:rPr lang="en-US" altLang="zh-CN" sz="2000" dirty="0"/>
              <a:t>		      =0.476</a:t>
            </a:r>
            <a:endParaRPr lang="en-US" altLang="zh-CN" sz="2000" dirty="0"/>
          </a:p>
          <a:p>
            <a:pPr eaLnBrk="1" hangingPunct="1">
              <a:buFont typeface="Wingdings" panose="05000000000000000000" pitchFamily="2" charset="2"/>
              <a:buNone/>
            </a:pPr>
            <a:r>
              <a:rPr lang="en-US" altLang="zh-CN" sz="2000" dirty="0"/>
              <a:t>4. </a:t>
            </a:r>
            <a:r>
              <a:rPr lang="zh-CN" altLang="en-US" sz="2000" dirty="0"/>
              <a:t>计算</a:t>
            </a:r>
            <a:r>
              <a:rPr lang="en-US" altLang="zh-CN" sz="2000" dirty="0">
                <a:latin typeface="Times New Roman" panose="02020603050405020304" pitchFamily="18" charset="0"/>
              </a:rPr>
              <a:t>Θ</a:t>
            </a:r>
            <a:r>
              <a:rPr lang="en-US" altLang="zh-CN" sz="2000" dirty="0"/>
              <a:t>(H</a:t>
            </a:r>
            <a:r>
              <a:rPr lang="en-US" altLang="zh-CN" sz="2000" baseline="-25000" dirty="0"/>
              <a:t>2</a:t>
            </a:r>
            <a:r>
              <a:rPr lang="en-US" altLang="zh-CN" sz="2000" dirty="0"/>
              <a:t>|S</a:t>
            </a:r>
            <a:r>
              <a:rPr lang="en-US" altLang="zh-CN" sz="2000" baseline="-25000" dirty="0"/>
              <a:t>1</a:t>
            </a:r>
            <a:r>
              <a:rPr lang="en-US" altLang="zh-CN" sz="2000" dirty="0"/>
              <a:t>S</a:t>
            </a:r>
            <a:r>
              <a:rPr lang="en-US" altLang="zh-CN" sz="2000" baseline="-25000" dirty="0"/>
              <a:t>2</a:t>
            </a:r>
            <a:r>
              <a:rPr lang="en-US" altLang="zh-CN" sz="2000" dirty="0"/>
              <a:t>)</a:t>
            </a:r>
            <a:endParaRPr lang="en-US" altLang="zh-CN" sz="2000" dirty="0"/>
          </a:p>
          <a:p>
            <a:pPr eaLnBrk="1" hangingPunct="1">
              <a:buFont typeface="Wingdings" panose="05000000000000000000" pitchFamily="2" charset="2"/>
              <a:buNone/>
            </a:pPr>
            <a:r>
              <a:rPr lang="en-US" altLang="zh-CN" sz="2000" dirty="0"/>
              <a:t>∵</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|S</a:t>
            </a:r>
            <a:r>
              <a:rPr lang="en-US" altLang="zh-CN" sz="2000" baseline="-25000" dirty="0"/>
              <a:t>1</a:t>
            </a:r>
            <a:r>
              <a:rPr lang="en-US" altLang="zh-CN" sz="2000" dirty="0"/>
              <a:t>S</a:t>
            </a:r>
            <a:r>
              <a:rPr lang="en-US" altLang="zh-CN" sz="2000" baseline="-25000" dirty="0"/>
              <a:t>2</a:t>
            </a:r>
            <a:r>
              <a:rPr lang="en-US" altLang="zh-CN" sz="2000" dirty="0"/>
              <a:t>)=0.476&gt;</a:t>
            </a:r>
            <a:r>
              <a:rPr lang="en-US" altLang="zh-CN" sz="2000" dirty="0">
                <a:latin typeface="Times New Roman" panose="02020603050405020304" pitchFamily="18" charset="0"/>
              </a:rPr>
              <a:t>Θ</a:t>
            </a:r>
            <a:r>
              <a:rPr lang="en-US" altLang="zh-CN" sz="2000" dirty="0"/>
              <a:t>(H</a:t>
            </a:r>
            <a:r>
              <a:rPr lang="en-US" altLang="zh-CN" sz="2000" baseline="-25000" dirty="0"/>
              <a:t>1</a:t>
            </a:r>
            <a:r>
              <a:rPr lang="en-US" altLang="zh-CN" sz="2000" dirty="0"/>
              <a:t>)=0.1</a:t>
            </a:r>
            <a:endParaRPr lang="en-US" altLang="zh-CN" sz="2000" dirty="0"/>
          </a:p>
          <a:p>
            <a:pPr eaLnBrk="1" hangingPunct="1">
              <a:buFont typeface="Wingdings" panose="05000000000000000000" pitchFamily="2" charset="2"/>
              <a:buNone/>
            </a:pPr>
            <a:r>
              <a:rPr lang="en-US" altLang="zh-CN" sz="2000" dirty="0"/>
              <a:t>∴P(H</a:t>
            </a:r>
            <a:r>
              <a:rPr lang="en-US" altLang="zh-CN" sz="2000" baseline="-25000" dirty="0"/>
              <a:t>2</a:t>
            </a:r>
            <a:r>
              <a:rPr lang="en-US" altLang="zh-CN" sz="2000" dirty="0"/>
              <a:t>|S</a:t>
            </a:r>
            <a:r>
              <a:rPr lang="en-US" altLang="zh-CN" sz="2000" baseline="-25000" dirty="0"/>
              <a:t>1</a:t>
            </a:r>
            <a:r>
              <a:rPr lang="en-US" altLang="zh-CN" sz="2000" dirty="0"/>
              <a:t>S</a:t>
            </a:r>
            <a:r>
              <a:rPr lang="en-US" altLang="zh-CN" sz="2000" baseline="-25000" dirty="0"/>
              <a:t>2</a:t>
            </a:r>
            <a:r>
              <a:rPr lang="en-US" altLang="zh-CN" sz="2000" dirty="0"/>
              <a:t>)=P(H</a:t>
            </a:r>
            <a:r>
              <a:rPr lang="en-US" altLang="zh-CN" sz="2000" baseline="-25000" dirty="0"/>
              <a:t>2</a:t>
            </a:r>
            <a:r>
              <a:rPr lang="en-US" altLang="zh-CN" sz="2000" dirty="0"/>
              <a:t>)+[P(H</a:t>
            </a:r>
            <a:r>
              <a:rPr lang="en-US" altLang="zh-CN" sz="2000" baseline="-25000" dirty="0"/>
              <a:t>1</a:t>
            </a:r>
            <a:r>
              <a:rPr lang="en-US" altLang="zh-CN" sz="2000" dirty="0"/>
              <a:t>|S</a:t>
            </a:r>
            <a:r>
              <a:rPr lang="en-US" altLang="zh-CN" sz="2000" baseline="-25000" dirty="0"/>
              <a:t>1</a:t>
            </a:r>
            <a:r>
              <a:rPr lang="en-US" altLang="zh-CN" sz="2000" dirty="0"/>
              <a:t>S</a:t>
            </a:r>
            <a:r>
              <a:rPr lang="en-US" altLang="zh-CN" sz="2000" baseline="-25000" dirty="0"/>
              <a:t>2</a:t>
            </a:r>
            <a:r>
              <a:rPr lang="en-US" altLang="zh-CN" sz="2000" dirty="0"/>
              <a:t>)-P(H</a:t>
            </a:r>
            <a:r>
              <a:rPr lang="en-US" altLang="zh-CN" sz="2000" baseline="-25000" dirty="0"/>
              <a:t>1</a:t>
            </a:r>
            <a:r>
              <a:rPr lang="en-US" altLang="zh-CN" sz="2000" dirty="0"/>
              <a:t>)]/[1-P(H</a:t>
            </a:r>
            <a:r>
              <a:rPr lang="en-US" altLang="zh-CN" sz="2000" baseline="-25000" dirty="0"/>
              <a:t>1</a:t>
            </a:r>
            <a:r>
              <a:rPr lang="en-US" altLang="zh-CN" sz="2000" dirty="0"/>
              <a:t>)]×[P(H</a:t>
            </a:r>
            <a:r>
              <a:rPr lang="en-US" altLang="zh-CN" sz="2000" baseline="-25000" dirty="0"/>
              <a:t>2</a:t>
            </a:r>
            <a:r>
              <a:rPr lang="en-US" altLang="zh-CN" sz="2000" dirty="0"/>
              <a:t>|H</a:t>
            </a:r>
            <a:r>
              <a:rPr lang="en-US" altLang="zh-CN" sz="2000" baseline="-25000" dirty="0"/>
              <a:t>1</a:t>
            </a:r>
            <a:r>
              <a:rPr lang="en-US" altLang="zh-CN" sz="2000" dirty="0"/>
              <a:t>)-P(H</a:t>
            </a:r>
            <a:r>
              <a:rPr lang="en-US" altLang="zh-CN" sz="2000" baseline="-25000" dirty="0"/>
              <a:t>2</a:t>
            </a:r>
            <a:r>
              <a:rPr lang="en-US" altLang="zh-CN" sz="2000" dirty="0"/>
              <a:t>)]</a:t>
            </a:r>
            <a:endParaRPr lang="en-US" altLang="zh-CN" sz="2000" dirty="0"/>
          </a:p>
          <a:p>
            <a:pPr eaLnBrk="1" hangingPunct="1">
              <a:buFont typeface="Wingdings" panose="05000000000000000000" pitchFamily="2" charset="2"/>
              <a:buNone/>
            </a:pPr>
            <a:r>
              <a:rPr lang="en-US" altLang="zh-CN" sz="2000" dirty="0"/>
              <a:t>		       =0.175</a:t>
            </a:r>
            <a:endParaRPr lang="en-US" altLang="zh-CN" sz="2000" dirty="0"/>
          </a:p>
          <a:p>
            <a:pPr eaLnBrk="1" hangingPunct="1">
              <a:buFont typeface="Wingdings" panose="05000000000000000000" pitchFamily="2" charset="2"/>
              <a:buNone/>
            </a:pPr>
            <a:r>
              <a:rPr lang="en-US" altLang="zh-CN" sz="2000" dirty="0">
                <a:latin typeface="Times New Roman" panose="02020603050405020304" pitchFamily="18" charset="0"/>
              </a:rPr>
              <a:t>Θ</a:t>
            </a:r>
            <a:r>
              <a:rPr lang="en-US" altLang="zh-CN" sz="2000" dirty="0"/>
              <a:t>(H</a:t>
            </a:r>
            <a:r>
              <a:rPr lang="en-US" altLang="zh-CN" sz="2000" baseline="-25000" dirty="0"/>
              <a:t>2</a:t>
            </a:r>
            <a:r>
              <a:rPr lang="en-US" altLang="zh-CN" sz="2000" dirty="0"/>
              <a:t>|S</a:t>
            </a:r>
            <a:r>
              <a:rPr lang="en-US" altLang="zh-CN" sz="2000" baseline="-25000" dirty="0"/>
              <a:t>1</a:t>
            </a:r>
            <a:r>
              <a:rPr lang="en-US" altLang="zh-CN" sz="2000" dirty="0"/>
              <a:t>S</a:t>
            </a:r>
            <a:r>
              <a:rPr lang="en-US" altLang="zh-CN" sz="2000" baseline="-25000" dirty="0"/>
              <a:t>2</a:t>
            </a:r>
            <a:r>
              <a:rPr lang="en-US" altLang="zh-CN" sz="2000" dirty="0"/>
              <a:t>)=P(H</a:t>
            </a:r>
            <a:r>
              <a:rPr lang="en-US" altLang="zh-CN" sz="2000" baseline="-25000" dirty="0"/>
              <a:t>2</a:t>
            </a:r>
            <a:r>
              <a:rPr lang="en-US" altLang="zh-CN" sz="2000" dirty="0"/>
              <a:t>|S</a:t>
            </a:r>
            <a:r>
              <a:rPr lang="en-US" altLang="zh-CN" sz="2000" baseline="-25000" dirty="0"/>
              <a:t>1</a:t>
            </a:r>
            <a:r>
              <a:rPr lang="en-US" altLang="zh-CN" sz="2000" dirty="0"/>
              <a:t>S</a:t>
            </a:r>
            <a:r>
              <a:rPr lang="en-US" altLang="zh-CN" sz="2000" baseline="-25000" dirty="0"/>
              <a:t>2</a:t>
            </a:r>
            <a:r>
              <a:rPr lang="en-US" altLang="zh-CN" sz="2000" dirty="0"/>
              <a:t>)/(1- P(H</a:t>
            </a:r>
            <a:r>
              <a:rPr lang="en-US" altLang="zh-CN" sz="2000" baseline="-25000" dirty="0"/>
              <a:t>2</a:t>
            </a:r>
            <a:r>
              <a:rPr lang="en-US" altLang="zh-CN" sz="2000" dirty="0"/>
              <a:t>|S</a:t>
            </a:r>
            <a:r>
              <a:rPr lang="en-US" altLang="zh-CN" sz="2000" baseline="-25000" dirty="0"/>
              <a:t>1</a:t>
            </a:r>
            <a:r>
              <a:rPr lang="en-US" altLang="zh-CN" sz="2000" dirty="0"/>
              <a:t>S</a:t>
            </a:r>
            <a:r>
              <a:rPr lang="en-US" altLang="zh-CN" sz="2000" baseline="-25000" dirty="0"/>
              <a:t>2</a:t>
            </a:r>
            <a:r>
              <a:rPr lang="en-US" altLang="zh-CN" sz="2000" dirty="0"/>
              <a:t>))=0.212</a:t>
            </a:r>
            <a:endParaRPr lang="en-US" altLang="zh-CN" sz="2000" dirty="0"/>
          </a:p>
        </p:txBody>
      </p:sp>
      <p:sp>
        <p:nvSpPr>
          <p:cNvPr id="8192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79">
                                            <p:txEl>
                                              <p:charRg st="0" end="14"/>
                                            </p:txEl>
                                          </p:spTgt>
                                        </p:tgtEl>
                                        <p:attrNameLst>
                                          <p:attrName>style.visibility</p:attrName>
                                        </p:attrNameLst>
                                      </p:cBhvr>
                                      <p:to>
                                        <p:strVal val="visible"/>
                                      </p:to>
                                    </p:set>
                                    <p:anim calcmode="lin" valueType="num">
                                      <p:cBhvr additive="base">
                                        <p:cTn id="7" dur="500" fill="hold"/>
                                        <p:tgtEl>
                                          <p:spTgt spid="50179">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charRg st="0" end="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179">
                                            <p:txEl>
                                              <p:charRg st="14" end="75"/>
                                            </p:txEl>
                                          </p:spTgt>
                                        </p:tgtEl>
                                        <p:attrNameLst>
                                          <p:attrName>style.visibility</p:attrName>
                                        </p:attrNameLst>
                                      </p:cBhvr>
                                      <p:to>
                                        <p:strVal val="visible"/>
                                      </p:to>
                                    </p:set>
                                    <p:anim calcmode="lin" valueType="num">
                                      <p:cBhvr additive="base">
                                        <p:cTn id="13" dur="500" fill="hold"/>
                                        <p:tgtEl>
                                          <p:spTgt spid="50179">
                                            <p:txEl>
                                              <p:charRg st="14" end="7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0179">
                                            <p:txEl>
                                              <p:charRg st="14" end="7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179">
                                            <p:txEl>
                                              <p:charRg st="75" end="89"/>
                                            </p:txEl>
                                          </p:spTgt>
                                        </p:tgtEl>
                                        <p:attrNameLst>
                                          <p:attrName>style.visibility</p:attrName>
                                        </p:attrNameLst>
                                      </p:cBhvr>
                                      <p:to>
                                        <p:strVal val="visible"/>
                                      </p:to>
                                    </p:set>
                                    <p:anim calcmode="lin" valueType="num">
                                      <p:cBhvr additive="base">
                                        <p:cTn id="19" dur="500" fill="hold"/>
                                        <p:tgtEl>
                                          <p:spTgt spid="50179">
                                            <p:txEl>
                                              <p:charRg st="75" end="8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0179">
                                            <p:txEl>
                                              <p:charRg st="75" end="89"/>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0179">
                                            <p:txEl>
                                              <p:charRg st="89" end="135"/>
                                            </p:txEl>
                                          </p:spTgt>
                                        </p:tgtEl>
                                        <p:attrNameLst>
                                          <p:attrName>style.visibility</p:attrName>
                                        </p:attrNameLst>
                                      </p:cBhvr>
                                      <p:to>
                                        <p:strVal val="visible"/>
                                      </p:to>
                                    </p:set>
                                    <p:anim calcmode="lin" valueType="num">
                                      <p:cBhvr additive="base">
                                        <p:cTn id="25" dur="500" fill="hold"/>
                                        <p:tgtEl>
                                          <p:spTgt spid="50179">
                                            <p:txEl>
                                              <p:charRg st="89" end="13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179">
                                            <p:txEl>
                                              <p:charRg st="89" end="135"/>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grpId="0" nodeType="afterEffect">
                                  <p:stCondLst>
                                    <p:cond delay="0"/>
                                  </p:stCondLst>
                                  <p:childTnLst>
                                    <p:set>
                                      <p:cBhvr>
                                        <p:cTn id="29" dur="1" fill="hold">
                                          <p:stCondLst>
                                            <p:cond delay="0"/>
                                          </p:stCondLst>
                                        </p:cTn>
                                        <p:tgtEl>
                                          <p:spTgt spid="50179">
                                            <p:txEl>
                                              <p:charRg st="135" end="147"/>
                                            </p:txEl>
                                          </p:spTgt>
                                        </p:tgtEl>
                                        <p:attrNameLst>
                                          <p:attrName>style.visibility</p:attrName>
                                        </p:attrNameLst>
                                      </p:cBhvr>
                                      <p:to>
                                        <p:strVal val="visible"/>
                                      </p:to>
                                    </p:set>
                                    <p:anim calcmode="lin" valueType="num">
                                      <p:cBhvr additive="base">
                                        <p:cTn id="30" dur="500" fill="hold"/>
                                        <p:tgtEl>
                                          <p:spTgt spid="50179">
                                            <p:txEl>
                                              <p:charRg st="135" end="147"/>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0179">
                                            <p:txEl>
                                              <p:charRg st="135" end="147"/>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50179">
                                            <p:txEl>
                                              <p:charRg st="147" end="184"/>
                                            </p:txEl>
                                          </p:spTgt>
                                        </p:tgtEl>
                                        <p:attrNameLst>
                                          <p:attrName>style.visibility</p:attrName>
                                        </p:attrNameLst>
                                      </p:cBhvr>
                                      <p:to>
                                        <p:strVal val="visible"/>
                                      </p:to>
                                    </p:set>
                                    <p:anim calcmode="lin" valueType="num">
                                      <p:cBhvr additive="base">
                                        <p:cTn id="36" dur="500" fill="hold"/>
                                        <p:tgtEl>
                                          <p:spTgt spid="50179">
                                            <p:txEl>
                                              <p:charRg st="147" end="18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0179">
                                            <p:txEl>
                                              <p:charRg st="147" end="18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50179">
                                            <p:txEl>
                                              <p:charRg st="184" end="200"/>
                                            </p:txEl>
                                          </p:spTgt>
                                        </p:tgtEl>
                                        <p:attrNameLst>
                                          <p:attrName>style.visibility</p:attrName>
                                        </p:attrNameLst>
                                      </p:cBhvr>
                                      <p:to>
                                        <p:strVal val="visible"/>
                                      </p:to>
                                    </p:set>
                                    <p:anim calcmode="lin" valueType="num">
                                      <p:cBhvr additive="base">
                                        <p:cTn id="42" dur="500" fill="hold"/>
                                        <p:tgtEl>
                                          <p:spTgt spid="50179">
                                            <p:txEl>
                                              <p:charRg st="184" end="20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0179">
                                            <p:txEl>
                                              <p:charRg st="184" end="200"/>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50179">
                                            <p:txEl>
                                              <p:charRg st="200" end="247"/>
                                            </p:txEl>
                                          </p:spTgt>
                                        </p:tgtEl>
                                        <p:attrNameLst>
                                          <p:attrName>style.visibility</p:attrName>
                                        </p:attrNameLst>
                                      </p:cBhvr>
                                      <p:to>
                                        <p:strVal val="visible"/>
                                      </p:to>
                                    </p:set>
                                    <p:anim calcmode="lin" valueType="num">
                                      <p:cBhvr additive="base">
                                        <p:cTn id="48" dur="500" fill="hold"/>
                                        <p:tgtEl>
                                          <p:spTgt spid="50179">
                                            <p:txEl>
                                              <p:charRg st="200" end="247"/>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50179">
                                            <p:txEl>
                                              <p:charRg st="200" end="247"/>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
                            </p:stCondLst>
                            <p:childTnLst>
                              <p:par>
                                <p:cTn id="51" presetID="2" presetClass="entr" presetSubtype="4" fill="hold" grpId="0" nodeType="afterEffect">
                                  <p:stCondLst>
                                    <p:cond delay="0"/>
                                  </p:stCondLst>
                                  <p:childTnLst>
                                    <p:set>
                                      <p:cBhvr>
                                        <p:cTn id="52" dur="1" fill="hold">
                                          <p:stCondLst>
                                            <p:cond delay="0"/>
                                          </p:stCondLst>
                                        </p:cTn>
                                        <p:tgtEl>
                                          <p:spTgt spid="50179">
                                            <p:txEl>
                                              <p:charRg st="247" end="262"/>
                                            </p:txEl>
                                          </p:spTgt>
                                        </p:tgtEl>
                                        <p:attrNameLst>
                                          <p:attrName>style.visibility</p:attrName>
                                        </p:attrNameLst>
                                      </p:cBhvr>
                                      <p:to>
                                        <p:strVal val="visible"/>
                                      </p:to>
                                    </p:set>
                                    <p:anim calcmode="lin" valueType="num">
                                      <p:cBhvr additive="base">
                                        <p:cTn id="53" dur="500" fill="hold"/>
                                        <p:tgtEl>
                                          <p:spTgt spid="50179">
                                            <p:txEl>
                                              <p:charRg st="247" end="26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0179">
                                            <p:txEl>
                                              <p:charRg st="247" end="262"/>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50179">
                                            <p:txEl>
                                              <p:charRg st="262" end="278"/>
                                            </p:txEl>
                                          </p:spTgt>
                                        </p:tgtEl>
                                        <p:attrNameLst>
                                          <p:attrName>style.visibility</p:attrName>
                                        </p:attrNameLst>
                                      </p:cBhvr>
                                      <p:to>
                                        <p:strVal val="visible"/>
                                      </p:to>
                                    </p:set>
                                    <p:anim calcmode="lin" valueType="num">
                                      <p:cBhvr additive="base">
                                        <p:cTn id="59" dur="500" fill="hold"/>
                                        <p:tgtEl>
                                          <p:spTgt spid="50179">
                                            <p:txEl>
                                              <p:charRg st="262" end="27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50179">
                                            <p:txEl>
                                              <p:charRg st="262" end="278"/>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grpId="0" nodeType="clickEffect">
                                  <p:stCondLst>
                                    <p:cond delay="0"/>
                                  </p:stCondLst>
                                  <p:childTnLst>
                                    <p:set>
                                      <p:cBhvr>
                                        <p:cTn id="64" dur="1" fill="hold">
                                          <p:stCondLst>
                                            <p:cond delay="0"/>
                                          </p:stCondLst>
                                        </p:cTn>
                                        <p:tgtEl>
                                          <p:spTgt spid="50179">
                                            <p:txEl>
                                              <p:charRg st="278" end="306"/>
                                            </p:txEl>
                                          </p:spTgt>
                                        </p:tgtEl>
                                        <p:attrNameLst>
                                          <p:attrName>style.visibility</p:attrName>
                                        </p:attrNameLst>
                                      </p:cBhvr>
                                      <p:to>
                                        <p:strVal val="visible"/>
                                      </p:to>
                                    </p:set>
                                    <p:anim calcmode="lin" valueType="num">
                                      <p:cBhvr additive="base">
                                        <p:cTn id="65" dur="500" fill="hold"/>
                                        <p:tgtEl>
                                          <p:spTgt spid="50179">
                                            <p:txEl>
                                              <p:charRg st="278" end="30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50179">
                                            <p:txEl>
                                              <p:charRg st="278" end="306"/>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0179">
                                            <p:txEl>
                                              <p:charRg st="306" end="370"/>
                                            </p:txEl>
                                          </p:spTgt>
                                        </p:tgtEl>
                                        <p:attrNameLst>
                                          <p:attrName>style.visibility</p:attrName>
                                        </p:attrNameLst>
                                      </p:cBhvr>
                                      <p:to>
                                        <p:strVal val="visible"/>
                                      </p:to>
                                    </p:set>
                                    <p:anim calcmode="lin" valueType="num">
                                      <p:cBhvr additive="base">
                                        <p:cTn id="71" dur="500" fill="hold"/>
                                        <p:tgtEl>
                                          <p:spTgt spid="50179">
                                            <p:txEl>
                                              <p:charRg st="306" end="37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0179">
                                            <p:txEl>
                                              <p:charRg st="306" end="370"/>
                                            </p:txEl>
                                          </p:spTgt>
                                        </p:tgtEl>
                                        <p:attrNameLst>
                                          <p:attrName>ppt_y</p:attrName>
                                        </p:attrNameLst>
                                      </p:cBhvr>
                                      <p:tavLst>
                                        <p:tav tm="0">
                                          <p:val>
                                            <p:strVal val="1+#ppt_h/2"/>
                                          </p:val>
                                        </p:tav>
                                        <p:tav tm="100000">
                                          <p:val>
                                            <p:strVal val="#ppt_y"/>
                                          </p:val>
                                        </p:tav>
                                      </p:tavLst>
                                    </p:anim>
                                  </p:childTnLst>
                                </p:cTn>
                              </p:par>
                            </p:childTnLst>
                          </p:cTn>
                        </p:par>
                        <p:par>
                          <p:cTn id="73" fill="hold">
                            <p:stCondLst>
                              <p:cond delay="500"/>
                            </p:stCondLst>
                            <p:childTnLst>
                              <p:par>
                                <p:cTn id="74" presetID="2" presetClass="entr" presetSubtype="4" fill="hold" grpId="0" nodeType="afterEffect">
                                  <p:stCondLst>
                                    <p:cond delay="0"/>
                                  </p:stCondLst>
                                  <p:childTnLst>
                                    <p:set>
                                      <p:cBhvr>
                                        <p:cTn id="75" dur="1" fill="hold">
                                          <p:stCondLst>
                                            <p:cond delay="0"/>
                                          </p:stCondLst>
                                        </p:cTn>
                                        <p:tgtEl>
                                          <p:spTgt spid="50179">
                                            <p:txEl>
                                              <p:charRg st="370" end="386"/>
                                            </p:txEl>
                                          </p:spTgt>
                                        </p:tgtEl>
                                        <p:attrNameLst>
                                          <p:attrName>style.visibility</p:attrName>
                                        </p:attrNameLst>
                                      </p:cBhvr>
                                      <p:to>
                                        <p:strVal val="visible"/>
                                      </p:to>
                                    </p:set>
                                    <p:anim calcmode="lin" valueType="num">
                                      <p:cBhvr additive="base">
                                        <p:cTn id="76" dur="500" fill="hold"/>
                                        <p:tgtEl>
                                          <p:spTgt spid="50179">
                                            <p:txEl>
                                              <p:charRg st="370" end="386"/>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50179">
                                            <p:txEl>
                                              <p:charRg st="370" end="386"/>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grpId="0" nodeType="clickEffect">
                                  <p:stCondLst>
                                    <p:cond delay="0"/>
                                  </p:stCondLst>
                                  <p:childTnLst>
                                    <p:set>
                                      <p:cBhvr>
                                        <p:cTn id="81" dur="1" fill="hold">
                                          <p:stCondLst>
                                            <p:cond delay="0"/>
                                          </p:stCondLst>
                                        </p:cTn>
                                        <p:tgtEl>
                                          <p:spTgt spid="50179">
                                            <p:txEl>
                                              <p:charRg st="386" end="430"/>
                                            </p:txEl>
                                          </p:spTgt>
                                        </p:tgtEl>
                                        <p:attrNameLst>
                                          <p:attrName>style.visibility</p:attrName>
                                        </p:attrNameLst>
                                      </p:cBhvr>
                                      <p:to>
                                        <p:strVal val="visible"/>
                                      </p:to>
                                    </p:set>
                                    <p:anim calcmode="lin" valueType="num">
                                      <p:cBhvr additive="base">
                                        <p:cTn id="82" dur="500" fill="hold"/>
                                        <p:tgtEl>
                                          <p:spTgt spid="50179">
                                            <p:txEl>
                                              <p:charRg st="386" end="430"/>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50179">
                                            <p:txEl>
                                              <p:charRg st="386" end="43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noChangeArrowheads="1"/>
          </p:cNvSpPr>
          <p:nvPr>
            <p:ph type="title"/>
          </p:nvPr>
        </p:nvSpPr>
        <p:spPr>
          <a:xfrm>
            <a:off x="685800" y="304800"/>
            <a:ext cx="7772400" cy="8382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主观</a:t>
            </a: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Bayes</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方法的特点</a:t>
            </a:r>
            <a:endPar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100355" name="Rectangle 3" descr="Rectangle: Click to edit Master text styles&#10;Second level&#10;Third level&#10;Fourth level&#10;Fifth level"/>
          <p:cNvSpPr>
            <a:spLocks noGrp="1" noChangeArrowheads="1"/>
          </p:cNvSpPr>
          <p:nvPr>
            <p:ph idx="1"/>
          </p:nvPr>
        </p:nvSpPr>
        <p:spPr>
          <a:xfrm>
            <a:off x="609600" y="1524000"/>
            <a:ext cx="8153400" cy="4800600"/>
          </a:xfrm>
        </p:spPr>
        <p:txBody>
          <a:bodyPr vert="horz" wrap="square" lIns="91440" tIns="45720" rIns="91440" bIns="45720" numCol="1" anchor="t" anchorCtr="0" compatLnSpc="1">
            <a:normAutofit lnSpcReduction="10000"/>
          </a:bodyPr>
          <a:lstStyle/>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cs"/>
              </a:rPr>
              <a:t>优点：</a:t>
            </a: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cs"/>
              </a:rPr>
              <a:t>主观</a:t>
            </a:r>
            <a:r>
              <a:rPr kumimoji="0" lang="en-US" altLang="zh-CN" sz="2400" b="0" i="0" u="none" strike="noStrike" kern="1200" cap="none" spc="0" normalizeH="0" baseline="0" noProof="0" dirty="0" err="1">
                <a:ln>
                  <a:noFill/>
                </a:ln>
                <a:solidFill>
                  <a:schemeClr val="tx2"/>
                </a:solidFill>
                <a:effectLst/>
                <a:uLnTx/>
                <a:uFillTx/>
                <a:latin typeface="+mn-lt"/>
                <a:ea typeface="+mn-ea"/>
                <a:cs typeface="+mn-cs"/>
              </a:rPr>
              <a:t>Bayes</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方法中的计算公式大多是在概率论的基础上推导出来，具有较坚实的理论基础。</a:t>
            </a: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cs"/>
              </a:rPr>
              <a:t>知识的静态强度</a:t>
            </a:r>
            <a:r>
              <a:rPr kumimoji="0" lang="en-US" altLang="zh-CN" sz="2400" b="0" i="0" u="none" strike="noStrike" kern="1200" cap="none" spc="0" normalizeH="0" baseline="0" noProof="0" dirty="0">
                <a:ln>
                  <a:noFill/>
                </a:ln>
                <a:solidFill>
                  <a:schemeClr val="tx2"/>
                </a:solidFill>
                <a:effectLst/>
                <a:uLnTx/>
                <a:uFillTx/>
                <a:latin typeface="+mn-lt"/>
                <a:ea typeface="+mn-ea"/>
                <a:cs typeface="+mn-cs"/>
              </a:rPr>
              <a:t>LS</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及</a:t>
            </a:r>
            <a:r>
              <a:rPr kumimoji="0" lang="en-US" altLang="zh-CN" sz="2400" b="0" i="0" u="none" strike="noStrike" kern="1200" cap="none" spc="0" normalizeH="0" baseline="0" noProof="0" dirty="0">
                <a:ln>
                  <a:noFill/>
                </a:ln>
                <a:solidFill>
                  <a:schemeClr val="tx2"/>
                </a:solidFill>
                <a:effectLst/>
                <a:uLnTx/>
                <a:uFillTx/>
                <a:latin typeface="+mn-lt"/>
                <a:ea typeface="+mn-ea"/>
                <a:cs typeface="+mn-cs"/>
              </a:rPr>
              <a:t>LN</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是由领域专家给出，避免了大量的数据统计工作。</a:t>
            </a:r>
            <a:r>
              <a:rPr kumimoji="0" lang="en-US" altLang="zh-CN" sz="2400" b="0" i="0" u="none" strike="noStrike" kern="1200" cap="none" spc="0" normalizeH="0" baseline="0" noProof="0" dirty="0">
                <a:ln>
                  <a:noFill/>
                </a:ln>
                <a:solidFill>
                  <a:schemeClr val="tx2"/>
                </a:solidFill>
                <a:effectLst/>
                <a:uLnTx/>
                <a:uFillTx/>
                <a:latin typeface="+mn-lt"/>
                <a:ea typeface="+mn-ea"/>
                <a:cs typeface="+mn-cs"/>
              </a:rPr>
              <a:t>LS</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和</a:t>
            </a:r>
            <a:r>
              <a:rPr kumimoji="0" lang="en-US" altLang="zh-CN" sz="2400" b="0" i="0" u="none" strike="noStrike" kern="1200" cap="none" spc="0" normalizeH="0" baseline="0" noProof="0" dirty="0">
                <a:ln>
                  <a:noFill/>
                </a:ln>
                <a:solidFill>
                  <a:schemeClr val="tx2"/>
                </a:solidFill>
                <a:effectLst/>
                <a:uLnTx/>
                <a:uFillTx/>
                <a:latin typeface="+mn-lt"/>
                <a:ea typeface="+mn-ea"/>
                <a:cs typeface="+mn-cs"/>
              </a:rPr>
              <a:t>LN</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比较全面的反映了证据与结论间的因果关系，使推出的结论有较准确的确定性。</a:t>
            </a: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cs"/>
              </a:rPr>
              <a:t>主观</a:t>
            </a:r>
            <a:r>
              <a:rPr kumimoji="0" lang="en-US" altLang="zh-CN" sz="2400" b="0" i="0" u="none" strike="noStrike" kern="1200" cap="none" spc="0" normalizeH="0" baseline="0" noProof="0" dirty="0" err="1">
                <a:ln>
                  <a:noFill/>
                </a:ln>
                <a:solidFill>
                  <a:schemeClr val="tx2"/>
                </a:solidFill>
                <a:effectLst/>
                <a:uLnTx/>
                <a:uFillTx/>
                <a:latin typeface="+mn-lt"/>
                <a:ea typeface="+mn-ea"/>
                <a:cs typeface="+mn-cs"/>
              </a:rPr>
              <a:t>Bayes</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方法不仅给出了证据肯定存在、肯定不存在时更新后验概率的方法，还给出了证据不确定时的方法，实现了不确定性的逐级传递。</a:t>
            </a: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cs"/>
              </a:rPr>
              <a:t>缺点：</a:t>
            </a: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cs"/>
              </a:rPr>
              <a:t>它要求领域专家在给出知识时，同时给出</a:t>
            </a:r>
            <a:r>
              <a:rPr kumimoji="0" lang="en-US" altLang="zh-CN" sz="2400" b="0" i="0" u="none" strike="noStrike" kern="1200" cap="none" spc="0" normalizeH="0" baseline="0" noProof="0" dirty="0">
                <a:ln>
                  <a:noFill/>
                </a:ln>
                <a:solidFill>
                  <a:schemeClr val="tx2"/>
                </a:solidFill>
                <a:effectLst/>
                <a:uLnTx/>
                <a:uFillTx/>
                <a:latin typeface="+mn-lt"/>
                <a:ea typeface="+mn-ea"/>
                <a:cs typeface="+mn-cs"/>
              </a:rPr>
              <a:t>H</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的先验概率</a:t>
            </a:r>
            <a:r>
              <a:rPr kumimoji="0" lang="en-US" altLang="zh-CN" sz="2400" b="0" i="0" u="none" strike="noStrike" kern="1200" cap="none" spc="0" normalizeH="0" baseline="0" noProof="0" dirty="0">
                <a:ln>
                  <a:noFill/>
                </a:ln>
                <a:solidFill>
                  <a:schemeClr val="tx2"/>
                </a:solidFill>
                <a:effectLst/>
                <a:uLnTx/>
                <a:uFillTx/>
                <a:latin typeface="+mn-lt"/>
                <a:ea typeface="+mn-ea"/>
                <a:cs typeface="+mn-cs"/>
              </a:rPr>
              <a:t>P(H)</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，这比较困难。</a:t>
            </a: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en-US" altLang="zh-CN" sz="2400" b="0" i="0" u="none" strike="noStrike" kern="1200" cap="none" spc="0" normalizeH="0" baseline="0" noProof="0" dirty="0" err="1">
                <a:ln>
                  <a:noFill/>
                </a:ln>
                <a:solidFill>
                  <a:schemeClr val="tx2"/>
                </a:solidFill>
                <a:effectLst/>
                <a:uLnTx/>
                <a:uFillTx/>
                <a:latin typeface="+mn-lt"/>
                <a:ea typeface="+mn-ea"/>
                <a:cs typeface="+mn-cs"/>
              </a:rPr>
              <a:t>Bayes</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定理要求事件间独立，使其应用受限制。</a:t>
            </a: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p:txBody>
      </p:sp>
      <p:sp>
        <p:nvSpPr>
          <p:cNvPr id="8397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0355">
                                            <p:txEl>
                                              <p:charRg st="0" end="4"/>
                                            </p:txEl>
                                          </p:spTgt>
                                        </p:tgtEl>
                                        <p:attrNameLst>
                                          <p:attrName>style.visibility</p:attrName>
                                        </p:attrNameLst>
                                      </p:cBhvr>
                                      <p:to>
                                        <p:strVal val="visible"/>
                                      </p:to>
                                    </p:set>
                                    <p:anim calcmode="lin" valueType="num">
                                      <p:cBhvr additive="base">
                                        <p:cTn id="7" dur="500" fill="hold"/>
                                        <p:tgtEl>
                                          <p:spTgt spid="100355">
                                            <p:txEl>
                                              <p:charRg st="0"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0355">
                                            <p:txEl>
                                              <p:charRg st="0"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355">
                                            <p:txEl>
                                              <p:charRg st="4" end="47"/>
                                            </p:txEl>
                                          </p:spTgt>
                                        </p:tgtEl>
                                        <p:attrNameLst>
                                          <p:attrName>style.visibility</p:attrName>
                                        </p:attrNameLst>
                                      </p:cBhvr>
                                      <p:to>
                                        <p:strVal val="visible"/>
                                      </p:to>
                                    </p:set>
                                    <p:anim calcmode="lin" valueType="num">
                                      <p:cBhvr additive="base">
                                        <p:cTn id="13" dur="500" fill="hold"/>
                                        <p:tgtEl>
                                          <p:spTgt spid="100355">
                                            <p:txEl>
                                              <p:charRg st="4" end="4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0355">
                                            <p:txEl>
                                              <p:charRg st="4" end="47"/>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0355">
                                            <p:txEl>
                                              <p:charRg st="47" end="122"/>
                                            </p:txEl>
                                          </p:spTgt>
                                        </p:tgtEl>
                                        <p:attrNameLst>
                                          <p:attrName>style.visibility</p:attrName>
                                        </p:attrNameLst>
                                      </p:cBhvr>
                                      <p:to>
                                        <p:strVal val="visible"/>
                                      </p:to>
                                    </p:set>
                                    <p:anim calcmode="lin" valueType="num">
                                      <p:cBhvr additive="base">
                                        <p:cTn id="19" dur="500" fill="hold"/>
                                        <p:tgtEl>
                                          <p:spTgt spid="100355">
                                            <p:txEl>
                                              <p:charRg st="47" end="12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0355">
                                            <p:txEl>
                                              <p:charRg st="47" end="12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0355">
                                            <p:txEl>
                                              <p:charRg st="122" end="187"/>
                                            </p:txEl>
                                          </p:spTgt>
                                        </p:tgtEl>
                                        <p:attrNameLst>
                                          <p:attrName>style.visibility</p:attrName>
                                        </p:attrNameLst>
                                      </p:cBhvr>
                                      <p:to>
                                        <p:strVal val="visible"/>
                                      </p:to>
                                    </p:set>
                                    <p:anim calcmode="lin" valueType="num">
                                      <p:cBhvr additive="base">
                                        <p:cTn id="25" dur="500" fill="hold"/>
                                        <p:tgtEl>
                                          <p:spTgt spid="100355">
                                            <p:txEl>
                                              <p:charRg st="122" end="18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0355">
                                            <p:txEl>
                                              <p:charRg st="122" end="18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0355">
                                            <p:txEl>
                                              <p:charRg st="187" end="191"/>
                                            </p:txEl>
                                          </p:spTgt>
                                        </p:tgtEl>
                                        <p:attrNameLst>
                                          <p:attrName>style.visibility</p:attrName>
                                        </p:attrNameLst>
                                      </p:cBhvr>
                                      <p:to>
                                        <p:strVal val="visible"/>
                                      </p:to>
                                    </p:set>
                                    <p:anim calcmode="lin" valueType="num">
                                      <p:cBhvr additive="base">
                                        <p:cTn id="31" dur="500" fill="hold"/>
                                        <p:tgtEl>
                                          <p:spTgt spid="100355">
                                            <p:txEl>
                                              <p:charRg st="187" end="191"/>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0355">
                                            <p:txEl>
                                              <p:charRg st="187" end="191"/>
                                            </p:txEl>
                                          </p:spTgt>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4" fill="hold" grpId="0" nodeType="afterEffect">
                                  <p:stCondLst>
                                    <p:cond delay="0"/>
                                  </p:stCondLst>
                                  <p:childTnLst>
                                    <p:set>
                                      <p:cBhvr>
                                        <p:cTn id="35" dur="1" fill="hold">
                                          <p:stCondLst>
                                            <p:cond delay="0"/>
                                          </p:stCondLst>
                                        </p:cTn>
                                        <p:tgtEl>
                                          <p:spTgt spid="100355">
                                            <p:txEl>
                                              <p:charRg st="191" end="227"/>
                                            </p:txEl>
                                          </p:spTgt>
                                        </p:tgtEl>
                                        <p:attrNameLst>
                                          <p:attrName>style.visibility</p:attrName>
                                        </p:attrNameLst>
                                      </p:cBhvr>
                                      <p:to>
                                        <p:strVal val="visible"/>
                                      </p:to>
                                    </p:set>
                                    <p:anim calcmode="lin" valueType="num">
                                      <p:cBhvr additive="base">
                                        <p:cTn id="36" dur="500" fill="hold"/>
                                        <p:tgtEl>
                                          <p:spTgt spid="100355">
                                            <p:txEl>
                                              <p:charRg st="191" end="22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100355">
                                            <p:txEl>
                                              <p:charRg st="191" end="227"/>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00355">
                                            <p:txEl>
                                              <p:charRg st="227" end="251"/>
                                            </p:txEl>
                                          </p:spTgt>
                                        </p:tgtEl>
                                        <p:attrNameLst>
                                          <p:attrName>style.visibility</p:attrName>
                                        </p:attrNameLst>
                                      </p:cBhvr>
                                      <p:to>
                                        <p:strVal val="visible"/>
                                      </p:to>
                                    </p:set>
                                    <p:anim calcmode="lin" valueType="num">
                                      <p:cBhvr additive="base">
                                        <p:cTn id="42" dur="500" fill="hold"/>
                                        <p:tgtEl>
                                          <p:spTgt spid="100355">
                                            <p:txEl>
                                              <p:charRg st="227" end="25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00355">
                                            <p:txEl>
                                              <p:charRg st="227" end="25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Rectangle 2"/>
          <p:cNvSpPr>
            <a:spLocks noGrp="1" noChangeArrowheads="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知识的不确定性</a:t>
            </a:r>
            <a:endPar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0723" name="Rectangle 3" descr="Rectangle: Click to edit Master text styles&#13;&#10;Second level&#13;&#10;Third level&#13;&#10;Fourth level&#13;&#10;Fifth level"/>
          <p:cNvSpPr>
            <a:spLocks noGrp="1"/>
          </p:cNvSpPr>
          <p:nvPr>
            <p:ph idx="1"/>
          </p:nvPr>
        </p:nvSpPr>
        <p:spPr>
          <a:ln/>
        </p:spPr>
        <p:txBody>
          <a:bodyPr vert="horz" wrap="square" lIns="91440" tIns="45720" rIns="91440" bIns="45720" anchor="t" anchorCtr="0"/>
          <a:p>
            <a:pPr marL="609600" indent="-609600" eaLnBrk="1" hangingPunct="1"/>
            <a:r>
              <a:rPr lang="zh-CN" altLang="en-US" sz="2400" dirty="0"/>
              <a:t>引起知识不确定性的原因有：</a:t>
            </a:r>
            <a:endParaRPr lang="zh-CN" altLang="en-US" sz="2400" dirty="0"/>
          </a:p>
          <a:p>
            <a:pPr marL="990600" lvl="1" indent="-533400" eaLnBrk="1" hangingPunct="1">
              <a:buFont typeface="Wingdings" panose="05000000000000000000" pitchFamily="2" charset="2"/>
              <a:buAutoNum type="arabicParenR"/>
            </a:pPr>
            <a:r>
              <a:rPr lang="zh-CN" altLang="en-US" sz="2400" dirty="0"/>
              <a:t>随机性：我有八成的把握打中目标。</a:t>
            </a:r>
            <a:endParaRPr lang="zh-CN" altLang="en-US" sz="2400" dirty="0"/>
          </a:p>
          <a:p>
            <a:pPr marL="990600" lvl="1" indent="-533400" eaLnBrk="1" hangingPunct="1">
              <a:buFont typeface="Wingdings" panose="05000000000000000000" pitchFamily="2" charset="2"/>
              <a:buAutoNum type="arabicParenR"/>
            </a:pPr>
            <a:r>
              <a:rPr lang="zh-CN" altLang="en-US" sz="2400" dirty="0"/>
              <a:t>模糊性：高个子适合于打篮球。</a:t>
            </a:r>
            <a:endParaRPr lang="zh-CN" altLang="en-US" sz="2400" dirty="0"/>
          </a:p>
          <a:p>
            <a:pPr marL="990600" lvl="1" indent="-533400" eaLnBrk="1" hangingPunct="1">
              <a:buFont typeface="Wingdings" panose="05000000000000000000" pitchFamily="2" charset="2"/>
              <a:buAutoNum type="arabicParenR"/>
            </a:pPr>
            <a:r>
              <a:rPr lang="zh-CN" altLang="en-US" sz="2400" dirty="0"/>
              <a:t>不完全性：这种药可能会治疗</a:t>
            </a:r>
            <a:r>
              <a:rPr lang="en-US" altLang="zh-CN" sz="2400" dirty="0"/>
              <a:t>SARS</a:t>
            </a:r>
            <a:r>
              <a:rPr lang="zh-CN" altLang="en-US" sz="2400" dirty="0"/>
              <a:t>。</a:t>
            </a:r>
            <a:endParaRPr lang="zh-CN" altLang="en-US" sz="2400" dirty="0"/>
          </a:p>
          <a:p>
            <a:pPr marL="990600" lvl="1" indent="-533400" eaLnBrk="1" hangingPunct="1">
              <a:buFont typeface="Wingdings" panose="05000000000000000000" pitchFamily="2" charset="2"/>
              <a:buAutoNum type="arabicParenR"/>
            </a:pPr>
            <a:r>
              <a:rPr lang="zh-CN" altLang="en-US" sz="2400" dirty="0"/>
              <a:t>经验性：土干了就给花浇水。</a:t>
            </a:r>
            <a:endParaRPr lang="zh-CN" altLang="en-US" sz="2400" dirty="0"/>
          </a:p>
        </p:txBody>
      </p:sp>
      <p:sp>
        <p:nvSpPr>
          <p:cNvPr id="1843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0723">
                                            <p:txEl>
                                              <p:charRg st="0" end="14"/>
                                            </p:txEl>
                                          </p:spTgt>
                                        </p:tgtEl>
                                        <p:attrNameLst>
                                          <p:attrName>style.visibility</p:attrName>
                                        </p:attrNameLst>
                                      </p:cBhvr>
                                      <p:to>
                                        <p:strVal val="visible"/>
                                      </p:to>
                                    </p:set>
                                    <p:anim calcmode="lin" valueType="num">
                                      <p:cBhvr additive="base">
                                        <p:cTn id="7" dur="500" fill="hold"/>
                                        <p:tgtEl>
                                          <p:spTgt spid="30723">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charRg st="0" end="1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0723">
                                            <p:txEl>
                                              <p:charRg st="14" end="31"/>
                                            </p:txEl>
                                          </p:spTgt>
                                        </p:tgtEl>
                                        <p:attrNameLst>
                                          <p:attrName>style.visibility</p:attrName>
                                        </p:attrNameLst>
                                      </p:cBhvr>
                                      <p:to>
                                        <p:strVal val="visible"/>
                                      </p:to>
                                    </p:set>
                                    <p:anim calcmode="lin" valueType="num">
                                      <p:cBhvr additive="base">
                                        <p:cTn id="12" dur="500" fill="hold"/>
                                        <p:tgtEl>
                                          <p:spTgt spid="30723">
                                            <p:txEl>
                                              <p:charRg st="14" end="3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0723">
                                            <p:txEl>
                                              <p:charRg st="14" end="3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0723">
                                            <p:txEl>
                                              <p:charRg st="31" end="46"/>
                                            </p:txEl>
                                          </p:spTgt>
                                        </p:tgtEl>
                                        <p:attrNameLst>
                                          <p:attrName>style.visibility</p:attrName>
                                        </p:attrNameLst>
                                      </p:cBhvr>
                                      <p:to>
                                        <p:strVal val="visible"/>
                                      </p:to>
                                    </p:set>
                                    <p:anim calcmode="lin" valueType="num">
                                      <p:cBhvr additive="base">
                                        <p:cTn id="17" dur="500" fill="hold"/>
                                        <p:tgtEl>
                                          <p:spTgt spid="30723">
                                            <p:txEl>
                                              <p:charRg st="31" end="4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23">
                                            <p:txEl>
                                              <p:charRg st="31" end="46"/>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0723">
                                            <p:txEl>
                                              <p:charRg st="46" end="65"/>
                                            </p:txEl>
                                          </p:spTgt>
                                        </p:tgtEl>
                                        <p:attrNameLst>
                                          <p:attrName>style.visibility</p:attrName>
                                        </p:attrNameLst>
                                      </p:cBhvr>
                                      <p:to>
                                        <p:strVal val="visible"/>
                                      </p:to>
                                    </p:set>
                                    <p:anim calcmode="lin" valueType="num">
                                      <p:cBhvr additive="base">
                                        <p:cTn id="22" dur="500" fill="hold"/>
                                        <p:tgtEl>
                                          <p:spTgt spid="30723">
                                            <p:txEl>
                                              <p:charRg st="46" end="6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0723">
                                            <p:txEl>
                                              <p:charRg st="46" end="65"/>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0723">
                                            <p:txEl>
                                              <p:charRg st="65" end="79"/>
                                            </p:txEl>
                                          </p:spTgt>
                                        </p:tgtEl>
                                        <p:attrNameLst>
                                          <p:attrName>style.visibility</p:attrName>
                                        </p:attrNameLst>
                                      </p:cBhvr>
                                      <p:to>
                                        <p:strVal val="visible"/>
                                      </p:to>
                                    </p:set>
                                    <p:anim calcmode="lin" valueType="num">
                                      <p:cBhvr additive="base">
                                        <p:cTn id="27" dur="500" fill="hold"/>
                                        <p:tgtEl>
                                          <p:spTgt spid="30723">
                                            <p:txEl>
                                              <p:charRg st="65" end="7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0723">
                                            <p:txEl>
                                              <p:charRg st="65" end="7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noChangeArrowheads="1"/>
          </p:cNvSpPr>
          <p:nvPr>
            <p:ph type="title"/>
          </p:nvPr>
        </p:nvSpPr>
        <p:spPr>
          <a:xfrm>
            <a:off x="361952" y="452422"/>
            <a:ext cx="8567766" cy="7620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2 </a:t>
            </a:r>
            <a:r>
              <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不确定性推理的基本问题</a:t>
            </a:r>
            <a:endPar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8195" name="Rectangle 3" descr="Rectangle: Click to edit Master text styles&#10;Second level&#10;Third level&#10;Fourth level&#10;Fifth level"/>
          <p:cNvSpPr>
            <a:spLocks noGrp="1" noChangeArrowheads="1"/>
          </p:cNvSpPr>
          <p:nvPr>
            <p:ph idx="1"/>
          </p:nvPr>
        </p:nvSpPr>
        <p:spPr>
          <a:xfrm>
            <a:off x="509588" y="1295400"/>
            <a:ext cx="8205788" cy="5334000"/>
          </a:xfrm>
        </p:spPr>
        <p:txBody>
          <a:bodyPr vert="horz" wrap="square" lIns="91440" tIns="45720" rIns="91440" bIns="45720" numCol="1" anchor="t" anchorCtr="0" compatLnSpc="1">
            <a:normAutofit/>
          </a:bodyPr>
          <a:lstStyle/>
          <a:p>
            <a:pPr marL="609600" marR="0" lvl="0" indent="-609600" algn="l" defTabSz="914400" rtl="0" eaLnBrk="1" fontAlgn="auto" latinLnBrk="0" hangingPunct="1">
              <a:lnSpc>
                <a:spcPct val="90000"/>
              </a:lnSpc>
              <a:spcBef>
                <a:spcPct val="20000"/>
              </a:spcBef>
              <a:spcAft>
                <a:spcPts val="0"/>
              </a:spcAft>
              <a:buClr>
                <a:schemeClr val="accent1"/>
              </a:buClr>
              <a:buSzPct val="70000"/>
              <a:buFont typeface="Wingdings" panose="05000000000000000000" pitchFamily="2" charset="2"/>
              <a:buNone/>
              <a:defRPr/>
            </a:pPr>
            <a:r>
              <a:rPr kumimoji="0" lang="en-US" altLang="zh-CN" sz="2400" b="0" i="0" u="none" strike="noStrike" kern="1200" cap="none" spc="0" normalizeH="0" baseline="0" noProof="0" dirty="0" smtClean="0">
                <a:ln>
                  <a:noFill/>
                </a:ln>
                <a:solidFill>
                  <a:schemeClr val="tx2"/>
                </a:solidFill>
                <a:effectLst/>
                <a:uLnTx/>
                <a:uFillTx/>
                <a:latin typeface="+mn-lt"/>
                <a:ea typeface="+mn-ea"/>
                <a:cs typeface="+mn-cs"/>
              </a:rPr>
              <a:t>(1) </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不确定性的表示</a:t>
            </a: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a:p>
            <a:pPr marL="590550" marR="0" lvl="0" indent="-5334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cs"/>
              </a:rPr>
              <a:t>不确定性推理中的“不确定性”一般分为两类：一是知识的不确定性，一是证据的不确定性。</a:t>
            </a: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a:p>
            <a:pPr marL="590550" marR="0" lvl="0" indent="-5334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cs"/>
              </a:rPr>
              <a:t>知识不确定性的</a:t>
            </a: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表示：静态强度。</a:t>
            </a: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a:p>
            <a:pPr marL="590550" marR="0" lvl="0" indent="-5334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cs"/>
              </a:rPr>
              <a:t>证据不确定性的表示</a:t>
            </a: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：动态</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强度。</a:t>
            </a: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a:p>
            <a:pPr marL="590550" marR="0" lvl="0" indent="-5334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dirty="0">
                <a:ln>
                  <a:noFill/>
                </a:ln>
                <a:solidFill>
                  <a:schemeClr val="tx2"/>
                </a:solidFill>
                <a:effectLst/>
                <a:uLnTx/>
                <a:uFillTx/>
                <a:latin typeface="+mn-lt"/>
                <a:ea typeface="+mn-ea"/>
                <a:cs typeface="+mn-cs"/>
              </a:rPr>
              <a:t>不确定性的度量：可有多种度量方法和范围，例如</a:t>
            </a:r>
            <a:r>
              <a:rPr kumimoji="0" lang="en-US" altLang="zh-CN" sz="2400" b="0" i="0" u="none" strike="noStrike" kern="1200" cap="none" spc="0" normalizeH="0" baseline="0" noProof="0" dirty="0">
                <a:ln>
                  <a:noFill/>
                </a:ln>
                <a:solidFill>
                  <a:schemeClr val="tx2"/>
                </a:solidFill>
                <a:effectLst/>
                <a:uLnTx/>
                <a:uFillTx/>
                <a:latin typeface="+mn-lt"/>
                <a:ea typeface="+mn-ea"/>
                <a:cs typeface="+mn-cs"/>
              </a:rPr>
              <a:t>[0,1]</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或者</a:t>
            </a:r>
            <a:r>
              <a:rPr kumimoji="0" lang="en-US" altLang="zh-CN" sz="2400" b="0" i="0" u="none" strike="noStrike" kern="1200" cap="none" spc="0" normalizeH="0" baseline="0" noProof="0" dirty="0">
                <a:ln>
                  <a:noFill/>
                </a:ln>
                <a:solidFill>
                  <a:schemeClr val="tx2"/>
                </a:solidFill>
                <a:effectLst/>
                <a:uLnTx/>
                <a:uFillTx/>
                <a:latin typeface="+mn-lt"/>
                <a:ea typeface="+mn-ea"/>
                <a:cs typeface="+mn-cs"/>
              </a:rPr>
              <a:t>[-1,1]</a:t>
            </a: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a:t>
            </a:r>
            <a:endParaRPr kumimoji="0" lang="en-US" altLang="zh-CN" sz="2400" b="0" i="0" u="none" strike="noStrike" kern="1200" cap="none" spc="0" normalizeH="0" baseline="0" noProof="0" dirty="0" smtClean="0">
              <a:ln>
                <a:noFill/>
              </a:ln>
              <a:solidFill>
                <a:schemeClr val="tx2"/>
              </a:solidFill>
              <a:effectLst/>
              <a:uLnTx/>
              <a:uFillTx/>
              <a:latin typeface="+mn-lt"/>
              <a:ea typeface="+mn-ea"/>
              <a:cs typeface="+mn-cs"/>
            </a:endParaRPr>
          </a:p>
          <a:p>
            <a:pPr marL="590550" marR="0" lvl="0" indent="-5334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400" b="0" i="0" u="none" strike="noStrike" kern="1200" cap="none" spc="0" normalizeH="0" baseline="0" noProof="0" dirty="0" smtClean="0">
                <a:ln>
                  <a:noFill/>
                </a:ln>
                <a:solidFill>
                  <a:schemeClr val="tx2"/>
                </a:solidFill>
                <a:effectLst/>
                <a:uLnTx/>
                <a:uFillTx/>
                <a:latin typeface="+mn-lt"/>
                <a:ea typeface="+mn-ea"/>
                <a:cs typeface="+mn-cs"/>
              </a:rPr>
              <a:t>在</a:t>
            </a:r>
            <a:r>
              <a:rPr kumimoji="0" lang="zh-CN" altLang="en-US" sz="2400" b="0" i="0" u="none" strike="noStrike" kern="1200" cap="none" spc="0" normalizeH="0" baseline="0" noProof="0" dirty="0">
                <a:ln>
                  <a:noFill/>
                </a:ln>
                <a:solidFill>
                  <a:schemeClr val="tx2"/>
                </a:solidFill>
                <a:effectLst/>
                <a:uLnTx/>
                <a:uFillTx/>
                <a:latin typeface="+mn-lt"/>
                <a:ea typeface="+mn-ea"/>
                <a:cs typeface="+mn-cs"/>
              </a:rPr>
              <a:t>确定一种度量方法及其范围时，应注意以下几点：</a:t>
            </a:r>
            <a:endParaRPr kumimoji="0" lang="zh-CN" altLang="en-US" sz="2400" b="0" i="0" u="none" strike="noStrike" kern="1200" cap="none" spc="0" normalizeH="0" baseline="0" noProof="0" dirty="0">
              <a:ln>
                <a:noFill/>
              </a:ln>
              <a:solidFill>
                <a:schemeClr val="tx2"/>
              </a:solidFill>
              <a:effectLst/>
              <a:uLnTx/>
              <a:uFillTx/>
              <a:latin typeface="+mn-lt"/>
              <a:ea typeface="+mn-ea"/>
              <a:cs typeface="+mn-cs"/>
            </a:endParaRPr>
          </a:p>
          <a:p>
            <a:pPr marL="971550" marR="0" lvl="1" indent="-4572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200" b="0" i="0" u="none" strike="noStrike" kern="1200" cap="none" spc="0" normalizeH="0" baseline="0" noProof="0" dirty="0">
                <a:ln>
                  <a:noFill/>
                </a:ln>
                <a:solidFill>
                  <a:schemeClr val="tx2"/>
                </a:solidFill>
                <a:effectLst/>
                <a:uLnTx/>
                <a:uFillTx/>
                <a:latin typeface="+mn-lt"/>
                <a:ea typeface="+mn-ea"/>
                <a:cs typeface="+mn-cs"/>
              </a:rPr>
              <a:t>度量要能充分表达相应知识及证据不确定性的程度。</a:t>
            </a:r>
            <a:endParaRPr kumimoji="0" lang="zh-CN" altLang="en-US" sz="2200" b="0" i="0" u="none" strike="noStrike" kern="1200" cap="none" spc="0" normalizeH="0" baseline="0" noProof="0" dirty="0">
              <a:ln>
                <a:noFill/>
              </a:ln>
              <a:solidFill>
                <a:schemeClr val="tx2"/>
              </a:solidFill>
              <a:effectLst/>
              <a:uLnTx/>
              <a:uFillTx/>
              <a:latin typeface="+mn-lt"/>
              <a:ea typeface="+mn-ea"/>
              <a:cs typeface="+mn-cs"/>
            </a:endParaRPr>
          </a:p>
          <a:p>
            <a:pPr marL="971550" marR="0" lvl="1" indent="-4572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200" b="0" i="0" u="none" strike="noStrike" kern="1200" cap="none" spc="0" normalizeH="0" baseline="0" noProof="0" dirty="0">
                <a:ln>
                  <a:noFill/>
                </a:ln>
                <a:solidFill>
                  <a:schemeClr val="tx2"/>
                </a:solidFill>
                <a:effectLst/>
                <a:uLnTx/>
                <a:uFillTx/>
                <a:latin typeface="+mn-lt"/>
                <a:ea typeface="+mn-ea"/>
                <a:cs typeface="+mn-cs"/>
              </a:rPr>
              <a:t>度量范围的指定应便于领域专家及用户对不确定性的估计。</a:t>
            </a:r>
            <a:endParaRPr kumimoji="0" lang="zh-CN" altLang="en-US" sz="2200" b="0" i="0" u="none" strike="noStrike" kern="1200" cap="none" spc="0" normalizeH="0" baseline="0" noProof="0" dirty="0">
              <a:ln>
                <a:noFill/>
              </a:ln>
              <a:solidFill>
                <a:schemeClr val="tx2"/>
              </a:solidFill>
              <a:effectLst/>
              <a:uLnTx/>
              <a:uFillTx/>
              <a:latin typeface="+mn-lt"/>
              <a:ea typeface="+mn-ea"/>
              <a:cs typeface="+mn-cs"/>
            </a:endParaRPr>
          </a:p>
          <a:p>
            <a:pPr marL="971550" marR="0" lvl="1" indent="-4572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200" b="0" i="0" u="none" strike="noStrike" kern="1200" cap="none" spc="0" normalizeH="0" baseline="0" noProof="0" dirty="0">
                <a:ln>
                  <a:noFill/>
                </a:ln>
                <a:solidFill>
                  <a:schemeClr val="tx2"/>
                </a:solidFill>
                <a:effectLst/>
                <a:uLnTx/>
                <a:uFillTx/>
                <a:latin typeface="+mn-lt"/>
                <a:ea typeface="+mn-ea"/>
                <a:cs typeface="+mn-cs"/>
              </a:rPr>
              <a:t>度量要便于对不确定性的</a:t>
            </a:r>
            <a:r>
              <a:rPr kumimoji="0" lang="zh-CN" altLang="en-US" sz="2200" b="1" i="0" u="none" strike="noStrike" kern="1200" cap="none" spc="0" normalizeH="0" baseline="0" noProof="0" dirty="0">
                <a:ln>
                  <a:noFill/>
                </a:ln>
                <a:solidFill>
                  <a:schemeClr val="tx2"/>
                </a:solidFill>
                <a:effectLst/>
                <a:uLnTx/>
                <a:uFillTx/>
                <a:latin typeface="+mn-lt"/>
                <a:ea typeface="+mn-ea"/>
                <a:cs typeface="+mn-cs"/>
              </a:rPr>
              <a:t>传递</a:t>
            </a:r>
            <a:r>
              <a:rPr kumimoji="0" lang="zh-CN" altLang="en-US" sz="2200" b="0" i="0" u="none" strike="noStrike" kern="1200" cap="none" spc="0" normalizeH="0" baseline="0" noProof="0" dirty="0">
                <a:ln>
                  <a:noFill/>
                </a:ln>
                <a:solidFill>
                  <a:schemeClr val="tx2"/>
                </a:solidFill>
                <a:effectLst/>
                <a:uLnTx/>
                <a:uFillTx/>
                <a:latin typeface="+mn-lt"/>
                <a:ea typeface="+mn-ea"/>
                <a:cs typeface="+mn-cs"/>
              </a:rPr>
              <a:t>进行计算，而且对结论算出的不确定性度量不能超出度量规定的范围。</a:t>
            </a:r>
            <a:endParaRPr kumimoji="0" lang="zh-CN" altLang="en-US" sz="2200" b="0" i="0" u="none" strike="noStrike" kern="1200" cap="none" spc="0" normalizeH="0" baseline="0" noProof="0" dirty="0">
              <a:ln>
                <a:noFill/>
              </a:ln>
              <a:solidFill>
                <a:schemeClr val="tx2"/>
              </a:solidFill>
              <a:effectLst/>
              <a:uLnTx/>
              <a:uFillTx/>
              <a:latin typeface="+mn-lt"/>
              <a:ea typeface="+mn-ea"/>
              <a:cs typeface="+mn-cs"/>
            </a:endParaRPr>
          </a:p>
          <a:p>
            <a:pPr marL="971550" marR="0" lvl="1" indent="-457200" algn="l" defTabSz="914400" rtl="0" eaLnBrk="1" fontAlgn="auto" latinLnBrk="0" hangingPunct="1">
              <a:lnSpc>
                <a:spcPct val="90000"/>
              </a:lnSpc>
              <a:spcBef>
                <a:spcPct val="20000"/>
              </a:spcBef>
              <a:spcAft>
                <a:spcPts val="0"/>
              </a:spcAft>
              <a:buClr>
                <a:schemeClr val="accent1"/>
              </a:buClr>
              <a:buSzPct val="70000"/>
              <a:buFont typeface="Wingdings 2" panose="05020102010507070707"/>
              <a:buChar char=""/>
              <a:defRPr/>
            </a:pPr>
            <a:r>
              <a:rPr kumimoji="0" lang="zh-CN" altLang="en-US" sz="2200" b="0" i="0" u="none" strike="noStrike" kern="1200" cap="none" spc="0" normalizeH="0" baseline="0" noProof="0" dirty="0">
                <a:ln>
                  <a:noFill/>
                </a:ln>
                <a:solidFill>
                  <a:schemeClr val="tx2"/>
                </a:solidFill>
                <a:effectLst/>
                <a:uLnTx/>
                <a:uFillTx/>
                <a:latin typeface="+mn-lt"/>
                <a:ea typeface="+mn-ea"/>
                <a:cs typeface="+mn-cs"/>
              </a:rPr>
              <a:t>度量的确定应当是直观的，同时应有相应的理论依据。</a:t>
            </a:r>
            <a:endParaRPr kumimoji="0" lang="zh-CN" altLang="en-US" sz="2200" b="0" i="0" u="none" strike="noStrike" kern="1200" cap="none" spc="0" normalizeH="0" baseline="0" noProof="0" dirty="0">
              <a:ln>
                <a:noFill/>
              </a:ln>
              <a:solidFill>
                <a:schemeClr val="tx2"/>
              </a:solidFill>
              <a:effectLst/>
              <a:uLnTx/>
              <a:uFillTx/>
              <a:latin typeface="+mn-lt"/>
              <a:ea typeface="+mn-ea"/>
              <a:cs typeface="+mn-cs"/>
            </a:endParaRPr>
          </a:p>
        </p:txBody>
      </p:sp>
      <p:sp>
        <p:nvSpPr>
          <p:cNvPr id="20484"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195">
                                            <p:txEl>
                                              <p:charRg st="0" end="12"/>
                                            </p:txEl>
                                          </p:spTgt>
                                        </p:tgtEl>
                                        <p:attrNameLst>
                                          <p:attrName>style.visibility</p:attrName>
                                        </p:attrNameLst>
                                      </p:cBhvr>
                                      <p:to>
                                        <p:strVal val="visible"/>
                                      </p:to>
                                    </p:set>
                                    <p:anim calcmode="lin" valueType="num">
                                      <p:cBhvr additive="base">
                                        <p:cTn id="7" dur="500" fill="hold"/>
                                        <p:tgtEl>
                                          <p:spTgt spid="8195">
                                            <p:txEl>
                                              <p:charRg st="0"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5">
                                            <p:txEl>
                                              <p:charRg st="0" end="1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195">
                                            <p:txEl>
                                              <p:charRg st="12" end="54"/>
                                            </p:txEl>
                                          </p:spTgt>
                                        </p:tgtEl>
                                        <p:attrNameLst>
                                          <p:attrName>style.visibility</p:attrName>
                                        </p:attrNameLst>
                                      </p:cBhvr>
                                      <p:to>
                                        <p:strVal val="visible"/>
                                      </p:to>
                                    </p:set>
                                    <p:anim calcmode="lin" valueType="num">
                                      <p:cBhvr additive="base">
                                        <p:cTn id="13" dur="500" fill="hold"/>
                                        <p:tgtEl>
                                          <p:spTgt spid="8195">
                                            <p:txEl>
                                              <p:charRg st="12" end="5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5">
                                            <p:txEl>
                                              <p:charRg st="12" end="5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195">
                                            <p:txEl>
                                              <p:charRg st="54" end="70"/>
                                            </p:txEl>
                                          </p:spTgt>
                                        </p:tgtEl>
                                        <p:attrNameLst>
                                          <p:attrName>style.visibility</p:attrName>
                                        </p:attrNameLst>
                                      </p:cBhvr>
                                      <p:to>
                                        <p:strVal val="visible"/>
                                      </p:to>
                                    </p:set>
                                    <p:anim calcmode="lin" valueType="num">
                                      <p:cBhvr additive="base">
                                        <p:cTn id="19" dur="500" fill="hold"/>
                                        <p:tgtEl>
                                          <p:spTgt spid="8195">
                                            <p:txEl>
                                              <p:charRg st="54" end="7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5">
                                            <p:txEl>
                                              <p:charRg st="54" end="7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195">
                                            <p:txEl>
                                              <p:charRg st="70" end="86"/>
                                            </p:txEl>
                                          </p:spTgt>
                                        </p:tgtEl>
                                        <p:attrNameLst>
                                          <p:attrName>style.visibility</p:attrName>
                                        </p:attrNameLst>
                                      </p:cBhvr>
                                      <p:to>
                                        <p:strVal val="visible"/>
                                      </p:to>
                                    </p:set>
                                    <p:anim calcmode="lin" valueType="num">
                                      <p:cBhvr additive="base">
                                        <p:cTn id="25" dur="500" fill="hold"/>
                                        <p:tgtEl>
                                          <p:spTgt spid="8195">
                                            <p:txEl>
                                              <p:charRg st="70" end="8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5">
                                            <p:txEl>
                                              <p:charRg st="70" end="8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195">
                                            <p:txEl>
                                              <p:charRg st="86" end="123"/>
                                            </p:txEl>
                                          </p:spTgt>
                                        </p:tgtEl>
                                        <p:attrNameLst>
                                          <p:attrName>style.visibility</p:attrName>
                                        </p:attrNameLst>
                                      </p:cBhvr>
                                      <p:to>
                                        <p:strVal val="visible"/>
                                      </p:to>
                                    </p:set>
                                    <p:anim calcmode="lin" valueType="num">
                                      <p:cBhvr additive="base">
                                        <p:cTn id="31" dur="500" fill="hold"/>
                                        <p:tgtEl>
                                          <p:spTgt spid="8195">
                                            <p:txEl>
                                              <p:charRg st="86" end="12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5">
                                            <p:txEl>
                                              <p:charRg st="86" end="12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195">
                                            <p:txEl>
                                              <p:charRg st="123" end="147"/>
                                            </p:txEl>
                                          </p:spTgt>
                                        </p:tgtEl>
                                        <p:attrNameLst>
                                          <p:attrName>style.visibility</p:attrName>
                                        </p:attrNameLst>
                                      </p:cBhvr>
                                      <p:to>
                                        <p:strVal val="visible"/>
                                      </p:to>
                                    </p:set>
                                    <p:anim calcmode="lin" valueType="num">
                                      <p:cBhvr additive="base">
                                        <p:cTn id="37" dur="500" fill="hold"/>
                                        <p:tgtEl>
                                          <p:spTgt spid="8195">
                                            <p:txEl>
                                              <p:charRg st="123" end="14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195">
                                            <p:txEl>
                                              <p:charRg st="123" end="147"/>
                                            </p:txEl>
                                          </p:spTgt>
                                        </p:tgtEl>
                                        <p:attrNameLst>
                                          <p:attrName>ppt_y</p:attrName>
                                        </p:attrNameLst>
                                      </p:cBhvr>
                                      <p:tavLst>
                                        <p:tav tm="0">
                                          <p:val>
                                            <p:strVal val="1+#ppt_h/2"/>
                                          </p:val>
                                        </p:tav>
                                        <p:tav tm="100000">
                                          <p:val>
                                            <p:strVal val="#ppt_y"/>
                                          </p:val>
                                        </p:tav>
                                      </p:tavLst>
                                    </p:anim>
                                  </p:childTnLst>
                                </p:cTn>
                              </p:par>
                            </p:childTnLst>
                          </p:cTn>
                        </p:par>
                        <p:par>
                          <p:cTn id="39" fill="hold">
                            <p:stCondLst>
                              <p:cond delay="500"/>
                            </p:stCondLst>
                            <p:childTnLst>
                              <p:par>
                                <p:cTn id="40" presetID="2" presetClass="entr" presetSubtype="4" fill="hold" grpId="0" nodeType="afterEffect">
                                  <p:stCondLst>
                                    <p:cond delay="0"/>
                                  </p:stCondLst>
                                  <p:childTnLst>
                                    <p:set>
                                      <p:cBhvr>
                                        <p:cTn id="41" dur="1" fill="hold">
                                          <p:stCondLst>
                                            <p:cond delay="0"/>
                                          </p:stCondLst>
                                        </p:cTn>
                                        <p:tgtEl>
                                          <p:spTgt spid="8195">
                                            <p:txEl>
                                              <p:charRg st="147" end="171"/>
                                            </p:txEl>
                                          </p:spTgt>
                                        </p:tgtEl>
                                        <p:attrNameLst>
                                          <p:attrName>style.visibility</p:attrName>
                                        </p:attrNameLst>
                                      </p:cBhvr>
                                      <p:to>
                                        <p:strVal val="visible"/>
                                      </p:to>
                                    </p:set>
                                    <p:anim calcmode="lin" valueType="num">
                                      <p:cBhvr additive="base">
                                        <p:cTn id="42" dur="500" fill="hold"/>
                                        <p:tgtEl>
                                          <p:spTgt spid="8195">
                                            <p:txEl>
                                              <p:charRg st="147" end="17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8195">
                                            <p:txEl>
                                              <p:charRg st="147" end="171"/>
                                            </p:txEl>
                                          </p:spTgt>
                                        </p:tgtEl>
                                        <p:attrNameLst>
                                          <p:attrName>ppt_y</p:attrName>
                                        </p:attrNameLst>
                                      </p:cBhvr>
                                      <p:tavLst>
                                        <p:tav tm="0">
                                          <p:val>
                                            <p:strVal val="1+#ppt_h/2"/>
                                          </p:val>
                                        </p:tav>
                                        <p:tav tm="100000">
                                          <p:val>
                                            <p:strVal val="#ppt_y"/>
                                          </p:val>
                                        </p:tav>
                                      </p:tavLst>
                                    </p:anim>
                                  </p:childTnLst>
                                </p:cTn>
                              </p:par>
                            </p:childTnLst>
                          </p:cTn>
                        </p:par>
                        <p:par>
                          <p:cTn id="44" fill="hold">
                            <p:stCondLst>
                              <p:cond delay="1000"/>
                            </p:stCondLst>
                            <p:childTnLst>
                              <p:par>
                                <p:cTn id="45" presetID="2" presetClass="entr" presetSubtype="4" fill="hold" grpId="0" nodeType="afterEffect">
                                  <p:stCondLst>
                                    <p:cond delay="0"/>
                                  </p:stCondLst>
                                  <p:childTnLst>
                                    <p:set>
                                      <p:cBhvr>
                                        <p:cTn id="46" dur="1" fill="hold">
                                          <p:stCondLst>
                                            <p:cond delay="0"/>
                                          </p:stCondLst>
                                        </p:cTn>
                                        <p:tgtEl>
                                          <p:spTgt spid="8195">
                                            <p:txEl>
                                              <p:charRg st="171" end="198"/>
                                            </p:txEl>
                                          </p:spTgt>
                                        </p:tgtEl>
                                        <p:attrNameLst>
                                          <p:attrName>style.visibility</p:attrName>
                                        </p:attrNameLst>
                                      </p:cBhvr>
                                      <p:to>
                                        <p:strVal val="visible"/>
                                      </p:to>
                                    </p:set>
                                    <p:anim calcmode="lin" valueType="num">
                                      <p:cBhvr additive="base">
                                        <p:cTn id="47" dur="500" fill="hold"/>
                                        <p:tgtEl>
                                          <p:spTgt spid="8195">
                                            <p:txEl>
                                              <p:charRg st="171" end="19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8195">
                                            <p:txEl>
                                              <p:charRg st="171" end="19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1500"/>
                            </p:stCondLst>
                            <p:childTnLst>
                              <p:par>
                                <p:cTn id="50" presetID="2" presetClass="entr" presetSubtype="4" fill="hold" grpId="0" nodeType="afterEffect">
                                  <p:stCondLst>
                                    <p:cond delay="0"/>
                                  </p:stCondLst>
                                  <p:childTnLst>
                                    <p:set>
                                      <p:cBhvr>
                                        <p:cTn id="51" dur="1" fill="hold">
                                          <p:stCondLst>
                                            <p:cond delay="0"/>
                                          </p:stCondLst>
                                        </p:cTn>
                                        <p:tgtEl>
                                          <p:spTgt spid="8195">
                                            <p:txEl>
                                              <p:charRg st="198" end="243"/>
                                            </p:txEl>
                                          </p:spTgt>
                                        </p:tgtEl>
                                        <p:attrNameLst>
                                          <p:attrName>style.visibility</p:attrName>
                                        </p:attrNameLst>
                                      </p:cBhvr>
                                      <p:to>
                                        <p:strVal val="visible"/>
                                      </p:to>
                                    </p:set>
                                    <p:anim calcmode="lin" valueType="num">
                                      <p:cBhvr additive="base">
                                        <p:cTn id="52" dur="500" fill="hold"/>
                                        <p:tgtEl>
                                          <p:spTgt spid="8195">
                                            <p:txEl>
                                              <p:charRg st="198" end="243"/>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8195">
                                            <p:txEl>
                                              <p:charRg st="198" end="243"/>
                                            </p:txEl>
                                          </p:spTgt>
                                        </p:tgtEl>
                                        <p:attrNameLst>
                                          <p:attrName>ppt_y</p:attrName>
                                        </p:attrNameLst>
                                      </p:cBhvr>
                                      <p:tavLst>
                                        <p:tav tm="0">
                                          <p:val>
                                            <p:strVal val="1+#ppt_h/2"/>
                                          </p:val>
                                        </p:tav>
                                        <p:tav tm="100000">
                                          <p:val>
                                            <p:strVal val="#ppt_y"/>
                                          </p:val>
                                        </p:tav>
                                      </p:tavLst>
                                    </p:anim>
                                  </p:childTnLst>
                                </p:cTn>
                              </p:par>
                            </p:childTnLst>
                          </p:cTn>
                        </p:par>
                        <p:par>
                          <p:cTn id="54" fill="hold">
                            <p:stCondLst>
                              <p:cond delay="2000"/>
                            </p:stCondLst>
                            <p:childTnLst>
                              <p:par>
                                <p:cTn id="55" presetID="2" presetClass="entr" presetSubtype="4" fill="hold" grpId="0" nodeType="afterEffect">
                                  <p:stCondLst>
                                    <p:cond delay="0"/>
                                  </p:stCondLst>
                                  <p:childTnLst>
                                    <p:set>
                                      <p:cBhvr>
                                        <p:cTn id="56" dur="1" fill="hold">
                                          <p:stCondLst>
                                            <p:cond delay="0"/>
                                          </p:stCondLst>
                                        </p:cTn>
                                        <p:tgtEl>
                                          <p:spTgt spid="8195">
                                            <p:txEl>
                                              <p:charRg st="243" end="268"/>
                                            </p:txEl>
                                          </p:spTgt>
                                        </p:tgtEl>
                                        <p:attrNameLst>
                                          <p:attrName>style.visibility</p:attrName>
                                        </p:attrNameLst>
                                      </p:cBhvr>
                                      <p:to>
                                        <p:strVal val="visible"/>
                                      </p:to>
                                    </p:set>
                                    <p:anim calcmode="lin" valueType="num">
                                      <p:cBhvr additive="base">
                                        <p:cTn id="57" dur="500" fill="hold"/>
                                        <p:tgtEl>
                                          <p:spTgt spid="8195">
                                            <p:txEl>
                                              <p:charRg st="243" end="268"/>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8195">
                                            <p:txEl>
                                              <p:charRg st="243" end="26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ChangeArrowheads="1"/>
          </p:cNvSpPr>
          <p:nvPr>
            <p:ph type="title"/>
          </p:nvPr>
        </p:nvSpPr>
        <p:spPr>
          <a:xfrm>
            <a:off x="500034" y="571480"/>
            <a:ext cx="8286808" cy="609600"/>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2 </a:t>
            </a:r>
            <a:r>
              <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不确定性推理的基本问题</a:t>
            </a:r>
            <a:endPar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2771" name="Rectangle 3" descr="Rectangle: Click to edit Master text styles&#13;&#10;Second level&#13;&#10;Third level&#13;&#10;Fourth level&#13;&#10;Fifth level"/>
          <p:cNvSpPr>
            <a:spLocks noGrp="1"/>
          </p:cNvSpPr>
          <p:nvPr>
            <p:ph idx="1"/>
          </p:nvPr>
        </p:nvSpPr>
        <p:spPr>
          <a:xfrm>
            <a:off x="714375" y="1928813"/>
            <a:ext cx="7624763" cy="3862387"/>
          </a:xfrm>
          <a:ln/>
        </p:spPr>
        <p:txBody>
          <a:bodyPr vert="horz" wrap="square" lIns="91440" tIns="45720" rIns="91440" bIns="45720" anchor="t" anchorCtr="0"/>
          <a:p>
            <a:pPr eaLnBrk="1" fontAlgn="ctr" hangingPunct="1">
              <a:lnSpc>
                <a:spcPct val="90000"/>
              </a:lnSpc>
              <a:buFont typeface="Wingdings" panose="05000000000000000000" pitchFamily="2" charset="2"/>
              <a:buNone/>
            </a:pPr>
            <a:r>
              <a:rPr lang="en-US" altLang="zh-CN" sz="2800" dirty="0"/>
              <a:t>(2) </a:t>
            </a:r>
            <a:r>
              <a:rPr lang="zh-CN" altLang="en-US" sz="2800" dirty="0"/>
              <a:t>不确定性匹配算法</a:t>
            </a:r>
            <a:endParaRPr lang="zh-CN" altLang="en-US" sz="2800" dirty="0"/>
          </a:p>
          <a:p>
            <a:pPr lvl="1" eaLnBrk="1" fontAlgn="ctr" hangingPunct="1">
              <a:lnSpc>
                <a:spcPct val="90000"/>
              </a:lnSpc>
              <a:buFont typeface="Wingdings 2" panose="05020102010507070707" pitchFamily="18" charset="2"/>
              <a:buChar char=""/>
            </a:pPr>
            <a:r>
              <a:rPr lang="zh-CN" altLang="en-US" sz="2400" dirty="0"/>
              <a:t>设计一个不确定性匹配算法；</a:t>
            </a:r>
            <a:endParaRPr lang="zh-CN" altLang="en-US" sz="2400" dirty="0"/>
          </a:p>
          <a:p>
            <a:pPr lvl="1" eaLnBrk="1" fontAlgn="ctr" hangingPunct="1">
              <a:lnSpc>
                <a:spcPct val="90000"/>
              </a:lnSpc>
              <a:buFont typeface="Wingdings 2" panose="05020102010507070707" pitchFamily="18" charset="2"/>
              <a:buChar char=""/>
            </a:pPr>
            <a:r>
              <a:rPr lang="zh-CN" altLang="en-US" sz="2400" dirty="0"/>
              <a:t>指定一个匹配阈值。</a:t>
            </a:r>
            <a:endParaRPr lang="zh-CN" altLang="en-US" sz="2400" dirty="0"/>
          </a:p>
          <a:p>
            <a:pPr eaLnBrk="1" fontAlgn="ctr" hangingPunct="1">
              <a:lnSpc>
                <a:spcPct val="90000"/>
              </a:lnSpc>
              <a:buFont typeface="Wingdings" panose="05000000000000000000" pitchFamily="2" charset="2"/>
              <a:buNone/>
            </a:pPr>
            <a:r>
              <a:rPr lang="en-US" altLang="zh-CN" sz="2800" dirty="0"/>
              <a:t>(3) </a:t>
            </a:r>
            <a:r>
              <a:rPr lang="zh-CN" altLang="en-US" sz="2800" dirty="0"/>
              <a:t>组合证据不确定性的算法</a:t>
            </a:r>
            <a:endParaRPr lang="zh-CN" altLang="en-US" sz="2800" dirty="0"/>
          </a:p>
          <a:p>
            <a:pPr lvl="1" eaLnBrk="1" fontAlgn="ctr" hangingPunct="1">
              <a:lnSpc>
                <a:spcPct val="90000"/>
              </a:lnSpc>
            </a:pPr>
            <a:r>
              <a:rPr lang="zh-CN" altLang="en-US" sz="2400" dirty="0"/>
              <a:t>在匹配时，一个简单条件对应于一个单一的证据，一个复合条件对应于一组证据，称这一组证据为组合证据。</a:t>
            </a:r>
            <a:endParaRPr lang="zh-CN" altLang="en-US" sz="2400" dirty="0"/>
          </a:p>
        </p:txBody>
      </p:sp>
      <p:sp>
        <p:nvSpPr>
          <p:cNvPr id="22532"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771">
                                            <p:txEl>
                                              <p:charRg st="0" end="13"/>
                                            </p:txEl>
                                          </p:spTgt>
                                        </p:tgtEl>
                                        <p:attrNameLst>
                                          <p:attrName>style.visibility</p:attrName>
                                        </p:attrNameLst>
                                      </p:cBhvr>
                                      <p:to>
                                        <p:strVal val="visible"/>
                                      </p:to>
                                    </p:set>
                                    <p:anim calcmode="lin" valueType="num">
                                      <p:cBhvr additive="base">
                                        <p:cTn id="7" dur="500" fill="hold"/>
                                        <p:tgtEl>
                                          <p:spTgt spid="32771">
                                            <p:txEl>
                                              <p:charRg st="0"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charRg st="0" end="13"/>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2771">
                                            <p:txEl>
                                              <p:charRg st="13" end="27"/>
                                            </p:txEl>
                                          </p:spTgt>
                                        </p:tgtEl>
                                        <p:attrNameLst>
                                          <p:attrName>style.visibility</p:attrName>
                                        </p:attrNameLst>
                                      </p:cBhvr>
                                      <p:to>
                                        <p:strVal val="visible"/>
                                      </p:to>
                                    </p:set>
                                    <p:anim calcmode="lin" valueType="num">
                                      <p:cBhvr additive="base">
                                        <p:cTn id="11" dur="500" fill="hold"/>
                                        <p:tgtEl>
                                          <p:spTgt spid="32771">
                                            <p:txEl>
                                              <p:charRg st="13" end="2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1">
                                            <p:txEl>
                                              <p:charRg st="13" end="27"/>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2771">
                                            <p:txEl>
                                              <p:charRg st="27" end="37"/>
                                            </p:txEl>
                                          </p:spTgt>
                                        </p:tgtEl>
                                        <p:attrNameLst>
                                          <p:attrName>style.visibility</p:attrName>
                                        </p:attrNameLst>
                                      </p:cBhvr>
                                      <p:to>
                                        <p:strVal val="visible"/>
                                      </p:to>
                                    </p:set>
                                    <p:anim calcmode="lin" valueType="num">
                                      <p:cBhvr additive="base">
                                        <p:cTn id="15" dur="500" fill="hold"/>
                                        <p:tgtEl>
                                          <p:spTgt spid="32771">
                                            <p:txEl>
                                              <p:charRg st="27" end="3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771">
                                            <p:txEl>
                                              <p:charRg st="27" end="3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2771">
                                            <p:txEl>
                                              <p:charRg st="37" end="53"/>
                                            </p:txEl>
                                          </p:spTgt>
                                        </p:tgtEl>
                                        <p:attrNameLst>
                                          <p:attrName>style.visibility</p:attrName>
                                        </p:attrNameLst>
                                      </p:cBhvr>
                                      <p:to>
                                        <p:strVal val="visible"/>
                                      </p:to>
                                    </p:set>
                                    <p:anim calcmode="lin" valueType="num">
                                      <p:cBhvr additive="base">
                                        <p:cTn id="21" dur="500" fill="hold"/>
                                        <p:tgtEl>
                                          <p:spTgt spid="32771">
                                            <p:txEl>
                                              <p:charRg st="37" end="5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2771">
                                            <p:txEl>
                                              <p:charRg st="37" end="5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2771">
                                            <p:txEl>
                                              <p:charRg st="53" end="102"/>
                                            </p:txEl>
                                          </p:spTgt>
                                        </p:tgtEl>
                                        <p:attrNameLst>
                                          <p:attrName>style.visibility</p:attrName>
                                        </p:attrNameLst>
                                      </p:cBhvr>
                                      <p:to>
                                        <p:strVal val="visible"/>
                                      </p:to>
                                    </p:set>
                                    <p:anim calcmode="lin" valueType="num">
                                      <p:cBhvr additive="base">
                                        <p:cTn id="25" dur="500" fill="hold"/>
                                        <p:tgtEl>
                                          <p:spTgt spid="32771">
                                            <p:txEl>
                                              <p:charRg st="53" end="10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charRg st="53" end="10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2 </a:t>
            </a:r>
            <a:r>
              <a:rPr kumimoji="0" lang="zh-CN" altLang="en-US" sz="3600" b="0" i="0" u="none" strike="noStrike" kern="1200" cap="all" spc="0" normalizeH="0" baseline="0" noProof="0" dirty="0" smtClean="0">
                <a:ln>
                  <a:noFill/>
                </a:ln>
                <a:solidFill>
                  <a:schemeClr val="tx2"/>
                </a:solidFill>
                <a:effectLst>
                  <a:reflection blurRad="12700" stA="48000" endA="300" endPos="55000" dir="5400000" sy="-90000" algn="bl" rotWithShape="0"/>
                </a:effectLst>
                <a:uLnTx/>
                <a:uFillTx/>
                <a:latin typeface="+mj-lt"/>
                <a:ea typeface="+mj-ea"/>
                <a:cs typeface="+mj-cs"/>
              </a:rPr>
              <a:t>不确定性推理的基本问题</a:t>
            </a:r>
            <a:endPar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3795" name="内容占位符 2"/>
          <p:cNvSpPr>
            <a:spLocks noGrp="1"/>
          </p:cNvSpPr>
          <p:nvPr>
            <p:ph idx="1"/>
          </p:nvPr>
        </p:nvSpPr>
        <p:spPr>
          <a:ln/>
        </p:spPr>
        <p:txBody>
          <a:bodyPr vert="horz" wrap="square" lIns="91440" tIns="45720" rIns="91440" bIns="45720" anchor="t" anchorCtr="0"/>
          <a:p>
            <a:pPr eaLnBrk="1" fontAlgn="ctr" hangingPunct="1">
              <a:lnSpc>
                <a:spcPct val="90000"/>
              </a:lnSpc>
            </a:pPr>
            <a:r>
              <a:rPr lang="zh-CN" altLang="en-US" dirty="0"/>
              <a:t>常用的组合证据不确定性计算方法有：</a:t>
            </a:r>
            <a:endParaRPr lang="zh-CN" altLang="en-US" dirty="0"/>
          </a:p>
          <a:p>
            <a:pPr lvl="1" eaLnBrk="1" fontAlgn="ctr" hangingPunct="1">
              <a:lnSpc>
                <a:spcPct val="90000"/>
              </a:lnSpc>
            </a:pPr>
            <a:r>
              <a:rPr lang="zh-CN" altLang="en-US" sz="2400" dirty="0"/>
              <a:t>最大最小法：</a:t>
            </a:r>
            <a:endParaRPr lang="zh-CN" altLang="en-US" sz="2400" dirty="0"/>
          </a:p>
          <a:p>
            <a:pPr eaLnBrk="1" fontAlgn="ctr" hangingPunct="1">
              <a:lnSpc>
                <a:spcPct val="90000"/>
              </a:lnSpc>
              <a:buFont typeface="Wingdings" panose="05000000000000000000" pitchFamily="2" charset="2"/>
              <a:buNone/>
            </a:pPr>
            <a:r>
              <a:rPr lang="zh-CN" altLang="en-US" sz="2000" dirty="0"/>
              <a:t>		</a:t>
            </a:r>
            <a:r>
              <a:rPr lang="en-US" altLang="zh-CN" sz="2000" dirty="0"/>
              <a:t>T(E</a:t>
            </a:r>
            <a:r>
              <a:rPr lang="en-US" altLang="zh-CN" sz="2000" baseline="-25000" dirty="0"/>
              <a:t>1</a:t>
            </a:r>
            <a:r>
              <a:rPr lang="en-US" altLang="zh-CN" sz="2000" dirty="0"/>
              <a:t> AND E</a:t>
            </a:r>
            <a:r>
              <a:rPr lang="en-US" altLang="zh-CN" sz="2000" baseline="-25000" dirty="0"/>
              <a:t>2</a:t>
            </a:r>
            <a:r>
              <a:rPr lang="en-US" altLang="zh-CN" sz="2000" dirty="0"/>
              <a:t>)=min{T(E</a:t>
            </a:r>
            <a:r>
              <a:rPr lang="en-US" altLang="zh-CN" sz="2000" baseline="-25000" dirty="0"/>
              <a:t>1</a:t>
            </a:r>
            <a:r>
              <a:rPr lang="en-US" altLang="zh-CN" sz="2000" dirty="0"/>
              <a:t>),T(E</a:t>
            </a:r>
            <a:r>
              <a:rPr lang="en-US" altLang="zh-CN" sz="2000" baseline="-25000" dirty="0"/>
              <a:t>2</a:t>
            </a:r>
            <a:r>
              <a:rPr lang="en-US" altLang="zh-CN" sz="2000" dirty="0"/>
              <a:t>)}</a:t>
            </a:r>
            <a:endParaRPr lang="en-US" altLang="zh-CN" sz="2000" dirty="0"/>
          </a:p>
          <a:p>
            <a:pPr eaLnBrk="1" fontAlgn="ctr" hangingPunct="1">
              <a:lnSpc>
                <a:spcPct val="90000"/>
              </a:lnSpc>
              <a:buFont typeface="Wingdings" panose="05000000000000000000" pitchFamily="2" charset="2"/>
              <a:buNone/>
            </a:pPr>
            <a:r>
              <a:rPr lang="en-US" altLang="zh-CN" sz="2000" dirty="0"/>
              <a:t>		T(E</a:t>
            </a:r>
            <a:r>
              <a:rPr lang="en-US" altLang="zh-CN" sz="2000" baseline="-25000" dirty="0"/>
              <a:t>1</a:t>
            </a:r>
            <a:r>
              <a:rPr lang="en-US" altLang="zh-CN" sz="2000" dirty="0"/>
              <a:t> OR E</a:t>
            </a:r>
            <a:r>
              <a:rPr lang="en-US" altLang="zh-CN" sz="2000" baseline="-25000" dirty="0"/>
              <a:t>2</a:t>
            </a:r>
            <a:r>
              <a:rPr lang="en-US" altLang="zh-CN" sz="2000" dirty="0"/>
              <a:t>)=max{T(E</a:t>
            </a:r>
            <a:r>
              <a:rPr lang="en-US" altLang="zh-CN" sz="2000" baseline="-25000" dirty="0"/>
              <a:t>1</a:t>
            </a:r>
            <a:r>
              <a:rPr lang="en-US" altLang="zh-CN" sz="2000" dirty="0"/>
              <a:t>),T(E</a:t>
            </a:r>
            <a:r>
              <a:rPr lang="en-US" altLang="zh-CN" sz="2000" baseline="-25000" dirty="0"/>
              <a:t>2</a:t>
            </a:r>
            <a:r>
              <a:rPr lang="en-US" altLang="zh-CN" sz="2000" dirty="0"/>
              <a:t>)}</a:t>
            </a:r>
            <a:endParaRPr lang="en-US" altLang="zh-CN" sz="2000" dirty="0"/>
          </a:p>
          <a:p>
            <a:pPr lvl="1" eaLnBrk="1" fontAlgn="ctr" hangingPunct="1">
              <a:lnSpc>
                <a:spcPct val="90000"/>
              </a:lnSpc>
              <a:buFont typeface="Wingdings 2" panose="05020102010507070707" pitchFamily="18" charset="2"/>
              <a:buChar char=""/>
            </a:pPr>
            <a:r>
              <a:rPr lang="zh-CN" altLang="en-US" sz="2400" dirty="0"/>
              <a:t>概率法：</a:t>
            </a:r>
            <a:endParaRPr lang="zh-CN" altLang="en-US" sz="2400" dirty="0"/>
          </a:p>
          <a:p>
            <a:pPr eaLnBrk="1" fontAlgn="ctr" hangingPunct="1">
              <a:lnSpc>
                <a:spcPct val="90000"/>
              </a:lnSpc>
              <a:buFont typeface="Wingdings" panose="05000000000000000000" pitchFamily="2" charset="2"/>
              <a:buNone/>
            </a:pPr>
            <a:r>
              <a:rPr lang="zh-CN" altLang="en-US" sz="2000" dirty="0"/>
              <a:t>		</a:t>
            </a:r>
            <a:r>
              <a:rPr lang="en-US" altLang="zh-CN" sz="2000" dirty="0"/>
              <a:t>T(E</a:t>
            </a:r>
            <a:r>
              <a:rPr lang="en-US" altLang="zh-CN" sz="2000" baseline="-25000" dirty="0"/>
              <a:t>1</a:t>
            </a:r>
            <a:r>
              <a:rPr lang="en-US" altLang="zh-CN" sz="2000" dirty="0"/>
              <a:t> AND E</a:t>
            </a:r>
            <a:r>
              <a:rPr lang="en-US" altLang="zh-CN" sz="2000" baseline="-25000" dirty="0"/>
              <a:t>2</a:t>
            </a:r>
            <a:r>
              <a:rPr lang="en-US" altLang="zh-CN" sz="2000" dirty="0"/>
              <a:t>)=T(E</a:t>
            </a:r>
            <a:r>
              <a:rPr lang="en-US" altLang="zh-CN" sz="2000" baseline="-25000" dirty="0"/>
              <a:t>1</a:t>
            </a:r>
            <a:r>
              <a:rPr lang="en-US" altLang="zh-CN" sz="2000" dirty="0"/>
              <a:t>)×T(E</a:t>
            </a:r>
            <a:r>
              <a:rPr lang="en-US" altLang="zh-CN" sz="2000" baseline="-25000" dirty="0"/>
              <a:t>2</a:t>
            </a:r>
            <a:r>
              <a:rPr lang="en-US" altLang="zh-CN" sz="2000" dirty="0"/>
              <a:t>)</a:t>
            </a:r>
            <a:endParaRPr lang="en-US" altLang="zh-CN" sz="2000" dirty="0"/>
          </a:p>
          <a:p>
            <a:pPr eaLnBrk="1" fontAlgn="ctr" hangingPunct="1">
              <a:lnSpc>
                <a:spcPct val="90000"/>
              </a:lnSpc>
              <a:buFont typeface="Wingdings" panose="05000000000000000000" pitchFamily="2" charset="2"/>
              <a:buNone/>
            </a:pPr>
            <a:r>
              <a:rPr lang="en-US" altLang="zh-CN" sz="2000" dirty="0"/>
              <a:t>		T(E</a:t>
            </a:r>
            <a:r>
              <a:rPr lang="en-US" altLang="zh-CN" sz="2000" baseline="-25000" dirty="0"/>
              <a:t>1</a:t>
            </a:r>
            <a:r>
              <a:rPr lang="en-US" altLang="zh-CN" sz="2000" dirty="0"/>
              <a:t> OR E</a:t>
            </a:r>
            <a:r>
              <a:rPr lang="en-US" altLang="zh-CN" sz="2000" baseline="-25000" dirty="0"/>
              <a:t>2</a:t>
            </a:r>
            <a:r>
              <a:rPr lang="en-US" altLang="zh-CN" sz="2000" dirty="0"/>
              <a:t>)=T(E</a:t>
            </a:r>
            <a:r>
              <a:rPr lang="en-US" altLang="zh-CN" sz="2000" baseline="-25000" dirty="0"/>
              <a:t>1</a:t>
            </a:r>
            <a:r>
              <a:rPr lang="en-US" altLang="zh-CN" sz="2000" dirty="0"/>
              <a:t>)</a:t>
            </a:r>
            <a:r>
              <a:rPr lang="zh-CN" altLang="en-US" sz="2000" dirty="0"/>
              <a:t>＋</a:t>
            </a:r>
            <a:r>
              <a:rPr lang="en-US" altLang="zh-CN" sz="2000" dirty="0"/>
              <a:t>T(E</a:t>
            </a:r>
            <a:r>
              <a:rPr lang="en-US" altLang="zh-CN" sz="2000" baseline="-25000" dirty="0"/>
              <a:t>2</a:t>
            </a:r>
            <a:r>
              <a:rPr lang="en-US" altLang="zh-CN" sz="2000" dirty="0"/>
              <a:t>)</a:t>
            </a:r>
            <a:r>
              <a:rPr lang="zh-CN" altLang="en-US" sz="2000" dirty="0"/>
              <a:t>－</a:t>
            </a:r>
            <a:r>
              <a:rPr lang="en-US" altLang="zh-CN" sz="2000" dirty="0"/>
              <a:t>T(E</a:t>
            </a:r>
            <a:r>
              <a:rPr lang="en-US" altLang="zh-CN" sz="2000" baseline="-25000" dirty="0"/>
              <a:t>1</a:t>
            </a:r>
            <a:r>
              <a:rPr lang="en-US" altLang="zh-CN" sz="2000" dirty="0"/>
              <a:t>)×T(E</a:t>
            </a:r>
            <a:r>
              <a:rPr lang="en-US" altLang="zh-CN" sz="2000" baseline="-25000" dirty="0"/>
              <a:t>2</a:t>
            </a:r>
            <a:r>
              <a:rPr lang="en-US" altLang="zh-CN" sz="2000" dirty="0"/>
              <a:t>)</a:t>
            </a:r>
            <a:endParaRPr lang="en-US" altLang="zh-CN" sz="2000" dirty="0"/>
          </a:p>
          <a:p>
            <a:pPr lvl="1" eaLnBrk="1" fontAlgn="ctr" hangingPunct="1">
              <a:lnSpc>
                <a:spcPct val="90000"/>
              </a:lnSpc>
              <a:buFont typeface="Wingdings 2" panose="05020102010507070707" pitchFamily="18" charset="2"/>
              <a:buChar char=""/>
            </a:pPr>
            <a:r>
              <a:rPr lang="zh-CN" altLang="en-US" sz="2400" dirty="0"/>
              <a:t>有界法：</a:t>
            </a:r>
            <a:endParaRPr lang="zh-CN" altLang="en-US" sz="2400" dirty="0"/>
          </a:p>
          <a:p>
            <a:pPr eaLnBrk="1" fontAlgn="ctr" hangingPunct="1">
              <a:lnSpc>
                <a:spcPct val="90000"/>
              </a:lnSpc>
              <a:buFont typeface="Wingdings" panose="05000000000000000000" pitchFamily="2" charset="2"/>
              <a:buNone/>
            </a:pPr>
            <a:r>
              <a:rPr lang="zh-CN" altLang="en-US" sz="2000" dirty="0"/>
              <a:t>		</a:t>
            </a:r>
            <a:r>
              <a:rPr lang="en-US" altLang="zh-CN" sz="2000" dirty="0"/>
              <a:t>T(E</a:t>
            </a:r>
            <a:r>
              <a:rPr lang="en-US" altLang="zh-CN" sz="2000" baseline="-25000" dirty="0"/>
              <a:t>1</a:t>
            </a:r>
            <a:r>
              <a:rPr lang="en-US" altLang="zh-CN" sz="2000" dirty="0"/>
              <a:t> AND E</a:t>
            </a:r>
            <a:r>
              <a:rPr lang="en-US" altLang="zh-CN" sz="2000" baseline="-25000" dirty="0"/>
              <a:t>2</a:t>
            </a:r>
            <a:r>
              <a:rPr lang="en-US" altLang="zh-CN" sz="2000" dirty="0"/>
              <a:t>)=max{0,T(E</a:t>
            </a:r>
            <a:r>
              <a:rPr lang="en-US" altLang="zh-CN" sz="2000" baseline="-25000" dirty="0"/>
              <a:t>1</a:t>
            </a:r>
            <a:r>
              <a:rPr lang="en-US" altLang="zh-CN" sz="2000" dirty="0"/>
              <a:t>)</a:t>
            </a:r>
            <a:r>
              <a:rPr lang="zh-CN" altLang="en-US" sz="2000" dirty="0"/>
              <a:t>＋</a:t>
            </a:r>
            <a:r>
              <a:rPr lang="en-US" altLang="zh-CN" sz="2000" dirty="0"/>
              <a:t>T(E</a:t>
            </a:r>
            <a:r>
              <a:rPr lang="en-US" altLang="zh-CN" sz="2000" baseline="-25000" dirty="0"/>
              <a:t>2</a:t>
            </a:r>
            <a:r>
              <a:rPr lang="en-US" altLang="zh-CN" sz="2000" dirty="0"/>
              <a:t>)</a:t>
            </a:r>
            <a:r>
              <a:rPr lang="zh-CN" altLang="en-US" sz="2000" dirty="0"/>
              <a:t>－</a:t>
            </a:r>
            <a:r>
              <a:rPr lang="en-US" altLang="zh-CN" sz="2000" dirty="0"/>
              <a:t>1}</a:t>
            </a:r>
            <a:endParaRPr lang="en-US" altLang="zh-CN" sz="2000" dirty="0"/>
          </a:p>
          <a:p>
            <a:pPr eaLnBrk="1" fontAlgn="ctr" hangingPunct="1">
              <a:lnSpc>
                <a:spcPct val="90000"/>
              </a:lnSpc>
              <a:buFont typeface="Wingdings" panose="05000000000000000000" pitchFamily="2" charset="2"/>
              <a:buNone/>
            </a:pPr>
            <a:r>
              <a:rPr lang="en-US" altLang="zh-CN" sz="2000" dirty="0"/>
              <a:t>		T(E</a:t>
            </a:r>
            <a:r>
              <a:rPr lang="en-US" altLang="zh-CN" sz="2000" baseline="-25000" dirty="0"/>
              <a:t>1</a:t>
            </a:r>
            <a:r>
              <a:rPr lang="en-US" altLang="zh-CN" sz="2000" dirty="0"/>
              <a:t> OR E</a:t>
            </a:r>
            <a:r>
              <a:rPr lang="en-US" altLang="zh-CN" sz="2000" baseline="-25000" dirty="0"/>
              <a:t>2</a:t>
            </a:r>
            <a:r>
              <a:rPr lang="en-US" altLang="zh-CN" sz="2000" dirty="0"/>
              <a:t>)=min{1,T(E</a:t>
            </a:r>
            <a:r>
              <a:rPr lang="en-US" altLang="zh-CN" sz="2000" baseline="-25000" dirty="0"/>
              <a:t>1</a:t>
            </a:r>
            <a:r>
              <a:rPr lang="en-US" altLang="zh-CN" sz="2000" dirty="0"/>
              <a:t>)</a:t>
            </a:r>
            <a:r>
              <a:rPr lang="zh-CN" altLang="en-US" sz="2000" dirty="0"/>
              <a:t>＋</a:t>
            </a:r>
            <a:r>
              <a:rPr lang="en-US" altLang="zh-CN" sz="2000" dirty="0"/>
              <a:t>T(E</a:t>
            </a:r>
            <a:r>
              <a:rPr lang="en-US" altLang="zh-CN" sz="2000" baseline="-25000" dirty="0"/>
              <a:t>2</a:t>
            </a:r>
            <a:r>
              <a:rPr lang="en-US" altLang="zh-CN" sz="2000" dirty="0"/>
              <a:t>)}</a:t>
            </a:r>
            <a:endParaRPr lang="en-US" altLang="zh-CN" sz="2000" dirty="0"/>
          </a:p>
          <a:p>
            <a:pPr eaLnBrk="1" fontAlgn="ctr" hangingPunct="1">
              <a:lnSpc>
                <a:spcPct val="90000"/>
              </a:lnSpc>
              <a:buFont typeface="Wingdings" panose="05000000000000000000" pitchFamily="2" charset="2"/>
              <a:buNone/>
            </a:pPr>
            <a:r>
              <a:rPr lang="zh-CN" altLang="en-US" sz="2000" dirty="0"/>
              <a:t>其中，</a:t>
            </a:r>
            <a:r>
              <a:rPr lang="en-US" altLang="zh-CN" sz="2000" dirty="0"/>
              <a:t>T(E)</a:t>
            </a:r>
            <a:r>
              <a:rPr lang="zh-CN" altLang="en-US" sz="2000" dirty="0"/>
              <a:t>表示证据</a:t>
            </a:r>
            <a:r>
              <a:rPr lang="en-US" altLang="zh-CN" sz="2000" dirty="0"/>
              <a:t>E</a:t>
            </a:r>
            <a:r>
              <a:rPr lang="zh-CN" altLang="en-US" sz="2000" dirty="0"/>
              <a:t>为真的程度，如可信度、概率等。</a:t>
            </a:r>
            <a:endParaRPr lang="zh-CN" altLang="en-US" sz="2000" dirty="0"/>
          </a:p>
        </p:txBody>
      </p:sp>
      <p:sp>
        <p:nvSpPr>
          <p:cNvPr id="24580" name="灯片编号占位符 3"/>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795">
                                            <p:txEl>
                                              <p:charRg st="0" end="18"/>
                                            </p:txEl>
                                          </p:spTgt>
                                        </p:tgtEl>
                                        <p:attrNameLst>
                                          <p:attrName>style.visibility</p:attrName>
                                        </p:attrNameLst>
                                      </p:cBhvr>
                                      <p:to>
                                        <p:strVal val="visible"/>
                                      </p:to>
                                    </p:set>
                                    <p:anim calcmode="lin" valueType="num">
                                      <p:cBhvr additive="base">
                                        <p:cTn id="7" dur="500" fill="hold"/>
                                        <p:tgtEl>
                                          <p:spTgt spid="33795">
                                            <p:txEl>
                                              <p:charRg st="0" end="1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charRg st="0" end="18"/>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795">
                                            <p:txEl>
                                              <p:charRg st="18" end="25"/>
                                            </p:txEl>
                                          </p:spTgt>
                                        </p:tgtEl>
                                        <p:attrNameLst>
                                          <p:attrName>style.visibility</p:attrName>
                                        </p:attrNameLst>
                                      </p:cBhvr>
                                      <p:to>
                                        <p:strVal val="visible"/>
                                      </p:to>
                                    </p:set>
                                    <p:anim calcmode="lin" valueType="num">
                                      <p:cBhvr additive="base">
                                        <p:cTn id="11" dur="500" fill="hold"/>
                                        <p:tgtEl>
                                          <p:spTgt spid="33795">
                                            <p:txEl>
                                              <p:charRg st="18" end="2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3795">
                                            <p:txEl>
                                              <p:charRg st="18" end="2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3795">
                                            <p:txEl>
                                              <p:charRg st="25" end="57"/>
                                            </p:txEl>
                                          </p:spTgt>
                                        </p:tgtEl>
                                        <p:attrNameLst>
                                          <p:attrName>style.visibility</p:attrName>
                                        </p:attrNameLst>
                                      </p:cBhvr>
                                      <p:to>
                                        <p:strVal val="visible"/>
                                      </p:to>
                                    </p:set>
                                    <p:anim calcmode="lin" valueType="num">
                                      <p:cBhvr additive="base">
                                        <p:cTn id="17" dur="500" fill="hold"/>
                                        <p:tgtEl>
                                          <p:spTgt spid="33795">
                                            <p:txEl>
                                              <p:charRg st="25" end="5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795">
                                            <p:txEl>
                                              <p:charRg st="25" end="57"/>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3795">
                                            <p:txEl>
                                              <p:charRg st="57" end="88"/>
                                            </p:txEl>
                                          </p:spTgt>
                                        </p:tgtEl>
                                        <p:attrNameLst>
                                          <p:attrName>style.visibility</p:attrName>
                                        </p:attrNameLst>
                                      </p:cBhvr>
                                      <p:to>
                                        <p:strVal val="visible"/>
                                      </p:to>
                                    </p:set>
                                    <p:anim calcmode="lin" valueType="num">
                                      <p:cBhvr additive="base">
                                        <p:cTn id="23" dur="500" fill="hold"/>
                                        <p:tgtEl>
                                          <p:spTgt spid="33795">
                                            <p:txEl>
                                              <p:charRg st="57" end="8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5">
                                            <p:txEl>
                                              <p:charRg st="57" end="88"/>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3795">
                                            <p:txEl>
                                              <p:charRg st="88" end="93"/>
                                            </p:txEl>
                                          </p:spTgt>
                                        </p:tgtEl>
                                        <p:attrNameLst>
                                          <p:attrName>style.visibility</p:attrName>
                                        </p:attrNameLst>
                                      </p:cBhvr>
                                      <p:to>
                                        <p:strVal val="visible"/>
                                      </p:to>
                                    </p:set>
                                    <p:anim calcmode="lin" valueType="num">
                                      <p:cBhvr additive="base">
                                        <p:cTn id="27" dur="500" fill="hold"/>
                                        <p:tgtEl>
                                          <p:spTgt spid="33795">
                                            <p:txEl>
                                              <p:charRg st="88" end="9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3795">
                                            <p:txEl>
                                              <p:charRg st="88" end="9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3795">
                                            <p:txEl>
                                              <p:charRg st="93" end="120"/>
                                            </p:txEl>
                                          </p:spTgt>
                                        </p:tgtEl>
                                        <p:attrNameLst>
                                          <p:attrName>style.visibility</p:attrName>
                                        </p:attrNameLst>
                                      </p:cBhvr>
                                      <p:to>
                                        <p:strVal val="visible"/>
                                      </p:to>
                                    </p:set>
                                    <p:anim calcmode="lin" valueType="num">
                                      <p:cBhvr additive="base">
                                        <p:cTn id="33" dur="500" fill="hold"/>
                                        <p:tgtEl>
                                          <p:spTgt spid="33795">
                                            <p:txEl>
                                              <p:charRg st="93" end="12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3795">
                                            <p:txEl>
                                              <p:charRg st="93" end="12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3795">
                                            <p:txEl>
                                              <p:charRg st="120" end="158"/>
                                            </p:txEl>
                                          </p:spTgt>
                                        </p:tgtEl>
                                        <p:attrNameLst>
                                          <p:attrName>style.visibility</p:attrName>
                                        </p:attrNameLst>
                                      </p:cBhvr>
                                      <p:to>
                                        <p:strVal val="visible"/>
                                      </p:to>
                                    </p:set>
                                    <p:anim calcmode="lin" valueType="num">
                                      <p:cBhvr additive="base">
                                        <p:cTn id="39" dur="500" fill="hold"/>
                                        <p:tgtEl>
                                          <p:spTgt spid="33795">
                                            <p:txEl>
                                              <p:charRg st="120" end="15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3795">
                                            <p:txEl>
                                              <p:charRg st="120" end="15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3795">
                                            <p:txEl>
                                              <p:charRg st="158" end="163"/>
                                            </p:txEl>
                                          </p:spTgt>
                                        </p:tgtEl>
                                        <p:attrNameLst>
                                          <p:attrName>style.visibility</p:attrName>
                                        </p:attrNameLst>
                                      </p:cBhvr>
                                      <p:to>
                                        <p:strVal val="visible"/>
                                      </p:to>
                                    </p:set>
                                    <p:anim calcmode="lin" valueType="num">
                                      <p:cBhvr additive="base">
                                        <p:cTn id="43" dur="500" fill="hold"/>
                                        <p:tgtEl>
                                          <p:spTgt spid="33795">
                                            <p:txEl>
                                              <p:charRg st="158" end="163"/>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3795">
                                            <p:txEl>
                                              <p:charRg st="158" end="163"/>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795">
                                            <p:txEl>
                                              <p:charRg st="163" end="199"/>
                                            </p:txEl>
                                          </p:spTgt>
                                        </p:tgtEl>
                                        <p:attrNameLst>
                                          <p:attrName>style.visibility</p:attrName>
                                        </p:attrNameLst>
                                      </p:cBhvr>
                                      <p:to>
                                        <p:strVal val="visible"/>
                                      </p:to>
                                    </p:set>
                                    <p:anim calcmode="lin" valueType="num">
                                      <p:cBhvr additive="base">
                                        <p:cTn id="49" dur="500" fill="hold"/>
                                        <p:tgtEl>
                                          <p:spTgt spid="33795">
                                            <p:txEl>
                                              <p:charRg st="163" end="19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3795">
                                            <p:txEl>
                                              <p:charRg st="163" end="19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3795">
                                            <p:txEl>
                                              <p:charRg st="199" end="232"/>
                                            </p:txEl>
                                          </p:spTgt>
                                        </p:tgtEl>
                                        <p:attrNameLst>
                                          <p:attrName>style.visibility</p:attrName>
                                        </p:attrNameLst>
                                      </p:cBhvr>
                                      <p:to>
                                        <p:strVal val="visible"/>
                                      </p:to>
                                    </p:set>
                                    <p:anim calcmode="lin" valueType="num">
                                      <p:cBhvr additive="base">
                                        <p:cTn id="55" dur="500" fill="hold"/>
                                        <p:tgtEl>
                                          <p:spTgt spid="33795">
                                            <p:txEl>
                                              <p:charRg st="199" end="23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3795">
                                            <p:txEl>
                                              <p:charRg st="199" end="23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3795">
                                            <p:txEl>
                                              <p:charRg st="232" end="260"/>
                                            </p:txEl>
                                          </p:spTgt>
                                        </p:tgtEl>
                                        <p:attrNameLst>
                                          <p:attrName>style.visibility</p:attrName>
                                        </p:attrNameLst>
                                      </p:cBhvr>
                                      <p:to>
                                        <p:strVal val="visible"/>
                                      </p:to>
                                    </p:set>
                                    <p:anim calcmode="lin" valueType="num">
                                      <p:cBhvr additive="base">
                                        <p:cTn id="61" dur="500" fill="hold"/>
                                        <p:tgtEl>
                                          <p:spTgt spid="33795">
                                            <p:txEl>
                                              <p:charRg st="232" end="26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3795">
                                            <p:txEl>
                                              <p:charRg st="232" end="26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noChangeArrowheads="1"/>
          </p:cNvSpPr>
          <p:nvPr>
            <p:ph type="title"/>
          </p:nvPr>
        </p:nvSpPr>
        <p:spPr>
          <a:xfrm>
            <a:off x="361952" y="609600"/>
            <a:ext cx="8567766" cy="609600"/>
          </a:xfrm>
          <a:noFill/>
          <a:ln>
            <a:noFill/>
          </a:ln>
          <a:effectLst/>
          <a:scene3d>
            <a:camera prst="orthographicFront"/>
            <a:lightRig rig="balanced" dir="t"/>
          </a:scene3d>
          <a:sp3d prstMaterial="plastic"/>
        </p:spPr>
        <p:txBody>
          <a:bodyPr vert="horz" anchor="ctr">
            <a:normAutofit fontScale="90000"/>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2 </a:t>
            </a:r>
            <a:r>
              <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rPr>
              <a:t>不确定性推理的基本问题</a:t>
            </a:r>
            <a:endParaRPr kumimoji="0" lang="zh-CN" altLang="en-US" sz="3600" b="0" i="0" u="none" strike="noStrike" kern="1200" cap="all" spc="0" normalizeH="0" baseline="0" noProof="0" dirty="0">
              <a:ln>
                <a:noFill/>
              </a:ln>
              <a:solidFill>
                <a:schemeClr val="tx2"/>
              </a:solidFill>
              <a:effectLst>
                <a:reflection blurRad="12700" stA="48000" endA="300" endPos="55000" dir="5400000" sy="-90000" algn="bl" rotWithShape="0"/>
              </a:effectLst>
              <a:uLnTx/>
              <a:uFillTx/>
              <a:latin typeface="+mj-lt"/>
              <a:ea typeface="+mj-ea"/>
              <a:cs typeface="+mj-cs"/>
            </a:endParaRPr>
          </a:p>
        </p:txBody>
      </p:sp>
      <p:sp>
        <p:nvSpPr>
          <p:cNvPr id="34819" name="Rectangle 4" descr="Rectangle: Click to edit Master text styles&#13;&#10;Second level&#13;&#10;Third level&#13;&#10;Fourth level&#13;&#10;Fifth level"/>
          <p:cNvSpPr>
            <a:spLocks noGrp="1"/>
          </p:cNvSpPr>
          <p:nvPr>
            <p:ph idx="1"/>
          </p:nvPr>
        </p:nvSpPr>
        <p:spPr>
          <a:xfrm>
            <a:off x="428625" y="1554163"/>
            <a:ext cx="8348663" cy="4525962"/>
          </a:xfrm>
          <a:ln/>
        </p:spPr>
        <p:txBody>
          <a:bodyPr vert="horz" wrap="square" lIns="91440" tIns="45720" rIns="91440" bIns="45720" anchor="t" anchorCtr="0"/>
          <a:p>
            <a:pPr eaLnBrk="1" hangingPunct="1">
              <a:lnSpc>
                <a:spcPct val="90000"/>
              </a:lnSpc>
              <a:buFont typeface="Wingdings" panose="05000000000000000000" pitchFamily="2" charset="2"/>
              <a:buNone/>
            </a:pPr>
            <a:r>
              <a:rPr lang="en-US" altLang="zh-CN" sz="2800" dirty="0"/>
              <a:t>(4) </a:t>
            </a:r>
            <a:r>
              <a:rPr lang="zh-CN" altLang="en-US" sz="2800" dirty="0"/>
              <a:t>不确定性的传递算法</a:t>
            </a:r>
            <a:endParaRPr lang="zh-CN" altLang="en-US" sz="2800" dirty="0"/>
          </a:p>
          <a:p>
            <a:pPr eaLnBrk="1" hangingPunct="1">
              <a:lnSpc>
                <a:spcPct val="90000"/>
              </a:lnSpc>
              <a:buFont typeface="Wingdings 2" panose="05020102010507070707" pitchFamily="18" charset="2"/>
              <a:buChar char=""/>
            </a:pPr>
            <a:r>
              <a:rPr lang="zh-CN" altLang="en-US" sz="2800" dirty="0"/>
              <a:t>在每一步推理中，如何把证据及知识的不确定性传递给结论。</a:t>
            </a:r>
            <a:endParaRPr lang="zh-CN" altLang="en-US" sz="2800" dirty="0"/>
          </a:p>
          <a:p>
            <a:pPr eaLnBrk="1" hangingPunct="1">
              <a:lnSpc>
                <a:spcPct val="90000"/>
              </a:lnSpc>
              <a:buFont typeface="Wingdings 2" panose="05020102010507070707" pitchFamily="18" charset="2"/>
              <a:buChar char=""/>
            </a:pPr>
            <a:r>
              <a:rPr lang="zh-CN" altLang="en-US" sz="2800" dirty="0"/>
              <a:t>在多步推理中，如何把初始证据的不确定性传递给最终结论。</a:t>
            </a:r>
            <a:endParaRPr lang="zh-CN" altLang="en-US" sz="2800" dirty="0"/>
          </a:p>
          <a:p>
            <a:pPr eaLnBrk="1" hangingPunct="1">
              <a:lnSpc>
                <a:spcPct val="90000"/>
              </a:lnSpc>
              <a:buFont typeface="Wingdings" panose="05000000000000000000" pitchFamily="2" charset="2"/>
              <a:buNone/>
            </a:pPr>
            <a:r>
              <a:rPr lang="en-US" altLang="zh-CN" sz="2800" dirty="0"/>
              <a:t>(5) </a:t>
            </a:r>
            <a:r>
              <a:rPr lang="zh-CN" altLang="en-US" sz="2800" dirty="0"/>
              <a:t>结论不确定性的合成</a:t>
            </a:r>
            <a:endParaRPr lang="zh-CN" altLang="en-US" sz="2800" dirty="0"/>
          </a:p>
          <a:p>
            <a:pPr eaLnBrk="1" hangingPunct="1">
              <a:lnSpc>
                <a:spcPct val="90000"/>
              </a:lnSpc>
              <a:buFont typeface="Wingdings" panose="05000000000000000000" pitchFamily="2" charset="2"/>
              <a:buNone/>
            </a:pPr>
            <a:r>
              <a:rPr lang="zh-CN" altLang="en-US" sz="2800" dirty="0"/>
              <a:t>	用不同知识进行推理得到了相同结论，但不确定性的程度却不同。此时，需要用合适的算法对它们进行合成。</a:t>
            </a:r>
            <a:endParaRPr lang="zh-CN" altLang="en-US" sz="2800" dirty="0"/>
          </a:p>
        </p:txBody>
      </p:sp>
      <p:sp>
        <p:nvSpPr>
          <p:cNvPr id="26628"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19">
                                            <p:txEl>
                                              <p:charRg st="0" end="14"/>
                                            </p:txEl>
                                          </p:spTgt>
                                        </p:tgtEl>
                                        <p:attrNameLst>
                                          <p:attrName>style.visibility</p:attrName>
                                        </p:attrNameLst>
                                      </p:cBhvr>
                                      <p:to>
                                        <p:strVal val="visible"/>
                                      </p:to>
                                    </p:set>
                                    <p:anim calcmode="lin" valueType="num">
                                      <p:cBhvr additive="base">
                                        <p:cTn id="7" dur="500" fill="hold"/>
                                        <p:tgtEl>
                                          <p:spTgt spid="34819">
                                            <p:txEl>
                                              <p:charRg st="0" end="1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charRg st="0" end="1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19">
                                            <p:txEl>
                                              <p:charRg st="14" end="42"/>
                                            </p:txEl>
                                          </p:spTgt>
                                        </p:tgtEl>
                                        <p:attrNameLst>
                                          <p:attrName>style.visibility</p:attrName>
                                        </p:attrNameLst>
                                      </p:cBhvr>
                                      <p:to>
                                        <p:strVal val="visible"/>
                                      </p:to>
                                    </p:set>
                                    <p:anim calcmode="lin" valueType="num">
                                      <p:cBhvr additive="base">
                                        <p:cTn id="13" dur="500" fill="hold"/>
                                        <p:tgtEl>
                                          <p:spTgt spid="34819">
                                            <p:txEl>
                                              <p:charRg st="14" end="4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4819">
                                            <p:txEl>
                                              <p:charRg st="14" end="4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4819">
                                            <p:txEl>
                                              <p:charRg st="42" end="70"/>
                                            </p:txEl>
                                          </p:spTgt>
                                        </p:tgtEl>
                                        <p:attrNameLst>
                                          <p:attrName>style.visibility</p:attrName>
                                        </p:attrNameLst>
                                      </p:cBhvr>
                                      <p:to>
                                        <p:strVal val="visible"/>
                                      </p:to>
                                    </p:set>
                                    <p:anim calcmode="lin" valueType="num">
                                      <p:cBhvr additive="base">
                                        <p:cTn id="19" dur="500" fill="hold"/>
                                        <p:tgtEl>
                                          <p:spTgt spid="34819">
                                            <p:txEl>
                                              <p:charRg st="42" end="7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charRg st="42" end="7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4819">
                                            <p:txEl>
                                              <p:charRg st="70" end="84"/>
                                            </p:txEl>
                                          </p:spTgt>
                                        </p:tgtEl>
                                        <p:attrNameLst>
                                          <p:attrName>style.visibility</p:attrName>
                                        </p:attrNameLst>
                                      </p:cBhvr>
                                      <p:to>
                                        <p:strVal val="visible"/>
                                      </p:to>
                                    </p:set>
                                    <p:anim calcmode="lin" valueType="num">
                                      <p:cBhvr additive="base">
                                        <p:cTn id="25" dur="500" fill="hold"/>
                                        <p:tgtEl>
                                          <p:spTgt spid="34819">
                                            <p:txEl>
                                              <p:charRg st="70" end="8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4819">
                                            <p:txEl>
                                              <p:charRg st="70" end="8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4819">
                                            <p:txEl>
                                              <p:charRg st="84" end="134"/>
                                            </p:txEl>
                                          </p:spTgt>
                                        </p:tgtEl>
                                        <p:attrNameLst>
                                          <p:attrName>style.visibility</p:attrName>
                                        </p:attrNameLst>
                                      </p:cBhvr>
                                      <p:to>
                                        <p:strVal val="visible"/>
                                      </p:to>
                                    </p:set>
                                    <p:anim calcmode="lin" valueType="num">
                                      <p:cBhvr additive="base">
                                        <p:cTn id="31" dur="500" fill="hold"/>
                                        <p:tgtEl>
                                          <p:spTgt spid="34819">
                                            <p:txEl>
                                              <p:charRg st="84" end="13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4819">
                                            <p:txEl>
                                              <p:charRg st="84" end="13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ChangeArrowheads="1"/>
          </p:cNvSpPr>
          <p:nvPr>
            <p:ph type="title"/>
          </p:nvPr>
        </p:nvSpPr>
        <p:spPr>
          <a:xfrm>
            <a:off x="762000" y="228600"/>
            <a:ext cx="7772400" cy="838200"/>
          </a:xfrm>
          <a:noFill/>
          <a:ln>
            <a:noFill/>
          </a:ln>
          <a:effectLst/>
          <a:scene3d>
            <a:camera prst="orthographicFront"/>
            <a:lightRig rig="balanced" dir="t"/>
          </a:scene3d>
          <a:sp3d prstMaterial="plastic"/>
        </p:spPr>
        <p:txBody>
          <a:bodyPr vert="horz" anchor="ctr">
            <a:normAutofit/>
          </a:bodyPr>
          <a:lstStyle/>
          <a:p>
            <a:pPr marL="0" marR="0" lvl="0" indent="0" algn="l" defTabSz="914400" rtl="0" eaLnBrk="1" fontAlgn="auto" latinLnBrk="0" hangingPunct="1">
              <a:lnSpc>
                <a:spcPct val="100000"/>
              </a:lnSpc>
              <a:spcBef>
                <a:spcPct val="0"/>
              </a:spcBef>
              <a:spcAft>
                <a:spcPts val="0"/>
              </a:spcAft>
              <a:buClrTx/>
              <a:buSzTx/>
              <a:buFontTx/>
              <a:buNone/>
              <a:defRPr/>
            </a:pPr>
            <a:r>
              <a:rPr kumimoji="0" lang="en-US" altLang="zh-CN"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3 </a:t>
            </a:r>
            <a:r>
              <a:rPr kumimoji="0" lang="zh-CN" altLang="en-US" sz="3600" b="0" i="0" u="none" strike="noStrike" kern="1200" cap="all" spc="0" normalizeH="0" baseline="0" noProof="0">
                <a:ln>
                  <a:noFill/>
                </a:ln>
                <a:solidFill>
                  <a:schemeClr val="tx2"/>
                </a:solidFill>
                <a:effectLst>
                  <a:reflection blurRad="12700" stA="48000" endA="300" endPos="55000" dir="5400000" sy="-90000" algn="bl" rotWithShape="0"/>
                </a:effectLst>
                <a:uLnTx/>
                <a:uFillTx/>
                <a:latin typeface="+mj-lt"/>
                <a:ea typeface="+mj-ea"/>
                <a:cs typeface="+mj-cs"/>
              </a:rPr>
              <a:t>不确定性推理方法分类</a:t>
            </a:r>
            <a:endParaRPr kumimoji="0" lang="zh-CN" altLang="en-US" sz="3600" b="0" i="0" u="none" strike="noStrike" kern="1200" cap="all" spc="0" normalizeH="0" baseline="0" noProof="0">
              <a:ln>
                <a:noFill/>
              </a:ln>
              <a:solidFill>
                <a:schemeClr val="tx1"/>
              </a:solidFill>
              <a:effectLst>
                <a:reflection blurRad="12700" stA="48000" endA="300" endPos="55000" dir="5400000" sy="-90000" algn="bl" rotWithShape="0"/>
              </a:effectLst>
              <a:uLnTx/>
              <a:uFillTx/>
              <a:latin typeface="+mj-lt"/>
              <a:ea typeface="+mj-ea"/>
              <a:cs typeface="+mj-cs"/>
            </a:endParaRPr>
          </a:p>
        </p:txBody>
      </p:sp>
      <p:sp>
        <p:nvSpPr>
          <p:cNvPr id="35843" name="Rectangle 3" descr="Rectangle: Click to edit Master text styles&#13;&#10;Second level&#13;&#10;Third level&#13;&#10;Fourth level&#13;&#10;Fifth level"/>
          <p:cNvSpPr>
            <a:spLocks noGrp="1"/>
          </p:cNvSpPr>
          <p:nvPr>
            <p:ph idx="1"/>
          </p:nvPr>
        </p:nvSpPr>
        <p:spPr>
          <a:xfrm>
            <a:off x="381000" y="1371600"/>
            <a:ext cx="8229600" cy="5105400"/>
          </a:xfrm>
          <a:ln/>
        </p:spPr>
        <p:txBody>
          <a:bodyPr vert="horz" wrap="square" lIns="91440" tIns="45720" rIns="91440" bIns="45720" anchor="t" anchorCtr="0"/>
          <a:p>
            <a:pPr eaLnBrk="1" fontAlgn="ctr" hangingPunct="1">
              <a:lnSpc>
                <a:spcPct val="90000"/>
              </a:lnSpc>
            </a:pPr>
            <a:r>
              <a:rPr lang="zh-CN" altLang="en-US" sz="2400" dirty="0"/>
              <a:t>关于不确定性推理方法的研究沿着两条不同的路线发展。</a:t>
            </a:r>
            <a:endParaRPr lang="zh-CN" altLang="en-US" sz="2400" dirty="0"/>
          </a:p>
          <a:p>
            <a:pPr eaLnBrk="1" fontAlgn="ctr" hangingPunct="1">
              <a:lnSpc>
                <a:spcPct val="90000"/>
              </a:lnSpc>
            </a:pPr>
            <a:r>
              <a:rPr lang="zh-CN" altLang="en-US" sz="2400" dirty="0"/>
              <a:t>一条路线是</a:t>
            </a:r>
            <a:r>
              <a:rPr lang="zh-CN" altLang="en-US" sz="2400" b="1" dirty="0"/>
              <a:t>模型法</a:t>
            </a:r>
            <a:r>
              <a:rPr lang="zh-CN" altLang="en-US" sz="2400" dirty="0"/>
              <a:t>：在推理一级上扩展确定性推理。其特点是把不确定的证据和不确定的知识分别与某种度量标准对应起来，并且给出更新结论不确定的算法。这类方法与控制策略一般无关，即无论用何种控制策略，推理的结果都是唯一的。</a:t>
            </a:r>
            <a:endParaRPr lang="zh-CN" altLang="en-US" sz="2400" dirty="0"/>
          </a:p>
          <a:p>
            <a:pPr eaLnBrk="1" fontAlgn="ctr" hangingPunct="1">
              <a:lnSpc>
                <a:spcPct val="90000"/>
              </a:lnSpc>
            </a:pPr>
            <a:r>
              <a:rPr lang="zh-CN" altLang="en-US" sz="2400" dirty="0"/>
              <a:t>一条线路是控制法：在控制策略一级处理不确定性。其特点是通过识别领域中引起不确定性的某些特征及相应的控制策略来限制或者减少不确定性对系统产生的影响。这类方法没有处理不确定性的统一模型，其效果极大地依赖于控制策略。例如：相关性制导回溯、</a:t>
            </a:r>
            <a:r>
              <a:rPr lang="zh-CN" altLang="en-US" sz="2400" b="1" dirty="0"/>
              <a:t>启发式搜索</a:t>
            </a:r>
            <a:r>
              <a:rPr lang="zh-CN" altLang="en-US" sz="2400" dirty="0"/>
              <a:t>等等。</a:t>
            </a:r>
            <a:endParaRPr lang="zh-CN" altLang="en-US" sz="2400" dirty="0"/>
          </a:p>
          <a:p>
            <a:pPr eaLnBrk="1" fontAlgn="ctr" hangingPunct="1">
              <a:lnSpc>
                <a:spcPct val="90000"/>
              </a:lnSpc>
            </a:pPr>
            <a:r>
              <a:rPr lang="zh-CN" altLang="en-US" sz="2400" dirty="0"/>
              <a:t>模型方法又分为数值方法和非数值方法两类。对于数值方法按其所依据的理论又可分为基于概率的方法和基于模糊理论的模糊推理。</a:t>
            </a:r>
            <a:endParaRPr lang="zh-CN" altLang="en-US" sz="2400" dirty="0"/>
          </a:p>
        </p:txBody>
      </p:sp>
      <p:sp>
        <p:nvSpPr>
          <p:cNvPr id="28676" name="灯片编号占位符 5"/>
          <p:cNvSpPr txBox="1">
            <a:spLocks noGrp="1"/>
          </p:cNvSpPr>
          <p:nvPr>
            <p:ph type="sldNum" sz="quarter" idx="4"/>
          </p:nvPr>
        </p:nvSpPr>
        <p:spPr>
          <a:noFill/>
          <a:ln>
            <a:noFill/>
          </a:ln>
        </p:spPr>
        <p:txBody>
          <a:bodyPr/>
          <a:p>
            <a:pPr marL="0" indent="0" algn="r" eaLnBrk="1" hangingPunct="1">
              <a:buClr>
                <a:schemeClr val="hlink"/>
              </a:buClr>
              <a:buSzPct val="110000"/>
              <a:buFont typeface="Wingdings" panose="05000000000000000000" pitchFamily="2" charset="2"/>
              <a:buChar char="w"/>
            </a:pPr>
            <a:fld id="{9A0DB2DC-4C9A-4742-B13C-FB6460FD3503}" type="slidenum">
              <a:rPr lang="en-US" altLang="zh-CN" sz="1200" kern="1200" dirty="0">
                <a:solidFill>
                  <a:srgbClr val="D38E27"/>
                </a:solidFill>
                <a:latin typeface="Tahoma" panose="020B0604030504040204" pitchFamily="34" charset="0"/>
                <a:ea typeface="宋体" panose="02010600030101010101" pitchFamily="2" charset="-122"/>
                <a:cs typeface="+mn-cs"/>
              </a:rPr>
            </a:fld>
            <a:endParaRPr lang="en-US" altLang="zh-CN" sz="1200" kern="1200" dirty="0">
              <a:solidFill>
                <a:srgbClr val="D38E27"/>
              </a:solidFill>
              <a:latin typeface="Tahoma" panose="020B0604030504040204" pitchFamily="34"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843">
                                            <p:txEl>
                                              <p:charRg st="0" end="26"/>
                                            </p:txEl>
                                          </p:spTgt>
                                        </p:tgtEl>
                                        <p:attrNameLst>
                                          <p:attrName>style.visibility</p:attrName>
                                        </p:attrNameLst>
                                      </p:cBhvr>
                                      <p:to>
                                        <p:strVal val="visible"/>
                                      </p:to>
                                    </p:set>
                                    <p:anim calcmode="lin" valueType="num">
                                      <p:cBhvr additive="base">
                                        <p:cTn id="7" dur="500" fill="hold"/>
                                        <p:tgtEl>
                                          <p:spTgt spid="35843">
                                            <p:txEl>
                                              <p:charRg st="0" end="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charRg st="0" end="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5843">
                                            <p:txEl>
                                              <p:charRg st="26" end="133"/>
                                            </p:txEl>
                                          </p:spTgt>
                                        </p:tgtEl>
                                        <p:attrNameLst>
                                          <p:attrName>style.visibility</p:attrName>
                                        </p:attrNameLst>
                                      </p:cBhvr>
                                      <p:to>
                                        <p:strVal val="visible"/>
                                      </p:to>
                                    </p:set>
                                    <p:anim calcmode="lin" valueType="num">
                                      <p:cBhvr additive="base">
                                        <p:cTn id="13" dur="500" fill="hold"/>
                                        <p:tgtEl>
                                          <p:spTgt spid="35843">
                                            <p:txEl>
                                              <p:charRg st="26" end="13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charRg st="26" end="13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5843">
                                            <p:txEl>
                                              <p:charRg st="133" end="258"/>
                                            </p:txEl>
                                          </p:spTgt>
                                        </p:tgtEl>
                                        <p:attrNameLst>
                                          <p:attrName>style.visibility</p:attrName>
                                        </p:attrNameLst>
                                      </p:cBhvr>
                                      <p:to>
                                        <p:strVal val="visible"/>
                                      </p:to>
                                    </p:set>
                                    <p:anim calcmode="lin" valueType="num">
                                      <p:cBhvr additive="base">
                                        <p:cTn id="19" dur="500" fill="hold"/>
                                        <p:tgtEl>
                                          <p:spTgt spid="35843">
                                            <p:txEl>
                                              <p:charRg st="133" end="25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5843">
                                            <p:txEl>
                                              <p:charRg st="133" end="25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5843">
                                            <p:txEl>
                                              <p:charRg st="258" end="317"/>
                                            </p:txEl>
                                          </p:spTgt>
                                        </p:tgtEl>
                                        <p:attrNameLst>
                                          <p:attrName>style.visibility</p:attrName>
                                        </p:attrNameLst>
                                      </p:cBhvr>
                                      <p:to>
                                        <p:strVal val="visible"/>
                                      </p:to>
                                    </p:set>
                                    <p:anim calcmode="lin" valueType="num">
                                      <p:cBhvr additive="base">
                                        <p:cTn id="25" dur="500" fill="hold"/>
                                        <p:tgtEl>
                                          <p:spTgt spid="35843">
                                            <p:txEl>
                                              <p:charRg st="258" end="31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charRg st="258" end="3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tags/tag1.xml><?xml version="1.0" encoding="utf-8"?>
<p:tagLst xmlns:p="http://schemas.openxmlformats.org/presentationml/2006/main">
  <p:tag name="KSO_WPP_MARK_KEY" val="dff738e6-faa8-4051-9928-3c1ec2b4e874"/>
  <p:tag name="COMMONDATA" val="eyJoZGlkIjoiZTRiZmUwM2EwMTMwODYwMWQ2ZTk4MTNjZWU5ZTY3MzMifQ=="/>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跋涉">
  <a:themeElements>
    <a:clrScheme name="跋涉">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跋涉">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0</TotalTime>
  <Words>6691</Words>
  <Application>WPS 演示</Application>
  <PresentationFormat>全屏显示(4:3)</PresentationFormat>
  <Paragraphs>425</Paragraphs>
  <Slides>36</Slides>
  <Notes>56</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15</vt:i4>
      </vt:variant>
      <vt:variant>
        <vt:lpstr>幻灯片标题</vt:lpstr>
      </vt:variant>
      <vt:variant>
        <vt:i4>36</vt:i4>
      </vt:variant>
    </vt:vector>
  </HeadingPairs>
  <TitlesOfParts>
    <vt:vector size="66" baseType="lpstr">
      <vt:lpstr>Arial</vt:lpstr>
      <vt:lpstr>宋体</vt:lpstr>
      <vt:lpstr>Wingdings</vt:lpstr>
      <vt:lpstr>Tahoma</vt:lpstr>
      <vt:lpstr>Franklin Gothic Medium</vt:lpstr>
      <vt:lpstr>隶书</vt:lpstr>
      <vt:lpstr>Franklin Gothic Book</vt:lpstr>
      <vt:lpstr>华文楷体</vt:lpstr>
      <vt:lpstr>Wingdings 2</vt:lpstr>
      <vt:lpstr>Times New Roman</vt:lpstr>
      <vt:lpstr>Wingdings 2</vt:lpstr>
      <vt:lpstr>华文行楷</vt:lpstr>
      <vt:lpstr>微软雅黑</vt:lpstr>
      <vt:lpstr>Arial Unicode MS</vt:lpstr>
      <vt:lpstr>跋涉</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dc:title>
  <dc:creator>bjp</dc:creator>
  <cp:lastModifiedBy>sturat</cp:lastModifiedBy>
  <cp:revision>2153</cp:revision>
  <dcterms:created xsi:type="dcterms:W3CDTF">2003-08-30T13:37:50Z</dcterms:created>
  <dcterms:modified xsi:type="dcterms:W3CDTF">2023-08-25T04:11:57Z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0B0544A3C2224C49A253142434D1926C_12</vt:lpwstr>
  </property>
  <property fmtid="{D5CDD505-2E9C-101B-9397-08002B2CF9AE}" pid="3" name="KSOProductBuildVer">
    <vt:lpwstr>2052-11.1.0.14309</vt:lpwstr>
  </property>
</Properties>
</file>