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412" r:id="rId3"/>
    <p:sldId id="374" r:id="rId4"/>
    <p:sldId id="375" r:id="rId6"/>
    <p:sldId id="376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405" r:id="rId20"/>
    <p:sldId id="390" r:id="rId21"/>
    <p:sldId id="401" r:id="rId22"/>
    <p:sldId id="403" r:id="rId23"/>
    <p:sldId id="391" r:id="rId24"/>
    <p:sldId id="392" r:id="rId25"/>
    <p:sldId id="393" r:id="rId26"/>
    <p:sldId id="394" r:id="rId27"/>
    <p:sldId id="395" r:id="rId28"/>
    <p:sldId id="397" r:id="rId29"/>
    <p:sldId id="360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E03"/>
    <a:srgbClr val="006600"/>
    <a:srgbClr val="D31128"/>
    <a:srgbClr val="0F0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3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gs" Target="tags/tag1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30F175-E376-47BF-ACE5-478B104F66E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7059F2-514F-410B-A69D-18009658115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2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w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4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B017238-9763-46F7-A25D-87BBC82C4B5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0649048-CE36-4D16-897A-1C57274E73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80B6900-037F-4F6B-B164-3C08E76389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E4E76EF5-8946-483E-8571-56584B1B28E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84CE20E3-0A59-4F21-AA46-B2DC2C8B23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8DC556FE-ADCF-4C95-8E4C-8468870FE83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0649048-CE36-4D16-897A-1C57274E73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1372E20-4783-40C9-83A3-E18E00AF28C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0649048-CE36-4D16-897A-1C57274E73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77489915-BCFC-4488-9654-A4B1EEE2DCD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99CD8DF-C258-464F-99A5-D8F55675FA8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6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EE3ABCE0-768C-4459-AB95-9BCC483683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solidFill>
                  <a:srgbClr val="D38E27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0649048-CE36-4D16-897A-1C57274E73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676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人工智能</a:t>
            </a:r>
            <a:b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</a:br>
            <a:r>
              <a:rPr kumimoji="0" lang="en-US" altLang="zh-CN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Artificial Intelligence</a:t>
            </a:r>
            <a:endParaRPr kumimoji="0" lang="en-US" altLang="zh-CN" sz="54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484313" y="5181600"/>
            <a:ext cx="6400800" cy="112712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课件采用鲍军鹏 博士的课件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6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457200"/>
            <a:ext cx="106680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5181600"/>
            <a:ext cx="112395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文本框 1"/>
          <p:cNvSpPr txBox="1"/>
          <p:nvPr/>
        </p:nvSpPr>
        <p:spPr>
          <a:xfrm>
            <a:off x="2124075" y="3500438"/>
            <a:ext cx="5184775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主讲：文贵华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crghwen@scut.edu.cn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58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模糊集运算举例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541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. A</a:t>
            </a:r>
            <a:r>
              <a:rPr lang="zh-CN" altLang="en-US" sz="2800" dirty="0"/>
              <a:t>表示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年老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的模糊集，</a:t>
            </a:r>
            <a:r>
              <a:rPr lang="en-US" altLang="zh-CN" sz="2800" dirty="0"/>
              <a:t>B</a:t>
            </a:r>
            <a:r>
              <a:rPr lang="zh-CN" altLang="en-US" sz="2800" dirty="0"/>
              <a:t>表示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年轻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的模糊集。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则：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533400" y="2209800"/>
          <a:ext cx="83693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369300" imgH="4216400" progId="Equation.DSMT4">
                  <p:embed/>
                </p:oleObj>
              </mc:Choice>
              <mc:Fallback>
                <p:oleObj name="" r:id="rId1" imgW="8369300" imgH="4216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8369300" cy="421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2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1">
                                            <p:txEl>
                                              <p:charRg st="2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charRg st="2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模糊关系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643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1148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/>
            <a:r>
              <a:rPr lang="zh-CN" altLang="en-US" sz="2400" dirty="0"/>
              <a:t>定义</a:t>
            </a:r>
            <a:r>
              <a:rPr lang="en-US" altLang="zh-CN" sz="2400" dirty="0"/>
              <a:t>4.7 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(i=1,2,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,n)</a:t>
            </a:r>
            <a:r>
              <a:rPr lang="zh-CN" altLang="en-US" sz="2400" dirty="0"/>
              <a:t>上的模糊集，则称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为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的笛卡儿乘积，它是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上的一个模糊集。</a:t>
            </a:r>
            <a:endParaRPr lang="zh-CN" altLang="en-US" sz="2400" dirty="0"/>
          </a:p>
          <a:p>
            <a:pPr marL="609600" indent="-609600" eaLnBrk="1" hangingPunct="1"/>
            <a:r>
              <a:rPr lang="zh-CN" altLang="en-US" sz="2400" dirty="0"/>
              <a:t>定义</a:t>
            </a:r>
            <a:r>
              <a:rPr lang="en-US" altLang="zh-CN" sz="2400" dirty="0"/>
              <a:t>4.8 </a:t>
            </a:r>
            <a:r>
              <a:rPr lang="zh-CN" altLang="en-US" sz="2400" dirty="0"/>
              <a:t>在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上一个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元模糊关系</a:t>
            </a:r>
            <a:r>
              <a:rPr lang="en-US" altLang="zh-CN" sz="2400" dirty="0"/>
              <a:t>R</a:t>
            </a:r>
            <a:r>
              <a:rPr lang="zh-CN" altLang="en-US" sz="2400" dirty="0"/>
              <a:t>是指以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×U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为论域的一个模糊集，记为</a:t>
            </a:r>
            <a:endParaRPr lang="zh-CN" altLang="en-US" dirty="0"/>
          </a:p>
        </p:txBody>
      </p:sp>
      <p:sp>
        <p:nvSpPr>
          <p:cNvPr id="3277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52400" y="2492375"/>
          <a:ext cx="894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940800" imgH="736600" progId="Equation.DSMT4">
                  <p:embed/>
                </p:oleObj>
              </mc:Choice>
              <mc:Fallback>
                <p:oleObj name="" r:id="rId1" imgW="8940800" imgH="736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2492375"/>
                        <a:ext cx="89408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044700" y="5084763"/>
          <a:ext cx="525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5257800" imgH="736600" progId="Equation.DSMT4">
                  <p:embed/>
                </p:oleObj>
              </mc:Choice>
              <mc:Fallback>
                <p:oleObj name="" r:id="rId3" imgW="5257800" imgH="736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4700" y="5084763"/>
                        <a:ext cx="52578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 spd="slow" advTm="16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3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charRg st="3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5">
                                            <p:txEl>
                                              <p:charRg st="3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7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5">
                                            <p:txEl>
                                              <p:charRg st="7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5">
                                            <p:txEl>
                                              <p:charRg st="7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模糊关系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745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一般地说，当</a:t>
            </a:r>
            <a:r>
              <a:rPr lang="en-US" altLang="zh-CN" sz="2400" dirty="0"/>
              <a:t>U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都是有限论域时，其模糊关系</a:t>
            </a:r>
            <a:r>
              <a:rPr lang="en-US" altLang="zh-CN" sz="2400" dirty="0"/>
              <a:t>R</a:t>
            </a:r>
            <a:r>
              <a:rPr lang="zh-CN" altLang="en-US" sz="2400" dirty="0"/>
              <a:t>可用一个模糊矩阵表示。</a:t>
            </a:r>
            <a:endParaRPr lang="zh-CN" altLang="en-US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U={u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V={v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,v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则</a:t>
            </a:r>
            <a:r>
              <a:rPr lang="en-US" altLang="zh-CN" sz="2400" dirty="0"/>
              <a:t>U×V</a:t>
            </a:r>
            <a:r>
              <a:rPr lang="zh-CN" altLang="en-US" sz="2400" dirty="0"/>
              <a:t>上的模糊关系为</a:t>
            </a:r>
            <a:endParaRPr lang="zh-CN" altLang="en-US" sz="2400" dirty="0"/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2133600" y="4267200"/>
          <a:ext cx="5588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588000" imgH="1803400" progId="Equation.DSMT4">
                  <p:embed/>
                </p:oleObj>
              </mc:Choice>
              <mc:Fallback>
                <p:oleObj name="" r:id="rId1" imgW="5588000" imgH="1803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4267200"/>
                        <a:ext cx="55880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28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5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charRg st="5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charRg st="5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6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charRg st="6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charRg st="6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模糊关系举例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848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. U={</a:t>
            </a:r>
            <a:r>
              <a:rPr lang="zh-CN" altLang="en-US" sz="2400" dirty="0"/>
              <a:t>张三，李四，王五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V={</a:t>
            </a:r>
            <a:r>
              <a:rPr lang="zh-CN" altLang="en-US" sz="2400" dirty="0"/>
              <a:t>篮球，排球，足球，乒乓球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U×V</a:t>
            </a:r>
            <a:r>
              <a:rPr lang="zh-CN" altLang="en-US" sz="2400" dirty="0"/>
              <a:t>上的一个模糊关系</a:t>
            </a:r>
            <a:r>
              <a:rPr lang="en-US" altLang="zh-CN" sz="2400" dirty="0"/>
              <a:t>R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8518" name="Group 38"/>
          <p:cNvGraphicFramePr>
            <a:graphicFrameLocks noGrp="1"/>
          </p:cNvGraphicFramePr>
          <p:nvPr/>
        </p:nvGraphicFramePr>
        <p:xfrm>
          <a:off x="685800" y="3505200"/>
          <a:ext cx="8077200" cy="2876550"/>
        </p:xfrm>
        <a:graphic>
          <a:graphicData uri="http://schemas.openxmlformats.org/drawingml/2006/table">
            <a:tbl>
              <a:tblPr/>
              <a:tblGrid>
                <a:gridCol w="1616075"/>
                <a:gridCol w="1614488"/>
                <a:gridCol w="1616075"/>
                <a:gridCol w="1614487"/>
                <a:gridCol w="1616075"/>
              </a:tblGrid>
              <a:tr h="77628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篮球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排球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足球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乒乓球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王五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4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000"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Book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1" name="Line 36"/>
          <p:cNvSpPr/>
          <p:nvPr/>
        </p:nvSpPr>
        <p:spPr>
          <a:xfrm>
            <a:off x="1447800" y="3276600"/>
            <a:ext cx="838200" cy="838200"/>
          </a:xfrm>
          <a:prstGeom prst="line">
            <a:avLst/>
          </a:prstGeom>
          <a:ln w="9525">
            <a:noFill/>
          </a:ln>
        </p:spPr>
      </p:sp>
      <p:sp>
        <p:nvSpPr>
          <p:cNvPr id="36902" name="Line 37"/>
          <p:cNvSpPr/>
          <p:nvPr/>
        </p:nvSpPr>
        <p:spPr>
          <a:xfrm>
            <a:off x="685800" y="3733800"/>
            <a:ext cx="1600200" cy="381000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ransition spd="slow" advTm="30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模糊关系的合成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95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4.9 </a:t>
            </a:r>
            <a:r>
              <a:rPr lang="zh-CN" altLang="en-US" sz="2400" dirty="0"/>
              <a:t>设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分别是</a:t>
            </a:r>
            <a:r>
              <a:rPr lang="en-US" altLang="zh-CN" sz="2400" dirty="0"/>
              <a:t>U×V</a:t>
            </a:r>
            <a:r>
              <a:rPr lang="zh-CN" altLang="en-US" sz="2400" dirty="0"/>
              <a:t>与</a:t>
            </a:r>
            <a:r>
              <a:rPr lang="en-US" altLang="zh-CN" sz="2400" dirty="0"/>
              <a:t>V×W</a:t>
            </a:r>
            <a:r>
              <a:rPr lang="zh-CN" altLang="en-US" sz="2400" dirty="0"/>
              <a:t>上的两个模糊关系，则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的合成是指从</a:t>
            </a:r>
            <a:r>
              <a:rPr lang="en-US" altLang="zh-CN" sz="2400" dirty="0"/>
              <a:t>U</a:t>
            </a:r>
            <a:r>
              <a:rPr lang="zh-CN" altLang="en-US" sz="2400" dirty="0"/>
              <a:t>到</a:t>
            </a:r>
            <a:r>
              <a:rPr lang="en-US" altLang="zh-CN" sz="2400" dirty="0"/>
              <a:t>W</a:t>
            </a:r>
            <a:r>
              <a:rPr lang="zh-CN" altLang="en-US" sz="2400" dirty="0"/>
              <a:t>的一个模糊关系，记为</a:t>
            </a:r>
            <a:endParaRPr lang="zh-CN" altLang="en-US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°R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其隶属函数为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2333625" y="4292600"/>
          <a:ext cx="447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470400" imgH="419100" progId="Equation.DSMT4">
                  <p:embed/>
                </p:oleObj>
              </mc:Choice>
              <mc:Fallback>
                <p:oleObj name="" r:id="rId1" imgW="44704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3625" y="4292600"/>
                        <a:ext cx="447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7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模糊关系合成举例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053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9926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.</a:t>
            </a:r>
            <a:r>
              <a:rPr lang="zh-CN" altLang="en-US" sz="2000" dirty="0"/>
              <a:t>设论域</a:t>
            </a:r>
            <a:r>
              <a:rPr lang="en-US" altLang="zh-CN" sz="2000" dirty="0"/>
              <a:t>U=V={a, b, c}</a:t>
            </a:r>
            <a:r>
              <a:rPr lang="zh-CN" altLang="en-US" sz="2000" dirty="0"/>
              <a:t>，论域</a:t>
            </a:r>
            <a:r>
              <a:rPr lang="en-US" altLang="zh-CN" sz="2000" dirty="0"/>
              <a:t>W={x, y}</a:t>
            </a:r>
            <a:r>
              <a:rPr lang="zh-CN" altLang="en-US" sz="2000" dirty="0"/>
              <a:t>。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是</a:t>
            </a:r>
            <a:r>
              <a:rPr lang="en-US" altLang="zh-CN" sz="2000" dirty="0"/>
              <a:t>U×V</a:t>
            </a:r>
            <a:r>
              <a:rPr lang="zh-CN" altLang="en-US" sz="2000" dirty="0"/>
              <a:t>上的模糊关系，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是</a:t>
            </a:r>
            <a:r>
              <a:rPr lang="en-US" altLang="zh-CN" sz="2000" dirty="0"/>
              <a:t>V×W</a:t>
            </a:r>
            <a:r>
              <a:rPr lang="zh-CN" altLang="en-US" sz="2000" dirty="0"/>
              <a:t>上的模糊关系。求</a:t>
            </a:r>
            <a:r>
              <a:rPr lang="en-US" altLang="zh-CN" sz="2000" dirty="0"/>
              <a:t>R1</a:t>
            </a:r>
            <a:r>
              <a:rPr lang="zh-CN" altLang="en-US" sz="2000" dirty="0"/>
              <a:t>与</a:t>
            </a:r>
            <a:r>
              <a:rPr lang="en-US" altLang="zh-CN" sz="2000" dirty="0"/>
              <a:t>R2</a:t>
            </a:r>
            <a:r>
              <a:rPr lang="zh-CN" altLang="en-US" sz="2000" dirty="0"/>
              <a:t>的合成。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解：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与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的合成是：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Char char=""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Char char=""/>
            </a:pPr>
            <a:r>
              <a:rPr lang="zh-CN" altLang="en-US" sz="2000" dirty="0"/>
              <a:t>合成法则类似于矩阵乘法。</a:t>
            </a:r>
            <a:endParaRPr lang="zh-CN" altLang="en-US" sz="2000" dirty="0"/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2698750" y="2349500"/>
          <a:ext cx="39608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16200" imgH="711200" progId="Equation.3">
                  <p:embed/>
                </p:oleObj>
              </mc:Choice>
              <mc:Fallback>
                <p:oleObj name="" r:id="rId1" imgW="26162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8750" y="2349500"/>
                        <a:ext cx="39608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620838" y="3887788"/>
          <a:ext cx="6335712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584700" imgH="1651000" progId="Equation.3">
                  <p:embed/>
                </p:oleObj>
              </mc:Choice>
              <mc:Fallback>
                <p:oleObj name="" r:id="rId3" imgW="4584700" imgH="1651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3887788"/>
                        <a:ext cx="6335712" cy="227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1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1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模糊语言值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4627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660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70000"/>
              <a:buFont typeface="Wingdings 2" panose="05020102010507070707" pitchFamily="18" charset="2"/>
            </a:pPr>
            <a:r>
              <a:rPr lang="zh-CN" altLang="en-US" sz="2800" dirty="0"/>
              <a:t>模糊语言值</a:t>
            </a:r>
            <a:endParaRPr lang="zh-CN" altLang="en-US" sz="2800" dirty="0"/>
          </a:p>
          <a:p>
            <a:pPr lvl="1" eaLnBrk="1" hangingPunct="1">
              <a:buClr>
                <a:schemeClr val="accent1"/>
              </a:buClr>
              <a:buSzPct val="70000"/>
              <a:buFont typeface="Wingdings 2" panose="05020102010507070707" pitchFamily="18" charset="2"/>
            </a:pPr>
            <a:r>
              <a:rPr lang="zh-CN" altLang="en-US" sz="2400" dirty="0"/>
              <a:t>大、很大、有些大、小、不太小</a:t>
            </a:r>
            <a:endParaRPr lang="zh-CN" altLang="en-US" sz="2400" dirty="0"/>
          </a:p>
          <a:p>
            <a:pPr eaLnBrk="1" hangingPunct="1">
              <a:buClr>
                <a:schemeClr val="accent1"/>
              </a:buClr>
              <a:buSzPct val="70000"/>
              <a:buFont typeface="Wingdings 2" panose="05020102010507070707" pitchFamily="18" charset="2"/>
            </a:pPr>
            <a:r>
              <a:rPr lang="zh-CN" altLang="en-US" sz="2800" dirty="0"/>
              <a:t>基本概念扩充法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547813" y="3644900"/>
          <a:ext cx="5903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168900" imgH="1511300" progId="Equation.DSMT4">
                  <p:embed/>
                </p:oleObj>
              </mc:Choice>
              <mc:Fallback>
                <p:oleObj name="" r:id="rId1" imgW="5168900" imgH="151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547813" y="3644900"/>
                        <a:ext cx="5903912" cy="1725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灯片编号占位符 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模糊概念扩充法举例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203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95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. </a:t>
            </a:r>
            <a:r>
              <a:rPr lang="zh-CN" altLang="en-US" sz="2400" dirty="0"/>
              <a:t>设</a:t>
            </a:r>
            <a:r>
              <a:rPr lang="en-US" altLang="zh-CN" sz="2400" dirty="0"/>
              <a:t>U={1,2,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,10}</a:t>
            </a:r>
            <a:r>
              <a:rPr lang="zh-CN" altLang="en-US" sz="2400" dirty="0"/>
              <a:t>，已知：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大</a:t>
            </a:r>
            <a:r>
              <a:rPr lang="en-US" altLang="zh-CN" sz="2400" dirty="0"/>
              <a:t>=0.2/4+0.4/5+0.6/6+0.8/7+1/8+1/9+1/10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小</a:t>
            </a:r>
            <a:r>
              <a:rPr lang="en-US" altLang="zh-CN" sz="2400" dirty="0"/>
              <a:t>=1/1+0.8/2+0.6/3+0.4/4+0.2/5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解：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不大也不小</a:t>
            </a:r>
            <a:r>
              <a:rPr lang="en-US" altLang="zh-CN" sz="2400" dirty="0"/>
              <a:t>=</a:t>
            </a:r>
            <a:r>
              <a:rPr lang="zh-CN" altLang="en-US" sz="2400" dirty="0"/>
              <a:t>不大∩不小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=0.2/2+0.4/3+0.6/4+0.6/5+0.4/6+0.2/7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很大</a:t>
            </a:r>
            <a:r>
              <a:rPr lang="en-US" altLang="zh-CN" sz="2400" dirty="0"/>
              <a:t>=</a:t>
            </a:r>
            <a:r>
              <a:rPr lang="en-US" altLang="zh-CN" sz="2400" i="1" dirty="0"/>
              <a:t>μ</a:t>
            </a:r>
            <a:r>
              <a:rPr lang="zh-CN" altLang="en-US" sz="2400" baseline="-25000" dirty="0"/>
              <a:t>大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= 0.2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/4+0.4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/5+0.6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/6+0.8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/7+1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/8+1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/9+1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/10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=0.04/4+0.16/5+0.36/6+0.64/7+1/8+1/9+1/10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有点大</a:t>
            </a:r>
            <a:r>
              <a:rPr lang="en-US" altLang="zh-CN" sz="2400" dirty="0"/>
              <a:t>=</a:t>
            </a:r>
            <a:r>
              <a:rPr lang="en-US" altLang="zh-CN" sz="2400" i="1" dirty="0"/>
              <a:t>μ</a:t>
            </a:r>
            <a:r>
              <a:rPr lang="zh-CN" altLang="en-US" sz="2400" baseline="-25000" dirty="0"/>
              <a:t>大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= 0.2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/4+0.4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/5+0.6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/6+0.8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/7+1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/8+1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/9+1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/10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= 0.45/4+0.63/5+0.77/6+0.89/7+1/8+1/9+1/10</a:t>
            </a:r>
            <a:endParaRPr lang="en-US" altLang="zh-CN" sz="2400" dirty="0"/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charRg st="6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9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charRg st="9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charRg st="9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4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charRg st="14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charRg st="14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5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charRg st="15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charRg st="15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20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charRg st="20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charRg st="20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24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35">
                                            <p:txEl>
                                              <p:charRg st="24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35">
                                            <p:txEl>
                                              <p:charRg st="24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25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2035">
                                            <p:txEl>
                                              <p:charRg st="25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035">
                                            <p:txEl>
                                              <p:charRg st="25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31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2035">
                                            <p:txEl>
                                              <p:charRg st="31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2035">
                                            <p:txEl>
                                              <p:charRg st="31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模糊逻辑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667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对多值逻辑的扩展</a:t>
            </a:r>
            <a:endParaRPr lang="zh-CN" altLang="en-US" dirty="0"/>
          </a:p>
          <a:p>
            <a:pPr eaLnBrk="1" hangingPunct="1"/>
            <a:r>
              <a:rPr lang="zh-CN" altLang="en-US" dirty="0"/>
              <a:t>模糊逻辑运算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4710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Rectangle 5"/>
          <p:cNvSpPr/>
          <p:nvPr/>
        </p:nvSpPr>
        <p:spPr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900113" y="3500438"/>
          <a:ext cx="770413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59300" imgH="965200" progId="Equation.DSMT4">
                  <p:embed/>
                </p:oleObj>
              </mc:Choice>
              <mc:Fallback>
                <p:oleObj name="" r:id="rId1" imgW="4559300" imgH="965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3500438"/>
                        <a:ext cx="7704137" cy="162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模糊命题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79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含有模糊概念、模糊数据或带有确信程度的语句称为模糊命题。它的一般表示形式为：</a:t>
            </a:r>
            <a:endParaRPr lang="zh-CN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x		is 	A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或者		</a:t>
            </a:r>
            <a:r>
              <a:rPr lang="en-US" altLang="zh-CN" dirty="0"/>
              <a:t>x	is	A	(CF)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例如：	张三	是（</a:t>
            </a:r>
            <a:r>
              <a:rPr lang="en-US" altLang="zh-CN" dirty="0"/>
              <a:t>is</a:t>
            </a:r>
            <a:r>
              <a:rPr lang="zh-CN" altLang="en-US" dirty="0"/>
              <a:t>）	年轻的</a:t>
            </a:r>
            <a:endParaRPr lang="zh-CN" altLang="en-US" dirty="0"/>
          </a:p>
          <a:p>
            <a:pPr eaLnBrk="1" hangingPunct="1"/>
            <a:r>
              <a:rPr lang="zh-CN" altLang="en-US" dirty="0"/>
              <a:t>模糊语言值是指表示大小、长短、高矮、轻重、快慢、多少等程度的一些词汇。</a:t>
            </a:r>
            <a:endParaRPr lang="zh-CN" altLang="en-US" dirty="0"/>
          </a:p>
          <a:p>
            <a:pPr eaLnBrk="1" hangingPunct="1"/>
            <a:r>
              <a:rPr lang="zh-CN" altLang="en-US" dirty="0"/>
              <a:t>使用模糊语言值更符合人们表述问题的习惯。而其模糊集形式只是内部表示。</a:t>
            </a:r>
            <a:endParaRPr lang="zh-CN" altLang="en-US" dirty="0"/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39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39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9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9">
                                            <p:txEl>
                                              <p:char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39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4.5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模糊推理 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5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38200" y="1556792"/>
            <a:ext cx="7478713" cy="4463008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4.5.1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模糊理论</a:t>
            </a:r>
            <a:endParaRPr kumimoji="0" lang="zh-CN" altLang="en-US" sz="36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确定性概念可用普通集合表示。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是论域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上的一个集合，对于任意</a:t>
            </a:r>
            <a:r>
              <a:rPr kumimoji="0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∈U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，令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则称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为集合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的特征函数。特征函数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处的取值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称为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的隶属度。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集合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与其特征函数可以认为是等价的。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A={</a:t>
            </a:r>
            <a:r>
              <a:rPr kumimoji="0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|C</a:t>
            </a:r>
            <a:r>
              <a:rPr kumimoji="0" lang="en-US" altLang="zh-C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)=1}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671763" y="3284538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92400" imgH="889000" progId="Equation.DSMT4">
                  <p:embed/>
                </p:oleObj>
              </mc:Choice>
              <mc:Fallback>
                <p:oleObj name="" r:id="rId1" imgW="2692400" imgH="889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71763" y="3284538"/>
                        <a:ext cx="2692400" cy="889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灯片编号占位符 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slow" advTm="24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57200"/>
            <a:ext cx="8024812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模糊知识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998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0292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sz="2400" dirty="0"/>
              <a:t>模糊产生式规则的一般形式是：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IF		E	THEN		H	(CF,λ)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其中，</a:t>
            </a:r>
            <a:r>
              <a:rPr lang="en-US" altLang="zh-CN" sz="2400" dirty="0"/>
              <a:t>E</a:t>
            </a:r>
            <a:r>
              <a:rPr lang="zh-CN" altLang="en-US" sz="2400" dirty="0"/>
              <a:t>是用模糊命题表示的模糊条件；</a:t>
            </a:r>
            <a:r>
              <a:rPr lang="en-US" altLang="zh-CN" sz="2400" dirty="0"/>
              <a:t>H</a:t>
            </a:r>
            <a:r>
              <a:rPr lang="zh-CN" altLang="en-US" sz="2400" dirty="0"/>
              <a:t>是用模糊命题表示的模糊结论；</a:t>
            </a:r>
            <a:r>
              <a:rPr lang="en-US" altLang="zh-CN" sz="2400" dirty="0"/>
              <a:t>CF</a:t>
            </a:r>
            <a:r>
              <a:rPr lang="zh-CN" altLang="en-US" sz="2400" dirty="0"/>
              <a:t>是该产生式规则所表示的知识的可信度因子，它既可以是一个确定的数，也可以是一个模糊数或模糊语言值。</a:t>
            </a:r>
            <a:r>
              <a:rPr lang="en-US" altLang="zh-CN" sz="2400" dirty="0"/>
              <a:t>λ</a:t>
            </a:r>
            <a:r>
              <a:rPr lang="zh-CN" altLang="en-US" sz="2400" dirty="0"/>
              <a:t>是阈值，用以指出知识什么时候可被应用。</a:t>
            </a:r>
            <a:r>
              <a:rPr lang="en-US" altLang="zh-CN" sz="2400" dirty="0"/>
              <a:t>CF</a:t>
            </a:r>
            <a:r>
              <a:rPr lang="zh-CN" altLang="en-US" sz="2400" dirty="0"/>
              <a:t>和</a:t>
            </a:r>
            <a:r>
              <a:rPr lang="en-US" altLang="zh-CN" sz="2400" dirty="0"/>
              <a:t>λ</a:t>
            </a:r>
            <a:r>
              <a:rPr lang="zh-CN" altLang="en-US" sz="2400" dirty="0"/>
              <a:t>的值由领域专家在给出知识的时候同时给出。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例如：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IF	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is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is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THEN y is B (CF,λ)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sz="2400" dirty="0"/>
              <a:t>推理中所用的证据也用模糊命题表示，一般形式为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x		is	A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或者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x		is	A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	(CF)	</a:t>
            </a:r>
            <a:endParaRPr lang="en-US" altLang="zh-CN" sz="2400" dirty="0"/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3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>
                                            <p:txEl>
                                              <p:charRg st="3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>
                                            <p:txEl>
                                              <p:charRg st="3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16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7">
                                            <p:txEl>
                                              <p:charRg st="16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7">
                                            <p:txEl>
                                              <p:charRg st="16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9987">
                                            <p:txEl>
                                              <p:char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>
                                            <p:txEl>
                                              <p:char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21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87">
                                            <p:txEl>
                                              <p:charRg st="21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87">
                                            <p:txEl>
                                              <p:charRg st="21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23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9987">
                                            <p:txEl>
                                              <p:charRg st="23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87">
                                            <p:txEl>
                                              <p:charRg st="23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24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9987">
                                            <p:txEl>
                                              <p:charRg st="24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987">
                                            <p:txEl>
                                              <p:charRg st="24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24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9987">
                                            <p:txEl>
                                              <p:charRg st="24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987">
                                            <p:txEl>
                                              <p:charRg st="24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模糊匹配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769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不确定性匹配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X is 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 is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/>
              <a:t>模糊集的匹配度（</a:t>
            </a:r>
            <a:r>
              <a:rPr lang="en-US" altLang="zh-CN" dirty="0"/>
              <a:t>[0,1]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r>
              <a:rPr lang="zh-CN" altLang="en-US" dirty="0"/>
              <a:t>贴近度 </a:t>
            </a:r>
            <a:endParaRPr lang="zh-CN" altLang="en-US" dirty="0"/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698750" y="4630738"/>
          <a:ext cx="33131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930400" imgH="393700" progId="Equation.3">
                  <p:embed/>
                </p:oleObj>
              </mc:Choice>
              <mc:Fallback>
                <p:oleObj name="" r:id="rId1" imgW="19304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8750" y="4630738"/>
                        <a:ext cx="3313113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771775" y="5297488"/>
          <a:ext cx="32400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803400" imgH="558800" progId="Equation.3">
                  <p:embed/>
                </p:oleObj>
              </mc:Choice>
              <mc:Fallback>
                <p:oleObj name="" r:id="rId3" imgW="1803400" imgH="558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5297488"/>
                        <a:ext cx="3240088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69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69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699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699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699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7772400" cy="89852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匹配度举例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87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557338"/>
            <a:ext cx="7772400" cy="48244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例</a:t>
            </a:r>
            <a:r>
              <a:rPr lang="en-US" altLang="zh-CN" sz="2000" dirty="0"/>
              <a:t>. </a:t>
            </a:r>
            <a:r>
              <a:rPr lang="zh-CN" altLang="en-US" sz="2000" dirty="0"/>
              <a:t>设论域</a:t>
            </a:r>
            <a:r>
              <a:rPr lang="en-US" altLang="zh-CN" sz="2000" dirty="0"/>
              <a:t>U={</a:t>
            </a:r>
            <a:r>
              <a:rPr lang="zh-CN" altLang="en-US" sz="2000" dirty="0"/>
              <a:t>甲</a:t>
            </a:r>
            <a:r>
              <a:rPr lang="en-US" altLang="zh-CN" sz="2000" dirty="0"/>
              <a:t>, </a:t>
            </a:r>
            <a:r>
              <a:rPr lang="zh-CN" altLang="en-US" sz="2000" dirty="0"/>
              <a:t>乙</a:t>
            </a:r>
            <a:r>
              <a:rPr lang="en-US" altLang="zh-CN" sz="2000" dirty="0"/>
              <a:t>, </a:t>
            </a:r>
            <a:r>
              <a:rPr lang="zh-CN" altLang="en-US" sz="2000" dirty="0"/>
              <a:t>丙</a:t>
            </a:r>
            <a:r>
              <a:rPr lang="en-US" altLang="zh-CN" sz="2000" dirty="0"/>
              <a:t>, </a:t>
            </a:r>
            <a:r>
              <a:rPr lang="zh-CN" altLang="en-US" sz="2000" dirty="0"/>
              <a:t>丁</a:t>
            </a:r>
            <a:r>
              <a:rPr lang="en-US" altLang="zh-CN" sz="2000" dirty="0"/>
              <a:t>, </a:t>
            </a:r>
            <a:r>
              <a:rPr lang="zh-CN" altLang="en-US" sz="2000" dirty="0"/>
              <a:t>戊</a:t>
            </a:r>
            <a:r>
              <a:rPr lang="en-US" altLang="zh-CN" sz="2000" dirty="0"/>
              <a:t>}</a:t>
            </a:r>
            <a:r>
              <a:rPr lang="zh-CN" altLang="en-US" sz="2000" dirty="0"/>
              <a:t>，其上的两个模糊集分别为：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A=0.1/</a:t>
            </a:r>
            <a:r>
              <a:rPr lang="zh-CN" altLang="en-US" sz="2000" dirty="0"/>
              <a:t>甲</a:t>
            </a:r>
            <a:r>
              <a:rPr lang="en-US" altLang="zh-CN" sz="2000" dirty="0"/>
              <a:t>+0.6/</a:t>
            </a:r>
            <a:r>
              <a:rPr lang="zh-CN" altLang="en-US" sz="2000" dirty="0"/>
              <a:t>乙</a:t>
            </a:r>
            <a:r>
              <a:rPr lang="en-US" altLang="zh-CN" sz="2000" dirty="0"/>
              <a:t>+1/</a:t>
            </a:r>
            <a:r>
              <a:rPr lang="zh-CN" altLang="en-US" sz="2000" dirty="0"/>
              <a:t>丙</a:t>
            </a:r>
            <a:r>
              <a:rPr lang="en-US" altLang="zh-CN" sz="2000" dirty="0"/>
              <a:t>+1/</a:t>
            </a:r>
            <a:r>
              <a:rPr lang="zh-CN" altLang="en-US" sz="2000" dirty="0"/>
              <a:t>丁</a:t>
            </a:r>
            <a:r>
              <a:rPr lang="en-US" altLang="zh-CN" sz="2000" dirty="0"/>
              <a:t>+0.3/</a:t>
            </a:r>
            <a:r>
              <a:rPr lang="zh-CN" altLang="en-US" sz="2000" dirty="0"/>
              <a:t>戊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B=0.2/</a:t>
            </a:r>
            <a:r>
              <a:rPr lang="zh-CN" altLang="en-US" sz="2000" dirty="0"/>
              <a:t>甲</a:t>
            </a:r>
            <a:r>
              <a:rPr lang="en-US" altLang="zh-CN" sz="2000" dirty="0"/>
              <a:t>+0.8/</a:t>
            </a:r>
            <a:r>
              <a:rPr lang="zh-CN" altLang="en-US" sz="2000" dirty="0"/>
              <a:t>乙</a:t>
            </a:r>
            <a:r>
              <a:rPr lang="en-US" altLang="zh-CN" sz="2000" dirty="0"/>
              <a:t>+0.9/</a:t>
            </a:r>
            <a:r>
              <a:rPr lang="zh-CN" altLang="en-US" sz="2000" dirty="0"/>
              <a:t>丙</a:t>
            </a:r>
            <a:r>
              <a:rPr lang="en-US" altLang="zh-CN" sz="2000" dirty="0"/>
              <a:t>+1/</a:t>
            </a:r>
            <a:r>
              <a:rPr lang="zh-CN" altLang="en-US" sz="2000" dirty="0"/>
              <a:t>丁</a:t>
            </a:r>
            <a:r>
              <a:rPr lang="en-US" altLang="zh-CN" sz="2000" dirty="0"/>
              <a:t>+0.4/</a:t>
            </a:r>
            <a:r>
              <a:rPr lang="zh-CN" altLang="en-US" sz="2000" dirty="0"/>
              <a:t>戊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求二者的匹配度。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解：用贴近度方法求二者匹配度。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即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两个模糊集之间的匹配度为</a:t>
            </a:r>
            <a:r>
              <a:rPr lang="en-US" altLang="zh-CN" sz="2000" dirty="0"/>
              <a:t>0.9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620838" y="3357563"/>
          <a:ext cx="5256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873500" imgH="660400" progId="Equation.3">
                  <p:embed/>
                </p:oleObj>
              </mc:Choice>
              <mc:Fallback>
                <p:oleObj name="" r:id="rId1" imgW="3873500" imgH="660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0838" y="3357563"/>
                        <a:ext cx="525621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7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547813" y="4221163"/>
          <a:ext cx="52546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937000" imgH="660400" progId="Equation.3">
                  <p:embed/>
                </p:oleObj>
              </mc:Choice>
              <mc:Fallback>
                <p:oleObj name="" r:id="rId3" imgW="3937000" imgH="660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221163"/>
                        <a:ext cx="5254625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1619250" y="5084763"/>
          <a:ext cx="30241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803400" imgH="393700" progId="Equation.3">
                  <p:embed/>
                </p:oleObj>
              </mc:Choice>
              <mc:Fallback>
                <p:oleObj name="" r:id="rId5" imgW="18034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5084763"/>
                        <a:ext cx="3024188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3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3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72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8723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8723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8723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723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语义距离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97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28775"/>
            <a:ext cx="7772400" cy="48958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/>
              <a:t>如果论域</a:t>
            </a:r>
            <a:r>
              <a:rPr lang="en-US" altLang="zh-CN" sz="2000" dirty="0"/>
              <a:t>U</a:t>
            </a:r>
            <a:r>
              <a:rPr lang="zh-CN" altLang="en-US" sz="2000" dirty="0"/>
              <a:t>上两个模糊集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的语义距离为</a:t>
            </a:r>
            <a:r>
              <a:rPr lang="en-US" altLang="zh-CN" sz="2000" dirty="0"/>
              <a:t>d(A,B)</a:t>
            </a:r>
            <a:r>
              <a:rPr lang="zh-CN" altLang="en-US" sz="2000" dirty="0"/>
              <a:t>，则其匹配度为</a:t>
            </a:r>
            <a:r>
              <a:rPr lang="en-US" altLang="zh-CN" sz="2000" dirty="0"/>
              <a:t>1-d(A,B)</a:t>
            </a:r>
            <a:r>
              <a:rPr lang="zh-CN" altLang="en-US" sz="2000" dirty="0"/>
              <a:t>。 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曼哈顿距离（</a:t>
            </a:r>
            <a:r>
              <a:rPr lang="en-US" altLang="zh-CN" sz="2000" dirty="0"/>
              <a:t>Manhattan Distance</a:t>
            </a:r>
            <a:r>
              <a:rPr lang="zh-CN" altLang="en-US" sz="2000" dirty="0"/>
              <a:t>）或者海明距离（</a:t>
            </a:r>
            <a:r>
              <a:rPr lang="en-US" altLang="zh-CN" sz="2000" dirty="0"/>
              <a:t>Hamming Distance</a:t>
            </a:r>
            <a:r>
              <a:rPr lang="zh-CN" altLang="en-US" sz="2000" dirty="0"/>
              <a:t>） 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欧几里德距离（</a:t>
            </a:r>
            <a:r>
              <a:rPr lang="en-US" altLang="zh-CN" sz="2000" dirty="0"/>
              <a:t>Euclidean Distance</a:t>
            </a:r>
            <a:r>
              <a:rPr lang="zh-CN" altLang="en-US" sz="2000" dirty="0"/>
              <a:t>） 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明可夫斯基距离（</a:t>
            </a:r>
            <a:r>
              <a:rPr lang="en-US" altLang="zh-CN" sz="2000" dirty="0"/>
              <a:t>Minkowski Distance</a:t>
            </a:r>
            <a:r>
              <a:rPr lang="zh-CN" altLang="en-US" sz="2000" dirty="0"/>
              <a:t>） 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5734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2771775" y="2867025"/>
          <a:ext cx="33845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057400" imgH="431800" progId="Equation.3">
                  <p:embed/>
                </p:oleObj>
              </mc:Choice>
              <mc:Fallback>
                <p:oleObj name="" r:id="rId1" imgW="205740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2867025"/>
                        <a:ext cx="338455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771775" y="4103688"/>
          <a:ext cx="3384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374900" imgH="482600" progId="Equation.3">
                  <p:embed/>
                </p:oleObj>
              </mc:Choice>
              <mc:Fallback>
                <p:oleObj name="" r:id="rId3" imgW="23749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4103688"/>
                        <a:ext cx="33845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Rectangle 9"/>
          <p:cNvSpPr/>
          <p:nvPr/>
        </p:nvSpPr>
        <p:spPr>
          <a:xfrm>
            <a:off x="0" y="2952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2770188" y="5319713"/>
          <a:ext cx="38893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743200" imgH="952500" progId="Equation.3">
                  <p:embed/>
                </p:oleObj>
              </mc:Choice>
              <mc:Fallback>
                <p:oleObj name="" r:id="rId5" imgW="2743200" imgH="952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0188" y="5319713"/>
                        <a:ext cx="3889375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4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charRg st="4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charRg st="4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7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47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7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语义距离举例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077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76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/>
              <a:t>例</a:t>
            </a:r>
            <a:r>
              <a:rPr lang="en-US" altLang="zh-CN" sz="2000" dirty="0"/>
              <a:t>. </a:t>
            </a:r>
            <a:r>
              <a:rPr lang="zh-CN" altLang="en-US" sz="2000" dirty="0"/>
              <a:t>设论域</a:t>
            </a:r>
            <a:r>
              <a:rPr lang="en-US" altLang="zh-CN" sz="2000" dirty="0"/>
              <a:t>U={</a:t>
            </a:r>
            <a:r>
              <a:rPr lang="zh-CN" altLang="en-US" sz="2000" dirty="0"/>
              <a:t>甲</a:t>
            </a:r>
            <a:r>
              <a:rPr lang="en-US" altLang="zh-CN" sz="2000" dirty="0"/>
              <a:t>, </a:t>
            </a:r>
            <a:r>
              <a:rPr lang="zh-CN" altLang="en-US" sz="2000" dirty="0"/>
              <a:t>乙</a:t>
            </a:r>
            <a:r>
              <a:rPr lang="en-US" altLang="zh-CN" sz="2000" dirty="0"/>
              <a:t>, </a:t>
            </a:r>
            <a:r>
              <a:rPr lang="zh-CN" altLang="en-US" sz="2000" dirty="0"/>
              <a:t>丙</a:t>
            </a:r>
            <a:r>
              <a:rPr lang="en-US" altLang="zh-CN" sz="2000" dirty="0"/>
              <a:t>, </a:t>
            </a:r>
            <a:r>
              <a:rPr lang="zh-CN" altLang="en-US" sz="2000" dirty="0"/>
              <a:t>丁</a:t>
            </a:r>
            <a:r>
              <a:rPr lang="en-US" altLang="zh-CN" sz="2000" dirty="0"/>
              <a:t>, </a:t>
            </a:r>
            <a:r>
              <a:rPr lang="zh-CN" altLang="en-US" sz="2000" dirty="0"/>
              <a:t>戊</a:t>
            </a:r>
            <a:r>
              <a:rPr lang="en-US" altLang="zh-CN" sz="2000" dirty="0"/>
              <a:t>}</a:t>
            </a:r>
            <a:r>
              <a:rPr lang="zh-CN" altLang="en-US" sz="2000" dirty="0"/>
              <a:t>，其上的两个模糊集分别为：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A=0.1/</a:t>
            </a:r>
            <a:r>
              <a:rPr lang="zh-CN" altLang="en-US" sz="2000" dirty="0"/>
              <a:t>甲</a:t>
            </a:r>
            <a:r>
              <a:rPr lang="en-US" altLang="zh-CN" sz="2000" dirty="0"/>
              <a:t>+0.6/</a:t>
            </a:r>
            <a:r>
              <a:rPr lang="zh-CN" altLang="en-US" sz="2000" dirty="0"/>
              <a:t>乙</a:t>
            </a:r>
            <a:r>
              <a:rPr lang="en-US" altLang="zh-CN" sz="2000" dirty="0"/>
              <a:t>+1/</a:t>
            </a:r>
            <a:r>
              <a:rPr lang="zh-CN" altLang="en-US" sz="2000" dirty="0"/>
              <a:t>丙</a:t>
            </a:r>
            <a:r>
              <a:rPr lang="en-US" altLang="zh-CN" sz="2000" dirty="0"/>
              <a:t>+1/</a:t>
            </a:r>
            <a:r>
              <a:rPr lang="zh-CN" altLang="en-US" sz="2000" dirty="0"/>
              <a:t>丁</a:t>
            </a:r>
            <a:r>
              <a:rPr lang="en-US" altLang="zh-CN" sz="2000" dirty="0"/>
              <a:t>+0.3/</a:t>
            </a:r>
            <a:r>
              <a:rPr lang="zh-CN" altLang="en-US" sz="2000" dirty="0"/>
              <a:t>戊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B=0.2/</a:t>
            </a:r>
            <a:r>
              <a:rPr lang="zh-CN" altLang="en-US" sz="2000" dirty="0"/>
              <a:t>甲</a:t>
            </a:r>
            <a:r>
              <a:rPr lang="en-US" altLang="zh-CN" sz="2000" dirty="0"/>
              <a:t>+0.8/</a:t>
            </a:r>
            <a:r>
              <a:rPr lang="zh-CN" altLang="en-US" sz="2000" dirty="0"/>
              <a:t>乙</a:t>
            </a:r>
            <a:r>
              <a:rPr lang="en-US" altLang="zh-CN" sz="2000" dirty="0"/>
              <a:t>+0.9/</a:t>
            </a:r>
            <a:r>
              <a:rPr lang="zh-CN" altLang="en-US" sz="2000" dirty="0"/>
              <a:t>丙</a:t>
            </a:r>
            <a:r>
              <a:rPr lang="en-US" altLang="zh-CN" sz="2000" dirty="0"/>
              <a:t>+1/</a:t>
            </a:r>
            <a:r>
              <a:rPr lang="zh-CN" altLang="en-US" sz="2000" dirty="0"/>
              <a:t>丁</a:t>
            </a:r>
            <a:r>
              <a:rPr lang="en-US" altLang="zh-CN" sz="2000" dirty="0"/>
              <a:t>+0.4/</a:t>
            </a:r>
            <a:r>
              <a:rPr lang="zh-CN" altLang="en-US" sz="2000" dirty="0"/>
              <a:t>戊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求二者的匹配度。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解：方法一：用海明距离求二者匹配度。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两个模糊集之间的匹配度为</a:t>
            </a:r>
            <a:r>
              <a:rPr lang="en-US" altLang="zh-CN" sz="2000" dirty="0"/>
              <a:t>1-0.1=0.9</a:t>
            </a:r>
            <a:r>
              <a:rPr lang="zh-CN" altLang="en-US" sz="2000" dirty="0"/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474788" y="4124325"/>
          <a:ext cx="51847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759200" imgH="1219200" progId="Equation.3">
                  <p:embed/>
                </p:oleObj>
              </mc:Choice>
              <mc:Fallback>
                <p:oleObj name="" r:id="rId1" imgW="3759200" imgH="1219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4788" y="4124325"/>
                        <a:ext cx="5184775" cy="168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1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71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1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10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771">
                                            <p:txEl>
                                              <p:charRg st="10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771">
                                            <p:txEl>
                                              <p:charRg st="10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71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1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其它相似度方法 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179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/>
              <a:t>最大最小法 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算术平均法 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几何平均法 </a:t>
            </a:r>
            <a:endParaRPr lang="zh-CN" altLang="en-US" sz="2000" dirty="0"/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339975" y="2141538"/>
          <a:ext cx="34559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133600" imgH="838200" progId="Equation.3">
                  <p:embed/>
                </p:oleObj>
              </mc:Choice>
              <mc:Fallback>
                <p:oleObj name="" r:id="rId1" imgW="21336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2141538"/>
                        <a:ext cx="3455988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2484438" y="3695700"/>
          <a:ext cx="33115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108200" imgH="838200" progId="Equation.3">
                  <p:embed/>
                </p:oleObj>
              </mc:Choice>
              <mc:Fallback>
                <p:oleObj name="" r:id="rId3" imgW="2108200" imgH="838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695700"/>
                        <a:ext cx="3311525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9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2484438" y="5307013"/>
          <a:ext cx="324008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108200" imgH="838200" progId="Equation.3">
                  <p:embed/>
                </p:oleObj>
              </mc:Choice>
              <mc:Fallback>
                <p:oleObj name="" r:id="rId5" imgW="2108200" imgH="838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5307013"/>
                        <a:ext cx="3240087" cy="129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5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795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795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模糊推理的方法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推理方法有多种，例如扎德等人的合成推理规则，</a:t>
            </a:r>
            <a:r>
              <a:rPr lang="en-US" altLang="zh-CN" sz="2800" dirty="0"/>
              <a:t>P.Magrez</a:t>
            </a:r>
            <a:r>
              <a:rPr lang="zh-CN" altLang="en-US" sz="2800" dirty="0"/>
              <a:t>和</a:t>
            </a:r>
            <a:r>
              <a:rPr lang="en-US" altLang="zh-CN" sz="2800" dirty="0"/>
              <a:t>P.Smets</a:t>
            </a:r>
            <a:r>
              <a:rPr lang="zh-CN" altLang="en-US" sz="2800" dirty="0"/>
              <a:t>提出的计算模型等。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扎德法的基本思想是：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首先由知识</a:t>
            </a:r>
            <a:endParaRPr lang="zh-CN" altLang="en-US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IF 	x is A 	THEN 	y is B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求出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之间的模糊关系</a:t>
            </a:r>
            <a:r>
              <a:rPr lang="en-US" altLang="zh-CN" sz="2400" dirty="0"/>
              <a:t>R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 eaLnBrk="1" hangingPunct="1">
              <a:buFont typeface="Wingdings 2" panose="05020102010507070707" pitchFamily="18" charset="2"/>
              <a:buChar char=""/>
            </a:pPr>
            <a:r>
              <a:rPr lang="zh-CN" altLang="en-US" sz="2400" dirty="0"/>
              <a:t>然后在通过</a:t>
            </a:r>
            <a:r>
              <a:rPr lang="en-US" altLang="zh-CN" sz="2400" dirty="0"/>
              <a:t>R</a:t>
            </a:r>
            <a:r>
              <a:rPr lang="zh-CN" altLang="en-US" sz="2400" dirty="0"/>
              <a:t>与相应证据的合成求出模糊结论。</a:t>
            </a:r>
            <a:endParaRPr lang="zh-CN" altLang="en-US" sz="2400" dirty="0"/>
          </a:p>
          <a:p>
            <a:pPr eaLnBrk="1" hangingPunct="1">
              <a:buFont typeface="Wingdings 2" panose="05020102010507070707" pitchFamily="18" charset="2"/>
              <a:buChar char=""/>
            </a:pPr>
            <a:r>
              <a:rPr lang="zh-CN" altLang="en-US" sz="2800" dirty="0"/>
              <a:t>这种方法又称为基于模糊关系的合成模型。</a:t>
            </a:r>
            <a:endParaRPr lang="zh-CN" altLang="en-US" sz="2800" dirty="0"/>
          </a:p>
        </p:txBody>
      </p:sp>
      <p:sp>
        <p:nvSpPr>
          <p:cNvPr id="6963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3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9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charRg st="9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charRg st="9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43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43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43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43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609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证据理论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8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962400"/>
          </a:xfrm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zh-CN" altLang="en-US" dirty="0"/>
              <a:t>由德普斯特（</a:t>
            </a:r>
            <a:r>
              <a:rPr lang="en-US" altLang="zh-CN" dirty="0"/>
              <a:t>A.P. Denmpster</a:t>
            </a:r>
            <a:r>
              <a:rPr lang="zh-CN" altLang="en-US" dirty="0"/>
              <a:t>）首先提出，并由沙佛（</a:t>
            </a:r>
            <a:r>
              <a:rPr lang="en-US" altLang="zh-CN" dirty="0"/>
              <a:t>G. Shafer</a:t>
            </a:r>
            <a:r>
              <a:rPr lang="zh-CN" altLang="en-US" dirty="0"/>
              <a:t>）进一步发展起来的一种处理不确定性的理论。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该理论满足比概率论弱的公理，能够区分“不确定”与“不知道”的差异，并能处理由“不知道”引起的不确定性，具有较大的灵活性。</a:t>
            </a:r>
            <a:endParaRPr lang="zh-CN" altLang="en-US" dirty="0"/>
          </a:p>
        </p:txBody>
      </p:sp>
      <p:sp>
        <p:nvSpPr>
          <p:cNvPr id="15155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6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charRg st="6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charRg st="6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619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用模糊集表示模糊性概念。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模糊集的思路：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把特征函数的取值范围从</a:t>
            </a:r>
            <a:r>
              <a:rPr lang="en-US" altLang="zh-CN" sz="2400" dirty="0"/>
              <a:t>{0,1}</a:t>
            </a:r>
            <a:r>
              <a:rPr lang="zh-CN" altLang="en-US" sz="2400" dirty="0"/>
              <a:t>推广到</a:t>
            </a:r>
            <a:r>
              <a:rPr lang="en-US" altLang="zh-CN" sz="2400" dirty="0"/>
              <a:t>[0,1]</a:t>
            </a:r>
            <a:r>
              <a:rPr lang="zh-CN" altLang="en-US" sz="2400" dirty="0"/>
              <a:t>上。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定义</a:t>
            </a:r>
            <a:r>
              <a:rPr lang="en-US" altLang="zh-CN" sz="2800" dirty="0"/>
              <a:t>4.4 </a:t>
            </a:r>
            <a:r>
              <a:rPr lang="zh-CN" altLang="en-US" sz="2800" dirty="0"/>
              <a:t>设</a:t>
            </a:r>
            <a:r>
              <a:rPr lang="en-US" altLang="zh-CN" sz="2800" dirty="0"/>
              <a:t>U</a:t>
            </a:r>
            <a:r>
              <a:rPr lang="zh-CN" altLang="en-US" sz="2800" dirty="0"/>
              <a:t>是论域，</a:t>
            </a:r>
            <a:r>
              <a:rPr lang="en-US" altLang="zh-CN" sz="2800" i="1" dirty="0"/>
              <a:t>μ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是把任意</a:t>
            </a:r>
            <a:r>
              <a:rPr lang="en-US" altLang="zh-CN" sz="2800" i="1" dirty="0"/>
              <a:t>u</a:t>
            </a:r>
            <a:r>
              <a:rPr lang="en-US" altLang="zh-CN" sz="2800" dirty="0"/>
              <a:t>∈U</a:t>
            </a:r>
            <a:r>
              <a:rPr lang="zh-CN" altLang="en-US" sz="2800" dirty="0"/>
              <a:t>映射为</a:t>
            </a:r>
            <a:r>
              <a:rPr lang="en-US" altLang="zh-CN" sz="2800" dirty="0"/>
              <a:t>[0,1]</a:t>
            </a:r>
            <a:r>
              <a:rPr lang="zh-CN" altLang="en-US" sz="2800" dirty="0"/>
              <a:t>上某个值的函数，即</a:t>
            </a:r>
            <a:endParaRPr lang="zh-CN" altLang="en-US" sz="28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 :U→[0,1]</a:t>
            </a:r>
            <a:r>
              <a:rPr lang="zh-CN" altLang="en-US" sz="2400" dirty="0"/>
              <a:t>或者</a:t>
            </a:r>
            <a:r>
              <a:rPr lang="en-US" altLang="zh-CN" sz="2400" i="1" dirty="0"/>
              <a:t>u</a:t>
            </a:r>
            <a:r>
              <a:rPr lang="en-US" altLang="zh-CN" sz="2400" dirty="0"/>
              <a:t>→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zh-CN" altLang="en-US" sz="2400" dirty="0"/>
              <a:t>为定义在</a:t>
            </a:r>
            <a:r>
              <a:rPr lang="en-US" altLang="zh-CN" sz="2400" dirty="0"/>
              <a:t>U</a:t>
            </a:r>
            <a:r>
              <a:rPr lang="zh-CN" altLang="en-US" sz="2400" dirty="0"/>
              <a:t>上的一个隶属函数，由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)(</a:t>
            </a:r>
            <a:r>
              <a:rPr lang="en-US" altLang="zh-CN" sz="2400" i="1" dirty="0"/>
              <a:t>u</a:t>
            </a:r>
            <a:r>
              <a:rPr lang="en-US" altLang="zh-CN" sz="2400" dirty="0"/>
              <a:t>∈U)</a:t>
            </a:r>
            <a:r>
              <a:rPr lang="zh-CN" altLang="en-US" sz="2400" dirty="0"/>
              <a:t>所构成的集合</a:t>
            </a:r>
            <a:r>
              <a:rPr lang="en-US" altLang="zh-CN" sz="2400" dirty="0"/>
              <a:t>A</a:t>
            </a:r>
            <a:r>
              <a:rPr lang="zh-CN" altLang="en-US" sz="2400" dirty="0"/>
              <a:t>称为</a:t>
            </a:r>
            <a:r>
              <a:rPr lang="en-US" altLang="zh-CN" sz="2400" dirty="0"/>
              <a:t>U</a:t>
            </a:r>
            <a:r>
              <a:rPr lang="zh-CN" altLang="en-US" sz="2400" dirty="0"/>
              <a:t>上的一个模糊集，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  <a:r>
              <a:rPr lang="zh-CN" altLang="en-US" sz="2400" dirty="0"/>
              <a:t>称为</a:t>
            </a:r>
            <a:r>
              <a:rPr lang="en-US" altLang="zh-CN" sz="2400" i="1" dirty="0"/>
              <a:t>μ</a:t>
            </a:r>
            <a:r>
              <a:rPr lang="zh-CN" altLang="en-US" sz="2400" dirty="0"/>
              <a:t>对</a:t>
            </a:r>
            <a:r>
              <a:rPr lang="en-US" altLang="zh-CN" sz="2400" dirty="0"/>
              <a:t>A</a:t>
            </a:r>
            <a:r>
              <a:rPr lang="zh-CN" altLang="en-US" sz="2400" dirty="0"/>
              <a:t>的隶属度。</a:t>
            </a:r>
            <a:endParaRPr lang="zh-CN" altLang="en-US" sz="2400" dirty="0"/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3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5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5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5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10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195">
                                            <p:txEl>
                                              <p:charRg st="10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charRg st="10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模糊集的例子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82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03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. </a:t>
            </a:r>
            <a:r>
              <a:rPr lang="zh-CN" altLang="en-US" sz="2800" dirty="0"/>
              <a:t>论域</a:t>
            </a:r>
            <a:r>
              <a:rPr lang="en-US" altLang="zh-CN" sz="2800" dirty="0"/>
              <a:t>U={1,2,3,4,5}</a:t>
            </a:r>
            <a:r>
              <a:rPr lang="zh-CN" altLang="en-US" sz="2800" dirty="0"/>
              <a:t>，用模糊集表示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和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小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分别表示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与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小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的模糊集，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i="1" dirty="0"/>
              <a:t>μ</a:t>
            </a:r>
            <a:r>
              <a:rPr lang="en-US" altLang="zh-CN" baseline="-25000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i="1" dirty="0"/>
              <a:t>μ</a:t>
            </a:r>
            <a:r>
              <a:rPr lang="en-US" altLang="zh-CN" baseline="-25000" dirty="0"/>
              <a:t>B</a:t>
            </a:r>
            <a:r>
              <a:rPr lang="zh-CN" altLang="en-US" sz="2800" dirty="0"/>
              <a:t>分别为相应的隶属函数。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800" dirty="0"/>
              <a:t>A={0,0,0.1,0.6,1}</a:t>
            </a:r>
            <a:endParaRPr lang="en-US" altLang="zh-CN" sz="2800" dirty="0"/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800" dirty="0"/>
              <a:t>B={1,0.5,0.01,0,0}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/>
              <a:t>其中：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(1)=0,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(2)=0 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(3)=0.1 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(4)=0.6 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(5)=1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i="1" dirty="0"/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(1)=1,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(2)=0.5 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(3)=0.01 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(4)=0,</a:t>
            </a:r>
            <a:r>
              <a:rPr lang="en-US" altLang="zh-CN" sz="2400" i="1" dirty="0"/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(5)=0</a:t>
            </a:r>
            <a:endParaRPr lang="en-US" altLang="zh-CN" sz="2400" dirty="0"/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9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3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3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243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1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3">
                                            <p:txEl>
                                              <p:charRg st="11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3">
                                            <p:txEl>
                                              <p:charRg st="11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1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43">
                                            <p:txEl>
                                              <p:charRg st="11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8243">
                                            <p:txEl>
                                              <p:charRg st="11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6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43">
                                            <p:txEl>
                                              <p:charRg st="16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43">
                                            <p:txEl>
                                              <p:charRg st="16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模糊集的表示方法（</a:t>
            </a:r>
            <a:r>
              <a:rPr kumimoji="0" lang="en-US" altLang="zh-CN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029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若论域离散且有限，则模糊集</a:t>
            </a:r>
            <a:r>
              <a:rPr lang="en-US" altLang="zh-CN" sz="2000" dirty="0"/>
              <a:t>A</a:t>
            </a:r>
            <a:r>
              <a:rPr lang="zh-CN" altLang="en-US" sz="2000" dirty="0"/>
              <a:t>可表示为：</a:t>
            </a:r>
            <a:endParaRPr lang="zh-CN" altLang="en-US" sz="20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A={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),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),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,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)}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也可写为：</a:t>
            </a:r>
            <a:endParaRPr lang="zh-CN" altLang="en-US" sz="20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A=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+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endParaRPr lang="en-US" altLang="zh-CN" sz="2000" baseline="-25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或者：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A={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,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)/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A={</a:t>
            </a:r>
            <a:r>
              <a:rPr lang="en-US" altLang="zh-CN" sz="2000" dirty="0"/>
              <a:t>(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),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),(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),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),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,(</a:t>
            </a:r>
            <a:r>
              <a:rPr lang="en-US" altLang="zh-CN" sz="2000" i="1" dirty="0"/>
              <a:t>μ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),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隶属度为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的元素可以不写。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例如：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A=1/u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+0.7/u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+0/u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+0.4/u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endParaRPr lang="en-US" altLang="zh-CN" sz="2000" baseline="-25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		 =1/u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+0.7/u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+0.4/u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81200" y="2971800"/>
          <a:ext cx="52451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98900" imgH="736600" progId="Equation.DSMT4">
                  <p:embed/>
                </p:oleObj>
              </mc:Choice>
              <mc:Fallback>
                <p:oleObj name="" r:id="rId1" imgW="3898900" imgH="736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971800"/>
                        <a:ext cx="52451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43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2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charRg st="2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charRg st="2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5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charRg st="5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charRg st="5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8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291">
                                            <p:txEl>
                                              <p:charRg st="8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291">
                                            <p:txEl>
                                              <p:charRg st="8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9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291">
                                            <p:txEl>
                                              <p:charRg st="9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291">
                                            <p:txEl>
                                              <p:charRg st="9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2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291">
                                            <p:txEl>
                                              <p:charRg st="12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291">
                                            <p:txEl>
                                              <p:charRg st="12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7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291">
                                            <p:txEl>
                                              <p:charRg st="17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291">
                                            <p:txEl>
                                              <p:charRg st="17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8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0291">
                                            <p:txEl>
                                              <p:charRg st="18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0291">
                                            <p:txEl>
                                              <p:charRg st="18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8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0291">
                                            <p:txEl>
                                              <p:charRg st="18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0291">
                                            <p:txEl>
                                              <p:charRg st="18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21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0291">
                                            <p:txEl>
                                              <p:charRg st="21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0291">
                                            <p:txEl>
                                              <p:charRg st="21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模糊集的表示方法（</a:t>
            </a:r>
            <a:r>
              <a:rPr kumimoji="0" lang="en-US" altLang="zh-CN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13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若论域是连续的，则模糊集可用实函数表示。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例如：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以年龄为论域</a:t>
            </a:r>
            <a:r>
              <a:rPr lang="en-US" altLang="zh-CN" sz="2800" dirty="0">
                <a:latin typeface="宋体" panose="02010600030101010101" pitchFamily="2" charset="-122"/>
              </a:rPr>
              <a:t>U=[0,100]</a:t>
            </a:r>
            <a:r>
              <a:rPr lang="zh-CN" altLang="en-US" sz="2800" dirty="0">
                <a:latin typeface="宋体" panose="02010600030101010101" pitchFamily="2" charset="-122"/>
              </a:rPr>
              <a:t>， 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年轻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年老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这两个概念可表示为：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828800" y="3962400"/>
          <a:ext cx="5435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435600" imgH="2590800" progId="Equation.DSMT4">
                  <p:embed/>
                </p:oleObj>
              </mc:Choice>
              <mc:Fallback>
                <p:oleObj name="" r:id="rId1" imgW="5435600" imgH="2590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962400"/>
                        <a:ext cx="543560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14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模糊集的表示方法（</a:t>
            </a:r>
            <a:r>
              <a:rPr kumimoji="0" lang="en-US" altLang="zh-CN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0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23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无论论域</a:t>
            </a:r>
            <a:r>
              <a:rPr lang="en-US" altLang="zh-CN" dirty="0"/>
              <a:t>U</a:t>
            </a:r>
            <a:r>
              <a:rPr lang="zh-CN" altLang="en-US" dirty="0"/>
              <a:t>有限还是无限，离散还是连续，扎德用如下记号作为模糊集</a:t>
            </a:r>
            <a:r>
              <a:rPr lang="en-US" altLang="zh-CN" dirty="0"/>
              <a:t>A</a:t>
            </a:r>
            <a:r>
              <a:rPr lang="zh-CN" altLang="en-US" dirty="0"/>
              <a:t>的一般表示形式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U</a:t>
            </a:r>
            <a:r>
              <a:rPr lang="zh-CN" altLang="en-US" dirty="0"/>
              <a:t>上的全体模糊集，记为：</a:t>
            </a:r>
            <a:endParaRPr lang="zh-CN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Euclid Fraktur" pitchFamily="66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(U)={A|</a:t>
            </a:r>
            <a:r>
              <a:rPr lang="en-US" altLang="zh-CN" i="1" dirty="0">
                <a:latin typeface="Times New Roman" panose="02020603050405020304" pitchFamily="18" charset="0"/>
              </a:rPr>
              <a:t>μ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:U→[0,1]}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987675" y="3373438"/>
          <a:ext cx="25749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55800" imgH="698500" progId="Equation.DSMT4">
                  <p:embed/>
                </p:oleObj>
              </mc:Choice>
              <mc:Fallback>
                <p:oleObj name="" r:id="rId1" imgW="1955800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3373438"/>
                        <a:ext cx="2574925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24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模糊集的运算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9530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模糊集上的运算主要有：包含、交、并、补等等。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包含运算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4.5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B∈</a:t>
            </a:r>
            <a:r>
              <a:rPr lang="en-US" altLang="zh-CN" sz="2400" i="1" dirty="0">
                <a:latin typeface="Euclid Fraktur" pitchFamily="66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(U)</a:t>
            </a:r>
            <a:r>
              <a:rPr lang="zh-CN" altLang="en-US" sz="2400" dirty="0"/>
              <a:t>，若对任意</a:t>
            </a:r>
            <a:r>
              <a:rPr lang="en-US" altLang="zh-CN" sz="2400" i="1" dirty="0"/>
              <a:t>u</a:t>
            </a:r>
            <a:r>
              <a:rPr lang="en-US" altLang="zh-CN" sz="2400" dirty="0"/>
              <a:t>∈U</a:t>
            </a:r>
            <a:r>
              <a:rPr lang="zh-CN" altLang="en-US" sz="2400" dirty="0"/>
              <a:t>，都有</a:t>
            </a:r>
            <a:endParaRPr lang="zh-CN" altLang="en-US" sz="2400" dirty="0"/>
          </a:p>
          <a:p>
            <a:pPr marL="609600" indent="-609600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μ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)≤</a:t>
            </a:r>
            <a:r>
              <a:rPr lang="en-US" altLang="zh-CN" sz="2400" i="1" dirty="0">
                <a:latin typeface="Times New Roman" panose="02020603050405020304" pitchFamily="18" charset="0"/>
              </a:rPr>
              <a:t>μ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成立，则称</a:t>
            </a:r>
            <a:r>
              <a:rPr lang="en-US" altLang="zh-CN" sz="2400" dirty="0"/>
              <a:t>A</a:t>
            </a:r>
            <a:r>
              <a:rPr lang="zh-CN" altLang="en-US" sz="2400" dirty="0"/>
              <a:t>包含</a:t>
            </a:r>
            <a:r>
              <a:rPr lang="en-US" altLang="zh-CN" sz="2400" dirty="0"/>
              <a:t>B</a:t>
            </a:r>
            <a:r>
              <a:rPr lang="zh-CN" altLang="en-US" sz="2400" dirty="0"/>
              <a:t>，记为	     。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交、并、补运算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4.6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B∈</a:t>
            </a:r>
            <a:r>
              <a:rPr lang="en-US" altLang="zh-CN" sz="2400" i="1" dirty="0">
                <a:latin typeface="Euclid Fraktur" pitchFamily="66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(U)</a:t>
            </a:r>
            <a:r>
              <a:rPr lang="zh-CN" altLang="en-US" sz="2400" dirty="0"/>
              <a:t>，以下为扎德算子</a:t>
            </a:r>
            <a:endParaRPr lang="zh-CN" altLang="en-US" sz="2400" dirty="0"/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4305300" y="34925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99465" imgH="317500" progId="Equation.DSMT4">
                  <p:embed/>
                </p:oleObj>
              </mc:Choice>
              <mc:Fallback>
                <p:oleObj name="" r:id="rId1" imgW="799465" imgH="317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300" y="3492500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346200" y="4800600"/>
          <a:ext cx="652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6527800" imgH="1511300" progId="Equation.DSMT4">
                  <p:embed/>
                </p:oleObj>
              </mc:Choice>
              <mc:Fallback>
                <p:oleObj name="" r:id="rId3" imgW="6527800" imgH="151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200" y="4800600"/>
                        <a:ext cx="6527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 spd="slow" advTm="2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2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charRg st="2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charRg st="2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3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3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7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63">
                                            <p:txEl>
                                              <p:charRg st="7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charRg st="7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9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3">
                                            <p:txEl>
                                              <p:charRg st="9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63">
                                            <p:txEl>
                                              <p:charRg st="9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63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63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模糊集运算举例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438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. </a:t>
            </a:r>
            <a:r>
              <a:rPr lang="zh-CN" altLang="en-US" sz="2400" dirty="0"/>
              <a:t>设</a:t>
            </a:r>
            <a:r>
              <a:rPr lang="en-US" altLang="zh-CN" sz="2400" dirty="0"/>
              <a:t>U={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A=0.3/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+0.8/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+0.6/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B=0.6/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+0.4/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+0.7/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则：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A∩B=(0.3∧0.6)/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+(0.8∧0.4)/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+(0.6∧0.7)/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=0.3/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+0.4/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+0.6/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A∪B=(0.3∨0.6)/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+(0.8∨0.4)/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+(0.6∨0.7)/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=0.6/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+0.8/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+0.7/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A=(1-0.3)/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+(1-0.8)/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+(1-0.6)/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=0.7/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+0.2/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+0.4/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2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7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7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7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6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87">
                                            <p:txEl>
                                              <p:charRg st="6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7">
                                            <p:txEl>
                                              <p:charRg st="6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11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7">
                                            <p:txEl>
                                              <p:charRg st="11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387">
                                            <p:txEl>
                                              <p:charRg st="11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13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4387">
                                            <p:txEl>
                                              <p:charRg st="13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4387">
                                            <p:txEl>
                                              <p:charRg st="13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17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387">
                                            <p:txEl>
                                              <p:charRg st="17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387">
                                            <p:txEl>
                                              <p:charRg st="17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20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4387">
                                            <p:txEl>
                                              <p:charRg st="20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4387">
                                            <p:txEl>
                                              <p:charRg st="20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241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387">
                                            <p:txEl>
                                              <p:charRg st="241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387">
                                            <p:txEl>
                                              <p:charRg st="241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1.4"/>
</p:tagLst>
</file>

<file path=ppt/tags/tag10.xml><?xml version="1.0" encoding="utf-8"?>
<p:tagLst xmlns:p="http://schemas.openxmlformats.org/presentationml/2006/main">
  <p:tag name="TIMING" val="|0.1|0.3|0.3"/>
</p:tagLst>
</file>

<file path=ppt/tags/tag11.xml><?xml version="1.0" encoding="utf-8"?>
<p:tagLst xmlns:p="http://schemas.openxmlformats.org/presentationml/2006/main">
  <p:tag name="TIMING" val="|0.9|0.4"/>
</p:tagLst>
</file>

<file path=ppt/tags/tag12.xml><?xml version="1.0" encoding="utf-8"?>
<p:tagLst xmlns:p="http://schemas.openxmlformats.org/presentationml/2006/main">
  <p:tag name="KSO_WPP_MARK_KEY" val="9d0748f5-37fc-405b-a3f0-64118d7b1c90"/>
  <p:tag name="COMMONDATA" val="eyJoZGlkIjoiZTRiZmUwM2EwMTMwODYwMWQ2ZTk4MTNjZWU5ZTY3MzMifQ=="/>
</p:tagLst>
</file>

<file path=ppt/tags/tag2.xml><?xml version="1.0" encoding="utf-8"?>
<p:tagLst xmlns:p="http://schemas.openxmlformats.org/presentationml/2006/main">
  <p:tag name="TIMING" val="|0.3|0.4|0.5|0.4|0.6"/>
</p:tagLst>
</file>

<file path=ppt/tags/tag3.xml><?xml version="1.0" encoding="utf-8"?>
<p:tagLst xmlns:p="http://schemas.openxmlformats.org/presentationml/2006/main">
  <p:tag name="TIMING" val="|0.3|0.3|0.3|0.3"/>
</p:tagLst>
</file>

<file path=ppt/tags/tag4.xml><?xml version="1.0" encoding="utf-8"?>
<p:tagLst xmlns:p="http://schemas.openxmlformats.org/presentationml/2006/main">
  <p:tag name="TIMING" val="|0.2|0.2|0.3|0.2|0.2|0.5|0.5|0.4|0.3|0.3"/>
</p:tagLst>
</file>

<file path=ppt/tags/tag5.xml><?xml version="1.0" encoding="utf-8"?>
<p:tagLst xmlns:p="http://schemas.openxmlformats.org/presentationml/2006/main">
  <p:tag name="TIMING" val="|0.2|0.3|0.2"/>
</p:tagLst>
</file>

<file path=ppt/tags/tag6.xml><?xml version="1.0" encoding="utf-8"?>
<p:tagLst xmlns:p="http://schemas.openxmlformats.org/presentationml/2006/main">
  <p:tag name="TIMING" val="|0.4|0.4|0.4|0.3"/>
</p:tagLst>
</file>

<file path=ppt/tags/tag7.xml><?xml version="1.0" encoding="utf-8"?>
<p:tagLst xmlns:p="http://schemas.openxmlformats.org/presentationml/2006/main">
  <p:tag name="TIMING" val="|0.2|0.3|0.3|0.3|0.4"/>
</p:tagLst>
</file>

<file path=ppt/tags/tag8.xml><?xml version="1.0" encoding="utf-8"?>
<p:tagLst xmlns:p="http://schemas.openxmlformats.org/presentationml/2006/main">
  <p:tag name="TIMING" val="|0.3|0.2|0.2|0.6|0.4|0.3"/>
</p:tagLst>
</file>

<file path=ppt/tags/tag9.xml><?xml version="1.0" encoding="utf-8"?>
<p:tagLst xmlns:p="http://schemas.openxmlformats.org/presentationml/2006/main">
  <p:tag name="TIMING" val="|0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3504</Words>
  <Application>WPS 演示</Application>
  <PresentationFormat>全屏显示(4:3)</PresentationFormat>
  <Paragraphs>365</Paragraphs>
  <Slides>27</Slides>
  <Notes>70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Tahoma</vt:lpstr>
      <vt:lpstr>Franklin Gothic Medium</vt:lpstr>
      <vt:lpstr>隶书</vt:lpstr>
      <vt:lpstr>Franklin Gothic Book</vt:lpstr>
      <vt:lpstr>华文楷体</vt:lpstr>
      <vt:lpstr>Wingdings 2</vt:lpstr>
      <vt:lpstr>Times New Roman</vt:lpstr>
      <vt:lpstr>Euclid Fraktur</vt:lpstr>
      <vt:lpstr>Segoe Print</vt:lpstr>
      <vt:lpstr>Symbol</vt:lpstr>
      <vt:lpstr>Wingdings 2</vt:lpstr>
      <vt:lpstr>华文行楷</vt:lpstr>
      <vt:lpstr>微软雅黑</vt:lpstr>
      <vt:lpstr>Arial Unicode MS</vt:lpstr>
      <vt:lpstr>跋涉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bjp</dc:creator>
  <cp:lastModifiedBy>sturat</cp:lastModifiedBy>
  <cp:revision>2569</cp:revision>
  <dcterms:created xsi:type="dcterms:W3CDTF">2003-08-30T13:37:50Z</dcterms:created>
  <dcterms:modified xsi:type="dcterms:W3CDTF">2023-08-25T04:17:22Z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0F45222251FE4264BD4DEEB33E3D7339_12</vt:lpwstr>
  </property>
  <property fmtid="{D5CDD505-2E9C-101B-9397-08002B2CF9AE}" pid="3" name="KSOProductBuildVer">
    <vt:lpwstr>2052-11.1.0.14309</vt:lpwstr>
  </property>
</Properties>
</file>