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2"/>
  </p:handoutMasterIdLst>
  <p:sldIdLst>
    <p:sldId id="366" r:id="rId3"/>
    <p:sldId id="257" r:id="rId4"/>
    <p:sldId id="258" r:id="rId6"/>
    <p:sldId id="361" r:id="rId7"/>
    <p:sldId id="259" r:id="rId8"/>
    <p:sldId id="261" r:id="rId9"/>
    <p:sldId id="262" r:id="rId10"/>
    <p:sldId id="263" r:id="rId11"/>
    <p:sldId id="314" r:id="rId12"/>
    <p:sldId id="346" r:id="rId13"/>
    <p:sldId id="260" r:id="rId14"/>
    <p:sldId id="345" r:id="rId15"/>
    <p:sldId id="265" r:id="rId16"/>
    <p:sldId id="264" r:id="rId17"/>
    <p:sldId id="266" r:id="rId18"/>
    <p:sldId id="267" r:id="rId19"/>
    <p:sldId id="268" r:id="rId20"/>
    <p:sldId id="337" r:id="rId21"/>
    <p:sldId id="338" r:id="rId22"/>
    <p:sldId id="339" r:id="rId23"/>
    <p:sldId id="341" r:id="rId24"/>
    <p:sldId id="354" r:id="rId25"/>
    <p:sldId id="356" r:id="rId26"/>
    <p:sldId id="357" r:id="rId27"/>
    <p:sldId id="355" r:id="rId28"/>
    <p:sldId id="340" r:id="rId29"/>
    <p:sldId id="269" r:id="rId30"/>
    <p:sldId id="270" r:id="rId31"/>
    <p:sldId id="279" r:id="rId32"/>
    <p:sldId id="344" r:id="rId33"/>
    <p:sldId id="343" r:id="rId34"/>
    <p:sldId id="281" r:id="rId35"/>
    <p:sldId id="282" r:id="rId36"/>
    <p:sldId id="272" r:id="rId37"/>
    <p:sldId id="286" r:id="rId38"/>
    <p:sldId id="288" r:id="rId39"/>
    <p:sldId id="365" r:id="rId40"/>
    <p:sldId id="363" r:id="rId41"/>
    <p:sldId id="364" r:id="rId42"/>
    <p:sldId id="347" r:id="rId43"/>
    <p:sldId id="287" r:id="rId44"/>
    <p:sldId id="283" r:id="rId45"/>
    <p:sldId id="284" r:id="rId46"/>
    <p:sldId id="291" r:id="rId47"/>
    <p:sldId id="289" r:id="rId48"/>
    <p:sldId id="274" r:id="rId49"/>
    <p:sldId id="293" r:id="rId50"/>
    <p:sldId id="348" r:id="rId51"/>
  </p:sldIdLst>
  <p:sldSz cx="9144000" cy="6858000" type="screen4x3"/>
  <p:notesSz cx="6858000" cy="9144000"/>
  <p:custDataLst>
    <p:tags r:id="rId56"/>
  </p:custDataLst>
  <p:defaultTextStyle>
    <a:defPPr>
      <a:defRPr lang="zh-CN"/>
    </a:defPPr>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1128"/>
    <a:srgbClr val="0F0F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703"/>
  </p:normalViewPr>
  <p:slideViewPr>
    <p:cSldViewPr showGuides="1">
      <p:cViewPr varScale="1">
        <p:scale>
          <a:sx n="66" d="100"/>
          <a:sy n="66" d="100"/>
        </p:scale>
        <p:origin x="128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gs" Target="tags/tag6.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SzTx/>
              <a:buFontTx/>
              <a:buNone/>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SzTx/>
              <a:buFontTx/>
              <a:buNone/>
              <a:defRPr sz="1200" smtClean="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A116D7B-CE76-4A02-8A69-446F23774A88}"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98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981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SzTx/>
              <a:buFontTx/>
              <a:buNone/>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4"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981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981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981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SzTx/>
              <a:buFontTx/>
              <a:buNone/>
              <a:defRPr sz="1200" smtClean="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A4D9640-27BC-46BC-96D9-847800CC8427}"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幻灯片图像占位符 1"/>
          <p:cNvSpPr>
            <a:spLocks noGrp="1" noRot="1" noChangeAspect="1" noTextEdit="1"/>
          </p:cNvSpPr>
          <p:nvPr>
            <p:ph type="sldImg"/>
          </p:nvPr>
        </p:nvSpPr>
        <p:spPr>
          <a:ln/>
        </p:spPr>
      </p:sp>
      <p:sp>
        <p:nvSpPr>
          <p:cNvPr id="1433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4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4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68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09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3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50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71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91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12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6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32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73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93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14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34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55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75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96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16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8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37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57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78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98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19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39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60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幻灯片图像占位符 1"/>
          <p:cNvSpPr>
            <a:spLocks noGrp="1" noRot="1" noChangeAspect="1" noTextEdit="1"/>
          </p:cNvSpPr>
          <p:nvPr>
            <p:ph type="sldImg"/>
          </p:nvPr>
        </p:nvSpPr>
        <p:spPr>
          <a:ln/>
        </p:spPr>
      </p:sp>
      <p:sp>
        <p:nvSpPr>
          <p:cNvPr id="8806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80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901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921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0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942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962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983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003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024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044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065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085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4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86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07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9" name="标题 28"/>
          <p:cNvSpPr>
            <a:spLocks noGrp="1"/>
          </p:cNvSpPr>
          <p:nvPr>
            <p:ph type="ctrTitle"/>
          </p:nvPr>
        </p:nvSpPr>
        <p:spPr>
          <a:xfrm>
            <a:off x="381000" y="4853411"/>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14" name="日期占位符 15"/>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1"/>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14"/>
          <p:cNvSpPr>
            <a:spLocks noGrp="1"/>
          </p:cNvSpPr>
          <p:nvPr>
            <p:ph type="sldNum" sz="quarter" idx="4"/>
          </p:nvPr>
        </p:nvSpPr>
        <p:spPr>
          <a:xfrm>
            <a:off x="8229600" y="6473825"/>
            <a:ext cx="758825"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757C1067-D56C-441B-BCA2-E24127D07EFF}"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CB11311C-6C18-4F67-A70E-5642C320CC64}"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3"/>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4"/>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5"/>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A620D2BF-276B-452F-97F1-ABF48CABD74F}"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24"/>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18"/>
          <p:cNvSpPr>
            <a:spLocks noGrp="1"/>
          </p:cNvSpPr>
          <p:nvPr>
            <p:ph type="ftr" sz="quarter" idx="3"/>
          </p:nvPr>
        </p:nvSpPr>
        <p:spPr>
          <a:xfrm>
            <a:off x="3581400" y="76200"/>
            <a:ext cx="28956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15"/>
          <p:cNvSpPr>
            <a:spLocks noGrp="1"/>
          </p:cNvSpPr>
          <p:nvPr>
            <p:ph type="sldNum" sz="quarter" idx="4"/>
          </p:nvPr>
        </p:nvSpPr>
        <p:spPr>
          <a:xfrm>
            <a:off x="8229600" y="6473825"/>
            <a:ext cx="758825"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7EED1E90-BC57-4FAF-8702-0B349955E9FC}"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smtClean="0"/>
              <a:t>单击此处编辑母版标题样式</a:t>
            </a:r>
            <a:endParaRPr lang="en-US"/>
          </a:p>
        </p:txBody>
      </p:sp>
      <p:sp>
        <p:nvSpPr>
          <p:cNvPr id="14" name="日期占位符 18"/>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10"/>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15"/>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1FD93515-4BA6-40DA-87D2-48B9CB6858CA}"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CB11311C-6C18-4F67-A70E-5642C320CC64}"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直接连接符 12"/>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4" name="日期占位符 9"/>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5"/>
          <p:cNvSpPr>
            <a:spLocks noGrp="1"/>
          </p:cNvSpPr>
          <p:nvPr>
            <p:ph type="ftr" sz="quarter" idx="1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6"/>
          <p:cNvSpPr>
            <a:spLocks noGrp="1"/>
          </p:cNvSpPr>
          <p:nvPr>
            <p:ph type="sldNum" sz="quarter" idx="14"/>
          </p:nvPr>
        </p:nvSpPr>
        <p:spPr>
          <a:xfrm>
            <a:off x="8229600" y="6477000"/>
            <a:ext cx="762000"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F42DC939-8D37-4A20-AC69-72A8B0AADCC6}"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CB11311C-6C18-4F67-A70E-5642C320CC64}"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3" name="日期占位符 2"/>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23"/>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6"/>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C1266933-3585-45AB-B8E7-4FB07AF573BF}"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日期占位符 24"/>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28"/>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6"/>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F45020AE-9EBB-423E-87D4-9DEDF457A149}"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chemeClr val="accent1"/>
              </a:buClr>
              <a:buSzPct val="70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2"/>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2" name="日期占位符 6"/>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4"/>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30"/>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8B470BDE-43F3-46EB-9982-F1840C4DD3D9}"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文本占位符 7"/>
          <p:cNvSpPr>
            <a:spLocks noGrp="1"/>
          </p:cNvSpPr>
          <p:nvPr>
            <p:ph type="body" idx="1"/>
          </p:nvPr>
        </p:nvSpPr>
        <p:spPr>
          <a:xfrm>
            <a:off x="304800" y="1554163"/>
            <a:ext cx="8686800" cy="45259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spcBef>
                <a:spcPct val="20000"/>
              </a:spcBef>
              <a:buClr>
                <a:schemeClr val="hlink"/>
              </a:buClr>
              <a:buSzPct val="110000"/>
              <a:buFont typeface="Wingdings" panose="05000000000000000000" pitchFamily="2" charset="2"/>
              <a:buChar char="w"/>
              <a:defRPr kumimoji="0" sz="1200">
                <a:solidFill>
                  <a:schemeClr val="accent1">
                    <a:shade val="75000"/>
                  </a:schemeClr>
                </a:solidFill>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spcBef>
                <a:spcPct val="20000"/>
              </a:spcBef>
              <a:buClr>
                <a:schemeClr val="hlink"/>
              </a:buClr>
              <a:buSzPct val="110000"/>
              <a:buFont typeface="Wingdings" panose="05000000000000000000" pitchFamily="2" charset="2"/>
              <a:buChar char="w"/>
              <a:defRPr kumimoji="0" sz="1200">
                <a:solidFill>
                  <a:schemeClr val="accent1">
                    <a:shade val="75000"/>
                  </a:schemeClr>
                </a:solidFill>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lgn="r" eaLnBrk="1" hangingPunct="1">
              <a:spcBef>
                <a:spcPct val="20000"/>
              </a:spcBef>
              <a:buClr>
                <a:schemeClr val="hlink"/>
              </a:buClr>
              <a:buSzPct val="110000"/>
              <a:buFont typeface="Wingdings" panose="05000000000000000000" pitchFamily="2" charset="2"/>
              <a:buChar char="w"/>
              <a:defRPr kumimoji="0" sz="1200" smtClean="0">
                <a:solidFill>
                  <a:srgbClr val="D38E27"/>
                </a:solidFill>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CB11311C-6C18-4F67-A70E-5642C320CC64}"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1.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18.wmf"/><Relationship Id="rId3" Type="http://schemas.openxmlformats.org/officeDocument/2006/relationships/oleObject" Target="../embeddings/oleObject13.bin"/><Relationship Id="rId2" Type="http://schemas.openxmlformats.org/officeDocument/2006/relationships/image" Target="../media/image17.wmf"/><Relationship Id="rId1"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4.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3.bin"/><Relationship Id="rId2" Type="http://schemas.openxmlformats.org/officeDocument/2006/relationships/image" Target="../media/image6.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noChangeArrowheads="1"/>
          </p:cNvSpPr>
          <p:nvPr>
            <p:ph type="ctrTitle"/>
          </p:nvPr>
        </p:nvSpPr>
        <p:spPr>
          <a:xfrm>
            <a:off x="990600" y="1219200"/>
            <a:ext cx="7772400" cy="1676400"/>
          </a:xfrm>
          <a:noFill/>
          <a:ln>
            <a:noFill/>
          </a:ln>
          <a:effectLst/>
          <a:scene3d>
            <a:camera prst="orthographicFront"/>
            <a:lightRig rig="balanced" dir="t"/>
          </a:scene3d>
          <a:sp3d prstMaterial="plastic"/>
        </p:spPr>
        <p:txBody>
          <a:bodyPr vert="horz" anchor="t">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t>人工智能</a:t>
            </a:r>
            <a:br>
              <a:rPr kumimoji="0" lang="zh-CN" altLang="en-US"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br>
            <a:r>
              <a:rPr kumimoji="0" lang="en-US" altLang="zh-CN"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t>Artificial Intelligence</a:t>
            </a:r>
            <a:endParaRPr kumimoji="0" lang="en-US" altLang="zh-CN"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endParaRPr>
          </a:p>
        </p:txBody>
      </p:sp>
      <p:sp>
        <p:nvSpPr>
          <p:cNvPr id="2051" name="Rectangle 3" descr="Rectangle: Click to edit Master text styles&#10;Second level&#10;Third level&#10;Fourth level&#10;Fifth level"/>
          <p:cNvSpPr>
            <a:spLocks noGrp="1" noChangeArrowheads="1"/>
          </p:cNvSpPr>
          <p:nvPr>
            <p:ph type="subTitle" idx="1"/>
          </p:nvPr>
        </p:nvSpPr>
        <p:spPr>
          <a:xfrm>
            <a:off x="1484313" y="5181600"/>
            <a:ext cx="6400800" cy="1127125"/>
          </a:xfrm>
        </p:spPr>
        <p:txBody>
          <a:bodyPr vert="horz" wrap="square" lIns="91440" tIns="45720" rIns="91440" bIns="45720" numCol="1" anchor="b" anchorCtr="0" compatLnSpc="1">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zh-CN" alt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课件采用鲍军鹏 博士的课件</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版本：</a:t>
            </a: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2.0</a:t>
            </a:r>
            <a:endParaRPr kumimoji="0" lang="en-US" altLang="zh-CN" sz="2000" b="0" i="0" u="none" strike="noStrike" kern="1200" cap="none" spc="0" normalizeH="0" baseline="0" noProof="0" dirty="0">
              <a:ln>
                <a:noFill/>
              </a:ln>
              <a:solidFill>
                <a:schemeClr val="tx2">
                  <a:shade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2010</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年</a:t>
            </a: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1</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月</a:t>
            </a:r>
            <a:endParaRPr kumimoji="0" lang="zh-CN" altLang="en-US" sz="2000" b="0" i="0" u="none" strike="noStrike" kern="1200" cap="none" spc="0" normalizeH="0" baseline="0" noProof="0" dirty="0">
              <a:ln>
                <a:noFill/>
              </a:ln>
              <a:solidFill>
                <a:schemeClr val="tx2">
                  <a:shade val="75000"/>
                </a:schemeClr>
              </a:solidFill>
              <a:effectLst/>
              <a:uLnTx/>
              <a:uFillTx/>
              <a:latin typeface="+mn-lt"/>
              <a:ea typeface="+mn-ea"/>
              <a:cs typeface="+mn-cs"/>
            </a:endParaRPr>
          </a:p>
        </p:txBody>
      </p:sp>
      <p:pic>
        <p:nvPicPr>
          <p:cNvPr id="12292" name="Picture 7"/>
          <p:cNvPicPr>
            <a:picLocks noChangeAspect="1"/>
          </p:cNvPicPr>
          <p:nvPr/>
        </p:nvPicPr>
        <p:blipFill>
          <a:blip r:embed="rId1">
            <a:clrChange>
              <a:clrFrom>
                <a:srgbClr val="FFFFFF"/>
              </a:clrFrom>
              <a:clrTo>
                <a:srgbClr val="FFFFFF">
                  <a:alpha val="0"/>
                </a:srgbClr>
              </a:clrTo>
            </a:clrChange>
          </a:blip>
          <a:stretch>
            <a:fillRect/>
          </a:stretch>
        </p:blipFill>
        <p:spPr>
          <a:xfrm>
            <a:off x="7162800" y="457200"/>
            <a:ext cx="1066800" cy="590550"/>
          </a:xfrm>
          <a:prstGeom prst="rect">
            <a:avLst/>
          </a:prstGeom>
          <a:noFill/>
          <a:ln w="9525">
            <a:noFill/>
          </a:ln>
        </p:spPr>
      </p:pic>
      <p:pic>
        <p:nvPicPr>
          <p:cNvPr id="12293" name="Picture 9"/>
          <p:cNvPicPr>
            <a:picLocks noChangeAspect="1"/>
          </p:cNvPicPr>
          <p:nvPr/>
        </p:nvPicPr>
        <p:blipFill>
          <a:blip r:embed="rId2">
            <a:clrChange>
              <a:clrFrom>
                <a:srgbClr val="FFFFFF"/>
              </a:clrFrom>
              <a:clrTo>
                <a:srgbClr val="FFFFFF">
                  <a:alpha val="0"/>
                </a:srgbClr>
              </a:clrTo>
            </a:clrChange>
          </a:blip>
          <a:stretch>
            <a:fillRect/>
          </a:stretch>
        </p:blipFill>
        <p:spPr>
          <a:xfrm>
            <a:off x="533400" y="5181600"/>
            <a:ext cx="1123950" cy="895350"/>
          </a:xfrm>
          <a:prstGeom prst="rect">
            <a:avLst/>
          </a:prstGeom>
          <a:noFill/>
          <a:ln w="9525">
            <a:noFill/>
          </a:ln>
        </p:spPr>
      </p:pic>
      <p:sp>
        <p:nvSpPr>
          <p:cNvPr id="12294" name="文本框 1"/>
          <p:cNvSpPr txBox="1"/>
          <p:nvPr/>
        </p:nvSpPr>
        <p:spPr>
          <a:xfrm>
            <a:off x="2124075" y="3500438"/>
            <a:ext cx="5184775" cy="1766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buClr>
                <a:schemeClr val="hlink"/>
              </a:buClr>
              <a:buSzPct val="110000"/>
              <a:buFont typeface="Wingdings" panose="05000000000000000000" pitchFamily="2" charset="2"/>
              <a:buNone/>
            </a:pPr>
            <a:r>
              <a:rPr lang="zh-CN" altLang="en-US" dirty="0">
                <a:solidFill>
                  <a:schemeClr val="tx1"/>
                </a:solidFill>
                <a:latin typeface="Tahoma" panose="020B0604030504040204" pitchFamily="34" charset="0"/>
                <a:ea typeface="宋体" panose="02010600030101010101" pitchFamily="2" charset="-122"/>
              </a:rPr>
              <a:t>主讲：文贵华</a:t>
            </a:r>
            <a:endParaRPr lang="en-US" altLang="zh-CN" dirty="0">
              <a:solidFill>
                <a:schemeClr val="tx1"/>
              </a:solidFill>
              <a:latin typeface="Tahoma" panose="020B0604030504040204" pitchFamily="34" charset="0"/>
              <a:ea typeface="宋体" panose="02010600030101010101" pitchFamily="2" charset="-122"/>
            </a:endParaRPr>
          </a:p>
          <a:p>
            <a:pPr marL="0" lvl="0" indent="0" eaLnBrk="1" hangingPunct="1">
              <a:buClr>
                <a:schemeClr val="hlink"/>
              </a:buClr>
              <a:buSzPct val="110000"/>
              <a:buFont typeface="Wingdings" panose="05000000000000000000" pitchFamily="2" charset="2"/>
              <a:buNone/>
            </a:pPr>
            <a:r>
              <a:rPr lang="en-US" altLang="zh-CN" dirty="0">
                <a:solidFill>
                  <a:schemeClr val="tx1"/>
                </a:solidFill>
                <a:latin typeface="Tahoma" panose="020B0604030504040204" pitchFamily="34" charset="0"/>
                <a:ea typeface="宋体" panose="02010600030101010101" pitchFamily="2" charset="-122"/>
              </a:rPr>
              <a:t>crghwen@scut.edu.cn</a:t>
            </a:r>
            <a:endParaRPr lang="en-US" altLang="zh-CN" dirty="0">
              <a:solidFill>
                <a:schemeClr val="tx1"/>
              </a:solidFill>
              <a:latin typeface="Tahoma" panose="020B0604030504040204" pitchFamily="34" charset="0"/>
              <a:ea typeface="宋体" panose="02010600030101010101" pitchFamily="2" charset="-122"/>
            </a:endParaRPr>
          </a:p>
          <a:p>
            <a:pPr marL="0" lvl="0" indent="0" eaLnBrk="1" hangingPunct="1">
              <a:buClr>
                <a:schemeClr val="hlink"/>
              </a:buClr>
              <a:buSzPct val="11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spTree>
  </p:cSld>
  <p:clrMapOvr>
    <a:masterClrMapping/>
  </p:clrMapOvr>
  <p:transition spd="slow" advTm="363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noChangeArrowheads="1"/>
          </p:cNvSpPr>
          <p:nvPr>
            <p:ph type="title"/>
          </p:nvPr>
        </p:nvSpPr>
        <p:spPr>
          <a:xfrm>
            <a:off x="609600" y="3048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与或树的基本概念</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4451" name="Rectangle 3" descr="Rectangle: Click to edit Master text styles&#10;Second level&#10;Third level&#10;Fourth level&#10;Fifth level"/>
          <p:cNvSpPr>
            <a:spLocks noGrp="1" noChangeArrowheads="1"/>
          </p:cNvSpPr>
          <p:nvPr>
            <p:ph idx="1"/>
          </p:nvPr>
        </p:nvSpPr>
        <p:spPr>
          <a:xfrm>
            <a:off x="762000" y="1125538"/>
            <a:ext cx="7772400" cy="4800600"/>
          </a:xfrm>
        </p:spPr>
        <p:txBody>
          <a:bodyPr vert="horz" wrap="square" lIns="91440" tIns="45720" rIns="91440" bIns="45720" numCol="1" anchor="t" anchorCtr="0" compatLnSpc="1">
            <a:normAutofit lnSpcReduction="10000"/>
          </a:bodyPr>
          <a:lstStyle/>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a:ln>
                  <a:noFill/>
                </a:ln>
                <a:solidFill>
                  <a:schemeClr val="tx2"/>
                </a:solidFill>
                <a:effectLst/>
                <a:uLnTx/>
                <a:uFillTx/>
                <a:latin typeface="+mn-lt"/>
                <a:ea typeface="+mn-ea"/>
                <a:cs typeface="+mn-cs"/>
              </a:rPr>
              <a:t>本原问题</a:t>
            </a:r>
            <a:endParaRPr kumimoji="0" lang="zh-CN" altLang="en-US" sz="28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a:ln>
                  <a:noFill/>
                </a:ln>
                <a:solidFill>
                  <a:schemeClr val="tx2"/>
                </a:solidFill>
                <a:effectLst/>
                <a:uLnTx/>
                <a:uFillTx/>
                <a:latin typeface="+mn-lt"/>
                <a:ea typeface="+mn-ea"/>
                <a:cs typeface="+mn-cs"/>
              </a:rPr>
              <a:t>不能再分解或变换，而且直接可解的子问题。</a:t>
            </a:r>
            <a:endParaRPr kumimoji="0" lang="zh-CN" altLang="en-US" sz="24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a:ln>
                  <a:noFill/>
                </a:ln>
                <a:solidFill>
                  <a:schemeClr val="tx2"/>
                </a:solidFill>
                <a:effectLst/>
                <a:uLnTx/>
                <a:uFillTx/>
                <a:latin typeface="+mn-lt"/>
                <a:ea typeface="+mn-ea"/>
                <a:cs typeface="+mn-cs"/>
              </a:rPr>
              <a:t>端节点与终止节点</a:t>
            </a:r>
            <a:endParaRPr kumimoji="0" lang="zh-CN" altLang="en-US" sz="28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a:ln>
                  <a:noFill/>
                </a:ln>
                <a:solidFill>
                  <a:schemeClr val="tx2"/>
                </a:solidFill>
                <a:effectLst/>
                <a:uLnTx/>
                <a:uFillTx/>
                <a:latin typeface="+mn-lt"/>
                <a:ea typeface="+mn-ea"/>
                <a:cs typeface="+mn-cs"/>
              </a:rPr>
              <a:t>在与</a:t>
            </a:r>
            <a:r>
              <a:rPr kumimoji="0" lang="en-US" altLang="zh-CN" sz="2400" b="0" i="0" u="none" strike="noStrike" kern="1200" cap="none" spc="0" normalizeH="0" baseline="0" noProof="0">
                <a:ln>
                  <a:noFill/>
                </a:ln>
                <a:solidFill>
                  <a:schemeClr val="tx2"/>
                </a:solidFill>
                <a:effectLst/>
                <a:uLnTx/>
                <a:uFillTx/>
                <a:latin typeface="+mn-lt"/>
                <a:ea typeface="+mn-ea"/>
                <a:cs typeface="+mn-cs"/>
              </a:rPr>
              <a:t>/</a:t>
            </a:r>
            <a:r>
              <a:rPr kumimoji="0" lang="zh-CN" altLang="en-US" sz="2400" b="0" i="0" u="none" strike="noStrike" kern="1200" cap="none" spc="0" normalizeH="0" baseline="0" noProof="0">
                <a:ln>
                  <a:noFill/>
                </a:ln>
                <a:solidFill>
                  <a:schemeClr val="tx2"/>
                </a:solidFill>
                <a:effectLst/>
                <a:uLnTx/>
                <a:uFillTx/>
                <a:latin typeface="+mn-lt"/>
                <a:ea typeface="+mn-ea"/>
                <a:cs typeface="+mn-cs"/>
              </a:rPr>
              <a:t>或树中，没有子节点的节点统称为端节点；本原问题所对应的节点称为终止节点。</a:t>
            </a:r>
            <a:endParaRPr kumimoji="0" lang="zh-CN" altLang="en-US" sz="24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a:ln>
                  <a:noFill/>
                </a:ln>
                <a:solidFill>
                  <a:schemeClr val="tx2"/>
                </a:solidFill>
                <a:effectLst/>
                <a:uLnTx/>
                <a:uFillTx/>
                <a:latin typeface="+mn-lt"/>
                <a:ea typeface="+mn-ea"/>
                <a:cs typeface="+mn-cs"/>
              </a:rPr>
              <a:t>可解节点</a:t>
            </a:r>
            <a:endParaRPr kumimoji="0" lang="zh-CN" altLang="en-US" sz="28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a:ln>
                  <a:noFill/>
                </a:ln>
                <a:solidFill>
                  <a:schemeClr val="tx2"/>
                </a:solidFill>
                <a:effectLst/>
                <a:uLnTx/>
                <a:uFillTx/>
                <a:latin typeface="+mn-lt"/>
                <a:ea typeface="+mn-ea"/>
                <a:cs typeface="+mn-cs"/>
              </a:rPr>
              <a:t>在与</a:t>
            </a:r>
            <a:r>
              <a:rPr kumimoji="0" lang="en-US" altLang="zh-CN" sz="2400" b="0" i="0" u="none" strike="noStrike" kern="1200" cap="none" spc="0" normalizeH="0" baseline="0" noProof="0">
                <a:ln>
                  <a:noFill/>
                </a:ln>
                <a:solidFill>
                  <a:schemeClr val="tx2"/>
                </a:solidFill>
                <a:effectLst/>
                <a:uLnTx/>
                <a:uFillTx/>
                <a:latin typeface="+mn-lt"/>
                <a:ea typeface="+mn-ea"/>
                <a:cs typeface="+mn-cs"/>
              </a:rPr>
              <a:t>/</a:t>
            </a:r>
            <a:r>
              <a:rPr kumimoji="0" lang="zh-CN" altLang="en-US" sz="2400" b="0" i="0" u="none" strike="noStrike" kern="1200" cap="none" spc="0" normalizeH="0" baseline="0" noProof="0">
                <a:ln>
                  <a:noFill/>
                </a:ln>
                <a:solidFill>
                  <a:schemeClr val="tx2"/>
                </a:solidFill>
                <a:effectLst/>
                <a:uLnTx/>
                <a:uFillTx/>
                <a:latin typeface="+mn-lt"/>
                <a:ea typeface="+mn-ea"/>
                <a:cs typeface="+mn-cs"/>
              </a:rPr>
              <a:t>或树中，满足下列条件之一者，称为可解节点：</a:t>
            </a:r>
            <a:endParaRPr kumimoji="0" lang="zh-CN" altLang="en-US" sz="2400" b="0" i="0" u="none" strike="noStrike" kern="1200" cap="none" spc="0" normalizeH="0" baseline="0" noProof="0">
              <a:ln>
                <a:noFill/>
              </a:ln>
              <a:solidFill>
                <a:schemeClr val="tx2"/>
              </a:solidFill>
              <a:effectLst/>
              <a:uLnTx/>
              <a:uFillTx/>
              <a:latin typeface="+mn-lt"/>
              <a:ea typeface="+mn-ea"/>
              <a:cs typeface="+mn-cs"/>
            </a:endParaRPr>
          </a:p>
          <a:p>
            <a:pPr marL="1143000" marR="0" lvl="2" indent="-2286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000" b="0" i="0" u="none" strike="noStrike" kern="1200" cap="none" spc="0" normalizeH="0" baseline="0" noProof="0">
                <a:ln>
                  <a:noFill/>
                </a:ln>
                <a:solidFill>
                  <a:schemeClr val="tx2"/>
                </a:solidFill>
                <a:effectLst/>
                <a:uLnTx/>
                <a:uFillTx/>
                <a:latin typeface="+mn-lt"/>
                <a:ea typeface="+mn-ea"/>
                <a:cs typeface="+mn-cs"/>
              </a:rPr>
              <a:t>它是一个终止节点；</a:t>
            </a: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1143000" marR="0" lvl="2" indent="-2286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000" b="0" i="0" u="none" strike="noStrike" kern="1200" cap="none" spc="0" normalizeH="0" baseline="0" noProof="0">
                <a:ln>
                  <a:noFill/>
                </a:ln>
                <a:solidFill>
                  <a:schemeClr val="tx2"/>
                </a:solidFill>
                <a:effectLst/>
                <a:uLnTx/>
                <a:uFillTx/>
                <a:latin typeface="+mn-lt"/>
                <a:ea typeface="+mn-ea"/>
                <a:cs typeface="+mn-cs"/>
              </a:rPr>
              <a:t>它是一个</a:t>
            </a:r>
            <a:r>
              <a:rPr kumimoji="0" lang="zh-CN" altLang="en-US" sz="2000" b="0" i="0" u="none" strike="noStrike" kern="1200" cap="none" spc="0" normalizeH="0" baseline="0" noProof="0">
                <a:ln>
                  <a:noFill/>
                </a:ln>
                <a:solidFill>
                  <a:schemeClr val="tx2"/>
                </a:solidFill>
                <a:effectLst/>
                <a:uLnTx/>
                <a:uFillTx/>
                <a:latin typeface="Times New Roman" panose="02020603050405020304"/>
                <a:ea typeface="+mn-ea"/>
                <a:cs typeface="+mn-cs"/>
              </a:rPr>
              <a:t>“</a:t>
            </a:r>
            <a:r>
              <a:rPr kumimoji="0" lang="zh-CN" altLang="en-US" sz="2000" b="0" i="0" u="none" strike="noStrike" kern="1200" cap="none" spc="0" normalizeH="0" baseline="0" noProof="0">
                <a:ln>
                  <a:noFill/>
                </a:ln>
                <a:solidFill>
                  <a:schemeClr val="tx2"/>
                </a:solidFill>
                <a:effectLst/>
                <a:uLnTx/>
                <a:uFillTx/>
                <a:latin typeface="+mn-lt"/>
                <a:ea typeface="+mn-ea"/>
                <a:cs typeface="+mn-cs"/>
              </a:rPr>
              <a:t>或</a:t>
            </a:r>
            <a:r>
              <a:rPr kumimoji="0" lang="zh-CN" altLang="en-US" sz="2000" b="0" i="0" u="none" strike="noStrike" kern="1200" cap="none" spc="0" normalizeH="0" baseline="0" noProof="0">
                <a:ln>
                  <a:noFill/>
                </a:ln>
                <a:solidFill>
                  <a:schemeClr val="tx2"/>
                </a:solidFill>
                <a:effectLst/>
                <a:uLnTx/>
                <a:uFillTx/>
                <a:latin typeface="Times New Roman" panose="02020603050405020304"/>
                <a:ea typeface="+mn-ea"/>
                <a:cs typeface="+mn-cs"/>
              </a:rPr>
              <a:t>”</a:t>
            </a:r>
            <a:r>
              <a:rPr kumimoji="0" lang="zh-CN" altLang="en-US" sz="2000" b="0" i="0" u="none" strike="noStrike" kern="1200" cap="none" spc="0" normalizeH="0" baseline="0" noProof="0">
                <a:ln>
                  <a:noFill/>
                </a:ln>
                <a:solidFill>
                  <a:schemeClr val="tx2"/>
                </a:solidFill>
                <a:effectLst/>
                <a:uLnTx/>
                <a:uFillTx/>
                <a:latin typeface="+mn-lt"/>
                <a:ea typeface="+mn-ea"/>
                <a:cs typeface="+mn-cs"/>
              </a:rPr>
              <a:t>节点，且其子节点中至少有一个是可解节点；</a:t>
            </a: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1143000" marR="0" lvl="2" indent="-2286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000" b="0" i="0" u="none" strike="noStrike" kern="1200" cap="none" spc="0" normalizeH="0" baseline="0" noProof="0">
                <a:ln>
                  <a:noFill/>
                </a:ln>
                <a:solidFill>
                  <a:schemeClr val="tx2"/>
                </a:solidFill>
                <a:effectLst/>
                <a:uLnTx/>
                <a:uFillTx/>
                <a:latin typeface="+mn-lt"/>
                <a:ea typeface="+mn-ea"/>
                <a:cs typeface="+mn-cs"/>
              </a:rPr>
              <a:t>它是一个</a:t>
            </a:r>
            <a:r>
              <a:rPr kumimoji="0" lang="zh-CN" altLang="en-US" sz="2000" b="0" i="0" u="none" strike="noStrike" kern="1200" cap="none" spc="0" normalizeH="0" baseline="0" noProof="0">
                <a:ln>
                  <a:noFill/>
                </a:ln>
                <a:solidFill>
                  <a:schemeClr val="tx2"/>
                </a:solidFill>
                <a:effectLst/>
                <a:uLnTx/>
                <a:uFillTx/>
                <a:latin typeface="Times New Roman" panose="02020603050405020304"/>
                <a:ea typeface="+mn-ea"/>
                <a:cs typeface="+mn-cs"/>
              </a:rPr>
              <a:t>“</a:t>
            </a:r>
            <a:r>
              <a:rPr kumimoji="0" lang="zh-CN" altLang="en-US" sz="2000" b="0" i="0" u="none" strike="noStrike" kern="1200" cap="none" spc="0" normalizeH="0" baseline="0" noProof="0">
                <a:ln>
                  <a:noFill/>
                </a:ln>
                <a:solidFill>
                  <a:schemeClr val="tx2"/>
                </a:solidFill>
                <a:effectLst/>
                <a:uLnTx/>
                <a:uFillTx/>
                <a:latin typeface="+mn-lt"/>
                <a:ea typeface="+mn-ea"/>
                <a:cs typeface="+mn-cs"/>
              </a:rPr>
              <a:t>与</a:t>
            </a:r>
            <a:r>
              <a:rPr kumimoji="0" lang="zh-CN" altLang="en-US" sz="2000" b="0" i="0" u="none" strike="noStrike" kern="1200" cap="none" spc="0" normalizeH="0" baseline="0" noProof="0">
                <a:ln>
                  <a:noFill/>
                </a:ln>
                <a:solidFill>
                  <a:schemeClr val="tx2"/>
                </a:solidFill>
                <a:effectLst/>
                <a:uLnTx/>
                <a:uFillTx/>
                <a:latin typeface="Times New Roman" panose="02020603050405020304"/>
                <a:ea typeface="+mn-ea"/>
                <a:cs typeface="+mn-cs"/>
              </a:rPr>
              <a:t>”</a:t>
            </a:r>
            <a:r>
              <a:rPr kumimoji="0" lang="zh-CN" altLang="en-US" sz="2000" b="0" i="0" u="none" strike="noStrike" kern="1200" cap="none" spc="0" normalizeH="0" baseline="0" noProof="0">
                <a:ln>
                  <a:noFill/>
                </a:ln>
                <a:solidFill>
                  <a:schemeClr val="tx2"/>
                </a:solidFill>
                <a:effectLst/>
                <a:uLnTx/>
                <a:uFillTx/>
                <a:latin typeface="+mn-lt"/>
                <a:ea typeface="+mn-ea"/>
                <a:cs typeface="+mn-cs"/>
              </a:rPr>
              <a:t>节点，且其子节点全部是可解节点。</a:t>
            </a: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800" b="0" i="0" u="none" strike="noStrike" kern="1200" cap="none" spc="0" normalizeH="0" baseline="0" noProof="0">
                <a:ln>
                  <a:noFill/>
                </a:ln>
                <a:solidFill>
                  <a:schemeClr val="tx2"/>
                </a:solidFill>
                <a:effectLst/>
                <a:uLnTx/>
                <a:uFillTx/>
                <a:latin typeface="+mn-lt"/>
                <a:ea typeface="+mn-ea"/>
                <a:cs typeface="+mn-cs"/>
              </a:rPr>
              <a:t>不可解节点</a:t>
            </a:r>
            <a:endParaRPr kumimoji="0" lang="zh-CN" altLang="en-US" sz="28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a:ln>
                  <a:noFill/>
                </a:ln>
                <a:solidFill>
                  <a:schemeClr val="tx2"/>
                </a:solidFill>
                <a:effectLst/>
                <a:uLnTx/>
                <a:uFillTx/>
                <a:latin typeface="+mn-lt"/>
                <a:ea typeface="+mn-ea"/>
                <a:cs typeface="+mn-cs"/>
              </a:rPr>
              <a:t>关于可解节点的三个条件全部不满足的节点</a:t>
            </a:r>
            <a:endParaRPr kumimoji="0" lang="zh-CN" altLang="en-US" sz="2400" b="0" i="0" u="none" strike="noStrike" kern="1200" cap="none" spc="0" normalizeH="0" baseline="0" noProof="0">
              <a:ln>
                <a:noFill/>
              </a:ln>
              <a:solidFill>
                <a:schemeClr val="tx2"/>
              </a:solidFill>
              <a:effectLst/>
              <a:uLnTx/>
              <a:uFillTx/>
              <a:latin typeface="+mn-lt"/>
              <a:ea typeface="+mn-ea"/>
              <a:cs typeface="+mn-cs"/>
            </a:endParaRPr>
          </a:p>
        </p:txBody>
      </p:sp>
      <p:sp>
        <p:nvSpPr>
          <p:cNvPr id="2970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51">
                                            <p:txEl>
                                              <p:charRg st="0" end="5"/>
                                            </p:txEl>
                                          </p:spTgt>
                                        </p:tgtEl>
                                        <p:attrNameLst>
                                          <p:attrName>style.visibility</p:attrName>
                                        </p:attrNameLst>
                                      </p:cBhvr>
                                      <p:to>
                                        <p:strVal val="visible"/>
                                      </p:to>
                                    </p:set>
                                    <p:anim calcmode="lin" valueType="num">
                                      <p:cBhvr additive="base">
                                        <p:cTn id="7" dur="500" fill="hold"/>
                                        <p:tgtEl>
                                          <p:spTgt spid="104451">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1">
                                            <p:txEl>
                                              <p:charRg st="0"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451">
                                            <p:txEl>
                                              <p:charRg st="5" end="26"/>
                                            </p:txEl>
                                          </p:spTgt>
                                        </p:tgtEl>
                                        <p:attrNameLst>
                                          <p:attrName>style.visibility</p:attrName>
                                        </p:attrNameLst>
                                      </p:cBhvr>
                                      <p:to>
                                        <p:strVal val="visible"/>
                                      </p:to>
                                    </p:set>
                                    <p:anim calcmode="lin" valueType="num">
                                      <p:cBhvr additive="base">
                                        <p:cTn id="13" dur="500" fill="hold"/>
                                        <p:tgtEl>
                                          <p:spTgt spid="104451">
                                            <p:txEl>
                                              <p:charRg st="5" end="2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451">
                                            <p:txEl>
                                              <p:charRg st="5" end="2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451">
                                            <p:txEl>
                                              <p:charRg st="26" end="35"/>
                                            </p:txEl>
                                          </p:spTgt>
                                        </p:tgtEl>
                                        <p:attrNameLst>
                                          <p:attrName>style.visibility</p:attrName>
                                        </p:attrNameLst>
                                      </p:cBhvr>
                                      <p:to>
                                        <p:strVal val="visible"/>
                                      </p:to>
                                    </p:set>
                                    <p:anim calcmode="lin" valueType="num">
                                      <p:cBhvr additive="base">
                                        <p:cTn id="19" dur="500" fill="hold"/>
                                        <p:tgtEl>
                                          <p:spTgt spid="104451">
                                            <p:txEl>
                                              <p:charRg st="26" end="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1">
                                            <p:txEl>
                                              <p:charRg st="26" end="3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451">
                                            <p:txEl>
                                              <p:charRg st="35" end="75"/>
                                            </p:txEl>
                                          </p:spTgt>
                                        </p:tgtEl>
                                        <p:attrNameLst>
                                          <p:attrName>style.visibility</p:attrName>
                                        </p:attrNameLst>
                                      </p:cBhvr>
                                      <p:to>
                                        <p:strVal val="visible"/>
                                      </p:to>
                                    </p:set>
                                    <p:anim calcmode="lin" valueType="num">
                                      <p:cBhvr additive="base">
                                        <p:cTn id="25" dur="500" fill="hold"/>
                                        <p:tgtEl>
                                          <p:spTgt spid="104451">
                                            <p:txEl>
                                              <p:charRg st="35" end="7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451">
                                            <p:txEl>
                                              <p:charRg st="35" end="7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4451">
                                            <p:txEl>
                                              <p:charRg st="75" end="80"/>
                                            </p:txEl>
                                          </p:spTgt>
                                        </p:tgtEl>
                                        <p:attrNameLst>
                                          <p:attrName>style.visibility</p:attrName>
                                        </p:attrNameLst>
                                      </p:cBhvr>
                                      <p:to>
                                        <p:strVal val="visible"/>
                                      </p:to>
                                    </p:set>
                                    <p:anim calcmode="lin" valueType="num">
                                      <p:cBhvr additive="base">
                                        <p:cTn id="31" dur="500" fill="hold"/>
                                        <p:tgtEl>
                                          <p:spTgt spid="104451">
                                            <p:txEl>
                                              <p:charRg st="75" end="8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451">
                                            <p:txEl>
                                              <p:charRg st="75" end="8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4451">
                                            <p:txEl>
                                              <p:charRg st="80" end="105"/>
                                            </p:txEl>
                                          </p:spTgt>
                                        </p:tgtEl>
                                        <p:attrNameLst>
                                          <p:attrName>style.visibility</p:attrName>
                                        </p:attrNameLst>
                                      </p:cBhvr>
                                      <p:to>
                                        <p:strVal val="visible"/>
                                      </p:to>
                                    </p:set>
                                    <p:anim calcmode="lin" valueType="num">
                                      <p:cBhvr additive="base">
                                        <p:cTn id="37" dur="500" fill="hold"/>
                                        <p:tgtEl>
                                          <p:spTgt spid="104451">
                                            <p:txEl>
                                              <p:charRg st="80" end="10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451">
                                            <p:txEl>
                                              <p:charRg st="80" end="10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4451">
                                            <p:txEl>
                                              <p:charRg st="105" end="115"/>
                                            </p:txEl>
                                          </p:spTgt>
                                        </p:tgtEl>
                                        <p:attrNameLst>
                                          <p:attrName>style.visibility</p:attrName>
                                        </p:attrNameLst>
                                      </p:cBhvr>
                                      <p:to>
                                        <p:strVal val="visible"/>
                                      </p:to>
                                    </p:set>
                                    <p:anim calcmode="lin" valueType="num">
                                      <p:cBhvr additive="base">
                                        <p:cTn id="43" dur="500" fill="hold"/>
                                        <p:tgtEl>
                                          <p:spTgt spid="104451">
                                            <p:txEl>
                                              <p:charRg st="105" end="11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451">
                                            <p:txEl>
                                              <p:charRg st="105" end="115"/>
                                            </p:txEl>
                                          </p:spTgt>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nodeType="afterEffect">
                                  <p:stCondLst>
                                    <p:cond delay="0"/>
                                  </p:stCondLst>
                                  <p:childTnLst>
                                    <p:set>
                                      <p:cBhvr>
                                        <p:cTn id="47" dur="1" fill="hold">
                                          <p:stCondLst>
                                            <p:cond delay="0"/>
                                          </p:stCondLst>
                                        </p:cTn>
                                        <p:tgtEl>
                                          <p:spTgt spid="104451">
                                            <p:txEl>
                                              <p:charRg st="115" end="143"/>
                                            </p:txEl>
                                          </p:spTgt>
                                        </p:tgtEl>
                                        <p:attrNameLst>
                                          <p:attrName>style.visibility</p:attrName>
                                        </p:attrNameLst>
                                      </p:cBhvr>
                                      <p:to>
                                        <p:strVal val="visible"/>
                                      </p:to>
                                    </p:set>
                                    <p:anim calcmode="lin" valueType="num">
                                      <p:cBhvr additive="base">
                                        <p:cTn id="48" dur="500" fill="hold"/>
                                        <p:tgtEl>
                                          <p:spTgt spid="104451">
                                            <p:txEl>
                                              <p:charRg st="115" end="14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04451">
                                            <p:txEl>
                                              <p:charRg st="115" end="143"/>
                                            </p:txEl>
                                          </p:spTgt>
                                        </p:tgtEl>
                                        <p:attrNameLst>
                                          <p:attrName>ppt_y</p:attrName>
                                        </p:attrNameLst>
                                      </p:cBhvr>
                                      <p:tavLst>
                                        <p:tav tm="0">
                                          <p:val>
                                            <p:strVal val="1+#ppt_h/2"/>
                                          </p:val>
                                        </p:tav>
                                        <p:tav tm="100000">
                                          <p:val>
                                            <p:strVal val="#ppt_y"/>
                                          </p:val>
                                        </p:tav>
                                      </p:tavLst>
                                    </p:anim>
                                  </p:childTnLst>
                                </p:cTn>
                              </p:par>
                            </p:childTnLst>
                          </p:cTn>
                        </p:par>
                        <p:par>
                          <p:cTn id="50" fill="hold">
                            <p:stCondLst>
                              <p:cond delay="1000"/>
                            </p:stCondLst>
                            <p:childTnLst>
                              <p:par>
                                <p:cTn id="51" presetID="2" presetClass="entr" presetSubtype="4" fill="hold" nodeType="afterEffect">
                                  <p:stCondLst>
                                    <p:cond delay="0"/>
                                  </p:stCondLst>
                                  <p:childTnLst>
                                    <p:set>
                                      <p:cBhvr>
                                        <p:cTn id="52" dur="1" fill="hold">
                                          <p:stCondLst>
                                            <p:cond delay="0"/>
                                          </p:stCondLst>
                                        </p:cTn>
                                        <p:tgtEl>
                                          <p:spTgt spid="104451">
                                            <p:txEl>
                                              <p:charRg st="143" end="167"/>
                                            </p:txEl>
                                          </p:spTgt>
                                        </p:tgtEl>
                                        <p:attrNameLst>
                                          <p:attrName>style.visibility</p:attrName>
                                        </p:attrNameLst>
                                      </p:cBhvr>
                                      <p:to>
                                        <p:strVal val="visible"/>
                                      </p:to>
                                    </p:set>
                                    <p:anim calcmode="lin" valueType="num">
                                      <p:cBhvr additive="base">
                                        <p:cTn id="53" dur="500" fill="hold"/>
                                        <p:tgtEl>
                                          <p:spTgt spid="104451">
                                            <p:txEl>
                                              <p:charRg st="143" end="16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4451">
                                            <p:txEl>
                                              <p:charRg st="143" end="16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04451">
                                            <p:txEl>
                                              <p:charRg st="167" end="173"/>
                                            </p:txEl>
                                          </p:spTgt>
                                        </p:tgtEl>
                                        <p:attrNameLst>
                                          <p:attrName>style.visibility</p:attrName>
                                        </p:attrNameLst>
                                      </p:cBhvr>
                                      <p:to>
                                        <p:strVal val="visible"/>
                                      </p:to>
                                    </p:set>
                                    <p:anim calcmode="lin" valueType="num">
                                      <p:cBhvr additive="base">
                                        <p:cTn id="59" dur="500" fill="hold"/>
                                        <p:tgtEl>
                                          <p:spTgt spid="104451">
                                            <p:txEl>
                                              <p:charRg st="167" end="17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04451">
                                            <p:txEl>
                                              <p:charRg st="167" end="17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04451">
                                            <p:txEl>
                                              <p:charRg st="173" end="193"/>
                                            </p:txEl>
                                          </p:spTgt>
                                        </p:tgtEl>
                                        <p:attrNameLst>
                                          <p:attrName>style.visibility</p:attrName>
                                        </p:attrNameLst>
                                      </p:cBhvr>
                                      <p:to>
                                        <p:strVal val="visible"/>
                                      </p:to>
                                    </p:set>
                                    <p:anim calcmode="lin" valueType="num">
                                      <p:cBhvr additive="base">
                                        <p:cTn id="65" dur="500" fill="hold"/>
                                        <p:tgtEl>
                                          <p:spTgt spid="104451">
                                            <p:txEl>
                                              <p:charRg st="173" end="19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04451">
                                            <p:txEl>
                                              <p:charRg st="173" end="19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ChangeArrowheads="1"/>
          </p:cNvSpPr>
          <p:nvPr>
            <p:ph type="title"/>
          </p:nvPr>
        </p:nvSpPr>
        <p:spPr>
          <a:xfrm>
            <a:off x="457200" y="228600"/>
            <a:ext cx="8382000" cy="685800"/>
          </a:xfr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9219" name="Rectangle 3" descr="Rectangle: Click to edit Master text styles&#13;&#10;Second level&#13;&#10;Third level&#13;&#10;Fourth level&#13;&#10;Fifth level"/>
          <p:cNvSpPr>
            <a:spLocks noGrp="1"/>
          </p:cNvSpPr>
          <p:nvPr>
            <p:ph idx="1"/>
          </p:nvPr>
        </p:nvSpPr>
        <p:spPr>
          <a:xfrm>
            <a:off x="304800" y="1219200"/>
            <a:ext cx="8305800" cy="5410200"/>
          </a:xfrm>
          <a:ln/>
        </p:spPr>
        <p:txBody>
          <a:bodyPr vert="horz" wrap="square" lIns="91440" tIns="45720" rIns="91440" bIns="45720" anchor="t" anchorCtr="0"/>
          <a:p>
            <a:pPr marL="609600" indent="-609600" eaLnBrk="1" hangingPunct="1"/>
            <a:r>
              <a:rPr lang="zh-CN" altLang="en-US" sz="2800" dirty="0"/>
              <a:t>解树</a:t>
            </a:r>
            <a:endParaRPr lang="zh-CN" altLang="en-US" sz="2800" dirty="0"/>
          </a:p>
          <a:p>
            <a:pPr marL="609600" indent="-609600" eaLnBrk="1" hangingPunct="1">
              <a:buFont typeface="Wingdings" panose="05000000000000000000" pitchFamily="2" charset="2"/>
              <a:buNone/>
            </a:pPr>
            <a:r>
              <a:rPr lang="zh-CN" altLang="en-US" sz="2400" dirty="0"/>
              <a:t>	由可解节点所构成，并且由这些可解节点可推出初始节点为可解节点的子树称为解树。</a:t>
            </a:r>
            <a:endParaRPr lang="zh-CN" altLang="en-US" sz="2400" dirty="0"/>
          </a:p>
        </p:txBody>
      </p:sp>
      <p:sp>
        <p:nvSpPr>
          <p:cNvPr id="3174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9323" name="Object 107"/>
          <p:cNvGraphicFramePr>
            <a:graphicFrameLocks noChangeAspect="1"/>
          </p:cNvGraphicFramePr>
          <p:nvPr/>
        </p:nvGraphicFramePr>
        <p:xfrm>
          <a:off x="1828800" y="2667000"/>
          <a:ext cx="5562600" cy="3670300"/>
        </p:xfrm>
        <a:graphic>
          <a:graphicData uri="http://schemas.openxmlformats.org/presentationml/2006/ole">
            <mc:AlternateContent xmlns:mc="http://schemas.openxmlformats.org/markup-compatibility/2006">
              <mc:Choice xmlns:v="urn:schemas-microsoft-com:vml" Requires="v">
                <p:oleObj spid="_x0000_s3076" name="" r:id="rId1" imgW="4428490" imgH="2671445" progId="Visio.Drawing.11">
                  <p:embed/>
                </p:oleObj>
              </mc:Choice>
              <mc:Fallback>
                <p:oleObj name="" r:id="rId1" imgW="4428490" imgH="2671445" progId="Visio.Drawing.11">
                  <p:embed/>
                  <p:pic>
                    <p:nvPicPr>
                      <p:cNvPr id="0" name="图片 3075"/>
                      <p:cNvPicPr/>
                      <p:nvPr/>
                    </p:nvPicPr>
                    <p:blipFill>
                      <a:blip r:embed="rId2"/>
                      <a:stretch>
                        <a:fillRect/>
                      </a:stretch>
                    </p:blipFill>
                    <p:spPr>
                      <a:xfrm>
                        <a:off x="1828800" y="2667000"/>
                        <a:ext cx="5562600" cy="36703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charRg st="3" end="43"/>
                                            </p:txEl>
                                          </p:spTgt>
                                        </p:tgtEl>
                                        <p:attrNameLst>
                                          <p:attrName>style.visibility</p:attrName>
                                        </p:attrNameLst>
                                      </p:cBhvr>
                                      <p:to>
                                        <p:strVal val="visible"/>
                                      </p:to>
                                    </p:set>
                                    <p:anim calcmode="lin" valueType="num">
                                      <p:cBhvr additive="base">
                                        <p:cTn id="7" dur="500" fill="hold"/>
                                        <p:tgtEl>
                                          <p:spTgt spid="9219">
                                            <p:txEl>
                                              <p:charRg st="3" end="4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charRg st="3" end="4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323"/>
                                        </p:tgtEl>
                                        <p:attrNameLst>
                                          <p:attrName>style.visibility</p:attrName>
                                        </p:attrNameLst>
                                      </p:cBhvr>
                                      <p:to>
                                        <p:strVal val="visible"/>
                                      </p:to>
                                    </p:set>
                                    <p:animEffect transition="in" filter="dissolve">
                                      <p:cBhvr>
                                        <p:cTn id="13" dur="500"/>
                                        <p:tgtEl>
                                          <p:spTgt spid="9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noChangeArrowheads="1"/>
          </p:cNvSpPr>
          <p:nvPr>
            <p:ph type="title"/>
          </p:nvPr>
        </p:nvSpPr>
        <p:spPr>
          <a:xfrm>
            <a:off x="609600" y="228600"/>
            <a:ext cx="7772400" cy="8382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三阶梵塔问题的与或树</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graphicFrame>
        <p:nvGraphicFramePr>
          <p:cNvPr id="103429" name="Object 5"/>
          <p:cNvGraphicFramePr>
            <a:graphicFrameLocks noChangeAspect="1"/>
          </p:cNvGraphicFramePr>
          <p:nvPr>
            <p:ph idx="1"/>
          </p:nvPr>
        </p:nvGraphicFramePr>
        <p:xfrm>
          <a:off x="533400" y="2746375"/>
          <a:ext cx="8305800" cy="1966913"/>
        </p:xfrm>
        <a:graphic>
          <a:graphicData uri="http://schemas.openxmlformats.org/presentationml/2006/ole">
            <mc:AlternateContent xmlns:mc="http://schemas.openxmlformats.org/markup-compatibility/2006">
              <mc:Choice xmlns:v="urn:schemas-microsoft-com:vml" Requires="v">
                <p:oleObj spid="_x0000_s3077" name="" r:id="rId1" imgW="8376285" imgH="1986915" progId="Visio.Drawing.6">
                  <p:embed/>
                </p:oleObj>
              </mc:Choice>
              <mc:Fallback>
                <p:oleObj name="" r:id="rId1" imgW="8376285" imgH="1986915" progId="Visio.Drawing.6">
                  <p:embed/>
                  <p:pic>
                    <p:nvPicPr>
                      <p:cNvPr id="0" name="图片 3076"/>
                      <p:cNvPicPr/>
                      <p:nvPr/>
                    </p:nvPicPr>
                    <p:blipFill>
                      <a:blip r:embed="rId2"/>
                      <a:srcRect/>
                      <a:stretch>
                        <a:fillRect/>
                      </a:stretch>
                    </p:blipFill>
                    <p:spPr>
                      <a:xfrm>
                        <a:off x="533400" y="2746375"/>
                        <a:ext cx="8305800" cy="1966913"/>
                      </a:xfrm>
                      <a:prstGeom prst="rect">
                        <a:avLst/>
                      </a:prstGeom>
                      <a:noFill/>
                      <a:ln w="38100">
                        <a:miter/>
                      </a:ln>
                    </p:spPr>
                  </p:pic>
                </p:oleObj>
              </mc:Fallback>
            </mc:AlternateContent>
          </a:graphicData>
        </a:graphic>
      </p:graphicFrame>
      <p:sp>
        <p:nvSpPr>
          <p:cNvPr id="3379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03429"/>
                                        </p:tgtEl>
                                        <p:attrNameLst>
                                          <p:attrName>style.visibility</p:attrName>
                                        </p:attrNameLst>
                                      </p:cBhvr>
                                      <p:to>
                                        <p:strVal val="visible"/>
                                      </p:to>
                                    </p:set>
                                    <p:animEffect transition="in" filter="strips(downLeft)">
                                      <p:cBhvr>
                                        <p:cTn id="7"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title"/>
          </p:nvPr>
        </p:nvSpPr>
        <p:spPr>
          <a:xfrm>
            <a:off x="609600" y="228600"/>
            <a:ext cx="77724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5.2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状态空间搜索</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graphicFrame>
        <p:nvGraphicFramePr>
          <p:cNvPr id="14339" name="Object 3"/>
          <p:cNvGraphicFramePr>
            <a:graphicFrameLocks noChangeAspect="1"/>
          </p:cNvGraphicFramePr>
          <p:nvPr>
            <p:ph idx="1"/>
          </p:nvPr>
        </p:nvGraphicFramePr>
        <p:xfrm>
          <a:off x="685800" y="1066800"/>
          <a:ext cx="8077200" cy="3813175"/>
        </p:xfrm>
        <a:graphic>
          <a:graphicData uri="http://schemas.openxmlformats.org/presentationml/2006/ole">
            <mc:AlternateContent xmlns:mc="http://schemas.openxmlformats.org/markup-compatibility/2006">
              <mc:Choice xmlns:v="urn:schemas-microsoft-com:vml" Requires="v">
                <p:oleObj spid="_x0000_s3078" name="" r:id="rId1" imgW="4617085" imgH="2178685" progId="Visio.Drawing.6">
                  <p:embed/>
                </p:oleObj>
              </mc:Choice>
              <mc:Fallback>
                <p:oleObj name="" r:id="rId1" imgW="4617085" imgH="2178685" progId="Visio.Drawing.6">
                  <p:embed/>
                  <p:pic>
                    <p:nvPicPr>
                      <p:cNvPr id="0" name="图片 3077"/>
                      <p:cNvPicPr/>
                      <p:nvPr/>
                    </p:nvPicPr>
                    <p:blipFill>
                      <a:blip r:embed="rId2"/>
                      <a:srcRect/>
                      <a:stretch>
                        <a:fillRect/>
                      </a:stretch>
                    </p:blipFill>
                    <p:spPr>
                      <a:xfrm>
                        <a:off x="685800" y="1066800"/>
                        <a:ext cx="8077200" cy="3813175"/>
                      </a:xfrm>
                      <a:prstGeom prst="rect">
                        <a:avLst/>
                      </a:prstGeom>
                      <a:noFill/>
                      <a:ln w="38100">
                        <a:miter/>
                      </a:ln>
                    </p:spPr>
                  </p:pic>
                </p:oleObj>
              </mc:Fallback>
            </mc:AlternateContent>
          </a:graphicData>
        </a:graphic>
      </p:graphicFrame>
      <p:sp>
        <p:nvSpPr>
          <p:cNvPr id="3584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14348" name="Text Box 12"/>
          <p:cNvSpPr txBox="1"/>
          <p:nvPr/>
        </p:nvSpPr>
        <p:spPr>
          <a:xfrm>
            <a:off x="457200" y="4876800"/>
            <a:ext cx="8229600" cy="1879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0" lvl="0" indent="0" eaLnBrk="1" hangingPunct="1">
              <a:spcBef>
                <a:spcPct val="50000"/>
              </a:spcBef>
              <a:buClr>
                <a:schemeClr val="hlink"/>
              </a:buClr>
              <a:buSzPct val="110000"/>
              <a:buFont typeface="Wingdings" panose="05000000000000000000" pitchFamily="2" charset="2"/>
              <a:buBlip>
                <a:blip r:embed="rId3"/>
              </a:buBlip>
            </a:pPr>
            <a:r>
              <a:rPr lang="zh-CN" altLang="en-US" sz="1800" dirty="0">
                <a:solidFill>
                  <a:schemeClr val="tx1"/>
                </a:solidFill>
                <a:latin typeface="Tahoma" panose="020B0604030504040204" pitchFamily="34" charset="0"/>
                <a:ea typeface="宋体" panose="02010600030101010101" pitchFamily="2" charset="-122"/>
              </a:rPr>
              <a:t>盲目搜索的特点：</a:t>
            </a:r>
            <a:endParaRPr lang="zh-CN" altLang="en-US" sz="1800" dirty="0">
              <a:solidFill>
                <a:schemeClr val="tx1"/>
              </a:solidFill>
              <a:latin typeface="Tahoma" panose="020B0604030504040204" pitchFamily="34" charset="0"/>
              <a:ea typeface="宋体" panose="02010600030101010101" pitchFamily="2" charset="-122"/>
            </a:endParaRPr>
          </a:p>
          <a:p>
            <a:pPr marL="457200" lvl="1" indent="0" eaLnBrk="1" hangingPunct="1">
              <a:spcBef>
                <a:spcPct val="50000"/>
              </a:spcBef>
              <a:buClr>
                <a:schemeClr val="hlink"/>
              </a:buClr>
              <a:buSzPct val="110000"/>
              <a:buFont typeface="Wingdings" panose="05000000000000000000" pitchFamily="2" charset="2"/>
              <a:buBlip>
                <a:blip r:embed="rId3"/>
              </a:buBlip>
            </a:pPr>
            <a:r>
              <a:rPr lang="zh-CN" altLang="en-US" sz="1800" dirty="0">
                <a:solidFill>
                  <a:schemeClr val="tx1"/>
                </a:solidFill>
                <a:latin typeface="Tahoma" panose="020B0604030504040204" pitchFamily="34" charset="0"/>
                <a:ea typeface="宋体" panose="02010600030101010101" pitchFamily="2" charset="-122"/>
              </a:rPr>
              <a:t>搜索按规定的路线进行，不使用与问题有关的启发性信息；</a:t>
            </a:r>
            <a:endParaRPr lang="zh-CN" altLang="en-US" sz="1800" dirty="0">
              <a:solidFill>
                <a:schemeClr val="tx1"/>
              </a:solidFill>
              <a:latin typeface="Tahoma" panose="020B0604030504040204" pitchFamily="34" charset="0"/>
              <a:ea typeface="宋体" panose="02010600030101010101" pitchFamily="2" charset="-122"/>
            </a:endParaRPr>
          </a:p>
          <a:p>
            <a:pPr marL="457200" lvl="1" indent="0" eaLnBrk="1" hangingPunct="1">
              <a:spcBef>
                <a:spcPct val="50000"/>
              </a:spcBef>
              <a:buClr>
                <a:schemeClr val="hlink"/>
              </a:buClr>
              <a:buSzPct val="110000"/>
              <a:buFont typeface="Wingdings" panose="05000000000000000000" pitchFamily="2" charset="2"/>
              <a:buBlip>
                <a:blip r:embed="rId3"/>
              </a:buBlip>
            </a:pPr>
            <a:r>
              <a:rPr lang="zh-CN" altLang="en-US" sz="1800" dirty="0">
                <a:solidFill>
                  <a:schemeClr val="tx1"/>
                </a:solidFill>
                <a:latin typeface="Tahoma" panose="020B0604030504040204" pitchFamily="34" charset="0"/>
                <a:ea typeface="宋体" panose="02010600030101010101" pitchFamily="2" charset="-122"/>
              </a:rPr>
              <a:t>适用于其状态空间图是树状结构的一类问题。</a:t>
            </a:r>
            <a:endParaRPr lang="zh-CN" altLang="en-US" sz="1800" dirty="0">
              <a:solidFill>
                <a:schemeClr val="tx1"/>
              </a:solidFill>
              <a:latin typeface="Tahoma" panose="020B0604030504040204" pitchFamily="34" charset="0"/>
              <a:ea typeface="宋体" panose="02010600030101010101" pitchFamily="2" charset="-122"/>
            </a:endParaRPr>
          </a:p>
          <a:p>
            <a:pPr marL="0" lvl="0" indent="0" eaLnBrk="1" hangingPunct="1">
              <a:spcBef>
                <a:spcPct val="50000"/>
              </a:spcBef>
              <a:buClr>
                <a:schemeClr val="hlink"/>
              </a:buClr>
              <a:buSzPct val="110000"/>
              <a:buFont typeface="Wingdings" panose="05000000000000000000" pitchFamily="2" charset="2"/>
              <a:buBlip>
                <a:blip r:embed="rId3"/>
              </a:buBlip>
            </a:pPr>
            <a:r>
              <a:rPr lang="zh-CN" altLang="en-US" sz="1800" dirty="0">
                <a:solidFill>
                  <a:schemeClr val="tx1"/>
                </a:solidFill>
                <a:latin typeface="Tahoma" panose="020B0604030504040204" pitchFamily="34" charset="0"/>
                <a:ea typeface="宋体" panose="02010600030101010101" pitchFamily="2" charset="-122"/>
              </a:rPr>
              <a:t>启发式搜索要使用与问题有关的启发性信息，并以这些启发性信息指导搜索过程，可以高效地求解结构复杂的问题。</a:t>
            </a:r>
            <a:endParaRPr lang="zh-CN" altLang="en-US" sz="1800" dirty="0">
              <a:solidFill>
                <a:schemeClr val="tx1"/>
              </a:solidFill>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checkerboard(across)">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348">
                                            <p:txEl>
                                              <p:charRg st="0" end="9"/>
                                            </p:txEl>
                                          </p:spTgt>
                                        </p:tgtEl>
                                        <p:attrNameLst>
                                          <p:attrName>style.visibility</p:attrName>
                                        </p:attrNameLst>
                                      </p:cBhvr>
                                      <p:to>
                                        <p:strVal val="visible"/>
                                      </p:to>
                                    </p:set>
                                    <p:anim calcmode="lin" valueType="num">
                                      <p:cBhvr additive="base">
                                        <p:cTn id="12" dur="500" fill="hold"/>
                                        <p:tgtEl>
                                          <p:spTgt spid="14348">
                                            <p:txEl>
                                              <p:charRg st="0" end="9"/>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348">
                                            <p:txEl>
                                              <p:charRg st="0" end="9"/>
                                            </p:txEl>
                                          </p:spTgt>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14348">
                                            <p:txEl>
                                              <p:charRg st="9" end="36"/>
                                            </p:txEl>
                                          </p:spTgt>
                                        </p:tgtEl>
                                        <p:attrNameLst>
                                          <p:attrName>style.visibility</p:attrName>
                                        </p:attrNameLst>
                                      </p:cBhvr>
                                      <p:to>
                                        <p:strVal val="visible"/>
                                      </p:to>
                                    </p:set>
                                    <p:anim calcmode="lin" valueType="num">
                                      <p:cBhvr additive="base">
                                        <p:cTn id="17" dur="500" fill="hold"/>
                                        <p:tgtEl>
                                          <p:spTgt spid="14348">
                                            <p:txEl>
                                              <p:charRg st="9" end="3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348">
                                            <p:txEl>
                                              <p:charRg st="9" end="3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14348">
                                            <p:txEl>
                                              <p:charRg st="36" end="57"/>
                                            </p:txEl>
                                          </p:spTgt>
                                        </p:tgtEl>
                                        <p:attrNameLst>
                                          <p:attrName>style.visibility</p:attrName>
                                        </p:attrNameLst>
                                      </p:cBhvr>
                                      <p:to>
                                        <p:strVal val="visible"/>
                                      </p:to>
                                    </p:set>
                                    <p:anim calcmode="lin" valueType="num">
                                      <p:cBhvr additive="base">
                                        <p:cTn id="22" dur="500" fill="hold"/>
                                        <p:tgtEl>
                                          <p:spTgt spid="14348">
                                            <p:txEl>
                                              <p:charRg st="36" end="5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348">
                                            <p:txEl>
                                              <p:charRg st="36" end="57"/>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4348">
                                            <p:txEl>
                                              <p:charRg st="57" end="109"/>
                                            </p:txEl>
                                          </p:spTgt>
                                        </p:tgtEl>
                                        <p:attrNameLst>
                                          <p:attrName>style.visibility</p:attrName>
                                        </p:attrNameLst>
                                      </p:cBhvr>
                                      <p:to>
                                        <p:strVal val="visible"/>
                                      </p:to>
                                    </p:set>
                                    <p:anim calcmode="lin" valueType="num">
                                      <p:cBhvr additive="base">
                                        <p:cTn id="28" dur="500" fill="hold"/>
                                        <p:tgtEl>
                                          <p:spTgt spid="14348">
                                            <p:txEl>
                                              <p:charRg st="57" end="109"/>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348">
                                            <p:txEl>
                                              <p:charRg st="57" end="10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a:xfrm>
            <a:off x="762000" y="3048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搜索的原则</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315" name="Rectangle 3" descr="Rectangle: Click to edit Master text styles&#13;&#10;Second level&#13;&#10;Third level&#13;&#10;Fourth level&#13;&#10;Fifth level"/>
          <p:cNvSpPr>
            <a:spLocks noGrp="1"/>
          </p:cNvSpPr>
          <p:nvPr>
            <p:ph idx="1"/>
          </p:nvPr>
        </p:nvSpPr>
        <p:spPr>
          <a:xfrm>
            <a:off x="381000" y="1143000"/>
            <a:ext cx="8229600" cy="5334000"/>
          </a:xfrm>
          <a:ln/>
        </p:spPr>
        <p:txBody>
          <a:bodyPr vert="horz" wrap="square" lIns="91440" tIns="45720" rIns="91440" bIns="45720" anchor="t" anchorCtr="0"/>
          <a:p>
            <a:pPr marL="609600" indent="-609600" eaLnBrk="1" hangingPunct="1">
              <a:lnSpc>
                <a:spcPct val="90000"/>
              </a:lnSpc>
            </a:pPr>
            <a:r>
              <a:rPr lang="zh-CN" altLang="en-US" sz="2400" dirty="0"/>
              <a:t>广度优先搜索按照</a:t>
            </a:r>
            <a:r>
              <a:rPr lang="zh-CN" altLang="en-US" sz="2400" dirty="0">
                <a:latin typeface="Times New Roman" panose="02020603050405020304" pitchFamily="18" charset="0"/>
              </a:rPr>
              <a:t>“</a:t>
            </a:r>
            <a:r>
              <a:rPr lang="zh-CN" altLang="en-US" sz="2400" dirty="0"/>
              <a:t>先扩展出的节点先被考察</a:t>
            </a:r>
            <a:r>
              <a:rPr lang="zh-CN" altLang="en-US" sz="2400" dirty="0">
                <a:latin typeface="Times New Roman" panose="02020603050405020304" pitchFamily="18" charset="0"/>
              </a:rPr>
              <a:t>”</a:t>
            </a:r>
            <a:r>
              <a:rPr lang="zh-CN" altLang="en-US" sz="2400" dirty="0"/>
              <a:t>的原则进行搜索；</a:t>
            </a:r>
            <a:endParaRPr lang="zh-CN" altLang="en-US" sz="2400" dirty="0"/>
          </a:p>
          <a:p>
            <a:pPr marL="609600" indent="-609600" eaLnBrk="1" hangingPunct="1">
              <a:lnSpc>
                <a:spcPct val="90000"/>
              </a:lnSpc>
            </a:pPr>
            <a:r>
              <a:rPr lang="zh-CN" altLang="en-US" sz="2400" dirty="0"/>
              <a:t>深度优先搜索按照</a:t>
            </a:r>
            <a:r>
              <a:rPr lang="zh-CN" altLang="en-US" sz="2400" dirty="0">
                <a:latin typeface="Times New Roman" panose="02020603050405020304" pitchFamily="18" charset="0"/>
              </a:rPr>
              <a:t>“</a:t>
            </a:r>
            <a:r>
              <a:rPr lang="zh-CN" altLang="en-US" sz="2400" dirty="0"/>
              <a:t>后扩展出的节点先被考察</a:t>
            </a:r>
            <a:r>
              <a:rPr lang="zh-CN" altLang="en-US" sz="2400" dirty="0">
                <a:latin typeface="Times New Roman" panose="02020603050405020304" pitchFamily="18" charset="0"/>
              </a:rPr>
              <a:t>”</a:t>
            </a:r>
            <a:r>
              <a:rPr lang="zh-CN" altLang="en-US" sz="2400" dirty="0"/>
              <a:t>的原则进行搜索；</a:t>
            </a:r>
            <a:endParaRPr lang="zh-CN" altLang="en-US" sz="2400" dirty="0"/>
          </a:p>
          <a:p>
            <a:pPr marL="609600" indent="-609600" eaLnBrk="1" hangingPunct="1">
              <a:lnSpc>
                <a:spcPct val="90000"/>
              </a:lnSpc>
            </a:pPr>
            <a:r>
              <a:rPr lang="zh-CN" altLang="en-US" sz="2400" dirty="0"/>
              <a:t>有界深度优先搜索的原则与深度优先搜索相同，但是它规定了深度限界，使搜索不得无限制地向纵深方向发展；</a:t>
            </a:r>
            <a:endParaRPr lang="zh-CN" altLang="en-US" sz="2400" dirty="0"/>
          </a:p>
          <a:p>
            <a:pPr marL="609600" indent="-609600" eaLnBrk="1" hangingPunct="1">
              <a:lnSpc>
                <a:spcPct val="90000"/>
              </a:lnSpc>
            </a:pPr>
            <a:r>
              <a:rPr lang="zh-CN" altLang="en-US" sz="2400" dirty="0"/>
              <a:t>代价树的广度优先搜索按照</a:t>
            </a:r>
            <a:r>
              <a:rPr lang="zh-CN" altLang="en-US" sz="2400" dirty="0">
                <a:latin typeface="Times New Roman" panose="02020603050405020304" pitchFamily="18" charset="0"/>
              </a:rPr>
              <a:t>“</a:t>
            </a:r>
            <a:r>
              <a:rPr lang="zh-CN" altLang="en-US" sz="2400" dirty="0"/>
              <a:t>哪个节点到根节点的代价小就先考察哪个节点</a:t>
            </a:r>
            <a:r>
              <a:rPr lang="zh-CN" altLang="en-US" sz="2400" dirty="0">
                <a:latin typeface="Times New Roman" panose="02020603050405020304" pitchFamily="18" charset="0"/>
              </a:rPr>
              <a:t>”</a:t>
            </a:r>
            <a:r>
              <a:rPr lang="zh-CN" altLang="en-US" sz="2400" dirty="0"/>
              <a:t>的原则进行搜索；</a:t>
            </a:r>
            <a:endParaRPr lang="zh-CN" altLang="en-US" sz="2400" dirty="0"/>
          </a:p>
          <a:p>
            <a:pPr marL="609600" indent="-609600" eaLnBrk="1" hangingPunct="1">
              <a:lnSpc>
                <a:spcPct val="90000"/>
              </a:lnSpc>
            </a:pPr>
            <a:r>
              <a:rPr lang="zh-CN" altLang="en-US" sz="2400" dirty="0"/>
              <a:t>代价树的深度优先搜索按照</a:t>
            </a:r>
            <a:r>
              <a:rPr lang="zh-CN" altLang="en-US" sz="2400" dirty="0">
                <a:latin typeface="Times New Roman" panose="02020603050405020304" pitchFamily="18" charset="0"/>
              </a:rPr>
              <a:t>“</a:t>
            </a:r>
            <a:r>
              <a:rPr lang="zh-CN" altLang="en-US" sz="2400" dirty="0"/>
              <a:t>当前节点的哪个子节点到其父节点的代价小就先考察哪个子节点</a:t>
            </a:r>
            <a:r>
              <a:rPr lang="zh-CN" altLang="en-US" sz="2400" dirty="0">
                <a:latin typeface="Times New Roman" panose="02020603050405020304" pitchFamily="18" charset="0"/>
              </a:rPr>
              <a:t>”</a:t>
            </a:r>
            <a:r>
              <a:rPr lang="zh-CN" altLang="en-US" sz="2400" dirty="0"/>
              <a:t>的原则进行搜索；</a:t>
            </a:r>
            <a:endParaRPr lang="zh-CN" altLang="en-US" sz="2400" dirty="0"/>
          </a:p>
          <a:p>
            <a:pPr marL="609600" indent="-609600" eaLnBrk="1" hangingPunct="1">
              <a:lnSpc>
                <a:spcPct val="90000"/>
              </a:lnSpc>
            </a:pPr>
            <a:r>
              <a:rPr lang="zh-CN" altLang="en-US" sz="2400" dirty="0"/>
              <a:t>局部择优搜索按照</a:t>
            </a:r>
            <a:r>
              <a:rPr lang="zh-CN" altLang="en-US" sz="2400" dirty="0">
                <a:latin typeface="Times New Roman" panose="02020603050405020304" pitchFamily="18" charset="0"/>
              </a:rPr>
              <a:t>“</a:t>
            </a:r>
            <a:r>
              <a:rPr lang="zh-CN" altLang="en-US" sz="2400" dirty="0"/>
              <a:t>当前节点的哪个子节点到目标节点的估计代价小就先考察哪个子节点</a:t>
            </a:r>
            <a:r>
              <a:rPr lang="zh-CN" altLang="en-US" sz="2400" dirty="0">
                <a:latin typeface="Times New Roman" panose="02020603050405020304" pitchFamily="18" charset="0"/>
              </a:rPr>
              <a:t>”</a:t>
            </a:r>
            <a:r>
              <a:rPr lang="zh-CN" altLang="en-US" sz="2400" dirty="0"/>
              <a:t>的原则进行搜索；</a:t>
            </a:r>
            <a:endParaRPr lang="zh-CN" altLang="en-US" sz="2400" dirty="0"/>
          </a:p>
          <a:p>
            <a:pPr marL="609600" indent="-609600" eaLnBrk="1" hangingPunct="1">
              <a:lnSpc>
                <a:spcPct val="90000"/>
              </a:lnSpc>
            </a:pPr>
            <a:r>
              <a:rPr lang="zh-CN" altLang="en-US" sz="2400" dirty="0"/>
              <a:t>全局择优搜索按照</a:t>
            </a:r>
            <a:r>
              <a:rPr lang="zh-CN" altLang="en-US" sz="2400" dirty="0">
                <a:latin typeface="Times New Roman" panose="02020603050405020304" pitchFamily="18" charset="0"/>
              </a:rPr>
              <a:t>“</a:t>
            </a:r>
            <a:r>
              <a:rPr lang="zh-CN" altLang="en-US" sz="2400" dirty="0"/>
              <a:t>哪个节点到目标节点的估计代价小就先考察哪个节点</a:t>
            </a:r>
            <a:r>
              <a:rPr lang="zh-CN" altLang="en-US" sz="2400" dirty="0">
                <a:latin typeface="Times New Roman" panose="02020603050405020304" pitchFamily="18" charset="0"/>
              </a:rPr>
              <a:t>”</a:t>
            </a:r>
            <a:r>
              <a:rPr lang="zh-CN" altLang="en-US" sz="2400" dirty="0"/>
              <a:t>的原则进行搜索；</a:t>
            </a:r>
            <a:endParaRPr lang="zh-CN" altLang="en-US" sz="2400" dirty="0"/>
          </a:p>
        </p:txBody>
      </p:sp>
      <p:sp>
        <p:nvSpPr>
          <p:cNvPr id="3789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charRg st="0" end="30"/>
                                            </p:txEl>
                                          </p:spTgt>
                                        </p:tgtEl>
                                        <p:attrNameLst>
                                          <p:attrName>style.visibility</p:attrName>
                                        </p:attrNameLst>
                                      </p:cBhvr>
                                      <p:to>
                                        <p:strVal val="visible"/>
                                      </p:to>
                                    </p:set>
                                    <p:anim calcmode="lin" valueType="num">
                                      <p:cBhvr additive="base">
                                        <p:cTn id="7" dur="500" fill="hold"/>
                                        <p:tgtEl>
                                          <p:spTgt spid="13315">
                                            <p:txEl>
                                              <p:charRg st="0" end="3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charRg st="0" end="3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charRg st="30" end="60"/>
                                            </p:txEl>
                                          </p:spTgt>
                                        </p:tgtEl>
                                        <p:attrNameLst>
                                          <p:attrName>style.visibility</p:attrName>
                                        </p:attrNameLst>
                                      </p:cBhvr>
                                      <p:to>
                                        <p:strVal val="visible"/>
                                      </p:to>
                                    </p:set>
                                    <p:anim calcmode="lin" valueType="num">
                                      <p:cBhvr additive="base">
                                        <p:cTn id="13" dur="500" fill="hold"/>
                                        <p:tgtEl>
                                          <p:spTgt spid="13315">
                                            <p:txEl>
                                              <p:charRg st="30" end="6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charRg st="30" end="6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5">
                                            <p:txEl>
                                              <p:charRg st="60" end="110"/>
                                            </p:txEl>
                                          </p:spTgt>
                                        </p:tgtEl>
                                        <p:attrNameLst>
                                          <p:attrName>style.visibility</p:attrName>
                                        </p:attrNameLst>
                                      </p:cBhvr>
                                      <p:to>
                                        <p:strVal val="visible"/>
                                      </p:to>
                                    </p:set>
                                    <p:anim calcmode="lin" valueType="num">
                                      <p:cBhvr additive="base">
                                        <p:cTn id="19" dur="500" fill="hold"/>
                                        <p:tgtEl>
                                          <p:spTgt spid="13315">
                                            <p:txEl>
                                              <p:charRg st="60" end="1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charRg st="60" end="1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5">
                                            <p:txEl>
                                              <p:charRg st="110" end="153"/>
                                            </p:txEl>
                                          </p:spTgt>
                                        </p:tgtEl>
                                        <p:attrNameLst>
                                          <p:attrName>style.visibility</p:attrName>
                                        </p:attrNameLst>
                                      </p:cBhvr>
                                      <p:to>
                                        <p:strVal val="visible"/>
                                      </p:to>
                                    </p:set>
                                    <p:anim calcmode="lin" valueType="num">
                                      <p:cBhvr additive="base">
                                        <p:cTn id="25" dur="500" fill="hold"/>
                                        <p:tgtEl>
                                          <p:spTgt spid="13315">
                                            <p:txEl>
                                              <p:charRg st="110" end="15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5">
                                            <p:txEl>
                                              <p:charRg st="110" end="15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315">
                                            <p:txEl>
                                              <p:charRg st="153" end="204"/>
                                            </p:txEl>
                                          </p:spTgt>
                                        </p:tgtEl>
                                        <p:attrNameLst>
                                          <p:attrName>style.visibility</p:attrName>
                                        </p:attrNameLst>
                                      </p:cBhvr>
                                      <p:to>
                                        <p:strVal val="visible"/>
                                      </p:to>
                                    </p:set>
                                    <p:anim calcmode="lin" valueType="num">
                                      <p:cBhvr additive="base">
                                        <p:cTn id="31" dur="500" fill="hold"/>
                                        <p:tgtEl>
                                          <p:spTgt spid="13315">
                                            <p:txEl>
                                              <p:charRg st="153" end="20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5">
                                            <p:txEl>
                                              <p:charRg st="153" end="20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315">
                                            <p:txEl>
                                              <p:charRg st="204" end="253"/>
                                            </p:txEl>
                                          </p:spTgt>
                                        </p:tgtEl>
                                        <p:attrNameLst>
                                          <p:attrName>style.visibility</p:attrName>
                                        </p:attrNameLst>
                                      </p:cBhvr>
                                      <p:to>
                                        <p:strVal val="visible"/>
                                      </p:to>
                                    </p:set>
                                    <p:anim calcmode="lin" valueType="num">
                                      <p:cBhvr additive="base">
                                        <p:cTn id="37" dur="500" fill="hold"/>
                                        <p:tgtEl>
                                          <p:spTgt spid="13315">
                                            <p:txEl>
                                              <p:charRg st="204" end="25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315">
                                            <p:txEl>
                                              <p:charRg st="204" end="25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315">
                                            <p:txEl>
                                              <p:charRg st="253" end="295"/>
                                            </p:txEl>
                                          </p:spTgt>
                                        </p:tgtEl>
                                        <p:attrNameLst>
                                          <p:attrName>style.visibility</p:attrName>
                                        </p:attrNameLst>
                                      </p:cBhvr>
                                      <p:to>
                                        <p:strVal val="visible"/>
                                      </p:to>
                                    </p:set>
                                    <p:anim calcmode="lin" valueType="num">
                                      <p:cBhvr additive="base">
                                        <p:cTn id="43" dur="500" fill="hold"/>
                                        <p:tgtEl>
                                          <p:spTgt spid="13315">
                                            <p:txEl>
                                              <p:charRg st="253" end="29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315">
                                            <p:txEl>
                                              <p:charRg st="253" end="29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p:nvPr>
        </p:nvSpPr>
        <p:spPr>
          <a:xfrm>
            <a:off x="685800" y="228600"/>
            <a:ext cx="80772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5.2.1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状态空间的一般搜索过程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7411" name="Rectangle 3" descr="Rectangle: Click to edit Master text styles&#13;&#10;Second level&#13;&#10;Third level&#13;&#10;Fourth level&#13;&#10;Fifth level"/>
          <p:cNvSpPr>
            <a:spLocks noGrp="1"/>
          </p:cNvSpPr>
          <p:nvPr>
            <p:ph idx="1"/>
          </p:nvPr>
        </p:nvSpPr>
        <p:spPr>
          <a:xfrm>
            <a:off x="228600" y="1143000"/>
            <a:ext cx="8763000" cy="5486400"/>
          </a:xfrm>
          <a:ln/>
        </p:spPr>
        <p:txBody>
          <a:bodyPr vert="horz" wrap="square" lIns="91440" tIns="45720" rIns="91440" bIns="45720" anchor="t" anchorCtr="0"/>
          <a:p>
            <a:pPr marL="609600" indent="-609600" eaLnBrk="1" hangingPunct="1"/>
            <a:r>
              <a:rPr lang="en-US" altLang="zh-CN" sz="2400" dirty="0"/>
              <a:t>OPEN</a:t>
            </a:r>
            <a:r>
              <a:rPr lang="zh-CN" altLang="en-US" sz="2400" dirty="0"/>
              <a:t>表和</a:t>
            </a:r>
            <a:r>
              <a:rPr lang="en-US" altLang="zh-CN" sz="2400" dirty="0"/>
              <a:t>CLOSE</a:t>
            </a:r>
            <a:r>
              <a:rPr lang="zh-CN" altLang="en-US" sz="2400" dirty="0"/>
              <a:t>表</a:t>
            </a:r>
            <a:endParaRPr lang="zh-CN" altLang="en-US" sz="2400" dirty="0"/>
          </a:p>
          <a:p>
            <a:pPr marL="609600" indent="-609600" eaLnBrk="1" hangingPunct="1">
              <a:buFont typeface="Wingdings" panose="05000000000000000000" pitchFamily="2" charset="2"/>
              <a:buNone/>
            </a:pPr>
            <a:endParaRPr lang="zh-CN" altLang="en-US" sz="2400" dirty="0"/>
          </a:p>
          <a:p>
            <a:pPr marL="990600" lvl="1" indent="-533400" eaLnBrk="1" hangingPunct="1">
              <a:buFont typeface="Wingdings 2" panose="05020102010507070707" pitchFamily="18" charset="2"/>
              <a:buChar char=""/>
            </a:pPr>
            <a:r>
              <a:rPr lang="en-US" altLang="zh-CN" sz="2000" dirty="0"/>
              <a:t>OPEN</a:t>
            </a:r>
            <a:r>
              <a:rPr lang="zh-CN" altLang="en-US" sz="2000" dirty="0"/>
              <a:t>表用于存放刚生成的节点。对于不同的搜索策略，节点在</a:t>
            </a:r>
            <a:r>
              <a:rPr lang="en-US" altLang="zh-CN" sz="2000" dirty="0"/>
              <a:t>OPEN</a:t>
            </a:r>
            <a:r>
              <a:rPr lang="zh-CN" altLang="en-US" sz="2000" dirty="0"/>
              <a:t>表中的排列顺序是不同的。</a:t>
            </a:r>
            <a:endParaRPr lang="zh-CN" altLang="en-US" sz="2000" dirty="0"/>
          </a:p>
          <a:p>
            <a:pPr marL="990600" lvl="1" indent="-533400" eaLnBrk="1" hangingPunct="1">
              <a:buFont typeface="Wingdings 2" panose="05020102010507070707" pitchFamily="18" charset="2"/>
              <a:buChar char=""/>
            </a:pPr>
            <a:r>
              <a:rPr lang="en-US" altLang="zh-CN" sz="2000" dirty="0"/>
              <a:t>CLOSE</a:t>
            </a:r>
            <a:r>
              <a:rPr lang="zh-CN" altLang="en-US" sz="2000" dirty="0"/>
              <a:t>表用于存放将要扩展或者已经扩展的节点。</a:t>
            </a:r>
            <a:endParaRPr lang="zh-CN" altLang="en-US" sz="2000" dirty="0"/>
          </a:p>
          <a:p>
            <a:pPr marL="609600" indent="-609600" eaLnBrk="1" hangingPunct="1">
              <a:buFont typeface="Wingdings" panose="05000000000000000000" pitchFamily="2" charset="2"/>
              <a:buNone/>
            </a:pPr>
            <a:endParaRPr lang="zh-CN" altLang="en-US" sz="2400" dirty="0"/>
          </a:p>
          <a:p>
            <a:pPr marL="609600" indent="-609600" eaLnBrk="1" hangingPunct="1">
              <a:buFont typeface="Wingdings" panose="05000000000000000000" pitchFamily="2" charset="2"/>
              <a:buNone/>
            </a:pPr>
            <a:r>
              <a:rPr lang="zh-CN" altLang="en-US" sz="2400" dirty="0"/>
              <a:t>		      </a:t>
            </a:r>
            <a:r>
              <a:rPr lang="en-US" altLang="zh-CN" sz="2400" dirty="0"/>
              <a:t>OPEN</a:t>
            </a:r>
            <a:r>
              <a:rPr lang="zh-CN" altLang="en-US" sz="2400" dirty="0"/>
              <a:t>表				</a:t>
            </a:r>
            <a:r>
              <a:rPr lang="en-US" altLang="zh-CN" sz="2400" dirty="0"/>
              <a:t>CLOSE</a:t>
            </a:r>
            <a:r>
              <a:rPr lang="zh-CN" altLang="en-US" sz="2400" dirty="0"/>
              <a:t>表</a:t>
            </a:r>
            <a:endParaRPr lang="zh-CN" altLang="en-US" sz="2400" dirty="0"/>
          </a:p>
        </p:txBody>
      </p:sp>
      <p:sp>
        <p:nvSpPr>
          <p:cNvPr id="3994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17439" name="Group 31"/>
          <p:cNvGraphicFramePr>
            <a:graphicFrameLocks noGrp="1"/>
          </p:cNvGraphicFramePr>
          <p:nvPr/>
        </p:nvGraphicFramePr>
        <p:xfrm>
          <a:off x="914400" y="4146550"/>
          <a:ext cx="3124200" cy="1570038"/>
        </p:xfrm>
        <a:graphic>
          <a:graphicData uri="http://schemas.openxmlformats.org/drawingml/2006/table">
            <a:tbl>
              <a:tblPr/>
              <a:tblGrid>
                <a:gridCol w="1735138"/>
                <a:gridCol w="1389062"/>
              </a:tblGrid>
              <a:tr h="5335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状态节点</a:t>
                      </a: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父节点</a:t>
                      </a: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graphicFrame>
        <p:nvGraphicFramePr>
          <p:cNvPr id="17499" name="Group 91"/>
          <p:cNvGraphicFramePr>
            <a:graphicFrameLocks noGrp="1"/>
          </p:cNvGraphicFramePr>
          <p:nvPr/>
        </p:nvGraphicFramePr>
        <p:xfrm>
          <a:off x="4648200" y="4114800"/>
          <a:ext cx="3886200" cy="1554163"/>
        </p:xfrm>
        <a:graphic>
          <a:graphicData uri="http://schemas.openxmlformats.org/drawingml/2006/table">
            <a:tbl>
              <a:tblPr/>
              <a:tblGrid>
                <a:gridCol w="914400"/>
                <a:gridCol w="1676400"/>
                <a:gridCol w="1295400"/>
              </a:tblGrid>
              <a:tr h="5180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编号</a:t>
                      </a: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状态节点</a:t>
                      </a: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父节点</a:t>
                      </a:r>
                      <a:endParaRPr kumimoji="1" lang="zh-CN" altLang="en-US"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05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charRg st="14" end="60"/>
                                            </p:txEl>
                                          </p:spTgt>
                                        </p:tgtEl>
                                        <p:attrNameLst>
                                          <p:attrName>style.visibility</p:attrName>
                                        </p:attrNameLst>
                                      </p:cBhvr>
                                      <p:to>
                                        <p:strVal val="visible"/>
                                      </p:to>
                                    </p:set>
                                    <p:anim calcmode="lin" valueType="num">
                                      <p:cBhvr additive="base">
                                        <p:cTn id="7" dur="500" fill="hold"/>
                                        <p:tgtEl>
                                          <p:spTgt spid="17411">
                                            <p:txEl>
                                              <p:charRg st="14" end="6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charRg st="14" end="6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charRg st="60" end="85"/>
                                            </p:txEl>
                                          </p:spTgt>
                                        </p:tgtEl>
                                        <p:attrNameLst>
                                          <p:attrName>style.visibility</p:attrName>
                                        </p:attrNameLst>
                                      </p:cBhvr>
                                      <p:to>
                                        <p:strVal val="visible"/>
                                      </p:to>
                                    </p:set>
                                    <p:anim calcmode="lin" valueType="num">
                                      <p:cBhvr additive="base">
                                        <p:cTn id="13" dur="500" fill="hold"/>
                                        <p:tgtEl>
                                          <p:spTgt spid="17411">
                                            <p:txEl>
                                              <p:charRg st="60" end="8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charRg st="60" end="8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a:xfrm>
            <a:off x="609600" y="2286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搜索的一般过程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8435" name="Rectangle 3" descr="Rectangle: Click to edit Master text styles&#13;&#10;Second level&#13;&#10;Third level&#13;&#10;Fourth level&#13;&#10;Fifth level"/>
          <p:cNvSpPr>
            <a:spLocks noGrp="1"/>
          </p:cNvSpPr>
          <p:nvPr>
            <p:ph idx="1"/>
          </p:nvPr>
        </p:nvSpPr>
        <p:spPr>
          <a:xfrm>
            <a:off x="304800" y="1219200"/>
            <a:ext cx="8229600" cy="5334000"/>
          </a:xfrm>
          <a:ln/>
        </p:spPr>
        <p:txBody>
          <a:bodyPr vert="horz" wrap="square" lIns="91440" tIns="45720" rIns="91440" bIns="45720" anchor="t" anchorCtr="0"/>
          <a:p>
            <a:pPr marL="533400" indent="-533400" eaLnBrk="1" hangingPunct="1">
              <a:lnSpc>
                <a:spcPct val="90000"/>
              </a:lnSpc>
              <a:buFont typeface="Wingdings" panose="05000000000000000000" pitchFamily="2" charset="2"/>
              <a:buAutoNum type="arabicPeriod"/>
            </a:pPr>
            <a:r>
              <a:rPr lang="zh-CN" altLang="en-US" sz="2000" dirty="0"/>
              <a:t>把初始节点</a:t>
            </a:r>
            <a:r>
              <a:rPr lang="en-US" altLang="zh-CN" sz="2000" dirty="0"/>
              <a:t>S</a:t>
            </a:r>
            <a:r>
              <a:rPr lang="en-US" altLang="zh-CN" sz="2000" baseline="-25000" dirty="0"/>
              <a:t>0</a:t>
            </a:r>
            <a:r>
              <a:rPr lang="zh-CN" altLang="en-US" sz="2000" dirty="0"/>
              <a:t>放入</a:t>
            </a:r>
            <a:r>
              <a:rPr lang="en-US" altLang="zh-CN" sz="2000" dirty="0"/>
              <a:t>OPEN</a:t>
            </a:r>
            <a:r>
              <a:rPr lang="zh-CN" altLang="en-US" sz="2000" dirty="0"/>
              <a:t>表，并建立目前只包含</a:t>
            </a:r>
            <a:r>
              <a:rPr lang="en-US" altLang="zh-CN" sz="2000" dirty="0"/>
              <a:t>S</a:t>
            </a:r>
            <a:r>
              <a:rPr lang="en-US" altLang="zh-CN" sz="2000" baseline="-25000" dirty="0"/>
              <a:t>0</a:t>
            </a:r>
            <a:r>
              <a:rPr lang="zh-CN" altLang="en-US" sz="2000" dirty="0"/>
              <a:t>的图，记为</a:t>
            </a:r>
            <a:r>
              <a:rPr lang="en-US" altLang="zh-CN" sz="2000" dirty="0"/>
              <a:t>G</a:t>
            </a:r>
            <a:r>
              <a:rPr lang="zh-CN" altLang="en-US" sz="2000" dirty="0"/>
              <a:t>；</a:t>
            </a:r>
            <a:endParaRPr lang="zh-CN" altLang="en-US" sz="2000" dirty="0"/>
          </a:p>
          <a:p>
            <a:pPr marL="533400" indent="-533400" eaLnBrk="1" hangingPunct="1">
              <a:lnSpc>
                <a:spcPct val="90000"/>
              </a:lnSpc>
              <a:buFont typeface="Wingdings" panose="05000000000000000000" pitchFamily="2" charset="2"/>
              <a:buAutoNum type="arabicPeriod"/>
            </a:pPr>
            <a:r>
              <a:rPr lang="zh-CN" altLang="en-US" sz="2000" dirty="0"/>
              <a:t>检查</a:t>
            </a:r>
            <a:r>
              <a:rPr lang="en-US" altLang="zh-CN" sz="2000" dirty="0"/>
              <a:t>OPEN</a:t>
            </a:r>
            <a:r>
              <a:rPr lang="zh-CN" altLang="en-US" sz="2000" dirty="0"/>
              <a:t>表是否为空，若为空则问题无解，退出；</a:t>
            </a:r>
            <a:endParaRPr lang="zh-CN" altLang="en-US" sz="2000" dirty="0"/>
          </a:p>
          <a:p>
            <a:pPr marL="533400" indent="-533400" eaLnBrk="1" hangingPunct="1">
              <a:lnSpc>
                <a:spcPct val="90000"/>
              </a:lnSpc>
              <a:buFont typeface="Wingdings" panose="05000000000000000000" pitchFamily="2" charset="2"/>
              <a:buAutoNum type="arabicPeriod"/>
            </a:pPr>
            <a:r>
              <a:rPr lang="zh-CN" altLang="en-US" sz="2000" dirty="0"/>
              <a:t>把</a:t>
            </a:r>
            <a:r>
              <a:rPr lang="en-US" altLang="zh-CN" sz="2000" dirty="0"/>
              <a:t>OPEN</a:t>
            </a:r>
            <a:r>
              <a:rPr lang="zh-CN" altLang="en-US" sz="2000" dirty="0"/>
              <a:t>表的第一个节点取出放入</a:t>
            </a:r>
            <a:r>
              <a:rPr lang="en-US" altLang="zh-CN" sz="2000" dirty="0"/>
              <a:t>CLOSE</a:t>
            </a:r>
            <a:r>
              <a:rPr lang="zh-CN" altLang="en-US" sz="2000" dirty="0"/>
              <a:t>表，并计该节点为</a:t>
            </a:r>
            <a:r>
              <a:rPr lang="en-US" altLang="zh-CN" sz="2000" dirty="0"/>
              <a:t>n</a:t>
            </a:r>
            <a:r>
              <a:rPr lang="zh-CN" altLang="en-US" sz="2000" dirty="0"/>
              <a:t>；</a:t>
            </a:r>
            <a:endParaRPr lang="zh-CN" altLang="en-US" sz="2000" dirty="0"/>
          </a:p>
          <a:p>
            <a:pPr marL="533400" indent="-533400" eaLnBrk="1" hangingPunct="1">
              <a:lnSpc>
                <a:spcPct val="90000"/>
              </a:lnSpc>
              <a:buFont typeface="Wingdings" panose="05000000000000000000" pitchFamily="2" charset="2"/>
              <a:buAutoNum type="arabicPeriod"/>
            </a:pPr>
            <a:r>
              <a:rPr lang="zh-CN" altLang="en-US" sz="2000" dirty="0"/>
              <a:t>考察节点</a:t>
            </a:r>
            <a:r>
              <a:rPr lang="en-US" altLang="zh-CN" sz="2000" dirty="0"/>
              <a:t>n</a:t>
            </a:r>
            <a:r>
              <a:rPr lang="zh-CN" altLang="en-US" sz="2000" dirty="0"/>
              <a:t>是否为目标节点。若是，则求得了问题的解，退出；</a:t>
            </a:r>
            <a:endParaRPr lang="zh-CN" altLang="en-US" sz="2000" dirty="0"/>
          </a:p>
          <a:p>
            <a:pPr marL="533400" indent="-533400" eaLnBrk="1" hangingPunct="1">
              <a:lnSpc>
                <a:spcPct val="90000"/>
              </a:lnSpc>
              <a:buFont typeface="Wingdings" panose="05000000000000000000" pitchFamily="2" charset="2"/>
              <a:buAutoNum type="arabicPeriod"/>
            </a:pPr>
            <a:r>
              <a:rPr lang="zh-CN" altLang="en-US" sz="2000" dirty="0"/>
              <a:t>扩展节点</a:t>
            </a:r>
            <a:r>
              <a:rPr lang="en-US" altLang="zh-CN" sz="2000" dirty="0"/>
              <a:t>n</a:t>
            </a:r>
            <a:r>
              <a:rPr lang="zh-CN" altLang="en-US" sz="2000" dirty="0"/>
              <a:t>，生成一组子节点。把其中不是节点</a:t>
            </a:r>
            <a:r>
              <a:rPr lang="en-US" altLang="zh-CN" sz="2000" dirty="0"/>
              <a:t>n</a:t>
            </a:r>
            <a:r>
              <a:rPr lang="zh-CN" altLang="en-US" sz="2000" dirty="0"/>
              <a:t>先辈的那些子节点记做集合</a:t>
            </a:r>
            <a:r>
              <a:rPr lang="en-US" altLang="zh-CN" sz="2000" dirty="0"/>
              <a:t>M</a:t>
            </a:r>
            <a:r>
              <a:rPr lang="zh-CN" altLang="en-US" sz="2000" dirty="0"/>
              <a:t>，并把这些子节点作为节点</a:t>
            </a:r>
            <a:r>
              <a:rPr lang="en-US" altLang="zh-CN" sz="2000" dirty="0"/>
              <a:t>n</a:t>
            </a:r>
            <a:r>
              <a:rPr lang="zh-CN" altLang="en-US" sz="2000" dirty="0"/>
              <a:t>的子节点加入</a:t>
            </a:r>
            <a:r>
              <a:rPr lang="en-US" altLang="zh-CN" sz="2000" dirty="0"/>
              <a:t>G</a:t>
            </a:r>
            <a:r>
              <a:rPr lang="zh-CN" altLang="en-US" sz="2000" dirty="0"/>
              <a:t>中；</a:t>
            </a:r>
            <a:endParaRPr lang="zh-CN" altLang="en-US" sz="2000" dirty="0"/>
          </a:p>
          <a:p>
            <a:pPr marL="533400" indent="-533400" eaLnBrk="1" hangingPunct="1">
              <a:lnSpc>
                <a:spcPct val="90000"/>
              </a:lnSpc>
              <a:buFont typeface="Wingdings" panose="05000000000000000000" pitchFamily="2" charset="2"/>
              <a:buAutoNum type="arabicPeriod"/>
            </a:pPr>
            <a:r>
              <a:rPr lang="zh-CN" altLang="en-US" sz="2000" dirty="0"/>
              <a:t>针对</a:t>
            </a:r>
            <a:r>
              <a:rPr lang="en-US" altLang="zh-CN" sz="2000" dirty="0"/>
              <a:t>M</a:t>
            </a:r>
            <a:r>
              <a:rPr lang="zh-CN" altLang="en-US" sz="2000" dirty="0"/>
              <a:t>中子节点的不同情况，分别进行如下处理：</a:t>
            </a:r>
            <a:endParaRPr lang="zh-CN" altLang="en-US" sz="2000" dirty="0"/>
          </a:p>
          <a:p>
            <a:pPr marL="914400" lvl="1" indent="-457200" eaLnBrk="1" hangingPunct="1">
              <a:lnSpc>
                <a:spcPct val="90000"/>
              </a:lnSpc>
              <a:buFont typeface="Wingdings" panose="05000000000000000000" pitchFamily="2" charset="2"/>
              <a:buAutoNum type="arabicPeriod"/>
            </a:pPr>
            <a:r>
              <a:rPr lang="zh-CN" altLang="en-US" sz="2000" dirty="0"/>
              <a:t>对于那些未曾在</a:t>
            </a:r>
            <a:r>
              <a:rPr lang="en-US" altLang="zh-CN" sz="2000" dirty="0"/>
              <a:t>G</a:t>
            </a:r>
            <a:r>
              <a:rPr lang="zh-CN" altLang="en-US" sz="2000" dirty="0"/>
              <a:t>中出现过的</a:t>
            </a:r>
            <a:r>
              <a:rPr lang="en-US" altLang="zh-CN" sz="2000" dirty="0"/>
              <a:t>M</a:t>
            </a:r>
            <a:r>
              <a:rPr lang="zh-CN" altLang="en-US" sz="2000" dirty="0"/>
              <a:t>成员设置一个指向父节点（即节点</a:t>
            </a:r>
            <a:r>
              <a:rPr lang="en-US" altLang="zh-CN" sz="2000" dirty="0"/>
              <a:t>n</a:t>
            </a:r>
            <a:r>
              <a:rPr lang="zh-CN" altLang="en-US" sz="2000" dirty="0"/>
              <a:t>）的指针，并把它们放入</a:t>
            </a:r>
            <a:r>
              <a:rPr lang="en-US" altLang="zh-CN" sz="2000" dirty="0"/>
              <a:t>OPEN</a:t>
            </a:r>
            <a:r>
              <a:rPr lang="zh-CN" altLang="en-US" sz="2000" dirty="0"/>
              <a:t>表；</a:t>
            </a:r>
            <a:endParaRPr lang="zh-CN" altLang="en-US" sz="2000" dirty="0"/>
          </a:p>
          <a:p>
            <a:pPr marL="914400" lvl="1" indent="-457200" eaLnBrk="1" hangingPunct="1">
              <a:lnSpc>
                <a:spcPct val="90000"/>
              </a:lnSpc>
              <a:buFont typeface="Wingdings" panose="05000000000000000000" pitchFamily="2" charset="2"/>
              <a:buAutoNum type="arabicPeriod"/>
            </a:pPr>
            <a:r>
              <a:rPr lang="zh-CN" altLang="en-US" sz="2000" dirty="0"/>
              <a:t>对于那些先前已经在</a:t>
            </a:r>
            <a:r>
              <a:rPr lang="en-US" altLang="zh-CN" sz="2000" dirty="0"/>
              <a:t>G</a:t>
            </a:r>
            <a:r>
              <a:rPr lang="zh-CN" altLang="en-US" sz="2000" dirty="0"/>
              <a:t>中出现过的</a:t>
            </a:r>
            <a:r>
              <a:rPr lang="en-US" altLang="zh-CN" sz="2000" dirty="0"/>
              <a:t>M</a:t>
            </a:r>
            <a:r>
              <a:rPr lang="zh-CN" altLang="en-US" sz="2000" dirty="0"/>
              <a:t>成员，确定是否需要修改它指向父节点的指针；</a:t>
            </a:r>
            <a:endParaRPr lang="zh-CN" altLang="en-US" sz="2000" dirty="0"/>
          </a:p>
          <a:p>
            <a:pPr marL="914400" lvl="1" indent="-457200" eaLnBrk="1" hangingPunct="1">
              <a:lnSpc>
                <a:spcPct val="90000"/>
              </a:lnSpc>
              <a:buFont typeface="Wingdings" panose="05000000000000000000" pitchFamily="2" charset="2"/>
              <a:buAutoNum type="arabicPeriod"/>
            </a:pPr>
            <a:r>
              <a:rPr lang="zh-CN" altLang="en-US" sz="2000" dirty="0"/>
              <a:t>对于那些先前已在</a:t>
            </a:r>
            <a:r>
              <a:rPr lang="en-US" altLang="zh-CN" sz="2000" dirty="0"/>
              <a:t>G</a:t>
            </a:r>
            <a:r>
              <a:rPr lang="zh-CN" altLang="en-US" sz="2000" dirty="0"/>
              <a:t>中出现并且已经扩展了的</a:t>
            </a:r>
            <a:r>
              <a:rPr lang="en-US" altLang="zh-CN" sz="2000" dirty="0"/>
              <a:t>M</a:t>
            </a:r>
            <a:r>
              <a:rPr lang="zh-CN" altLang="en-US" sz="2000" dirty="0"/>
              <a:t>成员，确定是否需要修改其后继节点指向父节点的指针；</a:t>
            </a:r>
            <a:endParaRPr lang="zh-CN" altLang="en-US" sz="2000" dirty="0"/>
          </a:p>
          <a:p>
            <a:pPr marL="533400" indent="-533400" eaLnBrk="1" hangingPunct="1">
              <a:lnSpc>
                <a:spcPct val="90000"/>
              </a:lnSpc>
              <a:buFont typeface="Wingdings" panose="05000000000000000000" pitchFamily="2" charset="2"/>
              <a:buAutoNum type="arabicPeriod"/>
            </a:pPr>
            <a:r>
              <a:rPr lang="zh-CN" altLang="en-US" sz="2400" dirty="0"/>
              <a:t>按某种搜索策略对</a:t>
            </a:r>
            <a:r>
              <a:rPr lang="en-US" altLang="zh-CN" sz="2400" dirty="0"/>
              <a:t>OPEN</a:t>
            </a:r>
            <a:r>
              <a:rPr lang="zh-CN" altLang="en-US" sz="2400" dirty="0"/>
              <a:t>表中的节点进行排序；</a:t>
            </a:r>
            <a:endParaRPr lang="zh-CN" altLang="en-US" sz="2400" dirty="0"/>
          </a:p>
          <a:p>
            <a:pPr marL="533400" indent="-533400" eaLnBrk="1" hangingPunct="1">
              <a:lnSpc>
                <a:spcPct val="90000"/>
              </a:lnSpc>
              <a:buFont typeface="Wingdings" panose="05000000000000000000" pitchFamily="2" charset="2"/>
              <a:buAutoNum type="arabicPeriod"/>
            </a:pPr>
            <a:r>
              <a:rPr lang="zh-CN" altLang="en-US" sz="2400" dirty="0"/>
              <a:t>转第</a:t>
            </a:r>
            <a:r>
              <a:rPr lang="en-US" altLang="zh-CN" sz="2400" dirty="0"/>
              <a:t>2</a:t>
            </a:r>
            <a:r>
              <a:rPr lang="zh-CN" altLang="en-US" sz="2400" dirty="0"/>
              <a:t>步。</a:t>
            </a:r>
            <a:endParaRPr lang="zh-CN" altLang="en-US" sz="2400" dirty="0"/>
          </a:p>
        </p:txBody>
      </p:sp>
      <p:sp>
        <p:nvSpPr>
          <p:cNvPr id="4198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charRg st="0" end="33"/>
                                            </p:txEl>
                                          </p:spTgt>
                                        </p:tgtEl>
                                        <p:attrNameLst>
                                          <p:attrName>style.visibility</p:attrName>
                                        </p:attrNameLst>
                                      </p:cBhvr>
                                      <p:to>
                                        <p:strVal val="visible"/>
                                      </p:to>
                                    </p:set>
                                    <p:anim calcmode="lin" valueType="num">
                                      <p:cBhvr additive="base">
                                        <p:cTn id="7" dur="500" fill="hold"/>
                                        <p:tgtEl>
                                          <p:spTgt spid="18435">
                                            <p:txEl>
                                              <p:charRg st="0" end="3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charRg st="0" end="3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charRg st="33" end="58"/>
                                            </p:txEl>
                                          </p:spTgt>
                                        </p:tgtEl>
                                        <p:attrNameLst>
                                          <p:attrName>style.visibility</p:attrName>
                                        </p:attrNameLst>
                                      </p:cBhvr>
                                      <p:to>
                                        <p:strVal val="visible"/>
                                      </p:to>
                                    </p:set>
                                    <p:anim calcmode="lin" valueType="num">
                                      <p:cBhvr additive="base">
                                        <p:cTn id="13" dur="500" fill="hold"/>
                                        <p:tgtEl>
                                          <p:spTgt spid="18435">
                                            <p:txEl>
                                              <p:charRg st="33" end="5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charRg st="33" end="5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charRg st="58" end="90"/>
                                            </p:txEl>
                                          </p:spTgt>
                                        </p:tgtEl>
                                        <p:attrNameLst>
                                          <p:attrName>style.visibility</p:attrName>
                                        </p:attrNameLst>
                                      </p:cBhvr>
                                      <p:to>
                                        <p:strVal val="visible"/>
                                      </p:to>
                                    </p:set>
                                    <p:anim calcmode="lin" valueType="num">
                                      <p:cBhvr additive="base">
                                        <p:cTn id="19" dur="500" fill="hold"/>
                                        <p:tgtEl>
                                          <p:spTgt spid="18435">
                                            <p:txEl>
                                              <p:charRg st="58" end="9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charRg st="58" end="9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charRg st="90" end="119"/>
                                            </p:txEl>
                                          </p:spTgt>
                                        </p:tgtEl>
                                        <p:attrNameLst>
                                          <p:attrName>style.visibility</p:attrName>
                                        </p:attrNameLst>
                                      </p:cBhvr>
                                      <p:to>
                                        <p:strVal val="visible"/>
                                      </p:to>
                                    </p:set>
                                    <p:anim calcmode="lin" valueType="num">
                                      <p:cBhvr additive="base">
                                        <p:cTn id="25" dur="500" fill="hold"/>
                                        <p:tgtEl>
                                          <p:spTgt spid="18435">
                                            <p:txEl>
                                              <p:charRg st="90" end="11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charRg st="90" end="11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435">
                                            <p:txEl>
                                              <p:charRg st="119" end="177"/>
                                            </p:txEl>
                                          </p:spTgt>
                                        </p:tgtEl>
                                        <p:attrNameLst>
                                          <p:attrName>style.visibility</p:attrName>
                                        </p:attrNameLst>
                                      </p:cBhvr>
                                      <p:to>
                                        <p:strVal val="visible"/>
                                      </p:to>
                                    </p:set>
                                    <p:anim calcmode="lin" valueType="num">
                                      <p:cBhvr additive="base">
                                        <p:cTn id="31" dur="500" fill="hold"/>
                                        <p:tgtEl>
                                          <p:spTgt spid="18435">
                                            <p:txEl>
                                              <p:charRg st="119" end="17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charRg st="119" end="17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435">
                                            <p:txEl>
                                              <p:charRg st="177" end="200"/>
                                            </p:txEl>
                                          </p:spTgt>
                                        </p:tgtEl>
                                        <p:attrNameLst>
                                          <p:attrName>style.visibility</p:attrName>
                                        </p:attrNameLst>
                                      </p:cBhvr>
                                      <p:to>
                                        <p:strVal val="visible"/>
                                      </p:to>
                                    </p:set>
                                    <p:anim calcmode="lin" valueType="num">
                                      <p:cBhvr additive="base">
                                        <p:cTn id="37" dur="500" fill="hold"/>
                                        <p:tgtEl>
                                          <p:spTgt spid="18435">
                                            <p:txEl>
                                              <p:charRg st="177" end="20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charRg st="177" end="20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435">
                                            <p:txEl>
                                              <p:charRg st="200" end="248"/>
                                            </p:txEl>
                                          </p:spTgt>
                                        </p:tgtEl>
                                        <p:attrNameLst>
                                          <p:attrName>style.visibility</p:attrName>
                                        </p:attrNameLst>
                                      </p:cBhvr>
                                      <p:to>
                                        <p:strVal val="visible"/>
                                      </p:to>
                                    </p:set>
                                    <p:anim calcmode="lin" valueType="num">
                                      <p:cBhvr additive="base">
                                        <p:cTn id="43" dur="500" fill="hold"/>
                                        <p:tgtEl>
                                          <p:spTgt spid="18435">
                                            <p:txEl>
                                              <p:charRg st="200" end="24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5">
                                            <p:txEl>
                                              <p:charRg st="200" end="24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8435">
                                            <p:txEl>
                                              <p:charRg st="248" end="286"/>
                                            </p:txEl>
                                          </p:spTgt>
                                        </p:tgtEl>
                                        <p:attrNameLst>
                                          <p:attrName>style.visibility</p:attrName>
                                        </p:attrNameLst>
                                      </p:cBhvr>
                                      <p:to>
                                        <p:strVal val="visible"/>
                                      </p:to>
                                    </p:set>
                                    <p:anim calcmode="lin" valueType="num">
                                      <p:cBhvr additive="base">
                                        <p:cTn id="49" dur="500" fill="hold"/>
                                        <p:tgtEl>
                                          <p:spTgt spid="18435">
                                            <p:txEl>
                                              <p:charRg st="248" end="28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8435">
                                            <p:txEl>
                                              <p:charRg st="248" end="28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8435">
                                            <p:txEl>
                                              <p:charRg st="286" end="333"/>
                                            </p:txEl>
                                          </p:spTgt>
                                        </p:tgtEl>
                                        <p:attrNameLst>
                                          <p:attrName>style.visibility</p:attrName>
                                        </p:attrNameLst>
                                      </p:cBhvr>
                                      <p:to>
                                        <p:strVal val="visible"/>
                                      </p:to>
                                    </p:set>
                                    <p:anim calcmode="lin" valueType="num">
                                      <p:cBhvr additive="base">
                                        <p:cTn id="55" dur="500" fill="hold"/>
                                        <p:tgtEl>
                                          <p:spTgt spid="18435">
                                            <p:txEl>
                                              <p:charRg st="286" end="33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8435">
                                            <p:txEl>
                                              <p:charRg st="286" end="33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435">
                                            <p:txEl>
                                              <p:charRg st="333" end="356"/>
                                            </p:txEl>
                                          </p:spTgt>
                                        </p:tgtEl>
                                        <p:attrNameLst>
                                          <p:attrName>style.visibility</p:attrName>
                                        </p:attrNameLst>
                                      </p:cBhvr>
                                      <p:to>
                                        <p:strVal val="visible"/>
                                      </p:to>
                                    </p:set>
                                    <p:anim calcmode="lin" valueType="num">
                                      <p:cBhvr additive="base">
                                        <p:cTn id="61" dur="500" fill="hold"/>
                                        <p:tgtEl>
                                          <p:spTgt spid="18435">
                                            <p:txEl>
                                              <p:charRg st="333" end="35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8435">
                                            <p:txEl>
                                              <p:charRg st="333" end="35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8435">
                                            <p:txEl>
                                              <p:charRg st="356" end="362"/>
                                            </p:txEl>
                                          </p:spTgt>
                                        </p:tgtEl>
                                        <p:attrNameLst>
                                          <p:attrName>style.visibility</p:attrName>
                                        </p:attrNameLst>
                                      </p:cBhvr>
                                      <p:to>
                                        <p:strVal val="visible"/>
                                      </p:to>
                                    </p:set>
                                    <p:anim calcmode="lin" valueType="num">
                                      <p:cBhvr additive="base">
                                        <p:cTn id="67" dur="500" fill="hold"/>
                                        <p:tgtEl>
                                          <p:spTgt spid="18435">
                                            <p:txEl>
                                              <p:charRg st="356" end="36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8435">
                                            <p:txEl>
                                              <p:charRg st="356" end="3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title"/>
          </p:nvPr>
        </p:nvSpPr>
        <p:spPr>
          <a:xfrm>
            <a:off x="685800" y="3810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一些说明</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9459" name="Rectangle 3" descr="Rectangle: Click to edit Master text styles&#13;&#10;Second level&#13;&#10;Third level&#13;&#10;Fourth level&#13;&#10;Fifth level"/>
          <p:cNvSpPr>
            <a:spLocks noGrp="1"/>
          </p:cNvSpPr>
          <p:nvPr>
            <p:ph idx="1"/>
          </p:nvPr>
        </p:nvSpPr>
        <p:spPr>
          <a:xfrm>
            <a:off x="685800" y="1752600"/>
            <a:ext cx="7772400" cy="4572000"/>
          </a:xfrm>
          <a:ln/>
        </p:spPr>
        <p:txBody>
          <a:bodyPr vert="horz" wrap="square" lIns="91440" tIns="45720" rIns="91440" bIns="45720" anchor="t" anchorCtr="0"/>
          <a:p>
            <a:pPr marL="609600" indent="-609600" eaLnBrk="1" hangingPunct="1">
              <a:lnSpc>
                <a:spcPct val="90000"/>
              </a:lnSpc>
              <a:buFont typeface="Wingdings" panose="05000000000000000000" pitchFamily="2" charset="2"/>
              <a:buAutoNum type="arabicPeriod"/>
            </a:pPr>
            <a:r>
              <a:rPr lang="zh-CN" altLang="en-US" sz="2000" dirty="0"/>
              <a:t>上述是一个通用过程，各种搜索策略的主要区别是对</a:t>
            </a:r>
            <a:r>
              <a:rPr lang="en-US" altLang="zh-CN" sz="2000" dirty="0"/>
              <a:t>OPEN</a:t>
            </a:r>
            <a:r>
              <a:rPr lang="zh-CN" altLang="en-US" sz="2000" dirty="0"/>
              <a:t>表中节点排序的准则不同。</a:t>
            </a:r>
            <a:endParaRPr lang="zh-CN" altLang="en-US" sz="2000" dirty="0"/>
          </a:p>
          <a:p>
            <a:pPr marL="609600" indent="-609600" eaLnBrk="1" hangingPunct="1">
              <a:lnSpc>
                <a:spcPct val="90000"/>
              </a:lnSpc>
              <a:buFont typeface="Wingdings" panose="05000000000000000000" pitchFamily="2" charset="2"/>
              <a:buAutoNum type="arabicPeriod"/>
            </a:pPr>
            <a:r>
              <a:rPr lang="zh-CN" altLang="en-US" sz="2000" dirty="0"/>
              <a:t>一个节点经一个算符操作后一般只生成一个子节点。但适用于一个节点的算符可能有多个，此时就会生成一组子节点。这些子节点中可能有些是当前扩展节点的父节点、祖父节点等，此时不能把这些先辈节点作为当前扩展节点的子节点。</a:t>
            </a:r>
            <a:endParaRPr lang="zh-CN" altLang="en-US" sz="2000" dirty="0"/>
          </a:p>
          <a:p>
            <a:pPr marL="609600" indent="-609600" eaLnBrk="1" hangingPunct="1">
              <a:lnSpc>
                <a:spcPct val="90000"/>
              </a:lnSpc>
              <a:buFont typeface="Wingdings" panose="05000000000000000000" pitchFamily="2" charset="2"/>
              <a:buAutoNum type="arabicPeriod"/>
            </a:pPr>
            <a:r>
              <a:rPr lang="zh-CN" altLang="en-US" sz="2000" dirty="0"/>
              <a:t>一个新生成的节点，它可能是第一次被生成的节点，也可能是先前已作为其它节点的后继节点被生成过，当前又作为另一个节点的后继节点被再次生成。此时，它究竟应作为哪个节点的不后继节点？一般由原始节点到该节点的代价来决定，代价小的相应节点就作为父节点。</a:t>
            </a:r>
            <a:endParaRPr lang="zh-CN" altLang="en-US" sz="2000" dirty="0"/>
          </a:p>
          <a:p>
            <a:pPr marL="609600" indent="-609600" eaLnBrk="1" hangingPunct="1">
              <a:lnSpc>
                <a:spcPct val="90000"/>
              </a:lnSpc>
              <a:buFont typeface="Wingdings" panose="05000000000000000000" pitchFamily="2" charset="2"/>
              <a:buAutoNum type="arabicPeriod"/>
            </a:pPr>
            <a:r>
              <a:rPr lang="zh-CN" altLang="en-US" sz="2000" dirty="0"/>
              <a:t>在搜索过程中，一旦某个被考察的节点是目标节点就得到了一个解。该解是由从初始节点到该目标节点路径上的算符构成。</a:t>
            </a:r>
            <a:endParaRPr lang="zh-CN" altLang="en-US" sz="2000" dirty="0"/>
          </a:p>
          <a:p>
            <a:pPr marL="609600" indent="-609600" eaLnBrk="1" hangingPunct="1">
              <a:lnSpc>
                <a:spcPct val="90000"/>
              </a:lnSpc>
              <a:buFont typeface="Wingdings" panose="05000000000000000000" pitchFamily="2" charset="2"/>
              <a:buAutoNum type="arabicPeriod"/>
            </a:pPr>
            <a:r>
              <a:rPr lang="zh-CN" altLang="en-US" sz="2000" dirty="0"/>
              <a:t>如果在搜索中一直找不到目标节点，而且</a:t>
            </a:r>
            <a:r>
              <a:rPr lang="en-US" altLang="zh-CN" sz="2000" dirty="0"/>
              <a:t>OPEN</a:t>
            </a:r>
            <a:r>
              <a:rPr lang="zh-CN" altLang="en-US" sz="2000" dirty="0"/>
              <a:t>表中不再有可供扩展的节点，则搜索失败。</a:t>
            </a:r>
            <a:endParaRPr lang="zh-CN" altLang="en-US" sz="2000" dirty="0"/>
          </a:p>
        </p:txBody>
      </p:sp>
      <p:sp>
        <p:nvSpPr>
          <p:cNvPr id="4403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charRg st="0" end="40"/>
                                            </p:txEl>
                                          </p:spTgt>
                                        </p:tgtEl>
                                        <p:attrNameLst>
                                          <p:attrName>style.visibility</p:attrName>
                                        </p:attrNameLst>
                                      </p:cBhvr>
                                      <p:to>
                                        <p:strVal val="visible"/>
                                      </p:to>
                                    </p:set>
                                    <p:anim calcmode="lin" valueType="num">
                                      <p:cBhvr additive="base">
                                        <p:cTn id="7" dur="500" fill="hold"/>
                                        <p:tgtEl>
                                          <p:spTgt spid="19459">
                                            <p:txEl>
                                              <p:charRg st="0" end="4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charRg st="0" end="4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59">
                                            <p:txEl>
                                              <p:charRg st="40" end="145"/>
                                            </p:txEl>
                                          </p:spTgt>
                                        </p:tgtEl>
                                        <p:attrNameLst>
                                          <p:attrName>style.visibility</p:attrName>
                                        </p:attrNameLst>
                                      </p:cBhvr>
                                      <p:to>
                                        <p:strVal val="visible"/>
                                      </p:to>
                                    </p:set>
                                    <p:anim calcmode="lin" valueType="num">
                                      <p:cBhvr additive="base">
                                        <p:cTn id="13" dur="500" fill="hold"/>
                                        <p:tgtEl>
                                          <p:spTgt spid="19459">
                                            <p:txEl>
                                              <p:charRg st="40" end="14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charRg st="40" end="14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59">
                                            <p:txEl>
                                              <p:charRg st="145" end="266"/>
                                            </p:txEl>
                                          </p:spTgt>
                                        </p:tgtEl>
                                        <p:attrNameLst>
                                          <p:attrName>style.visibility</p:attrName>
                                        </p:attrNameLst>
                                      </p:cBhvr>
                                      <p:to>
                                        <p:strVal val="visible"/>
                                      </p:to>
                                    </p:set>
                                    <p:anim calcmode="lin" valueType="num">
                                      <p:cBhvr additive="base">
                                        <p:cTn id="19" dur="500" fill="hold"/>
                                        <p:tgtEl>
                                          <p:spTgt spid="19459">
                                            <p:txEl>
                                              <p:charRg st="145" end="26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charRg st="145" end="26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459">
                                            <p:txEl>
                                              <p:charRg st="266" end="321"/>
                                            </p:txEl>
                                          </p:spTgt>
                                        </p:tgtEl>
                                        <p:attrNameLst>
                                          <p:attrName>style.visibility</p:attrName>
                                        </p:attrNameLst>
                                      </p:cBhvr>
                                      <p:to>
                                        <p:strVal val="visible"/>
                                      </p:to>
                                    </p:set>
                                    <p:anim calcmode="lin" valueType="num">
                                      <p:cBhvr additive="base">
                                        <p:cTn id="25" dur="500" fill="hold"/>
                                        <p:tgtEl>
                                          <p:spTgt spid="19459">
                                            <p:txEl>
                                              <p:charRg st="266" end="32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charRg st="266" end="32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459">
                                            <p:txEl>
                                              <p:charRg st="321" end="363"/>
                                            </p:txEl>
                                          </p:spTgt>
                                        </p:tgtEl>
                                        <p:attrNameLst>
                                          <p:attrName>style.visibility</p:attrName>
                                        </p:attrNameLst>
                                      </p:cBhvr>
                                      <p:to>
                                        <p:strVal val="visible"/>
                                      </p:to>
                                    </p:set>
                                    <p:anim calcmode="lin" valueType="num">
                                      <p:cBhvr additive="base">
                                        <p:cTn id="31" dur="500" fill="hold"/>
                                        <p:tgtEl>
                                          <p:spTgt spid="19459">
                                            <p:txEl>
                                              <p:charRg st="321" end="36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59">
                                            <p:txEl>
                                              <p:charRg st="321" end="3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noChangeArrowheads="1"/>
          </p:cNvSpPr>
          <p:nvPr>
            <p:ph type="title"/>
          </p:nvPr>
        </p:nvSpPr>
        <p:spPr>
          <a:xfrm>
            <a:off x="762000" y="381000"/>
            <a:ext cx="77724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rPr>
              <a:t>5.2.2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rPr>
              <a:t>广度优先搜索</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95235" name="Rectangle 3" descr="Rectangle: Click to edit Master text styles&#13;&#10;Second level&#13;&#10;Third level&#13;&#10;Fourth level&#13;&#10;Fifth level"/>
          <p:cNvSpPr>
            <a:spLocks noGrp="1"/>
          </p:cNvSpPr>
          <p:nvPr>
            <p:ph idx="1"/>
          </p:nvPr>
        </p:nvSpPr>
        <p:spPr>
          <a:xfrm>
            <a:off x="762000" y="1828800"/>
            <a:ext cx="7924800" cy="4114800"/>
          </a:xfrm>
          <a:ln/>
        </p:spPr>
        <p:txBody>
          <a:bodyPr vert="horz" wrap="square" lIns="91440" tIns="45720" rIns="91440" bIns="45720" anchor="t" anchorCtr="0"/>
          <a:p>
            <a:pPr eaLnBrk="1" hangingPunct="1">
              <a:lnSpc>
                <a:spcPct val="90000"/>
              </a:lnSpc>
            </a:pPr>
            <a:r>
              <a:rPr lang="zh-CN" altLang="en-US" dirty="0"/>
              <a:t>基本思想：</a:t>
            </a:r>
            <a:endParaRPr lang="zh-CN" altLang="en-US" dirty="0"/>
          </a:p>
          <a:p>
            <a:pPr eaLnBrk="1" hangingPunct="1">
              <a:lnSpc>
                <a:spcPct val="90000"/>
              </a:lnSpc>
              <a:buFont typeface="Wingdings" panose="05000000000000000000" pitchFamily="2" charset="2"/>
              <a:buNone/>
            </a:pPr>
            <a:r>
              <a:rPr lang="zh-CN" altLang="en-US" dirty="0"/>
              <a:t>	从初始节点</a:t>
            </a:r>
            <a:r>
              <a:rPr lang="en-US" altLang="zh-CN" dirty="0"/>
              <a:t>S</a:t>
            </a:r>
            <a:r>
              <a:rPr lang="en-US" altLang="zh-CN" baseline="-25000" dirty="0"/>
              <a:t>0</a:t>
            </a:r>
            <a:r>
              <a:rPr lang="zh-CN" altLang="en-US" dirty="0"/>
              <a:t>开始，逐层地对节点进行扩展并考察它是否为目标节点。在第</a:t>
            </a:r>
            <a:r>
              <a:rPr lang="en-US" altLang="zh-CN" dirty="0"/>
              <a:t>n</a:t>
            </a:r>
            <a:r>
              <a:rPr lang="zh-CN" altLang="en-US" dirty="0"/>
              <a:t>层的节点没有全部扩展并考察之前，不对第</a:t>
            </a:r>
            <a:r>
              <a:rPr lang="en-US" altLang="zh-CN" dirty="0"/>
              <a:t>n</a:t>
            </a:r>
            <a:r>
              <a:rPr lang="zh-CN" altLang="en-US" dirty="0"/>
              <a:t>＋</a:t>
            </a:r>
            <a:r>
              <a:rPr lang="en-US" altLang="zh-CN" dirty="0"/>
              <a:t>1</a:t>
            </a:r>
            <a:r>
              <a:rPr lang="zh-CN" altLang="en-US" dirty="0"/>
              <a:t>层的节点进行扩展。</a:t>
            </a:r>
            <a:endParaRPr lang="zh-CN" altLang="en-US" dirty="0"/>
          </a:p>
          <a:p>
            <a:pPr eaLnBrk="1" hangingPunct="1">
              <a:lnSpc>
                <a:spcPct val="90000"/>
              </a:lnSpc>
            </a:pPr>
            <a:r>
              <a:rPr lang="en-US" altLang="zh-CN" dirty="0"/>
              <a:t>OPEN</a:t>
            </a:r>
            <a:r>
              <a:rPr lang="zh-CN" altLang="en-US" dirty="0"/>
              <a:t>表中节点总是按进入的先后顺序排列，先进入的节点排在前面，后进入的排在后面。</a:t>
            </a:r>
            <a:endParaRPr lang="zh-CN" altLang="en-US" dirty="0"/>
          </a:p>
        </p:txBody>
      </p:sp>
      <p:sp>
        <p:nvSpPr>
          <p:cNvPr id="4608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5235">
                                            <p:txEl>
                                              <p:charRg st="0" end="6"/>
                                            </p:txEl>
                                          </p:spTgt>
                                        </p:tgtEl>
                                        <p:attrNameLst>
                                          <p:attrName>style.visibility</p:attrName>
                                        </p:attrNameLst>
                                      </p:cBhvr>
                                      <p:to>
                                        <p:strVal val="visible"/>
                                      </p:to>
                                    </p:set>
                                    <p:anim calcmode="lin" valueType="num">
                                      <p:cBhvr additive="base">
                                        <p:cTn id="7" dur="500" fill="hold"/>
                                        <p:tgtEl>
                                          <p:spTgt spid="95235">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5">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5235">
                                            <p:txEl>
                                              <p:charRg st="6" end="74"/>
                                            </p:txEl>
                                          </p:spTgt>
                                        </p:tgtEl>
                                        <p:attrNameLst>
                                          <p:attrName>style.visibility</p:attrName>
                                        </p:attrNameLst>
                                      </p:cBhvr>
                                      <p:to>
                                        <p:strVal val="visible"/>
                                      </p:to>
                                    </p:set>
                                    <p:anim calcmode="lin" valueType="num">
                                      <p:cBhvr additive="base">
                                        <p:cTn id="13" dur="500" fill="hold"/>
                                        <p:tgtEl>
                                          <p:spTgt spid="95235">
                                            <p:txEl>
                                              <p:charRg st="6" end="7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235">
                                            <p:txEl>
                                              <p:charRg st="6" end="7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5235">
                                            <p:txEl>
                                              <p:charRg st="74" end="116"/>
                                            </p:txEl>
                                          </p:spTgt>
                                        </p:tgtEl>
                                        <p:attrNameLst>
                                          <p:attrName>style.visibility</p:attrName>
                                        </p:attrNameLst>
                                      </p:cBhvr>
                                      <p:to>
                                        <p:strVal val="visible"/>
                                      </p:to>
                                    </p:set>
                                    <p:anim calcmode="lin" valueType="num">
                                      <p:cBhvr additive="base">
                                        <p:cTn id="19" dur="500" fill="hold"/>
                                        <p:tgtEl>
                                          <p:spTgt spid="95235">
                                            <p:txEl>
                                              <p:charRg st="74" end="11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235">
                                            <p:txEl>
                                              <p:charRg st="74" end="1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noChangeArrowheads="1"/>
          </p:cNvSpPr>
          <p:nvPr>
            <p:ph type="title"/>
          </p:nvPr>
        </p:nvSpPr>
        <p:spPr>
          <a:xfrm>
            <a:off x="762000" y="5334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rPr>
              <a:t>广度优先搜索过程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96259" name="Rectangle 3" descr="Rectangle: Click to edit Master text styles&#13;&#10;Second level&#13;&#10;Third level&#13;&#10;Fourth level&#13;&#10;Fifth level"/>
          <p:cNvSpPr>
            <a:spLocks noGrp="1"/>
          </p:cNvSpPr>
          <p:nvPr>
            <p:ph idx="1"/>
          </p:nvPr>
        </p:nvSpPr>
        <p:spPr>
          <a:xfrm>
            <a:off x="762000" y="1524000"/>
            <a:ext cx="7772400" cy="4876800"/>
          </a:xfrm>
          <a:ln/>
        </p:spPr>
        <p:txBody>
          <a:bodyPr vert="horz" wrap="square" lIns="91440" tIns="45720" rIns="91440" bIns="45720" anchor="t" anchorCtr="0"/>
          <a:p>
            <a:pPr marL="609600" indent="-609600" eaLnBrk="1" hangingPunct="1">
              <a:buFont typeface="Wingdings" panose="05000000000000000000" pitchFamily="2" charset="2"/>
              <a:buAutoNum type="arabicPeriod"/>
            </a:pPr>
            <a:r>
              <a:rPr lang="zh-CN" altLang="en-US" sz="2800" dirty="0">
                <a:latin typeface="Times New Roman" panose="02020603050405020304" pitchFamily="18" charset="0"/>
              </a:rPr>
              <a:t>把初始节点</a:t>
            </a:r>
            <a:r>
              <a:rPr lang="en-US" altLang="zh-CN" sz="2800" dirty="0">
                <a:latin typeface="Times New Roman" panose="02020603050405020304" pitchFamily="18" charset="0"/>
              </a:rPr>
              <a:t>S</a:t>
            </a:r>
            <a:r>
              <a:rPr lang="en-US" altLang="zh-CN" sz="2800" baseline="-25000" dirty="0">
                <a:latin typeface="Times New Roman" panose="02020603050405020304" pitchFamily="18" charset="0"/>
              </a:rPr>
              <a:t>0</a:t>
            </a:r>
            <a:r>
              <a:rPr lang="zh-CN" altLang="en-US" sz="2800" dirty="0">
                <a:latin typeface="Times New Roman" panose="02020603050405020304" pitchFamily="18" charset="0"/>
              </a:rPr>
              <a:t>放入</a:t>
            </a:r>
            <a:r>
              <a:rPr lang="en-US" altLang="zh-CN" sz="2800" dirty="0">
                <a:latin typeface="Times New Roman" panose="02020603050405020304" pitchFamily="18" charset="0"/>
              </a:rPr>
              <a:t>OPEN</a:t>
            </a:r>
            <a:r>
              <a:rPr lang="zh-CN" altLang="en-US" sz="2800" dirty="0">
                <a:latin typeface="Times New Roman" panose="02020603050405020304" pitchFamily="18" charset="0"/>
              </a:rPr>
              <a:t>表。</a:t>
            </a:r>
            <a:endParaRPr lang="zh-CN" altLang="en-US" sz="2800" dirty="0">
              <a:latin typeface="Times New Roman" panose="02020603050405020304" pitchFamily="18" charset="0"/>
            </a:endParaRPr>
          </a:p>
          <a:p>
            <a:pPr marL="609600" indent="-609600" eaLnBrk="1" hangingPunct="1">
              <a:buFont typeface="Wingdings" panose="05000000000000000000" pitchFamily="2" charset="2"/>
              <a:buAutoNum type="arabicPeriod"/>
            </a:pPr>
            <a:r>
              <a:rPr lang="zh-CN" altLang="en-US" sz="2800" dirty="0">
                <a:latin typeface="Times New Roman" panose="02020603050405020304" pitchFamily="18" charset="0"/>
              </a:rPr>
              <a:t>如果</a:t>
            </a:r>
            <a:r>
              <a:rPr lang="en-US" altLang="zh-CN" sz="2800" dirty="0">
                <a:latin typeface="Times New Roman" panose="02020603050405020304" pitchFamily="18" charset="0"/>
              </a:rPr>
              <a:t>OPEN</a:t>
            </a:r>
            <a:r>
              <a:rPr lang="zh-CN" altLang="en-US" sz="2800" dirty="0">
                <a:latin typeface="Times New Roman" panose="02020603050405020304" pitchFamily="18" charset="0"/>
              </a:rPr>
              <a:t>表为空，则问题无解，退出。</a:t>
            </a:r>
            <a:endParaRPr lang="zh-CN" altLang="en-US" sz="2800" dirty="0">
              <a:latin typeface="Times New Roman" panose="02020603050405020304" pitchFamily="18" charset="0"/>
            </a:endParaRPr>
          </a:p>
          <a:p>
            <a:pPr marL="609600" indent="-609600" eaLnBrk="1" hangingPunct="1">
              <a:buFont typeface="Wingdings" panose="05000000000000000000" pitchFamily="2" charset="2"/>
              <a:buAutoNum type="arabicPeriod"/>
            </a:pPr>
            <a:r>
              <a:rPr lang="zh-CN" altLang="en-US" sz="2800" dirty="0">
                <a:latin typeface="Times New Roman" panose="02020603050405020304" pitchFamily="18" charset="0"/>
              </a:rPr>
              <a:t>把</a:t>
            </a:r>
            <a:r>
              <a:rPr lang="en-US" altLang="zh-CN" sz="2800" dirty="0">
                <a:latin typeface="Times New Roman" panose="02020603050405020304" pitchFamily="18" charset="0"/>
              </a:rPr>
              <a:t>OPEN</a:t>
            </a:r>
            <a:r>
              <a:rPr lang="zh-CN" altLang="en-US" sz="2800" dirty="0">
                <a:latin typeface="Times New Roman" panose="02020603050405020304" pitchFamily="18" charset="0"/>
              </a:rPr>
              <a:t>表的第一个节点（记为节点</a:t>
            </a:r>
            <a:r>
              <a:rPr lang="en-US" altLang="zh-CN" sz="2800" dirty="0">
                <a:latin typeface="Times New Roman" panose="02020603050405020304" pitchFamily="18" charset="0"/>
              </a:rPr>
              <a:t>n</a:t>
            </a:r>
            <a:r>
              <a:rPr lang="zh-CN" altLang="en-US" sz="2800" dirty="0">
                <a:latin typeface="Times New Roman" panose="02020603050405020304" pitchFamily="18" charset="0"/>
              </a:rPr>
              <a:t>）取出放入</a:t>
            </a:r>
            <a:r>
              <a:rPr lang="en-US" altLang="zh-CN" sz="2800" dirty="0">
                <a:latin typeface="Times New Roman" panose="02020603050405020304" pitchFamily="18" charset="0"/>
              </a:rPr>
              <a:t>CLOSE</a:t>
            </a:r>
            <a:r>
              <a:rPr lang="zh-CN" altLang="en-US" sz="2800" dirty="0">
                <a:latin typeface="Times New Roman" panose="02020603050405020304" pitchFamily="18" charset="0"/>
              </a:rPr>
              <a:t>表。</a:t>
            </a:r>
            <a:endParaRPr lang="zh-CN" altLang="en-US" sz="2800" dirty="0">
              <a:latin typeface="Times New Roman" panose="02020603050405020304" pitchFamily="18" charset="0"/>
            </a:endParaRPr>
          </a:p>
          <a:p>
            <a:pPr marL="609600" indent="-609600" eaLnBrk="1" hangingPunct="1">
              <a:buFont typeface="Wingdings" panose="05000000000000000000" pitchFamily="2" charset="2"/>
              <a:buAutoNum type="arabicPeriod"/>
            </a:pPr>
            <a:r>
              <a:rPr lang="zh-CN" altLang="en-US" sz="2800" dirty="0">
                <a:latin typeface="Times New Roman" panose="02020603050405020304" pitchFamily="18" charset="0"/>
              </a:rPr>
              <a:t>考察节点</a:t>
            </a:r>
            <a:r>
              <a:rPr lang="en-US" altLang="zh-CN" sz="2800" dirty="0">
                <a:latin typeface="Times New Roman" panose="02020603050405020304" pitchFamily="18" charset="0"/>
              </a:rPr>
              <a:t>n</a:t>
            </a:r>
            <a:r>
              <a:rPr lang="zh-CN" altLang="en-US" sz="2800" dirty="0">
                <a:latin typeface="Times New Roman" panose="02020603050405020304" pitchFamily="18" charset="0"/>
              </a:rPr>
              <a:t>是否为目标节点。若是，则求得了问题的解，退出。</a:t>
            </a:r>
            <a:endParaRPr lang="zh-CN" altLang="en-US" sz="2800" dirty="0">
              <a:latin typeface="Times New Roman" panose="02020603050405020304" pitchFamily="18" charset="0"/>
            </a:endParaRPr>
          </a:p>
          <a:p>
            <a:pPr marL="609600" indent="-609600" eaLnBrk="1" hangingPunct="1">
              <a:buFont typeface="Wingdings" panose="05000000000000000000" pitchFamily="2" charset="2"/>
              <a:buAutoNum type="arabicPeriod"/>
            </a:pPr>
            <a:r>
              <a:rPr lang="zh-CN" altLang="en-US" sz="2800" dirty="0">
                <a:latin typeface="Times New Roman" panose="02020603050405020304" pitchFamily="18" charset="0"/>
              </a:rPr>
              <a:t>若节点</a:t>
            </a:r>
            <a:r>
              <a:rPr lang="en-US" altLang="zh-CN" sz="2800" dirty="0">
                <a:latin typeface="Times New Roman" panose="02020603050405020304" pitchFamily="18" charset="0"/>
              </a:rPr>
              <a:t>n</a:t>
            </a:r>
            <a:r>
              <a:rPr lang="zh-CN" altLang="en-US" sz="2800" dirty="0">
                <a:latin typeface="Times New Roman" panose="02020603050405020304" pitchFamily="18" charset="0"/>
              </a:rPr>
              <a:t>不可扩展，则转第</a:t>
            </a:r>
            <a:r>
              <a:rPr lang="en-US" altLang="zh-CN" sz="2800" dirty="0">
                <a:latin typeface="Times New Roman" panose="02020603050405020304" pitchFamily="18" charset="0"/>
              </a:rPr>
              <a:t>2</a:t>
            </a:r>
            <a:r>
              <a:rPr lang="zh-CN" altLang="en-US" sz="2800" dirty="0">
                <a:latin typeface="Times New Roman" panose="02020603050405020304" pitchFamily="18" charset="0"/>
              </a:rPr>
              <a:t>步。</a:t>
            </a:r>
            <a:endParaRPr lang="zh-CN" altLang="en-US" sz="2800" dirty="0">
              <a:latin typeface="Times New Roman" panose="02020603050405020304" pitchFamily="18" charset="0"/>
            </a:endParaRPr>
          </a:p>
          <a:p>
            <a:pPr marL="609600" indent="-609600" eaLnBrk="1" hangingPunct="1">
              <a:buFont typeface="Wingdings" panose="05000000000000000000" pitchFamily="2" charset="2"/>
              <a:buAutoNum type="arabicPeriod"/>
            </a:pPr>
            <a:r>
              <a:rPr lang="zh-CN" altLang="en-US" sz="2800" dirty="0">
                <a:latin typeface="Times New Roman" panose="02020603050405020304" pitchFamily="18" charset="0"/>
              </a:rPr>
              <a:t>扩展节点</a:t>
            </a:r>
            <a:r>
              <a:rPr lang="en-US" altLang="zh-CN" sz="2800" dirty="0">
                <a:latin typeface="Times New Roman" panose="02020603050405020304" pitchFamily="18" charset="0"/>
              </a:rPr>
              <a:t>n</a:t>
            </a:r>
            <a:r>
              <a:rPr lang="zh-CN" altLang="en-US" sz="2800" dirty="0">
                <a:latin typeface="Times New Roman" panose="02020603050405020304" pitchFamily="18" charset="0"/>
              </a:rPr>
              <a:t>，将其子节点放入</a:t>
            </a:r>
            <a:r>
              <a:rPr lang="en-US" altLang="zh-CN" sz="2800" dirty="0">
                <a:latin typeface="Times New Roman" panose="02020603050405020304" pitchFamily="18" charset="0"/>
              </a:rPr>
              <a:t>OPEN</a:t>
            </a:r>
            <a:r>
              <a:rPr lang="zh-CN" altLang="en-US" sz="2800" dirty="0">
                <a:latin typeface="Times New Roman" panose="02020603050405020304" pitchFamily="18" charset="0"/>
              </a:rPr>
              <a:t>表的</a:t>
            </a:r>
            <a:r>
              <a:rPr lang="zh-CN" altLang="en-US" sz="2800" dirty="0">
                <a:solidFill>
                  <a:srgbClr val="D31128"/>
                </a:solidFill>
                <a:latin typeface="Times New Roman" panose="02020603050405020304" pitchFamily="18" charset="0"/>
              </a:rPr>
              <a:t>尾</a:t>
            </a:r>
            <a:r>
              <a:rPr lang="zh-CN" altLang="en-US" sz="2800" dirty="0">
                <a:latin typeface="Times New Roman" panose="02020603050405020304" pitchFamily="18" charset="0"/>
              </a:rPr>
              <a:t>部，并为每一个子节点都配置指向父节点的指针，然后转第</a:t>
            </a:r>
            <a:r>
              <a:rPr lang="en-US" altLang="zh-CN" sz="2800" dirty="0">
                <a:latin typeface="Times New Roman" panose="02020603050405020304" pitchFamily="18" charset="0"/>
              </a:rPr>
              <a:t>2</a:t>
            </a:r>
            <a:r>
              <a:rPr lang="zh-CN" altLang="en-US" sz="2800" dirty="0">
                <a:latin typeface="Times New Roman" panose="02020603050405020304" pitchFamily="18" charset="0"/>
              </a:rPr>
              <a:t>步。</a:t>
            </a:r>
            <a:endParaRPr lang="zh-CN" altLang="en-US" sz="2800" dirty="0">
              <a:latin typeface="Times New Roman" panose="02020603050405020304" pitchFamily="18" charset="0"/>
            </a:endParaRPr>
          </a:p>
        </p:txBody>
      </p:sp>
      <p:sp>
        <p:nvSpPr>
          <p:cNvPr id="4813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259">
                                            <p:txEl>
                                              <p:charRg st="0" end="16"/>
                                            </p:txEl>
                                          </p:spTgt>
                                        </p:tgtEl>
                                        <p:attrNameLst>
                                          <p:attrName>style.visibility</p:attrName>
                                        </p:attrNameLst>
                                      </p:cBhvr>
                                      <p:to>
                                        <p:strVal val="visible"/>
                                      </p:to>
                                    </p:set>
                                    <p:anim calcmode="lin" valueType="num">
                                      <p:cBhvr additive="base">
                                        <p:cTn id="7" dur="500" fill="hold"/>
                                        <p:tgtEl>
                                          <p:spTgt spid="96259">
                                            <p:txEl>
                                              <p:charRg st="0"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charRg st="0" end="1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6259">
                                            <p:txEl>
                                              <p:charRg st="16" end="36"/>
                                            </p:txEl>
                                          </p:spTgt>
                                        </p:tgtEl>
                                        <p:attrNameLst>
                                          <p:attrName>style.visibility</p:attrName>
                                        </p:attrNameLst>
                                      </p:cBhvr>
                                      <p:to>
                                        <p:strVal val="visible"/>
                                      </p:to>
                                    </p:set>
                                    <p:anim calcmode="lin" valueType="num">
                                      <p:cBhvr additive="base">
                                        <p:cTn id="13" dur="500" fill="hold"/>
                                        <p:tgtEl>
                                          <p:spTgt spid="96259">
                                            <p:txEl>
                                              <p:charRg st="16" end="3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6259">
                                            <p:txEl>
                                              <p:charRg st="16" end="3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6259">
                                            <p:txEl>
                                              <p:charRg st="36" end="67"/>
                                            </p:txEl>
                                          </p:spTgt>
                                        </p:tgtEl>
                                        <p:attrNameLst>
                                          <p:attrName>style.visibility</p:attrName>
                                        </p:attrNameLst>
                                      </p:cBhvr>
                                      <p:to>
                                        <p:strVal val="visible"/>
                                      </p:to>
                                    </p:set>
                                    <p:anim calcmode="lin" valueType="num">
                                      <p:cBhvr additive="base">
                                        <p:cTn id="19" dur="500" fill="hold"/>
                                        <p:tgtEl>
                                          <p:spTgt spid="96259">
                                            <p:txEl>
                                              <p:charRg st="36" end="6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59">
                                            <p:txEl>
                                              <p:charRg st="36" end="6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6259">
                                            <p:txEl>
                                              <p:charRg st="67" end="96"/>
                                            </p:txEl>
                                          </p:spTgt>
                                        </p:tgtEl>
                                        <p:attrNameLst>
                                          <p:attrName>style.visibility</p:attrName>
                                        </p:attrNameLst>
                                      </p:cBhvr>
                                      <p:to>
                                        <p:strVal val="visible"/>
                                      </p:to>
                                    </p:set>
                                    <p:anim calcmode="lin" valueType="num">
                                      <p:cBhvr additive="base">
                                        <p:cTn id="25" dur="500" fill="hold"/>
                                        <p:tgtEl>
                                          <p:spTgt spid="96259">
                                            <p:txEl>
                                              <p:charRg st="67" end="9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6259">
                                            <p:txEl>
                                              <p:charRg st="67" end="9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6259">
                                            <p:txEl>
                                              <p:charRg st="96" end="112"/>
                                            </p:txEl>
                                          </p:spTgt>
                                        </p:tgtEl>
                                        <p:attrNameLst>
                                          <p:attrName>style.visibility</p:attrName>
                                        </p:attrNameLst>
                                      </p:cBhvr>
                                      <p:to>
                                        <p:strVal val="visible"/>
                                      </p:to>
                                    </p:set>
                                    <p:anim calcmode="lin" valueType="num">
                                      <p:cBhvr additive="base">
                                        <p:cTn id="31" dur="500" fill="hold"/>
                                        <p:tgtEl>
                                          <p:spTgt spid="96259">
                                            <p:txEl>
                                              <p:charRg st="96" end="1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6259">
                                            <p:txEl>
                                              <p:charRg st="96" end="11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6259">
                                            <p:txEl>
                                              <p:charRg st="112" end="162"/>
                                            </p:txEl>
                                          </p:spTgt>
                                        </p:tgtEl>
                                        <p:attrNameLst>
                                          <p:attrName>style.visibility</p:attrName>
                                        </p:attrNameLst>
                                      </p:cBhvr>
                                      <p:to>
                                        <p:strVal val="visible"/>
                                      </p:to>
                                    </p:set>
                                    <p:anim calcmode="lin" valueType="num">
                                      <p:cBhvr additive="base">
                                        <p:cTn id="37" dur="500" fill="hold"/>
                                        <p:tgtEl>
                                          <p:spTgt spid="96259">
                                            <p:txEl>
                                              <p:charRg st="112" end="16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6259">
                                            <p:txEl>
                                              <p:charRg st="112" end="1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第五章	搜索策略</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27" name="Rectangle 3" descr="Rectangle: Click to edit Master text styles&#13;&#10;Second level&#13;&#10;Third level&#13;&#10;Fourth level&#13;&#10;Fifth level"/>
          <p:cNvSpPr>
            <a:spLocks noGrp="1"/>
          </p:cNvSpPr>
          <p:nvPr>
            <p:ph idx="1"/>
          </p:nvPr>
        </p:nvSpPr>
        <p:spPr>
          <a:xfrm>
            <a:off x="838200" y="1905000"/>
            <a:ext cx="7772400" cy="4419600"/>
          </a:xfrm>
          <a:ln/>
        </p:spPr>
        <p:txBody>
          <a:bodyPr vert="horz" wrap="square" lIns="91440" tIns="45720" rIns="91440" bIns="45720" anchor="t" anchorCtr="0"/>
          <a:p>
            <a:pPr eaLnBrk="1" hangingPunct="1"/>
            <a:r>
              <a:rPr lang="en-US" altLang="zh-CN" dirty="0"/>
              <a:t>5.1 </a:t>
            </a:r>
            <a:r>
              <a:rPr lang="zh-CN" altLang="en-US" dirty="0"/>
              <a:t>概述</a:t>
            </a:r>
            <a:endParaRPr lang="zh-CN" altLang="en-US" dirty="0"/>
          </a:p>
          <a:p>
            <a:pPr eaLnBrk="1" hangingPunct="1"/>
            <a:r>
              <a:rPr lang="en-US" altLang="zh-CN" dirty="0"/>
              <a:t>5.2 </a:t>
            </a:r>
            <a:r>
              <a:rPr lang="zh-CN" altLang="en-US" dirty="0"/>
              <a:t>状态空间搜索</a:t>
            </a:r>
            <a:endParaRPr lang="zh-CN" altLang="en-US" dirty="0"/>
          </a:p>
          <a:p>
            <a:pPr eaLnBrk="1" hangingPunct="1"/>
            <a:r>
              <a:rPr lang="en-US" altLang="zh-CN" dirty="0"/>
              <a:t>5.3 </a:t>
            </a:r>
            <a:r>
              <a:rPr lang="zh-CN" altLang="en-US" dirty="0"/>
              <a:t>与或树搜索</a:t>
            </a:r>
            <a:endParaRPr lang="zh-CN" altLang="en-US" dirty="0"/>
          </a:p>
        </p:txBody>
      </p:sp>
      <p:sp>
        <p:nvSpPr>
          <p:cNvPr id="1331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ransition spd="slow" advTm="268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7">
                                            <p:txEl>
                                              <p:charRg st="0" end="7"/>
                                            </p:txEl>
                                          </p:spTgt>
                                        </p:tgtEl>
                                        <p:attrNameLst>
                                          <p:attrName>style.visibility</p:attrName>
                                        </p:attrNameLst>
                                      </p:cBhvr>
                                      <p:to>
                                        <p:strVal val="visible"/>
                                      </p:to>
                                    </p:set>
                                    <p:anim calcmode="lin" valueType="num">
                                      <p:cBhvr additive="base">
                                        <p:cTn id="7" dur="500" fill="hold"/>
                                        <p:tgtEl>
                                          <p:spTgt spid="1027">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7">
                                            <p:txEl>
                                              <p:charRg st="0" end="7"/>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27">
                                            <p:txEl>
                                              <p:charRg st="7" end="18"/>
                                            </p:txEl>
                                          </p:spTgt>
                                        </p:tgtEl>
                                        <p:attrNameLst>
                                          <p:attrName>style.visibility</p:attrName>
                                        </p:attrNameLst>
                                      </p:cBhvr>
                                      <p:to>
                                        <p:strVal val="visible"/>
                                      </p:to>
                                    </p:set>
                                    <p:anim calcmode="lin" valueType="num">
                                      <p:cBhvr additive="base">
                                        <p:cTn id="12" dur="500" fill="hold"/>
                                        <p:tgtEl>
                                          <p:spTgt spid="1027">
                                            <p:txEl>
                                              <p:charRg st="7" end="1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27">
                                            <p:txEl>
                                              <p:charRg st="7" end="18"/>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27">
                                            <p:txEl>
                                              <p:charRg st="18" end="28"/>
                                            </p:txEl>
                                          </p:spTgt>
                                        </p:tgtEl>
                                        <p:attrNameLst>
                                          <p:attrName>style.visibility</p:attrName>
                                        </p:attrNameLst>
                                      </p:cBhvr>
                                      <p:to>
                                        <p:strVal val="visible"/>
                                      </p:to>
                                    </p:set>
                                    <p:anim calcmode="lin" valueType="num">
                                      <p:cBhvr additive="base">
                                        <p:cTn id="17" dur="500" fill="hold"/>
                                        <p:tgtEl>
                                          <p:spTgt spid="1027">
                                            <p:txEl>
                                              <p:charRg st="18" end="2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7">
                                            <p:txEl>
                                              <p:charRg st="18" end="2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noChangeArrowheads="1"/>
          </p:cNvSpPr>
          <p:nvPr>
            <p:ph type="title"/>
          </p:nvPr>
        </p:nvSpPr>
        <p:spPr>
          <a:xfrm>
            <a:off x="685800" y="3048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rPr>
              <a:t>重排九宫的广度优先搜索</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endParaRPr>
          </a:p>
        </p:txBody>
      </p:sp>
      <p:graphicFrame>
        <p:nvGraphicFramePr>
          <p:cNvPr id="97286" name="Object 6"/>
          <p:cNvGraphicFramePr>
            <a:graphicFrameLocks noChangeAspect="1"/>
          </p:cNvGraphicFramePr>
          <p:nvPr>
            <p:ph idx="1"/>
          </p:nvPr>
        </p:nvGraphicFramePr>
        <p:xfrm>
          <a:off x="609600" y="1412875"/>
          <a:ext cx="8229600" cy="4994275"/>
        </p:xfrm>
        <a:graphic>
          <a:graphicData uri="http://schemas.openxmlformats.org/presentationml/2006/ole">
            <mc:AlternateContent xmlns:mc="http://schemas.openxmlformats.org/markup-compatibility/2006">
              <mc:Choice xmlns:v="urn:schemas-microsoft-com:vml" Requires="v">
                <p:oleObj spid="_x0000_s3079" name="" r:id="rId1" imgW="8023225" imgH="4867910" progId="Visio.Drawing.11">
                  <p:embed/>
                </p:oleObj>
              </mc:Choice>
              <mc:Fallback>
                <p:oleObj name="" r:id="rId1" imgW="8023225" imgH="4867910" progId="Visio.Drawing.11">
                  <p:embed/>
                  <p:pic>
                    <p:nvPicPr>
                      <p:cNvPr id="0" name="图片 3078"/>
                      <p:cNvPicPr/>
                      <p:nvPr/>
                    </p:nvPicPr>
                    <p:blipFill>
                      <a:blip r:embed="rId2"/>
                      <a:srcRect/>
                      <a:stretch>
                        <a:fillRect/>
                      </a:stretch>
                    </p:blipFill>
                    <p:spPr>
                      <a:xfrm>
                        <a:off x="609600" y="1412875"/>
                        <a:ext cx="8229600" cy="4994275"/>
                      </a:xfrm>
                      <a:prstGeom prst="rect">
                        <a:avLst/>
                      </a:prstGeom>
                      <a:noFill/>
                      <a:ln w="38100">
                        <a:miter/>
                      </a:ln>
                    </p:spPr>
                  </p:pic>
                </p:oleObj>
              </mc:Fallback>
            </mc:AlternateContent>
          </a:graphicData>
        </a:graphic>
      </p:graphicFrame>
      <p:sp>
        <p:nvSpPr>
          <p:cNvPr id="5018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7286"/>
                                        </p:tgtEl>
                                        <p:attrNameLst>
                                          <p:attrName>style.visibility</p:attrName>
                                        </p:attrNameLst>
                                      </p:cBhvr>
                                      <p:to>
                                        <p:strVal val="visible"/>
                                      </p:to>
                                    </p:set>
                                    <p:animEffect transition="in" filter="strips(downLeft)">
                                      <p:cBhvr>
                                        <p:cTn id="7" dur="500"/>
                                        <p:tgtEl>
                                          <p:spTgt spid="97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noChangeArrowheads="1"/>
          </p:cNvSpPr>
          <p:nvPr>
            <p:ph type="title"/>
          </p:nvPr>
        </p:nvSpPr>
        <p:spPr>
          <a:xfrm>
            <a:off x="762000" y="304800"/>
            <a:ext cx="7772400" cy="8382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广度优先搜索的特点</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endParaRPr>
          </a:p>
        </p:txBody>
      </p:sp>
      <p:sp>
        <p:nvSpPr>
          <p:cNvPr id="99331" name="Rectangle 3" descr="Rectangle: Click to edit Master text styles&#13;&#10;Second level&#13;&#10;Third level&#13;&#10;Fourth level&#13;&#10;Fifth level"/>
          <p:cNvSpPr>
            <a:spLocks noGrp="1"/>
          </p:cNvSpPr>
          <p:nvPr>
            <p:ph idx="1"/>
          </p:nvPr>
        </p:nvSpPr>
        <p:spPr>
          <a:xfrm>
            <a:off x="609600" y="1676400"/>
            <a:ext cx="8305800" cy="4724400"/>
          </a:xfrm>
          <a:ln/>
        </p:spPr>
        <p:txBody>
          <a:bodyPr vert="horz" wrap="square" lIns="91440" tIns="45720" rIns="91440" bIns="45720" anchor="t" anchorCtr="0"/>
          <a:p>
            <a:pPr eaLnBrk="1" hangingPunct="1"/>
            <a:r>
              <a:rPr lang="zh-CN" altLang="en-US" dirty="0">
                <a:latin typeface="Times New Roman" panose="02020603050405020304" pitchFamily="18" charset="0"/>
              </a:rPr>
              <a:t>优点：</a:t>
            </a:r>
            <a:endParaRPr lang="zh-CN" altLang="en-US" dirty="0">
              <a:latin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rPr>
              <a:t>	只要问题有解，用广度优先搜索总可以得到解，而且得到的是路径最短的解。</a:t>
            </a:r>
            <a:endParaRPr lang="zh-CN" altLang="en-US" dirty="0">
              <a:latin typeface="Times New Roman" panose="02020603050405020304" pitchFamily="18" charset="0"/>
            </a:endParaRPr>
          </a:p>
          <a:p>
            <a:pPr eaLnBrk="1" hangingPunct="1"/>
            <a:r>
              <a:rPr lang="zh-CN" altLang="en-US" dirty="0">
                <a:latin typeface="Times New Roman" panose="02020603050405020304" pitchFamily="18" charset="0"/>
              </a:rPr>
              <a:t>缺点：</a:t>
            </a:r>
            <a:endParaRPr lang="zh-CN" altLang="en-US" dirty="0">
              <a:latin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rPr>
              <a:t>	广度优先搜索盲目性较大，当目标节点距初始节点较远时将会产生许多无用节点，搜索效率低。</a:t>
            </a:r>
            <a:endParaRPr lang="zh-CN" altLang="en-US" dirty="0">
              <a:latin typeface="Times New Roman" panose="02020603050405020304" pitchFamily="18" charset="0"/>
            </a:endParaRPr>
          </a:p>
        </p:txBody>
      </p:sp>
      <p:sp>
        <p:nvSpPr>
          <p:cNvPr id="5222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1">
                                            <p:txEl>
                                              <p:charRg st="0" end="4"/>
                                            </p:txEl>
                                          </p:spTgt>
                                        </p:tgtEl>
                                        <p:attrNameLst>
                                          <p:attrName>style.visibility</p:attrName>
                                        </p:attrNameLst>
                                      </p:cBhvr>
                                      <p:to>
                                        <p:strVal val="visible"/>
                                      </p:to>
                                    </p:set>
                                    <p:anim calcmode="lin" valueType="num">
                                      <p:cBhvr additive="base">
                                        <p:cTn id="7" dur="500" fill="hold"/>
                                        <p:tgtEl>
                                          <p:spTgt spid="99331">
                                            <p:txEl>
                                              <p:charRg st="0"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charRg st="0"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9331">
                                            <p:txEl>
                                              <p:charRg st="4" end="40"/>
                                            </p:txEl>
                                          </p:spTgt>
                                        </p:tgtEl>
                                        <p:attrNameLst>
                                          <p:attrName>style.visibility</p:attrName>
                                        </p:attrNameLst>
                                      </p:cBhvr>
                                      <p:to>
                                        <p:strVal val="visible"/>
                                      </p:to>
                                    </p:set>
                                    <p:anim calcmode="lin" valueType="num">
                                      <p:cBhvr additive="base">
                                        <p:cTn id="13" dur="500" fill="hold"/>
                                        <p:tgtEl>
                                          <p:spTgt spid="99331">
                                            <p:txEl>
                                              <p:charRg st="4" end="4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1">
                                            <p:txEl>
                                              <p:charRg st="4" end="4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9331">
                                            <p:txEl>
                                              <p:charRg st="40" end="44"/>
                                            </p:txEl>
                                          </p:spTgt>
                                        </p:tgtEl>
                                        <p:attrNameLst>
                                          <p:attrName>style.visibility</p:attrName>
                                        </p:attrNameLst>
                                      </p:cBhvr>
                                      <p:to>
                                        <p:strVal val="visible"/>
                                      </p:to>
                                    </p:set>
                                    <p:anim calcmode="lin" valueType="num">
                                      <p:cBhvr additive="base">
                                        <p:cTn id="19" dur="500" fill="hold"/>
                                        <p:tgtEl>
                                          <p:spTgt spid="99331">
                                            <p:txEl>
                                              <p:charRg st="40" end="4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1">
                                            <p:txEl>
                                              <p:charRg st="40" end="4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9331">
                                            <p:txEl>
                                              <p:charRg st="44" end="88"/>
                                            </p:txEl>
                                          </p:spTgt>
                                        </p:tgtEl>
                                        <p:attrNameLst>
                                          <p:attrName>style.visibility</p:attrName>
                                        </p:attrNameLst>
                                      </p:cBhvr>
                                      <p:to>
                                        <p:strVal val="visible"/>
                                      </p:to>
                                    </p:set>
                                    <p:anim calcmode="lin" valueType="num">
                                      <p:cBhvr additive="base">
                                        <p:cTn id="25" dur="500" fill="hold"/>
                                        <p:tgtEl>
                                          <p:spTgt spid="99331">
                                            <p:txEl>
                                              <p:charRg st="44" end="8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9331">
                                            <p:txEl>
                                              <p:charRg st="44" end="8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ChangeArrowheads="1"/>
          </p:cNvSpPr>
          <p:nvPr>
            <p:ph type="title"/>
          </p:nvPr>
        </p:nvSpPr>
        <p:spPr>
          <a:xfrm>
            <a:off x="685800" y="381000"/>
            <a:ext cx="77724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rPr>
              <a:t>5.2.3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rPr>
              <a:t>深度优先搜索</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endParaRPr>
          </a:p>
        </p:txBody>
      </p:sp>
      <p:sp>
        <p:nvSpPr>
          <p:cNvPr id="112643" name="Rectangle 3" descr="Rectangle: Click to edit Master text styles&#13;&#10;Second level&#13;&#10;Third level&#13;&#10;Fourth level&#13;&#10;Fifth level"/>
          <p:cNvSpPr>
            <a:spLocks noGrp="1"/>
          </p:cNvSpPr>
          <p:nvPr>
            <p:ph idx="1"/>
          </p:nvPr>
        </p:nvSpPr>
        <p:spPr>
          <a:xfrm>
            <a:off x="533400" y="1600200"/>
            <a:ext cx="8077200" cy="5105400"/>
          </a:xfrm>
          <a:ln/>
        </p:spPr>
        <p:txBody>
          <a:bodyPr vert="horz" wrap="square" lIns="91440" tIns="45720" rIns="91440" bIns="45720" anchor="t" anchorCtr="0"/>
          <a:p>
            <a:pPr eaLnBrk="1" hangingPunct="1"/>
            <a:r>
              <a:rPr lang="zh-CN" altLang="en-US" sz="2800" dirty="0"/>
              <a:t>基本思想：</a:t>
            </a:r>
            <a:endParaRPr lang="zh-CN" altLang="en-US" sz="2800" dirty="0"/>
          </a:p>
          <a:p>
            <a:pPr eaLnBrk="1" hangingPunct="1">
              <a:buFont typeface="Wingdings" panose="05000000000000000000" pitchFamily="2" charset="2"/>
              <a:buNone/>
            </a:pPr>
            <a:r>
              <a:rPr lang="zh-CN" altLang="en-US" sz="2800" dirty="0"/>
              <a:t>	从初始节点</a:t>
            </a:r>
            <a:r>
              <a:rPr lang="en-US" altLang="zh-CN" sz="2800" dirty="0"/>
              <a:t>S</a:t>
            </a:r>
            <a:r>
              <a:rPr lang="en-US" altLang="zh-CN" sz="2800" baseline="-25000" dirty="0"/>
              <a:t>0</a:t>
            </a:r>
            <a:r>
              <a:rPr lang="zh-CN" altLang="en-US" sz="2800" dirty="0"/>
              <a:t>开始，在其子节点中选择一个节点进行考察。若不是目标节点，则再在该子节点的子节点中选择一个节点进行考察，一直如此向下搜索。当达到某个子节点，且该子节点既不是目标节点，又不能继续扩展时，才选择其兄弟节点进行考察。</a:t>
            </a:r>
            <a:endParaRPr lang="zh-CN" altLang="en-US" sz="2800" dirty="0"/>
          </a:p>
          <a:p>
            <a:pPr eaLnBrk="1" hangingPunct="1"/>
            <a:r>
              <a:rPr lang="zh-CN" altLang="en-US" sz="2800" dirty="0"/>
              <a:t>深度优先搜索与广度优先搜索的唯一区别是：广度优先搜索是将节点</a:t>
            </a:r>
            <a:r>
              <a:rPr lang="en-US" altLang="zh-CN" sz="2800" dirty="0"/>
              <a:t>n</a:t>
            </a:r>
            <a:r>
              <a:rPr lang="zh-CN" altLang="en-US" sz="2800" dirty="0"/>
              <a:t>的子节点放入到</a:t>
            </a:r>
            <a:r>
              <a:rPr lang="en-US" altLang="zh-CN" sz="2800" dirty="0"/>
              <a:t>OPEN</a:t>
            </a:r>
            <a:r>
              <a:rPr lang="zh-CN" altLang="en-US" sz="2800" dirty="0"/>
              <a:t>表的尾部，而深度优先搜索是把节点</a:t>
            </a:r>
            <a:r>
              <a:rPr lang="en-US" altLang="zh-CN" sz="2800" dirty="0"/>
              <a:t>n</a:t>
            </a:r>
            <a:r>
              <a:rPr lang="zh-CN" altLang="en-US" sz="2800" dirty="0"/>
              <a:t>的子节点放入到</a:t>
            </a:r>
            <a:r>
              <a:rPr lang="en-US" altLang="zh-CN" sz="2800" dirty="0"/>
              <a:t>OPEN</a:t>
            </a:r>
            <a:r>
              <a:rPr lang="zh-CN" altLang="en-US" sz="2800" dirty="0"/>
              <a:t>表的首部。</a:t>
            </a:r>
            <a:endParaRPr lang="zh-CN" altLang="en-US" sz="2400" dirty="0">
              <a:latin typeface="Times New Roman" panose="02020603050405020304" pitchFamily="18" charset="0"/>
            </a:endParaRPr>
          </a:p>
        </p:txBody>
      </p:sp>
      <p:sp>
        <p:nvSpPr>
          <p:cNvPr id="5427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2643">
                                            <p:txEl>
                                              <p:charRg st="0" end="6"/>
                                            </p:txEl>
                                          </p:spTgt>
                                        </p:tgtEl>
                                        <p:attrNameLst>
                                          <p:attrName>style.visibility</p:attrName>
                                        </p:attrNameLst>
                                      </p:cBhvr>
                                      <p:to>
                                        <p:strVal val="visible"/>
                                      </p:to>
                                    </p:set>
                                    <p:anim calcmode="lin" valueType="num">
                                      <p:cBhvr additive="base">
                                        <p:cTn id="7" dur="500" fill="hold"/>
                                        <p:tgtEl>
                                          <p:spTgt spid="112643">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3">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43">
                                            <p:txEl>
                                              <p:charRg st="6" end="119"/>
                                            </p:txEl>
                                          </p:spTgt>
                                        </p:tgtEl>
                                        <p:attrNameLst>
                                          <p:attrName>style.visibility</p:attrName>
                                        </p:attrNameLst>
                                      </p:cBhvr>
                                      <p:to>
                                        <p:strVal val="visible"/>
                                      </p:to>
                                    </p:set>
                                    <p:anim calcmode="lin" valueType="num">
                                      <p:cBhvr additive="base">
                                        <p:cTn id="13" dur="500" fill="hold"/>
                                        <p:tgtEl>
                                          <p:spTgt spid="112643">
                                            <p:txEl>
                                              <p:charRg st="6" end="11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43">
                                            <p:txEl>
                                              <p:charRg st="6" end="11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43">
                                            <p:txEl>
                                              <p:charRg st="119" end="195"/>
                                            </p:txEl>
                                          </p:spTgt>
                                        </p:tgtEl>
                                        <p:attrNameLst>
                                          <p:attrName>style.visibility</p:attrName>
                                        </p:attrNameLst>
                                      </p:cBhvr>
                                      <p:to>
                                        <p:strVal val="visible"/>
                                      </p:to>
                                    </p:set>
                                    <p:anim calcmode="lin" valueType="num">
                                      <p:cBhvr additive="base">
                                        <p:cTn id="19" dur="500" fill="hold"/>
                                        <p:tgtEl>
                                          <p:spTgt spid="112643">
                                            <p:txEl>
                                              <p:charRg st="119" end="19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43">
                                            <p:txEl>
                                              <p:charRg st="119" end="19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Grp="1" noChangeArrowheads="1"/>
          </p:cNvSpPr>
          <p:nvPr>
            <p:ph type="title"/>
          </p:nvPr>
        </p:nvSpPr>
        <p:spPr>
          <a:xfrm>
            <a:off x="762000" y="5334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rPr>
              <a:t>深度优先搜索过程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6739" name="Rectangle 3" descr="Rectangle: Click to edit Master text styles&#13;&#10;Second level&#13;&#10;Third level&#13;&#10;Fourth level&#13;&#10;Fifth level"/>
          <p:cNvSpPr>
            <a:spLocks noGrp="1"/>
          </p:cNvSpPr>
          <p:nvPr>
            <p:ph idx="1"/>
          </p:nvPr>
        </p:nvSpPr>
        <p:spPr>
          <a:xfrm>
            <a:off x="762000" y="1524000"/>
            <a:ext cx="7772400" cy="4876800"/>
          </a:xfrm>
          <a:ln/>
        </p:spPr>
        <p:txBody>
          <a:bodyPr vert="horz" wrap="square" lIns="91440" tIns="45720" rIns="91440" bIns="45720" anchor="t" anchorCtr="0"/>
          <a:p>
            <a:pPr marL="609600" indent="-609600" eaLnBrk="1" hangingPunct="1">
              <a:buFont typeface="Wingdings" panose="05000000000000000000" pitchFamily="2" charset="2"/>
              <a:buAutoNum type="arabicPeriod"/>
            </a:pPr>
            <a:r>
              <a:rPr lang="zh-CN" altLang="en-US" sz="2800" dirty="0">
                <a:latin typeface="Times New Roman" panose="02020603050405020304" pitchFamily="18" charset="0"/>
              </a:rPr>
              <a:t>把初始节点</a:t>
            </a:r>
            <a:r>
              <a:rPr lang="en-US" altLang="zh-CN" sz="2800" dirty="0">
                <a:latin typeface="Times New Roman" panose="02020603050405020304" pitchFamily="18" charset="0"/>
              </a:rPr>
              <a:t>S</a:t>
            </a:r>
            <a:r>
              <a:rPr lang="en-US" altLang="zh-CN" sz="2800" baseline="-25000" dirty="0">
                <a:latin typeface="Times New Roman" panose="02020603050405020304" pitchFamily="18" charset="0"/>
              </a:rPr>
              <a:t>0</a:t>
            </a:r>
            <a:r>
              <a:rPr lang="zh-CN" altLang="en-US" sz="2800" dirty="0">
                <a:latin typeface="Times New Roman" panose="02020603050405020304" pitchFamily="18" charset="0"/>
              </a:rPr>
              <a:t>放入</a:t>
            </a:r>
            <a:r>
              <a:rPr lang="en-US" altLang="zh-CN" sz="2800" dirty="0">
                <a:latin typeface="Times New Roman" panose="02020603050405020304" pitchFamily="18" charset="0"/>
              </a:rPr>
              <a:t>OPEN</a:t>
            </a:r>
            <a:r>
              <a:rPr lang="zh-CN" altLang="en-US" sz="2800" dirty="0">
                <a:latin typeface="Times New Roman" panose="02020603050405020304" pitchFamily="18" charset="0"/>
              </a:rPr>
              <a:t>表。</a:t>
            </a:r>
            <a:endParaRPr lang="zh-CN" altLang="en-US" sz="2800" dirty="0">
              <a:latin typeface="Times New Roman" panose="02020603050405020304" pitchFamily="18" charset="0"/>
            </a:endParaRPr>
          </a:p>
          <a:p>
            <a:pPr marL="609600" indent="-609600" eaLnBrk="1" hangingPunct="1">
              <a:buFont typeface="Wingdings" panose="05000000000000000000" pitchFamily="2" charset="2"/>
              <a:buAutoNum type="arabicPeriod"/>
            </a:pPr>
            <a:r>
              <a:rPr lang="zh-CN" altLang="en-US" sz="2800" dirty="0">
                <a:latin typeface="Times New Roman" panose="02020603050405020304" pitchFamily="18" charset="0"/>
              </a:rPr>
              <a:t>如果</a:t>
            </a:r>
            <a:r>
              <a:rPr lang="en-US" altLang="zh-CN" sz="2800" dirty="0">
                <a:latin typeface="Times New Roman" panose="02020603050405020304" pitchFamily="18" charset="0"/>
              </a:rPr>
              <a:t>OPEN</a:t>
            </a:r>
            <a:r>
              <a:rPr lang="zh-CN" altLang="en-US" sz="2800" dirty="0">
                <a:latin typeface="Times New Roman" panose="02020603050405020304" pitchFamily="18" charset="0"/>
              </a:rPr>
              <a:t>表为空，则问题无解，退出。</a:t>
            </a:r>
            <a:endParaRPr lang="zh-CN" altLang="en-US" sz="2800" dirty="0">
              <a:latin typeface="Times New Roman" panose="02020603050405020304" pitchFamily="18" charset="0"/>
            </a:endParaRPr>
          </a:p>
          <a:p>
            <a:pPr marL="609600" indent="-609600" eaLnBrk="1" hangingPunct="1">
              <a:buFont typeface="Wingdings" panose="05000000000000000000" pitchFamily="2" charset="2"/>
              <a:buAutoNum type="arabicPeriod"/>
            </a:pPr>
            <a:r>
              <a:rPr lang="zh-CN" altLang="en-US" sz="2800" dirty="0">
                <a:latin typeface="Times New Roman" panose="02020603050405020304" pitchFamily="18" charset="0"/>
              </a:rPr>
              <a:t>把</a:t>
            </a:r>
            <a:r>
              <a:rPr lang="en-US" altLang="zh-CN" sz="2800" dirty="0">
                <a:latin typeface="Times New Roman" panose="02020603050405020304" pitchFamily="18" charset="0"/>
              </a:rPr>
              <a:t>OPEN</a:t>
            </a:r>
            <a:r>
              <a:rPr lang="zh-CN" altLang="en-US" sz="2800" dirty="0">
                <a:latin typeface="Times New Roman" panose="02020603050405020304" pitchFamily="18" charset="0"/>
              </a:rPr>
              <a:t>表的第一个节点（记为节点</a:t>
            </a:r>
            <a:r>
              <a:rPr lang="en-US" altLang="zh-CN" sz="2800" dirty="0">
                <a:latin typeface="Times New Roman" panose="02020603050405020304" pitchFamily="18" charset="0"/>
              </a:rPr>
              <a:t>n</a:t>
            </a:r>
            <a:r>
              <a:rPr lang="zh-CN" altLang="en-US" sz="2800" dirty="0">
                <a:latin typeface="Times New Roman" panose="02020603050405020304" pitchFamily="18" charset="0"/>
              </a:rPr>
              <a:t>）取出放入</a:t>
            </a:r>
            <a:r>
              <a:rPr lang="en-US" altLang="zh-CN" sz="2800" dirty="0">
                <a:latin typeface="Times New Roman" panose="02020603050405020304" pitchFamily="18" charset="0"/>
              </a:rPr>
              <a:t>CLOSE</a:t>
            </a:r>
            <a:r>
              <a:rPr lang="zh-CN" altLang="en-US" sz="2800" dirty="0">
                <a:latin typeface="Times New Roman" panose="02020603050405020304" pitchFamily="18" charset="0"/>
              </a:rPr>
              <a:t>表。</a:t>
            </a:r>
            <a:endParaRPr lang="zh-CN" altLang="en-US" sz="2800" dirty="0">
              <a:latin typeface="Times New Roman" panose="02020603050405020304" pitchFamily="18" charset="0"/>
            </a:endParaRPr>
          </a:p>
          <a:p>
            <a:pPr marL="609600" indent="-609600" eaLnBrk="1" hangingPunct="1">
              <a:buFont typeface="Wingdings" panose="05000000000000000000" pitchFamily="2" charset="2"/>
              <a:buAutoNum type="arabicPeriod"/>
            </a:pPr>
            <a:r>
              <a:rPr lang="zh-CN" altLang="en-US" sz="2800" dirty="0">
                <a:latin typeface="Times New Roman" panose="02020603050405020304" pitchFamily="18" charset="0"/>
              </a:rPr>
              <a:t>考察节点</a:t>
            </a:r>
            <a:r>
              <a:rPr lang="en-US" altLang="zh-CN" sz="2800" dirty="0">
                <a:latin typeface="Times New Roman" panose="02020603050405020304" pitchFamily="18" charset="0"/>
              </a:rPr>
              <a:t>n</a:t>
            </a:r>
            <a:r>
              <a:rPr lang="zh-CN" altLang="en-US" sz="2800" dirty="0">
                <a:latin typeface="Times New Roman" panose="02020603050405020304" pitchFamily="18" charset="0"/>
              </a:rPr>
              <a:t>是否为目标节点。若是，则求得了问题的解，退出。</a:t>
            </a:r>
            <a:endParaRPr lang="zh-CN" altLang="en-US" sz="2800" dirty="0">
              <a:latin typeface="Times New Roman" panose="02020603050405020304" pitchFamily="18" charset="0"/>
            </a:endParaRPr>
          </a:p>
          <a:p>
            <a:pPr marL="609600" indent="-609600" eaLnBrk="1" hangingPunct="1">
              <a:buFont typeface="Wingdings" panose="05000000000000000000" pitchFamily="2" charset="2"/>
              <a:buAutoNum type="arabicPeriod"/>
            </a:pPr>
            <a:r>
              <a:rPr lang="zh-CN" altLang="en-US" sz="2800" dirty="0">
                <a:latin typeface="Times New Roman" panose="02020603050405020304" pitchFamily="18" charset="0"/>
              </a:rPr>
              <a:t>若节点</a:t>
            </a:r>
            <a:r>
              <a:rPr lang="en-US" altLang="zh-CN" sz="2800" dirty="0">
                <a:latin typeface="Times New Roman" panose="02020603050405020304" pitchFamily="18" charset="0"/>
              </a:rPr>
              <a:t>n</a:t>
            </a:r>
            <a:r>
              <a:rPr lang="zh-CN" altLang="en-US" sz="2800" dirty="0">
                <a:latin typeface="Times New Roman" panose="02020603050405020304" pitchFamily="18" charset="0"/>
              </a:rPr>
              <a:t>不可扩展，则转第</a:t>
            </a:r>
            <a:r>
              <a:rPr lang="en-US" altLang="zh-CN" sz="2800" dirty="0">
                <a:latin typeface="Times New Roman" panose="02020603050405020304" pitchFamily="18" charset="0"/>
              </a:rPr>
              <a:t>2</a:t>
            </a:r>
            <a:r>
              <a:rPr lang="zh-CN" altLang="en-US" sz="2800" dirty="0">
                <a:latin typeface="Times New Roman" panose="02020603050405020304" pitchFamily="18" charset="0"/>
              </a:rPr>
              <a:t>步。</a:t>
            </a:r>
            <a:endParaRPr lang="zh-CN" altLang="en-US" sz="2800" dirty="0">
              <a:latin typeface="Times New Roman" panose="02020603050405020304" pitchFamily="18" charset="0"/>
            </a:endParaRPr>
          </a:p>
          <a:p>
            <a:pPr marL="609600" indent="-609600" eaLnBrk="1" hangingPunct="1">
              <a:buFont typeface="Wingdings" panose="05000000000000000000" pitchFamily="2" charset="2"/>
              <a:buAutoNum type="arabicPeriod"/>
            </a:pPr>
            <a:r>
              <a:rPr lang="zh-CN" altLang="en-US" sz="2800" dirty="0">
                <a:latin typeface="Times New Roman" panose="02020603050405020304" pitchFamily="18" charset="0"/>
              </a:rPr>
              <a:t>扩展节点</a:t>
            </a:r>
            <a:r>
              <a:rPr lang="en-US" altLang="zh-CN" sz="2800" dirty="0">
                <a:latin typeface="Times New Roman" panose="02020603050405020304" pitchFamily="18" charset="0"/>
              </a:rPr>
              <a:t>n</a:t>
            </a:r>
            <a:r>
              <a:rPr lang="zh-CN" altLang="en-US" sz="2800" dirty="0">
                <a:latin typeface="Times New Roman" panose="02020603050405020304" pitchFamily="18" charset="0"/>
              </a:rPr>
              <a:t>，将其子节点放入</a:t>
            </a:r>
            <a:r>
              <a:rPr lang="en-US" altLang="zh-CN" sz="2800" dirty="0">
                <a:latin typeface="Times New Roman" panose="02020603050405020304" pitchFamily="18" charset="0"/>
              </a:rPr>
              <a:t>OPEN</a:t>
            </a:r>
            <a:r>
              <a:rPr lang="zh-CN" altLang="en-US" sz="2800" dirty="0">
                <a:latin typeface="Times New Roman" panose="02020603050405020304" pitchFamily="18" charset="0"/>
              </a:rPr>
              <a:t>表的</a:t>
            </a:r>
            <a:r>
              <a:rPr lang="zh-CN" altLang="en-US" sz="2800" dirty="0">
                <a:solidFill>
                  <a:srgbClr val="D31128"/>
                </a:solidFill>
                <a:latin typeface="Times New Roman" panose="02020603050405020304" pitchFamily="18" charset="0"/>
              </a:rPr>
              <a:t>首</a:t>
            </a:r>
            <a:r>
              <a:rPr lang="zh-CN" altLang="en-US" sz="2800" dirty="0">
                <a:latin typeface="Times New Roman" panose="02020603050405020304" pitchFamily="18" charset="0"/>
              </a:rPr>
              <a:t>部，并为每一个子节点都配置指向父节点的指针，然后转第</a:t>
            </a:r>
            <a:r>
              <a:rPr lang="en-US" altLang="zh-CN" sz="2800" dirty="0">
                <a:latin typeface="Times New Roman" panose="02020603050405020304" pitchFamily="18" charset="0"/>
              </a:rPr>
              <a:t>2</a:t>
            </a:r>
            <a:r>
              <a:rPr lang="zh-CN" altLang="en-US" sz="2800" dirty="0">
                <a:latin typeface="Times New Roman" panose="02020603050405020304" pitchFamily="18" charset="0"/>
              </a:rPr>
              <a:t>步。</a:t>
            </a:r>
            <a:endParaRPr lang="zh-CN" altLang="en-US" sz="2800" dirty="0">
              <a:latin typeface="Times New Roman" panose="02020603050405020304" pitchFamily="18" charset="0"/>
            </a:endParaRPr>
          </a:p>
        </p:txBody>
      </p:sp>
      <p:sp>
        <p:nvSpPr>
          <p:cNvPr id="5632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6739">
                                            <p:txEl>
                                              <p:charRg st="0" end="16"/>
                                            </p:txEl>
                                          </p:spTgt>
                                        </p:tgtEl>
                                        <p:attrNameLst>
                                          <p:attrName>style.visibility</p:attrName>
                                        </p:attrNameLst>
                                      </p:cBhvr>
                                      <p:to>
                                        <p:strVal val="visible"/>
                                      </p:to>
                                    </p:set>
                                    <p:anim calcmode="lin" valueType="num">
                                      <p:cBhvr additive="base">
                                        <p:cTn id="7" dur="500" fill="hold"/>
                                        <p:tgtEl>
                                          <p:spTgt spid="116739">
                                            <p:txEl>
                                              <p:charRg st="0"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39">
                                            <p:txEl>
                                              <p:charRg st="0" end="1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6739">
                                            <p:txEl>
                                              <p:charRg st="16" end="36"/>
                                            </p:txEl>
                                          </p:spTgt>
                                        </p:tgtEl>
                                        <p:attrNameLst>
                                          <p:attrName>style.visibility</p:attrName>
                                        </p:attrNameLst>
                                      </p:cBhvr>
                                      <p:to>
                                        <p:strVal val="visible"/>
                                      </p:to>
                                    </p:set>
                                    <p:anim calcmode="lin" valueType="num">
                                      <p:cBhvr additive="base">
                                        <p:cTn id="13" dur="500" fill="hold"/>
                                        <p:tgtEl>
                                          <p:spTgt spid="116739">
                                            <p:txEl>
                                              <p:charRg st="16" end="3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6739">
                                            <p:txEl>
                                              <p:charRg st="16" end="3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6739">
                                            <p:txEl>
                                              <p:charRg st="36" end="67"/>
                                            </p:txEl>
                                          </p:spTgt>
                                        </p:tgtEl>
                                        <p:attrNameLst>
                                          <p:attrName>style.visibility</p:attrName>
                                        </p:attrNameLst>
                                      </p:cBhvr>
                                      <p:to>
                                        <p:strVal val="visible"/>
                                      </p:to>
                                    </p:set>
                                    <p:anim calcmode="lin" valueType="num">
                                      <p:cBhvr additive="base">
                                        <p:cTn id="19" dur="500" fill="hold"/>
                                        <p:tgtEl>
                                          <p:spTgt spid="116739">
                                            <p:txEl>
                                              <p:charRg st="36" end="6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6739">
                                            <p:txEl>
                                              <p:charRg st="36" end="6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6739">
                                            <p:txEl>
                                              <p:charRg st="67" end="96"/>
                                            </p:txEl>
                                          </p:spTgt>
                                        </p:tgtEl>
                                        <p:attrNameLst>
                                          <p:attrName>style.visibility</p:attrName>
                                        </p:attrNameLst>
                                      </p:cBhvr>
                                      <p:to>
                                        <p:strVal val="visible"/>
                                      </p:to>
                                    </p:set>
                                    <p:anim calcmode="lin" valueType="num">
                                      <p:cBhvr additive="base">
                                        <p:cTn id="25" dur="500" fill="hold"/>
                                        <p:tgtEl>
                                          <p:spTgt spid="116739">
                                            <p:txEl>
                                              <p:charRg st="67" end="9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6739">
                                            <p:txEl>
                                              <p:charRg st="67" end="9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6739">
                                            <p:txEl>
                                              <p:charRg st="96" end="112"/>
                                            </p:txEl>
                                          </p:spTgt>
                                        </p:tgtEl>
                                        <p:attrNameLst>
                                          <p:attrName>style.visibility</p:attrName>
                                        </p:attrNameLst>
                                      </p:cBhvr>
                                      <p:to>
                                        <p:strVal val="visible"/>
                                      </p:to>
                                    </p:set>
                                    <p:anim calcmode="lin" valueType="num">
                                      <p:cBhvr additive="base">
                                        <p:cTn id="31" dur="500" fill="hold"/>
                                        <p:tgtEl>
                                          <p:spTgt spid="116739">
                                            <p:txEl>
                                              <p:charRg st="96" end="1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6739">
                                            <p:txEl>
                                              <p:charRg st="96" end="11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6739">
                                            <p:txEl>
                                              <p:charRg st="112" end="162"/>
                                            </p:txEl>
                                          </p:spTgt>
                                        </p:tgtEl>
                                        <p:attrNameLst>
                                          <p:attrName>style.visibility</p:attrName>
                                        </p:attrNameLst>
                                      </p:cBhvr>
                                      <p:to>
                                        <p:strVal val="visible"/>
                                      </p:to>
                                    </p:set>
                                    <p:anim calcmode="lin" valueType="num">
                                      <p:cBhvr additive="base">
                                        <p:cTn id="37" dur="500" fill="hold"/>
                                        <p:tgtEl>
                                          <p:spTgt spid="116739">
                                            <p:txEl>
                                              <p:charRg st="112" end="16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6739">
                                            <p:txEl>
                                              <p:charRg st="112" end="1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Grp="1" noChangeArrowheads="1"/>
          </p:cNvSpPr>
          <p:nvPr>
            <p:ph type="title"/>
          </p:nvPr>
        </p:nvSpPr>
        <p:spPr>
          <a:xfrm>
            <a:off x="685800" y="3048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rPr>
              <a:t>重排九宫的深度优先搜索</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endParaRPr>
          </a:p>
        </p:txBody>
      </p:sp>
      <p:graphicFrame>
        <p:nvGraphicFramePr>
          <p:cNvPr id="117764" name="Object 4"/>
          <p:cNvGraphicFramePr>
            <a:graphicFrameLocks noChangeAspect="1"/>
          </p:cNvGraphicFramePr>
          <p:nvPr>
            <p:ph idx="1"/>
          </p:nvPr>
        </p:nvGraphicFramePr>
        <p:xfrm>
          <a:off x="2133600" y="1219200"/>
          <a:ext cx="4953000" cy="5791200"/>
        </p:xfrm>
        <a:graphic>
          <a:graphicData uri="http://schemas.openxmlformats.org/presentationml/2006/ole">
            <mc:AlternateContent xmlns:mc="http://schemas.openxmlformats.org/markup-compatibility/2006">
              <mc:Choice xmlns:v="urn:schemas-microsoft-com:vml" Requires="v">
                <p:oleObj spid="_x0000_s3080" name="" r:id="rId1" imgW="5610860" imgH="6558915" progId="Visio.Drawing.6">
                  <p:embed/>
                </p:oleObj>
              </mc:Choice>
              <mc:Fallback>
                <p:oleObj name="" r:id="rId1" imgW="5610860" imgH="6558915" progId="Visio.Drawing.6">
                  <p:embed/>
                  <p:pic>
                    <p:nvPicPr>
                      <p:cNvPr id="0" name="图片 3079"/>
                      <p:cNvPicPr/>
                      <p:nvPr/>
                    </p:nvPicPr>
                    <p:blipFill>
                      <a:blip r:embed="rId2"/>
                      <a:srcRect/>
                      <a:stretch>
                        <a:fillRect/>
                      </a:stretch>
                    </p:blipFill>
                    <p:spPr>
                      <a:xfrm>
                        <a:off x="2133600" y="1219200"/>
                        <a:ext cx="4953000" cy="5791200"/>
                      </a:xfrm>
                      <a:prstGeom prst="rect">
                        <a:avLst/>
                      </a:prstGeom>
                      <a:noFill/>
                      <a:ln w="38100">
                        <a:miter/>
                      </a:ln>
                    </p:spPr>
                  </p:pic>
                </p:oleObj>
              </mc:Fallback>
            </mc:AlternateContent>
          </a:graphicData>
        </a:graphic>
      </p:graphicFrame>
      <p:sp>
        <p:nvSpPr>
          <p:cNvPr id="5837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7764"/>
                                        </p:tgtEl>
                                        <p:attrNameLst>
                                          <p:attrName>style.visibility</p:attrName>
                                        </p:attrNameLst>
                                      </p:cBhvr>
                                      <p:to>
                                        <p:strVal val="visible"/>
                                      </p:to>
                                    </p:set>
                                    <p:animEffect transition="in" filter="box(in)">
                                      <p:cBhvr>
                                        <p:cTn id="7" dur="500"/>
                                        <p:tgtEl>
                                          <p:spTgt spid="11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深度优先搜索的特点</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5715"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sz="2800" dirty="0"/>
              <a:t>在深度优先搜索中，搜索一旦进入某个分支，就将沿着该分支一直向下搜索。如果目标节点恰好在此分支上，则可较快地得到解。但是，如果目标节点不在此分支上，而该分支又是一个无穷分支，则就不可能得到解。所以深度优先搜索是不完备的，即使问题有解，它也不一定能求得解。</a:t>
            </a:r>
            <a:endParaRPr lang="zh-CN" altLang="en-US" sz="2800" dirty="0"/>
          </a:p>
          <a:p>
            <a:pPr eaLnBrk="1" hangingPunct="1"/>
            <a:r>
              <a:rPr lang="zh-CN" altLang="en-US" sz="2800" dirty="0"/>
              <a:t>用深度优先求得的解，不一定是路径最短的解。</a:t>
            </a:r>
            <a:endParaRPr lang="zh-CN" altLang="en-US" sz="2800" dirty="0"/>
          </a:p>
        </p:txBody>
      </p:sp>
      <p:sp>
        <p:nvSpPr>
          <p:cNvPr id="6042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5715">
                                            <p:txEl>
                                              <p:charRg st="0" end="127"/>
                                            </p:txEl>
                                          </p:spTgt>
                                        </p:tgtEl>
                                        <p:attrNameLst>
                                          <p:attrName>style.visibility</p:attrName>
                                        </p:attrNameLst>
                                      </p:cBhvr>
                                      <p:to>
                                        <p:strVal val="visible"/>
                                      </p:to>
                                    </p:set>
                                    <p:anim calcmode="lin" valueType="num">
                                      <p:cBhvr additive="base">
                                        <p:cTn id="7" dur="500" fill="hold"/>
                                        <p:tgtEl>
                                          <p:spTgt spid="115715">
                                            <p:txEl>
                                              <p:charRg st="0" end="12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5">
                                            <p:txEl>
                                              <p:charRg st="0" end="12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5715">
                                            <p:txEl>
                                              <p:charRg st="127" end="149"/>
                                            </p:txEl>
                                          </p:spTgt>
                                        </p:tgtEl>
                                        <p:attrNameLst>
                                          <p:attrName>style.visibility</p:attrName>
                                        </p:attrNameLst>
                                      </p:cBhvr>
                                      <p:to>
                                        <p:strVal val="visible"/>
                                      </p:to>
                                    </p:set>
                                    <p:anim calcmode="lin" valueType="num">
                                      <p:cBhvr additive="base">
                                        <p:cTn id="13" dur="500" fill="hold"/>
                                        <p:tgtEl>
                                          <p:spTgt spid="115715">
                                            <p:txEl>
                                              <p:charRg st="127" end="14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5715">
                                            <p:txEl>
                                              <p:charRg st="127" end="14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noChangeArrowheads="1"/>
          </p:cNvSpPr>
          <p:nvPr>
            <p:ph type="title"/>
          </p:nvPr>
        </p:nvSpPr>
        <p:spPr>
          <a:xfrm>
            <a:off x="762000" y="228600"/>
            <a:ext cx="77724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5.2.4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有界深度优先搜索</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98307" name="Rectangle 3" descr="Rectangle: Click to edit Master text styles&#13;&#10;Second level&#13;&#10;Third level&#13;&#10;Fourth level&#13;&#10;Fifth level"/>
          <p:cNvSpPr>
            <a:spLocks noGrp="1"/>
          </p:cNvSpPr>
          <p:nvPr>
            <p:ph idx="1"/>
          </p:nvPr>
        </p:nvSpPr>
        <p:spPr>
          <a:xfrm>
            <a:off x="609600" y="1219200"/>
            <a:ext cx="8229600" cy="5334000"/>
          </a:xfrm>
          <a:ln/>
        </p:spPr>
        <p:txBody>
          <a:bodyPr vert="horz" wrap="square" lIns="91440" tIns="45720" rIns="91440" bIns="45720" anchor="t" anchorCtr="0"/>
          <a:p>
            <a:pPr marL="609600" indent="-609600" eaLnBrk="1" hangingPunct="1">
              <a:buFont typeface="Wingdings" panose="05000000000000000000" pitchFamily="2" charset="2"/>
              <a:buChar char="w"/>
            </a:pPr>
            <a:r>
              <a:rPr lang="zh-CN" altLang="en-US" sz="2400" dirty="0">
                <a:latin typeface="Times New Roman" panose="02020603050405020304" pitchFamily="18" charset="0"/>
              </a:rPr>
              <a:t>基本思想：</a:t>
            </a:r>
            <a:endParaRPr lang="zh-CN" altLang="en-US" sz="2400" dirty="0">
              <a:latin typeface="Times New Roman" panose="02020603050405020304" pitchFamily="18" charset="0"/>
            </a:endParaRPr>
          </a:p>
          <a:p>
            <a:pPr marL="990600" lvl="1" indent="-533400" eaLnBrk="1" hangingPunct="1">
              <a:buFont typeface="Wingdings 2" panose="05020102010507070707" pitchFamily="18" charset="2"/>
              <a:buChar char=""/>
            </a:pPr>
            <a:r>
              <a:rPr lang="zh-CN" altLang="en-US" sz="2000" dirty="0">
                <a:latin typeface="Times New Roman" panose="02020603050405020304" pitchFamily="18" charset="0"/>
              </a:rPr>
              <a:t>对深度优先搜索引入搜索深度的界限（设为</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m</a:t>
            </a:r>
            <a:r>
              <a:rPr lang="zh-CN" altLang="en-US" sz="2000" dirty="0">
                <a:latin typeface="Times New Roman" panose="02020603050405020304" pitchFamily="18" charset="0"/>
              </a:rPr>
              <a:t>），当搜索深度达到了深度界限，而尚未出现目标节点时，就换一个分支进行搜索。</a:t>
            </a:r>
            <a:endParaRPr lang="zh-CN" altLang="en-US" sz="2000" dirty="0">
              <a:latin typeface="Times New Roman" panose="02020603050405020304" pitchFamily="18" charset="0"/>
            </a:endParaRPr>
          </a:p>
          <a:p>
            <a:pPr marL="609600" indent="-609600" eaLnBrk="1" hangingPunct="1">
              <a:buFont typeface="Wingdings" panose="05000000000000000000" pitchFamily="2" charset="2"/>
              <a:buChar char="w"/>
            </a:pPr>
            <a:r>
              <a:rPr lang="zh-CN" altLang="en-US" sz="2400" dirty="0">
                <a:latin typeface="Times New Roman" panose="02020603050405020304" pitchFamily="18" charset="0"/>
              </a:rPr>
              <a:t>搜索过程：</a:t>
            </a:r>
            <a:endParaRPr lang="zh-CN" altLang="en-US" sz="2400" dirty="0">
              <a:latin typeface="Times New Roman" panose="02020603050405020304" pitchFamily="18" charset="0"/>
            </a:endParaRPr>
          </a:p>
          <a:p>
            <a:pPr marL="990600" lvl="1" indent="-533400" eaLnBrk="1" hangingPunct="1">
              <a:buFont typeface="Wingdings" panose="05000000000000000000" pitchFamily="2" charset="2"/>
              <a:buAutoNum type="arabicPeriod"/>
            </a:pPr>
            <a:r>
              <a:rPr lang="zh-CN" altLang="en-US" sz="2000" dirty="0">
                <a:latin typeface="Times New Roman" panose="02020603050405020304" pitchFamily="18" charset="0"/>
              </a:rPr>
              <a:t>把初始节点</a:t>
            </a:r>
            <a:r>
              <a:rPr lang="en-US" altLang="zh-CN" sz="2000" dirty="0">
                <a:latin typeface="Times New Roman" panose="02020603050405020304" pitchFamily="18" charset="0"/>
              </a:rPr>
              <a:t>S</a:t>
            </a:r>
            <a:r>
              <a:rPr lang="en-US" altLang="zh-CN" sz="2000" baseline="-25000" dirty="0">
                <a:latin typeface="Times New Roman" panose="02020603050405020304" pitchFamily="18" charset="0"/>
              </a:rPr>
              <a:t>0</a:t>
            </a:r>
            <a:r>
              <a:rPr lang="zh-CN" altLang="en-US" sz="2000" dirty="0">
                <a:latin typeface="Times New Roman" panose="02020603050405020304" pitchFamily="18" charset="0"/>
              </a:rPr>
              <a:t>放入</a:t>
            </a:r>
            <a:r>
              <a:rPr lang="en-US" altLang="zh-CN" sz="2000" dirty="0">
                <a:latin typeface="Times New Roman" panose="02020603050405020304" pitchFamily="18" charset="0"/>
              </a:rPr>
              <a:t>OPEN</a:t>
            </a:r>
            <a:r>
              <a:rPr lang="zh-CN" altLang="en-US" sz="2000" dirty="0">
                <a:latin typeface="Times New Roman" panose="02020603050405020304" pitchFamily="18" charset="0"/>
              </a:rPr>
              <a:t>表中，置</a:t>
            </a:r>
            <a:r>
              <a:rPr lang="en-US" altLang="zh-CN" sz="2000" dirty="0">
                <a:latin typeface="Times New Roman" panose="02020603050405020304" pitchFamily="18" charset="0"/>
              </a:rPr>
              <a:t>S</a:t>
            </a:r>
            <a:r>
              <a:rPr lang="en-US" altLang="zh-CN" sz="2000" baseline="-25000" dirty="0">
                <a:latin typeface="Times New Roman" panose="02020603050405020304" pitchFamily="18" charset="0"/>
              </a:rPr>
              <a:t>0</a:t>
            </a:r>
            <a:r>
              <a:rPr lang="zh-CN" altLang="en-US" sz="2000" dirty="0">
                <a:latin typeface="Times New Roman" panose="02020603050405020304" pitchFamily="18" charset="0"/>
              </a:rPr>
              <a:t>的深度</a:t>
            </a:r>
            <a:r>
              <a:rPr lang="en-US" altLang="zh-CN" sz="2000" dirty="0">
                <a:latin typeface="Times New Roman" panose="02020603050405020304" pitchFamily="18" charset="0"/>
              </a:rPr>
              <a:t>d(S</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)=0</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990600" lvl="1" indent="-533400" eaLnBrk="1" hangingPunct="1">
              <a:buFont typeface="Wingdings" panose="05000000000000000000" pitchFamily="2" charset="2"/>
              <a:buAutoNum type="arabicPeriod"/>
            </a:pPr>
            <a:r>
              <a:rPr lang="zh-CN" altLang="en-US" sz="2000" dirty="0">
                <a:latin typeface="Times New Roman" panose="02020603050405020304" pitchFamily="18" charset="0"/>
              </a:rPr>
              <a:t>如果</a:t>
            </a:r>
            <a:r>
              <a:rPr lang="en-US" altLang="zh-CN" sz="2000" dirty="0">
                <a:latin typeface="Times New Roman" panose="02020603050405020304" pitchFamily="18" charset="0"/>
              </a:rPr>
              <a:t>OPEN</a:t>
            </a:r>
            <a:r>
              <a:rPr lang="zh-CN" altLang="en-US" sz="2000" dirty="0">
                <a:latin typeface="Times New Roman" panose="02020603050405020304" pitchFamily="18" charset="0"/>
              </a:rPr>
              <a:t>表为空，则问题无解，退出。</a:t>
            </a:r>
            <a:endParaRPr lang="zh-CN" altLang="en-US" sz="2000" dirty="0">
              <a:latin typeface="Times New Roman" panose="02020603050405020304" pitchFamily="18" charset="0"/>
            </a:endParaRPr>
          </a:p>
          <a:p>
            <a:pPr marL="990600" lvl="1" indent="-533400" eaLnBrk="1" hangingPunct="1">
              <a:buFont typeface="Wingdings" panose="05000000000000000000" pitchFamily="2" charset="2"/>
              <a:buAutoNum type="arabicPeriod"/>
            </a:pPr>
            <a:r>
              <a:rPr lang="zh-CN" altLang="en-US" sz="2000" dirty="0">
                <a:latin typeface="Times New Roman" panose="02020603050405020304" pitchFamily="18" charset="0"/>
              </a:rPr>
              <a:t>把</a:t>
            </a:r>
            <a:r>
              <a:rPr lang="en-US" altLang="zh-CN" sz="2000" dirty="0">
                <a:latin typeface="Times New Roman" panose="02020603050405020304" pitchFamily="18" charset="0"/>
              </a:rPr>
              <a:t>OPEN</a:t>
            </a:r>
            <a:r>
              <a:rPr lang="zh-CN" altLang="en-US" sz="2000" dirty="0">
                <a:latin typeface="Times New Roman" panose="02020603050405020304" pitchFamily="18" charset="0"/>
              </a:rPr>
              <a:t>表的第一个节点（记为节点</a:t>
            </a:r>
            <a:r>
              <a:rPr lang="en-US" altLang="zh-CN" sz="2000" dirty="0">
                <a:latin typeface="Times New Roman" panose="02020603050405020304" pitchFamily="18" charset="0"/>
              </a:rPr>
              <a:t>n</a:t>
            </a:r>
            <a:r>
              <a:rPr lang="zh-CN" altLang="en-US" sz="2000" dirty="0">
                <a:latin typeface="Times New Roman" panose="02020603050405020304" pitchFamily="18" charset="0"/>
              </a:rPr>
              <a:t>）取出放入</a:t>
            </a:r>
            <a:r>
              <a:rPr lang="en-US" altLang="zh-CN" sz="2000" dirty="0">
                <a:latin typeface="Times New Roman" panose="02020603050405020304" pitchFamily="18" charset="0"/>
              </a:rPr>
              <a:t>CLOSE</a:t>
            </a:r>
            <a:r>
              <a:rPr lang="zh-CN" altLang="en-US" sz="2000" dirty="0">
                <a:latin typeface="Times New Roman" panose="02020603050405020304" pitchFamily="18" charset="0"/>
              </a:rPr>
              <a:t>表。</a:t>
            </a:r>
            <a:endParaRPr lang="zh-CN" altLang="en-US" sz="2000" dirty="0">
              <a:latin typeface="Times New Roman" panose="02020603050405020304" pitchFamily="18" charset="0"/>
            </a:endParaRPr>
          </a:p>
          <a:p>
            <a:pPr marL="990600" lvl="1" indent="-533400" eaLnBrk="1" hangingPunct="1">
              <a:buFont typeface="Wingdings" panose="05000000000000000000" pitchFamily="2" charset="2"/>
              <a:buAutoNum type="arabicPeriod"/>
            </a:pPr>
            <a:r>
              <a:rPr lang="zh-CN" altLang="en-US" sz="2000" dirty="0">
                <a:latin typeface="Times New Roman" panose="02020603050405020304" pitchFamily="18" charset="0"/>
              </a:rPr>
              <a:t>考察节点</a:t>
            </a:r>
            <a:r>
              <a:rPr lang="en-US" altLang="zh-CN" sz="2000" dirty="0">
                <a:latin typeface="Times New Roman" panose="02020603050405020304" pitchFamily="18" charset="0"/>
              </a:rPr>
              <a:t>n</a:t>
            </a:r>
            <a:r>
              <a:rPr lang="zh-CN" altLang="en-US" sz="2000" dirty="0">
                <a:latin typeface="Times New Roman" panose="02020603050405020304" pitchFamily="18" charset="0"/>
              </a:rPr>
              <a:t>是否为目标节点。若是，则求得了问题的解，退出。</a:t>
            </a:r>
            <a:endParaRPr lang="zh-CN" altLang="en-US" sz="2000" dirty="0">
              <a:latin typeface="Times New Roman" panose="02020603050405020304" pitchFamily="18" charset="0"/>
            </a:endParaRPr>
          </a:p>
          <a:p>
            <a:pPr marL="990600" lvl="1" indent="-533400" eaLnBrk="1" hangingPunct="1">
              <a:buFont typeface="Wingdings" panose="05000000000000000000" pitchFamily="2" charset="2"/>
              <a:buAutoNum type="arabicPeriod"/>
            </a:pPr>
            <a:r>
              <a:rPr lang="zh-CN" altLang="en-US" sz="2000" dirty="0">
                <a:latin typeface="Times New Roman" panose="02020603050405020304" pitchFamily="18" charset="0"/>
              </a:rPr>
              <a:t>若节点</a:t>
            </a:r>
            <a:r>
              <a:rPr lang="en-US" altLang="zh-CN" sz="2000" dirty="0">
                <a:latin typeface="Times New Roman" panose="02020603050405020304" pitchFamily="18" charset="0"/>
              </a:rPr>
              <a:t>n</a:t>
            </a:r>
            <a:r>
              <a:rPr lang="zh-CN" altLang="en-US" sz="2000" dirty="0">
                <a:latin typeface="Times New Roman" panose="02020603050405020304" pitchFamily="18" charset="0"/>
              </a:rPr>
              <a:t>的深度</a:t>
            </a:r>
            <a:r>
              <a:rPr lang="en-US" altLang="zh-CN" sz="2000" dirty="0">
                <a:latin typeface="Times New Roman" panose="02020603050405020304" pitchFamily="18" charset="0"/>
              </a:rPr>
              <a:t>d(</a:t>
            </a:r>
            <a:r>
              <a:rPr lang="zh-CN" altLang="en-US" sz="2000" dirty="0">
                <a:latin typeface="Times New Roman" panose="02020603050405020304" pitchFamily="18" charset="0"/>
              </a:rPr>
              <a:t>节点</a:t>
            </a:r>
            <a:r>
              <a:rPr lang="en-US" altLang="zh-CN" sz="2000" dirty="0">
                <a:latin typeface="Times New Roman" panose="02020603050405020304" pitchFamily="18" charset="0"/>
              </a:rPr>
              <a:t>n)=d</a:t>
            </a:r>
            <a:r>
              <a:rPr lang="en-US" altLang="zh-CN" sz="2000" baseline="-25000" dirty="0">
                <a:latin typeface="Times New Roman" panose="02020603050405020304" pitchFamily="18" charset="0"/>
              </a:rPr>
              <a:t>m</a:t>
            </a:r>
            <a:r>
              <a:rPr lang="zh-CN" altLang="en-US" sz="2000" dirty="0">
                <a:latin typeface="Times New Roman" panose="02020603050405020304" pitchFamily="18" charset="0"/>
              </a:rPr>
              <a:t>，则转第</a:t>
            </a:r>
            <a:r>
              <a:rPr lang="en-US" altLang="zh-CN" sz="2000" dirty="0">
                <a:latin typeface="Times New Roman" panose="02020603050405020304" pitchFamily="18" charset="0"/>
              </a:rPr>
              <a:t>2</a:t>
            </a:r>
            <a:r>
              <a:rPr lang="zh-CN" altLang="en-US" sz="2000" dirty="0">
                <a:latin typeface="Times New Roman" panose="02020603050405020304" pitchFamily="18" charset="0"/>
              </a:rPr>
              <a:t>步。</a:t>
            </a:r>
            <a:endParaRPr lang="zh-CN" altLang="en-US" sz="2000" baseline="-25000" dirty="0">
              <a:latin typeface="Times New Roman" panose="02020603050405020304" pitchFamily="18" charset="0"/>
            </a:endParaRPr>
          </a:p>
          <a:p>
            <a:pPr marL="990600" lvl="1" indent="-533400" eaLnBrk="1" hangingPunct="1">
              <a:buFont typeface="Wingdings" panose="05000000000000000000" pitchFamily="2" charset="2"/>
              <a:buAutoNum type="arabicPeriod"/>
            </a:pPr>
            <a:r>
              <a:rPr lang="zh-CN" altLang="en-US" sz="2000" dirty="0">
                <a:latin typeface="Times New Roman" panose="02020603050405020304" pitchFamily="18" charset="0"/>
              </a:rPr>
              <a:t>若节点</a:t>
            </a:r>
            <a:r>
              <a:rPr lang="en-US" altLang="zh-CN" sz="2000" dirty="0">
                <a:latin typeface="Times New Roman" panose="02020603050405020304" pitchFamily="18" charset="0"/>
              </a:rPr>
              <a:t>n</a:t>
            </a:r>
            <a:r>
              <a:rPr lang="zh-CN" altLang="en-US" sz="2000" dirty="0">
                <a:latin typeface="Times New Roman" panose="02020603050405020304" pitchFamily="18" charset="0"/>
              </a:rPr>
              <a:t>不可扩展，则转第</a:t>
            </a:r>
            <a:r>
              <a:rPr lang="en-US" altLang="zh-CN" sz="2000" dirty="0">
                <a:latin typeface="Times New Roman" panose="02020603050405020304" pitchFamily="18" charset="0"/>
              </a:rPr>
              <a:t>2</a:t>
            </a:r>
            <a:r>
              <a:rPr lang="zh-CN" altLang="en-US" sz="2000" dirty="0">
                <a:latin typeface="Times New Roman" panose="02020603050405020304" pitchFamily="18" charset="0"/>
              </a:rPr>
              <a:t>步。</a:t>
            </a:r>
            <a:endParaRPr lang="zh-CN" altLang="en-US" sz="2000" dirty="0">
              <a:latin typeface="Times New Roman" panose="02020603050405020304" pitchFamily="18" charset="0"/>
            </a:endParaRPr>
          </a:p>
          <a:p>
            <a:pPr marL="990600" lvl="1" indent="-533400" eaLnBrk="1" hangingPunct="1">
              <a:buFont typeface="Wingdings" panose="05000000000000000000" pitchFamily="2" charset="2"/>
              <a:buAutoNum type="arabicPeriod"/>
            </a:pPr>
            <a:r>
              <a:rPr lang="zh-CN" altLang="en-US" sz="2000" dirty="0">
                <a:latin typeface="Times New Roman" panose="02020603050405020304" pitchFamily="18" charset="0"/>
              </a:rPr>
              <a:t>扩展节点</a:t>
            </a:r>
            <a:r>
              <a:rPr lang="en-US" altLang="zh-CN" sz="2000" dirty="0">
                <a:latin typeface="Times New Roman" panose="02020603050405020304" pitchFamily="18" charset="0"/>
              </a:rPr>
              <a:t>n</a:t>
            </a:r>
            <a:r>
              <a:rPr lang="zh-CN" altLang="en-US" sz="2000" dirty="0">
                <a:latin typeface="Times New Roman" panose="02020603050405020304" pitchFamily="18" charset="0"/>
              </a:rPr>
              <a:t>，将其子节点放入</a:t>
            </a:r>
            <a:r>
              <a:rPr lang="en-US" altLang="zh-CN" sz="2000" dirty="0">
                <a:latin typeface="Times New Roman" panose="02020603050405020304" pitchFamily="18" charset="0"/>
              </a:rPr>
              <a:t>OPEN</a:t>
            </a:r>
            <a:r>
              <a:rPr lang="zh-CN" altLang="en-US" sz="2000" dirty="0">
                <a:latin typeface="Times New Roman" panose="02020603050405020304" pitchFamily="18" charset="0"/>
              </a:rPr>
              <a:t>表的</a:t>
            </a:r>
            <a:r>
              <a:rPr lang="zh-CN" altLang="en-US" sz="2000" dirty="0">
                <a:solidFill>
                  <a:srgbClr val="D31128"/>
                </a:solidFill>
                <a:latin typeface="Times New Roman" panose="02020603050405020304" pitchFamily="18" charset="0"/>
              </a:rPr>
              <a:t>首</a:t>
            </a:r>
            <a:r>
              <a:rPr lang="zh-CN" altLang="en-US" sz="2000" dirty="0">
                <a:latin typeface="Times New Roman" panose="02020603050405020304" pitchFamily="18" charset="0"/>
              </a:rPr>
              <a:t>部，并为每一个子节点都配置指向父节点的指针，然后转第</a:t>
            </a:r>
            <a:r>
              <a:rPr lang="en-US" altLang="zh-CN" sz="2000" dirty="0">
                <a:latin typeface="Times New Roman" panose="02020603050405020304" pitchFamily="18" charset="0"/>
              </a:rPr>
              <a:t>2</a:t>
            </a:r>
            <a:r>
              <a:rPr lang="zh-CN" altLang="en-US" sz="2000" dirty="0">
                <a:latin typeface="Times New Roman" panose="02020603050405020304" pitchFamily="18" charset="0"/>
              </a:rPr>
              <a:t>步。</a:t>
            </a:r>
            <a:endParaRPr lang="zh-CN" altLang="en-US" sz="2000" dirty="0">
              <a:latin typeface="Times New Roman" panose="02020603050405020304" pitchFamily="18" charset="0"/>
            </a:endParaRPr>
          </a:p>
        </p:txBody>
      </p:sp>
      <p:sp>
        <p:nvSpPr>
          <p:cNvPr id="6246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8307">
                                            <p:txEl>
                                              <p:charRg st="0" end="6"/>
                                            </p:txEl>
                                          </p:spTgt>
                                        </p:tgtEl>
                                        <p:attrNameLst>
                                          <p:attrName>style.visibility</p:attrName>
                                        </p:attrNameLst>
                                      </p:cBhvr>
                                      <p:to>
                                        <p:strVal val="visible"/>
                                      </p:to>
                                    </p:set>
                                    <p:anim calcmode="lin" valueType="num">
                                      <p:cBhvr additive="base">
                                        <p:cTn id="7" dur="500" fill="hold"/>
                                        <p:tgtEl>
                                          <p:spTgt spid="98307">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8307">
                                            <p:txEl>
                                              <p:charRg st="6" end="65"/>
                                            </p:txEl>
                                          </p:spTgt>
                                        </p:tgtEl>
                                        <p:attrNameLst>
                                          <p:attrName>style.visibility</p:attrName>
                                        </p:attrNameLst>
                                      </p:cBhvr>
                                      <p:to>
                                        <p:strVal val="visible"/>
                                      </p:to>
                                    </p:set>
                                    <p:anim calcmode="lin" valueType="num">
                                      <p:cBhvr additive="base">
                                        <p:cTn id="13" dur="500" fill="hold"/>
                                        <p:tgtEl>
                                          <p:spTgt spid="98307">
                                            <p:txEl>
                                              <p:charRg st="6" end="6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8307">
                                            <p:txEl>
                                              <p:charRg st="6" end="6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8307">
                                            <p:txEl>
                                              <p:charRg st="65" end="71"/>
                                            </p:txEl>
                                          </p:spTgt>
                                        </p:tgtEl>
                                        <p:attrNameLst>
                                          <p:attrName>style.visibility</p:attrName>
                                        </p:attrNameLst>
                                      </p:cBhvr>
                                      <p:to>
                                        <p:strVal val="visible"/>
                                      </p:to>
                                    </p:set>
                                    <p:anim calcmode="lin" valueType="num">
                                      <p:cBhvr additive="base">
                                        <p:cTn id="19" dur="500" fill="hold"/>
                                        <p:tgtEl>
                                          <p:spTgt spid="98307">
                                            <p:txEl>
                                              <p:charRg st="65" end="7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7">
                                            <p:txEl>
                                              <p:charRg st="65" end="7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8307">
                                            <p:txEl>
                                              <p:charRg st="71" end="102"/>
                                            </p:txEl>
                                          </p:spTgt>
                                        </p:tgtEl>
                                        <p:attrNameLst>
                                          <p:attrName>style.visibility</p:attrName>
                                        </p:attrNameLst>
                                      </p:cBhvr>
                                      <p:to>
                                        <p:strVal val="visible"/>
                                      </p:to>
                                    </p:set>
                                    <p:anim calcmode="lin" valueType="num">
                                      <p:cBhvr additive="base">
                                        <p:cTn id="25" dur="500" fill="hold"/>
                                        <p:tgtEl>
                                          <p:spTgt spid="98307">
                                            <p:txEl>
                                              <p:charRg st="71" end="10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8307">
                                            <p:txEl>
                                              <p:charRg st="71" end="10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8307">
                                            <p:txEl>
                                              <p:charRg st="102" end="122"/>
                                            </p:txEl>
                                          </p:spTgt>
                                        </p:tgtEl>
                                        <p:attrNameLst>
                                          <p:attrName>style.visibility</p:attrName>
                                        </p:attrNameLst>
                                      </p:cBhvr>
                                      <p:to>
                                        <p:strVal val="visible"/>
                                      </p:to>
                                    </p:set>
                                    <p:anim calcmode="lin" valueType="num">
                                      <p:cBhvr additive="base">
                                        <p:cTn id="31" dur="500" fill="hold"/>
                                        <p:tgtEl>
                                          <p:spTgt spid="98307">
                                            <p:txEl>
                                              <p:charRg st="102" end="12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8307">
                                            <p:txEl>
                                              <p:charRg st="102" end="12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8307">
                                            <p:txEl>
                                              <p:charRg st="122" end="153"/>
                                            </p:txEl>
                                          </p:spTgt>
                                        </p:tgtEl>
                                        <p:attrNameLst>
                                          <p:attrName>style.visibility</p:attrName>
                                        </p:attrNameLst>
                                      </p:cBhvr>
                                      <p:to>
                                        <p:strVal val="visible"/>
                                      </p:to>
                                    </p:set>
                                    <p:anim calcmode="lin" valueType="num">
                                      <p:cBhvr additive="base">
                                        <p:cTn id="37" dur="500" fill="hold"/>
                                        <p:tgtEl>
                                          <p:spTgt spid="98307">
                                            <p:txEl>
                                              <p:charRg st="122" end="15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8307">
                                            <p:txEl>
                                              <p:charRg st="122" end="15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8307">
                                            <p:txEl>
                                              <p:charRg st="153" end="182"/>
                                            </p:txEl>
                                          </p:spTgt>
                                        </p:tgtEl>
                                        <p:attrNameLst>
                                          <p:attrName>style.visibility</p:attrName>
                                        </p:attrNameLst>
                                      </p:cBhvr>
                                      <p:to>
                                        <p:strVal val="visible"/>
                                      </p:to>
                                    </p:set>
                                    <p:anim calcmode="lin" valueType="num">
                                      <p:cBhvr additive="base">
                                        <p:cTn id="43" dur="500" fill="hold"/>
                                        <p:tgtEl>
                                          <p:spTgt spid="98307">
                                            <p:txEl>
                                              <p:charRg st="153" end="18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8307">
                                            <p:txEl>
                                              <p:charRg st="153" end="18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8307">
                                            <p:txEl>
                                              <p:charRg st="182" end="206"/>
                                            </p:txEl>
                                          </p:spTgt>
                                        </p:tgtEl>
                                        <p:attrNameLst>
                                          <p:attrName>style.visibility</p:attrName>
                                        </p:attrNameLst>
                                      </p:cBhvr>
                                      <p:to>
                                        <p:strVal val="visible"/>
                                      </p:to>
                                    </p:set>
                                    <p:anim calcmode="lin" valueType="num">
                                      <p:cBhvr additive="base">
                                        <p:cTn id="49" dur="500" fill="hold"/>
                                        <p:tgtEl>
                                          <p:spTgt spid="98307">
                                            <p:txEl>
                                              <p:charRg st="182" end="20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8307">
                                            <p:txEl>
                                              <p:charRg st="182" end="20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8307">
                                            <p:txEl>
                                              <p:charRg st="206" end="222"/>
                                            </p:txEl>
                                          </p:spTgt>
                                        </p:tgtEl>
                                        <p:attrNameLst>
                                          <p:attrName>style.visibility</p:attrName>
                                        </p:attrNameLst>
                                      </p:cBhvr>
                                      <p:to>
                                        <p:strVal val="visible"/>
                                      </p:to>
                                    </p:set>
                                    <p:anim calcmode="lin" valueType="num">
                                      <p:cBhvr additive="base">
                                        <p:cTn id="55" dur="500" fill="hold"/>
                                        <p:tgtEl>
                                          <p:spTgt spid="98307">
                                            <p:txEl>
                                              <p:charRg st="206" end="22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8307">
                                            <p:txEl>
                                              <p:charRg st="206" end="22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8307">
                                            <p:txEl>
                                              <p:charRg st="222" end="272"/>
                                            </p:txEl>
                                          </p:spTgt>
                                        </p:tgtEl>
                                        <p:attrNameLst>
                                          <p:attrName>style.visibility</p:attrName>
                                        </p:attrNameLst>
                                      </p:cBhvr>
                                      <p:to>
                                        <p:strVal val="visible"/>
                                      </p:to>
                                    </p:set>
                                    <p:anim calcmode="lin" valueType="num">
                                      <p:cBhvr additive="base">
                                        <p:cTn id="61" dur="500" fill="hold"/>
                                        <p:tgtEl>
                                          <p:spTgt spid="98307">
                                            <p:txEl>
                                              <p:charRg st="222" end="27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8307">
                                            <p:txEl>
                                              <p:charRg st="222" end="27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ChangeArrowheads="1"/>
          </p:cNvSpPr>
          <p:nvPr>
            <p:ph type="title"/>
          </p:nvPr>
        </p:nvSpPr>
        <p:spPr>
          <a:xfrm>
            <a:off x="533400" y="228600"/>
            <a:ext cx="8153400" cy="685800"/>
          </a:xfr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0483" name="Rectangle 3" descr="Rectangle: Click to edit Master text styles&#13;&#10;Second level&#13;&#10;Third level&#13;&#10;Fourth level&#13;&#10;Fifth level"/>
          <p:cNvSpPr>
            <a:spLocks noGrp="1"/>
          </p:cNvSpPr>
          <p:nvPr>
            <p:ph idx="1"/>
          </p:nvPr>
        </p:nvSpPr>
        <p:spPr>
          <a:xfrm>
            <a:off x="609600" y="1600200"/>
            <a:ext cx="8153400" cy="4495800"/>
          </a:xfrm>
          <a:ln/>
        </p:spPr>
        <p:txBody>
          <a:bodyPr vert="horz" wrap="square" lIns="91440" tIns="45720" rIns="91440" bIns="45720" anchor="t" anchorCtr="0"/>
          <a:p>
            <a:pPr eaLnBrk="1" hangingPunct="1"/>
            <a:r>
              <a:rPr lang="zh-CN" altLang="en-US" dirty="0"/>
              <a:t>如果问题有解，且其路径长度≤</a:t>
            </a:r>
            <a:r>
              <a:rPr lang="en-US" altLang="zh-CN" dirty="0"/>
              <a:t>d</a:t>
            </a:r>
            <a:r>
              <a:rPr lang="en-US" altLang="zh-CN" baseline="-25000" dirty="0"/>
              <a:t>m</a:t>
            </a:r>
            <a:r>
              <a:rPr lang="zh-CN" altLang="en-US" dirty="0"/>
              <a:t>，则上述搜索过程一定能求得解。但是，若解的路径长度</a:t>
            </a:r>
            <a:r>
              <a:rPr lang="en-US" altLang="zh-CN" dirty="0"/>
              <a:t>&gt;d</a:t>
            </a:r>
            <a:r>
              <a:rPr lang="en-US" altLang="zh-CN" baseline="-25000" dirty="0"/>
              <a:t>m</a:t>
            </a:r>
            <a:r>
              <a:rPr lang="en-US" altLang="zh-CN" dirty="0"/>
              <a:t>,</a:t>
            </a:r>
            <a:r>
              <a:rPr lang="zh-CN" altLang="en-US" dirty="0"/>
              <a:t>则上述搜索过程就得不到解。这说明在有界深度优先搜索中，深度界限的选择是很重要的。</a:t>
            </a:r>
            <a:endParaRPr lang="zh-CN" altLang="en-US" dirty="0"/>
          </a:p>
          <a:p>
            <a:pPr eaLnBrk="1" hangingPunct="1"/>
            <a:r>
              <a:rPr lang="zh-CN" altLang="en-US" dirty="0"/>
              <a:t>要恰当地给出</a:t>
            </a:r>
            <a:r>
              <a:rPr lang="en-US" altLang="zh-CN" dirty="0"/>
              <a:t>d</a:t>
            </a:r>
            <a:r>
              <a:rPr lang="en-US" altLang="zh-CN" baseline="-25000" dirty="0"/>
              <a:t>m</a:t>
            </a:r>
            <a:r>
              <a:rPr lang="zh-CN" altLang="en-US" dirty="0"/>
              <a:t>的值是比较困难的。即使能求出解，它也不一定是最优解。</a:t>
            </a:r>
            <a:endParaRPr lang="zh-CN" altLang="en-US" dirty="0"/>
          </a:p>
          <a:p>
            <a:pPr eaLnBrk="1" hangingPunct="1">
              <a:buFont typeface="Wingdings" panose="05000000000000000000" pitchFamily="2" charset="2"/>
              <a:buNone/>
            </a:pPr>
            <a:endParaRPr lang="en-US" altLang="zh-CN" dirty="0"/>
          </a:p>
        </p:txBody>
      </p:sp>
      <p:sp>
        <p:nvSpPr>
          <p:cNvPr id="6451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charRg st="0" end="86"/>
                                            </p:txEl>
                                          </p:spTgt>
                                        </p:tgtEl>
                                        <p:attrNameLst>
                                          <p:attrName>style.visibility</p:attrName>
                                        </p:attrNameLst>
                                      </p:cBhvr>
                                      <p:to>
                                        <p:strVal val="visible"/>
                                      </p:to>
                                    </p:set>
                                    <p:anim calcmode="lin" valueType="num">
                                      <p:cBhvr additive="base">
                                        <p:cTn id="7" dur="500" fill="hold"/>
                                        <p:tgtEl>
                                          <p:spTgt spid="20483">
                                            <p:txEl>
                                              <p:charRg st="0" end="8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charRg st="0" end="8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charRg st="86" end="121"/>
                                            </p:txEl>
                                          </p:spTgt>
                                        </p:tgtEl>
                                        <p:attrNameLst>
                                          <p:attrName>style.visibility</p:attrName>
                                        </p:attrNameLst>
                                      </p:cBhvr>
                                      <p:to>
                                        <p:strVal val="visible"/>
                                      </p:to>
                                    </p:set>
                                    <p:anim calcmode="lin" valueType="num">
                                      <p:cBhvr additive="base">
                                        <p:cTn id="13" dur="500" fill="hold"/>
                                        <p:tgtEl>
                                          <p:spTgt spid="20483">
                                            <p:txEl>
                                              <p:charRg st="86" end="12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charRg st="86" end="1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title"/>
          </p:nvPr>
        </p:nvSpPr>
        <p:spPr>
          <a:xfrm>
            <a:off x="304800" y="228600"/>
            <a:ext cx="86868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有界深度优先搜索的一些改进方法</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1507" name="Rectangle 3" descr="Rectangle: Click to edit Master text styles&#13;&#10;Second level&#13;&#10;Third level&#13;&#10;Fourth level&#13;&#10;Fifth level"/>
          <p:cNvSpPr>
            <a:spLocks noGrp="1"/>
          </p:cNvSpPr>
          <p:nvPr>
            <p:ph idx="1"/>
          </p:nvPr>
        </p:nvSpPr>
        <p:spPr>
          <a:xfrm>
            <a:off x="609600" y="1371600"/>
            <a:ext cx="8229600" cy="5181600"/>
          </a:xfrm>
          <a:ln/>
        </p:spPr>
        <p:txBody>
          <a:bodyPr vert="horz" wrap="square" lIns="91440" tIns="45720" rIns="91440" bIns="45720" anchor="t" anchorCtr="0"/>
          <a:p>
            <a:pPr marL="609600" indent="-609600" eaLnBrk="1" hangingPunct="1">
              <a:buFont typeface="Wingdings" panose="05000000000000000000" pitchFamily="2" charset="2"/>
              <a:buAutoNum type="arabicPeriod"/>
            </a:pPr>
            <a:r>
              <a:rPr lang="zh-CN" altLang="en-US" sz="2400" dirty="0"/>
              <a:t>先任意设定一个较小的数作为</a:t>
            </a:r>
            <a:r>
              <a:rPr lang="en-US" altLang="zh-CN" sz="2400" dirty="0"/>
              <a:t>d</a:t>
            </a:r>
            <a:r>
              <a:rPr lang="en-US" altLang="zh-CN" sz="2400" baseline="-25000" dirty="0"/>
              <a:t>m</a:t>
            </a:r>
            <a:r>
              <a:rPr lang="zh-CN" altLang="en-US" sz="2400" dirty="0"/>
              <a:t>，然后进行上述的有界深度优先搜索，当搜索达到了指定的深度界限</a:t>
            </a:r>
            <a:r>
              <a:rPr lang="en-US" altLang="zh-CN" sz="2400" dirty="0"/>
              <a:t>d</a:t>
            </a:r>
            <a:r>
              <a:rPr lang="en-US" altLang="zh-CN" sz="2400" baseline="-25000" dirty="0"/>
              <a:t>m</a:t>
            </a:r>
            <a:r>
              <a:rPr lang="zh-CN" altLang="en-US" sz="2400" dirty="0"/>
              <a:t>仍未发现目标节点，并且</a:t>
            </a:r>
            <a:r>
              <a:rPr lang="en-US" altLang="zh-CN" sz="2400" dirty="0"/>
              <a:t>CLOSE</a:t>
            </a:r>
            <a:r>
              <a:rPr lang="zh-CN" altLang="en-US" sz="2400" dirty="0"/>
              <a:t>表中仍有待扩展节点时，就将这些节点送回</a:t>
            </a:r>
            <a:r>
              <a:rPr lang="en-US" altLang="zh-CN" sz="2400" dirty="0"/>
              <a:t>OPEN</a:t>
            </a:r>
            <a:r>
              <a:rPr lang="zh-CN" altLang="en-US" sz="2400" dirty="0"/>
              <a:t>表，同时增大深度界限</a:t>
            </a:r>
            <a:r>
              <a:rPr lang="en-US" altLang="zh-CN" sz="2400" dirty="0"/>
              <a:t>d</a:t>
            </a:r>
            <a:r>
              <a:rPr lang="en-US" altLang="zh-CN" sz="2400" baseline="-25000" dirty="0"/>
              <a:t>m</a:t>
            </a:r>
            <a:r>
              <a:rPr lang="zh-CN" altLang="en-US" sz="2400" dirty="0"/>
              <a:t>，继续向下搜索。如此不断地增大</a:t>
            </a:r>
            <a:r>
              <a:rPr lang="en-US" altLang="zh-CN" sz="2400" dirty="0"/>
              <a:t>d</a:t>
            </a:r>
            <a:r>
              <a:rPr lang="en-US" altLang="zh-CN" sz="2400" baseline="-25000" dirty="0"/>
              <a:t>m</a:t>
            </a:r>
            <a:r>
              <a:rPr lang="zh-CN" altLang="en-US" sz="2400" dirty="0"/>
              <a:t>，只要问题有解，就一定可以找到它。但此时找到的解不一定是最优解。</a:t>
            </a:r>
            <a:endParaRPr lang="zh-CN" altLang="en-US" sz="2400" dirty="0"/>
          </a:p>
          <a:p>
            <a:pPr marL="609600" indent="-609600" eaLnBrk="1" hangingPunct="1">
              <a:buFont typeface="Wingdings" panose="05000000000000000000" pitchFamily="2" charset="2"/>
              <a:buAutoNum type="arabicPeriod"/>
            </a:pPr>
            <a:r>
              <a:rPr lang="zh-CN" altLang="en-US" sz="2400" dirty="0"/>
              <a:t>为了找到最优解，可增设一个表</a:t>
            </a:r>
            <a:r>
              <a:rPr lang="en-US" altLang="zh-CN" sz="2400" dirty="0"/>
              <a:t>R</a:t>
            </a:r>
            <a:r>
              <a:rPr lang="zh-CN" altLang="en-US" sz="2400" dirty="0"/>
              <a:t>，每找到远程目标节点</a:t>
            </a:r>
            <a:r>
              <a:rPr lang="en-US" altLang="zh-CN" sz="2400" dirty="0"/>
              <a:t>S</a:t>
            </a:r>
            <a:r>
              <a:rPr lang="en-US" altLang="zh-CN" sz="2400" baseline="-25000" dirty="0"/>
              <a:t>g</a:t>
            </a:r>
            <a:r>
              <a:rPr lang="zh-CN" altLang="en-US" sz="2400" dirty="0"/>
              <a:t>后，就把它放入到</a:t>
            </a:r>
            <a:r>
              <a:rPr lang="en-US" altLang="zh-CN" sz="2400" dirty="0"/>
              <a:t>R</a:t>
            </a:r>
            <a:r>
              <a:rPr lang="zh-CN" altLang="en-US" sz="2400" dirty="0"/>
              <a:t>的前面，并令</a:t>
            </a:r>
            <a:r>
              <a:rPr lang="en-US" altLang="zh-CN" sz="2400" dirty="0"/>
              <a:t>d</a:t>
            </a:r>
            <a:r>
              <a:rPr lang="en-US" altLang="zh-CN" sz="2400" baseline="-25000" dirty="0"/>
              <a:t>m</a:t>
            </a:r>
            <a:r>
              <a:rPr lang="zh-CN" altLang="en-US" sz="2400" dirty="0"/>
              <a:t>等于该目标节点所对应的路径长度，然后继续搜索。由于后求得的解的路径长度不会超过先求得的解的路径长度，所以后求得的解一定是最优解。</a:t>
            </a:r>
            <a:endParaRPr lang="zh-CN" altLang="en-US" sz="2400" dirty="0"/>
          </a:p>
        </p:txBody>
      </p:sp>
      <p:sp>
        <p:nvSpPr>
          <p:cNvPr id="6656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charRg st="0" end="148"/>
                                            </p:txEl>
                                          </p:spTgt>
                                        </p:tgtEl>
                                        <p:attrNameLst>
                                          <p:attrName>style.visibility</p:attrName>
                                        </p:attrNameLst>
                                      </p:cBhvr>
                                      <p:to>
                                        <p:strVal val="visible"/>
                                      </p:to>
                                    </p:set>
                                    <p:anim calcmode="lin" valueType="num">
                                      <p:cBhvr additive="base">
                                        <p:cTn id="7" dur="500" fill="hold"/>
                                        <p:tgtEl>
                                          <p:spTgt spid="21507">
                                            <p:txEl>
                                              <p:charRg st="0" end="14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charRg st="0" end="14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7">
                                            <p:txEl>
                                              <p:charRg st="148" end="257"/>
                                            </p:txEl>
                                          </p:spTgt>
                                        </p:tgtEl>
                                        <p:attrNameLst>
                                          <p:attrName>style.visibility</p:attrName>
                                        </p:attrNameLst>
                                      </p:cBhvr>
                                      <p:to>
                                        <p:strVal val="visible"/>
                                      </p:to>
                                    </p:set>
                                    <p:anim calcmode="lin" valueType="num">
                                      <p:cBhvr additive="base">
                                        <p:cTn id="13" dur="500" fill="hold"/>
                                        <p:tgtEl>
                                          <p:spTgt spid="21507">
                                            <p:txEl>
                                              <p:charRg st="148" end="25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charRg st="148" end="25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type="title"/>
          </p:nvPr>
        </p:nvSpPr>
        <p:spPr>
          <a:xfrm>
            <a:off x="533400" y="228600"/>
            <a:ext cx="8077200" cy="6858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rPr>
              <a:t>重排九宫的有界深度优先搜索</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endParaRPr>
          </a:p>
        </p:txBody>
      </p:sp>
      <p:sp>
        <p:nvSpPr>
          <p:cNvPr id="68611" name="Rectangle 3" descr="Rectangle: Click to edit Master text styles&#13;&#10;Second level&#13;&#10;Third level&#13;&#10;Fourth level&#13;&#10;Fifth level"/>
          <p:cNvSpPr>
            <a:spLocks noGrp="1"/>
          </p:cNvSpPr>
          <p:nvPr>
            <p:ph idx="1"/>
          </p:nvPr>
        </p:nvSpPr>
        <p:spPr>
          <a:xfrm>
            <a:off x="762000" y="1066800"/>
            <a:ext cx="8001000" cy="5562600"/>
          </a:xfrm>
          <a:ln/>
        </p:spPr>
        <p:txBody>
          <a:bodyPr vert="horz" wrap="square" lIns="91440" tIns="45720" rIns="91440" bIns="45720" anchor="t" anchorCtr="0"/>
          <a:p>
            <a:pPr eaLnBrk="1" hangingPunct="1">
              <a:buFont typeface="Wingdings" panose="05000000000000000000" pitchFamily="2" charset="2"/>
              <a:buNone/>
            </a:pPr>
            <a:r>
              <a:rPr lang="zh-CN" altLang="en-US" sz="2400" dirty="0"/>
              <a:t>设深度界限</a:t>
            </a:r>
            <a:r>
              <a:rPr lang="en-US" altLang="zh-CN" sz="2400" dirty="0"/>
              <a:t>d</a:t>
            </a:r>
            <a:r>
              <a:rPr lang="en-US" altLang="zh-CN" sz="2400" baseline="-25000" dirty="0"/>
              <a:t>m</a:t>
            </a:r>
            <a:r>
              <a:rPr lang="zh-CN" altLang="en-US" sz="2400" dirty="0"/>
              <a:t>＝</a:t>
            </a:r>
            <a:r>
              <a:rPr lang="en-US" altLang="zh-CN" sz="2400" dirty="0"/>
              <a:t>4</a:t>
            </a:r>
            <a:endParaRPr lang="en-US" altLang="zh-CN" sz="2400" dirty="0"/>
          </a:p>
          <a:p>
            <a:pPr eaLnBrk="1" hangingPunct="1">
              <a:buFont typeface="Wingdings" panose="05000000000000000000" pitchFamily="2" charset="2"/>
              <a:buNone/>
            </a:pPr>
            <a:endParaRPr lang="en-US" altLang="zh-CN" sz="2400" dirty="0"/>
          </a:p>
        </p:txBody>
      </p:sp>
      <p:sp>
        <p:nvSpPr>
          <p:cNvPr id="6861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30730" name="Object 10"/>
          <p:cNvGraphicFramePr>
            <a:graphicFrameLocks noChangeAspect="1"/>
          </p:cNvGraphicFramePr>
          <p:nvPr/>
        </p:nvGraphicFramePr>
        <p:xfrm>
          <a:off x="246063" y="1219200"/>
          <a:ext cx="8669337" cy="5321300"/>
        </p:xfrm>
        <a:graphic>
          <a:graphicData uri="http://schemas.openxmlformats.org/presentationml/2006/ole">
            <mc:AlternateContent xmlns:mc="http://schemas.openxmlformats.org/markup-compatibility/2006">
              <mc:Choice xmlns:v="urn:schemas-microsoft-com:vml" Requires="v">
                <p:oleObj spid="_x0000_s3081" name="" r:id="rId1" imgW="7766685" imgH="4617085" progId="Visio.Drawing.6">
                  <p:embed/>
                </p:oleObj>
              </mc:Choice>
              <mc:Fallback>
                <p:oleObj name="" r:id="rId1" imgW="7766685" imgH="4617085" progId="Visio.Drawing.6">
                  <p:embed/>
                  <p:pic>
                    <p:nvPicPr>
                      <p:cNvPr id="0" name="图片 3080"/>
                      <p:cNvPicPr/>
                      <p:nvPr/>
                    </p:nvPicPr>
                    <p:blipFill>
                      <a:blip r:embed="rId2"/>
                      <a:stretch>
                        <a:fillRect/>
                      </a:stretch>
                    </p:blipFill>
                    <p:spPr>
                      <a:xfrm>
                        <a:off x="246063" y="1219200"/>
                        <a:ext cx="8669337" cy="53213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0730"/>
                                        </p:tgtEl>
                                        <p:attrNameLst>
                                          <p:attrName>style.visibility</p:attrName>
                                        </p:attrNameLst>
                                      </p:cBhvr>
                                      <p:to>
                                        <p:strVal val="visible"/>
                                      </p:to>
                                    </p:set>
                                    <p:animEffect transition="in" filter="diamond(in)">
                                      <p:cBhvr>
                                        <p:cTn id="7" dur="2000"/>
                                        <p:tgtEl>
                                          <p:spTgt spid="30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a:xfrm>
            <a:off x="457200" y="152400"/>
            <a:ext cx="8382000" cy="9144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5.1 </a:t>
            </a: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概述</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7171" name="Rectangle 3" descr="Rectangle: Click to edit Master text styles&#10;Second level&#10;Third level&#10;Fourth level&#10;Fifth level"/>
          <p:cNvSpPr>
            <a:spLocks noGrp="1" noChangeArrowheads="1"/>
          </p:cNvSpPr>
          <p:nvPr>
            <p:ph idx="1"/>
          </p:nvPr>
        </p:nvSpPr>
        <p:spPr bwMode="auto">
          <a:xfrm>
            <a:off x="601663" y="1506538"/>
            <a:ext cx="8002587" cy="4946650"/>
          </a:xfrm>
          <a:ln>
            <a:miter lim="800000"/>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1" fontAlgn="auto" latinLnBrk="0" hangingPunct="1">
              <a:lnSpc>
                <a:spcPct val="100000"/>
              </a:lnSpc>
              <a:spcBef>
                <a:spcPct val="0"/>
              </a:spcBef>
              <a:spcAft>
                <a:spcPts val="0"/>
              </a:spcAft>
              <a:buClr>
                <a:schemeClr val="accent1"/>
              </a:buClr>
              <a:buSzPct val="70000"/>
              <a:buFont typeface="Wingdings" panose="05000000000000000000" pitchFamily="2" charset="2"/>
              <a:buNone/>
              <a:defRPr/>
            </a:pPr>
            <a:r>
              <a:rPr kumimoji="0" lang="en-US" altLang="zh-CN"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5.1.1 </a:t>
            </a: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什么是搜索</a:t>
            </a:r>
            <a:endPar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endParaRP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Char char=""/>
              <a:defRPr/>
            </a:pP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根据问题的实际情况不断寻找可利用的知识，从而构造一条代价较少的推理路线，使问题得到圆满解决的过程称为搜索。</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Char char=""/>
              <a:defRPr/>
            </a:pPr>
            <a:r>
              <a:rPr kumimoji="0" lang="zh-CN" altLang="en-US" sz="3200" b="0" i="0" u="none" strike="noStrike" kern="1200" cap="none" spc="0" normalizeH="0" baseline="0" noProof="0" dirty="0" smtClean="0">
                <a:ln>
                  <a:noFill/>
                </a:ln>
                <a:solidFill>
                  <a:schemeClr val="tx2"/>
                </a:solidFill>
                <a:effectLst/>
                <a:uLnTx/>
                <a:uFillTx/>
                <a:latin typeface="+mn-lt"/>
                <a:ea typeface="+mn-ea"/>
                <a:cs typeface="+mn-cs"/>
              </a:rPr>
              <a:t>在人工智能中即使对于结构性能较好，理论上有算法可依的问题，由于问题本身的复杂性以及计算机在时间、空间上的局限性，往往也需要通过搜索来求解。</a:t>
            </a:r>
            <a:endParaRPr kumimoji="0" lang="zh-CN" altLang="en-US" sz="3200" b="0" i="0" u="none" strike="noStrike" kern="1200" cap="none" spc="0" normalizeH="0" baseline="0" noProof="0" dirty="0" smtClean="0">
              <a:ln>
                <a:noFill/>
              </a:ln>
              <a:solidFill>
                <a:schemeClr val="tx2"/>
              </a:solidFill>
              <a:effectLst/>
              <a:uLnTx/>
              <a:uFillTx/>
              <a:latin typeface="+mn-lt"/>
              <a:ea typeface="+mn-ea"/>
              <a:cs typeface="+mn-cs"/>
            </a:endParaRPr>
          </a:p>
        </p:txBody>
      </p:sp>
      <p:sp>
        <p:nvSpPr>
          <p:cNvPr id="1536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33281"/>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noChangeArrowheads="1"/>
          </p:cNvSpPr>
          <p:nvPr>
            <p:ph type="title"/>
          </p:nvPr>
        </p:nvSpPr>
        <p:spPr>
          <a:xfrm>
            <a:off x="609600" y="228600"/>
            <a:ext cx="77724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5.2.5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启发式搜索</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2403" name="Rectangle 3" descr="Rectangle: Click to edit Master text styles&#13;&#10;Second level&#13;&#10;Third level&#13;&#10;Fourth level&#13;&#10;Fifth level"/>
          <p:cNvSpPr>
            <a:spLocks noGrp="1"/>
          </p:cNvSpPr>
          <p:nvPr>
            <p:ph idx="1"/>
          </p:nvPr>
        </p:nvSpPr>
        <p:spPr>
          <a:xfrm>
            <a:off x="533400" y="1524000"/>
            <a:ext cx="8153400" cy="5105400"/>
          </a:xfrm>
          <a:ln/>
        </p:spPr>
        <p:txBody>
          <a:bodyPr vert="horz" wrap="square" lIns="91440" tIns="45720" rIns="91440" bIns="45720" anchor="t" anchorCtr="0"/>
          <a:p>
            <a:pPr eaLnBrk="1" hangingPunct="1"/>
            <a:r>
              <a:rPr lang="zh-CN" altLang="en-US" sz="3600" dirty="0"/>
              <a:t>盲目搜索具有较大的盲目性，产生的无用节点较多，搜索空间较大，效率不高。</a:t>
            </a:r>
            <a:endParaRPr lang="zh-CN" altLang="en-US" sz="3600" dirty="0"/>
          </a:p>
          <a:p>
            <a:pPr eaLnBrk="1" hangingPunct="1"/>
            <a:r>
              <a:rPr lang="zh-CN" altLang="en-US" sz="3600" dirty="0"/>
              <a:t>启发式搜索要用到问题自身的某些特性信息，以指导搜索朝着最有希望的方向前进。由于这种搜索针对性较强，因而原则上只需要搜索问题的部分状态空间，效率较高。</a:t>
            </a:r>
            <a:endParaRPr lang="zh-CN" altLang="en-US" sz="3600" dirty="0"/>
          </a:p>
        </p:txBody>
      </p:sp>
      <p:sp>
        <p:nvSpPr>
          <p:cNvPr id="7066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03">
                                            <p:txEl>
                                              <p:charRg st="0" end="36"/>
                                            </p:txEl>
                                          </p:spTgt>
                                        </p:tgtEl>
                                        <p:attrNameLst>
                                          <p:attrName>style.visibility</p:attrName>
                                        </p:attrNameLst>
                                      </p:cBhvr>
                                      <p:to>
                                        <p:strVal val="visible"/>
                                      </p:to>
                                    </p:set>
                                    <p:anim calcmode="lin" valueType="num">
                                      <p:cBhvr additive="base">
                                        <p:cTn id="7" dur="500" fill="hold"/>
                                        <p:tgtEl>
                                          <p:spTgt spid="102403">
                                            <p:txEl>
                                              <p:charRg st="0" end="3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charRg st="0" end="3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03">
                                            <p:txEl>
                                              <p:charRg st="36" end="111"/>
                                            </p:txEl>
                                          </p:spTgt>
                                        </p:tgtEl>
                                        <p:attrNameLst>
                                          <p:attrName>style.visibility</p:attrName>
                                        </p:attrNameLst>
                                      </p:cBhvr>
                                      <p:to>
                                        <p:strVal val="visible"/>
                                      </p:to>
                                    </p:set>
                                    <p:anim calcmode="lin" valueType="num">
                                      <p:cBhvr additive="base">
                                        <p:cTn id="13" dur="500" fill="hold"/>
                                        <p:tgtEl>
                                          <p:spTgt spid="102403">
                                            <p:txEl>
                                              <p:charRg st="36" end="11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3">
                                            <p:txEl>
                                              <p:charRg st="36" end="1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noChangeArrowheads="1"/>
          </p:cNvSpPr>
          <p:nvPr>
            <p:ph type="title"/>
          </p:nvPr>
        </p:nvSpPr>
        <p:spPr>
          <a:xfrm>
            <a:off x="762000" y="2286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启发性信息与估价函数</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1379" name="Rectangle 3" descr="Rectangle: Click to edit Master text styles&#13;&#10;Second level&#13;&#10;Third level&#13;&#10;Fourth level&#13;&#10;Fifth level"/>
          <p:cNvSpPr>
            <a:spLocks noGrp="1"/>
          </p:cNvSpPr>
          <p:nvPr>
            <p:ph idx="1"/>
          </p:nvPr>
        </p:nvSpPr>
        <p:spPr>
          <a:xfrm>
            <a:off x="152400" y="1447800"/>
            <a:ext cx="8763000" cy="5029200"/>
          </a:xfrm>
          <a:ln/>
        </p:spPr>
        <p:txBody>
          <a:bodyPr vert="horz" wrap="square" lIns="91440" tIns="45720" rIns="91440" bIns="45720" anchor="t" anchorCtr="0"/>
          <a:p>
            <a:pPr eaLnBrk="1" hangingPunct="1">
              <a:lnSpc>
                <a:spcPct val="90000"/>
              </a:lnSpc>
            </a:pPr>
            <a:r>
              <a:rPr lang="zh-CN" altLang="en-US" sz="2400" dirty="0"/>
              <a:t>可用于指导搜索过程，且与具体问题求解有关的控制性信息称为启发性信息。</a:t>
            </a:r>
            <a:endParaRPr lang="zh-CN" altLang="en-US" sz="2400" dirty="0"/>
          </a:p>
          <a:p>
            <a:pPr eaLnBrk="1" hangingPunct="1">
              <a:lnSpc>
                <a:spcPct val="90000"/>
              </a:lnSpc>
            </a:pPr>
            <a:r>
              <a:rPr lang="zh-CN" altLang="en-US" sz="2400" dirty="0"/>
              <a:t>用于估价节点重要性的函数称为估价函数。其一般形式为：</a:t>
            </a:r>
            <a:endParaRPr lang="zh-CN" altLang="en-US" sz="2400" dirty="0"/>
          </a:p>
          <a:p>
            <a:pPr algn="ctr" eaLnBrk="1" hangingPunct="1">
              <a:lnSpc>
                <a:spcPct val="90000"/>
              </a:lnSpc>
              <a:buFont typeface="Wingdings" panose="05000000000000000000" pitchFamily="2" charset="2"/>
              <a:buNone/>
            </a:pPr>
            <a:r>
              <a:rPr lang="en-US" altLang="zh-CN" sz="2400" dirty="0"/>
              <a:t>f(x) = g(x)+h(x)</a:t>
            </a:r>
            <a:endParaRPr lang="en-US" altLang="zh-CN" sz="2400" dirty="0"/>
          </a:p>
          <a:p>
            <a:pPr eaLnBrk="1" hangingPunct="1">
              <a:lnSpc>
                <a:spcPct val="90000"/>
              </a:lnSpc>
            </a:pPr>
            <a:r>
              <a:rPr lang="zh-CN" altLang="en-US" sz="2400" dirty="0"/>
              <a:t>其中</a:t>
            </a:r>
            <a:r>
              <a:rPr lang="en-US" altLang="zh-CN" sz="2400" dirty="0"/>
              <a:t>g(x)</a:t>
            </a:r>
            <a:r>
              <a:rPr lang="zh-CN" altLang="en-US" sz="2400" dirty="0"/>
              <a:t>为从初始节点</a:t>
            </a:r>
            <a:r>
              <a:rPr lang="en-US" altLang="zh-CN" sz="2400" dirty="0"/>
              <a:t>S</a:t>
            </a:r>
            <a:r>
              <a:rPr lang="en-US" altLang="zh-CN" sz="2400" baseline="-25000" dirty="0"/>
              <a:t>0</a:t>
            </a:r>
            <a:r>
              <a:rPr lang="zh-CN" altLang="en-US" sz="2400" dirty="0"/>
              <a:t>到节点</a:t>
            </a:r>
            <a:r>
              <a:rPr lang="en-US" altLang="zh-CN" sz="2400" dirty="0"/>
              <a:t>x</a:t>
            </a:r>
            <a:r>
              <a:rPr lang="zh-CN" altLang="en-US" sz="2400" dirty="0"/>
              <a:t>已经实际付出的代价；</a:t>
            </a:r>
            <a:r>
              <a:rPr lang="en-US" altLang="zh-CN" sz="2400" dirty="0"/>
              <a:t>h(x)</a:t>
            </a:r>
            <a:r>
              <a:rPr lang="zh-CN" altLang="en-US" sz="2400" dirty="0"/>
              <a:t>是从节点</a:t>
            </a:r>
            <a:r>
              <a:rPr lang="en-US" altLang="zh-CN" sz="2400" dirty="0"/>
              <a:t>x</a:t>
            </a:r>
            <a:r>
              <a:rPr lang="zh-CN" altLang="en-US" sz="2400" dirty="0"/>
              <a:t>到目标节点</a:t>
            </a:r>
            <a:r>
              <a:rPr lang="en-US" altLang="zh-CN" sz="2400" dirty="0"/>
              <a:t>S</a:t>
            </a:r>
            <a:r>
              <a:rPr lang="en-US" altLang="zh-CN" sz="2400" baseline="-25000" dirty="0"/>
              <a:t>g</a:t>
            </a:r>
            <a:r>
              <a:rPr lang="zh-CN" altLang="en-US" sz="2400" dirty="0"/>
              <a:t>的最优路径的估计代价，它体现了问题的启发性信息，其形式要根据问题的特性确定。例如它可以是节点</a:t>
            </a:r>
            <a:r>
              <a:rPr lang="en-US" altLang="zh-CN" sz="2400" dirty="0"/>
              <a:t>x</a:t>
            </a:r>
            <a:r>
              <a:rPr lang="zh-CN" altLang="en-US" sz="2400" dirty="0"/>
              <a:t>到目标节点的距离，或者节点</a:t>
            </a:r>
            <a:r>
              <a:rPr lang="en-US" altLang="zh-CN" sz="2400" dirty="0"/>
              <a:t>x</a:t>
            </a:r>
            <a:r>
              <a:rPr lang="zh-CN" altLang="en-US" sz="2400" dirty="0"/>
              <a:t>处于最优路径上的概率等等。</a:t>
            </a:r>
            <a:r>
              <a:rPr lang="en-US" altLang="zh-CN" sz="2400" dirty="0"/>
              <a:t>h(x)</a:t>
            </a:r>
            <a:r>
              <a:rPr lang="zh-CN" altLang="en-US" sz="2400" dirty="0"/>
              <a:t>称为启发函数。</a:t>
            </a:r>
            <a:endParaRPr lang="zh-CN" altLang="en-US" sz="2400" dirty="0"/>
          </a:p>
          <a:p>
            <a:pPr eaLnBrk="1" hangingPunct="1">
              <a:lnSpc>
                <a:spcPct val="90000"/>
              </a:lnSpc>
            </a:pPr>
            <a:r>
              <a:rPr lang="en-US" altLang="zh-CN" sz="2400" dirty="0"/>
              <a:t>g(x)</a:t>
            </a:r>
            <a:r>
              <a:rPr lang="zh-CN" altLang="en-US" sz="2400" dirty="0"/>
              <a:t>指出了搜索的横向趋势。它有利于搜索的完备性，但影响搜索的效率。如果我们只关心到达目标节点的路径，并且希望有较高的搜索效率，则</a:t>
            </a:r>
            <a:r>
              <a:rPr lang="en-US" altLang="zh-CN" sz="2400" dirty="0"/>
              <a:t>g(x)</a:t>
            </a:r>
            <a:r>
              <a:rPr lang="zh-CN" altLang="en-US" sz="2400" dirty="0"/>
              <a:t>可以忽略，但此时会影响搜索的完备性。</a:t>
            </a:r>
            <a:endParaRPr lang="zh-CN" altLang="en-US" sz="2400" dirty="0"/>
          </a:p>
        </p:txBody>
      </p:sp>
      <p:sp>
        <p:nvSpPr>
          <p:cNvPr id="7270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79">
                                            <p:txEl>
                                              <p:charRg st="0" end="35"/>
                                            </p:txEl>
                                          </p:spTgt>
                                        </p:tgtEl>
                                        <p:attrNameLst>
                                          <p:attrName>style.visibility</p:attrName>
                                        </p:attrNameLst>
                                      </p:cBhvr>
                                      <p:to>
                                        <p:strVal val="visible"/>
                                      </p:to>
                                    </p:set>
                                    <p:anim calcmode="lin" valueType="num">
                                      <p:cBhvr additive="base">
                                        <p:cTn id="7" dur="500" fill="hold"/>
                                        <p:tgtEl>
                                          <p:spTgt spid="101379">
                                            <p:txEl>
                                              <p:charRg st="0" end="3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9">
                                            <p:txEl>
                                              <p:charRg st="0" end="3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379">
                                            <p:txEl>
                                              <p:charRg st="35" end="62"/>
                                            </p:txEl>
                                          </p:spTgt>
                                        </p:tgtEl>
                                        <p:attrNameLst>
                                          <p:attrName>style.visibility</p:attrName>
                                        </p:attrNameLst>
                                      </p:cBhvr>
                                      <p:to>
                                        <p:strVal val="visible"/>
                                      </p:to>
                                    </p:set>
                                    <p:anim calcmode="lin" valueType="num">
                                      <p:cBhvr additive="base">
                                        <p:cTn id="13" dur="500" fill="hold"/>
                                        <p:tgtEl>
                                          <p:spTgt spid="101379">
                                            <p:txEl>
                                              <p:charRg st="35" end="6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1379">
                                            <p:txEl>
                                              <p:charRg st="35" end="6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1379">
                                            <p:txEl>
                                              <p:charRg st="62" end="79"/>
                                            </p:txEl>
                                          </p:spTgt>
                                        </p:tgtEl>
                                        <p:attrNameLst>
                                          <p:attrName>style.visibility</p:attrName>
                                        </p:attrNameLst>
                                      </p:cBhvr>
                                      <p:to>
                                        <p:strVal val="visible"/>
                                      </p:to>
                                    </p:set>
                                    <p:anim calcmode="lin" valueType="num">
                                      <p:cBhvr additive="base">
                                        <p:cTn id="19" dur="500" fill="hold"/>
                                        <p:tgtEl>
                                          <p:spTgt spid="101379">
                                            <p:txEl>
                                              <p:charRg st="62" end="7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1379">
                                            <p:txEl>
                                              <p:charRg st="62" end="7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1379">
                                            <p:txEl>
                                              <p:charRg st="79" end="209"/>
                                            </p:txEl>
                                          </p:spTgt>
                                        </p:tgtEl>
                                        <p:attrNameLst>
                                          <p:attrName>style.visibility</p:attrName>
                                        </p:attrNameLst>
                                      </p:cBhvr>
                                      <p:to>
                                        <p:strVal val="visible"/>
                                      </p:to>
                                    </p:set>
                                    <p:anim calcmode="lin" valueType="num">
                                      <p:cBhvr additive="base">
                                        <p:cTn id="25" dur="500" fill="hold"/>
                                        <p:tgtEl>
                                          <p:spTgt spid="101379">
                                            <p:txEl>
                                              <p:charRg st="79" end="20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1379">
                                            <p:txEl>
                                              <p:charRg st="79" end="20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1379">
                                            <p:txEl>
                                              <p:charRg st="209" end="298"/>
                                            </p:txEl>
                                          </p:spTgt>
                                        </p:tgtEl>
                                        <p:attrNameLst>
                                          <p:attrName>style.visibility</p:attrName>
                                        </p:attrNameLst>
                                      </p:cBhvr>
                                      <p:to>
                                        <p:strVal val="visible"/>
                                      </p:to>
                                    </p:set>
                                    <p:anim calcmode="lin" valueType="num">
                                      <p:cBhvr additive="base">
                                        <p:cTn id="31" dur="500" fill="hold"/>
                                        <p:tgtEl>
                                          <p:spTgt spid="101379">
                                            <p:txEl>
                                              <p:charRg st="209" end="29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1379">
                                            <p:txEl>
                                              <p:charRg st="209" end="29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7" name="Rectangle 9"/>
          <p:cNvSpPr>
            <a:spLocks noGrp="1" noChangeArrowheads="1"/>
          </p:cNvSpPr>
          <p:nvPr>
            <p:ph type="title"/>
          </p:nvPr>
        </p:nvSpPr>
        <p:spPr>
          <a:xfrm>
            <a:off x="685800" y="4572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估价函数示例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2776" name="Rectangle 8" descr="Rectangle: Click to edit Master text styles&#13;&#10;Second level&#13;&#10;Third level&#13;&#10;Fourth level&#13;&#10;Fifth level"/>
          <p:cNvSpPr>
            <a:spLocks noGrp="1"/>
          </p:cNvSpPr>
          <p:nvPr>
            <p:ph idx="1"/>
          </p:nvPr>
        </p:nvSpPr>
        <p:spPr>
          <a:xfrm>
            <a:off x="457200" y="1600200"/>
            <a:ext cx="8153400" cy="4953000"/>
          </a:xfrm>
          <a:ln/>
        </p:spPr>
        <p:txBody>
          <a:bodyPr vert="horz" wrap="square" lIns="91440" tIns="45720" rIns="91440" bIns="45720" anchor="t" anchorCtr="0"/>
          <a:p>
            <a:pPr marL="609600" indent="-609600" eaLnBrk="1" hangingPunct="1">
              <a:buFont typeface="Wingdings" panose="05000000000000000000" pitchFamily="2" charset="2"/>
              <a:buNone/>
            </a:pPr>
            <a:r>
              <a:rPr lang="zh-CN" altLang="en-US" sz="2000" dirty="0"/>
              <a:t>设有如下结构的移动牌游戏：</a:t>
            </a:r>
            <a:endParaRPr lang="zh-CN" altLang="en-US" sz="2000" dirty="0"/>
          </a:p>
          <a:p>
            <a:pPr marL="609600" indent="-609600" eaLnBrk="1" hangingPunct="1">
              <a:buFont typeface="Wingdings" panose="05000000000000000000" pitchFamily="2" charset="2"/>
              <a:buNone/>
            </a:pPr>
            <a:endParaRPr lang="zh-CN" altLang="en-US" sz="2000" dirty="0"/>
          </a:p>
          <a:p>
            <a:pPr marL="609600" indent="-609600" eaLnBrk="1" hangingPunct="1">
              <a:buFont typeface="Wingdings" panose="05000000000000000000" pitchFamily="2" charset="2"/>
              <a:buNone/>
            </a:pPr>
            <a:endParaRPr lang="zh-CN" altLang="en-US" sz="2000" dirty="0"/>
          </a:p>
          <a:p>
            <a:pPr marL="609600" indent="-609600" eaLnBrk="1" hangingPunct="1">
              <a:buFont typeface="Wingdings" panose="05000000000000000000" pitchFamily="2" charset="2"/>
              <a:buNone/>
            </a:pPr>
            <a:r>
              <a:rPr lang="zh-CN" altLang="en-US" sz="2000" dirty="0"/>
              <a:t>该游戏规则：</a:t>
            </a:r>
            <a:endParaRPr lang="zh-CN" altLang="en-US" sz="2000" dirty="0"/>
          </a:p>
          <a:p>
            <a:pPr marL="609600" indent="-609600" eaLnBrk="1" hangingPunct="1">
              <a:buFont typeface="Wingdings" panose="05000000000000000000" pitchFamily="2" charset="2"/>
              <a:buAutoNum type="arabicPeriod"/>
            </a:pPr>
            <a:r>
              <a:rPr lang="zh-CN" altLang="en-US" sz="2000" dirty="0"/>
              <a:t>当一个牌移入相邻的空位置时，费用为一个单位。</a:t>
            </a:r>
            <a:endParaRPr lang="zh-CN" altLang="en-US" sz="2000" dirty="0"/>
          </a:p>
          <a:p>
            <a:pPr marL="609600" indent="-609600" eaLnBrk="1" hangingPunct="1">
              <a:buFont typeface="Wingdings" panose="05000000000000000000" pitchFamily="2" charset="2"/>
              <a:buAutoNum type="arabicPeriod"/>
            </a:pPr>
            <a:r>
              <a:rPr lang="zh-CN" altLang="en-US" sz="2000" dirty="0"/>
              <a:t>一个牌至多可跳过两个牌进入空位置，其费用等于跳过的牌数加</a:t>
            </a:r>
            <a:r>
              <a:rPr lang="en-US" altLang="zh-CN" sz="2000" dirty="0"/>
              <a:t>1</a:t>
            </a:r>
            <a:r>
              <a:rPr lang="zh-CN" altLang="en-US" sz="2000" dirty="0"/>
              <a:t>。</a:t>
            </a:r>
            <a:endParaRPr lang="zh-CN" altLang="en-US" sz="2000" dirty="0"/>
          </a:p>
          <a:p>
            <a:pPr marL="609600" indent="-609600" eaLnBrk="1" hangingPunct="1">
              <a:buFont typeface="Wingdings" panose="05000000000000000000" pitchFamily="2" charset="2"/>
              <a:buNone/>
            </a:pPr>
            <a:r>
              <a:rPr lang="zh-CN" altLang="en-US" sz="2000" dirty="0"/>
              <a:t>要求把所有的</a:t>
            </a:r>
            <a:r>
              <a:rPr lang="en-US" altLang="zh-CN" sz="2000" dirty="0"/>
              <a:t>B</a:t>
            </a:r>
            <a:r>
              <a:rPr lang="zh-CN" altLang="en-US" sz="2000" dirty="0"/>
              <a:t>都移至</a:t>
            </a:r>
            <a:r>
              <a:rPr lang="en-US" altLang="zh-CN" sz="2000" dirty="0"/>
              <a:t>W</a:t>
            </a:r>
            <a:r>
              <a:rPr lang="zh-CN" altLang="en-US" sz="2000" dirty="0"/>
              <a:t>的右边，请设计估价函数中的</a:t>
            </a:r>
            <a:r>
              <a:rPr lang="en-US" altLang="zh-CN" sz="2000" dirty="0"/>
              <a:t>h(x)</a:t>
            </a:r>
            <a:r>
              <a:rPr lang="zh-CN" altLang="en-US" sz="2000" dirty="0"/>
              <a:t>。</a:t>
            </a:r>
            <a:endParaRPr lang="zh-CN" altLang="en-US" sz="2000" dirty="0"/>
          </a:p>
          <a:p>
            <a:pPr marL="609600" indent="-609600" eaLnBrk="1" hangingPunct="1">
              <a:buFont typeface="Wingdings" panose="05000000000000000000" pitchFamily="2" charset="2"/>
              <a:buNone/>
            </a:pPr>
            <a:r>
              <a:rPr lang="zh-CN" altLang="en-US" sz="2000" dirty="0"/>
              <a:t>解：根据要求可知，</a:t>
            </a:r>
            <a:r>
              <a:rPr lang="en-US" altLang="zh-CN" sz="2000" dirty="0"/>
              <a:t>W</a:t>
            </a:r>
            <a:r>
              <a:rPr lang="zh-CN" altLang="en-US" sz="2000" dirty="0"/>
              <a:t>左边的</a:t>
            </a:r>
            <a:r>
              <a:rPr lang="en-US" altLang="zh-CN" sz="2000" dirty="0"/>
              <a:t>B</a:t>
            </a:r>
            <a:r>
              <a:rPr lang="zh-CN" altLang="en-US" sz="2000" dirty="0"/>
              <a:t>越少越接近目标，因此可用</a:t>
            </a:r>
            <a:r>
              <a:rPr lang="en-US" altLang="zh-CN" sz="2000" dirty="0"/>
              <a:t>W</a:t>
            </a:r>
            <a:r>
              <a:rPr lang="zh-CN" altLang="en-US" sz="2000" dirty="0"/>
              <a:t>左边</a:t>
            </a:r>
            <a:r>
              <a:rPr lang="en-US" altLang="zh-CN" sz="2000" dirty="0"/>
              <a:t>B</a:t>
            </a:r>
            <a:r>
              <a:rPr lang="zh-CN" altLang="en-US" sz="2000" dirty="0"/>
              <a:t>的个数作为</a:t>
            </a:r>
            <a:r>
              <a:rPr lang="en-US" altLang="zh-CN" sz="2000" dirty="0"/>
              <a:t>h(x),</a:t>
            </a:r>
            <a:r>
              <a:rPr lang="zh-CN" altLang="en-US" sz="2000" dirty="0"/>
              <a:t>即</a:t>
            </a:r>
            <a:endParaRPr lang="zh-CN" altLang="en-US" sz="2000" dirty="0"/>
          </a:p>
          <a:p>
            <a:pPr marL="609600" indent="-609600" algn="ctr" eaLnBrk="1" hangingPunct="1">
              <a:buFont typeface="Wingdings" panose="05000000000000000000" pitchFamily="2" charset="2"/>
              <a:buNone/>
            </a:pPr>
            <a:r>
              <a:rPr lang="en-US" altLang="zh-CN" sz="2000" dirty="0"/>
              <a:t>h(x)=3×(</a:t>
            </a:r>
            <a:r>
              <a:rPr lang="zh-CN" altLang="en-US" sz="2000" dirty="0"/>
              <a:t>每个</a:t>
            </a:r>
            <a:r>
              <a:rPr lang="en-US" altLang="zh-CN" sz="2000" dirty="0"/>
              <a:t>W</a:t>
            </a:r>
            <a:r>
              <a:rPr lang="zh-CN" altLang="en-US" sz="2000" dirty="0"/>
              <a:t>左边</a:t>
            </a:r>
            <a:r>
              <a:rPr lang="en-US" altLang="zh-CN" sz="2000" dirty="0"/>
              <a:t>B</a:t>
            </a:r>
            <a:r>
              <a:rPr lang="zh-CN" altLang="en-US" sz="2000" dirty="0"/>
              <a:t>个数的总和</a:t>
            </a:r>
            <a:r>
              <a:rPr lang="en-US" altLang="zh-CN" sz="2000" dirty="0"/>
              <a:t>)</a:t>
            </a:r>
            <a:endParaRPr lang="en-US" altLang="zh-CN" sz="2000" dirty="0"/>
          </a:p>
          <a:p>
            <a:pPr marL="609600" indent="-609600" eaLnBrk="1" hangingPunct="1">
              <a:buFont typeface="Wingdings" panose="05000000000000000000" pitchFamily="2" charset="2"/>
              <a:buNone/>
            </a:pPr>
            <a:r>
              <a:rPr lang="zh-CN" altLang="en-US" sz="2000" dirty="0"/>
              <a:t>这里乘以系数</a:t>
            </a:r>
            <a:r>
              <a:rPr lang="en-US" altLang="zh-CN" sz="2000" dirty="0"/>
              <a:t>3</a:t>
            </a:r>
            <a:r>
              <a:rPr lang="zh-CN" altLang="en-US" sz="2000" dirty="0"/>
              <a:t>是为了扩大</a:t>
            </a:r>
            <a:r>
              <a:rPr lang="en-US" altLang="zh-CN" sz="2000" dirty="0"/>
              <a:t>h(x)</a:t>
            </a:r>
            <a:r>
              <a:rPr lang="zh-CN" altLang="en-US" sz="2000" dirty="0"/>
              <a:t>在</a:t>
            </a:r>
            <a:r>
              <a:rPr lang="en-US" altLang="zh-CN" sz="2000" dirty="0"/>
              <a:t>f(x)</a:t>
            </a:r>
            <a:r>
              <a:rPr lang="zh-CN" altLang="en-US" sz="2000" dirty="0"/>
              <a:t>中的比重。</a:t>
            </a:r>
            <a:endParaRPr lang="zh-CN" altLang="en-US" sz="2000" dirty="0"/>
          </a:p>
        </p:txBody>
      </p:sp>
      <p:sp>
        <p:nvSpPr>
          <p:cNvPr id="7475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32798" name="Group 30"/>
          <p:cNvGraphicFramePr>
            <a:graphicFrameLocks noGrp="1"/>
          </p:cNvGraphicFramePr>
          <p:nvPr/>
        </p:nvGraphicFramePr>
        <p:xfrm>
          <a:off x="1752600" y="2133600"/>
          <a:ext cx="6096000" cy="517525"/>
        </p:xfrm>
        <a:graphic>
          <a:graphicData uri="http://schemas.openxmlformats.org/drawingml/2006/table">
            <a:tbl>
              <a:tblPr/>
              <a:tblGrid>
                <a:gridCol w="871538"/>
                <a:gridCol w="869950"/>
                <a:gridCol w="871537"/>
                <a:gridCol w="869950"/>
                <a:gridCol w="871538"/>
                <a:gridCol w="869950"/>
                <a:gridCol w="871537"/>
              </a:tblGrid>
              <a:tr h="517525">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endPar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endPar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endPar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W</a:t>
                      </a:r>
                      <a:endPar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W</a:t>
                      </a:r>
                      <a:endPar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W</a:t>
                      </a:r>
                      <a:endPar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accent1"/>
                        </a:buClr>
                        <a:buSzPct val="70000"/>
                        <a:buFont typeface="Wingdings 2" panose="05020102010507070707" pitchFamily="18" charset="2"/>
                        <a:defRPr sz="2800">
                          <a:solidFill>
                            <a:schemeClr val="tx2"/>
                          </a:solidFill>
                          <a:latin typeface="Franklin Gothic Book" pitchFamily="34" charset="0"/>
                          <a:ea typeface="华文楷体" panose="02010600040101010101" pitchFamily="2" charset="-122"/>
                        </a:defRPr>
                      </a:lvl1pPr>
                      <a:lvl2pPr marL="742950" indent="-285750" eaLnBrk="0" hangingPunct="0">
                        <a:buClr>
                          <a:schemeClr val="accent1"/>
                        </a:buClr>
                        <a:buSzPct val="70000"/>
                        <a:buFont typeface="Wingdings 2" panose="05020102010507070707" pitchFamily="18" charset="2"/>
                        <a:defRPr sz="2400">
                          <a:solidFill>
                            <a:schemeClr val="tx2"/>
                          </a:solidFill>
                          <a:latin typeface="Franklin Gothic Book" pitchFamily="34" charset="0"/>
                          <a:ea typeface="华文楷体" panose="02010600040101010101" pitchFamily="2" charset="-122"/>
                        </a:defRPr>
                      </a:lvl2pPr>
                      <a:lvl3pPr marL="1143000" indent="-228600" eaLnBrk="0" hangingPunct="0">
                        <a:buClr>
                          <a:schemeClr val="accent1"/>
                        </a:buClr>
                        <a:buSzPct val="70000"/>
                        <a:buFont typeface="Wingdings 2" panose="05020102010507070707" pitchFamily="18" charset="2"/>
                        <a:defRPr sz="2000">
                          <a:solidFill>
                            <a:schemeClr val="tx2"/>
                          </a:solidFill>
                          <a:latin typeface="Franklin Gothic Book" pitchFamily="34" charset="0"/>
                          <a:ea typeface="华文楷体" panose="02010600040101010101" pitchFamily="2" charset="-122"/>
                        </a:defRPr>
                      </a:lvl3pPr>
                      <a:lvl4pPr marL="1600200" indent="-228600" eaLnBrk="0" hangingPunct="0">
                        <a:buClr>
                          <a:schemeClr val="accent1"/>
                        </a:buClr>
                        <a:buSzPct val="70000"/>
                        <a:buFont typeface="Wingdings 2" panose="05020102010507070707" pitchFamily="18" charset="2"/>
                        <a:defRPr>
                          <a:solidFill>
                            <a:schemeClr val="tx2"/>
                          </a:solidFill>
                          <a:latin typeface="Franklin Gothic Book" pitchFamily="34" charset="0"/>
                          <a:ea typeface="华文楷体" panose="02010600040101010101" pitchFamily="2" charset="-122"/>
                        </a:defRPr>
                      </a:lvl4pPr>
                      <a:lvl5pPr marL="2057400" indent="-228600" eaLnBrk="0" hangingPunct="0">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defRPr sz="1600">
                          <a:solidFill>
                            <a:schemeClr val="tx2"/>
                          </a:solidFill>
                          <a:latin typeface="Franklin Gothic Book" pitchFamily="34" charset="0"/>
                          <a:ea typeface="华文楷体" panose="020106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
                      </a:r>
                      <a:endParaRPr kumimoji="1" lang="en-US" altLang="zh-CN" sz="2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6">
                                            <p:txEl>
                                              <p:charRg st="0" end="14"/>
                                            </p:txEl>
                                          </p:spTgt>
                                        </p:tgtEl>
                                        <p:attrNameLst>
                                          <p:attrName>style.visibility</p:attrName>
                                        </p:attrNameLst>
                                      </p:cBhvr>
                                      <p:to>
                                        <p:strVal val="visible"/>
                                      </p:to>
                                    </p:set>
                                    <p:anim calcmode="lin" valueType="num">
                                      <p:cBhvr additive="base">
                                        <p:cTn id="7" dur="500" fill="hold"/>
                                        <p:tgtEl>
                                          <p:spTgt spid="32776">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6">
                                            <p:txEl>
                                              <p:charRg st="0"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2798"/>
                                        </p:tgtEl>
                                        <p:attrNameLst>
                                          <p:attrName>style.visibility</p:attrName>
                                        </p:attrNameLst>
                                      </p:cBhvr>
                                      <p:to>
                                        <p:strVal val="visible"/>
                                      </p:to>
                                    </p:set>
                                    <p:anim calcmode="lin" valueType="num">
                                      <p:cBhvr additive="base">
                                        <p:cTn id="13" dur="500" fill="hold"/>
                                        <p:tgtEl>
                                          <p:spTgt spid="32798"/>
                                        </p:tgtEl>
                                        <p:attrNameLst>
                                          <p:attrName>ppt_x</p:attrName>
                                        </p:attrNameLst>
                                      </p:cBhvr>
                                      <p:tavLst>
                                        <p:tav tm="0">
                                          <p:val>
                                            <p:strVal val="1+#ppt_w/2"/>
                                          </p:val>
                                        </p:tav>
                                        <p:tav tm="100000">
                                          <p:val>
                                            <p:strVal val="#ppt_x"/>
                                          </p:val>
                                        </p:tav>
                                      </p:tavLst>
                                    </p:anim>
                                    <p:anim calcmode="lin" valueType="num">
                                      <p:cBhvr additive="base">
                                        <p:cTn id="14" dur="500" fill="hold"/>
                                        <p:tgtEl>
                                          <p:spTgt spid="32798"/>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32776">
                                            <p:txEl>
                                              <p:charRg st="16" end="23"/>
                                            </p:txEl>
                                          </p:spTgt>
                                        </p:tgtEl>
                                        <p:attrNameLst>
                                          <p:attrName>style.visibility</p:attrName>
                                        </p:attrNameLst>
                                      </p:cBhvr>
                                      <p:to>
                                        <p:strVal val="visible"/>
                                      </p:to>
                                    </p:set>
                                    <p:anim calcmode="lin" valueType="num">
                                      <p:cBhvr additive="base">
                                        <p:cTn id="18" dur="500" fill="hold"/>
                                        <p:tgtEl>
                                          <p:spTgt spid="32776">
                                            <p:txEl>
                                              <p:charRg st="16" end="2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2776">
                                            <p:txEl>
                                              <p:charRg st="16" end="2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2776">
                                            <p:txEl>
                                              <p:charRg st="23" end="46"/>
                                            </p:txEl>
                                          </p:spTgt>
                                        </p:tgtEl>
                                        <p:attrNameLst>
                                          <p:attrName>style.visibility</p:attrName>
                                        </p:attrNameLst>
                                      </p:cBhvr>
                                      <p:to>
                                        <p:strVal val="visible"/>
                                      </p:to>
                                    </p:set>
                                    <p:anim calcmode="lin" valueType="num">
                                      <p:cBhvr additive="base">
                                        <p:cTn id="24" dur="500" fill="hold"/>
                                        <p:tgtEl>
                                          <p:spTgt spid="32776">
                                            <p:txEl>
                                              <p:charRg st="23" end="4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2776">
                                            <p:txEl>
                                              <p:charRg st="23" end="4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2776">
                                            <p:txEl>
                                              <p:charRg st="46" end="77"/>
                                            </p:txEl>
                                          </p:spTgt>
                                        </p:tgtEl>
                                        <p:attrNameLst>
                                          <p:attrName>style.visibility</p:attrName>
                                        </p:attrNameLst>
                                      </p:cBhvr>
                                      <p:to>
                                        <p:strVal val="visible"/>
                                      </p:to>
                                    </p:set>
                                    <p:anim calcmode="lin" valueType="num">
                                      <p:cBhvr additive="base">
                                        <p:cTn id="30" dur="500" fill="hold"/>
                                        <p:tgtEl>
                                          <p:spTgt spid="32776">
                                            <p:txEl>
                                              <p:charRg st="46" end="7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2776">
                                            <p:txEl>
                                              <p:charRg st="46" end="77"/>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2776">
                                            <p:txEl>
                                              <p:charRg st="77" end="107"/>
                                            </p:txEl>
                                          </p:spTgt>
                                        </p:tgtEl>
                                        <p:attrNameLst>
                                          <p:attrName>style.visibility</p:attrName>
                                        </p:attrNameLst>
                                      </p:cBhvr>
                                      <p:to>
                                        <p:strVal val="visible"/>
                                      </p:to>
                                    </p:set>
                                    <p:anim calcmode="lin" valueType="num">
                                      <p:cBhvr additive="base">
                                        <p:cTn id="36" dur="500" fill="hold"/>
                                        <p:tgtEl>
                                          <p:spTgt spid="32776">
                                            <p:txEl>
                                              <p:charRg st="77" end="10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2776">
                                            <p:txEl>
                                              <p:charRg st="77" end="107"/>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2776">
                                            <p:txEl>
                                              <p:charRg st="107" end="149"/>
                                            </p:txEl>
                                          </p:spTgt>
                                        </p:tgtEl>
                                        <p:attrNameLst>
                                          <p:attrName>style.visibility</p:attrName>
                                        </p:attrNameLst>
                                      </p:cBhvr>
                                      <p:to>
                                        <p:strVal val="visible"/>
                                      </p:to>
                                    </p:set>
                                    <p:anim calcmode="lin" valueType="num">
                                      <p:cBhvr additive="base">
                                        <p:cTn id="42" dur="500" fill="hold"/>
                                        <p:tgtEl>
                                          <p:spTgt spid="32776">
                                            <p:txEl>
                                              <p:charRg st="107" end="14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2776">
                                            <p:txEl>
                                              <p:charRg st="107" end="149"/>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2776">
                                            <p:txEl>
                                              <p:charRg st="149" end="170"/>
                                            </p:txEl>
                                          </p:spTgt>
                                        </p:tgtEl>
                                        <p:attrNameLst>
                                          <p:attrName>style.visibility</p:attrName>
                                        </p:attrNameLst>
                                      </p:cBhvr>
                                      <p:to>
                                        <p:strVal val="visible"/>
                                      </p:to>
                                    </p:set>
                                    <p:anim calcmode="lin" valueType="num">
                                      <p:cBhvr additive="base">
                                        <p:cTn id="48" dur="500" fill="hold"/>
                                        <p:tgtEl>
                                          <p:spTgt spid="32776">
                                            <p:txEl>
                                              <p:charRg st="149" end="17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2776">
                                            <p:txEl>
                                              <p:charRg st="149" end="17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2776">
                                            <p:txEl>
                                              <p:charRg st="170" end="197"/>
                                            </p:txEl>
                                          </p:spTgt>
                                        </p:tgtEl>
                                        <p:attrNameLst>
                                          <p:attrName>style.visibility</p:attrName>
                                        </p:attrNameLst>
                                      </p:cBhvr>
                                      <p:to>
                                        <p:strVal val="visible"/>
                                      </p:to>
                                    </p:set>
                                    <p:anim calcmode="lin" valueType="num">
                                      <p:cBhvr additive="base">
                                        <p:cTn id="54" dur="500" fill="hold"/>
                                        <p:tgtEl>
                                          <p:spTgt spid="32776">
                                            <p:txEl>
                                              <p:charRg st="170" end="19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2776">
                                            <p:txEl>
                                              <p:charRg st="170" end="1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ChangeArrowheads="1"/>
          </p:cNvSpPr>
          <p:nvPr>
            <p:ph type="title"/>
          </p:nvPr>
        </p:nvSpPr>
        <p:spPr>
          <a:xfrm>
            <a:off x="838200" y="228600"/>
            <a:ext cx="7772400" cy="6858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局部择优搜索</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3795" name="Rectangle 3" descr="Rectangle: Click to edit Master text styles&#13;&#10;Second level&#13;&#10;Third level&#13;&#10;Fourth level&#13;&#10;Fifth level"/>
          <p:cNvSpPr>
            <a:spLocks noGrp="1"/>
          </p:cNvSpPr>
          <p:nvPr>
            <p:ph idx="1"/>
          </p:nvPr>
        </p:nvSpPr>
        <p:spPr>
          <a:xfrm>
            <a:off x="609600" y="1219200"/>
            <a:ext cx="8153400" cy="5334000"/>
          </a:xfrm>
          <a:ln/>
        </p:spPr>
        <p:txBody>
          <a:bodyPr vert="horz" wrap="square" lIns="91440" tIns="45720" rIns="91440" bIns="45720" anchor="t" anchorCtr="0"/>
          <a:p>
            <a:pPr marL="609600" indent="-609600" eaLnBrk="1" hangingPunct="1">
              <a:lnSpc>
                <a:spcPct val="90000"/>
              </a:lnSpc>
              <a:buClrTx/>
              <a:buSzTx/>
              <a:buFontTx/>
              <a:buChar char="•"/>
            </a:pPr>
            <a:r>
              <a:rPr lang="zh-CN" altLang="en-US" sz="2400" dirty="0"/>
              <a:t>基本思想：</a:t>
            </a:r>
            <a:endParaRPr lang="zh-CN" altLang="en-US" sz="2400" dirty="0"/>
          </a:p>
          <a:p>
            <a:pPr marL="609600" indent="-609600" eaLnBrk="1" hangingPunct="1">
              <a:lnSpc>
                <a:spcPct val="90000"/>
              </a:lnSpc>
              <a:buClrTx/>
              <a:buSzTx/>
              <a:buFontTx/>
              <a:buNone/>
            </a:pPr>
            <a:r>
              <a:rPr lang="zh-CN" altLang="en-US" sz="2400" dirty="0"/>
              <a:t>	当一个节点被扩展以后，按</a:t>
            </a:r>
            <a:r>
              <a:rPr lang="en-US" altLang="zh-CN" sz="2400" dirty="0"/>
              <a:t>f(x)</a:t>
            </a:r>
            <a:r>
              <a:rPr lang="zh-CN" altLang="en-US" sz="2400" dirty="0"/>
              <a:t>对每一个子节点计算估价值，并选择最小者作为下一个要考察的节点。</a:t>
            </a:r>
            <a:endParaRPr lang="zh-CN" altLang="en-US" sz="2400" dirty="0"/>
          </a:p>
          <a:p>
            <a:pPr marL="609600" indent="-609600" eaLnBrk="1" hangingPunct="1">
              <a:lnSpc>
                <a:spcPct val="90000"/>
              </a:lnSpc>
              <a:buClrTx/>
              <a:buSzTx/>
              <a:buFontTx/>
              <a:buChar char="•"/>
            </a:pPr>
            <a:r>
              <a:rPr lang="zh-CN" altLang="en-US" sz="2400" dirty="0"/>
              <a:t>搜索过程：</a:t>
            </a:r>
            <a:endParaRPr lang="zh-CN" altLang="en-US" sz="2400" dirty="0"/>
          </a:p>
          <a:p>
            <a:pPr marL="990600" lvl="1" indent="-533400" eaLnBrk="1" hangingPunct="1">
              <a:lnSpc>
                <a:spcPct val="90000"/>
              </a:lnSpc>
              <a:buFont typeface="Wingdings" panose="05000000000000000000" pitchFamily="2" charset="2"/>
              <a:buAutoNum type="arabicPeriod"/>
            </a:pPr>
            <a:r>
              <a:rPr lang="zh-CN" altLang="en-US" sz="2000" dirty="0">
                <a:latin typeface="Times New Roman" panose="02020603050405020304" pitchFamily="18" charset="0"/>
              </a:rPr>
              <a:t>把初始节点</a:t>
            </a:r>
            <a:r>
              <a:rPr lang="en-US" altLang="zh-CN" sz="2000" dirty="0">
                <a:latin typeface="Times New Roman" panose="02020603050405020304" pitchFamily="18" charset="0"/>
              </a:rPr>
              <a:t>S</a:t>
            </a:r>
            <a:r>
              <a:rPr lang="en-US" altLang="zh-CN" sz="2000" baseline="-25000" dirty="0">
                <a:latin typeface="Times New Roman" panose="02020603050405020304" pitchFamily="18" charset="0"/>
              </a:rPr>
              <a:t>0</a:t>
            </a:r>
            <a:r>
              <a:rPr lang="zh-CN" altLang="en-US" sz="2000" dirty="0">
                <a:latin typeface="Times New Roman" panose="02020603050405020304" pitchFamily="18" charset="0"/>
              </a:rPr>
              <a:t>放入</a:t>
            </a:r>
            <a:r>
              <a:rPr lang="en-US" altLang="zh-CN" sz="2000" dirty="0">
                <a:latin typeface="Times New Roman" panose="02020603050405020304" pitchFamily="18" charset="0"/>
              </a:rPr>
              <a:t>OPEN</a:t>
            </a:r>
            <a:r>
              <a:rPr lang="zh-CN" altLang="en-US" sz="2000" dirty="0">
                <a:latin typeface="Times New Roman" panose="02020603050405020304" pitchFamily="18" charset="0"/>
              </a:rPr>
              <a:t>表，令</a:t>
            </a:r>
            <a:r>
              <a:rPr lang="en-US" altLang="zh-CN" sz="2000" dirty="0">
                <a:latin typeface="Times New Roman" panose="02020603050405020304" pitchFamily="18" charset="0"/>
              </a:rPr>
              <a:t>g(S</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)=0</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990600" lvl="1" indent="-533400" eaLnBrk="1" hangingPunct="1">
              <a:lnSpc>
                <a:spcPct val="90000"/>
              </a:lnSpc>
              <a:buFont typeface="Wingdings" panose="05000000000000000000" pitchFamily="2" charset="2"/>
              <a:buAutoNum type="arabicPeriod"/>
            </a:pPr>
            <a:r>
              <a:rPr lang="zh-CN" altLang="en-US" sz="2000" dirty="0">
                <a:latin typeface="Times New Roman" panose="02020603050405020304" pitchFamily="18" charset="0"/>
              </a:rPr>
              <a:t>如果</a:t>
            </a:r>
            <a:r>
              <a:rPr lang="en-US" altLang="zh-CN" sz="2000" dirty="0">
                <a:latin typeface="Times New Roman" panose="02020603050405020304" pitchFamily="18" charset="0"/>
              </a:rPr>
              <a:t>OPEN</a:t>
            </a:r>
            <a:r>
              <a:rPr lang="zh-CN" altLang="en-US" sz="2000" dirty="0">
                <a:latin typeface="Times New Roman" panose="02020603050405020304" pitchFamily="18" charset="0"/>
              </a:rPr>
              <a:t>表为空，则问题无解，退出。</a:t>
            </a:r>
            <a:endParaRPr lang="zh-CN" altLang="en-US" sz="2000" dirty="0">
              <a:latin typeface="Times New Roman" panose="02020603050405020304" pitchFamily="18" charset="0"/>
            </a:endParaRPr>
          </a:p>
          <a:p>
            <a:pPr marL="990600" lvl="1" indent="-533400" eaLnBrk="1" hangingPunct="1">
              <a:lnSpc>
                <a:spcPct val="90000"/>
              </a:lnSpc>
              <a:buFont typeface="Wingdings" panose="05000000000000000000" pitchFamily="2" charset="2"/>
              <a:buAutoNum type="arabicPeriod"/>
            </a:pPr>
            <a:r>
              <a:rPr lang="zh-CN" altLang="en-US" sz="2000" dirty="0">
                <a:latin typeface="Times New Roman" panose="02020603050405020304" pitchFamily="18" charset="0"/>
              </a:rPr>
              <a:t>把</a:t>
            </a:r>
            <a:r>
              <a:rPr lang="en-US" altLang="zh-CN" sz="2000" dirty="0">
                <a:latin typeface="Times New Roman" panose="02020603050405020304" pitchFamily="18" charset="0"/>
              </a:rPr>
              <a:t>OPEN</a:t>
            </a:r>
            <a:r>
              <a:rPr lang="zh-CN" altLang="en-US" sz="2000" dirty="0">
                <a:latin typeface="Times New Roman" panose="02020603050405020304" pitchFamily="18" charset="0"/>
              </a:rPr>
              <a:t>表的第一个节点（记为节点</a:t>
            </a:r>
            <a:r>
              <a:rPr lang="en-US" altLang="zh-CN" sz="2000" dirty="0">
                <a:latin typeface="Times New Roman" panose="02020603050405020304" pitchFamily="18" charset="0"/>
              </a:rPr>
              <a:t>n</a:t>
            </a:r>
            <a:r>
              <a:rPr lang="zh-CN" altLang="en-US" sz="2000" dirty="0">
                <a:latin typeface="Times New Roman" panose="02020603050405020304" pitchFamily="18" charset="0"/>
              </a:rPr>
              <a:t>）取出放入</a:t>
            </a:r>
            <a:r>
              <a:rPr lang="en-US" altLang="zh-CN" sz="2000" dirty="0">
                <a:latin typeface="Times New Roman" panose="02020603050405020304" pitchFamily="18" charset="0"/>
              </a:rPr>
              <a:t>CLOSE</a:t>
            </a:r>
            <a:r>
              <a:rPr lang="zh-CN" altLang="en-US" sz="2000" dirty="0">
                <a:latin typeface="Times New Roman" panose="02020603050405020304" pitchFamily="18" charset="0"/>
              </a:rPr>
              <a:t>表。</a:t>
            </a:r>
            <a:endParaRPr lang="zh-CN" altLang="en-US" sz="2000" dirty="0">
              <a:latin typeface="Times New Roman" panose="02020603050405020304" pitchFamily="18" charset="0"/>
            </a:endParaRPr>
          </a:p>
          <a:p>
            <a:pPr marL="990600" lvl="1" indent="-533400" eaLnBrk="1" hangingPunct="1">
              <a:lnSpc>
                <a:spcPct val="90000"/>
              </a:lnSpc>
              <a:buFont typeface="Wingdings" panose="05000000000000000000" pitchFamily="2" charset="2"/>
              <a:buAutoNum type="arabicPeriod"/>
            </a:pPr>
            <a:r>
              <a:rPr lang="zh-CN" altLang="en-US" sz="2000" dirty="0">
                <a:latin typeface="Times New Roman" panose="02020603050405020304" pitchFamily="18" charset="0"/>
              </a:rPr>
              <a:t>考察节点</a:t>
            </a:r>
            <a:r>
              <a:rPr lang="en-US" altLang="zh-CN" sz="2000" dirty="0">
                <a:latin typeface="Times New Roman" panose="02020603050405020304" pitchFamily="18" charset="0"/>
              </a:rPr>
              <a:t>n</a:t>
            </a:r>
            <a:r>
              <a:rPr lang="zh-CN" altLang="en-US" sz="2000" dirty="0">
                <a:latin typeface="Times New Roman" panose="02020603050405020304" pitchFamily="18" charset="0"/>
              </a:rPr>
              <a:t>是否为目标节点。若是，则求得了问题的解，退出。</a:t>
            </a:r>
            <a:endParaRPr lang="zh-CN" altLang="en-US" sz="2000" dirty="0">
              <a:latin typeface="Times New Roman" panose="02020603050405020304" pitchFamily="18" charset="0"/>
            </a:endParaRPr>
          </a:p>
          <a:p>
            <a:pPr marL="990600" lvl="1" indent="-533400" eaLnBrk="1" hangingPunct="1">
              <a:lnSpc>
                <a:spcPct val="90000"/>
              </a:lnSpc>
              <a:buFont typeface="Wingdings" panose="05000000000000000000" pitchFamily="2" charset="2"/>
              <a:buAutoNum type="arabicPeriod"/>
            </a:pPr>
            <a:r>
              <a:rPr lang="zh-CN" altLang="en-US" sz="2000" dirty="0">
                <a:latin typeface="Times New Roman" panose="02020603050405020304" pitchFamily="18" charset="0"/>
              </a:rPr>
              <a:t>若节点</a:t>
            </a:r>
            <a:r>
              <a:rPr lang="en-US" altLang="zh-CN" sz="2000" dirty="0">
                <a:latin typeface="Times New Roman" panose="02020603050405020304" pitchFamily="18" charset="0"/>
              </a:rPr>
              <a:t>n</a:t>
            </a:r>
            <a:r>
              <a:rPr lang="zh-CN" altLang="en-US" sz="2000" dirty="0">
                <a:latin typeface="Times New Roman" panose="02020603050405020304" pitchFamily="18" charset="0"/>
              </a:rPr>
              <a:t>不可扩展，则转第</a:t>
            </a:r>
            <a:r>
              <a:rPr lang="en-US" altLang="zh-CN" sz="2000" dirty="0">
                <a:latin typeface="Times New Roman" panose="02020603050405020304" pitchFamily="18" charset="0"/>
              </a:rPr>
              <a:t>2</a:t>
            </a:r>
            <a:r>
              <a:rPr lang="zh-CN" altLang="en-US" sz="2000" dirty="0">
                <a:latin typeface="Times New Roman" panose="02020603050405020304" pitchFamily="18" charset="0"/>
              </a:rPr>
              <a:t>步。</a:t>
            </a:r>
            <a:endParaRPr lang="zh-CN" altLang="en-US" sz="2000" dirty="0">
              <a:latin typeface="Times New Roman" panose="02020603050405020304" pitchFamily="18" charset="0"/>
            </a:endParaRPr>
          </a:p>
          <a:p>
            <a:pPr marL="990600" lvl="1" indent="-533400" eaLnBrk="1" hangingPunct="1">
              <a:lnSpc>
                <a:spcPct val="90000"/>
              </a:lnSpc>
              <a:buFont typeface="Wingdings" panose="05000000000000000000" pitchFamily="2" charset="2"/>
              <a:buAutoNum type="arabicPeriod"/>
            </a:pPr>
            <a:r>
              <a:rPr lang="zh-CN" altLang="en-US" sz="2000" dirty="0">
                <a:latin typeface="Times New Roman" panose="02020603050405020304" pitchFamily="18" charset="0"/>
              </a:rPr>
              <a:t>扩展节点</a:t>
            </a:r>
            <a:r>
              <a:rPr lang="en-US" altLang="zh-CN" sz="2000" dirty="0">
                <a:latin typeface="Times New Roman" panose="02020603050405020304" pitchFamily="18" charset="0"/>
              </a:rPr>
              <a:t>n</a:t>
            </a:r>
            <a:r>
              <a:rPr lang="zh-CN" altLang="en-US" sz="2000" dirty="0">
                <a:latin typeface="Times New Roman" panose="02020603050405020304" pitchFamily="18" charset="0"/>
              </a:rPr>
              <a:t>，用估价函数</a:t>
            </a:r>
            <a:r>
              <a:rPr lang="en-US" altLang="zh-CN" sz="2000" dirty="0">
                <a:latin typeface="Times New Roman" panose="02020603050405020304" pitchFamily="18" charset="0"/>
              </a:rPr>
              <a:t>f(x)</a:t>
            </a:r>
            <a:r>
              <a:rPr lang="zh-CN" altLang="en-US" sz="2000" dirty="0">
                <a:latin typeface="Times New Roman" panose="02020603050405020304" pitchFamily="18" charset="0"/>
              </a:rPr>
              <a:t>计算每个子节点的估价值，并按估价值从小到大的顺序放到</a:t>
            </a:r>
            <a:r>
              <a:rPr lang="en-US" altLang="zh-CN" sz="2000" dirty="0">
                <a:latin typeface="Times New Roman" panose="02020603050405020304" pitchFamily="18" charset="0"/>
              </a:rPr>
              <a:t>OPEN</a:t>
            </a:r>
            <a:r>
              <a:rPr lang="zh-CN" altLang="en-US" sz="2000" dirty="0">
                <a:latin typeface="Times New Roman" panose="02020603050405020304" pitchFamily="18" charset="0"/>
              </a:rPr>
              <a:t>表中的首部，并为每一个子节点都配置指向父节点的指针，然后转第</a:t>
            </a:r>
            <a:r>
              <a:rPr lang="en-US" altLang="zh-CN" sz="2000" dirty="0">
                <a:latin typeface="Times New Roman" panose="02020603050405020304" pitchFamily="18" charset="0"/>
              </a:rPr>
              <a:t>2</a:t>
            </a:r>
            <a:r>
              <a:rPr lang="zh-CN" altLang="en-US" sz="2000" dirty="0">
                <a:latin typeface="Times New Roman" panose="02020603050405020304" pitchFamily="18" charset="0"/>
              </a:rPr>
              <a:t>步。</a:t>
            </a:r>
            <a:endParaRPr lang="zh-CN" altLang="en-US" sz="2000" dirty="0">
              <a:latin typeface="Times New Roman" panose="02020603050405020304" pitchFamily="18" charset="0"/>
            </a:endParaRPr>
          </a:p>
          <a:p>
            <a:pPr marL="609600" indent="-609600" eaLnBrk="1" hangingPunct="1">
              <a:lnSpc>
                <a:spcPct val="90000"/>
              </a:lnSpc>
              <a:buFont typeface="Wingdings" panose="05000000000000000000" pitchFamily="2" charset="2"/>
              <a:buChar char="w"/>
            </a:pPr>
            <a:r>
              <a:rPr lang="zh-CN" altLang="en-US" sz="2400" dirty="0">
                <a:latin typeface="Times New Roman" panose="02020603050405020304" pitchFamily="18" charset="0"/>
              </a:rPr>
              <a:t>深度优先搜索、代价树的深度优先搜索以及局部择优搜索都是以子节点作为考察范围的。但是前二者可以看作局部择优搜索的特例。</a:t>
            </a:r>
            <a:endParaRPr lang="zh-CN" altLang="en-US" sz="2400" dirty="0">
              <a:latin typeface="Times New Roman" panose="02020603050405020304" pitchFamily="18" charset="0"/>
            </a:endParaRPr>
          </a:p>
        </p:txBody>
      </p:sp>
      <p:sp>
        <p:nvSpPr>
          <p:cNvPr id="7680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3795">
                                            <p:txEl>
                                              <p:charRg st="0" end="6"/>
                                            </p:txEl>
                                          </p:spTgt>
                                        </p:tgtEl>
                                        <p:attrNameLst>
                                          <p:attrName>style.visibility</p:attrName>
                                        </p:attrNameLst>
                                      </p:cBhvr>
                                      <p:to>
                                        <p:strVal val="visible"/>
                                      </p:to>
                                    </p:set>
                                    <p:anim calcmode="lin" valueType="num">
                                      <p:cBhvr additive="base">
                                        <p:cTn id="7" dur="500" fill="hold"/>
                                        <p:tgtEl>
                                          <p:spTgt spid="33795">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charRg st="6" end="55"/>
                                            </p:txEl>
                                          </p:spTgt>
                                        </p:tgtEl>
                                        <p:attrNameLst>
                                          <p:attrName>style.visibility</p:attrName>
                                        </p:attrNameLst>
                                      </p:cBhvr>
                                      <p:to>
                                        <p:strVal val="visible"/>
                                      </p:to>
                                    </p:set>
                                    <p:anim calcmode="lin" valueType="num">
                                      <p:cBhvr additive="base">
                                        <p:cTn id="13" dur="500" fill="hold"/>
                                        <p:tgtEl>
                                          <p:spTgt spid="33795">
                                            <p:txEl>
                                              <p:charRg st="6" end="5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charRg st="6" end="5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charRg st="55" end="61"/>
                                            </p:txEl>
                                          </p:spTgt>
                                        </p:tgtEl>
                                        <p:attrNameLst>
                                          <p:attrName>style.visibility</p:attrName>
                                        </p:attrNameLst>
                                      </p:cBhvr>
                                      <p:to>
                                        <p:strVal val="visible"/>
                                      </p:to>
                                    </p:set>
                                    <p:anim calcmode="lin" valueType="num">
                                      <p:cBhvr additive="base">
                                        <p:cTn id="19" dur="500" fill="hold"/>
                                        <p:tgtEl>
                                          <p:spTgt spid="33795">
                                            <p:txEl>
                                              <p:charRg st="55" end="6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charRg st="55" end="6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5">
                                            <p:txEl>
                                              <p:charRg st="61" end="86"/>
                                            </p:txEl>
                                          </p:spTgt>
                                        </p:tgtEl>
                                        <p:attrNameLst>
                                          <p:attrName>style.visibility</p:attrName>
                                        </p:attrNameLst>
                                      </p:cBhvr>
                                      <p:to>
                                        <p:strVal val="visible"/>
                                      </p:to>
                                    </p:set>
                                    <p:anim calcmode="lin" valueType="num">
                                      <p:cBhvr additive="base">
                                        <p:cTn id="25" dur="500" fill="hold"/>
                                        <p:tgtEl>
                                          <p:spTgt spid="33795">
                                            <p:txEl>
                                              <p:charRg st="61" end="8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charRg st="61" end="8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795">
                                            <p:txEl>
                                              <p:charRg st="86" end="106"/>
                                            </p:txEl>
                                          </p:spTgt>
                                        </p:tgtEl>
                                        <p:attrNameLst>
                                          <p:attrName>style.visibility</p:attrName>
                                        </p:attrNameLst>
                                      </p:cBhvr>
                                      <p:to>
                                        <p:strVal val="visible"/>
                                      </p:to>
                                    </p:set>
                                    <p:anim calcmode="lin" valueType="num">
                                      <p:cBhvr additive="base">
                                        <p:cTn id="31" dur="500" fill="hold"/>
                                        <p:tgtEl>
                                          <p:spTgt spid="33795">
                                            <p:txEl>
                                              <p:charRg st="86" end="10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5">
                                            <p:txEl>
                                              <p:charRg st="86" end="10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3795">
                                            <p:txEl>
                                              <p:charRg st="106" end="137"/>
                                            </p:txEl>
                                          </p:spTgt>
                                        </p:tgtEl>
                                        <p:attrNameLst>
                                          <p:attrName>style.visibility</p:attrName>
                                        </p:attrNameLst>
                                      </p:cBhvr>
                                      <p:to>
                                        <p:strVal val="visible"/>
                                      </p:to>
                                    </p:set>
                                    <p:anim calcmode="lin" valueType="num">
                                      <p:cBhvr additive="base">
                                        <p:cTn id="37" dur="500" fill="hold"/>
                                        <p:tgtEl>
                                          <p:spTgt spid="33795">
                                            <p:txEl>
                                              <p:charRg st="106" end="13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5">
                                            <p:txEl>
                                              <p:charRg st="106" end="13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3795">
                                            <p:txEl>
                                              <p:charRg st="137" end="166"/>
                                            </p:txEl>
                                          </p:spTgt>
                                        </p:tgtEl>
                                        <p:attrNameLst>
                                          <p:attrName>style.visibility</p:attrName>
                                        </p:attrNameLst>
                                      </p:cBhvr>
                                      <p:to>
                                        <p:strVal val="visible"/>
                                      </p:to>
                                    </p:set>
                                    <p:anim calcmode="lin" valueType="num">
                                      <p:cBhvr additive="base">
                                        <p:cTn id="43" dur="500" fill="hold"/>
                                        <p:tgtEl>
                                          <p:spTgt spid="33795">
                                            <p:txEl>
                                              <p:charRg st="137" end="16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795">
                                            <p:txEl>
                                              <p:charRg st="137" end="16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3795">
                                            <p:txEl>
                                              <p:charRg st="166" end="182"/>
                                            </p:txEl>
                                          </p:spTgt>
                                        </p:tgtEl>
                                        <p:attrNameLst>
                                          <p:attrName>style.visibility</p:attrName>
                                        </p:attrNameLst>
                                      </p:cBhvr>
                                      <p:to>
                                        <p:strVal val="visible"/>
                                      </p:to>
                                    </p:set>
                                    <p:anim calcmode="lin" valueType="num">
                                      <p:cBhvr additive="base">
                                        <p:cTn id="49" dur="500" fill="hold"/>
                                        <p:tgtEl>
                                          <p:spTgt spid="33795">
                                            <p:txEl>
                                              <p:charRg st="166" end="18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3795">
                                            <p:txEl>
                                              <p:charRg st="166" end="18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3795">
                                            <p:txEl>
                                              <p:charRg st="182" end="261"/>
                                            </p:txEl>
                                          </p:spTgt>
                                        </p:tgtEl>
                                        <p:attrNameLst>
                                          <p:attrName>style.visibility</p:attrName>
                                        </p:attrNameLst>
                                      </p:cBhvr>
                                      <p:to>
                                        <p:strVal val="visible"/>
                                      </p:to>
                                    </p:set>
                                    <p:anim calcmode="lin" valueType="num">
                                      <p:cBhvr additive="base">
                                        <p:cTn id="55" dur="500" fill="hold"/>
                                        <p:tgtEl>
                                          <p:spTgt spid="33795">
                                            <p:txEl>
                                              <p:charRg st="182" end="26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3795">
                                            <p:txEl>
                                              <p:charRg st="182" end="26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3795">
                                            <p:txEl>
                                              <p:charRg st="261" end="320"/>
                                            </p:txEl>
                                          </p:spTgt>
                                        </p:tgtEl>
                                        <p:attrNameLst>
                                          <p:attrName>style.visibility</p:attrName>
                                        </p:attrNameLst>
                                      </p:cBhvr>
                                      <p:to>
                                        <p:strVal val="visible"/>
                                      </p:to>
                                    </p:set>
                                    <p:anim calcmode="lin" valueType="num">
                                      <p:cBhvr additive="base">
                                        <p:cTn id="61" dur="500" fill="hold"/>
                                        <p:tgtEl>
                                          <p:spTgt spid="33795">
                                            <p:txEl>
                                              <p:charRg st="261" end="32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3795">
                                            <p:txEl>
                                              <p:charRg st="261" end="3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ChangeArrowheads="1"/>
          </p:cNvSpPr>
          <p:nvPr>
            <p:ph type="title"/>
          </p:nvPr>
        </p:nvSpPr>
        <p:spPr>
          <a:xfrm>
            <a:off x="609600" y="2286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代价树的深度优先搜索</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3555" name="Rectangle 3" descr="Rectangle: Click to edit Master text styles&#13;&#10;Second level&#13;&#10;Third level&#13;&#10;Fourth level&#13;&#10;Fifth level"/>
          <p:cNvSpPr>
            <a:spLocks noGrp="1"/>
          </p:cNvSpPr>
          <p:nvPr>
            <p:ph idx="1"/>
          </p:nvPr>
        </p:nvSpPr>
        <p:spPr>
          <a:xfrm>
            <a:off x="609600" y="1219200"/>
            <a:ext cx="8077200" cy="5334000"/>
          </a:xfrm>
          <a:ln/>
        </p:spPr>
        <p:txBody>
          <a:bodyPr vert="horz" wrap="square" lIns="91440" tIns="45720" rIns="91440" bIns="45720" anchor="t" anchorCtr="0"/>
          <a:p>
            <a:pPr marL="609600" indent="-609600" eaLnBrk="1" hangingPunct="1">
              <a:lnSpc>
                <a:spcPct val="90000"/>
              </a:lnSpc>
            </a:pPr>
            <a:r>
              <a:rPr lang="zh-CN" altLang="en-US" sz="2400" dirty="0"/>
              <a:t>基本思想：</a:t>
            </a:r>
            <a:endParaRPr lang="zh-CN" altLang="en-US" sz="2400" dirty="0"/>
          </a:p>
          <a:p>
            <a:pPr marL="609600" indent="-609600" eaLnBrk="1" hangingPunct="1">
              <a:lnSpc>
                <a:spcPct val="90000"/>
              </a:lnSpc>
              <a:buFont typeface="Wingdings" panose="05000000000000000000" pitchFamily="2" charset="2"/>
              <a:buNone/>
            </a:pPr>
            <a:r>
              <a:rPr lang="zh-CN" altLang="en-US" sz="2400" dirty="0"/>
              <a:t>	在代价树的广度优先搜索中，每次都是从</a:t>
            </a:r>
            <a:r>
              <a:rPr lang="en-US" altLang="zh-CN" sz="2400" dirty="0"/>
              <a:t>OPEN</a:t>
            </a:r>
            <a:r>
              <a:rPr lang="zh-CN" altLang="en-US" sz="2400" dirty="0"/>
              <a:t>表的全体节点中选择一个代价最小的节点送入</a:t>
            </a:r>
            <a:r>
              <a:rPr lang="en-US" altLang="zh-CN" sz="2400" dirty="0"/>
              <a:t>CLOSE</a:t>
            </a:r>
            <a:r>
              <a:rPr lang="zh-CN" altLang="en-US" sz="2400" dirty="0"/>
              <a:t>表进行考察。而代价树的深度优先搜索是从刚扩展出的子节点中选一个代价最小的节点送入</a:t>
            </a:r>
            <a:r>
              <a:rPr lang="en-US" altLang="zh-CN" sz="2400" dirty="0"/>
              <a:t>CLOSE</a:t>
            </a:r>
            <a:r>
              <a:rPr lang="zh-CN" altLang="en-US" sz="2400" dirty="0"/>
              <a:t>表进行考察。</a:t>
            </a:r>
            <a:endParaRPr lang="zh-CN" altLang="en-US" sz="2400" dirty="0"/>
          </a:p>
          <a:p>
            <a:pPr marL="609600" indent="-609600" eaLnBrk="1" hangingPunct="1">
              <a:lnSpc>
                <a:spcPct val="90000"/>
              </a:lnSpc>
            </a:pPr>
            <a:r>
              <a:rPr lang="zh-CN" altLang="en-US" sz="2400" dirty="0"/>
              <a:t>搜索过程：</a:t>
            </a:r>
            <a:endParaRPr lang="zh-CN" altLang="en-US" sz="2400" dirty="0"/>
          </a:p>
          <a:p>
            <a:pPr marL="990600" lvl="1" indent="-533400" eaLnBrk="1" hangingPunct="1">
              <a:lnSpc>
                <a:spcPct val="90000"/>
              </a:lnSpc>
              <a:buFont typeface="Wingdings" panose="05000000000000000000" pitchFamily="2" charset="2"/>
              <a:buAutoNum type="arabicPeriod"/>
            </a:pPr>
            <a:r>
              <a:rPr lang="zh-CN" altLang="en-US" sz="2000" dirty="0">
                <a:latin typeface="Times New Roman" panose="02020603050405020304" pitchFamily="18" charset="0"/>
              </a:rPr>
              <a:t>把初始节点</a:t>
            </a:r>
            <a:r>
              <a:rPr lang="en-US" altLang="zh-CN" sz="2000" dirty="0">
                <a:latin typeface="Times New Roman" panose="02020603050405020304" pitchFamily="18" charset="0"/>
              </a:rPr>
              <a:t>S</a:t>
            </a:r>
            <a:r>
              <a:rPr lang="en-US" altLang="zh-CN" sz="2000" baseline="-25000" dirty="0">
                <a:latin typeface="Times New Roman" panose="02020603050405020304" pitchFamily="18" charset="0"/>
              </a:rPr>
              <a:t>0</a:t>
            </a:r>
            <a:r>
              <a:rPr lang="zh-CN" altLang="en-US" sz="2000" dirty="0">
                <a:latin typeface="Times New Roman" panose="02020603050405020304" pitchFamily="18" charset="0"/>
              </a:rPr>
              <a:t>放入</a:t>
            </a:r>
            <a:r>
              <a:rPr lang="en-US" altLang="zh-CN" sz="2000" dirty="0">
                <a:latin typeface="Times New Roman" panose="02020603050405020304" pitchFamily="18" charset="0"/>
              </a:rPr>
              <a:t>OPEN</a:t>
            </a:r>
            <a:r>
              <a:rPr lang="zh-CN" altLang="en-US" sz="2000" dirty="0">
                <a:latin typeface="Times New Roman" panose="02020603050405020304" pitchFamily="18" charset="0"/>
              </a:rPr>
              <a:t>表，令</a:t>
            </a:r>
            <a:r>
              <a:rPr lang="en-US" altLang="zh-CN" sz="2000" dirty="0">
                <a:latin typeface="Times New Roman" panose="02020603050405020304" pitchFamily="18" charset="0"/>
              </a:rPr>
              <a:t>g(S</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)=0</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990600" lvl="1" indent="-533400" eaLnBrk="1" hangingPunct="1">
              <a:lnSpc>
                <a:spcPct val="90000"/>
              </a:lnSpc>
              <a:buFont typeface="Wingdings" panose="05000000000000000000" pitchFamily="2" charset="2"/>
              <a:buAutoNum type="arabicPeriod"/>
            </a:pPr>
            <a:r>
              <a:rPr lang="zh-CN" altLang="en-US" sz="2000" dirty="0">
                <a:latin typeface="Times New Roman" panose="02020603050405020304" pitchFamily="18" charset="0"/>
              </a:rPr>
              <a:t>如果</a:t>
            </a:r>
            <a:r>
              <a:rPr lang="en-US" altLang="zh-CN" sz="2000" dirty="0">
                <a:latin typeface="Times New Roman" panose="02020603050405020304" pitchFamily="18" charset="0"/>
              </a:rPr>
              <a:t>OPEN</a:t>
            </a:r>
            <a:r>
              <a:rPr lang="zh-CN" altLang="en-US" sz="2000" dirty="0">
                <a:latin typeface="Times New Roman" panose="02020603050405020304" pitchFamily="18" charset="0"/>
              </a:rPr>
              <a:t>表为空，则问题无解，退出。</a:t>
            </a:r>
            <a:endParaRPr lang="zh-CN" altLang="en-US" sz="2000" dirty="0">
              <a:latin typeface="Times New Roman" panose="02020603050405020304" pitchFamily="18" charset="0"/>
            </a:endParaRPr>
          </a:p>
          <a:p>
            <a:pPr marL="990600" lvl="1" indent="-533400" eaLnBrk="1" hangingPunct="1">
              <a:lnSpc>
                <a:spcPct val="90000"/>
              </a:lnSpc>
              <a:buFont typeface="Wingdings" panose="05000000000000000000" pitchFamily="2" charset="2"/>
              <a:buAutoNum type="arabicPeriod"/>
            </a:pPr>
            <a:r>
              <a:rPr lang="zh-CN" altLang="en-US" sz="2000" dirty="0">
                <a:latin typeface="Times New Roman" panose="02020603050405020304" pitchFamily="18" charset="0"/>
              </a:rPr>
              <a:t>把</a:t>
            </a:r>
            <a:r>
              <a:rPr lang="en-US" altLang="zh-CN" sz="2000" dirty="0">
                <a:latin typeface="Times New Roman" panose="02020603050405020304" pitchFamily="18" charset="0"/>
              </a:rPr>
              <a:t>OPEN</a:t>
            </a:r>
            <a:r>
              <a:rPr lang="zh-CN" altLang="en-US" sz="2000" dirty="0">
                <a:latin typeface="Times New Roman" panose="02020603050405020304" pitchFamily="18" charset="0"/>
              </a:rPr>
              <a:t>表的第一个节点（记为节点</a:t>
            </a:r>
            <a:r>
              <a:rPr lang="en-US" altLang="zh-CN" sz="2000" dirty="0">
                <a:latin typeface="Times New Roman" panose="02020603050405020304" pitchFamily="18" charset="0"/>
              </a:rPr>
              <a:t>n</a:t>
            </a:r>
            <a:r>
              <a:rPr lang="zh-CN" altLang="en-US" sz="2000" dirty="0">
                <a:latin typeface="Times New Roman" panose="02020603050405020304" pitchFamily="18" charset="0"/>
              </a:rPr>
              <a:t>）取出放入</a:t>
            </a:r>
            <a:r>
              <a:rPr lang="en-US" altLang="zh-CN" sz="2000" dirty="0">
                <a:latin typeface="Times New Roman" panose="02020603050405020304" pitchFamily="18" charset="0"/>
              </a:rPr>
              <a:t>CLOSE</a:t>
            </a:r>
            <a:r>
              <a:rPr lang="zh-CN" altLang="en-US" sz="2000" dirty="0">
                <a:latin typeface="Times New Roman" panose="02020603050405020304" pitchFamily="18" charset="0"/>
              </a:rPr>
              <a:t>表。</a:t>
            </a:r>
            <a:endParaRPr lang="zh-CN" altLang="en-US" sz="2000" dirty="0">
              <a:latin typeface="Times New Roman" panose="02020603050405020304" pitchFamily="18" charset="0"/>
            </a:endParaRPr>
          </a:p>
          <a:p>
            <a:pPr marL="990600" lvl="1" indent="-533400" eaLnBrk="1" hangingPunct="1">
              <a:lnSpc>
                <a:spcPct val="90000"/>
              </a:lnSpc>
              <a:buFont typeface="Wingdings" panose="05000000000000000000" pitchFamily="2" charset="2"/>
              <a:buAutoNum type="arabicPeriod"/>
            </a:pPr>
            <a:r>
              <a:rPr lang="zh-CN" altLang="en-US" sz="2000" dirty="0">
                <a:latin typeface="Times New Roman" panose="02020603050405020304" pitchFamily="18" charset="0"/>
              </a:rPr>
              <a:t>考察节点</a:t>
            </a:r>
            <a:r>
              <a:rPr lang="en-US" altLang="zh-CN" sz="2000" dirty="0">
                <a:latin typeface="Times New Roman" panose="02020603050405020304" pitchFamily="18" charset="0"/>
              </a:rPr>
              <a:t>n</a:t>
            </a:r>
            <a:r>
              <a:rPr lang="zh-CN" altLang="en-US" sz="2000" dirty="0">
                <a:latin typeface="Times New Roman" panose="02020603050405020304" pitchFamily="18" charset="0"/>
              </a:rPr>
              <a:t>是否为目标节点。若是，则求得了问题的解，退出。</a:t>
            </a:r>
            <a:endParaRPr lang="zh-CN" altLang="en-US" sz="2000" dirty="0">
              <a:latin typeface="Times New Roman" panose="02020603050405020304" pitchFamily="18" charset="0"/>
            </a:endParaRPr>
          </a:p>
          <a:p>
            <a:pPr marL="990600" lvl="1" indent="-533400" eaLnBrk="1" hangingPunct="1">
              <a:lnSpc>
                <a:spcPct val="90000"/>
              </a:lnSpc>
              <a:buFont typeface="Wingdings" panose="05000000000000000000" pitchFamily="2" charset="2"/>
              <a:buAutoNum type="arabicPeriod"/>
            </a:pPr>
            <a:r>
              <a:rPr lang="zh-CN" altLang="en-US" sz="2000" dirty="0">
                <a:latin typeface="Times New Roman" panose="02020603050405020304" pitchFamily="18" charset="0"/>
              </a:rPr>
              <a:t>若节点</a:t>
            </a:r>
            <a:r>
              <a:rPr lang="en-US" altLang="zh-CN" sz="2000" dirty="0">
                <a:latin typeface="Times New Roman" panose="02020603050405020304" pitchFamily="18" charset="0"/>
              </a:rPr>
              <a:t>n</a:t>
            </a:r>
            <a:r>
              <a:rPr lang="zh-CN" altLang="en-US" sz="2000" dirty="0">
                <a:latin typeface="Times New Roman" panose="02020603050405020304" pitchFamily="18" charset="0"/>
              </a:rPr>
              <a:t>不可扩展，则转第</a:t>
            </a:r>
            <a:r>
              <a:rPr lang="en-US" altLang="zh-CN" sz="2000" dirty="0">
                <a:latin typeface="Times New Roman" panose="02020603050405020304" pitchFamily="18" charset="0"/>
              </a:rPr>
              <a:t>2</a:t>
            </a:r>
            <a:r>
              <a:rPr lang="zh-CN" altLang="en-US" sz="2000" dirty="0">
                <a:latin typeface="Times New Roman" panose="02020603050405020304" pitchFamily="18" charset="0"/>
              </a:rPr>
              <a:t>步。</a:t>
            </a:r>
            <a:endParaRPr lang="zh-CN" altLang="en-US" sz="2000" dirty="0">
              <a:latin typeface="Times New Roman" panose="02020603050405020304" pitchFamily="18" charset="0"/>
            </a:endParaRPr>
          </a:p>
          <a:p>
            <a:pPr marL="990600" lvl="1" indent="-533400" eaLnBrk="1" hangingPunct="1">
              <a:lnSpc>
                <a:spcPct val="90000"/>
              </a:lnSpc>
              <a:buFont typeface="Wingdings" panose="05000000000000000000" pitchFamily="2" charset="2"/>
              <a:buAutoNum type="arabicPeriod"/>
            </a:pPr>
            <a:r>
              <a:rPr lang="zh-CN" altLang="en-US" sz="2000" dirty="0">
                <a:latin typeface="Times New Roman" panose="02020603050405020304" pitchFamily="18" charset="0"/>
              </a:rPr>
              <a:t>扩展节点</a:t>
            </a:r>
            <a:r>
              <a:rPr lang="en-US" altLang="zh-CN" sz="2000" dirty="0">
                <a:latin typeface="Times New Roman" panose="02020603050405020304" pitchFamily="18" charset="0"/>
              </a:rPr>
              <a:t>n</a:t>
            </a:r>
            <a:r>
              <a:rPr lang="zh-CN" altLang="en-US" sz="2000" dirty="0">
                <a:latin typeface="Times New Roman" panose="02020603050405020304" pitchFamily="18" charset="0"/>
              </a:rPr>
              <a:t>，将其子节点按代价从小到大的顺序放到</a:t>
            </a:r>
            <a:r>
              <a:rPr lang="en-US" altLang="zh-CN" sz="2000" dirty="0">
                <a:latin typeface="Times New Roman" panose="02020603050405020304" pitchFamily="18" charset="0"/>
              </a:rPr>
              <a:t>OPEN</a:t>
            </a:r>
            <a:r>
              <a:rPr lang="zh-CN" altLang="en-US" sz="2000" dirty="0">
                <a:latin typeface="Times New Roman" panose="02020603050405020304" pitchFamily="18" charset="0"/>
              </a:rPr>
              <a:t>表中的首部，并为每一个子节点都配置指向父节点的指针，然后转第</a:t>
            </a:r>
            <a:r>
              <a:rPr lang="en-US" altLang="zh-CN" sz="2000" dirty="0">
                <a:latin typeface="Times New Roman" panose="02020603050405020304" pitchFamily="18" charset="0"/>
              </a:rPr>
              <a:t>2</a:t>
            </a:r>
            <a:r>
              <a:rPr lang="zh-CN" altLang="en-US" sz="2000" dirty="0">
                <a:latin typeface="Times New Roman" panose="02020603050405020304" pitchFamily="18" charset="0"/>
              </a:rPr>
              <a:t>步。</a:t>
            </a:r>
            <a:endParaRPr lang="zh-CN" altLang="en-US" sz="2000" dirty="0">
              <a:latin typeface="Times New Roman" panose="02020603050405020304" pitchFamily="18" charset="0"/>
            </a:endParaRPr>
          </a:p>
          <a:p>
            <a:pPr marL="609600" indent="-609600" eaLnBrk="1" hangingPunct="1">
              <a:lnSpc>
                <a:spcPct val="90000"/>
              </a:lnSpc>
              <a:buFont typeface="Wingdings" panose="05000000000000000000" pitchFamily="2" charset="2"/>
              <a:buChar char="w"/>
            </a:pPr>
            <a:r>
              <a:rPr lang="zh-CN" altLang="en-US" sz="2400" dirty="0">
                <a:latin typeface="Times New Roman" panose="02020603050405020304" pitchFamily="18" charset="0"/>
              </a:rPr>
              <a:t>代价树的深度有限搜索是不完备的。</a:t>
            </a:r>
            <a:endParaRPr lang="zh-CN" altLang="en-US" sz="2400" dirty="0"/>
          </a:p>
        </p:txBody>
      </p:sp>
      <p:sp>
        <p:nvSpPr>
          <p:cNvPr id="7885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3555">
                                            <p:txEl>
                                              <p:charRg st="0" end="6"/>
                                            </p:txEl>
                                          </p:spTgt>
                                        </p:tgtEl>
                                        <p:attrNameLst>
                                          <p:attrName>style.visibility</p:attrName>
                                        </p:attrNameLst>
                                      </p:cBhvr>
                                      <p:to>
                                        <p:strVal val="visible"/>
                                      </p:to>
                                    </p:set>
                                    <p:anim calcmode="lin" valueType="num">
                                      <p:cBhvr additive="base">
                                        <p:cTn id="7" dur="500" fill="hold"/>
                                        <p:tgtEl>
                                          <p:spTgt spid="23555">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5">
                                            <p:txEl>
                                              <p:charRg st="6" end="106"/>
                                            </p:txEl>
                                          </p:spTgt>
                                        </p:tgtEl>
                                        <p:attrNameLst>
                                          <p:attrName>style.visibility</p:attrName>
                                        </p:attrNameLst>
                                      </p:cBhvr>
                                      <p:to>
                                        <p:strVal val="visible"/>
                                      </p:to>
                                    </p:set>
                                    <p:anim calcmode="lin" valueType="num">
                                      <p:cBhvr additive="base">
                                        <p:cTn id="13" dur="500" fill="hold"/>
                                        <p:tgtEl>
                                          <p:spTgt spid="23555">
                                            <p:txEl>
                                              <p:charRg st="6" end="10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charRg st="6" end="10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5">
                                            <p:txEl>
                                              <p:charRg st="106" end="112"/>
                                            </p:txEl>
                                          </p:spTgt>
                                        </p:tgtEl>
                                        <p:attrNameLst>
                                          <p:attrName>style.visibility</p:attrName>
                                        </p:attrNameLst>
                                      </p:cBhvr>
                                      <p:to>
                                        <p:strVal val="visible"/>
                                      </p:to>
                                    </p:set>
                                    <p:anim calcmode="lin" valueType="num">
                                      <p:cBhvr additive="base">
                                        <p:cTn id="19" dur="500" fill="hold"/>
                                        <p:tgtEl>
                                          <p:spTgt spid="23555">
                                            <p:txEl>
                                              <p:charRg st="106" end="1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charRg st="106" end="11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5">
                                            <p:txEl>
                                              <p:charRg st="112" end="137"/>
                                            </p:txEl>
                                          </p:spTgt>
                                        </p:tgtEl>
                                        <p:attrNameLst>
                                          <p:attrName>style.visibility</p:attrName>
                                        </p:attrNameLst>
                                      </p:cBhvr>
                                      <p:to>
                                        <p:strVal val="visible"/>
                                      </p:to>
                                    </p:set>
                                    <p:anim calcmode="lin" valueType="num">
                                      <p:cBhvr additive="base">
                                        <p:cTn id="25" dur="500" fill="hold"/>
                                        <p:tgtEl>
                                          <p:spTgt spid="23555">
                                            <p:txEl>
                                              <p:charRg st="112" end="13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charRg st="112" end="13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55">
                                            <p:txEl>
                                              <p:charRg st="137" end="157"/>
                                            </p:txEl>
                                          </p:spTgt>
                                        </p:tgtEl>
                                        <p:attrNameLst>
                                          <p:attrName>style.visibility</p:attrName>
                                        </p:attrNameLst>
                                      </p:cBhvr>
                                      <p:to>
                                        <p:strVal val="visible"/>
                                      </p:to>
                                    </p:set>
                                    <p:anim calcmode="lin" valueType="num">
                                      <p:cBhvr additive="base">
                                        <p:cTn id="31" dur="500" fill="hold"/>
                                        <p:tgtEl>
                                          <p:spTgt spid="23555">
                                            <p:txEl>
                                              <p:charRg st="137" end="15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charRg st="137" end="15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555">
                                            <p:txEl>
                                              <p:charRg st="157" end="188"/>
                                            </p:txEl>
                                          </p:spTgt>
                                        </p:tgtEl>
                                        <p:attrNameLst>
                                          <p:attrName>style.visibility</p:attrName>
                                        </p:attrNameLst>
                                      </p:cBhvr>
                                      <p:to>
                                        <p:strVal val="visible"/>
                                      </p:to>
                                    </p:set>
                                    <p:anim calcmode="lin" valueType="num">
                                      <p:cBhvr additive="base">
                                        <p:cTn id="37" dur="500" fill="hold"/>
                                        <p:tgtEl>
                                          <p:spTgt spid="23555">
                                            <p:txEl>
                                              <p:charRg st="157" end="18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5">
                                            <p:txEl>
                                              <p:charRg st="157" end="18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555">
                                            <p:txEl>
                                              <p:charRg st="188" end="217"/>
                                            </p:txEl>
                                          </p:spTgt>
                                        </p:tgtEl>
                                        <p:attrNameLst>
                                          <p:attrName>style.visibility</p:attrName>
                                        </p:attrNameLst>
                                      </p:cBhvr>
                                      <p:to>
                                        <p:strVal val="visible"/>
                                      </p:to>
                                    </p:set>
                                    <p:anim calcmode="lin" valueType="num">
                                      <p:cBhvr additive="base">
                                        <p:cTn id="43" dur="500" fill="hold"/>
                                        <p:tgtEl>
                                          <p:spTgt spid="23555">
                                            <p:txEl>
                                              <p:charRg st="188" end="21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5">
                                            <p:txEl>
                                              <p:charRg st="188" end="21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3555">
                                            <p:txEl>
                                              <p:charRg st="217" end="233"/>
                                            </p:txEl>
                                          </p:spTgt>
                                        </p:tgtEl>
                                        <p:attrNameLst>
                                          <p:attrName>style.visibility</p:attrName>
                                        </p:attrNameLst>
                                      </p:cBhvr>
                                      <p:to>
                                        <p:strVal val="visible"/>
                                      </p:to>
                                    </p:set>
                                    <p:anim calcmode="lin" valueType="num">
                                      <p:cBhvr additive="base">
                                        <p:cTn id="49" dur="500" fill="hold"/>
                                        <p:tgtEl>
                                          <p:spTgt spid="23555">
                                            <p:txEl>
                                              <p:charRg st="217" end="23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3555">
                                            <p:txEl>
                                              <p:charRg st="217" end="23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3555">
                                            <p:txEl>
                                              <p:charRg st="233" end="294"/>
                                            </p:txEl>
                                          </p:spTgt>
                                        </p:tgtEl>
                                        <p:attrNameLst>
                                          <p:attrName>style.visibility</p:attrName>
                                        </p:attrNameLst>
                                      </p:cBhvr>
                                      <p:to>
                                        <p:strVal val="visible"/>
                                      </p:to>
                                    </p:set>
                                    <p:anim calcmode="lin" valueType="num">
                                      <p:cBhvr additive="base">
                                        <p:cTn id="55" dur="500" fill="hold"/>
                                        <p:tgtEl>
                                          <p:spTgt spid="23555">
                                            <p:txEl>
                                              <p:charRg st="233" end="29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3555">
                                            <p:txEl>
                                              <p:charRg st="233" end="29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555">
                                            <p:txEl>
                                              <p:charRg st="294" end="311"/>
                                            </p:txEl>
                                          </p:spTgt>
                                        </p:tgtEl>
                                        <p:attrNameLst>
                                          <p:attrName>style.visibility</p:attrName>
                                        </p:attrNameLst>
                                      </p:cBhvr>
                                      <p:to>
                                        <p:strVal val="visible"/>
                                      </p:to>
                                    </p:set>
                                    <p:anim calcmode="lin" valueType="num">
                                      <p:cBhvr additive="base">
                                        <p:cTn id="61" dur="500" fill="hold"/>
                                        <p:tgtEl>
                                          <p:spTgt spid="23555">
                                            <p:txEl>
                                              <p:charRg st="294" end="3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3555">
                                            <p:txEl>
                                              <p:charRg st="294" end="3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ChangeArrowheads="1"/>
          </p:cNvSpPr>
          <p:nvPr>
            <p:ph type="title"/>
          </p:nvPr>
        </p:nvSpPr>
        <p:spPr>
          <a:xfrm>
            <a:off x="611188" y="290513"/>
            <a:ext cx="7862887"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全局择优搜索</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80899"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37909" name="Text Box 21"/>
          <p:cNvSpPr txBox="1"/>
          <p:nvPr/>
        </p:nvSpPr>
        <p:spPr>
          <a:xfrm>
            <a:off x="228600" y="1219200"/>
            <a:ext cx="8305800" cy="5029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stStyle>
          <a:p>
            <a:pPr marL="457200" lvl="0" indent="-457200" eaLnBrk="1" hangingPunct="1">
              <a:lnSpc>
                <a:spcPct val="90000"/>
              </a:lnSpc>
              <a:buClrTx/>
              <a:buSzTx/>
              <a:buFontTx/>
              <a:buChar char="•"/>
            </a:pPr>
            <a:r>
              <a:rPr lang="zh-CN" altLang="en-US" sz="2000" dirty="0">
                <a:solidFill>
                  <a:schemeClr val="tx1"/>
                </a:solidFill>
                <a:latin typeface="Tahoma" panose="020B0604030504040204" pitchFamily="34" charset="0"/>
                <a:ea typeface="宋体" panose="02010600030101010101" pitchFamily="2" charset="-122"/>
              </a:rPr>
              <a:t>基本思想：</a:t>
            </a:r>
            <a:endParaRPr lang="zh-CN" altLang="en-US" sz="2000" dirty="0">
              <a:solidFill>
                <a:schemeClr val="tx1"/>
              </a:solidFill>
              <a:latin typeface="Tahoma" panose="020B0604030504040204" pitchFamily="34" charset="0"/>
              <a:ea typeface="宋体" panose="02010600030101010101" pitchFamily="2" charset="-122"/>
            </a:endParaRPr>
          </a:p>
          <a:p>
            <a:pPr marL="457200" lvl="0" indent="-457200" eaLnBrk="1" hangingPunct="1">
              <a:lnSpc>
                <a:spcPct val="90000"/>
              </a:lnSpc>
              <a:buClrTx/>
              <a:buSzTx/>
              <a:buFontTx/>
              <a:buNone/>
            </a:pPr>
            <a:r>
              <a:rPr lang="zh-CN" altLang="en-US" sz="2000" dirty="0">
                <a:solidFill>
                  <a:schemeClr val="tx1"/>
                </a:solidFill>
                <a:latin typeface="Tahoma" panose="020B0604030504040204" pitchFamily="34" charset="0"/>
                <a:ea typeface="宋体" panose="02010600030101010101" pitchFamily="2" charset="-122"/>
              </a:rPr>
              <a:t>	每当要选择一个节点进行考察时，局部择优搜索只是从刚生成的子节点中进行选择，选择的范围比较狭窄。全局择优搜索每次总是从</a:t>
            </a:r>
            <a:r>
              <a:rPr lang="en-US" altLang="zh-CN" sz="2000" dirty="0">
                <a:solidFill>
                  <a:schemeClr val="tx1"/>
                </a:solidFill>
                <a:latin typeface="Tahoma" panose="020B0604030504040204" pitchFamily="34" charset="0"/>
                <a:ea typeface="宋体" panose="02010600030101010101" pitchFamily="2" charset="-122"/>
              </a:rPr>
              <a:t>OPEN</a:t>
            </a:r>
            <a:r>
              <a:rPr lang="zh-CN" altLang="en-US" sz="2000" dirty="0">
                <a:solidFill>
                  <a:schemeClr val="tx1"/>
                </a:solidFill>
                <a:latin typeface="Tahoma" panose="020B0604030504040204" pitchFamily="34" charset="0"/>
                <a:ea typeface="宋体" panose="02010600030101010101" pitchFamily="2" charset="-122"/>
              </a:rPr>
              <a:t>表的全体节点中选择一个估价值最小的节点。</a:t>
            </a:r>
            <a:endParaRPr lang="zh-CN" altLang="en-US" sz="2000" dirty="0">
              <a:solidFill>
                <a:schemeClr val="tx1"/>
              </a:solidFill>
              <a:latin typeface="Tahoma" panose="020B0604030504040204" pitchFamily="34" charset="0"/>
              <a:ea typeface="宋体" panose="02010600030101010101" pitchFamily="2" charset="-122"/>
            </a:endParaRPr>
          </a:p>
          <a:p>
            <a:pPr marL="457200" lvl="0" indent="-457200" eaLnBrk="1" hangingPunct="1">
              <a:lnSpc>
                <a:spcPct val="90000"/>
              </a:lnSpc>
              <a:buClrTx/>
              <a:buSzTx/>
              <a:buFontTx/>
              <a:buChar char="•"/>
            </a:pPr>
            <a:r>
              <a:rPr lang="zh-CN" altLang="en-US" sz="2000" dirty="0">
                <a:solidFill>
                  <a:schemeClr val="tx1"/>
                </a:solidFill>
                <a:latin typeface="Tahoma" panose="020B0604030504040204" pitchFamily="34" charset="0"/>
                <a:ea typeface="宋体" panose="02010600030101010101" pitchFamily="2" charset="-122"/>
              </a:rPr>
              <a:t>搜索过程：</a:t>
            </a:r>
            <a:endParaRPr lang="zh-CN" altLang="en-US" sz="2000" dirty="0">
              <a:solidFill>
                <a:schemeClr val="tx1"/>
              </a:solidFill>
              <a:latin typeface="Tahoma" panose="020B0604030504040204" pitchFamily="34" charset="0"/>
              <a:ea typeface="宋体" panose="02010600030101010101" pitchFamily="2" charset="-122"/>
            </a:endParaRPr>
          </a:p>
          <a:p>
            <a:pPr marL="914400" lvl="1" indent="-457200" eaLnBrk="1" hangingPunct="1">
              <a:lnSpc>
                <a:spcPct val="90000"/>
              </a:lnSpc>
              <a:buClr>
                <a:schemeClr val="tx1"/>
              </a:buClr>
              <a:buSzPct val="60000"/>
              <a:buFont typeface="Wingdings" panose="05000000000000000000" pitchFamily="2" charset="2"/>
              <a:buAutoNum type="arabicPeriod"/>
            </a:pPr>
            <a:r>
              <a:rPr lang="zh-CN" altLang="en-US" sz="2000" dirty="0">
                <a:solidFill>
                  <a:schemeClr val="tx1"/>
                </a:solidFill>
                <a:latin typeface="Times New Roman" panose="02020603050405020304" pitchFamily="18" charset="0"/>
                <a:ea typeface="宋体" panose="02010600030101010101" pitchFamily="2" charset="-122"/>
              </a:rPr>
              <a:t>把初始节点</a:t>
            </a:r>
            <a:r>
              <a:rPr lang="en-US" altLang="zh-CN" sz="2000" dirty="0">
                <a:solidFill>
                  <a:schemeClr val="tx1"/>
                </a:solidFill>
                <a:latin typeface="Times New Roman" panose="02020603050405020304" pitchFamily="18" charset="0"/>
                <a:ea typeface="宋体" panose="02010600030101010101" pitchFamily="2" charset="-122"/>
              </a:rPr>
              <a:t>S</a:t>
            </a:r>
            <a:r>
              <a:rPr lang="en-US" altLang="zh-CN" sz="2000" baseline="-25000" dirty="0">
                <a:solidFill>
                  <a:schemeClr val="tx1"/>
                </a:solidFill>
                <a:latin typeface="Times New Roman" panose="02020603050405020304" pitchFamily="18" charset="0"/>
                <a:ea typeface="宋体" panose="02010600030101010101" pitchFamily="2" charset="-122"/>
              </a:rPr>
              <a:t>0</a:t>
            </a:r>
            <a:r>
              <a:rPr lang="zh-CN" altLang="en-US" sz="2000" dirty="0">
                <a:solidFill>
                  <a:schemeClr val="tx1"/>
                </a:solidFill>
                <a:latin typeface="Times New Roman" panose="02020603050405020304" pitchFamily="18" charset="0"/>
                <a:ea typeface="宋体" panose="02010600030101010101" pitchFamily="2" charset="-122"/>
              </a:rPr>
              <a:t>放入</a:t>
            </a:r>
            <a:r>
              <a:rPr lang="en-US" altLang="zh-CN" sz="2000" dirty="0">
                <a:solidFill>
                  <a:schemeClr val="tx1"/>
                </a:solidFill>
                <a:latin typeface="Times New Roman" panose="02020603050405020304" pitchFamily="18" charset="0"/>
                <a:ea typeface="宋体" panose="02010600030101010101" pitchFamily="2" charset="-122"/>
              </a:rPr>
              <a:t>OPEN</a:t>
            </a:r>
            <a:r>
              <a:rPr lang="zh-CN" altLang="en-US" sz="2000" dirty="0">
                <a:solidFill>
                  <a:schemeClr val="tx1"/>
                </a:solidFill>
                <a:latin typeface="Times New Roman" panose="02020603050405020304" pitchFamily="18" charset="0"/>
                <a:ea typeface="宋体" panose="02010600030101010101" pitchFamily="2" charset="-122"/>
              </a:rPr>
              <a:t>表，计算</a:t>
            </a:r>
            <a:r>
              <a:rPr lang="en-US" altLang="zh-CN" sz="2000" dirty="0">
                <a:solidFill>
                  <a:schemeClr val="tx1"/>
                </a:solidFill>
                <a:latin typeface="Times New Roman" panose="02020603050405020304" pitchFamily="18" charset="0"/>
                <a:ea typeface="宋体" panose="02010600030101010101" pitchFamily="2" charset="-122"/>
              </a:rPr>
              <a:t>f(S</a:t>
            </a:r>
            <a:r>
              <a:rPr lang="en-US" altLang="zh-CN" sz="2000" baseline="-25000" dirty="0">
                <a:solidFill>
                  <a:schemeClr val="tx1"/>
                </a:solidFill>
                <a:latin typeface="Times New Roman" panose="02020603050405020304" pitchFamily="18" charset="0"/>
                <a:ea typeface="宋体" panose="02010600030101010101" pitchFamily="2" charset="-122"/>
              </a:rPr>
              <a:t>0</a:t>
            </a:r>
            <a:r>
              <a:rPr lang="en-US" altLang="zh-CN" sz="2000" dirty="0">
                <a:solidFill>
                  <a:schemeClr val="tx1"/>
                </a:solidFill>
                <a:latin typeface="Times New Roman" panose="02020603050405020304" pitchFamily="18" charset="0"/>
                <a:ea typeface="宋体" panose="02010600030101010101" pitchFamily="2" charset="-122"/>
              </a:rPr>
              <a:t>)</a:t>
            </a:r>
            <a:r>
              <a:rPr lang="zh-CN" altLang="en-US" sz="2000" dirty="0">
                <a:solidFill>
                  <a:schemeClr val="tx1"/>
                </a:solidFill>
                <a:latin typeface="Times New Roman" panose="02020603050405020304" pitchFamily="18" charset="0"/>
                <a:ea typeface="宋体" panose="02010600030101010101" pitchFamily="2" charset="-122"/>
              </a:rPr>
              <a:t>。</a:t>
            </a:r>
            <a:endParaRPr lang="zh-CN" altLang="en-US" sz="2000" dirty="0">
              <a:solidFill>
                <a:schemeClr val="tx1"/>
              </a:solidFill>
              <a:latin typeface="Times New Roman" panose="02020603050405020304" pitchFamily="18" charset="0"/>
              <a:ea typeface="宋体" panose="02010600030101010101" pitchFamily="2" charset="-122"/>
            </a:endParaRPr>
          </a:p>
          <a:p>
            <a:pPr marL="914400" lvl="1" indent="-457200" eaLnBrk="1" hangingPunct="1">
              <a:lnSpc>
                <a:spcPct val="90000"/>
              </a:lnSpc>
              <a:buClr>
                <a:schemeClr val="tx1"/>
              </a:buClr>
              <a:buSzPct val="60000"/>
              <a:buFont typeface="Wingdings" panose="05000000000000000000" pitchFamily="2" charset="2"/>
              <a:buAutoNum type="arabicPeriod"/>
            </a:pPr>
            <a:r>
              <a:rPr lang="zh-CN" altLang="en-US" sz="2000" dirty="0">
                <a:solidFill>
                  <a:schemeClr val="tx1"/>
                </a:solidFill>
                <a:latin typeface="Times New Roman" panose="02020603050405020304" pitchFamily="18" charset="0"/>
                <a:ea typeface="宋体" panose="02010600030101010101" pitchFamily="2" charset="-122"/>
              </a:rPr>
              <a:t>如果</a:t>
            </a:r>
            <a:r>
              <a:rPr lang="en-US" altLang="zh-CN" sz="2000" dirty="0">
                <a:solidFill>
                  <a:schemeClr val="tx1"/>
                </a:solidFill>
                <a:latin typeface="Times New Roman" panose="02020603050405020304" pitchFamily="18" charset="0"/>
                <a:ea typeface="宋体" panose="02010600030101010101" pitchFamily="2" charset="-122"/>
              </a:rPr>
              <a:t>OPEN</a:t>
            </a:r>
            <a:r>
              <a:rPr lang="zh-CN" altLang="en-US" sz="2000" dirty="0">
                <a:solidFill>
                  <a:schemeClr val="tx1"/>
                </a:solidFill>
                <a:latin typeface="Times New Roman" panose="02020603050405020304" pitchFamily="18" charset="0"/>
                <a:ea typeface="宋体" panose="02010600030101010101" pitchFamily="2" charset="-122"/>
              </a:rPr>
              <a:t>表为空，则问题无解，退出。</a:t>
            </a:r>
            <a:endParaRPr lang="zh-CN" altLang="en-US" sz="2000" dirty="0">
              <a:solidFill>
                <a:schemeClr val="tx1"/>
              </a:solidFill>
              <a:latin typeface="Times New Roman" panose="02020603050405020304" pitchFamily="18" charset="0"/>
              <a:ea typeface="宋体" panose="02010600030101010101" pitchFamily="2" charset="-122"/>
            </a:endParaRPr>
          </a:p>
          <a:p>
            <a:pPr marL="914400" lvl="1" indent="-457200" eaLnBrk="1" hangingPunct="1">
              <a:lnSpc>
                <a:spcPct val="90000"/>
              </a:lnSpc>
              <a:buClr>
                <a:schemeClr val="tx1"/>
              </a:buClr>
              <a:buSzPct val="60000"/>
              <a:buFont typeface="Wingdings" panose="05000000000000000000" pitchFamily="2" charset="2"/>
              <a:buAutoNum type="arabicPeriod"/>
            </a:pPr>
            <a:r>
              <a:rPr lang="zh-CN" altLang="en-US" sz="2000" dirty="0">
                <a:solidFill>
                  <a:schemeClr val="tx1"/>
                </a:solidFill>
                <a:latin typeface="Times New Roman" panose="02020603050405020304" pitchFamily="18" charset="0"/>
                <a:ea typeface="宋体" panose="02010600030101010101" pitchFamily="2" charset="-122"/>
              </a:rPr>
              <a:t>把</a:t>
            </a:r>
            <a:r>
              <a:rPr lang="en-US" altLang="zh-CN" sz="2000" dirty="0">
                <a:solidFill>
                  <a:schemeClr val="tx1"/>
                </a:solidFill>
                <a:latin typeface="Times New Roman" panose="02020603050405020304" pitchFamily="18" charset="0"/>
                <a:ea typeface="宋体" panose="02010600030101010101" pitchFamily="2" charset="-122"/>
              </a:rPr>
              <a:t>OPEN</a:t>
            </a:r>
            <a:r>
              <a:rPr lang="zh-CN" altLang="en-US" sz="2000" dirty="0">
                <a:solidFill>
                  <a:schemeClr val="tx1"/>
                </a:solidFill>
                <a:latin typeface="Times New Roman" panose="02020603050405020304" pitchFamily="18" charset="0"/>
                <a:ea typeface="宋体" panose="02010600030101010101" pitchFamily="2" charset="-122"/>
              </a:rPr>
              <a:t>表的第一个节点（记为节点</a:t>
            </a:r>
            <a:r>
              <a:rPr lang="en-US" altLang="zh-CN" sz="2000" dirty="0">
                <a:solidFill>
                  <a:schemeClr val="tx1"/>
                </a:solidFill>
                <a:latin typeface="Times New Roman" panose="02020603050405020304" pitchFamily="18" charset="0"/>
                <a:ea typeface="宋体" panose="02010600030101010101" pitchFamily="2" charset="-122"/>
              </a:rPr>
              <a:t>n</a:t>
            </a:r>
            <a:r>
              <a:rPr lang="zh-CN" altLang="en-US" sz="2000" dirty="0">
                <a:solidFill>
                  <a:schemeClr val="tx1"/>
                </a:solidFill>
                <a:latin typeface="Times New Roman" panose="02020603050405020304" pitchFamily="18" charset="0"/>
                <a:ea typeface="宋体" panose="02010600030101010101" pitchFamily="2" charset="-122"/>
              </a:rPr>
              <a:t>）取出放入</a:t>
            </a:r>
            <a:r>
              <a:rPr lang="en-US" altLang="zh-CN" sz="2000" dirty="0">
                <a:solidFill>
                  <a:schemeClr val="tx1"/>
                </a:solidFill>
                <a:latin typeface="Times New Roman" panose="02020603050405020304" pitchFamily="18" charset="0"/>
                <a:ea typeface="宋体" panose="02010600030101010101" pitchFamily="2" charset="-122"/>
              </a:rPr>
              <a:t>CLOSE</a:t>
            </a:r>
            <a:r>
              <a:rPr lang="zh-CN" altLang="en-US" sz="2000" dirty="0">
                <a:solidFill>
                  <a:schemeClr val="tx1"/>
                </a:solidFill>
                <a:latin typeface="Times New Roman" panose="02020603050405020304" pitchFamily="18" charset="0"/>
                <a:ea typeface="宋体" panose="02010600030101010101" pitchFamily="2" charset="-122"/>
              </a:rPr>
              <a:t>表。</a:t>
            </a:r>
            <a:endParaRPr lang="zh-CN" altLang="en-US" sz="2000" dirty="0">
              <a:solidFill>
                <a:schemeClr val="tx1"/>
              </a:solidFill>
              <a:latin typeface="Times New Roman" panose="02020603050405020304" pitchFamily="18" charset="0"/>
              <a:ea typeface="宋体" panose="02010600030101010101" pitchFamily="2" charset="-122"/>
            </a:endParaRPr>
          </a:p>
          <a:p>
            <a:pPr marL="914400" lvl="1" indent="-457200" eaLnBrk="1" hangingPunct="1">
              <a:lnSpc>
                <a:spcPct val="90000"/>
              </a:lnSpc>
              <a:buClr>
                <a:schemeClr val="tx1"/>
              </a:buClr>
              <a:buSzPct val="60000"/>
              <a:buFont typeface="Wingdings" panose="05000000000000000000" pitchFamily="2" charset="2"/>
              <a:buAutoNum type="arabicPeriod"/>
            </a:pPr>
            <a:r>
              <a:rPr lang="zh-CN" altLang="en-US" sz="2000" dirty="0">
                <a:solidFill>
                  <a:schemeClr val="tx1"/>
                </a:solidFill>
                <a:latin typeface="Times New Roman" panose="02020603050405020304" pitchFamily="18" charset="0"/>
                <a:ea typeface="宋体" panose="02010600030101010101" pitchFamily="2" charset="-122"/>
              </a:rPr>
              <a:t>考察节点</a:t>
            </a:r>
            <a:r>
              <a:rPr lang="en-US" altLang="zh-CN" sz="2000" dirty="0">
                <a:solidFill>
                  <a:schemeClr val="tx1"/>
                </a:solidFill>
                <a:latin typeface="Times New Roman" panose="02020603050405020304" pitchFamily="18" charset="0"/>
                <a:ea typeface="宋体" panose="02010600030101010101" pitchFamily="2" charset="-122"/>
              </a:rPr>
              <a:t>n</a:t>
            </a:r>
            <a:r>
              <a:rPr lang="zh-CN" altLang="en-US" sz="2000" dirty="0">
                <a:solidFill>
                  <a:schemeClr val="tx1"/>
                </a:solidFill>
                <a:latin typeface="Times New Roman" panose="02020603050405020304" pitchFamily="18" charset="0"/>
                <a:ea typeface="宋体" panose="02010600030101010101" pitchFamily="2" charset="-122"/>
              </a:rPr>
              <a:t>是否为目标节点。若是，则求得了问题的解，退出。</a:t>
            </a:r>
            <a:endParaRPr lang="zh-CN" altLang="en-US" sz="2000" dirty="0">
              <a:solidFill>
                <a:schemeClr val="tx1"/>
              </a:solidFill>
              <a:latin typeface="Times New Roman" panose="02020603050405020304" pitchFamily="18" charset="0"/>
              <a:ea typeface="宋体" panose="02010600030101010101" pitchFamily="2" charset="-122"/>
            </a:endParaRPr>
          </a:p>
          <a:p>
            <a:pPr marL="914400" lvl="1" indent="-457200" eaLnBrk="1" hangingPunct="1">
              <a:lnSpc>
                <a:spcPct val="90000"/>
              </a:lnSpc>
              <a:buClr>
                <a:schemeClr val="tx1"/>
              </a:buClr>
              <a:buSzPct val="60000"/>
              <a:buFont typeface="Wingdings" panose="05000000000000000000" pitchFamily="2" charset="2"/>
              <a:buAutoNum type="arabicPeriod"/>
            </a:pPr>
            <a:r>
              <a:rPr lang="zh-CN" altLang="en-US" sz="2000" dirty="0">
                <a:solidFill>
                  <a:schemeClr val="tx1"/>
                </a:solidFill>
                <a:latin typeface="Times New Roman" panose="02020603050405020304" pitchFamily="18" charset="0"/>
                <a:ea typeface="宋体" panose="02010600030101010101" pitchFamily="2" charset="-122"/>
              </a:rPr>
              <a:t>若节点</a:t>
            </a:r>
            <a:r>
              <a:rPr lang="en-US" altLang="zh-CN" sz="2000" dirty="0">
                <a:solidFill>
                  <a:schemeClr val="tx1"/>
                </a:solidFill>
                <a:latin typeface="Times New Roman" panose="02020603050405020304" pitchFamily="18" charset="0"/>
                <a:ea typeface="宋体" panose="02010600030101010101" pitchFamily="2" charset="-122"/>
              </a:rPr>
              <a:t>n</a:t>
            </a:r>
            <a:r>
              <a:rPr lang="zh-CN" altLang="en-US" sz="2000" dirty="0">
                <a:solidFill>
                  <a:schemeClr val="tx1"/>
                </a:solidFill>
                <a:latin typeface="Times New Roman" panose="02020603050405020304" pitchFamily="18" charset="0"/>
                <a:ea typeface="宋体" panose="02010600030101010101" pitchFamily="2" charset="-122"/>
              </a:rPr>
              <a:t>不可扩展，则转第</a:t>
            </a:r>
            <a:r>
              <a:rPr lang="en-US" altLang="zh-CN" sz="2000" dirty="0">
                <a:solidFill>
                  <a:schemeClr val="tx1"/>
                </a:solidFill>
                <a:latin typeface="Times New Roman" panose="02020603050405020304" pitchFamily="18" charset="0"/>
                <a:ea typeface="宋体" panose="02010600030101010101" pitchFamily="2" charset="-122"/>
              </a:rPr>
              <a:t>2</a:t>
            </a:r>
            <a:r>
              <a:rPr lang="zh-CN" altLang="en-US" sz="2000" dirty="0">
                <a:solidFill>
                  <a:schemeClr val="tx1"/>
                </a:solidFill>
                <a:latin typeface="Times New Roman" panose="02020603050405020304" pitchFamily="18" charset="0"/>
                <a:ea typeface="宋体" panose="02010600030101010101" pitchFamily="2" charset="-122"/>
              </a:rPr>
              <a:t>步。</a:t>
            </a:r>
            <a:endParaRPr lang="zh-CN" altLang="en-US" sz="2000" dirty="0">
              <a:solidFill>
                <a:schemeClr val="tx1"/>
              </a:solidFill>
              <a:latin typeface="Times New Roman" panose="02020603050405020304" pitchFamily="18" charset="0"/>
              <a:ea typeface="宋体" panose="02010600030101010101" pitchFamily="2" charset="-122"/>
            </a:endParaRPr>
          </a:p>
          <a:p>
            <a:pPr marL="914400" lvl="1" indent="-457200" eaLnBrk="1" hangingPunct="1">
              <a:lnSpc>
                <a:spcPct val="90000"/>
              </a:lnSpc>
              <a:buClr>
                <a:schemeClr val="tx1"/>
              </a:buClr>
              <a:buSzPct val="60000"/>
              <a:buFont typeface="Wingdings" panose="05000000000000000000" pitchFamily="2" charset="2"/>
              <a:buAutoNum type="arabicPeriod"/>
            </a:pPr>
            <a:r>
              <a:rPr lang="zh-CN" altLang="en-US" sz="2000" dirty="0">
                <a:solidFill>
                  <a:schemeClr val="tx1"/>
                </a:solidFill>
                <a:latin typeface="Times New Roman" panose="02020603050405020304" pitchFamily="18" charset="0"/>
                <a:ea typeface="宋体" panose="02010600030101010101" pitchFamily="2" charset="-122"/>
              </a:rPr>
              <a:t>扩展节点</a:t>
            </a:r>
            <a:r>
              <a:rPr lang="en-US" altLang="zh-CN" sz="2000" dirty="0">
                <a:solidFill>
                  <a:schemeClr val="tx1"/>
                </a:solidFill>
                <a:latin typeface="Times New Roman" panose="02020603050405020304" pitchFamily="18" charset="0"/>
                <a:ea typeface="宋体" panose="02010600030101010101" pitchFamily="2" charset="-122"/>
              </a:rPr>
              <a:t>n</a:t>
            </a:r>
            <a:r>
              <a:rPr lang="zh-CN" altLang="en-US" sz="2000" dirty="0">
                <a:solidFill>
                  <a:schemeClr val="tx1"/>
                </a:solidFill>
                <a:latin typeface="Times New Roman" panose="02020603050405020304" pitchFamily="18" charset="0"/>
                <a:ea typeface="宋体" panose="02010600030101010101" pitchFamily="2" charset="-122"/>
              </a:rPr>
              <a:t>，用估价函数</a:t>
            </a:r>
            <a:r>
              <a:rPr lang="en-US" altLang="zh-CN" sz="2000" dirty="0">
                <a:solidFill>
                  <a:schemeClr val="tx1"/>
                </a:solidFill>
                <a:latin typeface="Times New Roman" panose="02020603050405020304" pitchFamily="18" charset="0"/>
                <a:ea typeface="宋体" panose="02010600030101010101" pitchFamily="2" charset="-122"/>
              </a:rPr>
              <a:t>f(x)</a:t>
            </a:r>
            <a:r>
              <a:rPr lang="zh-CN" altLang="en-US" sz="2000" dirty="0">
                <a:solidFill>
                  <a:schemeClr val="tx1"/>
                </a:solidFill>
                <a:latin typeface="Times New Roman" panose="02020603050405020304" pitchFamily="18" charset="0"/>
                <a:ea typeface="宋体" panose="02010600030101010101" pitchFamily="2" charset="-122"/>
              </a:rPr>
              <a:t>计算每个子节点的估价值，并为每一个子节点都配置指向父节点的指针。把这些子节点都送入</a:t>
            </a:r>
            <a:r>
              <a:rPr lang="en-US" altLang="zh-CN" sz="2000" dirty="0">
                <a:solidFill>
                  <a:schemeClr val="tx1"/>
                </a:solidFill>
                <a:latin typeface="Times New Roman" panose="02020603050405020304" pitchFamily="18" charset="0"/>
                <a:ea typeface="宋体" panose="02010600030101010101" pitchFamily="2" charset="-122"/>
              </a:rPr>
              <a:t>OPEN</a:t>
            </a:r>
            <a:r>
              <a:rPr lang="zh-CN" altLang="en-US" sz="2000" dirty="0">
                <a:solidFill>
                  <a:schemeClr val="tx1"/>
                </a:solidFill>
                <a:latin typeface="Times New Roman" panose="02020603050405020304" pitchFamily="18" charset="0"/>
                <a:ea typeface="宋体" panose="02010600030101010101" pitchFamily="2" charset="-122"/>
              </a:rPr>
              <a:t>表中，然后对</a:t>
            </a:r>
            <a:r>
              <a:rPr lang="en-US" altLang="zh-CN" sz="2000" dirty="0">
                <a:solidFill>
                  <a:schemeClr val="tx1"/>
                </a:solidFill>
                <a:latin typeface="Times New Roman" panose="02020603050405020304" pitchFamily="18" charset="0"/>
                <a:ea typeface="宋体" panose="02010600030101010101" pitchFamily="2" charset="-122"/>
              </a:rPr>
              <a:t>OPEN</a:t>
            </a:r>
            <a:r>
              <a:rPr lang="zh-CN" altLang="en-US" sz="2000" dirty="0">
                <a:solidFill>
                  <a:schemeClr val="tx1"/>
                </a:solidFill>
                <a:latin typeface="Times New Roman" panose="02020603050405020304" pitchFamily="18" charset="0"/>
                <a:ea typeface="宋体" panose="02010600030101010101" pitchFamily="2" charset="-122"/>
              </a:rPr>
              <a:t>表中的全部节点按估价值从小至大的顺序进行排序，然后转第</a:t>
            </a:r>
            <a:r>
              <a:rPr lang="en-US" altLang="zh-CN" sz="2000" dirty="0">
                <a:solidFill>
                  <a:schemeClr val="tx1"/>
                </a:solidFill>
                <a:latin typeface="Times New Roman" panose="02020603050405020304" pitchFamily="18" charset="0"/>
                <a:ea typeface="宋体" panose="02010600030101010101" pitchFamily="2" charset="-122"/>
              </a:rPr>
              <a:t>2</a:t>
            </a:r>
            <a:r>
              <a:rPr lang="zh-CN" altLang="en-US" sz="2000" dirty="0">
                <a:solidFill>
                  <a:schemeClr val="tx1"/>
                </a:solidFill>
                <a:latin typeface="Times New Roman" panose="02020603050405020304" pitchFamily="18" charset="0"/>
                <a:ea typeface="宋体" panose="02010600030101010101" pitchFamily="2" charset="-122"/>
              </a:rPr>
              <a:t>步。</a:t>
            </a:r>
            <a:endParaRPr lang="zh-CN" altLang="en-US" sz="2000" dirty="0">
              <a:solidFill>
                <a:schemeClr val="tx1"/>
              </a:solidFill>
              <a:latin typeface="Times New Roman" panose="02020603050405020304" pitchFamily="18" charset="0"/>
              <a:ea typeface="宋体" panose="02010600030101010101" pitchFamily="2" charset="-122"/>
            </a:endParaRPr>
          </a:p>
          <a:p>
            <a:pPr marL="457200" lvl="0" indent="-457200" eaLnBrk="1" hangingPunct="1">
              <a:lnSpc>
                <a:spcPct val="90000"/>
              </a:lnSpc>
              <a:buClr>
                <a:schemeClr val="hlink"/>
              </a:buClr>
              <a:buSzPct val="110000"/>
              <a:buFont typeface="Wingdings" panose="05000000000000000000" pitchFamily="2" charset="2"/>
              <a:buChar char="w"/>
            </a:pPr>
            <a:r>
              <a:rPr lang="zh-CN" altLang="en-US" sz="2000" dirty="0">
                <a:solidFill>
                  <a:schemeClr val="tx1"/>
                </a:solidFill>
                <a:latin typeface="Times New Roman" panose="02020603050405020304" pitchFamily="18" charset="0"/>
                <a:ea typeface="宋体" panose="02010600030101010101" pitchFamily="2" charset="-122"/>
              </a:rPr>
              <a:t>广度优先搜索、代价树的广度优先搜索以及全局择优搜索都是以当前所有节点作为考察范围的。但是前二者可以看作全局择优搜索的特例。</a:t>
            </a:r>
            <a:endParaRPr lang="zh-CN" altLang="en-US" sz="2000" dirty="0">
              <a:solidFill>
                <a:schemeClr val="tx1"/>
              </a:solidFill>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7909">
                                            <p:txEl>
                                              <p:charRg st="0" end="6"/>
                                            </p:txEl>
                                          </p:spTgt>
                                        </p:tgtEl>
                                        <p:attrNameLst>
                                          <p:attrName>style.visibility</p:attrName>
                                        </p:attrNameLst>
                                      </p:cBhvr>
                                      <p:to>
                                        <p:strVal val="visible"/>
                                      </p:to>
                                    </p:set>
                                    <p:anim calcmode="lin" valueType="num">
                                      <p:cBhvr additive="base">
                                        <p:cTn id="7" dur="500" fill="hold"/>
                                        <p:tgtEl>
                                          <p:spTgt spid="37909">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909">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909">
                                            <p:txEl>
                                              <p:charRg st="6" end="90"/>
                                            </p:txEl>
                                          </p:spTgt>
                                        </p:tgtEl>
                                        <p:attrNameLst>
                                          <p:attrName>style.visibility</p:attrName>
                                        </p:attrNameLst>
                                      </p:cBhvr>
                                      <p:to>
                                        <p:strVal val="visible"/>
                                      </p:to>
                                    </p:set>
                                    <p:anim calcmode="lin" valueType="num">
                                      <p:cBhvr additive="base">
                                        <p:cTn id="13" dur="500" fill="hold"/>
                                        <p:tgtEl>
                                          <p:spTgt spid="37909">
                                            <p:txEl>
                                              <p:charRg st="6" end="9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909">
                                            <p:txEl>
                                              <p:charRg st="6" end="9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909">
                                            <p:txEl>
                                              <p:charRg st="90" end="96"/>
                                            </p:txEl>
                                          </p:spTgt>
                                        </p:tgtEl>
                                        <p:attrNameLst>
                                          <p:attrName>style.visibility</p:attrName>
                                        </p:attrNameLst>
                                      </p:cBhvr>
                                      <p:to>
                                        <p:strVal val="visible"/>
                                      </p:to>
                                    </p:set>
                                    <p:anim calcmode="lin" valueType="num">
                                      <p:cBhvr additive="base">
                                        <p:cTn id="19" dur="500" fill="hold"/>
                                        <p:tgtEl>
                                          <p:spTgt spid="37909">
                                            <p:txEl>
                                              <p:charRg st="90" end="9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909">
                                            <p:txEl>
                                              <p:charRg st="90" end="9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909">
                                            <p:txEl>
                                              <p:charRg st="96" end="120"/>
                                            </p:txEl>
                                          </p:spTgt>
                                        </p:tgtEl>
                                        <p:attrNameLst>
                                          <p:attrName>style.visibility</p:attrName>
                                        </p:attrNameLst>
                                      </p:cBhvr>
                                      <p:to>
                                        <p:strVal val="visible"/>
                                      </p:to>
                                    </p:set>
                                    <p:anim calcmode="lin" valueType="num">
                                      <p:cBhvr additive="base">
                                        <p:cTn id="25" dur="500" fill="hold"/>
                                        <p:tgtEl>
                                          <p:spTgt spid="37909">
                                            <p:txEl>
                                              <p:charRg st="96" end="12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909">
                                            <p:txEl>
                                              <p:charRg st="96" end="12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909">
                                            <p:txEl>
                                              <p:charRg st="120" end="140"/>
                                            </p:txEl>
                                          </p:spTgt>
                                        </p:tgtEl>
                                        <p:attrNameLst>
                                          <p:attrName>style.visibility</p:attrName>
                                        </p:attrNameLst>
                                      </p:cBhvr>
                                      <p:to>
                                        <p:strVal val="visible"/>
                                      </p:to>
                                    </p:set>
                                    <p:anim calcmode="lin" valueType="num">
                                      <p:cBhvr additive="base">
                                        <p:cTn id="31" dur="500" fill="hold"/>
                                        <p:tgtEl>
                                          <p:spTgt spid="37909">
                                            <p:txEl>
                                              <p:charRg st="120" end="14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909">
                                            <p:txEl>
                                              <p:charRg st="120" end="14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7909">
                                            <p:txEl>
                                              <p:charRg st="140" end="171"/>
                                            </p:txEl>
                                          </p:spTgt>
                                        </p:tgtEl>
                                        <p:attrNameLst>
                                          <p:attrName>style.visibility</p:attrName>
                                        </p:attrNameLst>
                                      </p:cBhvr>
                                      <p:to>
                                        <p:strVal val="visible"/>
                                      </p:to>
                                    </p:set>
                                    <p:anim calcmode="lin" valueType="num">
                                      <p:cBhvr additive="base">
                                        <p:cTn id="37" dur="500" fill="hold"/>
                                        <p:tgtEl>
                                          <p:spTgt spid="37909">
                                            <p:txEl>
                                              <p:charRg st="140" end="17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909">
                                            <p:txEl>
                                              <p:charRg st="140" end="17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7909">
                                            <p:txEl>
                                              <p:charRg st="171" end="200"/>
                                            </p:txEl>
                                          </p:spTgt>
                                        </p:tgtEl>
                                        <p:attrNameLst>
                                          <p:attrName>style.visibility</p:attrName>
                                        </p:attrNameLst>
                                      </p:cBhvr>
                                      <p:to>
                                        <p:strVal val="visible"/>
                                      </p:to>
                                    </p:set>
                                    <p:anim calcmode="lin" valueType="num">
                                      <p:cBhvr additive="base">
                                        <p:cTn id="43" dur="500" fill="hold"/>
                                        <p:tgtEl>
                                          <p:spTgt spid="37909">
                                            <p:txEl>
                                              <p:charRg st="171" end="20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7909">
                                            <p:txEl>
                                              <p:charRg st="171" end="20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7909">
                                            <p:txEl>
                                              <p:charRg st="200" end="216"/>
                                            </p:txEl>
                                          </p:spTgt>
                                        </p:tgtEl>
                                        <p:attrNameLst>
                                          <p:attrName>style.visibility</p:attrName>
                                        </p:attrNameLst>
                                      </p:cBhvr>
                                      <p:to>
                                        <p:strVal val="visible"/>
                                      </p:to>
                                    </p:set>
                                    <p:anim calcmode="lin" valueType="num">
                                      <p:cBhvr additive="base">
                                        <p:cTn id="49" dur="500" fill="hold"/>
                                        <p:tgtEl>
                                          <p:spTgt spid="37909">
                                            <p:txEl>
                                              <p:charRg st="200" end="21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7909">
                                            <p:txEl>
                                              <p:charRg st="200" end="21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7909">
                                            <p:txEl>
                                              <p:charRg st="216" end="317"/>
                                            </p:txEl>
                                          </p:spTgt>
                                        </p:tgtEl>
                                        <p:attrNameLst>
                                          <p:attrName>style.visibility</p:attrName>
                                        </p:attrNameLst>
                                      </p:cBhvr>
                                      <p:to>
                                        <p:strVal val="visible"/>
                                      </p:to>
                                    </p:set>
                                    <p:anim calcmode="lin" valueType="num">
                                      <p:cBhvr additive="base">
                                        <p:cTn id="55" dur="500" fill="hold"/>
                                        <p:tgtEl>
                                          <p:spTgt spid="37909">
                                            <p:txEl>
                                              <p:charRg st="216" end="31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7909">
                                            <p:txEl>
                                              <p:charRg st="216" end="31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7909">
                                            <p:txEl>
                                              <p:charRg st="317" end="379"/>
                                            </p:txEl>
                                          </p:spTgt>
                                        </p:tgtEl>
                                        <p:attrNameLst>
                                          <p:attrName>style.visibility</p:attrName>
                                        </p:attrNameLst>
                                      </p:cBhvr>
                                      <p:to>
                                        <p:strVal val="visible"/>
                                      </p:to>
                                    </p:set>
                                    <p:anim calcmode="lin" valueType="num">
                                      <p:cBhvr additive="base">
                                        <p:cTn id="61" dur="500" fill="hold"/>
                                        <p:tgtEl>
                                          <p:spTgt spid="37909">
                                            <p:txEl>
                                              <p:charRg st="317" end="37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7909">
                                            <p:txEl>
                                              <p:charRg st="317" end="37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ChangeArrowheads="1"/>
          </p:cNvSpPr>
          <p:nvPr>
            <p:ph type="title"/>
          </p:nvPr>
        </p:nvSpPr>
        <p:spPr>
          <a:xfrm>
            <a:off x="76200" y="228600"/>
            <a:ext cx="89916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重排九宫问题的全局择优搜索树</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0963" name="Rectangle 3" descr="Rectangle: Click to edit Master text styles&#13;&#10;Second level&#13;&#10;Third level&#13;&#10;Fourth level&#13;&#10;Fifth level"/>
          <p:cNvSpPr>
            <a:spLocks noGrp="1"/>
          </p:cNvSpPr>
          <p:nvPr>
            <p:ph idx="1"/>
          </p:nvPr>
        </p:nvSpPr>
        <p:spPr>
          <a:xfrm>
            <a:off x="304800" y="1143000"/>
            <a:ext cx="8382000" cy="4953000"/>
          </a:xfrm>
          <a:ln/>
        </p:spPr>
        <p:txBody>
          <a:bodyPr vert="horz" wrap="square" lIns="91440" tIns="45720" rIns="91440" bIns="45720" anchor="t" anchorCtr="0"/>
          <a:p>
            <a:pPr eaLnBrk="1" hangingPunct="1">
              <a:buFont typeface="Wingdings" panose="05000000000000000000" pitchFamily="2" charset="2"/>
              <a:buNone/>
            </a:pPr>
            <a:r>
              <a:rPr lang="zh-CN" altLang="en-US" sz="2000" dirty="0"/>
              <a:t>设估价函数为</a:t>
            </a:r>
            <a:endParaRPr lang="zh-CN" altLang="en-US" sz="2000" dirty="0"/>
          </a:p>
          <a:p>
            <a:pPr algn="ctr" eaLnBrk="1" hangingPunct="1">
              <a:buFont typeface="Wingdings" panose="05000000000000000000" pitchFamily="2" charset="2"/>
              <a:buNone/>
            </a:pPr>
            <a:r>
              <a:rPr lang="en-US" altLang="zh-CN" sz="2000" dirty="0"/>
              <a:t>f(x)=d(x)+h(x)</a:t>
            </a:r>
            <a:endParaRPr lang="en-US" altLang="zh-CN" sz="2000" dirty="0"/>
          </a:p>
          <a:p>
            <a:pPr eaLnBrk="1" hangingPunct="1">
              <a:buFont typeface="Wingdings" panose="05000000000000000000" pitchFamily="2" charset="2"/>
              <a:buNone/>
            </a:pPr>
            <a:r>
              <a:rPr lang="zh-CN" altLang="en-US" sz="2000" dirty="0"/>
              <a:t>其中，</a:t>
            </a:r>
            <a:r>
              <a:rPr lang="en-US" altLang="zh-CN" sz="2000" dirty="0"/>
              <a:t>d(x)</a:t>
            </a:r>
            <a:r>
              <a:rPr lang="zh-CN" altLang="en-US" sz="2000" dirty="0"/>
              <a:t>表示节点</a:t>
            </a:r>
            <a:r>
              <a:rPr lang="en-US" altLang="zh-CN" sz="2000" dirty="0"/>
              <a:t>x</a:t>
            </a:r>
            <a:r>
              <a:rPr lang="zh-CN" altLang="en-US" sz="2000" dirty="0"/>
              <a:t>的深度，</a:t>
            </a:r>
            <a:r>
              <a:rPr lang="en-US" altLang="zh-CN" sz="2000" dirty="0"/>
              <a:t>h(x)</a:t>
            </a:r>
            <a:r>
              <a:rPr lang="zh-CN" altLang="en-US" sz="2000" dirty="0"/>
              <a:t>表示节点</a:t>
            </a:r>
            <a:r>
              <a:rPr lang="en-US" altLang="zh-CN" sz="2000" dirty="0"/>
              <a:t>x</a:t>
            </a:r>
            <a:r>
              <a:rPr lang="zh-CN" altLang="en-US" sz="2000" dirty="0"/>
              <a:t>的格局与目标节点格局不相同的牌数。</a:t>
            </a:r>
            <a:endParaRPr lang="zh-CN" altLang="en-US" sz="2000" dirty="0"/>
          </a:p>
        </p:txBody>
      </p:sp>
      <p:sp>
        <p:nvSpPr>
          <p:cNvPr id="8294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40964" name="Object 4"/>
          <p:cNvGraphicFramePr>
            <a:graphicFrameLocks noChangeAspect="1"/>
          </p:cNvGraphicFramePr>
          <p:nvPr/>
        </p:nvGraphicFramePr>
        <p:xfrm>
          <a:off x="2695575" y="2209800"/>
          <a:ext cx="4314825" cy="4572000"/>
        </p:xfrm>
        <a:graphic>
          <a:graphicData uri="http://schemas.openxmlformats.org/presentationml/2006/ole">
            <mc:AlternateContent xmlns:mc="http://schemas.openxmlformats.org/markup-compatibility/2006">
              <mc:Choice xmlns:v="urn:schemas-microsoft-com:vml" Requires="v">
                <p:oleObj spid="_x0000_s3082" name="" r:id="rId1" imgW="3759200" imgH="4380230" progId="Visio.Drawing.6">
                  <p:embed/>
                </p:oleObj>
              </mc:Choice>
              <mc:Fallback>
                <p:oleObj name="" r:id="rId1" imgW="3759200" imgH="4380230" progId="Visio.Drawing.6">
                  <p:embed/>
                  <p:pic>
                    <p:nvPicPr>
                      <p:cNvPr id="0" name="图片 3081"/>
                      <p:cNvPicPr/>
                      <p:nvPr/>
                    </p:nvPicPr>
                    <p:blipFill>
                      <a:blip r:embed="rId2"/>
                      <a:stretch>
                        <a:fillRect/>
                      </a:stretch>
                    </p:blipFill>
                    <p:spPr>
                      <a:xfrm>
                        <a:off x="2695575" y="2209800"/>
                        <a:ext cx="4314825" cy="4572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0963">
                                            <p:txEl>
                                              <p:charRg st="0" end="7"/>
                                            </p:txEl>
                                          </p:spTgt>
                                        </p:tgtEl>
                                        <p:attrNameLst>
                                          <p:attrName>style.visibility</p:attrName>
                                        </p:attrNameLst>
                                      </p:cBhvr>
                                      <p:to>
                                        <p:strVal val="visible"/>
                                      </p:to>
                                    </p:set>
                                    <p:anim calcmode="lin" valueType="num">
                                      <p:cBhvr additive="base">
                                        <p:cTn id="7" dur="500" fill="hold"/>
                                        <p:tgtEl>
                                          <p:spTgt spid="40963">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charRg st="0"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3">
                                            <p:txEl>
                                              <p:charRg st="7" end="22"/>
                                            </p:txEl>
                                          </p:spTgt>
                                        </p:tgtEl>
                                        <p:attrNameLst>
                                          <p:attrName>style.visibility</p:attrName>
                                        </p:attrNameLst>
                                      </p:cBhvr>
                                      <p:to>
                                        <p:strVal val="visible"/>
                                      </p:to>
                                    </p:set>
                                    <p:anim calcmode="lin" valueType="num">
                                      <p:cBhvr additive="base">
                                        <p:cTn id="13" dur="500" fill="hold"/>
                                        <p:tgtEl>
                                          <p:spTgt spid="40963">
                                            <p:txEl>
                                              <p:charRg st="7" end="2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charRg st="7" end="2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3">
                                            <p:txEl>
                                              <p:charRg st="22" end="65"/>
                                            </p:txEl>
                                          </p:spTgt>
                                        </p:tgtEl>
                                        <p:attrNameLst>
                                          <p:attrName>style.visibility</p:attrName>
                                        </p:attrNameLst>
                                      </p:cBhvr>
                                      <p:to>
                                        <p:strVal val="visible"/>
                                      </p:to>
                                    </p:set>
                                    <p:anim calcmode="lin" valueType="num">
                                      <p:cBhvr additive="base">
                                        <p:cTn id="19" dur="500" fill="hold"/>
                                        <p:tgtEl>
                                          <p:spTgt spid="40963">
                                            <p:txEl>
                                              <p:charRg st="22" end="6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charRg st="22" end="6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0964"/>
                                        </p:tgtEl>
                                        <p:attrNameLst>
                                          <p:attrName>style.visibility</p:attrName>
                                        </p:attrNameLst>
                                      </p:cBhvr>
                                      <p:to>
                                        <p:strVal val="visible"/>
                                      </p:to>
                                    </p:set>
                                    <p:animEffect transition="in" filter="wipe(up)">
                                      <p:cBhvr>
                                        <p:cTn id="25"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2"/>
          <p:cNvSpPr>
            <a:spLocks noGrp="1" noChangeArrowheads="1"/>
          </p:cNvSpPr>
          <p:nvPr>
            <p:ph type="title"/>
          </p:nvPr>
        </p:nvSpPr>
        <p:spPr>
          <a:xfrm>
            <a:off x="685800" y="304800"/>
            <a:ext cx="7772400" cy="8382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代价树的广度优先搜索</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8003" name="Rectangle 3" descr="Rectangle: Click to edit Master text styles&#13;&#10;Second level&#13;&#10;Third level&#13;&#10;Fourth level&#13;&#10;Fifth level"/>
          <p:cNvSpPr>
            <a:spLocks noGrp="1"/>
          </p:cNvSpPr>
          <p:nvPr>
            <p:ph idx="1"/>
          </p:nvPr>
        </p:nvSpPr>
        <p:spPr>
          <a:xfrm>
            <a:off x="609600" y="1524000"/>
            <a:ext cx="8153400" cy="4800600"/>
          </a:xfrm>
          <a:ln/>
        </p:spPr>
        <p:txBody>
          <a:bodyPr vert="horz" wrap="square" lIns="91440" tIns="45720" rIns="91440" bIns="45720" anchor="t" anchorCtr="0"/>
          <a:p>
            <a:pPr eaLnBrk="1" hangingPunct="1">
              <a:lnSpc>
                <a:spcPct val="90000"/>
              </a:lnSpc>
            </a:pPr>
            <a:r>
              <a:rPr lang="zh-CN" altLang="en-US" sz="2400" dirty="0"/>
              <a:t>边上标有代价</a:t>
            </a:r>
            <a:r>
              <a:rPr lang="en-US" altLang="zh-CN" sz="2400" dirty="0"/>
              <a:t>(</a:t>
            </a:r>
            <a:r>
              <a:rPr lang="zh-CN" altLang="en-US" sz="2400" dirty="0"/>
              <a:t>或费用</a:t>
            </a:r>
            <a:r>
              <a:rPr lang="en-US" altLang="zh-CN" sz="2400" dirty="0"/>
              <a:t>)</a:t>
            </a:r>
            <a:r>
              <a:rPr lang="zh-CN" altLang="en-US" sz="2400" dirty="0"/>
              <a:t>的树称为代价树。</a:t>
            </a:r>
            <a:endParaRPr lang="zh-CN" altLang="en-US" sz="2400" dirty="0"/>
          </a:p>
          <a:p>
            <a:pPr eaLnBrk="1" hangingPunct="1">
              <a:lnSpc>
                <a:spcPct val="90000"/>
              </a:lnSpc>
            </a:pPr>
            <a:r>
              <a:rPr lang="zh-CN" altLang="en-US" sz="2400" dirty="0"/>
              <a:t>用</a:t>
            </a:r>
            <a:r>
              <a:rPr lang="en-US" altLang="zh-CN" sz="2400" dirty="0"/>
              <a:t>g(x)</a:t>
            </a:r>
            <a:r>
              <a:rPr lang="zh-CN" altLang="en-US" sz="2400" dirty="0"/>
              <a:t>表示从初始节点</a:t>
            </a:r>
            <a:r>
              <a:rPr lang="en-US" altLang="zh-CN" sz="2400" dirty="0"/>
              <a:t>S</a:t>
            </a:r>
            <a:r>
              <a:rPr lang="en-US" altLang="zh-CN" sz="2400" baseline="-25000" dirty="0"/>
              <a:t>0</a:t>
            </a:r>
            <a:r>
              <a:rPr lang="zh-CN" altLang="en-US" sz="2400" dirty="0"/>
              <a:t>到节点</a:t>
            </a:r>
            <a:r>
              <a:rPr lang="en-US" altLang="zh-CN" sz="2400" dirty="0"/>
              <a:t>x</a:t>
            </a:r>
            <a:r>
              <a:rPr lang="zh-CN" altLang="en-US" sz="2400" dirty="0"/>
              <a:t>的代价，用</a:t>
            </a:r>
            <a:r>
              <a:rPr lang="en-US" altLang="zh-CN" sz="2400" dirty="0"/>
              <a:t>c(x</a:t>
            </a:r>
            <a:r>
              <a:rPr lang="en-US" altLang="zh-CN" sz="2400" baseline="-25000" dirty="0"/>
              <a:t>1</a:t>
            </a:r>
            <a:r>
              <a:rPr lang="en-US" altLang="zh-CN" sz="2400" dirty="0"/>
              <a:t>,x</a:t>
            </a:r>
            <a:r>
              <a:rPr lang="en-US" altLang="zh-CN" sz="2400" baseline="-25000" dirty="0"/>
              <a:t>2</a:t>
            </a:r>
            <a:r>
              <a:rPr lang="en-US" altLang="zh-CN" sz="2400" dirty="0"/>
              <a:t>)</a:t>
            </a:r>
            <a:r>
              <a:rPr lang="zh-CN" altLang="en-US" sz="2400" dirty="0"/>
              <a:t>表示从父节点</a:t>
            </a:r>
            <a:r>
              <a:rPr lang="en-US" altLang="zh-CN" sz="2400" dirty="0"/>
              <a:t>x</a:t>
            </a:r>
            <a:r>
              <a:rPr lang="en-US" altLang="zh-CN" sz="2400" baseline="-25000" dirty="0"/>
              <a:t>1</a:t>
            </a:r>
            <a:r>
              <a:rPr lang="zh-CN" altLang="en-US" sz="2400" dirty="0"/>
              <a:t>到子节点</a:t>
            </a:r>
            <a:r>
              <a:rPr lang="en-US" altLang="zh-CN" sz="2400" dirty="0"/>
              <a:t>x</a:t>
            </a:r>
            <a:r>
              <a:rPr lang="en-US" altLang="zh-CN" sz="2400" baseline="-25000" dirty="0"/>
              <a:t>2</a:t>
            </a:r>
            <a:r>
              <a:rPr lang="zh-CN" altLang="en-US" sz="2400" dirty="0"/>
              <a:t>的代价则有：</a:t>
            </a:r>
            <a:endParaRPr lang="zh-CN" altLang="en-US" sz="2400" dirty="0"/>
          </a:p>
          <a:p>
            <a:pPr algn="ctr" eaLnBrk="1" hangingPunct="1">
              <a:lnSpc>
                <a:spcPct val="90000"/>
              </a:lnSpc>
              <a:buFont typeface="Wingdings" panose="05000000000000000000" pitchFamily="2" charset="2"/>
              <a:buNone/>
            </a:pPr>
            <a:r>
              <a:rPr lang="en-US" altLang="zh-CN" sz="2400" dirty="0"/>
              <a:t>g(x</a:t>
            </a:r>
            <a:r>
              <a:rPr lang="en-US" altLang="zh-CN" sz="2400" baseline="-25000" dirty="0"/>
              <a:t>2</a:t>
            </a:r>
            <a:r>
              <a:rPr lang="en-US" altLang="zh-CN" sz="2400" dirty="0"/>
              <a:t>)=g(x</a:t>
            </a:r>
            <a:r>
              <a:rPr lang="en-US" altLang="zh-CN" sz="2400" baseline="-25000" dirty="0"/>
              <a:t>1</a:t>
            </a:r>
            <a:r>
              <a:rPr lang="en-US" altLang="zh-CN" sz="2400" dirty="0"/>
              <a:t>)+c(x</a:t>
            </a:r>
            <a:r>
              <a:rPr lang="en-US" altLang="zh-CN" sz="2400" baseline="-25000" dirty="0"/>
              <a:t>1</a:t>
            </a:r>
            <a:r>
              <a:rPr lang="en-US" altLang="zh-CN" sz="2400" dirty="0"/>
              <a:t>,x</a:t>
            </a:r>
            <a:r>
              <a:rPr lang="en-US" altLang="zh-CN" sz="2400" baseline="-25000" dirty="0"/>
              <a:t>2</a:t>
            </a:r>
            <a:r>
              <a:rPr lang="en-US" altLang="zh-CN" sz="2400" dirty="0"/>
              <a:t>)</a:t>
            </a:r>
            <a:endParaRPr lang="en-US" altLang="zh-CN" sz="2400" dirty="0"/>
          </a:p>
          <a:p>
            <a:pPr eaLnBrk="1" hangingPunct="1">
              <a:lnSpc>
                <a:spcPct val="90000"/>
              </a:lnSpc>
            </a:pPr>
            <a:r>
              <a:rPr lang="zh-CN" altLang="en-US" sz="2400" dirty="0"/>
              <a:t>基本思想：</a:t>
            </a:r>
            <a:endParaRPr lang="zh-CN" altLang="en-US" sz="2400" dirty="0"/>
          </a:p>
          <a:p>
            <a:pPr eaLnBrk="1" hangingPunct="1">
              <a:lnSpc>
                <a:spcPct val="90000"/>
              </a:lnSpc>
              <a:buFont typeface="Wingdings" panose="05000000000000000000" pitchFamily="2" charset="2"/>
              <a:buNone/>
            </a:pPr>
            <a:r>
              <a:rPr lang="zh-CN" altLang="en-US" sz="2400" dirty="0"/>
              <a:t>	每次从</a:t>
            </a:r>
            <a:r>
              <a:rPr lang="en-US" altLang="zh-CN" sz="2400" dirty="0"/>
              <a:t>OPEN</a:t>
            </a:r>
            <a:r>
              <a:rPr lang="zh-CN" altLang="en-US" sz="2400" dirty="0"/>
              <a:t>表中选择节点往</a:t>
            </a:r>
            <a:r>
              <a:rPr lang="en-US" altLang="zh-CN" sz="2400" dirty="0"/>
              <a:t>CLOSE</a:t>
            </a:r>
            <a:r>
              <a:rPr lang="zh-CN" altLang="en-US" sz="2400" dirty="0"/>
              <a:t>表传送时，总是选择其代价最小的节点。也就是说，</a:t>
            </a:r>
            <a:r>
              <a:rPr lang="en-US" altLang="zh-CN" sz="2400" dirty="0"/>
              <a:t>OPEN</a:t>
            </a:r>
            <a:r>
              <a:rPr lang="zh-CN" altLang="en-US" sz="2400" dirty="0"/>
              <a:t>表中的节点在任一时刻都是按其代价从小到大排序的。代价小的节点排在前面，代价大的节点排在后面，而不管节点在代价树中处于什么位置。</a:t>
            </a:r>
            <a:endParaRPr lang="zh-CN" altLang="en-US" sz="2400" dirty="0"/>
          </a:p>
          <a:p>
            <a:pPr eaLnBrk="1" hangingPunct="1">
              <a:lnSpc>
                <a:spcPct val="90000"/>
              </a:lnSpc>
            </a:pPr>
            <a:r>
              <a:rPr lang="zh-CN" altLang="en-US" sz="2400" dirty="0"/>
              <a:t>如果问题有解，代价树的广度优先搜索一定可以求得解，并且求出的是最优解。</a:t>
            </a:r>
            <a:endParaRPr lang="zh-CN" altLang="en-US" sz="2400" dirty="0"/>
          </a:p>
        </p:txBody>
      </p:sp>
      <p:sp>
        <p:nvSpPr>
          <p:cNvPr id="8499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charRg st="0" end="20"/>
                                            </p:txEl>
                                          </p:spTgt>
                                        </p:tgtEl>
                                        <p:attrNameLst>
                                          <p:attrName>style.visibility</p:attrName>
                                        </p:attrNameLst>
                                      </p:cBhvr>
                                      <p:to>
                                        <p:strVal val="visible"/>
                                      </p:to>
                                    </p:set>
                                    <p:anim calcmode="lin" valueType="num">
                                      <p:cBhvr additive="base">
                                        <p:cTn id="7" dur="500" fill="hold"/>
                                        <p:tgtEl>
                                          <p:spTgt spid="128003">
                                            <p:txEl>
                                              <p:charRg st="0" end="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charRg st="0" end="2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8003">
                                            <p:txEl>
                                              <p:charRg st="20" end="72"/>
                                            </p:txEl>
                                          </p:spTgt>
                                        </p:tgtEl>
                                        <p:attrNameLst>
                                          <p:attrName>style.visibility</p:attrName>
                                        </p:attrNameLst>
                                      </p:cBhvr>
                                      <p:to>
                                        <p:strVal val="visible"/>
                                      </p:to>
                                    </p:set>
                                    <p:anim calcmode="lin" valueType="num">
                                      <p:cBhvr additive="base">
                                        <p:cTn id="13" dur="500" fill="hold"/>
                                        <p:tgtEl>
                                          <p:spTgt spid="128003">
                                            <p:txEl>
                                              <p:charRg st="20" end="7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8003">
                                            <p:txEl>
                                              <p:charRg st="20" end="7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8003">
                                            <p:txEl>
                                              <p:charRg st="72" end="93"/>
                                            </p:txEl>
                                          </p:spTgt>
                                        </p:tgtEl>
                                        <p:attrNameLst>
                                          <p:attrName>style.visibility</p:attrName>
                                        </p:attrNameLst>
                                      </p:cBhvr>
                                      <p:to>
                                        <p:strVal val="visible"/>
                                      </p:to>
                                    </p:set>
                                    <p:anim calcmode="lin" valueType="num">
                                      <p:cBhvr additive="base">
                                        <p:cTn id="19" dur="500" fill="hold"/>
                                        <p:tgtEl>
                                          <p:spTgt spid="128003">
                                            <p:txEl>
                                              <p:charRg st="72" end="9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8003">
                                            <p:txEl>
                                              <p:charRg st="72" end="9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8003">
                                            <p:txEl>
                                              <p:charRg st="93" end="99"/>
                                            </p:txEl>
                                          </p:spTgt>
                                        </p:tgtEl>
                                        <p:attrNameLst>
                                          <p:attrName>style.visibility</p:attrName>
                                        </p:attrNameLst>
                                      </p:cBhvr>
                                      <p:to>
                                        <p:strVal val="visible"/>
                                      </p:to>
                                    </p:set>
                                    <p:anim calcmode="lin" valueType="num">
                                      <p:cBhvr additive="base">
                                        <p:cTn id="25" dur="500" fill="hold"/>
                                        <p:tgtEl>
                                          <p:spTgt spid="128003">
                                            <p:txEl>
                                              <p:charRg st="93" end="9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8003">
                                            <p:txEl>
                                              <p:charRg st="93" end="9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8003">
                                            <p:txEl>
                                              <p:charRg st="99" end="210"/>
                                            </p:txEl>
                                          </p:spTgt>
                                        </p:tgtEl>
                                        <p:attrNameLst>
                                          <p:attrName>style.visibility</p:attrName>
                                        </p:attrNameLst>
                                      </p:cBhvr>
                                      <p:to>
                                        <p:strVal val="visible"/>
                                      </p:to>
                                    </p:set>
                                    <p:anim calcmode="lin" valueType="num">
                                      <p:cBhvr additive="base">
                                        <p:cTn id="31" dur="500" fill="hold"/>
                                        <p:tgtEl>
                                          <p:spTgt spid="128003">
                                            <p:txEl>
                                              <p:charRg st="99" end="2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8003">
                                            <p:txEl>
                                              <p:charRg st="99" end="2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8003">
                                            <p:txEl>
                                              <p:charRg st="210" end="246"/>
                                            </p:txEl>
                                          </p:spTgt>
                                        </p:tgtEl>
                                        <p:attrNameLst>
                                          <p:attrName>style.visibility</p:attrName>
                                        </p:attrNameLst>
                                      </p:cBhvr>
                                      <p:to>
                                        <p:strVal val="visible"/>
                                      </p:to>
                                    </p:set>
                                    <p:anim calcmode="lin" valueType="num">
                                      <p:cBhvr additive="base">
                                        <p:cTn id="37" dur="500" fill="hold"/>
                                        <p:tgtEl>
                                          <p:spTgt spid="128003">
                                            <p:txEl>
                                              <p:charRg st="210" end="24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8003">
                                            <p:txEl>
                                              <p:charRg st="210" end="24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a:spLocks noGrp="1" noChangeArrowheads="1"/>
          </p:cNvSpPr>
          <p:nvPr>
            <p:ph type="title"/>
          </p:nvPr>
        </p:nvSpPr>
        <p:spPr>
          <a:xfrm>
            <a:off x="685800" y="304800"/>
            <a:ext cx="7772400" cy="8382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代价树广度优先搜索过程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5955" name="Rectangle 3" descr="Rectangle: Click to edit Master text styles&#13;&#10;Second level&#13;&#10;Third level&#13;&#10;Fourth level&#13;&#10;Fifth level"/>
          <p:cNvSpPr>
            <a:spLocks noGrp="1"/>
          </p:cNvSpPr>
          <p:nvPr>
            <p:ph idx="1"/>
          </p:nvPr>
        </p:nvSpPr>
        <p:spPr>
          <a:xfrm>
            <a:off x="533400" y="1524000"/>
            <a:ext cx="8305800" cy="5105400"/>
          </a:xfrm>
          <a:ln/>
        </p:spPr>
        <p:txBody>
          <a:bodyPr vert="horz" wrap="square" lIns="91440" tIns="45720" rIns="91440" bIns="45720" anchor="t" anchorCtr="0"/>
          <a:p>
            <a:pPr marL="609600" indent="-609600" eaLnBrk="1" hangingPunct="1">
              <a:lnSpc>
                <a:spcPct val="90000"/>
              </a:lnSpc>
              <a:buFont typeface="Wingdings" panose="05000000000000000000" pitchFamily="2" charset="2"/>
              <a:buAutoNum type="arabicPeriod"/>
            </a:pPr>
            <a:r>
              <a:rPr lang="zh-CN" altLang="en-US" sz="2800" dirty="0">
                <a:latin typeface="Times New Roman" panose="02020603050405020304" pitchFamily="18" charset="0"/>
              </a:rPr>
              <a:t>把初始节点</a:t>
            </a:r>
            <a:r>
              <a:rPr lang="en-US" altLang="zh-CN" sz="2800" dirty="0">
                <a:latin typeface="Times New Roman" panose="02020603050405020304" pitchFamily="18" charset="0"/>
              </a:rPr>
              <a:t>S</a:t>
            </a:r>
            <a:r>
              <a:rPr lang="en-US" altLang="zh-CN" sz="2800" baseline="-25000" dirty="0">
                <a:latin typeface="Times New Roman" panose="02020603050405020304" pitchFamily="18" charset="0"/>
              </a:rPr>
              <a:t>0</a:t>
            </a:r>
            <a:r>
              <a:rPr lang="zh-CN" altLang="en-US" sz="2800" dirty="0">
                <a:latin typeface="Times New Roman" panose="02020603050405020304" pitchFamily="18" charset="0"/>
              </a:rPr>
              <a:t>放入</a:t>
            </a:r>
            <a:r>
              <a:rPr lang="en-US" altLang="zh-CN" sz="2800" dirty="0">
                <a:latin typeface="Times New Roman" panose="02020603050405020304" pitchFamily="18" charset="0"/>
              </a:rPr>
              <a:t>OPEN</a:t>
            </a:r>
            <a:r>
              <a:rPr lang="zh-CN" altLang="en-US" sz="2800" dirty="0">
                <a:latin typeface="Times New Roman" panose="02020603050405020304" pitchFamily="18" charset="0"/>
              </a:rPr>
              <a:t>表，令</a:t>
            </a:r>
            <a:r>
              <a:rPr lang="en-US" altLang="zh-CN" sz="2800" dirty="0">
                <a:latin typeface="Times New Roman" panose="02020603050405020304" pitchFamily="18" charset="0"/>
              </a:rPr>
              <a:t>g(S</a:t>
            </a:r>
            <a:r>
              <a:rPr lang="en-US" altLang="zh-CN" sz="2800" baseline="-25000" dirty="0">
                <a:latin typeface="Times New Roman" panose="02020603050405020304" pitchFamily="18" charset="0"/>
              </a:rPr>
              <a:t>0</a:t>
            </a:r>
            <a:r>
              <a:rPr lang="en-US" altLang="zh-CN" sz="2800" dirty="0">
                <a:latin typeface="Times New Roman" panose="02020603050405020304" pitchFamily="18" charset="0"/>
              </a:rPr>
              <a:t>)=0</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marL="609600" indent="-609600" eaLnBrk="1" hangingPunct="1">
              <a:lnSpc>
                <a:spcPct val="90000"/>
              </a:lnSpc>
              <a:buFont typeface="Wingdings" panose="05000000000000000000" pitchFamily="2" charset="2"/>
              <a:buAutoNum type="arabicPeriod"/>
            </a:pPr>
            <a:r>
              <a:rPr lang="zh-CN" altLang="en-US" sz="2800" dirty="0">
                <a:latin typeface="Times New Roman" panose="02020603050405020304" pitchFamily="18" charset="0"/>
              </a:rPr>
              <a:t>如果</a:t>
            </a:r>
            <a:r>
              <a:rPr lang="en-US" altLang="zh-CN" sz="2800" dirty="0">
                <a:latin typeface="Times New Roman" panose="02020603050405020304" pitchFamily="18" charset="0"/>
              </a:rPr>
              <a:t>OPEN</a:t>
            </a:r>
            <a:r>
              <a:rPr lang="zh-CN" altLang="en-US" sz="2800" dirty="0">
                <a:latin typeface="Times New Roman" panose="02020603050405020304" pitchFamily="18" charset="0"/>
              </a:rPr>
              <a:t>表为空，则问题无解，退出。</a:t>
            </a:r>
            <a:endParaRPr lang="zh-CN" altLang="en-US" sz="2800" dirty="0">
              <a:latin typeface="Times New Roman" panose="02020603050405020304" pitchFamily="18" charset="0"/>
            </a:endParaRPr>
          </a:p>
          <a:p>
            <a:pPr marL="609600" indent="-609600" eaLnBrk="1" hangingPunct="1">
              <a:lnSpc>
                <a:spcPct val="90000"/>
              </a:lnSpc>
              <a:buFont typeface="Wingdings" panose="05000000000000000000" pitchFamily="2" charset="2"/>
              <a:buAutoNum type="arabicPeriod"/>
            </a:pPr>
            <a:r>
              <a:rPr lang="zh-CN" altLang="en-US" sz="2800" dirty="0">
                <a:latin typeface="Times New Roman" panose="02020603050405020304" pitchFamily="18" charset="0"/>
              </a:rPr>
              <a:t>把</a:t>
            </a:r>
            <a:r>
              <a:rPr lang="en-US" altLang="zh-CN" sz="2800" dirty="0">
                <a:latin typeface="Times New Roman" panose="02020603050405020304" pitchFamily="18" charset="0"/>
              </a:rPr>
              <a:t>OPEN</a:t>
            </a:r>
            <a:r>
              <a:rPr lang="zh-CN" altLang="en-US" sz="2800" dirty="0">
                <a:latin typeface="Times New Roman" panose="02020603050405020304" pitchFamily="18" charset="0"/>
              </a:rPr>
              <a:t>表的第一个节点（记为节点</a:t>
            </a:r>
            <a:r>
              <a:rPr lang="en-US" altLang="zh-CN" sz="2800" dirty="0">
                <a:latin typeface="Times New Roman" panose="02020603050405020304" pitchFamily="18" charset="0"/>
              </a:rPr>
              <a:t>n</a:t>
            </a:r>
            <a:r>
              <a:rPr lang="zh-CN" altLang="en-US" sz="2800" dirty="0">
                <a:latin typeface="Times New Roman" panose="02020603050405020304" pitchFamily="18" charset="0"/>
              </a:rPr>
              <a:t>）取出放入</a:t>
            </a:r>
            <a:r>
              <a:rPr lang="en-US" altLang="zh-CN" sz="2800" dirty="0">
                <a:latin typeface="Times New Roman" panose="02020603050405020304" pitchFamily="18" charset="0"/>
              </a:rPr>
              <a:t>CLOSE</a:t>
            </a:r>
            <a:r>
              <a:rPr lang="zh-CN" altLang="en-US" sz="2800" dirty="0">
                <a:latin typeface="Times New Roman" panose="02020603050405020304" pitchFamily="18" charset="0"/>
              </a:rPr>
              <a:t>表。</a:t>
            </a:r>
            <a:endParaRPr lang="zh-CN" altLang="en-US" sz="2800" dirty="0">
              <a:latin typeface="Times New Roman" panose="02020603050405020304" pitchFamily="18" charset="0"/>
            </a:endParaRPr>
          </a:p>
          <a:p>
            <a:pPr marL="609600" indent="-609600" eaLnBrk="1" hangingPunct="1">
              <a:lnSpc>
                <a:spcPct val="90000"/>
              </a:lnSpc>
              <a:buFont typeface="Wingdings" panose="05000000000000000000" pitchFamily="2" charset="2"/>
              <a:buAutoNum type="arabicPeriod"/>
            </a:pPr>
            <a:r>
              <a:rPr lang="zh-CN" altLang="en-US" sz="2800" dirty="0">
                <a:latin typeface="Times New Roman" panose="02020603050405020304" pitchFamily="18" charset="0"/>
              </a:rPr>
              <a:t>考察节点</a:t>
            </a:r>
            <a:r>
              <a:rPr lang="en-US" altLang="zh-CN" sz="2800" dirty="0">
                <a:latin typeface="Times New Roman" panose="02020603050405020304" pitchFamily="18" charset="0"/>
              </a:rPr>
              <a:t>n</a:t>
            </a:r>
            <a:r>
              <a:rPr lang="zh-CN" altLang="en-US" sz="2800" dirty="0">
                <a:latin typeface="Times New Roman" panose="02020603050405020304" pitchFamily="18" charset="0"/>
              </a:rPr>
              <a:t>是否为目标节点。若是，则求得了问题的解，退出。</a:t>
            </a:r>
            <a:endParaRPr lang="zh-CN" altLang="en-US" sz="2800" dirty="0">
              <a:latin typeface="Times New Roman" panose="02020603050405020304" pitchFamily="18" charset="0"/>
            </a:endParaRPr>
          </a:p>
          <a:p>
            <a:pPr marL="609600" indent="-609600" eaLnBrk="1" hangingPunct="1">
              <a:lnSpc>
                <a:spcPct val="90000"/>
              </a:lnSpc>
              <a:buFont typeface="Wingdings" panose="05000000000000000000" pitchFamily="2" charset="2"/>
              <a:buAutoNum type="arabicPeriod"/>
            </a:pPr>
            <a:r>
              <a:rPr lang="zh-CN" altLang="en-US" sz="2800" dirty="0">
                <a:latin typeface="Times New Roman" panose="02020603050405020304" pitchFamily="18" charset="0"/>
              </a:rPr>
              <a:t>若节点</a:t>
            </a:r>
            <a:r>
              <a:rPr lang="en-US" altLang="zh-CN" sz="2800" dirty="0">
                <a:latin typeface="Times New Roman" panose="02020603050405020304" pitchFamily="18" charset="0"/>
              </a:rPr>
              <a:t>n</a:t>
            </a:r>
            <a:r>
              <a:rPr lang="zh-CN" altLang="en-US" sz="2800" dirty="0">
                <a:latin typeface="Times New Roman" panose="02020603050405020304" pitchFamily="18" charset="0"/>
              </a:rPr>
              <a:t>不可扩展，则转第</a:t>
            </a:r>
            <a:r>
              <a:rPr lang="en-US" altLang="zh-CN" sz="2800" dirty="0">
                <a:latin typeface="Times New Roman" panose="02020603050405020304" pitchFamily="18" charset="0"/>
              </a:rPr>
              <a:t>2</a:t>
            </a:r>
            <a:r>
              <a:rPr lang="zh-CN" altLang="en-US" sz="2800" dirty="0">
                <a:latin typeface="Times New Roman" panose="02020603050405020304" pitchFamily="18" charset="0"/>
              </a:rPr>
              <a:t>步。</a:t>
            </a:r>
            <a:endParaRPr lang="zh-CN" altLang="en-US" sz="2800" dirty="0">
              <a:latin typeface="Times New Roman" panose="02020603050405020304" pitchFamily="18" charset="0"/>
            </a:endParaRPr>
          </a:p>
          <a:p>
            <a:pPr marL="609600" indent="-609600" eaLnBrk="1" hangingPunct="1">
              <a:lnSpc>
                <a:spcPct val="90000"/>
              </a:lnSpc>
              <a:buFont typeface="Wingdings" panose="05000000000000000000" pitchFamily="2" charset="2"/>
              <a:buAutoNum type="arabicPeriod"/>
            </a:pPr>
            <a:r>
              <a:rPr lang="zh-CN" altLang="en-US" sz="2800" dirty="0">
                <a:latin typeface="Times New Roman" panose="02020603050405020304" pitchFamily="18" charset="0"/>
              </a:rPr>
              <a:t>扩展节点</a:t>
            </a:r>
            <a:r>
              <a:rPr lang="en-US" altLang="zh-CN" sz="2800" dirty="0">
                <a:latin typeface="Times New Roman" panose="02020603050405020304" pitchFamily="18" charset="0"/>
              </a:rPr>
              <a:t>n</a:t>
            </a:r>
            <a:r>
              <a:rPr lang="zh-CN" altLang="en-US" sz="2800" dirty="0">
                <a:latin typeface="Times New Roman" panose="02020603050405020304" pitchFamily="18" charset="0"/>
              </a:rPr>
              <a:t>，将其子节点放入</a:t>
            </a:r>
            <a:r>
              <a:rPr lang="en-US" altLang="zh-CN" sz="2800" dirty="0">
                <a:latin typeface="Times New Roman" panose="02020603050405020304" pitchFamily="18" charset="0"/>
              </a:rPr>
              <a:t>OPEN</a:t>
            </a:r>
            <a:r>
              <a:rPr lang="zh-CN" altLang="en-US" sz="2800" dirty="0">
                <a:latin typeface="Times New Roman" panose="02020603050405020304" pitchFamily="18" charset="0"/>
              </a:rPr>
              <a:t>表中，并为每一个子节点都配置指向父节点的指针。计算各子节点的代价，并按各节点的代价对</a:t>
            </a:r>
            <a:r>
              <a:rPr lang="en-US" altLang="zh-CN" sz="2800" dirty="0">
                <a:latin typeface="Times New Roman" panose="02020603050405020304" pitchFamily="18" charset="0"/>
              </a:rPr>
              <a:t>OPEN</a:t>
            </a:r>
            <a:r>
              <a:rPr lang="zh-CN" altLang="en-US" sz="2800" dirty="0">
                <a:latin typeface="Times New Roman" panose="02020603050405020304" pitchFamily="18" charset="0"/>
              </a:rPr>
              <a:t>表中的全部节点进行排序</a:t>
            </a:r>
            <a:r>
              <a:rPr lang="en-US" altLang="zh-CN" sz="2800" dirty="0">
                <a:latin typeface="Times New Roman" panose="02020603050405020304" pitchFamily="18" charset="0"/>
              </a:rPr>
              <a:t>(</a:t>
            </a:r>
            <a:r>
              <a:rPr lang="zh-CN" altLang="en-US" sz="2800" dirty="0">
                <a:latin typeface="Times New Roman" panose="02020603050405020304" pitchFamily="18" charset="0"/>
              </a:rPr>
              <a:t>按从小到大的顺序</a:t>
            </a:r>
            <a:r>
              <a:rPr lang="en-US" altLang="zh-CN" sz="2800" dirty="0">
                <a:latin typeface="Times New Roman" panose="02020603050405020304" pitchFamily="18" charset="0"/>
              </a:rPr>
              <a:t>)</a:t>
            </a:r>
            <a:r>
              <a:rPr lang="zh-CN" altLang="en-US" sz="2800" dirty="0">
                <a:latin typeface="Times New Roman" panose="02020603050405020304" pitchFamily="18" charset="0"/>
              </a:rPr>
              <a:t>，然后转第</a:t>
            </a:r>
            <a:r>
              <a:rPr lang="en-US" altLang="zh-CN" sz="2800" dirty="0">
                <a:latin typeface="Times New Roman" panose="02020603050405020304" pitchFamily="18" charset="0"/>
              </a:rPr>
              <a:t>2</a:t>
            </a:r>
            <a:r>
              <a:rPr lang="zh-CN" altLang="en-US" sz="2800" dirty="0">
                <a:latin typeface="Times New Roman" panose="02020603050405020304" pitchFamily="18" charset="0"/>
              </a:rPr>
              <a:t>步。</a:t>
            </a:r>
            <a:endParaRPr lang="zh-CN" altLang="en-US" sz="2800" dirty="0">
              <a:latin typeface="Times New Roman" panose="02020603050405020304" pitchFamily="18" charset="0"/>
            </a:endParaRPr>
          </a:p>
          <a:p>
            <a:pPr marL="609600" indent="-609600" eaLnBrk="1" hangingPunct="1">
              <a:lnSpc>
                <a:spcPct val="90000"/>
              </a:lnSpc>
              <a:buFont typeface="Wingdings" panose="05000000000000000000" pitchFamily="2" charset="2"/>
              <a:buNone/>
            </a:pPr>
            <a:endParaRPr lang="en-US" altLang="zh-CN" sz="2800" dirty="0"/>
          </a:p>
        </p:txBody>
      </p:sp>
      <p:sp>
        <p:nvSpPr>
          <p:cNvPr id="8704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955">
                                            <p:txEl>
                                              <p:charRg st="0" end="25"/>
                                            </p:txEl>
                                          </p:spTgt>
                                        </p:tgtEl>
                                        <p:attrNameLst>
                                          <p:attrName>style.visibility</p:attrName>
                                        </p:attrNameLst>
                                      </p:cBhvr>
                                      <p:to>
                                        <p:strVal val="visible"/>
                                      </p:to>
                                    </p:set>
                                    <p:anim calcmode="lin" valueType="num">
                                      <p:cBhvr additive="base">
                                        <p:cTn id="7" dur="500" fill="hold"/>
                                        <p:tgtEl>
                                          <p:spTgt spid="125955">
                                            <p:txEl>
                                              <p:charRg st="0" end="2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55">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5955">
                                            <p:txEl>
                                              <p:charRg st="25" end="45"/>
                                            </p:txEl>
                                          </p:spTgt>
                                        </p:tgtEl>
                                        <p:attrNameLst>
                                          <p:attrName>style.visibility</p:attrName>
                                        </p:attrNameLst>
                                      </p:cBhvr>
                                      <p:to>
                                        <p:strVal val="visible"/>
                                      </p:to>
                                    </p:set>
                                    <p:anim calcmode="lin" valueType="num">
                                      <p:cBhvr additive="base">
                                        <p:cTn id="13" dur="500" fill="hold"/>
                                        <p:tgtEl>
                                          <p:spTgt spid="125955">
                                            <p:txEl>
                                              <p:charRg st="25" end="4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5955">
                                            <p:txEl>
                                              <p:charRg st="25" end="4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5955">
                                            <p:txEl>
                                              <p:charRg st="45" end="76"/>
                                            </p:txEl>
                                          </p:spTgt>
                                        </p:tgtEl>
                                        <p:attrNameLst>
                                          <p:attrName>style.visibility</p:attrName>
                                        </p:attrNameLst>
                                      </p:cBhvr>
                                      <p:to>
                                        <p:strVal val="visible"/>
                                      </p:to>
                                    </p:set>
                                    <p:anim calcmode="lin" valueType="num">
                                      <p:cBhvr additive="base">
                                        <p:cTn id="19" dur="500" fill="hold"/>
                                        <p:tgtEl>
                                          <p:spTgt spid="125955">
                                            <p:txEl>
                                              <p:charRg st="45" end="7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5955">
                                            <p:txEl>
                                              <p:charRg st="45" end="7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5955">
                                            <p:txEl>
                                              <p:charRg st="76" end="105"/>
                                            </p:txEl>
                                          </p:spTgt>
                                        </p:tgtEl>
                                        <p:attrNameLst>
                                          <p:attrName>style.visibility</p:attrName>
                                        </p:attrNameLst>
                                      </p:cBhvr>
                                      <p:to>
                                        <p:strVal val="visible"/>
                                      </p:to>
                                    </p:set>
                                    <p:anim calcmode="lin" valueType="num">
                                      <p:cBhvr additive="base">
                                        <p:cTn id="25" dur="500" fill="hold"/>
                                        <p:tgtEl>
                                          <p:spTgt spid="125955">
                                            <p:txEl>
                                              <p:charRg st="76" end="10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5955">
                                            <p:txEl>
                                              <p:charRg st="76" end="10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5955">
                                            <p:txEl>
                                              <p:charRg st="105" end="121"/>
                                            </p:txEl>
                                          </p:spTgt>
                                        </p:tgtEl>
                                        <p:attrNameLst>
                                          <p:attrName>style.visibility</p:attrName>
                                        </p:attrNameLst>
                                      </p:cBhvr>
                                      <p:to>
                                        <p:strVal val="visible"/>
                                      </p:to>
                                    </p:set>
                                    <p:anim calcmode="lin" valueType="num">
                                      <p:cBhvr additive="base">
                                        <p:cTn id="31" dur="500" fill="hold"/>
                                        <p:tgtEl>
                                          <p:spTgt spid="125955">
                                            <p:txEl>
                                              <p:charRg st="105" end="12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5955">
                                            <p:txEl>
                                              <p:charRg st="105" end="12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5955">
                                            <p:txEl>
                                              <p:charRg st="121" end="214"/>
                                            </p:txEl>
                                          </p:spTgt>
                                        </p:tgtEl>
                                        <p:attrNameLst>
                                          <p:attrName>style.visibility</p:attrName>
                                        </p:attrNameLst>
                                      </p:cBhvr>
                                      <p:to>
                                        <p:strVal val="visible"/>
                                      </p:to>
                                    </p:set>
                                    <p:anim calcmode="lin" valueType="num">
                                      <p:cBhvr additive="base">
                                        <p:cTn id="37" dur="500" fill="hold"/>
                                        <p:tgtEl>
                                          <p:spTgt spid="125955">
                                            <p:txEl>
                                              <p:charRg st="121" end="2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5955">
                                            <p:txEl>
                                              <p:charRg st="121" end="2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noChangeArrowheads="1"/>
          </p:cNvSpPr>
          <p:nvPr>
            <p:ph type="title"/>
          </p:nvPr>
        </p:nvSpPr>
        <p:spPr>
          <a:xfrm>
            <a:off x="685800" y="609600"/>
            <a:ext cx="7772400" cy="609600"/>
          </a:xfrm>
          <a:noFill/>
          <a:ln>
            <a:noFill/>
          </a:ln>
          <a:effectLst/>
          <a:scene3d>
            <a:camera prst="orthographicFront"/>
            <a:lightRig rig="balanced" dir="t"/>
          </a:scene3d>
          <a:sp3d prstMaterial="plastic"/>
        </p:spPr>
        <p:txBody>
          <a:bodyPr vert="horz"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代价树广度优先搜索示例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graphicFrame>
        <p:nvGraphicFramePr>
          <p:cNvPr id="126979" name="Object 3"/>
          <p:cNvGraphicFramePr>
            <a:graphicFrameLocks noChangeAspect="1"/>
          </p:cNvGraphicFramePr>
          <p:nvPr>
            <p:ph idx="1"/>
          </p:nvPr>
        </p:nvGraphicFramePr>
        <p:xfrm>
          <a:off x="755650" y="2062163"/>
          <a:ext cx="3052763" cy="2984500"/>
        </p:xfrm>
        <a:graphic>
          <a:graphicData uri="http://schemas.openxmlformats.org/presentationml/2006/ole">
            <mc:AlternateContent xmlns:mc="http://schemas.openxmlformats.org/markup-compatibility/2006">
              <mc:Choice xmlns:v="urn:schemas-microsoft-com:vml" Requires="v">
                <p:oleObj spid="_x0000_s3083" name="" r:id="rId1" imgW="2821940" imgH="2754630" progId="Visio.Drawing.6">
                  <p:embed/>
                </p:oleObj>
              </mc:Choice>
              <mc:Fallback>
                <p:oleObj name="" r:id="rId1" imgW="2821940" imgH="2754630" progId="Visio.Drawing.6">
                  <p:embed/>
                  <p:pic>
                    <p:nvPicPr>
                      <p:cNvPr id="0" name="图片 3082"/>
                      <p:cNvPicPr/>
                      <p:nvPr/>
                    </p:nvPicPr>
                    <p:blipFill>
                      <a:blip r:embed="rId2"/>
                      <a:srcRect/>
                      <a:stretch>
                        <a:fillRect/>
                      </a:stretch>
                    </p:blipFill>
                    <p:spPr>
                      <a:xfrm>
                        <a:off x="755650" y="2062163"/>
                        <a:ext cx="3052763" cy="2984500"/>
                      </a:xfrm>
                      <a:prstGeom prst="rect">
                        <a:avLst/>
                      </a:prstGeom>
                      <a:noFill/>
                      <a:ln w="38100">
                        <a:miter/>
                      </a:ln>
                    </p:spPr>
                  </p:pic>
                </p:oleObj>
              </mc:Fallback>
            </mc:AlternateContent>
          </a:graphicData>
        </a:graphic>
      </p:graphicFrame>
      <p:sp>
        <p:nvSpPr>
          <p:cNvPr id="8909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126980" name="Object 4"/>
          <p:cNvGraphicFramePr>
            <a:graphicFrameLocks noChangeAspect="1"/>
          </p:cNvGraphicFramePr>
          <p:nvPr/>
        </p:nvGraphicFramePr>
        <p:xfrm>
          <a:off x="4492625" y="1606550"/>
          <a:ext cx="3965575" cy="4891088"/>
        </p:xfrm>
        <a:graphic>
          <a:graphicData uri="http://schemas.openxmlformats.org/presentationml/2006/ole">
            <mc:AlternateContent xmlns:mc="http://schemas.openxmlformats.org/markup-compatibility/2006">
              <mc:Choice xmlns:v="urn:schemas-microsoft-com:vml" Requires="v">
                <p:oleObj spid="_x0000_s3084" name="" r:id="rId3" imgW="2596515" imgH="3634740" progId="Visio.Drawing.6">
                  <p:embed/>
                </p:oleObj>
              </mc:Choice>
              <mc:Fallback>
                <p:oleObj name="" r:id="rId3" imgW="2596515" imgH="3634740" progId="Visio.Drawing.6">
                  <p:embed/>
                  <p:pic>
                    <p:nvPicPr>
                      <p:cNvPr id="0" name="图片 3083"/>
                      <p:cNvPicPr/>
                      <p:nvPr/>
                    </p:nvPicPr>
                    <p:blipFill>
                      <a:blip r:embed="rId4"/>
                      <a:stretch>
                        <a:fillRect/>
                      </a:stretch>
                    </p:blipFill>
                    <p:spPr>
                      <a:xfrm>
                        <a:off x="4492625" y="1606550"/>
                        <a:ext cx="3965575" cy="48910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6979"/>
                                        </p:tgtEl>
                                        <p:attrNameLst>
                                          <p:attrName>style.visibility</p:attrName>
                                        </p:attrNameLst>
                                      </p:cBhvr>
                                      <p:to>
                                        <p:strVal val="visible"/>
                                      </p:to>
                                    </p:set>
                                    <p:animEffect transition="in" filter="box(in)">
                                      <p:cBhvr>
                                        <p:cTn id="7" dur="500"/>
                                        <p:tgtEl>
                                          <p:spTgt spid="12697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6980"/>
                                        </p:tgtEl>
                                        <p:attrNameLst>
                                          <p:attrName>style.visibility</p:attrName>
                                        </p:attrNameLst>
                                      </p:cBhvr>
                                      <p:to>
                                        <p:strVal val="visible"/>
                                      </p:to>
                                    </p:set>
                                    <p:animEffect transition="in" filter="dissolve">
                                      <p:cBhvr>
                                        <p:cTn id="12" dur="500"/>
                                        <p:tgtEl>
                                          <p:spTgt spid="126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搜索的分类</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3907"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搜索分为盲目搜索和启发式搜索。</a:t>
            </a:r>
            <a:endParaRPr lang="zh-CN" altLang="en-US" dirty="0"/>
          </a:p>
          <a:p>
            <a:pPr lvl="1" eaLnBrk="1" hangingPunct="1"/>
            <a:r>
              <a:rPr lang="zh-CN" altLang="en-US" dirty="0"/>
              <a:t>盲目搜索是按照预定的控制策略进行搜索，在搜索过程中获得的中间信息不用来改进控制策略。</a:t>
            </a:r>
            <a:endParaRPr lang="zh-CN" altLang="en-US" dirty="0"/>
          </a:p>
          <a:p>
            <a:pPr lvl="1" eaLnBrk="1" hangingPunct="1"/>
            <a:r>
              <a:rPr lang="zh-CN" altLang="en-US" dirty="0"/>
              <a:t>启发式搜索是在搜索中加入了与问题有关的启发性信息，用以指导搜索朝着最有希望的方向前进，加速问题的求解过程并找到最优解。</a:t>
            </a:r>
            <a:endParaRPr lang="zh-CN" altLang="en-US" dirty="0"/>
          </a:p>
        </p:txBody>
      </p:sp>
      <p:sp>
        <p:nvSpPr>
          <p:cNvPr id="1741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445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charRg st="0" end="16"/>
                                            </p:txEl>
                                          </p:spTgt>
                                        </p:tgtEl>
                                        <p:attrNameLst>
                                          <p:attrName>style.visibility</p:attrName>
                                        </p:attrNameLst>
                                      </p:cBhvr>
                                      <p:to>
                                        <p:strVal val="visible"/>
                                      </p:to>
                                    </p:set>
                                    <p:anim calcmode="lin" valueType="num">
                                      <p:cBhvr additive="base">
                                        <p:cTn id="7" dur="500" fill="hold"/>
                                        <p:tgtEl>
                                          <p:spTgt spid="123907">
                                            <p:txEl>
                                              <p:charRg st="0"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charRg st="0" end="1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xEl>
                                              <p:charRg st="16" end="59"/>
                                            </p:txEl>
                                          </p:spTgt>
                                        </p:tgtEl>
                                        <p:attrNameLst>
                                          <p:attrName>style.visibility</p:attrName>
                                        </p:attrNameLst>
                                      </p:cBhvr>
                                      <p:to>
                                        <p:strVal val="visible"/>
                                      </p:to>
                                    </p:set>
                                    <p:anim calcmode="lin" valueType="num">
                                      <p:cBhvr additive="base">
                                        <p:cTn id="13" dur="500" fill="hold"/>
                                        <p:tgtEl>
                                          <p:spTgt spid="123907">
                                            <p:txEl>
                                              <p:charRg st="16" end="5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7">
                                            <p:txEl>
                                              <p:charRg st="16" end="5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3907">
                                            <p:txEl>
                                              <p:charRg st="59" end="119"/>
                                            </p:txEl>
                                          </p:spTgt>
                                        </p:tgtEl>
                                        <p:attrNameLst>
                                          <p:attrName>style.visibility</p:attrName>
                                        </p:attrNameLst>
                                      </p:cBhvr>
                                      <p:to>
                                        <p:strVal val="visible"/>
                                      </p:to>
                                    </p:set>
                                    <p:anim calcmode="lin" valueType="num">
                                      <p:cBhvr additive="base">
                                        <p:cTn id="19" dur="500" fill="hold"/>
                                        <p:tgtEl>
                                          <p:spTgt spid="123907">
                                            <p:txEl>
                                              <p:charRg st="59" end="11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3907">
                                            <p:txEl>
                                              <p:charRg st="59" end="1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Grp="1" noChangeArrowheads="1"/>
          </p:cNvSpPr>
          <p:nvPr>
            <p:ph type="title"/>
          </p:nvPr>
        </p:nvSpPr>
        <p:spPr>
          <a:xfrm>
            <a:off x="685800" y="304800"/>
            <a:ext cx="77724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5.2.6 A*</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算法</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5475" name="Rectangle 3" descr="Rectangle: Click to edit Master text styles&#13;&#10;Second level&#13;&#10;Third level&#13;&#10;Fourth level&#13;&#10;Fifth level"/>
          <p:cNvSpPr>
            <a:spLocks noGrp="1"/>
          </p:cNvSpPr>
          <p:nvPr>
            <p:ph idx="1"/>
          </p:nvPr>
        </p:nvSpPr>
        <p:spPr>
          <a:xfrm>
            <a:off x="381000" y="1371600"/>
            <a:ext cx="8229600" cy="5181600"/>
          </a:xfrm>
          <a:ln/>
        </p:spPr>
        <p:txBody>
          <a:bodyPr vert="horz" wrap="square" lIns="91440" tIns="45720" rIns="91440" bIns="45720" anchor="t" anchorCtr="0"/>
          <a:p>
            <a:pPr marL="609600" indent="-609600" eaLnBrk="1" hangingPunct="1"/>
            <a:r>
              <a:rPr lang="zh-CN" altLang="en-US" sz="2400" dirty="0"/>
              <a:t>如果使一般搜索过程满足如下限制，则它就称为</a:t>
            </a:r>
            <a:r>
              <a:rPr lang="en-US" altLang="zh-CN" sz="2400" dirty="0"/>
              <a:t>A*</a:t>
            </a:r>
            <a:r>
              <a:rPr lang="zh-CN" altLang="en-US" sz="2400" dirty="0"/>
              <a:t>算法：</a:t>
            </a:r>
            <a:endParaRPr lang="zh-CN" altLang="en-US" sz="2400" dirty="0"/>
          </a:p>
          <a:p>
            <a:pPr marL="609600" indent="-609600" eaLnBrk="1" hangingPunct="1">
              <a:buFont typeface="Wingdings" panose="05000000000000000000" pitchFamily="2" charset="2"/>
              <a:buNone/>
            </a:pPr>
            <a:r>
              <a:rPr lang="en-US" altLang="zh-CN" sz="2400" dirty="0"/>
              <a:t>1</a:t>
            </a:r>
            <a:r>
              <a:rPr lang="zh-CN" altLang="en-US" sz="2400" dirty="0"/>
              <a:t>、把</a:t>
            </a:r>
            <a:r>
              <a:rPr lang="en-US" altLang="zh-CN" sz="2400" dirty="0"/>
              <a:t>OPEN</a:t>
            </a:r>
            <a:r>
              <a:rPr lang="zh-CN" altLang="en-US" sz="2400" dirty="0"/>
              <a:t>表中的节点按估价函数</a:t>
            </a:r>
            <a:endParaRPr lang="zh-CN" altLang="en-US" sz="2400" dirty="0"/>
          </a:p>
          <a:p>
            <a:pPr marL="609600" indent="-609600" algn="ctr" eaLnBrk="1" hangingPunct="1">
              <a:buFont typeface="Wingdings" panose="05000000000000000000" pitchFamily="2" charset="2"/>
              <a:buNone/>
            </a:pPr>
            <a:r>
              <a:rPr lang="en-US" altLang="zh-CN" sz="2400" dirty="0"/>
              <a:t>f(x)=g(x)+h(x)</a:t>
            </a:r>
            <a:endParaRPr lang="en-US" altLang="zh-CN" sz="2400" dirty="0"/>
          </a:p>
          <a:p>
            <a:pPr marL="609600" indent="-609600" eaLnBrk="1" hangingPunct="1">
              <a:buFont typeface="Wingdings" panose="05000000000000000000" pitchFamily="2" charset="2"/>
              <a:buNone/>
            </a:pPr>
            <a:r>
              <a:rPr lang="en-US" altLang="zh-CN" sz="2400" dirty="0"/>
              <a:t>	</a:t>
            </a:r>
            <a:r>
              <a:rPr lang="zh-CN" altLang="en-US" sz="2400" dirty="0"/>
              <a:t>的值从小至大进行排序（一般搜索过程的第</a:t>
            </a:r>
            <a:r>
              <a:rPr lang="en-US" altLang="zh-CN" sz="2400" dirty="0"/>
              <a:t>7</a:t>
            </a:r>
            <a:r>
              <a:rPr lang="zh-CN" altLang="en-US" sz="2400" dirty="0"/>
              <a:t>步）。</a:t>
            </a:r>
            <a:endParaRPr lang="zh-CN" altLang="en-US" sz="2400" dirty="0"/>
          </a:p>
          <a:p>
            <a:pPr marL="609600" indent="-609600" eaLnBrk="1" hangingPunct="1">
              <a:buFont typeface="Wingdings" panose="05000000000000000000" pitchFamily="2" charset="2"/>
              <a:buNone/>
            </a:pPr>
            <a:r>
              <a:rPr lang="en-US" altLang="zh-CN" sz="2400" dirty="0"/>
              <a:t>2</a:t>
            </a:r>
            <a:r>
              <a:rPr lang="zh-CN" altLang="en-US" sz="2400" dirty="0"/>
              <a:t>、</a:t>
            </a:r>
            <a:r>
              <a:rPr lang="en-US" altLang="zh-CN" sz="2400" dirty="0"/>
              <a:t>g(x)</a:t>
            </a:r>
            <a:r>
              <a:rPr lang="zh-CN" altLang="en-US" sz="2400" dirty="0"/>
              <a:t>是对</a:t>
            </a:r>
            <a:r>
              <a:rPr lang="en-US" altLang="zh-CN" sz="2400" dirty="0"/>
              <a:t>g*(x)</a:t>
            </a:r>
            <a:r>
              <a:rPr lang="zh-CN" altLang="en-US" sz="2400" dirty="0"/>
              <a:t>的估计，</a:t>
            </a:r>
            <a:r>
              <a:rPr lang="en-US" altLang="zh-CN" sz="2400" dirty="0"/>
              <a:t>g(x)&gt;0</a:t>
            </a:r>
            <a:r>
              <a:rPr lang="zh-CN" altLang="en-US" sz="2400" dirty="0"/>
              <a:t>。</a:t>
            </a:r>
            <a:endParaRPr lang="zh-CN" altLang="en-US" sz="2400" dirty="0"/>
          </a:p>
          <a:p>
            <a:pPr marL="609600" indent="-609600" eaLnBrk="1" hangingPunct="1">
              <a:buFont typeface="Wingdings" panose="05000000000000000000" pitchFamily="2" charset="2"/>
              <a:buNone/>
            </a:pPr>
            <a:r>
              <a:rPr lang="en-US" altLang="zh-CN" sz="2400" dirty="0"/>
              <a:t>3</a:t>
            </a:r>
            <a:r>
              <a:rPr lang="zh-CN" altLang="en-US" sz="2400" dirty="0"/>
              <a:t>、</a:t>
            </a:r>
            <a:r>
              <a:rPr lang="en-US" altLang="zh-CN" sz="2400" dirty="0"/>
              <a:t>h(x)</a:t>
            </a:r>
            <a:r>
              <a:rPr lang="zh-CN" altLang="en-US" sz="2400" dirty="0"/>
              <a:t>是</a:t>
            </a:r>
            <a:r>
              <a:rPr lang="en-US" altLang="zh-CN" sz="2400" dirty="0"/>
              <a:t>h*(x)</a:t>
            </a:r>
            <a:r>
              <a:rPr lang="zh-CN" altLang="en-US" sz="2400" dirty="0"/>
              <a:t>的下界，即对所有的</a:t>
            </a:r>
            <a:r>
              <a:rPr lang="en-US" altLang="zh-CN" sz="2400" dirty="0"/>
              <a:t>x</a:t>
            </a:r>
            <a:r>
              <a:rPr lang="zh-CN" altLang="en-US" sz="2400" dirty="0"/>
              <a:t>均有：</a:t>
            </a:r>
            <a:endParaRPr lang="zh-CN" altLang="en-US" sz="2400" dirty="0"/>
          </a:p>
          <a:p>
            <a:pPr marL="609600" indent="-609600" algn="ctr" eaLnBrk="1" hangingPunct="1">
              <a:buFont typeface="Wingdings" panose="05000000000000000000" pitchFamily="2" charset="2"/>
              <a:buNone/>
            </a:pPr>
            <a:r>
              <a:rPr lang="en-US" altLang="zh-CN" sz="2400" dirty="0"/>
              <a:t>h(x)≤h*(x)</a:t>
            </a:r>
            <a:endParaRPr lang="en-US" altLang="zh-CN" sz="2400" dirty="0"/>
          </a:p>
          <a:p>
            <a:pPr marL="609600" indent="-609600" eaLnBrk="1" hangingPunct="1">
              <a:buFont typeface="Wingdings" panose="05000000000000000000" pitchFamily="2" charset="2"/>
              <a:buNone/>
            </a:pPr>
            <a:r>
              <a:rPr lang="zh-CN" altLang="en-US" sz="2400" dirty="0"/>
              <a:t>其中，</a:t>
            </a:r>
            <a:r>
              <a:rPr lang="en-US" altLang="zh-CN" sz="2400" dirty="0"/>
              <a:t>g*(x)</a:t>
            </a:r>
            <a:r>
              <a:rPr lang="zh-CN" altLang="en-US" sz="2400" dirty="0"/>
              <a:t>是从初始节点</a:t>
            </a:r>
            <a:r>
              <a:rPr lang="en-US" altLang="zh-CN" sz="2400" dirty="0"/>
              <a:t>S</a:t>
            </a:r>
            <a:r>
              <a:rPr lang="en-US" altLang="zh-CN" sz="2400" baseline="-25000" dirty="0"/>
              <a:t>0</a:t>
            </a:r>
            <a:r>
              <a:rPr lang="zh-CN" altLang="en-US" sz="2400" dirty="0"/>
              <a:t>到节点</a:t>
            </a:r>
            <a:r>
              <a:rPr lang="en-US" altLang="zh-CN" sz="2400" dirty="0"/>
              <a:t>x</a:t>
            </a:r>
            <a:r>
              <a:rPr lang="zh-CN" altLang="en-US" sz="2400" dirty="0"/>
              <a:t>的最小代价；</a:t>
            </a:r>
            <a:r>
              <a:rPr lang="en-US" altLang="zh-CN" sz="2400" dirty="0"/>
              <a:t>h*(x)</a:t>
            </a:r>
            <a:r>
              <a:rPr lang="zh-CN" altLang="en-US" sz="2400" dirty="0"/>
              <a:t>是从节点</a:t>
            </a:r>
            <a:r>
              <a:rPr lang="en-US" altLang="zh-CN" sz="2400" dirty="0"/>
              <a:t>x</a:t>
            </a:r>
            <a:r>
              <a:rPr lang="zh-CN" altLang="en-US" sz="2400" dirty="0"/>
              <a:t>到目标节点的最小代价，若有多个目标节点，则为其中最小的一个。</a:t>
            </a:r>
            <a:endParaRPr lang="zh-CN" altLang="en-US" sz="2400" dirty="0"/>
          </a:p>
        </p:txBody>
      </p:sp>
      <p:sp>
        <p:nvSpPr>
          <p:cNvPr id="9114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5475">
                                            <p:txEl>
                                              <p:charRg st="0" end="27"/>
                                            </p:txEl>
                                          </p:spTgt>
                                        </p:tgtEl>
                                        <p:attrNameLst>
                                          <p:attrName>style.visibility</p:attrName>
                                        </p:attrNameLst>
                                      </p:cBhvr>
                                      <p:to>
                                        <p:strVal val="visible"/>
                                      </p:to>
                                    </p:set>
                                    <p:anim calcmode="lin" valueType="num">
                                      <p:cBhvr additive="base">
                                        <p:cTn id="7" dur="500" fill="hold"/>
                                        <p:tgtEl>
                                          <p:spTgt spid="105475">
                                            <p:txEl>
                                              <p:charRg st="0" end="2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475">
                                            <p:txEl>
                                              <p:charRg st="0" end="2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5475">
                                            <p:txEl>
                                              <p:charRg st="27" end="45"/>
                                            </p:txEl>
                                          </p:spTgt>
                                        </p:tgtEl>
                                        <p:attrNameLst>
                                          <p:attrName>style.visibility</p:attrName>
                                        </p:attrNameLst>
                                      </p:cBhvr>
                                      <p:to>
                                        <p:strVal val="visible"/>
                                      </p:to>
                                    </p:set>
                                    <p:anim calcmode="lin" valueType="num">
                                      <p:cBhvr additive="base">
                                        <p:cTn id="13" dur="500" fill="hold"/>
                                        <p:tgtEl>
                                          <p:spTgt spid="105475">
                                            <p:txEl>
                                              <p:charRg st="27" end="4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5475">
                                            <p:txEl>
                                              <p:charRg st="27" end="4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5475">
                                            <p:txEl>
                                              <p:charRg st="45" end="60"/>
                                            </p:txEl>
                                          </p:spTgt>
                                        </p:tgtEl>
                                        <p:attrNameLst>
                                          <p:attrName>style.visibility</p:attrName>
                                        </p:attrNameLst>
                                      </p:cBhvr>
                                      <p:to>
                                        <p:strVal val="visible"/>
                                      </p:to>
                                    </p:set>
                                    <p:anim calcmode="lin" valueType="num">
                                      <p:cBhvr additive="base">
                                        <p:cTn id="19" dur="500" fill="hold"/>
                                        <p:tgtEl>
                                          <p:spTgt spid="105475">
                                            <p:txEl>
                                              <p:charRg st="45" end="6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5475">
                                            <p:txEl>
                                              <p:charRg st="45" end="6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5475">
                                            <p:txEl>
                                              <p:charRg st="60" end="85"/>
                                            </p:txEl>
                                          </p:spTgt>
                                        </p:tgtEl>
                                        <p:attrNameLst>
                                          <p:attrName>style.visibility</p:attrName>
                                        </p:attrNameLst>
                                      </p:cBhvr>
                                      <p:to>
                                        <p:strVal val="visible"/>
                                      </p:to>
                                    </p:set>
                                    <p:anim calcmode="lin" valueType="num">
                                      <p:cBhvr additive="base">
                                        <p:cTn id="25" dur="500" fill="hold"/>
                                        <p:tgtEl>
                                          <p:spTgt spid="105475">
                                            <p:txEl>
                                              <p:charRg st="60" end="8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5475">
                                            <p:txEl>
                                              <p:charRg st="60" end="8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5475">
                                            <p:txEl>
                                              <p:charRg st="85" end="110"/>
                                            </p:txEl>
                                          </p:spTgt>
                                        </p:tgtEl>
                                        <p:attrNameLst>
                                          <p:attrName>style.visibility</p:attrName>
                                        </p:attrNameLst>
                                      </p:cBhvr>
                                      <p:to>
                                        <p:strVal val="visible"/>
                                      </p:to>
                                    </p:set>
                                    <p:anim calcmode="lin" valueType="num">
                                      <p:cBhvr additive="base">
                                        <p:cTn id="31" dur="500" fill="hold"/>
                                        <p:tgtEl>
                                          <p:spTgt spid="105475">
                                            <p:txEl>
                                              <p:charRg st="85" end="1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5475">
                                            <p:txEl>
                                              <p:charRg st="85" end="1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5475">
                                            <p:txEl>
                                              <p:charRg st="110" end="136"/>
                                            </p:txEl>
                                          </p:spTgt>
                                        </p:tgtEl>
                                        <p:attrNameLst>
                                          <p:attrName>style.visibility</p:attrName>
                                        </p:attrNameLst>
                                      </p:cBhvr>
                                      <p:to>
                                        <p:strVal val="visible"/>
                                      </p:to>
                                    </p:set>
                                    <p:anim calcmode="lin" valueType="num">
                                      <p:cBhvr additive="base">
                                        <p:cTn id="37" dur="500" fill="hold"/>
                                        <p:tgtEl>
                                          <p:spTgt spid="105475">
                                            <p:txEl>
                                              <p:charRg st="110" end="13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5475">
                                            <p:txEl>
                                              <p:charRg st="110" end="13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5475">
                                            <p:txEl>
                                              <p:charRg st="136" end="147"/>
                                            </p:txEl>
                                          </p:spTgt>
                                        </p:tgtEl>
                                        <p:attrNameLst>
                                          <p:attrName>style.visibility</p:attrName>
                                        </p:attrNameLst>
                                      </p:cBhvr>
                                      <p:to>
                                        <p:strVal val="visible"/>
                                      </p:to>
                                    </p:set>
                                    <p:anim calcmode="lin" valueType="num">
                                      <p:cBhvr additive="base">
                                        <p:cTn id="43" dur="500" fill="hold"/>
                                        <p:tgtEl>
                                          <p:spTgt spid="105475">
                                            <p:txEl>
                                              <p:charRg st="136" end="14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5475">
                                            <p:txEl>
                                              <p:charRg st="136" end="14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5475">
                                            <p:txEl>
                                              <p:charRg st="147" end="214"/>
                                            </p:txEl>
                                          </p:spTgt>
                                        </p:tgtEl>
                                        <p:attrNameLst>
                                          <p:attrName>style.visibility</p:attrName>
                                        </p:attrNameLst>
                                      </p:cBhvr>
                                      <p:to>
                                        <p:strVal val="visible"/>
                                      </p:to>
                                    </p:set>
                                    <p:anim calcmode="lin" valueType="num">
                                      <p:cBhvr additive="base">
                                        <p:cTn id="49" dur="500" fill="hold"/>
                                        <p:tgtEl>
                                          <p:spTgt spid="105475">
                                            <p:txEl>
                                              <p:charRg st="147" end="2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5475">
                                            <p:txEl>
                                              <p:charRg st="147" end="2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ChangeArrowheads="1"/>
          </p:cNvSpPr>
          <p:nvPr>
            <p:ph type="title"/>
          </p:nvPr>
        </p:nvSpPr>
        <p:spPr>
          <a:xfrm>
            <a:off x="762000" y="533400"/>
            <a:ext cx="7772400" cy="533400"/>
          </a:xfrm>
        </p:spPr>
        <p:txBody>
          <a:bodyPr vert="horz"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8915" name="Rectangle 3" descr="Rectangle: Click to edit Master text styles&#13;&#10;Second level&#13;&#10;Third level&#13;&#10;Fourth level&#13;&#10;Fifth level"/>
          <p:cNvSpPr>
            <a:spLocks noGrp="1"/>
          </p:cNvSpPr>
          <p:nvPr>
            <p:ph idx="1"/>
          </p:nvPr>
        </p:nvSpPr>
        <p:spPr>
          <a:xfrm>
            <a:off x="457200" y="1143000"/>
            <a:ext cx="8153400" cy="5105400"/>
          </a:xfrm>
          <a:ln/>
        </p:spPr>
        <p:txBody>
          <a:bodyPr vert="horz" wrap="square" lIns="91440" tIns="45720" rIns="91440" bIns="45720" anchor="t" anchorCtr="0"/>
          <a:p>
            <a:pPr eaLnBrk="1" hangingPunct="1">
              <a:lnSpc>
                <a:spcPct val="90000"/>
              </a:lnSpc>
              <a:buClrTx/>
              <a:buSzTx/>
              <a:buFontTx/>
              <a:buChar char="•"/>
            </a:pPr>
            <a:r>
              <a:rPr lang="zh-CN" altLang="en-US" sz="2400" dirty="0">
                <a:latin typeface="Times New Roman" panose="02020603050405020304" pitchFamily="18" charset="0"/>
              </a:rPr>
              <a:t>在</a:t>
            </a:r>
            <a:r>
              <a:rPr lang="en-US" altLang="zh-CN" sz="2400" dirty="0">
                <a:latin typeface="Times New Roman" panose="02020603050405020304" pitchFamily="18" charset="0"/>
              </a:rPr>
              <a:t>A*</a:t>
            </a:r>
            <a:r>
              <a:rPr lang="zh-CN" altLang="en-US" sz="2400" dirty="0">
                <a:latin typeface="Times New Roman" panose="02020603050405020304" pitchFamily="18" charset="0"/>
              </a:rPr>
              <a:t>算法中，</a:t>
            </a:r>
            <a:r>
              <a:rPr lang="en-US" altLang="zh-CN" sz="2400" dirty="0">
                <a:latin typeface="Times New Roman" panose="02020603050405020304" pitchFamily="18" charset="0"/>
              </a:rPr>
              <a:t>g(x)</a:t>
            </a:r>
            <a:r>
              <a:rPr lang="zh-CN" altLang="en-US" sz="2400" dirty="0">
                <a:latin typeface="Times New Roman" panose="02020603050405020304" pitchFamily="18" charset="0"/>
              </a:rPr>
              <a:t>实际上就是从初始节点</a:t>
            </a:r>
            <a:r>
              <a:rPr lang="en-US" altLang="zh-CN" sz="2400" dirty="0">
                <a:latin typeface="Times New Roman" panose="02020603050405020304" pitchFamily="18" charset="0"/>
              </a:rPr>
              <a:t>S</a:t>
            </a:r>
            <a:r>
              <a:rPr lang="en-US" altLang="zh-CN" sz="2400" baseline="-25000" dirty="0">
                <a:latin typeface="Times New Roman" panose="02020603050405020304" pitchFamily="18" charset="0"/>
              </a:rPr>
              <a:t>0</a:t>
            </a:r>
            <a:r>
              <a:rPr lang="zh-CN" altLang="en-US" sz="2400" dirty="0">
                <a:latin typeface="Times New Roman" panose="02020603050405020304" pitchFamily="18" charset="0"/>
              </a:rPr>
              <a:t>到节点</a:t>
            </a:r>
            <a:r>
              <a:rPr lang="en-US" altLang="zh-CN" sz="2400" dirty="0">
                <a:latin typeface="Times New Roman" panose="02020603050405020304" pitchFamily="18" charset="0"/>
              </a:rPr>
              <a:t>x</a:t>
            </a:r>
            <a:r>
              <a:rPr lang="zh-CN" altLang="en-US" sz="2400" dirty="0">
                <a:latin typeface="Times New Roman" panose="02020603050405020304" pitchFamily="18" charset="0"/>
              </a:rPr>
              <a:t>的路径代价，恒有</a:t>
            </a:r>
            <a:r>
              <a:rPr lang="en-US" altLang="zh-CN" sz="2400" dirty="0">
                <a:latin typeface="Times New Roman" panose="02020603050405020304" pitchFamily="18" charset="0"/>
              </a:rPr>
              <a:t>g(x)≥g*(x)</a:t>
            </a:r>
            <a:r>
              <a:rPr lang="zh-CN" altLang="en-US" sz="2400" dirty="0">
                <a:latin typeface="Times New Roman" panose="02020603050405020304" pitchFamily="18" charset="0"/>
              </a:rPr>
              <a:t>。而且在算法执行过程中随着更多搜索信息的获得，</a:t>
            </a:r>
            <a:r>
              <a:rPr lang="en-US" altLang="zh-CN" sz="2400" dirty="0">
                <a:latin typeface="Times New Roman" panose="02020603050405020304" pitchFamily="18" charset="0"/>
              </a:rPr>
              <a:t>g(x)</a:t>
            </a:r>
            <a:r>
              <a:rPr lang="zh-CN" altLang="en-US" sz="2400" dirty="0">
                <a:latin typeface="Times New Roman" panose="02020603050405020304" pitchFamily="18" charset="0"/>
              </a:rPr>
              <a:t>的值呈下降的趋势。</a:t>
            </a:r>
            <a:endParaRPr lang="zh-CN" altLang="en-US" sz="2400" dirty="0">
              <a:latin typeface="Times New Roman" panose="02020603050405020304" pitchFamily="18" charset="0"/>
            </a:endParaRPr>
          </a:p>
          <a:p>
            <a:pPr eaLnBrk="1" hangingPunct="1">
              <a:lnSpc>
                <a:spcPct val="90000"/>
              </a:lnSpc>
              <a:buClrTx/>
              <a:buSzTx/>
              <a:buFontTx/>
              <a:buNone/>
            </a:pPr>
            <a:r>
              <a:rPr lang="zh-CN" altLang="en-US" sz="2400" dirty="0">
                <a:latin typeface="Times New Roman" panose="02020603050405020304" pitchFamily="18" charset="0"/>
              </a:rPr>
              <a:t>	例如：</a:t>
            </a:r>
            <a:endParaRPr lang="zh-CN" altLang="en-US" sz="2400" dirty="0">
              <a:latin typeface="Times New Roman" panose="02020603050405020304" pitchFamily="18" charset="0"/>
            </a:endParaRPr>
          </a:p>
          <a:p>
            <a:pPr eaLnBrk="1" hangingPunct="1">
              <a:lnSpc>
                <a:spcPct val="90000"/>
              </a:lnSpc>
              <a:buClrTx/>
              <a:buSzTx/>
              <a:buFontTx/>
              <a:buNone/>
            </a:pPr>
            <a:endParaRPr lang="zh-CN" altLang="en-US" sz="2400" dirty="0">
              <a:latin typeface="Times New Roman" panose="02020603050405020304" pitchFamily="18" charset="0"/>
            </a:endParaRPr>
          </a:p>
          <a:p>
            <a:pPr eaLnBrk="1" hangingPunct="1">
              <a:lnSpc>
                <a:spcPct val="90000"/>
              </a:lnSpc>
              <a:buClrTx/>
              <a:buSzTx/>
              <a:buFontTx/>
              <a:buNone/>
            </a:pPr>
            <a:endParaRPr lang="zh-CN" altLang="en-US" sz="2400" dirty="0">
              <a:latin typeface="Times New Roman" panose="02020603050405020304" pitchFamily="18" charset="0"/>
            </a:endParaRPr>
          </a:p>
          <a:p>
            <a:pPr eaLnBrk="1" hangingPunct="1">
              <a:lnSpc>
                <a:spcPct val="90000"/>
              </a:lnSpc>
              <a:buClrTx/>
              <a:buSzTx/>
              <a:buFontTx/>
              <a:buNone/>
            </a:pPr>
            <a:endParaRPr lang="zh-CN" altLang="en-US" sz="2400" dirty="0">
              <a:latin typeface="Times New Roman" panose="02020603050405020304" pitchFamily="18" charset="0"/>
            </a:endParaRPr>
          </a:p>
          <a:p>
            <a:pPr eaLnBrk="1" hangingPunct="1">
              <a:lnSpc>
                <a:spcPct val="90000"/>
              </a:lnSpc>
              <a:buClrTx/>
              <a:buSzTx/>
              <a:buFontTx/>
              <a:buNone/>
            </a:pPr>
            <a:endParaRPr lang="zh-CN" altLang="en-US" sz="2400" dirty="0">
              <a:latin typeface="Times New Roman" panose="02020603050405020304" pitchFamily="18" charset="0"/>
            </a:endParaRPr>
          </a:p>
          <a:p>
            <a:pPr eaLnBrk="1" hangingPunct="1">
              <a:lnSpc>
                <a:spcPct val="90000"/>
              </a:lnSpc>
              <a:buClrTx/>
              <a:buSzTx/>
              <a:buFontTx/>
              <a:buNone/>
            </a:pPr>
            <a:endParaRPr lang="zh-CN" altLang="en-US" sz="2400" dirty="0">
              <a:latin typeface="Times New Roman" panose="02020603050405020304" pitchFamily="18" charset="0"/>
            </a:endParaRPr>
          </a:p>
          <a:p>
            <a:pPr eaLnBrk="1" hangingPunct="1">
              <a:lnSpc>
                <a:spcPct val="90000"/>
              </a:lnSpc>
              <a:buClrTx/>
              <a:buSzTx/>
              <a:buFontTx/>
              <a:buNone/>
            </a:pPr>
            <a:endParaRPr lang="zh-CN" altLang="en-US" sz="2400" dirty="0">
              <a:latin typeface="Times New Roman" panose="02020603050405020304" pitchFamily="18" charset="0"/>
            </a:endParaRPr>
          </a:p>
          <a:p>
            <a:pPr eaLnBrk="1" hangingPunct="1">
              <a:lnSpc>
                <a:spcPct val="90000"/>
              </a:lnSpc>
              <a:buClrTx/>
              <a:buSzTx/>
              <a:buFontTx/>
              <a:buChar char="•"/>
            </a:pPr>
            <a:r>
              <a:rPr lang="en-US" altLang="zh-CN" sz="2400" dirty="0">
                <a:latin typeface="Times New Roman" panose="02020603050405020304" pitchFamily="18" charset="0"/>
              </a:rPr>
              <a:t>H(x)</a:t>
            </a:r>
            <a:r>
              <a:rPr lang="zh-CN" altLang="en-US" sz="2400" dirty="0">
                <a:latin typeface="Times New Roman" panose="02020603050405020304" pitchFamily="18" charset="0"/>
              </a:rPr>
              <a:t>的确定依赖于具体问题领域的启发性信息，其中</a:t>
            </a:r>
            <a:r>
              <a:rPr lang="en-US" altLang="zh-CN" sz="2400" dirty="0">
                <a:latin typeface="Times New Roman" panose="02020603050405020304" pitchFamily="18" charset="0"/>
              </a:rPr>
              <a:t>h(x)≤h*(x)</a:t>
            </a:r>
            <a:r>
              <a:rPr lang="zh-CN" altLang="en-US" sz="2400" dirty="0">
                <a:latin typeface="Times New Roman" panose="02020603050405020304" pitchFamily="18" charset="0"/>
              </a:rPr>
              <a:t>的限制十分重要，它保证</a:t>
            </a:r>
            <a:r>
              <a:rPr lang="en-US" altLang="zh-CN" sz="2400" dirty="0">
                <a:latin typeface="Times New Roman" panose="02020603050405020304" pitchFamily="18" charset="0"/>
              </a:rPr>
              <a:t>A*</a:t>
            </a:r>
            <a:r>
              <a:rPr lang="zh-CN" altLang="en-US" sz="2400" dirty="0">
                <a:latin typeface="Times New Roman" panose="02020603050405020304" pitchFamily="18" charset="0"/>
              </a:rPr>
              <a:t>算法能找到最优解。</a:t>
            </a:r>
            <a:endParaRPr lang="zh-CN" altLang="en-US" sz="2400" dirty="0">
              <a:latin typeface="Times New Roman" panose="02020603050405020304" pitchFamily="18" charset="0"/>
            </a:endParaRPr>
          </a:p>
        </p:txBody>
      </p:sp>
      <p:sp>
        <p:nvSpPr>
          <p:cNvPr id="9318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38918" name="Object 6"/>
          <p:cNvGraphicFramePr>
            <a:graphicFrameLocks noChangeAspect="1"/>
          </p:cNvGraphicFramePr>
          <p:nvPr/>
        </p:nvGraphicFramePr>
        <p:xfrm>
          <a:off x="3741738" y="2593975"/>
          <a:ext cx="1658937" cy="2206625"/>
        </p:xfrm>
        <a:graphic>
          <a:graphicData uri="http://schemas.openxmlformats.org/presentationml/2006/ole">
            <mc:AlternateContent xmlns:mc="http://schemas.openxmlformats.org/markup-compatibility/2006">
              <mc:Choice xmlns:v="urn:schemas-microsoft-com:vml" Requires="v">
                <p:oleObj spid="_x0000_s3085" name="" r:id="rId1" imgW="1659255" imgH="2212340" progId="Visio.Drawing.6">
                  <p:embed/>
                </p:oleObj>
              </mc:Choice>
              <mc:Fallback>
                <p:oleObj name="" r:id="rId1" imgW="1659255" imgH="2212340" progId="Visio.Drawing.6">
                  <p:embed/>
                  <p:pic>
                    <p:nvPicPr>
                      <p:cNvPr id="0" name="图片 3084"/>
                      <p:cNvPicPr/>
                      <p:nvPr/>
                    </p:nvPicPr>
                    <p:blipFill>
                      <a:blip r:embed="rId2"/>
                      <a:stretch>
                        <a:fillRect/>
                      </a:stretch>
                    </p:blipFill>
                    <p:spPr>
                      <a:xfrm>
                        <a:off x="3741738" y="2593975"/>
                        <a:ext cx="1658937" cy="22066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charRg st="0" end="82"/>
                                            </p:txEl>
                                          </p:spTgt>
                                        </p:tgtEl>
                                        <p:attrNameLst>
                                          <p:attrName>style.visibility</p:attrName>
                                        </p:attrNameLst>
                                      </p:cBhvr>
                                      <p:to>
                                        <p:strVal val="visible"/>
                                      </p:to>
                                    </p:set>
                                    <p:anim calcmode="lin" valueType="num">
                                      <p:cBhvr additive="base">
                                        <p:cTn id="7" dur="500" fill="hold"/>
                                        <p:tgtEl>
                                          <p:spTgt spid="38915">
                                            <p:txEl>
                                              <p:charRg st="0" end="8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charRg st="0" end="8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8915">
                                            <p:txEl>
                                              <p:charRg st="82" end="87"/>
                                            </p:txEl>
                                          </p:spTgt>
                                        </p:tgtEl>
                                        <p:attrNameLst>
                                          <p:attrName>style.visibility</p:attrName>
                                        </p:attrNameLst>
                                      </p:cBhvr>
                                      <p:to>
                                        <p:strVal val="visible"/>
                                      </p:to>
                                    </p:set>
                                    <p:anim calcmode="lin" valueType="num">
                                      <p:cBhvr additive="base">
                                        <p:cTn id="12" dur="500" fill="hold"/>
                                        <p:tgtEl>
                                          <p:spTgt spid="38915">
                                            <p:txEl>
                                              <p:charRg st="82" end="87"/>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8915">
                                            <p:txEl>
                                              <p:charRg st="82" end="87"/>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38918"/>
                                        </p:tgtEl>
                                        <p:attrNameLst>
                                          <p:attrName>style.visibility</p:attrName>
                                        </p:attrNameLst>
                                      </p:cBhvr>
                                      <p:to>
                                        <p:strVal val="visible"/>
                                      </p:to>
                                    </p:set>
                                    <p:animEffect transition="in" filter="strips(downLeft)">
                                      <p:cBhvr>
                                        <p:cTn id="18" dur="500"/>
                                        <p:tgtEl>
                                          <p:spTgt spid="3891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8915">
                                            <p:txEl>
                                              <p:charRg st="93" end="151"/>
                                            </p:txEl>
                                          </p:spTgt>
                                        </p:tgtEl>
                                        <p:attrNameLst>
                                          <p:attrName>style.visibility</p:attrName>
                                        </p:attrNameLst>
                                      </p:cBhvr>
                                      <p:to>
                                        <p:strVal val="visible"/>
                                      </p:to>
                                    </p:set>
                                    <p:anim calcmode="lin" valueType="num">
                                      <p:cBhvr additive="base">
                                        <p:cTn id="23" dur="500" fill="hold"/>
                                        <p:tgtEl>
                                          <p:spTgt spid="38915">
                                            <p:txEl>
                                              <p:charRg st="93" end="15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915">
                                            <p:txEl>
                                              <p:charRg st="93" end="15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rrowheads="1"/>
          </p:cNvSpPr>
          <p:nvPr>
            <p:ph type="title"/>
          </p:nvPr>
        </p:nvSpPr>
        <p:spPr>
          <a:xfrm>
            <a:off x="685800" y="381000"/>
            <a:ext cx="7772400" cy="6858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A*</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算法的性质</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4819" name="Rectangle 3" descr="Rectangle: Click to edit Master text styles&#13;&#10;Second level&#13;&#10;Third level&#13;&#10;Fourth level&#13;&#10;Fifth level"/>
          <p:cNvSpPr>
            <a:spLocks noGrp="1"/>
          </p:cNvSpPr>
          <p:nvPr>
            <p:ph idx="1"/>
          </p:nvPr>
        </p:nvSpPr>
        <p:spPr>
          <a:xfrm>
            <a:off x="228600" y="1295400"/>
            <a:ext cx="8610600" cy="5105400"/>
          </a:xfrm>
          <a:ln/>
        </p:spPr>
        <p:txBody>
          <a:bodyPr vert="horz" wrap="square" lIns="91440" tIns="45720" rIns="91440" bIns="45720" anchor="t" anchorCtr="0"/>
          <a:p>
            <a:pPr marL="609600" indent="-609600" eaLnBrk="1" hangingPunct="1">
              <a:buClrTx/>
              <a:buSzTx/>
              <a:buFontTx/>
              <a:buChar char="•"/>
            </a:pPr>
            <a:r>
              <a:rPr lang="zh-CN" altLang="en-US" sz="2000" dirty="0">
                <a:latin typeface="Times New Roman" panose="02020603050405020304" pitchFamily="18" charset="0"/>
              </a:rPr>
              <a:t>可纳性</a:t>
            </a:r>
            <a:endParaRPr lang="zh-CN" altLang="en-US" sz="2000" dirty="0">
              <a:latin typeface="Times New Roman" panose="02020603050405020304" pitchFamily="18" charset="0"/>
            </a:endParaRPr>
          </a:p>
          <a:p>
            <a:pPr marL="609600" indent="-609600" eaLnBrk="1" hangingPunct="1">
              <a:buClrTx/>
              <a:buSzTx/>
              <a:buFontTx/>
              <a:buNone/>
            </a:pPr>
            <a:r>
              <a:rPr lang="zh-CN" altLang="en-US" sz="2000" dirty="0">
                <a:latin typeface="Times New Roman" panose="02020603050405020304" pitchFamily="18" charset="0"/>
              </a:rPr>
              <a:t>	对于可解状态空间图</a:t>
            </a:r>
            <a:r>
              <a:rPr lang="en-US" altLang="zh-CN" sz="2000" dirty="0">
                <a:latin typeface="Times New Roman" panose="02020603050405020304" pitchFamily="18" charset="0"/>
              </a:rPr>
              <a:t>(</a:t>
            </a:r>
            <a:r>
              <a:rPr lang="zh-CN" altLang="en-US" sz="2000" dirty="0">
                <a:latin typeface="Times New Roman" panose="02020603050405020304" pitchFamily="18" charset="0"/>
              </a:rPr>
              <a:t>即从初始节点到目标节点有路径存在</a:t>
            </a:r>
            <a:r>
              <a:rPr lang="en-US" altLang="zh-CN" sz="2000" dirty="0">
                <a:latin typeface="Times New Roman" panose="02020603050405020304" pitchFamily="18" charset="0"/>
              </a:rPr>
              <a:t>)</a:t>
            </a:r>
            <a:r>
              <a:rPr lang="zh-CN" altLang="en-US" sz="2000" dirty="0">
                <a:latin typeface="Times New Roman" panose="02020603050405020304" pitchFamily="18" charset="0"/>
              </a:rPr>
              <a:t>来说，如果一个搜索算法能在有限步那终止，并且能找到最优解，则称该搜索算法是可纳的。</a:t>
            </a:r>
            <a:endParaRPr lang="zh-CN" altLang="en-US" sz="2000" dirty="0">
              <a:latin typeface="Times New Roman" panose="02020603050405020304" pitchFamily="18" charset="0"/>
            </a:endParaRPr>
          </a:p>
          <a:p>
            <a:pPr marL="609600" indent="-609600" eaLnBrk="1" hangingPunct="1">
              <a:buClrTx/>
              <a:buSzTx/>
              <a:buFontTx/>
              <a:buChar char="•"/>
            </a:pPr>
            <a:r>
              <a:rPr lang="en-US" altLang="zh-CN" sz="2000" dirty="0">
                <a:latin typeface="Times New Roman" panose="02020603050405020304" pitchFamily="18" charset="0"/>
              </a:rPr>
              <a:t>A*</a:t>
            </a:r>
            <a:r>
              <a:rPr lang="zh-CN" altLang="en-US" sz="2000" dirty="0">
                <a:latin typeface="Times New Roman" panose="02020603050405020304" pitchFamily="18" charset="0"/>
              </a:rPr>
              <a:t>算法是可纳的。</a:t>
            </a:r>
            <a:endParaRPr lang="zh-CN" altLang="en-US" sz="2000" dirty="0">
              <a:latin typeface="Times New Roman" panose="02020603050405020304" pitchFamily="18" charset="0"/>
            </a:endParaRPr>
          </a:p>
          <a:p>
            <a:pPr marL="609600" indent="-609600" eaLnBrk="1" hangingPunct="1">
              <a:buClrTx/>
              <a:buSzTx/>
              <a:buFontTx/>
              <a:buChar char="•"/>
            </a:pPr>
            <a:r>
              <a:rPr lang="en-US" altLang="zh-CN" sz="2000" dirty="0">
                <a:latin typeface="Times New Roman" panose="02020603050405020304" pitchFamily="18" charset="0"/>
              </a:rPr>
              <a:t>A*</a:t>
            </a:r>
            <a:r>
              <a:rPr lang="zh-CN" altLang="en-US" sz="2000" dirty="0">
                <a:latin typeface="Times New Roman" panose="02020603050405020304" pitchFamily="18" charset="0"/>
              </a:rPr>
              <a:t>算法的最优性</a:t>
            </a:r>
            <a:endParaRPr lang="zh-CN" altLang="en-US" sz="2000" dirty="0">
              <a:latin typeface="Times New Roman" panose="02020603050405020304" pitchFamily="18" charset="0"/>
            </a:endParaRPr>
          </a:p>
          <a:p>
            <a:pPr marL="990600" lvl="1" indent="-533400" eaLnBrk="1" hangingPunct="1">
              <a:buClrTx/>
              <a:buSzTx/>
              <a:buFontTx/>
              <a:buNone/>
            </a:pPr>
            <a:r>
              <a:rPr lang="zh-CN" altLang="en-US" sz="1800" dirty="0">
                <a:latin typeface="Times New Roman" panose="02020603050405020304" pitchFamily="18" charset="0"/>
              </a:rPr>
              <a:t>	</a:t>
            </a:r>
            <a:r>
              <a:rPr lang="en-US" altLang="zh-CN" sz="1800" dirty="0">
                <a:latin typeface="Times New Roman" panose="02020603050405020304" pitchFamily="18" charset="0"/>
              </a:rPr>
              <a:t>A*</a:t>
            </a:r>
            <a:r>
              <a:rPr lang="zh-CN" altLang="en-US" sz="1800" dirty="0">
                <a:latin typeface="Times New Roman" panose="02020603050405020304" pitchFamily="18" charset="0"/>
              </a:rPr>
              <a:t>算法的搜索效率在很大程度上取决于</a:t>
            </a:r>
            <a:r>
              <a:rPr lang="en-US" altLang="zh-CN" sz="1800" dirty="0">
                <a:latin typeface="Times New Roman" panose="02020603050405020304" pitchFamily="18" charset="0"/>
              </a:rPr>
              <a:t>h(x)</a:t>
            </a:r>
            <a:r>
              <a:rPr lang="zh-CN" altLang="en-US" sz="1800" dirty="0">
                <a:latin typeface="Times New Roman" panose="02020603050405020304" pitchFamily="18" charset="0"/>
              </a:rPr>
              <a:t>，在满足</a:t>
            </a:r>
            <a:r>
              <a:rPr lang="en-US" altLang="zh-CN" sz="1800" dirty="0">
                <a:latin typeface="Times New Roman" panose="02020603050405020304" pitchFamily="18" charset="0"/>
              </a:rPr>
              <a:t>h(x)≤h*(x)</a:t>
            </a:r>
            <a:r>
              <a:rPr lang="zh-CN" altLang="en-US" sz="1800" dirty="0">
                <a:latin typeface="Times New Roman" panose="02020603050405020304" pitchFamily="18" charset="0"/>
              </a:rPr>
              <a:t>的前提下，</a:t>
            </a:r>
            <a:r>
              <a:rPr lang="en-US" altLang="zh-CN" sz="1800" dirty="0">
                <a:latin typeface="Times New Roman" panose="02020603050405020304" pitchFamily="18" charset="0"/>
              </a:rPr>
              <a:t>h(x)</a:t>
            </a:r>
            <a:r>
              <a:rPr lang="zh-CN" altLang="en-US" sz="1800" dirty="0">
                <a:latin typeface="Times New Roman" panose="02020603050405020304" pitchFamily="18" charset="0"/>
              </a:rPr>
              <a:t>的值越大越好。</a:t>
            </a:r>
            <a:r>
              <a:rPr lang="en-US" altLang="zh-CN" sz="1800" dirty="0">
                <a:latin typeface="Times New Roman" panose="02020603050405020304" pitchFamily="18" charset="0"/>
              </a:rPr>
              <a:t>h(x)</a:t>
            </a:r>
            <a:r>
              <a:rPr lang="zh-CN" altLang="en-US" sz="1800" dirty="0">
                <a:latin typeface="Times New Roman" panose="02020603050405020304" pitchFamily="18" charset="0"/>
              </a:rPr>
              <a:t>的值越大，表明它携带的启发性信息越多，搜索时扩展的节点数越少，搜索的效率越高。</a:t>
            </a:r>
            <a:endParaRPr lang="zh-CN" altLang="en-US" sz="1800" dirty="0">
              <a:latin typeface="Times New Roman" panose="02020603050405020304" pitchFamily="18" charset="0"/>
            </a:endParaRPr>
          </a:p>
          <a:p>
            <a:pPr marL="609600" indent="-609600" eaLnBrk="1" hangingPunct="1">
              <a:buClrTx/>
              <a:buSzTx/>
              <a:buFontTx/>
              <a:buChar char="•"/>
            </a:pPr>
            <a:r>
              <a:rPr lang="en-US" altLang="zh-CN" sz="2000" dirty="0">
                <a:latin typeface="Times New Roman" panose="02020603050405020304" pitchFamily="18" charset="0"/>
              </a:rPr>
              <a:t>h(x)</a:t>
            </a:r>
            <a:r>
              <a:rPr lang="zh-CN" altLang="en-US" sz="2000" dirty="0">
                <a:latin typeface="Times New Roman" panose="02020603050405020304" pitchFamily="18" charset="0"/>
              </a:rPr>
              <a:t>的单调性限制</a:t>
            </a:r>
            <a:endParaRPr lang="zh-CN" altLang="en-US" sz="2000" dirty="0">
              <a:latin typeface="Times New Roman" panose="02020603050405020304" pitchFamily="18" charset="0"/>
            </a:endParaRPr>
          </a:p>
          <a:p>
            <a:pPr marL="609600" indent="-609600" eaLnBrk="1" hangingPunct="1">
              <a:buClrTx/>
              <a:buSzTx/>
              <a:buFontTx/>
              <a:buNone/>
            </a:pPr>
            <a:r>
              <a:rPr lang="zh-CN" altLang="en-US" sz="2000" dirty="0">
                <a:latin typeface="Times New Roman" panose="02020603050405020304" pitchFamily="18" charset="0"/>
              </a:rPr>
              <a:t>	在</a:t>
            </a:r>
            <a:r>
              <a:rPr lang="en-US" altLang="zh-CN" sz="2000" dirty="0">
                <a:latin typeface="Times New Roman" panose="02020603050405020304" pitchFamily="18" charset="0"/>
              </a:rPr>
              <a:t>A*</a:t>
            </a:r>
            <a:r>
              <a:rPr lang="zh-CN" altLang="en-US" sz="2000" dirty="0">
                <a:latin typeface="Times New Roman" panose="02020603050405020304" pitchFamily="18" charset="0"/>
              </a:rPr>
              <a:t>算法中，每当要扩展一个节点时都要先检查其子节点是否已在</a:t>
            </a:r>
            <a:r>
              <a:rPr lang="en-US" altLang="zh-CN" sz="2000" dirty="0">
                <a:latin typeface="Times New Roman" panose="02020603050405020304" pitchFamily="18" charset="0"/>
              </a:rPr>
              <a:t>OPEN</a:t>
            </a:r>
            <a:r>
              <a:rPr lang="zh-CN" altLang="en-US" sz="2000" dirty="0">
                <a:latin typeface="Times New Roman" panose="02020603050405020304" pitchFamily="18" charset="0"/>
              </a:rPr>
              <a:t>表或</a:t>
            </a:r>
            <a:r>
              <a:rPr lang="en-US" altLang="zh-CN" sz="2000" dirty="0">
                <a:latin typeface="Times New Roman" panose="02020603050405020304" pitchFamily="18" charset="0"/>
              </a:rPr>
              <a:t>CLOSE</a:t>
            </a:r>
            <a:r>
              <a:rPr lang="zh-CN" altLang="en-US" sz="2000" dirty="0">
                <a:latin typeface="Times New Roman" panose="02020603050405020304" pitchFamily="18" charset="0"/>
              </a:rPr>
              <a:t>表中，有时还要调整指向父节点的指针，这就增加了搜索的代价。如果对启发函数</a:t>
            </a:r>
            <a:r>
              <a:rPr lang="en-US" altLang="zh-CN" sz="2000" dirty="0">
                <a:latin typeface="Times New Roman" panose="02020603050405020304" pitchFamily="18" charset="0"/>
              </a:rPr>
              <a:t>h(x)</a:t>
            </a:r>
            <a:r>
              <a:rPr lang="zh-CN" altLang="en-US" sz="2000" dirty="0">
                <a:latin typeface="Times New Roman" panose="02020603050405020304" pitchFamily="18" charset="0"/>
              </a:rPr>
              <a:t>加上单调性限制，就可减少检查及调整的工作量，从而减少搜索代价。</a:t>
            </a:r>
            <a:endParaRPr lang="zh-CN" altLang="en-US" sz="2000" dirty="0">
              <a:latin typeface="Times New Roman" panose="02020603050405020304" pitchFamily="18" charset="0"/>
            </a:endParaRPr>
          </a:p>
        </p:txBody>
      </p:sp>
      <p:sp>
        <p:nvSpPr>
          <p:cNvPr id="9523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charRg st="0" end="4"/>
                                            </p:txEl>
                                          </p:spTgt>
                                        </p:tgtEl>
                                        <p:attrNameLst>
                                          <p:attrName>style.visibility</p:attrName>
                                        </p:attrNameLst>
                                      </p:cBhvr>
                                      <p:to>
                                        <p:strVal val="visible"/>
                                      </p:to>
                                    </p:set>
                                    <p:anim calcmode="lin" valueType="num">
                                      <p:cBhvr additive="base">
                                        <p:cTn id="7" dur="500" fill="hold"/>
                                        <p:tgtEl>
                                          <p:spTgt spid="34819">
                                            <p:txEl>
                                              <p:charRg st="0"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charRg st="0"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9">
                                            <p:txEl>
                                              <p:charRg st="4" end="74"/>
                                            </p:txEl>
                                          </p:spTgt>
                                        </p:tgtEl>
                                        <p:attrNameLst>
                                          <p:attrName>style.visibility</p:attrName>
                                        </p:attrNameLst>
                                      </p:cBhvr>
                                      <p:to>
                                        <p:strVal val="visible"/>
                                      </p:to>
                                    </p:set>
                                    <p:anim calcmode="lin" valueType="num">
                                      <p:cBhvr additive="base">
                                        <p:cTn id="13" dur="500" fill="hold"/>
                                        <p:tgtEl>
                                          <p:spTgt spid="34819">
                                            <p:txEl>
                                              <p:charRg st="4" end="7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charRg st="4" end="7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9">
                                            <p:txEl>
                                              <p:charRg st="74" end="84"/>
                                            </p:txEl>
                                          </p:spTgt>
                                        </p:tgtEl>
                                        <p:attrNameLst>
                                          <p:attrName>style.visibility</p:attrName>
                                        </p:attrNameLst>
                                      </p:cBhvr>
                                      <p:to>
                                        <p:strVal val="visible"/>
                                      </p:to>
                                    </p:set>
                                    <p:anim calcmode="lin" valueType="num">
                                      <p:cBhvr additive="base">
                                        <p:cTn id="19" dur="500" fill="hold"/>
                                        <p:tgtEl>
                                          <p:spTgt spid="34819">
                                            <p:txEl>
                                              <p:charRg st="74" end="8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charRg st="74" end="8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9">
                                            <p:txEl>
                                              <p:charRg st="84" end="93"/>
                                            </p:txEl>
                                          </p:spTgt>
                                        </p:tgtEl>
                                        <p:attrNameLst>
                                          <p:attrName>style.visibility</p:attrName>
                                        </p:attrNameLst>
                                      </p:cBhvr>
                                      <p:to>
                                        <p:strVal val="visible"/>
                                      </p:to>
                                    </p:set>
                                    <p:anim calcmode="lin" valueType="num">
                                      <p:cBhvr additive="base">
                                        <p:cTn id="25" dur="500" fill="hold"/>
                                        <p:tgtEl>
                                          <p:spTgt spid="34819">
                                            <p:txEl>
                                              <p:charRg st="84" end="9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charRg st="84" end="9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819">
                                            <p:txEl>
                                              <p:charRg st="93" end="190"/>
                                            </p:txEl>
                                          </p:spTgt>
                                        </p:tgtEl>
                                        <p:attrNameLst>
                                          <p:attrName>style.visibility</p:attrName>
                                        </p:attrNameLst>
                                      </p:cBhvr>
                                      <p:to>
                                        <p:strVal val="visible"/>
                                      </p:to>
                                    </p:set>
                                    <p:anim calcmode="lin" valueType="num">
                                      <p:cBhvr additive="base">
                                        <p:cTn id="31" dur="500" fill="hold"/>
                                        <p:tgtEl>
                                          <p:spTgt spid="34819">
                                            <p:txEl>
                                              <p:charRg st="93" end="19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charRg st="93" end="19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819">
                                            <p:txEl>
                                              <p:charRg st="190" end="201"/>
                                            </p:txEl>
                                          </p:spTgt>
                                        </p:tgtEl>
                                        <p:attrNameLst>
                                          <p:attrName>style.visibility</p:attrName>
                                        </p:attrNameLst>
                                      </p:cBhvr>
                                      <p:to>
                                        <p:strVal val="visible"/>
                                      </p:to>
                                    </p:set>
                                    <p:anim calcmode="lin" valueType="num">
                                      <p:cBhvr additive="base">
                                        <p:cTn id="37" dur="500" fill="hold"/>
                                        <p:tgtEl>
                                          <p:spTgt spid="34819">
                                            <p:txEl>
                                              <p:charRg st="190" end="20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4819">
                                            <p:txEl>
                                              <p:charRg st="190" end="20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4819">
                                            <p:txEl>
                                              <p:charRg st="201" end="315"/>
                                            </p:txEl>
                                          </p:spTgt>
                                        </p:tgtEl>
                                        <p:attrNameLst>
                                          <p:attrName>style.visibility</p:attrName>
                                        </p:attrNameLst>
                                      </p:cBhvr>
                                      <p:to>
                                        <p:strVal val="visible"/>
                                      </p:to>
                                    </p:set>
                                    <p:anim calcmode="lin" valueType="num">
                                      <p:cBhvr additive="base">
                                        <p:cTn id="43" dur="500" fill="hold"/>
                                        <p:tgtEl>
                                          <p:spTgt spid="34819">
                                            <p:txEl>
                                              <p:charRg st="201" end="31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4819">
                                            <p:txEl>
                                              <p:charRg st="201" end="3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ChangeArrowheads="1"/>
          </p:cNvSpPr>
          <p:nvPr>
            <p:ph type="title"/>
          </p:nvPr>
        </p:nvSpPr>
        <p:spPr>
          <a:xfrm>
            <a:off x="755650" y="582613"/>
            <a:ext cx="7772400" cy="6858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h(x)</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的单调性</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5845" name="Rectangle 5" descr="Rectangle: Click to edit Master text styles&#13;&#10;Second level&#13;&#10;Third level&#13;&#10;Fourth level&#13;&#10;Fifth level"/>
          <p:cNvSpPr>
            <a:spLocks noGrp="1"/>
          </p:cNvSpPr>
          <p:nvPr>
            <p:ph idx="1"/>
          </p:nvPr>
        </p:nvSpPr>
        <p:spPr>
          <a:xfrm>
            <a:off x="457200" y="1524000"/>
            <a:ext cx="8153400" cy="4800600"/>
          </a:xfrm>
          <a:ln/>
        </p:spPr>
        <p:txBody>
          <a:bodyPr vert="horz" wrap="square" lIns="91440" tIns="45720" rIns="91440" bIns="45720" anchor="t" anchorCtr="0"/>
          <a:p>
            <a:pPr marL="533400" indent="-533400" eaLnBrk="1" hangingPunct="1"/>
            <a:r>
              <a:rPr lang="zh-CN" altLang="en-US" sz="2000" dirty="0">
                <a:latin typeface="Times New Roman" panose="02020603050405020304" pitchFamily="18" charset="0"/>
              </a:rPr>
              <a:t>所谓单调性限制是指</a:t>
            </a:r>
            <a:r>
              <a:rPr lang="en-US" altLang="zh-CN" sz="2000" dirty="0">
                <a:latin typeface="Times New Roman" panose="02020603050405020304" pitchFamily="18" charset="0"/>
              </a:rPr>
              <a:t>h(x)</a:t>
            </a:r>
            <a:r>
              <a:rPr lang="zh-CN" altLang="en-US" sz="2000" dirty="0">
                <a:latin typeface="Times New Roman" panose="02020603050405020304" pitchFamily="18" charset="0"/>
              </a:rPr>
              <a:t>满足如下两个条件：</a:t>
            </a:r>
            <a:endParaRPr lang="zh-CN" altLang="en-US" sz="2000" dirty="0">
              <a:latin typeface="Times New Roman" panose="02020603050405020304" pitchFamily="18" charset="0"/>
            </a:endParaRPr>
          </a:p>
          <a:p>
            <a:pPr marL="533400" indent="-533400" eaLnBrk="1" hangingPunct="1">
              <a:buFont typeface="Wingdings" panose="05000000000000000000" pitchFamily="2" charset="2"/>
              <a:buNone/>
            </a:pPr>
            <a:r>
              <a:rPr lang="en-US" altLang="zh-CN" sz="2000" dirty="0">
                <a:latin typeface="Times New Roman" panose="02020603050405020304" pitchFamily="18" charset="0"/>
              </a:rPr>
              <a:t>1</a:t>
            </a:r>
            <a:r>
              <a:rPr lang="zh-CN" altLang="en-US" sz="2000" dirty="0">
                <a:latin typeface="Times New Roman" panose="02020603050405020304" pitchFamily="18" charset="0"/>
              </a:rPr>
              <a:t>、</a:t>
            </a:r>
            <a:r>
              <a:rPr lang="en-US" altLang="zh-CN" sz="2000" dirty="0">
                <a:latin typeface="Times New Roman" panose="02020603050405020304" pitchFamily="18" charset="0"/>
              </a:rPr>
              <a:t>h(S</a:t>
            </a:r>
            <a:r>
              <a:rPr lang="en-US" altLang="zh-CN" sz="2000" baseline="-25000" dirty="0">
                <a:latin typeface="Times New Roman" panose="02020603050405020304" pitchFamily="18" charset="0"/>
              </a:rPr>
              <a:t>g</a:t>
            </a: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a:p>
            <a:pPr marL="533400" indent="-533400" eaLnBrk="1" hangingPunct="1">
              <a:buFont typeface="Wingdings" panose="05000000000000000000" pitchFamily="2" charset="2"/>
              <a:buNone/>
            </a:pPr>
            <a:r>
              <a:rPr lang="en-US" altLang="zh-CN" sz="2000" dirty="0">
                <a:latin typeface="Times New Roman" panose="02020603050405020304" pitchFamily="18" charset="0"/>
              </a:rPr>
              <a:t>2</a:t>
            </a:r>
            <a:r>
              <a:rPr lang="zh-CN" altLang="en-US" sz="2000" dirty="0">
                <a:latin typeface="Times New Roman" panose="02020603050405020304" pitchFamily="18" charset="0"/>
              </a:rPr>
              <a:t>、设</a:t>
            </a:r>
            <a:r>
              <a:rPr lang="en-US" altLang="zh-CN" sz="2000" dirty="0">
                <a:latin typeface="Times New Roman" panose="02020603050405020304" pitchFamily="18" charset="0"/>
              </a:rPr>
              <a:t>x</a:t>
            </a:r>
            <a:r>
              <a:rPr lang="en-US" altLang="zh-CN" sz="2000" baseline="-25000" dirty="0">
                <a:latin typeface="Times New Roman" panose="02020603050405020304" pitchFamily="18" charset="0"/>
              </a:rPr>
              <a:t>j</a:t>
            </a:r>
            <a:r>
              <a:rPr lang="zh-CN" altLang="en-US" sz="2000" dirty="0">
                <a:latin typeface="Times New Roman" panose="02020603050405020304" pitchFamily="18" charset="0"/>
              </a:rPr>
              <a:t>是节点</a:t>
            </a:r>
            <a:r>
              <a:rPr lang="en-US" altLang="zh-CN" sz="2000" dirty="0">
                <a:latin typeface="Times New Roman" panose="02020603050405020304" pitchFamily="18" charset="0"/>
              </a:rPr>
              <a:t>x</a:t>
            </a:r>
            <a:r>
              <a:rPr lang="en-US" altLang="zh-CN" sz="2000" baseline="-25000" dirty="0">
                <a:latin typeface="Times New Roman" panose="02020603050405020304" pitchFamily="18" charset="0"/>
              </a:rPr>
              <a:t>i</a:t>
            </a:r>
            <a:r>
              <a:rPr lang="zh-CN" altLang="en-US" sz="2000" dirty="0">
                <a:latin typeface="Times New Roman" panose="02020603050405020304" pitchFamily="18" charset="0"/>
              </a:rPr>
              <a:t>的任意子节点，则有</a:t>
            </a:r>
            <a:endParaRPr lang="zh-CN" altLang="en-US" sz="2000" dirty="0">
              <a:latin typeface="Times New Roman" panose="02020603050405020304" pitchFamily="18" charset="0"/>
            </a:endParaRPr>
          </a:p>
          <a:p>
            <a:pPr marL="533400" indent="-533400" algn="ctr" eaLnBrk="1" hangingPunct="1">
              <a:buFont typeface="Wingdings" panose="05000000000000000000" pitchFamily="2" charset="2"/>
              <a:buNone/>
            </a:pPr>
            <a:r>
              <a:rPr lang="en-US" altLang="zh-CN" sz="2000" dirty="0">
                <a:latin typeface="Times New Roman" panose="02020603050405020304" pitchFamily="18" charset="0"/>
              </a:rPr>
              <a:t>h(x</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)-h(x</a:t>
            </a:r>
            <a:r>
              <a:rPr lang="en-US" altLang="zh-CN" sz="2000" baseline="-25000" dirty="0">
                <a:latin typeface="Times New Roman" panose="02020603050405020304" pitchFamily="18" charset="0"/>
              </a:rPr>
              <a:t>j</a:t>
            </a:r>
            <a:r>
              <a:rPr lang="en-US" altLang="zh-CN" sz="2000" dirty="0">
                <a:latin typeface="Times New Roman" panose="02020603050405020304" pitchFamily="18" charset="0"/>
              </a:rPr>
              <a:t>)≤c(x</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,x</a:t>
            </a:r>
            <a:r>
              <a:rPr lang="en-US" altLang="zh-CN" sz="2000" baseline="-25000" dirty="0">
                <a:latin typeface="Times New Roman" panose="02020603050405020304" pitchFamily="18" charset="0"/>
              </a:rPr>
              <a:t>j</a:t>
            </a:r>
            <a:r>
              <a:rPr lang="en-US" altLang="zh-CN" sz="2000" dirty="0">
                <a:latin typeface="Times New Roman" panose="02020603050405020304" pitchFamily="18" charset="0"/>
              </a:rPr>
              <a:t>)</a:t>
            </a:r>
            <a:r>
              <a:rPr lang="zh-CN" altLang="en-US" sz="2000" dirty="0">
                <a:latin typeface="Times New Roman" panose="02020603050405020304" pitchFamily="18" charset="0"/>
              </a:rPr>
              <a:t>，即</a:t>
            </a:r>
            <a:endParaRPr lang="zh-CN" altLang="en-US" sz="2000" dirty="0">
              <a:latin typeface="Times New Roman" panose="02020603050405020304" pitchFamily="18" charset="0"/>
            </a:endParaRPr>
          </a:p>
          <a:p>
            <a:pPr marL="533400" indent="-533400" algn="ctr" eaLnBrk="1" hangingPunct="1">
              <a:buFont typeface="Wingdings" panose="05000000000000000000" pitchFamily="2" charset="2"/>
              <a:buNone/>
            </a:pPr>
            <a:r>
              <a:rPr lang="en-US" altLang="zh-CN" sz="2000" dirty="0">
                <a:latin typeface="Times New Roman" panose="02020603050405020304" pitchFamily="18" charset="0"/>
              </a:rPr>
              <a:t>h(x</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)≤h(x</a:t>
            </a:r>
            <a:r>
              <a:rPr lang="en-US" altLang="zh-CN" sz="2000" baseline="-25000" dirty="0">
                <a:latin typeface="Times New Roman" panose="02020603050405020304" pitchFamily="18" charset="0"/>
              </a:rPr>
              <a:t>j</a:t>
            </a:r>
            <a:r>
              <a:rPr lang="en-US" altLang="zh-CN" sz="2000" dirty="0">
                <a:latin typeface="Times New Roman" panose="02020603050405020304" pitchFamily="18" charset="0"/>
              </a:rPr>
              <a:t>)+c(x</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,x</a:t>
            </a:r>
            <a:r>
              <a:rPr lang="en-US" altLang="zh-CN" sz="2000" baseline="-25000" dirty="0">
                <a:latin typeface="Times New Roman" panose="02020603050405020304" pitchFamily="18" charset="0"/>
              </a:rPr>
              <a:t>j</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533400" indent="-533400" eaLnBrk="1" hangingPunct="1">
              <a:buFont typeface="Wingdings" panose="05000000000000000000" pitchFamily="2" charset="2"/>
              <a:buNone/>
            </a:pPr>
            <a:r>
              <a:rPr lang="zh-CN" altLang="en-US" sz="2000" dirty="0">
                <a:latin typeface="Times New Roman" panose="02020603050405020304" pitchFamily="18" charset="0"/>
              </a:rPr>
              <a:t>其中，</a:t>
            </a:r>
            <a:r>
              <a:rPr lang="en-US" altLang="zh-CN" sz="2000" dirty="0">
                <a:latin typeface="Times New Roman" panose="02020603050405020304" pitchFamily="18" charset="0"/>
              </a:rPr>
              <a:t>S</a:t>
            </a:r>
            <a:r>
              <a:rPr lang="en-US" altLang="zh-CN" sz="2000" baseline="-25000" dirty="0">
                <a:latin typeface="Times New Roman" panose="02020603050405020304" pitchFamily="18" charset="0"/>
              </a:rPr>
              <a:t>g</a:t>
            </a:r>
            <a:r>
              <a:rPr lang="zh-CN" altLang="en-US" sz="2000" dirty="0">
                <a:latin typeface="Times New Roman" panose="02020603050405020304" pitchFamily="18" charset="0"/>
              </a:rPr>
              <a:t>是目标节点；</a:t>
            </a:r>
            <a:r>
              <a:rPr lang="en-US" altLang="zh-CN" sz="2000" dirty="0">
                <a:latin typeface="Times New Roman" panose="02020603050405020304" pitchFamily="18" charset="0"/>
              </a:rPr>
              <a:t>c(x</a:t>
            </a:r>
            <a:r>
              <a:rPr lang="en-US" altLang="zh-CN" sz="2000" baseline="-25000" dirty="0">
                <a:latin typeface="Times New Roman" panose="02020603050405020304" pitchFamily="18" charset="0"/>
              </a:rPr>
              <a:t>i</a:t>
            </a:r>
            <a:r>
              <a:rPr lang="en-US" altLang="zh-CN" sz="2000" dirty="0">
                <a:latin typeface="Times New Roman" panose="02020603050405020304" pitchFamily="18" charset="0"/>
              </a:rPr>
              <a:t>,x</a:t>
            </a:r>
            <a:r>
              <a:rPr lang="en-US" altLang="zh-CN" sz="2000" baseline="-25000" dirty="0">
                <a:latin typeface="Times New Roman" panose="02020603050405020304" pitchFamily="18" charset="0"/>
              </a:rPr>
              <a:t>j</a:t>
            </a:r>
            <a:r>
              <a:rPr lang="en-US" altLang="zh-CN" sz="2000" dirty="0">
                <a:latin typeface="Times New Roman" panose="02020603050405020304" pitchFamily="18" charset="0"/>
              </a:rPr>
              <a:t>)</a:t>
            </a:r>
            <a:r>
              <a:rPr lang="zh-CN" altLang="en-US" sz="2000" dirty="0">
                <a:latin typeface="Times New Roman" panose="02020603050405020304" pitchFamily="18" charset="0"/>
              </a:rPr>
              <a:t>是节点</a:t>
            </a:r>
            <a:r>
              <a:rPr lang="en-US" altLang="zh-CN" sz="2000" dirty="0">
                <a:latin typeface="Times New Roman" panose="02020603050405020304" pitchFamily="18" charset="0"/>
              </a:rPr>
              <a:t>x</a:t>
            </a:r>
            <a:r>
              <a:rPr lang="en-US" altLang="zh-CN" sz="2000" baseline="-25000" dirty="0">
                <a:latin typeface="Times New Roman" panose="02020603050405020304" pitchFamily="18" charset="0"/>
              </a:rPr>
              <a:t>i</a:t>
            </a:r>
            <a:r>
              <a:rPr lang="zh-CN" altLang="en-US" sz="2000" dirty="0">
                <a:latin typeface="Times New Roman" panose="02020603050405020304" pitchFamily="18" charset="0"/>
              </a:rPr>
              <a:t>到其子节点</a:t>
            </a:r>
            <a:r>
              <a:rPr lang="en-US" altLang="zh-CN" sz="2000" dirty="0">
                <a:latin typeface="Times New Roman" panose="02020603050405020304" pitchFamily="18" charset="0"/>
              </a:rPr>
              <a:t>x</a:t>
            </a:r>
            <a:r>
              <a:rPr lang="en-US" altLang="zh-CN" sz="2000" baseline="-25000" dirty="0">
                <a:latin typeface="Times New Roman" panose="02020603050405020304" pitchFamily="18" charset="0"/>
              </a:rPr>
              <a:t>j</a:t>
            </a:r>
            <a:r>
              <a:rPr lang="zh-CN" altLang="en-US" sz="2000" dirty="0">
                <a:latin typeface="Times New Roman" panose="02020603050405020304" pitchFamily="18" charset="0"/>
              </a:rPr>
              <a:t>的代价。</a:t>
            </a:r>
            <a:endParaRPr lang="zh-CN" altLang="en-US" sz="2000" dirty="0">
              <a:latin typeface="Times New Roman" panose="02020603050405020304" pitchFamily="18" charset="0"/>
            </a:endParaRPr>
          </a:p>
          <a:p>
            <a:pPr marL="533400" indent="-533400" eaLnBrk="1" hangingPunct="1"/>
            <a:r>
              <a:rPr lang="zh-CN" altLang="en-US" sz="2000" dirty="0">
                <a:latin typeface="Times New Roman" panose="02020603050405020304" pitchFamily="18" charset="0"/>
              </a:rPr>
              <a:t>可以证明，当</a:t>
            </a:r>
            <a:r>
              <a:rPr lang="en-US" altLang="zh-CN" sz="2000" dirty="0">
                <a:latin typeface="Times New Roman" panose="02020603050405020304" pitchFamily="18" charset="0"/>
              </a:rPr>
              <a:t>A*</a:t>
            </a:r>
            <a:r>
              <a:rPr lang="zh-CN" altLang="en-US" sz="2000" dirty="0">
                <a:latin typeface="Times New Roman" panose="02020603050405020304" pitchFamily="18" charset="0"/>
              </a:rPr>
              <a:t>算法的启发函数</a:t>
            </a:r>
            <a:r>
              <a:rPr lang="en-US" altLang="zh-CN" sz="2000" dirty="0">
                <a:latin typeface="Times New Roman" panose="02020603050405020304" pitchFamily="18" charset="0"/>
              </a:rPr>
              <a:t>h(x)</a:t>
            </a:r>
            <a:r>
              <a:rPr lang="zh-CN" altLang="en-US" sz="2000" dirty="0">
                <a:latin typeface="Times New Roman" panose="02020603050405020304" pitchFamily="18" charset="0"/>
              </a:rPr>
              <a:t>满足单调性限制时，可得到如下两个结论：</a:t>
            </a:r>
            <a:endParaRPr lang="zh-CN" altLang="en-US" sz="2000" dirty="0">
              <a:latin typeface="Times New Roman" panose="02020603050405020304" pitchFamily="18" charset="0"/>
            </a:endParaRPr>
          </a:p>
          <a:p>
            <a:pPr marL="533400" indent="-533400" eaLnBrk="1" hangingPunct="1">
              <a:buFont typeface="Wingdings" panose="05000000000000000000" pitchFamily="2" charset="2"/>
              <a:buNone/>
            </a:pPr>
            <a:r>
              <a:rPr lang="en-US" altLang="zh-CN" sz="2000" dirty="0">
                <a:latin typeface="Times New Roman" panose="02020603050405020304" pitchFamily="18" charset="0"/>
              </a:rPr>
              <a:t>1</a:t>
            </a:r>
            <a:r>
              <a:rPr lang="zh-CN" altLang="en-US" sz="2000" dirty="0">
                <a:latin typeface="Times New Roman" panose="02020603050405020304" pitchFamily="18" charset="0"/>
              </a:rPr>
              <a:t>、若</a:t>
            </a:r>
            <a:r>
              <a:rPr lang="en-US" altLang="zh-CN" sz="2000" dirty="0">
                <a:latin typeface="Times New Roman" panose="02020603050405020304" pitchFamily="18" charset="0"/>
              </a:rPr>
              <a:t>A*</a:t>
            </a:r>
            <a:r>
              <a:rPr lang="zh-CN" altLang="en-US" sz="2000" dirty="0">
                <a:latin typeface="Times New Roman" panose="02020603050405020304" pitchFamily="18" charset="0"/>
              </a:rPr>
              <a:t>算法选择节点</a:t>
            </a:r>
            <a:r>
              <a:rPr lang="en-US" altLang="zh-CN" sz="2000" dirty="0">
                <a:latin typeface="Times New Roman" panose="02020603050405020304" pitchFamily="18" charset="0"/>
              </a:rPr>
              <a:t>x</a:t>
            </a:r>
            <a:r>
              <a:rPr lang="en-US" altLang="zh-CN" sz="2000" baseline="-25000" dirty="0">
                <a:latin typeface="Times New Roman" panose="02020603050405020304" pitchFamily="18" charset="0"/>
              </a:rPr>
              <a:t>n</a:t>
            </a:r>
            <a:r>
              <a:rPr lang="zh-CN" altLang="en-US" sz="2000" dirty="0">
                <a:latin typeface="Times New Roman" panose="02020603050405020304" pitchFamily="18" charset="0"/>
              </a:rPr>
              <a:t>进行扩展，则</a:t>
            </a:r>
            <a:endParaRPr lang="zh-CN" altLang="en-US" sz="2000" dirty="0">
              <a:latin typeface="Times New Roman" panose="02020603050405020304" pitchFamily="18" charset="0"/>
            </a:endParaRPr>
          </a:p>
          <a:p>
            <a:pPr marL="533400" indent="-533400" algn="ctr" eaLnBrk="1" hangingPunct="1">
              <a:buFont typeface="Wingdings" panose="05000000000000000000" pitchFamily="2" charset="2"/>
              <a:buNone/>
            </a:pPr>
            <a:r>
              <a:rPr lang="en-US" altLang="zh-CN" sz="2000" dirty="0">
                <a:latin typeface="Times New Roman" panose="02020603050405020304" pitchFamily="18" charset="0"/>
              </a:rPr>
              <a:t>g(x</a:t>
            </a:r>
            <a:r>
              <a:rPr lang="en-US" altLang="zh-CN" sz="2000" baseline="-25000" dirty="0">
                <a:latin typeface="Times New Roman" panose="02020603050405020304" pitchFamily="18" charset="0"/>
              </a:rPr>
              <a:t>n</a:t>
            </a:r>
            <a:r>
              <a:rPr lang="en-US" altLang="zh-CN" sz="2000" dirty="0">
                <a:latin typeface="Times New Roman" panose="02020603050405020304" pitchFamily="18" charset="0"/>
              </a:rPr>
              <a:t>)=g*(x</a:t>
            </a:r>
            <a:r>
              <a:rPr lang="en-US" altLang="zh-CN" sz="2000" baseline="-25000" dirty="0">
                <a:latin typeface="Times New Roman" panose="02020603050405020304" pitchFamily="18" charset="0"/>
              </a:rPr>
              <a:t>n</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marL="533400" indent="-533400" eaLnBrk="1" hangingPunct="1">
              <a:buFont typeface="Wingdings" panose="05000000000000000000" pitchFamily="2" charset="2"/>
              <a:buNone/>
            </a:pPr>
            <a:r>
              <a:rPr lang="en-US" altLang="zh-CN" sz="2000" dirty="0">
                <a:latin typeface="Times New Roman" panose="02020603050405020304" pitchFamily="18" charset="0"/>
              </a:rPr>
              <a:t>2</a:t>
            </a:r>
            <a:r>
              <a:rPr lang="zh-CN" altLang="en-US" sz="2000" dirty="0">
                <a:latin typeface="Times New Roman" panose="02020603050405020304" pitchFamily="18" charset="0"/>
              </a:rPr>
              <a:t>、由</a:t>
            </a:r>
            <a:r>
              <a:rPr lang="en-US" altLang="zh-CN" sz="2000" dirty="0">
                <a:latin typeface="Times New Roman" panose="02020603050405020304" pitchFamily="18" charset="0"/>
              </a:rPr>
              <a:t>A*</a:t>
            </a:r>
            <a:r>
              <a:rPr lang="zh-CN" altLang="en-US" sz="2000" dirty="0">
                <a:latin typeface="Times New Roman" panose="02020603050405020304" pitchFamily="18" charset="0"/>
              </a:rPr>
              <a:t>算法所扩展的节点序列其</a:t>
            </a:r>
            <a:r>
              <a:rPr lang="en-US" altLang="zh-CN" sz="2000" dirty="0">
                <a:latin typeface="Times New Roman" panose="02020603050405020304" pitchFamily="18" charset="0"/>
              </a:rPr>
              <a:t>f</a:t>
            </a:r>
            <a:r>
              <a:rPr lang="zh-CN" altLang="en-US" sz="2000" dirty="0">
                <a:latin typeface="Times New Roman" panose="02020603050405020304" pitchFamily="18" charset="0"/>
              </a:rPr>
              <a:t>值是非递减的。</a:t>
            </a:r>
            <a:endParaRPr lang="zh-CN" altLang="en-US" sz="2000" dirty="0">
              <a:latin typeface="Times New Roman" panose="02020603050405020304" pitchFamily="18" charset="0"/>
            </a:endParaRPr>
          </a:p>
          <a:p>
            <a:pPr marL="533400" indent="-533400" eaLnBrk="1" hangingPunct="1">
              <a:buFont typeface="Wingdings" panose="05000000000000000000" pitchFamily="2" charset="2"/>
              <a:buNone/>
            </a:pPr>
            <a:r>
              <a:rPr lang="zh-CN" altLang="en-US" sz="2000" dirty="0">
                <a:latin typeface="Times New Roman" panose="02020603050405020304" pitchFamily="18" charset="0"/>
              </a:rPr>
              <a:t>这两个结论都是在</a:t>
            </a:r>
            <a:r>
              <a:rPr lang="en-US" altLang="zh-CN" sz="2000" dirty="0">
                <a:latin typeface="Times New Roman" panose="02020603050405020304" pitchFamily="18" charset="0"/>
              </a:rPr>
              <a:t>h(x)</a:t>
            </a:r>
            <a:r>
              <a:rPr lang="zh-CN" altLang="en-US" sz="2000" dirty="0">
                <a:latin typeface="Times New Roman" panose="02020603050405020304" pitchFamily="18" charset="0"/>
              </a:rPr>
              <a:t>满足单调性限制时才成立的。否则，它们不一定成立。</a:t>
            </a:r>
            <a:endParaRPr lang="zh-CN" altLang="en-US" sz="2000" dirty="0">
              <a:latin typeface="Times New Roman" panose="02020603050405020304" pitchFamily="18" charset="0"/>
            </a:endParaRPr>
          </a:p>
        </p:txBody>
      </p:sp>
      <p:sp>
        <p:nvSpPr>
          <p:cNvPr id="9728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5">
                                            <p:txEl>
                                              <p:charRg st="0" end="23"/>
                                            </p:txEl>
                                          </p:spTgt>
                                        </p:tgtEl>
                                        <p:attrNameLst>
                                          <p:attrName>style.visibility</p:attrName>
                                        </p:attrNameLst>
                                      </p:cBhvr>
                                      <p:to>
                                        <p:strVal val="visible"/>
                                      </p:to>
                                    </p:set>
                                    <p:anim calcmode="lin" valueType="num">
                                      <p:cBhvr additive="base">
                                        <p:cTn id="7" dur="500" fill="hold"/>
                                        <p:tgtEl>
                                          <p:spTgt spid="35845">
                                            <p:txEl>
                                              <p:charRg st="0" end="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5">
                                            <p:txEl>
                                              <p:charRg st="0" end="2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5">
                                            <p:txEl>
                                              <p:charRg st="23" end="34"/>
                                            </p:txEl>
                                          </p:spTgt>
                                        </p:tgtEl>
                                        <p:attrNameLst>
                                          <p:attrName>style.visibility</p:attrName>
                                        </p:attrNameLst>
                                      </p:cBhvr>
                                      <p:to>
                                        <p:strVal val="visible"/>
                                      </p:to>
                                    </p:set>
                                    <p:anim calcmode="lin" valueType="num">
                                      <p:cBhvr additive="base">
                                        <p:cTn id="13" dur="500" fill="hold"/>
                                        <p:tgtEl>
                                          <p:spTgt spid="35845">
                                            <p:txEl>
                                              <p:charRg st="23" end="3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5">
                                            <p:txEl>
                                              <p:charRg st="23" end="3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5">
                                            <p:txEl>
                                              <p:charRg st="34" end="54"/>
                                            </p:txEl>
                                          </p:spTgt>
                                        </p:tgtEl>
                                        <p:attrNameLst>
                                          <p:attrName>style.visibility</p:attrName>
                                        </p:attrNameLst>
                                      </p:cBhvr>
                                      <p:to>
                                        <p:strVal val="visible"/>
                                      </p:to>
                                    </p:set>
                                    <p:anim calcmode="lin" valueType="num">
                                      <p:cBhvr additive="base">
                                        <p:cTn id="19" dur="500" fill="hold"/>
                                        <p:tgtEl>
                                          <p:spTgt spid="35845">
                                            <p:txEl>
                                              <p:charRg st="34" end="5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5">
                                            <p:txEl>
                                              <p:charRg st="34" end="54"/>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35845">
                                            <p:txEl>
                                              <p:charRg st="54" end="77"/>
                                            </p:txEl>
                                          </p:spTgt>
                                        </p:tgtEl>
                                        <p:attrNameLst>
                                          <p:attrName>style.visibility</p:attrName>
                                        </p:attrNameLst>
                                      </p:cBhvr>
                                      <p:to>
                                        <p:strVal val="visible"/>
                                      </p:to>
                                    </p:set>
                                    <p:anim calcmode="lin" valueType="num">
                                      <p:cBhvr additive="base">
                                        <p:cTn id="24" dur="500" fill="hold"/>
                                        <p:tgtEl>
                                          <p:spTgt spid="35845">
                                            <p:txEl>
                                              <p:charRg st="54" end="7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5845">
                                            <p:txEl>
                                              <p:charRg st="54" end="77"/>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35845">
                                            <p:txEl>
                                              <p:charRg st="77" end="98"/>
                                            </p:txEl>
                                          </p:spTgt>
                                        </p:tgtEl>
                                        <p:attrNameLst>
                                          <p:attrName>style.visibility</p:attrName>
                                        </p:attrNameLst>
                                      </p:cBhvr>
                                      <p:to>
                                        <p:strVal val="visible"/>
                                      </p:to>
                                    </p:set>
                                    <p:anim calcmode="lin" valueType="num">
                                      <p:cBhvr additive="base">
                                        <p:cTn id="29" dur="500" fill="hold"/>
                                        <p:tgtEl>
                                          <p:spTgt spid="35845">
                                            <p:txEl>
                                              <p:charRg st="77" end="9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5">
                                            <p:txEl>
                                              <p:charRg st="77" end="98"/>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nodeType="afterEffect">
                                  <p:stCondLst>
                                    <p:cond delay="0"/>
                                  </p:stCondLst>
                                  <p:childTnLst>
                                    <p:set>
                                      <p:cBhvr>
                                        <p:cTn id="33" dur="1" fill="hold">
                                          <p:stCondLst>
                                            <p:cond delay="0"/>
                                          </p:stCondLst>
                                        </p:cTn>
                                        <p:tgtEl>
                                          <p:spTgt spid="35845">
                                            <p:txEl>
                                              <p:charRg st="98" end="134"/>
                                            </p:txEl>
                                          </p:spTgt>
                                        </p:tgtEl>
                                        <p:attrNameLst>
                                          <p:attrName>style.visibility</p:attrName>
                                        </p:attrNameLst>
                                      </p:cBhvr>
                                      <p:to>
                                        <p:strVal val="visible"/>
                                      </p:to>
                                    </p:set>
                                    <p:anim calcmode="lin" valueType="num">
                                      <p:cBhvr additive="base">
                                        <p:cTn id="34" dur="500" fill="hold"/>
                                        <p:tgtEl>
                                          <p:spTgt spid="35845">
                                            <p:txEl>
                                              <p:charRg st="98" end="13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5845">
                                            <p:txEl>
                                              <p:charRg st="98" end="13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5845">
                                            <p:txEl>
                                              <p:charRg st="134" end="173"/>
                                            </p:txEl>
                                          </p:spTgt>
                                        </p:tgtEl>
                                        <p:attrNameLst>
                                          <p:attrName>style.visibility</p:attrName>
                                        </p:attrNameLst>
                                      </p:cBhvr>
                                      <p:to>
                                        <p:strVal val="visible"/>
                                      </p:to>
                                    </p:set>
                                    <p:anim calcmode="lin" valueType="num">
                                      <p:cBhvr additive="base">
                                        <p:cTn id="40" dur="500" fill="hold"/>
                                        <p:tgtEl>
                                          <p:spTgt spid="35845">
                                            <p:txEl>
                                              <p:charRg st="134" end="17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845">
                                            <p:txEl>
                                              <p:charRg st="134" end="17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5845">
                                            <p:txEl>
                                              <p:charRg st="173" end="193"/>
                                            </p:txEl>
                                          </p:spTgt>
                                        </p:tgtEl>
                                        <p:attrNameLst>
                                          <p:attrName>style.visibility</p:attrName>
                                        </p:attrNameLst>
                                      </p:cBhvr>
                                      <p:to>
                                        <p:strVal val="visible"/>
                                      </p:to>
                                    </p:set>
                                    <p:anim calcmode="lin" valueType="num">
                                      <p:cBhvr additive="base">
                                        <p:cTn id="46" dur="500" fill="hold"/>
                                        <p:tgtEl>
                                          <p:spTgt spid="35845">
                                            <p:txEl>
                                              <p:charRg st="173" end="193"/>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5845">
                                            <p:txEl>
                                              <p:charRg st="173" end="193"/>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5845">
                                            <p:txEl>
                                              <p:charRg st="193" end="206"/>
                                            </p:txEl>
                                          </p:spTgt>
                                        </p:tgtEl>
                                        <p:attrNameLst>
                                          <p:attrName>style.visibility</p:attrName>
                                        </p:attrNameLst>
                                      </p:cBhvr>
                                      <p:to>
                                        <p:strVal val="visible"/>
                                      </p:to>
                                    </p:set>
                                    <p:anim calcmode="lin" valueType="num">
                                      <p:cBhvr additive="base">
                                        <p:cTn id="52" dur="500" fill="hold"/>
                                        <p:tgtEl>
                                          <p:spTgt spid="35845">
                                            <p:txEl>
                                              <p:charRg st="193" end="206"/>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5845">
                                            <p:txEl>
                                              <p:charRg st="193" end="206"/>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5845">
                                            <p:txEl>
                                              <p:charRg st="206" end="231"/>
                                            </p:txEl>
                                          </p:spTgt>
                                        </p:tgtEl>
                                        <p:attrNameLst>
                                          <p:attrName>style.visibility</p:attrName>
                                        </p:attrNameLst>
                                      </p:cBhvr>
                                      <p:to>
                                        <p:strVal val="visible"/>
                                      </p:to>
                                    </p:set>
                                    <p:anim calcmode="lin" valueType="num">
                                      <p:cBhvr additive="base">
                                        <p:cTn id="58" dur="500" fill="hold"/>
                                        <p:tgtEl>
                                          <p:spTgt spid="35845">
                                            <p:txEl>
                                              <p:charRg st="206" end="23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5845">
                                            <p:txEl>
                                              <p:charRg st="206" end="231"/>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5845">
                                            <p:txEl>
                                              <p:charRg st="231" end="268"/>
                                            </p:txEl>
                                          </p:spTgt>
                                        </p:tgtEl>
                                        <p:attrNameLst>
                                          <p:attrName>style.visibility</p:attrName>
                                        </p:attrNameLst>
                                      </p:cBhvr>
                                      <p:to>
                                        <p:strVal val="visible"/>
                                      </p:to>
                                    </p:set>
                                    <p:anim calcmode="lin" valueType="num">
                                      <p:cBhvr additive="base">
                                        <p:cTn id="64" dur="500" fill="hold"/>
                                        <p:tgtEl>
                                          <p:spTgt spid="35845">
                                            <p:txEl>
                                              <p:charRg st="231" end="268"/>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5845">
                                            <p:txEl>
                                              <p:charRg st="231" end="2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ChangeArrowheads="1"/>
          </p:cNvSpPr>
          <p:nvPr>
            <p:ph type="title"/>
          </p:nvPr>
        </p:nvSpPr>
        <p:spPr>
          <a:xfrm>
            <a:off x="762000" y="381000"/>
            <a:ext cx="7772400" cy="6858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5.3 </a:t>
            </a: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与或树搜索</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4035" name="Rectangle 3" descr="Rectangle: Click to edit Master text styles&#13;&#10;Second level&#13;&#10;Third level&#13;&#10;Fourth level&#13;&#10;Fifth level"/>
          <p:cNvSpPr>
            <a:spLocks noGrp="1"/>
          </p:cNvSpPr>
          <p:nvPr>
            <p:ph idx="1"/>
          </p:nvPr>
        </p:nvSpPr>
        <p:spPr>
          <a:xfrm>
            <a:off x="762000" y="1676400"/>
            <a:ext cx="7696200" cy="4572000"/>
          </a:xfrm>
          <a:ln/>
        </p:spPr>
        <p:txBody>
          <a:bodyPr vert="horz" wrap="square" lIns="91440" tIns="45720" rIns="91440" bIns="45720" anchor="t" anchorCtr="0"/>
          <a:p>
            <a:pPr marL="533400" indent="-533400" eaLnBrk="1" hangingPunct="1">
              <a:buFont typeface="Wingdings" panose="05000000000000000000" pitchFamily="2" charset="2"/>
              <a:buNone/>
            </a:pPr>
            <a:r>
              <a:rPr lang="en-US" altLang="zh-CN" sz="2400" dirty="0">
                <a:latin typeface="Times New Roman" panose="02020603050405020304" pitchFamily="18" charset="0"/>
              </a:rPr>
              <a:t>5.3.1 </a:t>
            </a:r>
            <a:r>
              <a:rPr lang="zh-CN" altLang="en-US" sz="2400" dirty="0">
                <a:latin typeface="Times New Roman" panose="02020603050405020304" pitchFamily="18" charset="0"/>
              </a:rPr>
              <a:t>与或树的一般搜索过程</a:t>
            </a:r>
            <a:endParaRPr lang="zh-CN" altLang="en-US" sz="2400" dirty="0">
              <a:latin typeface="Times New Roman" panose="02020603050405020304" pitchFamily="18" charset="0"/>
            </a:endParaRPr>
          </a:p>
          <a:p>
            <a:pPr marL="533400" indent="-533400" eaLnBrk="1" hangingPunct="1">
              <a:buFont typeface="Wingdings" panose="05000000000000000000" pitchFamily="2" charset="2"/>
              <a:buNone/>
            </a:pPr>
            <a:r>
              <a:rPr lang="en-US" altLang="zh-CN" sz="2400" dirty="0">
                <a:latin typeface="Times New Roman" panose="02020603050405020304" pitchFamily="18" charset="0"/>
              </a:rPr>
              <a:t>5.3.2 </a:t>
            </a:r>
            <a:r>
              <a:rPr lang="zh-CN" altLang="en-US" sz="2400" dirty="0">
                <a:latin typeface="Times New Roman" panose="02020603050405020304" pitchFamily="18" charset="0"/>
              </a:rPr>
              <a:t>与或树的广度优先搜索</a:t>
            </a:r>
            <a:endParaRPr lang="zh-CN" altLang="en-US" sz="2400" dirty="0">
              <a:latin typeface="Times New Roman" panose="02020603050405020304" pitchFamily="18" charset="0"/>
            </a:endParaRPr>
          </a:p>
          <a:p>
            <a:pPr marL="533400" indent="-533400" eaLnBrk="1" hangingPunct="1">
              <a:buFont typeface="Wingdings" panose="05000000000000000000" pitchFamily="2" charset="2"/>
              <a:buNone/>
            </a:pPr>
            <a:r>
              <a:rPr lang="en-US" altLang="zh-CN" sz="2400" dirty="0">
                <a:latin typeface="Times New Roman" panose="02020603050405020304" pitchFamily="18" charset="0"/>
              </a:rPr>
              <a:t>5.3.3 </a:t>
            </a:r>
            <a:r>
              <a:rPr lang="zh-CN" altLang="en-US" sz="2400" dirty="0">
                <a:latin typeface="Times New Roman" panose="02020603050405020304" pitchFamily="18" charset="0"/>
              </a:rPr>
              <a:t>与或树的深度优先搜索</a:t>
            </a:r>
            <a:endParaRPr lang="zh-CN" altLang="en-US" sz="2400" dirty="0">
              <a:latin typeface="Times New Roman" panose="02020603050405020304" pitchFamily="18" charset="0"/>
            </a:endParaRPr>
          </a:p>
          <a:p>
            <a:pPr marL="533400" indent="-533400" eaLnBrk="1" hangingPunct="1">
              <a:buFont typeface="Wingdings" panose="05000000000000000000" pitchFamily="2" charset="2"/>
              <a:buNone/>
            </a:pPr>
            <a:r>
              <a:rPr lang="en-US" altLang="zh-CN" sz="2400" dirty="0">
                <a:latin typeface="Times New Roman" panose="02020603050405020304" pitchFamily="18" charset="0"/>
              </a:rPr>
              <a:t>5.3.4 </a:t>
            </a:r>
            <a:r>
              <a:rPr lang="zh-CN" altLang="en-US" sz="2400" dirty="0">
                <a:latin typeface="Times New Roman" panose="02020603050405020304" pitchFamily="18" charset="0"/>
              </a:rPr>
              <a:t>与或树的有序搜索</a:t>
            </a:r>
            <a:endParaRPr lang="zh-CN" altLang="en-US" sz="2400" dirty="0">
              <a:latin typeface="Times New Roman" panose="02020603050405020304" pitchFamily="18" charset="0"/>
            </a:endParaRPr>
          </a:p>
          <a:p>
            <a:pPr marL="533400" indent="-533400" eaLnBrk="1" hangingPunct="1">
              <a:buFont typeface="Wingdings" panose="05000000000000000000" pitchFamily="2" charset="2"/>
              <a:buNone/>
            </a:pPr>
            <a:r>
              <a:rPr lang="en-US" altLang="zh-CN" sz="2400" dirty="0">
                <a:latin typeface="Times New Roman" panose="02020603050405020304" pitchFamily="18" charset="0"/>
              </a:rPr>
              <a:t>5.3.5 </a:t>
            </a:r>
            <a:r>
              <a:rPr lang="zh-CN" altLang="en-US" sz="2400" dirty="0">
                <a:latin typeface="Times New Roman" panose="02020603050405020304" pitchFamily="18" charset="0"/>
              </a:rPr>
              <a:t>博弈树的启发式搜索</a:t>
            </a:r>
            <a:endParaRPr lang="zh-CN" altLang="en-US" sz="2400" dirty="0">
              <a:latin typeface="Times New Roman" panose="02020603050405020304" pitchFamily="18" charset="0"/>
            </a:endParaRPr>
          </a:p>
          <a:p>
            <a:pPr marL="533400" indent="-533400" eaLnBrk="1" hangingPunct="1">
              <a:buFont typeface="Wingdings" panose="05000000000000000000" pitchFamily="2" charset="2"/>
              <a:buNone/>
            </a:pPr>
            <a:r>
              <a:rPr lang="en-US" altLang="zh-CN" sz="2400" dirty="0">
                <a:latin typeface="Times New Roman" panose="02020603050405020304" pitchFamily="18" charset="0"/>
              </a:rPr>
              <a:t>5.3.6 </a:t>
            </a:r>
            <a:r>
              <a:rPr lang="zh-CN" altLang="en-US" sz="2400" dirty="0">
                <a:latin typeface="Times New Roman" panose="02020603050405020304" pitchFamily="18" charset="0"/>
              </a:rPr>
              <a:t>剪枝技术</a:t>
            </a:r>
            <a:endParaRPr lang="zh-CN" altLang="en-US" sz="2400" dirty="0">
              <a:latin typeface="Times New Roman" panose="02020603050405020304" pitchFamily="18" charset="0"/>
            </a:endParaRPr>
          </a:p>
        </p:txBody>
      </p:sp>
      <p:sp>
        <p:nvSpPr>
          <p:cNvPr id="9933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4035">
                                            <p:txEl>
                                              <p:charRg st="0" end="17"/>
                                            </p:txEl>
                                          </p:spTgt>
                                        </p:tgtEl>
                                        <p:attrNameLst>
                                          <p:attrName>style.visibility</p:attrName>
                                        </p:attrNameLst>
                                      </p:cBhvr>
                                      <p:to>
                                        <p:strVal val="visible"/>
                                      </p:to>
                                    </p:set>
                                    <p:anim calcmode="lin" valueType="num">
                                      <p:cBhvr additive="base">
                                        <p:cTn id="7" dur="500" fill="hold"/>
                                        <p:tgtEl>
                                          <p:spTgt spid="44035">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charRg st="0" end="17"/>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4035">
                                            <p:txEl>
                                              <p:charRg st="17" end="34"/>
                                            </p:txEl>
                                          </p:spTgt>
                                        </p:tgtEl>
                                        <p:attrNameLst>
                                          <p:attrName>style.visibility</p:attrName>
                                        </p:attrNameLst>
                                      </p:cBhvr>
                                      <p:to>
                                        <p:strVal val="visible"/>
                                      </p:to>
                                    </p:set>
                                    <p:anim calcmode="lin" valueType="num">
                                      <p:cBhvr additive="base">
                                        <p:cTn id="12" dur="500" fill="hold"/>
                                        <p:tgtEl>
                                          <p:spTgt spid="44035">
                                            <p:txEl>
                                              <p:charRg st="17" end="3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4035">
                                            <p:txEl>
                                              <p:charRg st="17" end="3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4035">
                                            <p:txEl>
                                              <p:charRg st="34" end="51"/>
                                            </p:txEl>
                                          </p:spTgt>
                                        </p:tgtEl>
                                        <p:attrNameLst>
                                          <p:attrName>style.visibility</p:attrName>
                                        </p:attrNameLst>
                                      </p:cBhvr>
                                      <p:to>
                                        <p:strVal val="visible"/>
                                      </p:to>
                                    </p:set>
                                    <p:anim calcmode="lin" valueType="num">
                                      <p:cBhvr additive="base">
                                        <p:cTn id="17" dur="500" fill="hold"/>
                                        <p:tgtEl>
                                          <p:spTgt spid="44035">
                                            <p:txEl>
                                              <p:charRg st="34" end="5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035">
                                            <p:txEl>
                                              <p:charRg st="34" end="5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4035">
                                            <p:txEl>
                                              <p:charRg st="51" end="66"/>
                                            </p:txEl>
                                          </p:spTgt>
                                        </p:tgtEl>
                                        <p:attrNameLst>
                                          <p:attrName>style.visibility</p:attrName>
                                        </p:attrNameLst>
                                      </p:cBhvr>
                                      <p:to>
                                        <p:strVal val="visible"/>
                                      </p:to>
                                    </p:set>
                                    <p:anim calcmode="lin" valueType="num">
                                      <p:cBhvr additive="base">
                                        <p:cTn id="22" dur="500" fill="hold"/>
                                        <p:tgtEl>
                                          <p:spTgt spid="44035">
                                            <p:txEl>
                                              <p:charRg st="51" end="6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4035">
                                            <p:txEl>
                                              <p:charRg st="51" end="66"/>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4035">
                                            <p:txEl>
                                              <p:charRg st="66" end="82"/>
                                            </p:txEl>
                                          </p:spTgt>
                                        </p:tgtEl>
                                        <p:attrNameLst>
                                          <p:attrName>style.visibility</p:attrName>
                                        </p:attrNameLst>
                                      </p:cBhvr>
                                      <p:to>
                                        <p:strVal val="visible"/>
                                      </p:to>
                                    </p:set>
                                    <p:anim calcmode="lin" valueType="num">
                                      <p:cBhvr additive="base">
                                        <p:cTn id="27" dur="500" fill="hold"/>
                                        <p:tgtEl>
                                          <p:spTgt spid="44035">
                                            <p:txEl>
                                              <p:charRg st="66" end="8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35">
                                            <p:txEl>
                                              <p:charRg st="66" end="82"/>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44035">
                                            <p:txEl>
                                              <p:charRg st="82" end="93"/>
                                            </p:txEl>
                                          </p:spTgt>
                                        </p:tgtEl>
                                        <p:attrNameLst>
                                          <p:attrName>style.visibility</p:attrName>
                                        </p:attrNameLst>
                                      </p:cBhvr>
                                      <p:to>
                                        <p:strVal val="visible"/>
                                      </p:to>
                                    </p:set>
                                    <p:anim calcmode="lin" valueType="num">
                                      <p:cBhvr additive="base">
                                        <p:cTn id="32" dur="500" fill="hold"/>
                                        <p:tgtEl>
                                          <p:spTgt spid="44035">
                                            <p:txEl>
                                              <p:charRg st="82" end="9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4035">
                                            <p:txEl>
                                              <p:charRg st="82" end="9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ChangeArrowheads="1"/>
          </p:cNvSpPr>
          <p:nvPr>
            <p:ph type="title"/>
          </p:nvPr>
        </p:nvSpPr>
        <p:spPr>
          <a:xfrm>
            <a:off x="762000" y="457200"/>
            <a:ext cx="7772400" cy="6858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搜索的完备性</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1990" name="Rectangle 6" descr="Rectangle: Click to edit Master text styles&#13;&#10;Second level&#13;&#10;Third level&#13;&#10;Fourth level&#13;&#10;Fifth level"/>
          <p:cNvSpPr>
            <a:spLocks noGrp="1"/>
          </p:cNvSpPr>
          <p:nvPr>
            <p:ph idx="1"/>
          </p:nvPr>
        </p:nvSpPr>
        <p:spPr>
          <a:xfrm>
            <a:off x="609600" y="1524000"/>
            <a:ext cx="8153400" cy="4724400"/>
          </a:xfrm>
          <a:ln/>
        </p:spPr>
        <p:txBody>
          <a:bodyPr vert="horz" wrap="square" lIns="91440" tIns="45720" rIns="91440" bIns="45720" anchor="t" anchorCtr="0"/>
          <a:p>
            <a:pPr eaLnBrk="1" hangingPunct="1"/>
            <a:r>
              <a:rPr lang="zh-CN" altLang="en-US" sz="2800" dirty="0"/>
              <a:t>完备性</a:t>
            </a:r>
            <a:endParaRPr lang="zh-CN" altLang="en-US" sz="2800" dirty="0"/>
          </a:p>
          <a:p>
            <a:pPr eaLnBrk="1" hangingPunct="1"/>
            <a:r>
              <a:rPr lang="zh-CN" altLang="en-US" sz="2400" dirty="0"/>
              <a:t>对于一类可解的问题和一个搜索过程，如果运用该搜索过程一定能求得该类问题的解，则称该搜索过程为完备的，否则为不完备的。</a:t>
            </a:r>
            <a:endParaRPr lang="zh-CN" altLang="en-US" sz="2400" dirty="0"/>
          </a:p>
          <a:p>
            <a:pPr eaLnBrk="1" hangingPunct="1"/>
            <a:r>
              <a:rPr lang="zh-CN" altLang="en-US" sz="2400" dirty="0"/>
              <a:t>广度优先搜索、代价树的广度优先搜索、改进后的有界深度优先搜索以及</a:t>
            </a:r>
            <a:r>
              <a:rPr lang="en-US" altLang="zh-CN" sz="2400" dirty="0"/>
              <a:t>A*</a:t>
            </a:r>
            <a:r>
              <a:rPr lang="zh-CN" altLang="en-US" sz="2400" dirty="0"/>
              <a:t>算法都是完备的搜索过程，其它搜索过程都是不完备的。</a:t>
            </a:r>
            <a:endParaRPr lang="zh-CN" altLang="en-US" sz="2400" dirty="0"/>
          </a:p>
          <a:p>
            <a:pPr eaLnBrk="1" hangingPunct="1">
              <a:buFont typeface="Wingdings" panose="05000000000000000000" pitchFamily="2" charset="2"/>
              <a:buNone/>
            </a:pPr>
            <a:endParaRPr lang="en-US" altLang="zh-CN" sz="2400" dirty="0"/>
          </a:p>
        </p:txBody>
      </p:sp>
      <p:sp>
        <p:nvSpPr>
          <p:cNvPr id="10138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1990">
                                            <p:txEl>
                                              <p:charRg st="0" end="4"/>
                                            </p:txEl>
                                          </p:spTgt>
                                        </p:tgtEl>
                                        <p:attrNameLst>
                                          <p:attrName>style.visibility</p:attrName>
                                        </p:attrNameLst>
                                      </p:cBhvr>
                                      <p:to>
                                        <p:strVal val="visible"/>
                                      </p:to>
                                    </p:set>
                                    <p:anim calcmode="lin" valueType="num">
                                      <p:cBhvr additive="base">
                                        <p:cTn id="7" dur="500" fill="hold"/>
                                        <p:tgtEl>
                                          <p:spTgt spid="41990">
                                            <p:txEl>
                                              <p:charRg st="0"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90">
                                            <p:txEl>
                                              <p:charRg st="0"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90">
                                            <p:txEl>
                                              <p:charRg st="4" end="63"/>
                                            </p:txEl>
                                          </p:spTgt>
                                        </p:tgtEl>
                                        <p:attrNameLst>
                                          <p:attrName>style.visibility</p:attrName>
                                        </p:attrNameLst>
                                      </p:cBhvr>
                                      <p:to>
                                        <p:strVal val="visible"/>
                                      </p:to>
                                    </p:set>
                                    <p:anim calcmode="lin" valueType="num">
                                      <p:cBhvr additive="base">
                                        <p:cTn id="13" dur="500" fill="hold"/>
                                        <p:tgtEl>
                                          <p:spTgt spid="41990">
                                            <p:txEl>
                                              <p:charRg st="4" end="6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90">
                                            <p:txEl>
                                              <p:charRg st="4" end="6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90">
                                            <p:txEl>
                                              <p:charRg st="63" end="123"/>
                                            </p:txEl>
                                          </p:spTgt>
                                        </p:tgtEl>
                                        <p:attrNameLst>
                                          <p:attrName>style.visibility</p:attrName>
                                        </p:attrNameLst>
                                      </p:cBhvr>
                                      <p:to>
                                        <p:strVal val="visible"/>
                                      </p:to>
                                    </p:set>
                                    <p:anim calcmode="lin" valueType="num">
                                      <p:cBhvr additive="base">
                                        <p:cTn id="19" dur="500" fill="hold"/>
                                        <p:tgtEl>
                                          <p:spTgt spid="41990">
                                            <p:txEl>
                                              <p:charRg st="63" end="12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90">
                                            <p:txEl>
                                              <p:charRg st="63" end="12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type="title"/>
          </p:nvPr>
        </p:nvSpPr>
        <p:spPr>
          <a:xfrm>
            <a:off x="685800" y="381000"/>
            <a:ext cx="7543800" cy="6858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搜索效率</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5607" name="Rectangle 7" descr="Rectangle: Click to edit Master text styles&#13;&#10;Second level&#13;&#10;Third level&#13;&#10;Fourth level&#13;&#10;Fifth level"/>
          <p:cNvSpPr>
            <a:spLocks noGrp="1"/>
          </p:cNvSpPr>
          <p:nvPr>
            <p:ph idx="1"/>
          </p:nvPr>
        </p:nvSpPr>
        <p:spPr>
          <a:xfrm>
            <a:off x="381000" y="1524000"/>
            <a:ext cx="8229600" cy="4876800"/>
          </a:xfrm>
          <a:ln/>
        </p:spPr>
        <p:txBody>
          <a:bodyPr vert="horz" wrap="square" lIns="91440" tIns="45720" rIns="91440" bIns="45720" anchor="t" anchorCtr="0"/>
          <a:p>
            <a:pPr marL="533400" indent="-533400" eaLnBrk="1" hangingPunct="1"/>
            <a:r>
              <a:rPr lang="zh-CN" altLang="en-US" sz="2000" dirty="0"/>
              <a:t>一个搜索过程的搜索效率不仅取决于过程自身的启发能力，而且还与被解问题的有关属性等多种因素有关。目前虽已有多种定义和计算搜索效率的方法，但都有一定的局限性。</a:t>
            </a:r>
            <a:endParaRPr lang="zh-CN" altLang="en-US" sz="2000" dirty="0"/>
          </a:p>
          <a:p>
            <a:pPr marL="533400" indent="-533400" eaLnBrk="1" hangingPunct="1"/>
            <a:r>
              <a:rPr lang="zh-CN" altLang="en-US" sz="2000" dirty="0"/>
              <a:t>外显率</a:t>
            </a:r>
            <a:endParaRPr lang="zh-CN" altLang="en-US" sz="2000" dirty="0"/>
          </a:p>
          <a:p>
            <a:pPr marL="533400" indent="-533400" eaLnBrk="1" hangingPunct="1">
              <a:buFont typeface="Wingdings" panose="05000000000000000000" pitchFamily="2" charset="2"/>
              <a:buNone/>
            </a:pPr>
            <a:r>
              <a:rPr lang="zh-CN" altLang="en-US" sz="2000" dirty="0"/>
              <a:t>外显率定义为</a:t>
            </a:r>
            <a:endParaRPr lang="zh-CN" altLang="en-US" sz="2000" dirty="0"/>
          </a:p>
          <a:p>
            <a:pPr marL="533400" indent="-533400" algn="ctr" eaLnBrk="1" hangingPunct="1">
              <a:buFont typeface="Wingdings" panose="05000000000000000000" pitchFamily="2" charset="2"/>
              <a:buNone/>
            </a:pPr>
            <a:r>
              <a:rPr lang="en-US" altLang="zh-CN" sz="2000" dirty="0"/>
              <a:t>P=L/T</a:t>
            </a:r>
            <a:endParaRPr lang="en-US" altLang="zh-CN" sz="2000" dirty="0"/>
          </a:p>
          <a:p>
            <a:pPr marL="533400" indent="-533400" eaLnBrk="1" hangingPunct="1">
              <a:buFont typeface="Wingdings" panose="05000000000000000000" pitchFamily="2" charset="2"/>
              <a:buNone/>
            </a:pPr>
            <a:r>
              <a:rPr lang="zh-CN" altLang="en-US" sz="2000" dirty="0"/>
              <a:t>其中，</a:t>
            </a:r>
            <a:r>
              <a:rPr lang="en-US" altLang="zh-CN" sz="2000" dirty="0"/>
              <a:t>L</a:t>
            </a:r>
            <a:r>
              <a:rPr lang="zh-CN" altLang="en-US" sz="2000" dirty="0"/>
              <a:t>为从初始节点到目标节点的路径长度；</a:t>
            </a:r>
            <a:r>
              <a:rPr lang="en-US" altLang="zh-CN" sz="2000" dirty="0"/>
              <a:t>T</a:t>
            </a:r>
            <a:r>
              <a:rPr lang="zh-CN" altLang="en-US" sz="2000" dirty="0"/>
              <a:t>为整个搜索过程中所生成的节点总数。</a:t>
            </a:r>
            <a:endParaRPr lang="zh-CN" altLang="en-US" sz="2000" dirty="0"/>
          </a:p>
          <a:p>
            <a:pPr marL="533400" indent="-533400" eaLnBrk="1" hangingPunct="1"/>
            <a:r>
              <a:rPr lang="zh-CN" altLang="en-US" sz="2000" dirty="0"/>
              <a:t>外显率反映了搜索过程中从初始节点向目标节点前进时搜索区域的宽度。当</a:t>
            </a:r>
            <a:r>
              <a:rPr lang="en-US" altLang="zh-CN" sz="2000" dirty="0"/>
              <a:t>L=T</a:t>
            </a:r>
            <a:r>
              <a:rPr lang="zh-CN" altLang="en-US" sz="2000" dirty="0"/>
              <a:t>时，</a:t>
            </a:r>
            <a:r>
              <a:rPr lang="en-US" altLang="zh-CN" sz="2000" dirty="0"/>
              <a:t>P=1</a:t>
            </a:r>
            <a:r>
              <a:rPr lang="zh-CN" altLang="en-US" sz="2000" dirty="0"/>
              <a:t>，表示搜索过程中每次只生成一个节点，它恰好是解路径上的节点，搜索效率最高。</a:t>
            </a:r>
            <a:r>
              <a:rPr lang="en-US" altLang="zh-CN" sz="2000" dirty="0"/>
              <a:t>P</a:t>
            </a:r>
            <a:r>
              <a:rPr lang="zh-CN" altLang="en-US" sz="2000" dirty="0"/>
              <a:t>越小表示搜索时产生的无用节点愈多，搜索效率愈低。</a:t>
            </a:r>
            <a:endParaRPr lang="zh-CN" altLang="en-US" sz="2000" dirty="0"/>
          </a:p>
        </p:txBody>
      </p:sp>
      <p:sp>
        <p:nvSpPr>
          <p:cNvPr id="10342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7">
                                            <p:txEl>
                                              <p:charRg st="0" end="78"/>
                                            </p:txEl>
                                          </p:spTgt>
                                        </p:tgtEl>
                                        <p:attrNameLst>
                                          <p:attrName>style.visibility</p:attrName>
                                        </p:attrNameLst>
                                      </p:cBhvr>
                                      <p:to>
                                        <p:strVal val="visible"/>
                                      </p:to>
                                    </p:set>
                                    <p:anim calcmode="lin" valueType="num">
                                      <p:cBhvr additive="base">
                                        <p:cTn id="7" dur="500" fill="hold"/>
                                        <p:tgtEl>
                                          <p:spTgt spid="25607">
                                            <p:txEl>
                                              <p:charRg st="0" end="7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7">
                                            <p:txEl>
                                              <p:charRg st="0" end="7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7">
                                            <p:txEl>
                                              <p:charRg st="78" end="82"/>
                                            </p:txEl>
                                          </p:spTgt>
                                        </p:tgtEl>
                                        <p:attrNameLst>
                                          <p:attrName>style.visibility</p:attrName>
                                        </p:attrNameLst>
                                      </p:cBhvr>
                                      <p:to>
                                        <p:strVal val="visible"/>
                                      </p:to>
                                    </p:set>
                                    <p:anim calcmode="lin" valueType="num">
                                      <p:cBhvr additive="base">
                                        <p:cTn id="13" dur="500" fill="hold"/>
                                        <p:tgtEl>
                                          <p:spTgt spid="25607">
                                            <p:txEl>
                                              <p:charRg st="78" end="8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7">
                                            <p:txEl>
                                              <p:charRg st="78" end="8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5607">
                                            <p:txEl>
                                              <p:charRg st="82" end="89"/>
                                            </p:txEl>
                                          </p:spTgt>
                                        </p:tgtEl>
                                        <p:attrNameLst>
                                          <p:attrName>style.visibility</p:attrName>
                                        </p:attrNameLst>
                                      </p:cBhvr>
                                      <p:to>
                                        <p:strVal val="visible"/>
                                      </p:to>
                                    </p:set>
                                    <p:anim calcmode="lin" valueType="num">
                                      <p:cBhvr additive="base">
                                        <p:cTn id="18" dur="500" fill="hold"/>
                                        <p:tgtEl>
                                          <p:spTgt spid="25607">
                                            <p:txEl>
                                              <p:charRg st="82" end="89"/>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5607">
                                            <p:txEl>
                                              <p:charRg st="82" end="89"/>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5607">
                                            <p:txEl>
                                              <p:charRg st="89" end="95"/>
                                            </p:txEl>
                                          </p:spTgt>
                                        </p:tgtEl>
                                        <p:attrNameLst>
                                          <p:attrName>style.visibility</p:attrName>
                                        </p:attrNameLst>
                                      </p:cBhvr>
                                      <p:to>
                                        <p:strVal val="visible"/>
                                      </p:to>
                                    </p:set>
                                    <p:anim calcmode="lin" valueType="num">
                                      <p:cBhvr additive="base">
                                        <p:cTn id="24" dur="500" fill="hold"/>
                                        <p:tgtEl>
                                          <p:spTgt spid="25607">
                                            <p:txEl>
                                              <p:charRg st="89" end="9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5607">
                                            <p:txEl>
                                              <p:charRg st="89" end="9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5607">
                                            <p:txEl>
                                              <p:charRg st="95" end="135"/>
                                            </p:txEl>
                                          </p:spTgt>
                                        </p:tgtEl>
                                        <p:attrNameLst>
                                          <p:attrName>style.visibility</p:attrName>
                                        </p:attrNameLst>
                                      </p:cBhvr>
                                      <p:to>
                                        <p:strVal val="visible"/>
                                      </p:to>
                                    </p:set>
                                    <p:anim calcmode="lin" valueType="num">
                                      <p:cBhvr additive="base">
                                        <p:cTn id="30" dur="500" fill="hold"/>
                                        <p:tgtEl>
                                          <p:spTgt spid="25607">
                                            <p:txEl>
                                              <p:charRg st="95" end="13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5607">
                                            <p:txEl>
                                              <p:charRg st="95" end="13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25607">
                                            <p:txEl>
                                              <p:charRg st="135" end="239"/>
                                            </p:txEl>
                                          </p:spTgt>
                                        </p:tgtEl>
                                        <p:attrNameLst>
                                          <p:attrName>style.visibility</p:attrName>
                                        </p:attrNameLst>
                                      </p:cBhvr>
                                      <p:to>
                                        <p:strVal val="visible"/>
                                      </p:to>
                                    </p:set>
                                    <p:anim calcmode="lin" valueType="num">
                                      <p:cBhvr additive="base">
                                        <p:cTn id="36" dur="500" fill="hold"/>
                                        <p:tgtEl>
                                          <p:spTgt spid="25607">
                                            <p:txEl>
                                              <p:charRg st="135" end="239"/>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5607">
                                            <p:txEl>
                                              <p:charRg st="135" end="23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noChangeArrowheads="1"/>
          </p:cNvSpPr>
          <p:nvPr>
            <p:ph type="title"/>
          </p:nvPr>
        </p:nvSpPr>
        <p:spPr>
          <a:xfrm>
            <a:off x="990600" y="152400"/>
            <a:ext cx="7772400" cy="609600"/>
          </a:xfrm>
          <a:noFill/>
          <a:ln>
            <a:noFill/>
          </a:ln>
          <a:effectLst/>
          <a:scene3d>
            <a:camera prst="orthographicFront"/>
            <a:lightRig rig="balanced" dir="t"/>
          </a:scene3d>
          <a:sp3d prstMaterial="plastic"/>
        </p:spPr>
        <p:txBody>
          <a:bodyPr vert="horz"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有效分枝因数</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7109" name="Rectangle 5" descr="Rectangle: Click to edit Master text styles&#13;&#10;Second level&#13;&#10;Third level&#13;&#10;Fourth level&#13;&#10;Fifth level"/>
          <p:cNvSpPr>
            <a:spLocks noGrp="1"/>
          </p:cNvSpPr>
          <p:nvPr>
            <p:ph idx="1"/>
          </p:nvPr>
        </p:nvSpPr>
        <p:spPr>
          <a:xfrm>
            <a:off x="533400" y="990600"/>
            <a:ext cx="8458200" cy="5334000"/>
          </a:xfrm>
          <a:ln/>
        </p:spPr>
        <p:txBody>
          <a:bodyPr vert="horz" wrap="square" lIns="91440" tIns="45720" rIns="91440" bIns="45720" anchor="t" anchorCtr="0"/>
          <a:p>
            <a:pPr eaLnBrk="1" hangingPunct="1"/>
            <a:r>
              <a:rPr lang="zh-CN" altLang="en-US" sz="2400" dirty="0"/>
              <a:t>有效分枝因数</a:t>
            </a:r>
            <a:r>
              <a:rPr lang="en-US" altLang="zh-CN" sz="2400" dirty="0"/>
              <a:t>B</a:t>
            </a:r>
            <a:r>
              <a:rPr lang="zh-CN" altLang="en-US" sz="2400" dirty="0"/>
              <a:t>定义为</a:t>
            </a:r>
            <a:endParaRPr lang="zh-CN" altLang="en-US" sz="2400" dirty="0"/>
          </a:p>
          <a:p>
            <a:pPr algn="ctr" eaLnBrk="1" hangingPunct="1">
              <a:buFont typeface="Wingdings" panose="05000000000000000000" pitchFamily="2" charset="2"/>
              <a:buNone/>
            </a:pPr>
            <a:r>
              <a:rPr lang="en-US" altLang="zh-CN" sz="2400" dirty="0"/>
              <a:t>B+B</a:t>
            </a:r>
            <a:r>
              <a:rPr lang="en-US" altLang="zh-CN" sz="2400" baseline="30000" dirty="0"/>
              <a:t>2</a:t>
            </a:r>
            <a:r>
              <a:rPr lang="en-US" altLang="zh-CN" sz="2400" dirty="0"/>
              <a:t>+</a:t>
            </a:r>
            <a:r>
              <a:rPr lang="en-US" altLang="zh-CN" sz="2400" dirty="0">
                <a:latin typeface="Times New Roman" panose="02020603050405020304" pitchFamily="18" charset="0"/>
              </a:rPr>
              <a:t>…</a:t>
            </a:r>
            <a:r>
              <a:rPr lang="en-US" altLang="zh-CN" sz="2400" dirty="0"/>
              <a:t>+B</a:t>
            </a:r>
            <a:r>
              <a:rPr lang="en-US" altLang="zh-CN" sz="2400" baseline="30000" dirty="0"/>
              <a:t>L</a:t>
            </a:r>
            <a:r>
              <a:rPr lang="en-US" altLang="zh-CN" sz="2400" dirty="0"/>
              <a:t>=T</a:t>
            </a:r>
            <a:endParaRPr lang="en-US" altLang="zh-CN" sz="2400" dirty="0"/>
          </a:p>
          <a:p>
            <a:pPr eaLnBrk="1" hangingPunct="1">
              <a:buFont typeface="Wingdings" panose="05000000000000000000" pitchFamily="2" charset="2"/>
              <a:buNone/>
            </a:pPr>
            <a:r>
              <a:rPr lang="zh-CN" altLang="en-US" sz="2400" dirty="0"/>
              <a:t>其中，</a:t>
            </a:r>
            <a:r>
              <a:rPr lang="en-US" altLang="zh-CN" sz="2400" dirty="0"/>
              <a:t>B</a:t>
            </a:r>
            <a:r>
              <a:rPr lang="zh-CN" altLang="en-US" sz="2400" dirty="0"/>
              <a:t>是有效分枝因数，它表示在整个搜索过程中每个有效节点平均生成的子节点数目；</a:t>
            </a:r>
            <a:r>
              <a:rPr lang="en-US" altLang="zh-CN" sz="2400" dirty="0"/>
              <a:t>L</a:t>
            </a:r>
            <a:r>
              <a:rPr lang="zh-CN" altLang="en-US" sz="2400" dirty="0"/>
              <a:t>为路径长度；</a:t>
            </a:r>
            <a:r>
              <a:rPr lang="en-US" altLang="zh-CN" sz="2400" dirty="0"/>
              <a:t>T</a:t>
            </a:r>
            <a:r>
              <a:rPr lang="zh-CN" altLang="en-US" sz="2400" dirty="0"/>
              <a:t>为节点总数。</a:t>
            </a:r>
            <a:endParaRPr lang="zh-CN" altLang="en-US" sz="2400" dirty="0"/>
          </a:p>
          <a:p>
            <a:pPr eaLnBrk="1" hangingPunct="1"/>
            <a:r>
              <a:rPr lang="zh-CN" altLang="en-US" sz="2400" dirty="0"/>
              <a:t>当</a:t>
            </a:r>
            <a:r>
              <a:rPr lang="en-US" altLang="zh-CN" sz="2400" dirty="0"/>
              <a:t>B</a:t>
            </a:r>
            <a:r>
              <a:rPr lang="zh-CN" altLang="en-US" sz="2400" dirty="0"/>
              <a:t>＝</a:t>
            </a:r>
            <a:r>
              <a:rPr lang="en-US" altLang="zh-CN" sz="2400" dirty="0"/>
              <a:t>1</a:t>
            </a:r>
            <a:r>
              <a:rPr lang="zh-CN" altLang="en-US" sz="2400" dirty="0"/>
              <a:t>时，</a:t>
            </a:r>
            <a:r>
              <a:rPr lang="en-US" altLang="zh-CN" sz="2400" dirty="0"/>
              <a:t>L=T</a:t>
            </a:r>
            <a:r>
              <a:rPr lang="zh-CN" altLang="en-US" sz="2400" dirty="0"/>
              <a:t>，此时所生成的节点数最少，搜索效率最高。</a:t>
            </a:r>
            <a:endParaRPr lang="zh-CN" altLang="en-US" sz="2400" dirty="0"/>
          </a:p>
          <a:p>
            <a:pPr eaLnBrk="1" hangingPunct="1"/>
            <a:r>
              <a:rPr lang="zh-CN" altLang="en-US" sz="2400" dirty="0"/>
              <a:t>不难证明，有效分枝因数与外显率之间由如下关系：</a:t>
            </a:r>
            <a:endParaRPr lang="zh-CN" altLang="en-US" sz="2400" dirty="0"/>
          </a:p>
          <a:p>
            <a:pPr algn="ctr" eaLnBrk="1" hangingPunct="1">
              <a:buFont typeface="Wingdings" panose="05000000000000000000" pitchFamily="2" charset="2"/>
              <a:buNone/>
            </a:pPr>
            <a:r>
              <a:rPr lang="en-US" altLang="zh-CN" sz="2400" dirty="0"/>
              <a:t>P=(L×(B-1))/(B×(B</a:t>
            </a:r>
            <a:r>
              <a:rPr lang="en-US" altLang="zh-CN" sz="2400" baseline="30000" dirty="0"/>
              <a:t>L</a:t>
            </a:r>
            <a:r>
              <a:rPr lang="en-US" altLang="zh-CN" sz="2400" dirty="0"/>
              <a:t>-1))</a:t>
            </a:r>
            <a:endParaRPr lang="en-US" altLang="zh-CN" sz="2400" dirty="0"/>
          </a:p>
          <a:p>
            <a:pPr algn="ctr" eaLnBrk="1" hangingPunct="1">
              <a:buFont typeface="Wingdings" panose="05000000000000000000" pitchFamily="2" charset="2"/>
              <a:buNone/>
            </a:pPr>
            <a:r>
              <a:rPr lang="en-US" altLang="zh-CN" sz="2400" dirty="0"/>
              <a:t>T=B×(B</a:t>
            </a:r>
            <a:r>
              <a:rPr lang="en-US" altLang="zh-CN" sz="2400" baseline="30000" dirty="0"/>
              <a:t>L</a:t>
            </a:r>
            <a:r>
              <a:rPr lang="en-US" altLang="zh-CN" sz="2400" dirty="0"/>
              <a:t>-1)/(B-1)</a:t>
            </a:r>
            <a:endParaRPr lang="en-US" altLang="zh-CN" sz="2400" dirty="0"/>
          </a:p>
          <a:p>
            <a:pPr eaLnBrk="1" hangingPunct="1">
              <a:buFont typeface="Wingdings" panose="05000000000000000000" pitchFamily="2" charset="2"/>
              <a:buNone/>
            </a:pPr>
            <a:r>
              <a:rPr lang="zh-CN" altLang="en-US" sz="2400" dirty="0"/>
              <a:t>由此可以看出，</a:t>
            </a:r>
            <a:endParaRPr lang="zh-CN" altLang="en-US" sz="2400" dirty="0"/>
          </a:p>
          <a:p>
            <a:pPr eaLnBrk="1" hangingPunct="1">
              <a:buFont typeface="Wingdings" panose="05000000000000000000" pitchFamily="2" charset="2"/>
              <a:buNone/>
            </a:pPr>
            <a:r>
              <a:rPr lang="zh-CN" altLang="en-US" sz="2400" dirty="0"/>
              <a:t>当</a:t>
            </a:r>
            <a:r>
              <a:rPr lang="en-US" altLang="zh-CN" sz="2400" dirty="0"/>
              <a:t>B</a:t>
            </a:r>
            <a:r>
              <a:rPr lang="zh-CN" altLang="en-US" sz="2400" dirty="0"/>
              <a:t>一定时，</a:t>
            </a:r>
            <a:r>
              <a:rPr lang="en-US" altLang="zh-CN" sz="2400" dirty="0"/>
              <a:t>L</a:t>
            </a:r>
            <a:r>
              <a:rPr lang="zh-CN" altLang="en-US" sz="2400" dirty="0"/>
              <a:t>愈大则</a:t>
            </a:r>
            <a:r>
              <a:rPr lang="en-US" altLang="zh-CN" sz="2400" dirty="0"/>
              <a:t>P</a:t>
            </a:r>
            <a:r>
              <a:rPr lang="zh-CN" altLang="en-US" sz="2400" dirty="0"/>
              <a:t>愈小；</a:t>
            </a:r>
            <a:endParaRPr lang="zh-CN" altLang="en-US" sz="2400" dirty="0"/>
          </a:p>
          <a:p>
            <a:pPr eaLnBrk="1" hangingPunct="1">
              <a:buFont typeface="Wingdings" panose="05000000000000000000" pitchFamily="2" charset="2"/>
              <a:buNone/>
            </a:pPr>
            <a:r>
              <a:rPr lang="zh-CN" altLang="en-US" sz="2400" dirty="0"/>
              <a:t>当</a:t>
            </a:r>
            <a:r>
              <a:rPr lang="en-US" altLang="zh-CN" sz="2400" dirty="0"/>
              <a:t>L</a:t>
            </a:r>
            <a:r>
              <a:rPr lang="zh-CN" altLang="en-US" sz="2400" dirty="0"/>
              <a:t>一定时，</a:t>
            </a:r>
            <a:r>
              <a:rPr lang="en-US" altLang="zh-CN" sz="2400" dirty="0"/>
              <a:t>B</a:t>
            </a:r>
            <a:r>
              <a:rPr lang="zh-CN" altLang="en-US" sz="2400" dirty="0"/>
              <a:t>愈大则</a:t>
            </a:r>
            <a:r>
              <a:rPr lang="en-US" altLang="zh-CN" sz="2400" dirty="0"/>
              <a:t>P</a:t>
            </a:r>
            <a:r>
              <a:rPr lang="zh-CN" altLang="en-US" sz="2400" dirty="0"/>
              <a:t>愈小；</a:t>
            </a:r>
            <a:endParaRPr lang="zh-CN" altLang="en-US" sz="2400" dirty="0"/>
          </a:p>
          <a:p>
            <a:pPr eaLnBrk="1" hangingPunct="1">
              <a:buFont typeface="Wingdings" panose="05000000000000000000" pitchFamily="2" charset="2"/>
              <a:buNone/>
            </a:pPr>
            <a:r>
              <a:rPr lang="zh-CN" altLang="en-US" sz="2400" dirty="0"/>
              <a:t>对同一个</a:t>
            </a:r>
            <a:r>
              <a:rPr lang="en-US" altLang="zh-CN" sz="2400" dirty="0"/>
              <a:t>L</a:t>
            </a:r>
            <a:r>
              <a:rPr lang="zh-CN" altLang="en-US" sz="2400" dirty="0"/>
              <a:t>而言，</a:t>
            </a:r>
            <a:r>
              <a:rPr lang="en-US" altLang="zh-CN" sz="2400" dirty="0"/>
              <a:t>B</a:t>
            </a:r>
            <a:r>
              <a:rPr lang="zh-CN" altLang="en-US" sz="2400" dirty="0"/>
              <a:t>愈大则</a:t>
            </a:r>
            <a:r>
              <a:rPr lang="en-US" altLang="zh-CN" sz="2400" dirty="0"/>
              <a:t>T</a:t>
            </a:r>
            <a:r>
              <a:rPr lang="zh-CN" altLang="en-US" sz="2400" dirty="0"/>
              <a:t>愈大。</a:t>
            </a:r>
            <a:endParaRPr lang="zh-CN" altLang="en-US" sz="2400" dirty="0"/>
          </a:p>
        </p:txBody>
      </p:sp>
      <p:sp>
        <p:nvSpPr>
          <p:cNvPr id="10547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9">
                                            <p:txEl>
                                              <p:charRg st="0" end="11"/>
                                            </p:txEl>
                                          </p:spTgt>
                                        </p:tgtEl>
                                        <p:attrNameLst>
                                          <p:attrName>style.visibility</p:attrName>
                                        </p:attrNameLst>
                                      </p:cBhvr>
                                      <p:to>
                                        <p:strVal val="visible"/>
                                      </p:to>
                                    </p:set>
                                    <p:anim calcmode="lin" valueType="num">
                                      <p:cBhvr additive="base">
                                        <p:cTn id="7" dur="500" fill="hold"/>
                                        <p:tgtEl>
                                          <p:spTgt spid="47109">
                                            <p:txEl>
                                              <p:charRg st="0"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9">
                                            <p:txEl>
                                              <p:charRg st="0" end="1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7109">
                                            <p:txEl>
                                              <p:charRg st="11" end="23"/>
                                            </p:txEl>
                                          </p:spTgt>
                                        </p:tgtEl>
                                        <p:attrNameLst>
                                          <p:attrName>style.visibility</p:attrName>
                                        </p:attrNameLst>
                                      </p:cBhvr>
                                      <p:to>
                                        <p:strVal val="visible"/>
                                      </p:to>
                                    </p:set>
                                    <p:anim calcmode="lin" valueType="num">
                                      <p:cBhvr additive="base">
                                        <p:cTn id="12" dur="500" fill="hold"/>
                                        <p:tgtEl>
                                          <p:spTgt spid="47109">
                                            <p:txEl>
                                              <p:charRg st="11" end="2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7109">
                                            <p:txEl>
                                              <p:charRg st="11" end="2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7109">
                                            <p:txEl>
                                              <p:charRg st="23" end="78"/>
                                            </p:txEl>
                                          </p:spTgt>
                                        </p:tgtEl>
                                        <p:attrNameLst>
                                          <p:attrName>style.visibility</p:attrName>
                                        </p:attrNameLst>
                                      </p:cBhvr>
                                      <p:to>
                                        <p:strVal val="visible"/>
                                      </p:to>
                                    </p:set>
                                    <p:anim calcmode="lin" valueType="num">
                                      <p:cBhvr additive="base">
                                        <p:cTn id="18" dur="500" fill="hold"/>
                                        <p:tgtEl>
                                          <p:spTgt spid="47109">
                                            <p:txEl>
                                              <p:charRg st="23" end="78"/>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7109">
                                            <p:txEl>
                                              <p:charRg st="23" end="78"/>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7109">
                                            <p:txEl>
                                              <p:charRg st="78" end="108"/>
                                            </p:txEl>
                                          </p:spTgt>
                                        </p:tgtEl>
                                        <p:attrNameLst>
                                          <p:attrName>style.visibility</p:attrName>
                                        </p:attrNameLst>
                                      </p:cBhvr>
                                      <p:to>
                                        <p:strVal val="visible"/>
                                      </p:to>
                                    </p:set>
                                    <p:anim calcmode="lin" valueType="num">
                                      <p:cBhvr additive="base">
                                        <p:cTn id="24" dur="500" fill="hold"/>
                                        <p:tgtEl>
                                          <p:spTgt spid="47109">
                                            <p:txEl>
                                              <p:charRg st="78" end="108"/>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7109">
                                            <p:txEl>
                                              <p:charRg st="78" end="108"/>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7109">
                                            <p:txEl>
                                              <p:charRg st="108" end="132"/>
                                            </p:txEl>
                                          </p:spTgt>
                                        </p:tgtEl>
                                        <p:attrNameLst>
                                          <p:attrName>style.visibility</p:attrName>
                                        </p:attrNameLst>
                                      </p:cBhvr>
                                      <p:to>
                                        <p:strVal val="visible"/>
                                      </p:to>
                                    </p:set>
                                    <p:anim calcmode="lin" valueType="num">
                                      <p:cBhvr additive="base">
                                        <p:cTn id="30" dur="500" fill="hold"/>
                                        <p:tgtEl>
                                          <p:spTgt spid="47109">
                                            <p:txEl>
                                              <p:charRg st="108" end="13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7109">
                                            <p:txEl>
                                              <p:charRg st="108" end="13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7109">
                                            <p:txEl>
                                              <p:charRg st="132" end="155"/>
                                            </p:txEl>
                                          </p:spTgt>
                                        </p:tgtEl>
                                        <p:attrNameLst>
                                          <p:attrName>style.visibility</p:attrName>
                                        </p:attrNameLst>
                                      </p:cBhvr>
                                      <p:to>
                                        <p:strVal val="visible"/>
                                      </p:to>
                                    </p:set>
                                    <p:anim calcmode="lin" valueType="num">
                                      <p:cBhvr additive="base">
                                        <p:cTn id="36" dur="500" fill="hold"/>
                                        <p:tgtEl>
                                          <p:spTgt spid="47109">
                                            <p:txEl>
                                              <p:charRg st="132" end="15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7109">
                                            <p:txEl>
                                              <p:charRg st="132" end="15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7109">
                                            <p:txEl>
                                              <p:charRg st="155" end="172"/>
                                            </p:txEl>
                                          </p:spTgt>
                                        </p:tgtEl>
                                        <p:attrNameLst>
                                          <p:attrName>style.visibility</p:attrName>
                                        </p:attrNameLst>
                                      </p:cBhvr>
                                      <p:to>
                                        <p:strVal val="visible"/>
                                      </p:to>
                                    </p:set>
                                    <p:anim calcmode="lin" valueType="num">
                                      <p:cBhvr additive="base">
                                        <p:cTn id="42" dur="500" fill="hold"/>
                                        <p:tgtEl>
                                          <p:spTgt spid="47109">
                                            <p:txEl>
                                              <p:charRg st="155" end="17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7109">
                                            <p:txEl>
                                              <p:charRg st="155" end="172"/>
                                            </p:txEl>
                                          </p:spTgt>
                                        </p:tgtEl>
                                        <p:attrNameLst>
                                          <p:attrName>ppt_y</p:attrName>
                                        </p:attrNameLst>
                                      </p:cBhvr>
                                      <p:tavLst>
                                        <p:tav tm="0">
                                          <p:val>
                                            <p:strVal val="1+#ppt_h/2"/>
                                          </p:val>
                                        </p:tav>
                                        <p:tav tm="100000">
                                          <p:val>
                                            <p:strVal val="#ppt_y"/>
                                          </p:val>
                                        </p:tav>
                                      </p:tavLst>
                                    </p:anim>
                                  </p:childTnLst>
                                </p:cTn>
                              </p:par>
                            </p:childTnLst>
                          </p:cTn>
                        </p:par>
                        <p:par>
                          <p:cTn id="44" fill="hold">
                            <p:stCondLst>
                              <p:cond delay="500"/>
                            </p:stCondLst>
                            <p:childTnLst>
                              <p:par>
                                <p:cTn id="45" presetID="2" presetClass="entr" presetSubtype="4" fill="hold" nodeType="afterEffect">
                                  <p:stCondLst>
                                    <p:cond delay="0"/>
                                  </p:stCondLst>
                                  <p:childTnLst>
                                    <p:set>
                                      <p:cBhvr>
                                        <p:cTn id="46" dur="1" fill="hold">
                                          <p:stCondLst>
                                            <p:cond delay="0"/>
                                          </p:stCondLst>
                                        </p:cTn>
                                        <p:tgtEl>
                                          <p:spTgt spid="47109">
                                            <p:txEl>
                                              <p:charRg st="172" end="180"/>
                                            </p:txEl>
                                          </p:spTgt>
                                        </p:tgtEl>
                                        <p:attrNameLst>
                                          <p:attrName>style.visibility</p:attrName>
                                        </p:attrNameLst>
                                      </p:cBhvr>
                                      <p:to>
                                        <p:strVal val="visible"/>
                                      </p:to>
                                    </p:set>
                                    <p:anim calcmode="lin" valueType="num">
                                      <p:cBhvr additive="base">
                                        <p:cTn id="47" dur="500" fill="hold"/>
                                        <p:tgtEl>
                                          <p:spTgt spid="47109">
                                            <p:txEl>
                                              <p:charRg st="172" end="18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7109">
                                            <p:txEl>
                                              <p:charRg st="172" end="18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7109">
                                            <p:txEl>
                                              <p:charRg st="180" end="195"/>
                                            </p:txEl>
                                          </p:spTgt>
                                        </p:tgtEl>
                                        <p:attrNameLst>
                                          <p:attrName>style.visibility</p:attrName>
                                        </p:attrNameLst>
                                      </p:cBhvr>
                                      <p:to>
                                        <p:strVal val="visible"/>
                                      </p:to>
                                    </p:set>
                                    <p:anim calcmode="lin" valueType="num">
                                      <p:cBhvr additive="base">
                                        <p:cTn id="53" dur="500" fill="hold"/>
                                        <p:tgtEl>
                                          <p:spTgt spid="47109">
                                            <p:txEl>
                                              <p:charRg st="180" end="19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7109">
                                            <p:txEl>
                                              <p:charRg st="180" end="195"/>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7109">
                                            <p:txEl>
                                              <p:charRg st="195" end="210"/>
                                            </p:txEl>
                                          </p:spTgt>
                                        </p:tgtEl>
                                        <p:attrNameLst>
                                          <p:attrName>style.visibility</p:attrName>
                                        </p:attrNameLst>
                                      </p:cBhvr>
                                      <p:to>
                                        <p:strVal val="visible"/>
                                      </p:to>
                                    </p:set>
                                    <p:anim calcmode="lin" valueType="num">
                                      <p:cBhvr additive="base">
                                        <p:cTn id="59" dur="500" fill="hold"/>
                                        <p:tgtEl>
                                          <p:spTgt spid="47109">
                                            <p:txEl>
                                              <p:charRg st="195" end="2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7109">
                                            <p:txEl>
                                              <p:charRg st="195" end="21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7109">
                                            <p:txEl>
                                              <p:charRg st="210" end="227"/>
                                            </p:txEl>
                                          </p:spTgt>
                                        </p:tgtEl>
                                        <p:attrNameLst>
                                          <p:attrName>style.visibility</p:attrName>
                                        </p:attrNameLst>
                                      </p:cBhvr>
                                      <p:to>
                                        <p:strVal val="visible"/>
                                      </p:to>
                                    </p:set>
                                    <p:anim calcmode="lin" valueType="num">
                                      <p:cBhvr additive="base">
                                        <p:cTn id="65" dur="500" fill="hold"/>
                                        <p:tgtEl>
                                          <p:spTgt spid="47109">
                                            <p:txEl>
                                              <p:charRg st="210" end="227"/>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7109">
                                            <p:txEl>
                                              <p:charRg st="210" end="2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noChangeArrowheads="1"/>
          </p:cNvSpPr>
          <p:nvPr>
            <p:ph type="title"/>
          </p:nvPr>
        </p:nvSpPr>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7523" name="Rectangle 3" descr="Rectangle: Click to edit Master text styles&#13;&#10;Second level&#13;&#10;Third level&#13;&#10;Fourth level&#13;&#10;Fifth level"/>
          <p:cNvSpPr>
            <a:spLocks noGrp="1"/>
          </p:cNvSpPr>
          <p:nvPr>
            <p:ph idx="1"/>
          </p:nvPr>
        </p:nvSpPr>
        <p:spPr>
          <a:xfrm>
            <a:off x="1042988" y="2913063"/>
            <a:ext cx="6831012" cy="2460625"/>
          </a:xfrm>
          <a:ln/>
        </p:spPr>
        <p:txBody>
          <a:bodyPr vert="horz" wrap="square" lIns="91440" tIns="45720" rIns="91440" bIns="45720" anchor="t" anchorCtr="0"/>
          <a:p>
            <a:pPr algn="ctr" eaLnBrk="1" hangingPunct="1">
              <a:buFont typeface="Wingdings" panose="05000000000000000000" pitchFamily="2" charset="2"/>
              <a:buNone/>
            </a:pPr>
            <a:r>
              <a:rPr lang="zh-CN" altLang="en-US" sz="4400" dirty="0"/>
              <a:t>本章完</a:t>
            </a:r>
            <a:endParaRPr lang="zh-CN" altLang="en-US" sz="4000" dirty="0"/>
          </a:p>
        </p:txBody>
      </p:sp>
      <p:sp>
        <p:nvSpPr>
          <p:cNvPr id="10752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p:nvPr>
        </p:nvSpPr>
        <p:spPr>
          <a:xfrm>
            <a:off x="76200" y="228600"/>
            <a:ext cx="89916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5.1.2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状态空间表示法</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8195" name="Rectangle 3" descr="Rectangle: Click to edit Master text styles&#10;Second level&#10;Third level&#10;Fourth level&#10;Fifth level"/>
          <p:cNvSpPr>
            <a:spLocks noGrp="1" noChangeArrowheads="1"/>
          </p:cNvSpPr>
          <p:nvPr>
            <p:ph idx="1"/>
          </p:nvPr>
        </p:nvSpPr>
        <p:spPr>
          <a:xfrm>
            <a:off x="152400" y="1219200"/>
            <a:ext cx="8610600" cy="5334000"/>
          </a:xfrm>
        </p:spPr>
        <p:txBody>
          <a:bodyPr vert="horz" wrap="square" lIns="91440" tIns="45720" rIns="91440" bIns="45720" numCol="1" anchor="t" anchorCtr="0" compatLnSpc="1">
            <a:normAutofit lnSpcReduction="10000"/>
          </a:bodyPr>
          <a:lstStyle/>
          <a:p>
            <a:pPr marL="609600" marR="0" lvl="0" indent="-6096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Char char="w"/>
              <a:defRPr/>
            </a:pPr>
            <a:r>
              <a:rPr kumimoji="0" lang="zh-CN" altLang="en-US" sz="2000" b="0" i="0" u="none" strike="noStrike" kern="1200" cap="none" spc="0" normalizeH="0" baseline="0" noProof="0" dirty="0">
                <a:ln>
                  <a:noFill/>
                </a:ln>
                <a:solidFill>
                  <a:schemeClr val="tx2"/>
                </a:solidFill>
                <a:effectLst/>
                <a:uLnTx/>
                <a:uFillTx/>
                <a:latin typeface="+mn-lt"/>
                <a:ea typeface="+mn-ea"/>
                <a:cs typeface="+mn-cs"/>
              </a:rPr>
              <a:t>问题求解过程可以看作一个搜索过程。状态空间表示法是用来表示问题及其搜索过程的一种方法。它是人工智能中最基本的一种形式化方法。</a:t>
            </a:r>
            <a:endParaRPr kumimoji="0" lang="zh-CN" altLang="en-US" sz="2000" b="0" i="0" u="none" strike="noStrike" kern="1200" cap="none" spc="0" normalizeH="0" baseline="0" noProof="0" dirty="0">
              <a:ln>
                <a:noFill/>
              </a:ln>
              <a:solidFill>
                <a:schemeClr val="tx2"/>
              </a:solidFill>
              <a:effectLst/>
              <a:uLnTx/>
              <a:uFillTx/>
              <a:latin typeface="+mn-lt"/>
              <a:ea typeface="+mn-ea"/>
              <a:cs typeface="+mn-cs"/>
            </a:endParaRPr>
          </a:p>
          <a:p>
            <a:pPr marL="609600" marR="0" lvl="0" indent="-6096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Char char="w"/>
              <a:defRPr/>
            </a:pPr>
            <a:r>
              <a:rPr kumimoji="0" lang="zh-CN" altLang="en-US" sz="2000" b="0" i="0" u="none" strike="noStrike" kern="1200" cap="none" spc="0" normalizeH="0" baseline="0" noProof="0" dirty="0">
                <a:ln>
                  <a:noFill/>
                </a:ln>
                <a:solidFill>
                  <a:schemeClr val="tx2"/>
                </a:solidFill>
                <a:effectLst/>
                <a:uLnTx/>
                <a:uFillTx/>
                <a:latin typeface="+mn-lt"/>
                <a:ea typeface="+mn-ea"/>
                <a:cs typeface="+mn-cs"/>
              </a:rPr>
              <a:t>状态空间用“状态”和“算符”来表示问题。</a:t>
            </a:r>
            <a:endParaRPr kumimoji="0" lang="zh-CN" altLang="en-US" sz="2000" b="0" i="0" u="none" strike="noStrike" kern="1200" cap="none" spc="0" normalizeH="0" baseline="0" noProof="0" dirty="0">
              <a:ln>
                <a:noFill/>
              </a:ln>
              <a:solidFill>
                <a:schemeClr val="tx2"/>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000" b="0" i="0" u="none" strike="noStrike" kern="1200" cap="none" spc="0" normalizeH="0" baseline="0" noProof="0" dirty="0">
                <a:ln>
                  <a:noFill/>
                </a:ln>
                <a:solidFill>
                  <a:schemeClr val="tx2"/>
                </a:solidFill>
                <a:effectLst/>
                <a:uLnTx/>
                <a:uFillTx/>
                <a:latin typeface="+mn-lt"/>
                <a:ea typeface="+mn-ea"/>
                <a:cs typeface="+mn-cs"/>
              </a:rPr>
              <a:t>状态</a:t>
            </a:r>
            <a:endParaRPr kumimoji="0" lang="zh-CN" altLang="en-US" sz="2000" b="0" i="0" u="none" strike="noStrike" kern="1200" cap="none" spc="0" normalizeH="0" baseline="0" noProof="0" dirty="0">
              <a:ln>
                <a:noFill/>
              </a:ln>
              <a:solidFill>
                <a:schemeClr val="tx2"/>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r>
              <a:rPr kumimoji="0" lang="zh-CN" altLang="en-US" sz="1800" b="0" i="0" u="none" strike="noStrike" kern="1200" cap="none" spc="0" normalizeH="0" baseline="0" noProof="0" dirty="0">
                <a:ln>
                  <a:noFill/>
                </a:ln>
                <a:solidFill>
                  <a:schemeClr val="tx2"/>
                </a:solidFill>
                <a:effectLst/>
                <a:uLnTx/>
                <a:uFillTx/>
                <a:latin typeface="+mn-lt"/>
                <a:ea typeface="+mn-ea"/>
                <a:cs typeface="+mn-cs"/>
              </a:rPr>
              <a:t>	状态用以描述问题求解过程中不同时刻的状况，是一个数据结构，一般用一组变量的有序组合表示：</a:t>
            </a:r>
            <a:endParaRPr kumimoji="0" lang="zh-CN" altLang="en-US" sz="1800" b="0" i="0" u="none" strike="noStrike" kern="1200" cap="none" spc="0" normalizeH="0" baseline="0" noProof="0" dirty="0">
              <a:ln>
                <a:noFill/>
              </a:ln>
              <a:solidFill>
                <a:schemeClr val="tx2"/>
              </a:solidFill>
              <a:effectLst/>
              <a:uLnTx/>
              <a:uFillTx/>
              <a:latin typeface="+mn-lt"/>
              <a:ea typeface="+mn-ea"/>
              <a:cs typeface="+mn-cs"/>
            </a:endParaRPr>
          </a:p>
          <a:p>
            <a:pPr marL="990600" marR="0" lvl="1" indent="-533400" algn="ctr"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r>
              <a:rPr kumimoji="0" lang="en-US" altLang="zh-CN" sz="1800" b="0" i="0" u="none" strike="noStrike" kern="1200" cap="none" spc="0" normalizeH="0" baseline="0" noProof="0" dirty="0">
                <a:ln>
                  <a:noFill/>
                </a:ln>
                <a:solidFill>
                  <a:schemeClr val="tx2"/>
                </a:solidFill>
                <a:effectLst/>
                <a:uLnTx/>
                <a:uFillTx/>
                <a:latin typeface="+mn-lt"/>
                <a:ea typeface="+mn-ea"/>
                <a:cs typeface="+mn-cs"/>
              </a:rPr>
              <a:t>S</a:t>
            </a:r>
            <a:r>
              <a:rPr kumimoji="0" lang="en-US" altLang="zh-CN" sz="1800" b="0" i="0" u="none" strike="noStrike" kern="1200" cap="none" spc="0" normalizeH="0" baseline="-25000" noProof="0" dirty="0">
                <a:ln>
                  <a:noFill/>
                </a:ln>
                <a:solidFill>
                  <a:schemeClr val="tx2"/>
                </a:solidFill>
                <a:effectLst/>
                <a:uLnTx/>
                <a:uFillTx/>
                <a:latin typeface="+mn-lt"/>
                <a:ea typeface="+mn-ea"/>
                <a:cs typeface="+mn-cs"/>
              </a:rPr>
              <a:t>K</a:t>
            </a:r>
            <a:r>
              <a:rPr kumimoji="0" lang="en-US" altLang="zh-CN" sz="1800" b="0" i="0" u="none" strike="noStrike" kern="1200" cap="none" spc="0" normalizeH="0" baseline="0" noProof="0" dirty="0">
                <a:ln>
                  <a:noFill/>
                </a:ln>
                <a:solidFill>
                  <a:schemeClr val="tx2"/>
                </a:solidFill>
                <a:effectLst/>
                <a:uLnTx/>
                <a:uFillTx/>
                <a:latin typeface="+mn-lt"/>
                <a:ea typeface="+mn-ea"/>
                <a:cs typeface="+mn-cs"/>
              </a:rPr>
              <a:t>=(S</a:t>
            </a:r>
            <a:r>
              <a:rPr kumimoji="0" lang="en-US" altLang="zh-CN" sz="1800" b="0" i="0" u="none" strike="noStrike" kern="1200" cap="none" spc="0" normalizeH="0" baseline="-25000" noProof="0" dirty="0">
                <a:ln>
                  <a:noFill/>
                </a:ln>
                <a:solidFill>
                  <a:schemeClr val="tx2"/>
                </a:solidFill>
                <a:effectLst/>
                <a:uLnTx/>
                <a:uFillTx/>
                <a:latin typeface="+mn-lt"/>
                <a:ea typeface="+mn-ea"/>
                <a:cs typeface="+mn-cs"/>
              </a:rPr>
              <a:t>k0</a:t>
            </a:r>
            <a:r>
              <a:rPr kumimoji="0" lang="en-US" altLang="zh-CN" sz="1800" b="0" i="0" u="none" strike="noStrike" kern="1200" cap="none" spc="0" normalizeH="0" baseline="0" noProof="0" dirty="0">
                <a:ln>
                  <a:noFill/>
                </a:ln>
                <a:solidFill>
                  <a:schemeClr val="tx2"/>
                </a:solidFill>
                <a:effectLst/>
                <a:uLnTx/>
                <a:uFillTx/>
                <a:latin typeface="+mn-lt"/>
                <a:ea typeface="+mn-ea"/>
                <a:cs typeface="+mn-cs"/>
              </a:rPr>
              <a:t>,S</a:t>
            </a:r>
            <a:r>
              <a:rPr kumimoji="0" lang="en-US" altLang="zh-CN" sz="1800" b="0" i="0" u="none" strike="noStrike" kern="1200" cap="none" spc="0" normalizeH="0" baseline="-25000" noProof="0" dirty="0">
                <a:ln>
                  <a:noFill/>
                </a:ln>
                <a:solidFill>
                  <a:schemeClr val="tx2"/>
                </a:solidFill>
                <a:effectLst/>
                <a:uLnTx/>
                <a:uFillTx/>
                <a:latin typeface="+mn-lt"/>
                <a:ea typeface="+mn-ea"/>
                <a:cs typeface="+mn-cs"/>
              </a:rPr>
              <a:t>k1</a:t>
            </a:r>
            <a:r>
              <a:rPr kumimoji="0" lang="en-US" altLang="zh-CN" sz="1800" b="0" i="0" u="none" strike="noStrike" kern="1200" cap="none" spc="0" normalizeH="0" baseline="0" noProof="0" dirty="0">
                <a:ln>
                  <a:noFill/>
                </a:ln>
                <a:solidFill>
                  <a:schemeClr val="tx2"/>
                </a:solidFill>
                <a:effectLst/>
                <a:uLnTx/>
                <a:uFillTx/>
                <a:latin typeface="+mn-lt"/>
                <a:ea typeface="+mn-ea"/>
                <a:cs typeface="+mn-cs"/>
              </a:rPr>
              <a:t>,…)</a:t>
            </a:r>
            <a:endParaRPr kumimoji="0" lang="en-US" altLang="zh-CN" sz="1800" b="0" i="0" u="none" strike="noStrike" kern="1200" cap="none" spc="0" normalizeH="0" baseline="0" noProof="0" dirty="0">
              <a:ln>
                <a:noFill/>
              </a:ln>
              <a:solidFill>
                <a:schemeClr val="tx2"/>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r>
              <a:rPr kumimoji="0" lang="zh-CN" altLang="en-US" sz="1800" b="0" i="0" u="none" strike="noStrike" kern="1200" cap="none" spc="0" normalizeH="0" baseline="0" noProof="0" dirty="0">
                <a:ln>
                  <a:noFill/>
                </a:ln>
                <a:solidFill>
                  <a:schemeClr val="tx2"/>
                </a:solidFill>
                <a:effectLst/>
                <a:uLnTx/>
                <a:uFillTx/>
                <a:latin typeface="+mn-lt"/>
                <a:ea typeface="+mn-ea"/>
                <a:cs typeface="+mn-cs"/>
              </a:rPr>
              <a:t>当每一个分量的值确定时，就得到了一个具体的状态。</a:t>
            </a:r>
            <a:endParaRPr kumimoji="0" lang="zh-CN" altLang="en-US" sz="1800" b="0" i="0" u="none" strike="noStrike" kern="1200" cap="none" spc="0" normalizeH="0" baseline="0" noProof="0" dirty="0">
              <a:ln>
                <a:noFill/>
              </a:ln>
              <a:solidFill>
                <a:schemeClr val="tx2"/>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000" b="0" i="0" u="none" strike="noStrike" kern="1200" cap="none" spc="0" normalizeH="0" baseline="0" noProof="0" dirty="0">
                <a:ln>
                  <a:noFill/>
                </a:ln>
                <a:solidFill>
                  <a:schemeClr val="tx2"/>
                </a:solidFill>
                <a:effectLst/>
                <a:uLnTx/>
                <a:uFillTx/>
                <a:latin typeface="+mn-lt"/>
                <a:ea typeface="+mn-ea"/>
                <a:cs typeface="+mn-cs"/>
              </a:rPr>
              <a:t>算符</a:t>
            </a:r>
            <a:endParaRPr kumimoji="0" lang="zh-CN" altLang="en-US" sz="2000" b="0" i="0" u="none" strike="noStrike" kern="1200" cap="none" spc="0" normalizeH="0" baseline="0" noProof="0" dirty="0">
              <a:ln>
                <a:noFill/>
              </a:ln>
              <a:solidFill>
                <a:schemeClr val="tx2"/>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r>
              <a:rPr kumimoji="0" lang="zh-CN" altLang="en-US" sz="1800" b="0" i="0" u="none" strike="noStrike" kern="1200" cap="none" spc="0" normalizeH="0" baseline="0" noProof="0" dirty="0">
                <a:ln>
                  <a:noFill/>
                </a:ln>
                <a:solidFill>
                  <a:schemeClr val="tx2"/>
                </a:solidFill>
                <a:effectLst/>
                <a:uLnTx/>
                <a:uFillTx/>
                <a:latin typeface="+mn-lt"/>
                <a:ea typeface="+mn-ea"/>
                <a:cs typeface="+mn-cs"/>
              </a:rPr>
              <a:t>	引起状态中某些分量发生变化，从而使问题从一个状态变为另一个状态的操作称为算符。在产生式系统中，一条产生式规则就是一个算符。</a:t>
            </a:r>
            <a:endParaRPr kumimoji="0" lang="zh-CN" altLang="en-US" sz="1800" b="0" i="0" u="none" strike="noStrike" kern="1200" cap="none" spc="0" normalizeH="0" baseline="0" noProof="0" dirty="0">
              <a:ln>
                <a:noFill/>
              </a:ln>
              <a:solidFill>
                <a:schemeClr val="tx2"/>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000" b="0" i="0" u="none" strike="noStrike" kern="1200" cap="none" spc="0" normalizeH="0" baseline="0" noProof="0" dirty="0">
                <a:ln>
                  <a:noFill/>
                </a:ln>
                <a:solidFill>
                  <a:schemeClr val="tx2"/>
                </a:solidFill>
                <a:effectLst/>
                <a:uLnTx/>
                <a:uFillTx/>
                <a:latin typeface="+mn-lt"/>
                <a:ea typeface="+mn-ea"/>
                <a:cs typeface="+mn-cs"/>
              </a:rPr>
              <a:t>状态空间</a:t>
            </a:r>
            <a:endParaRPr kumimoji="0" lang="zh-CN" altLang="en-US" sz="2000" b="0" i="0" u="none" strike="noStrike" kern="1200" cap="none" spc="0" normalizeH="0" baseline="0" noProof="0" dirty="0">
              <a:ln>
                <a:noFill/>
              </a:ln>
              <a:solidFill>
                <a:schemeClr val="tx2"/>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r>
              <a:rPr kumimoji="0" lang="zh-CN" altLang="en-US" sz="1800" b="0" i="0" u="none" strike="noStrike" kern="1200" cap="none" spc="0" normalizeH="0" baseline="0" noProof="0" dirty="0">
                <a:ln>
                  <a:noFill/>
                </a:ln>
                <a:solidFill>
                  <a:schemeClr val="tx2"/>
                </a:solidFill>
                <a:effectLst/>
                <a:uLnTx/>
                <a:uFillTx/>
                <a:latin typeface="+mn-lt"/>
                <a:ea typeface="+mn-ea"/>
                <a:cs typeface="+mn-cs"/>
              </a:rPr>
              <a:t>由问题的全部状态及一切可用算符所构成的集合称为问题的状态空间，一般用一个三元组表示：</a:t>
            </a:r>
            <a:endParaRPr kumimoji="0" lang="zh-CN" altLang="en-US" sz="1800" b="0" i="0" u="none" strike="noStrike" kern="1200" cap="none" spc="0" normalizeH="0" baseline="0" noProof="0" dirty="0">
              <a:ln>
                <a:noFill/>
              </a:ln>
              <a:solidFill>
                <a:schemeClr val="tx2"/>
              </a:solidFill>
              <a:effectLst/>
              <a:uLnTx/>
              <a:uFillTx/>
              <a:latin typeface="+mn-lt"/>
              <a:ea typeface="+mn-ea"/>
              <a:cs typeface="+mn-cs"/>
            </a:endParaRPr>
          </a:p>
          <a:p>
            <a:pPr marL="990600" marR="0" lvl="1" indent="-533400" algn="ctr"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r>
              <a:rPr kumimoji="0" lang="en-US" altLang="zh-CN" sz="1800" b="0" i="0" u="none" strike="noStrike" kern="1200" cap="none" spc="0" normalizeH="0" baseline="0" noProof="0" dirty="0">
                <a:ln>
                  <a:noFill/>
                </a:ln>
                <a:solidFill>
                  <a:schemeClr val="tx2"/>
                </a:solidFill>
                <a:effectLst/>
                <a:uLnTx/>
                <a:uFillTx/>
                <a:latin typeface="+mn-lt"/>
                <a:ea typeface="+mn-ea"/>
                <a:cs typeface="+mn-cs"/>
              </a:rPr>
              <a:t>(S,F,G)</a:t>
            </a:r>
            <a:endParaRPr kumimoji="0" lang="en-US" altLang="zh-CN" sz="1800" b="0" i="0" u="none" strike="noStrike" kern="1200" cap="none" spc="0" normalizeH="0" baseline="0" noProof="0" dirty="0">
              <a:ln>
                <a:noFill/>
              </a:ln>
              <a:solidFill>
                <a:schemeClr val="tx2"/>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r>
              <a:rPr kumimoji="0" lang="zh-CN" altLang="en-US" sz="1800" b="0" i="0" u="none" strike="noStrike" kern="1200" cap="none" spc="0" normalizeH="0" baseline="0" noProof="0" dirty="0">
                <a:ln>
                  <a:noFill/>
                </a:ln>
                <a:solidFill>
                  <a:schemeClr val="tx2"/>
                </a:solidFill>
                <a:effectLst/>
                <a:uLnTx/>
                <a:uFillTx/>
                <a:latin typeface="+mn-lt"/>
                <a:ea typeface="+mn-ea"/>
                <a:cs typeface="+mn-cs"/>
              </a:rPr>
              <a:t>其中</a:t>
            </a:r>
            <a:r>
              <a:rPr kumimoji="0" lang="en-US" altLang="zh-CN" sz="1800" b="0" i="0" u="none" strike="noStrike" kern="1200" cap="none" spc="0" normalizeH="0" baseline="0" noProof="0" dirty="0">
                <a:ln>
                  <a:noFill/>
                </a:ln>
                <a:solidFill>
                  <a:schemeClr val="tx2"/>
                </a:solidFill>
                <a:effectLst/>
                <a:uLnTx/>
                <a:uFillTx/>
                <a:latin typeface="+mn-lt"/>
                <a:ea typeface="+mn-ea"/>
                <a:cs typeface="+mn-cs"/>
              </a:rPr>
              <a:t>S</a:t>
            </a:r>
            <a:r>
              <a:rPr kumimoji="0" lang="zh-CN" altLang="en-US" sz="1800" b="0" i="0" u="none" strike="noStrike" kern="1200" cap="none" spc="0" normalizeH="0" baseline="0" noProof="0" dirty="0">
                <a:ln>
                  <a:noFill/>
                </a:ln>
                <a:solidFill>
                  <a:schemeClr val="tx2"/>
                </a:solidFill>
                <a:effectLst/>
                <a:uLnTx/>
                <a:uFillTx/>
                <a:latin typeface="+mn-lt"/>
                <a:ea typeface="+mn-ea"/>
                <a:cs typeface="+mn-cs"/>
              </a:rPr>
              <a:t>是问题所有初始状态的集合；</a:t>
            </a:r>
            <a:r>
              <a:rPr kumimoji="0" lang="en-US" altLang="zh-CN" sz="1800" b="0" i="0" u="none" strike="noStrike" kern="1200" cap="none" spc="0" normalizeH="0" baseline="0" noProof="0" dirty="0">
                <a:ln>
                  <a:noFill/>
                </a:ln>
                <a:solidFill>
                  <a:schemeClr val="tx2"/>
                </a:solidFill>
                <a:effectLst/>
                <a:uLnTx/>
                <a:uFillTx/>
                <a:latin typeface="+mn-lt"/>
                <a:ea typeface="+mn-ea"/>
                <a:cs typeface="+mn-cs"/>
              </a:rPr>
              <a:t>F</a:t>
            </a:r>
            <a:r>
              <a:rPr kumimoji="0" lang="zh-CN" altLang="en-US" sz="1800" b="0" i="0" u="none" strike="noStrike" kern="1200" cap="none" spc="0" normalizeH="0" baseline="0" noProof="0" dirty="0">
                <a:ln>
                  <a:noFill/>
                </a:ln>
                <a:solidFill>
                  <a:schemeClr val="tx2"/>
                </a:solidFill>
                <a:effectLst/>
                <a:uLnTx/>
                <a:uFillTx/>
                <a:latin typeface="+mn-lt"/>
                <a:ea typeface="+mn-ea"/>
                <a:cs typeface="+mn-cs"/>
              </a:rPr>
              <a:t>是算符的集合；</a:t>
            </a:r>
            <a:r>
              <a:rPr kumimoji="0" lang="en-US" altLang="zh-CN" sz="1800" b="0" i="0" u="none" strike="noStrike" kern="1200" cap="none" spc="0" normalizeH="0" baseline="0" noProof="0" dirty="0">
                <a:ln>
                  <a:noFill/>
                </a:ln>
                <a:solidFill>
                  <a:schemeClr val="tx2"/>
                </a:solidFill>
                <a:effectLst/>
                <a:uLnTx/>
                <a:uFillTx/>
                <a:latin typeface="+mn-lt"/>
                <a:ea typeface="+mn-ea"/>
                <a:cs typeface="+mn-cs"/>
              </a:rPr>
              <a:t>G</a:t>
            </a:r>
            <a:r>
              <a:rPr kumimoji="0" lang="zh-CN" altLang="en-US" sz="1800" b="0" i="0" u="none" strike="noStrike" kern="1200" cap="none" spc="0" normalizeH="0" baseline="0" noProof="0" dirty="0">
                <a:ln>
                  <a:noFill/>
                </a:ln>
                <a:solidFill>
                  <a:schemeClr val="tx2"/>
                </a:solidFill>
                <a:effectLst/>
                <a:uLnTx/>
                <a:uFillTx/>
                <a:latin typeface="+mn-lt"/>
                <a:ea typeface="+mn-ea"/>
                <a:cs typeface="+mn-cs"/>
              </a:rPr>
              <a:t>是目标状态的集合。</a:t>
            </a:r>
            <a:endParaRPr kumimoji="0" lang="zh-CN" altLang="en-US" sz="1800" b="0" i="0" u="none" strike="noStrike" kern="1200" cap="none" spc="0" normalizeH="0" baseline="0" noProof="0" dirty="0">
              <a:ln>
                <a:noFill/>
              </a:ln>
              <a:solidFill>
                <a:schemeClr val="tx2"/>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r>
              <a:rPr kumimoji="0" lang="zh-CN" altLang="en-US" sz="1800" b="0" i="0" u="none" strike="noStrike" kern="1200" cap="none" spc="0" normalizeH="0" baseline="0" noProof="0" dirty="0">
                <a:ln>
                  <a:noFill/>
                </a:ln>
                <a:solidFill>
                  <a:schemeClr val="tx2"/>
                </a:solidFill>
                <a:effectLst/>
                <a:uLnTx/>
                <a:uFillTx/>
                <a:latin typeface="+mn-lt"/>
                <a:ea typeface="+mn-ea"/>
                <a:cs typeface="+mn-cs"/>
              </a:rPr>
              <a:t>状态空间的图示形式称为状态空间图。</a:t>
            </a:r>
            <a:endParaRPr kumimoji="0" lang="zh-CN" altLang="en-US" sz="1800" b="0" i="0" u="none" strike="noStrike" kern="1200" cap="none" spc="0" normalizeH="0" baseline="0" noProof="0" dirty="0">
              <a:ln>
                <a:noFill/>
              </a:ln>
              <a:solidFill>
                <a:schemeClr val="tx2"/>
              </a:solidFill>
              <a:effectLst/>
              <a:uLnTx/>
              <a:uFillTx/>
              <a:latin typeface="+mn-lt"/>
              <a:ea typeface="+mn-ea"/>
              <a:cs typeface="+mn-cs"/>
            </a:endParaRPr>
          </a:p>
        </p:txBody>
      </p:sp>
      <p:sp>
        <p:nvSpPr>
          <p:cNvPr id="1946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3986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charRg st="0" end="63"/>
                                            </p:txEl>
                                          </p:spTgt>
                                        </p:tgtEl>
                                        <p:attrNameLst>
                                          <p:attrName>style.visibility</p:attrName>
                                        </p:attrNameLst>
                                      </p:cBhvr>
                                      <p:to>
                                        <p:strVal val="visible"/>
                                      </p:to>
                                    </p:set>
                                    <p:anim calcmode="lin" valueType="num">
                                      <p:cBhvr additive="base">
                                        <p:cTn id="7" dur="500" fill="hold"/>
                                        <p:tgtEl>
                                          <p:spTgt spid="8195">
                                            <p:txEl>
                                              <p:charRg st="0" end="6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charRg st="0" end="6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charRg st="63" end="84"/>
                                            </p:txEl>
                                          </p:spTgt>
                                        </p:tgtEl>
                                        <p:attrNameLst>
                                          <p:attrName>style.visibility</p:attrName>
                                        </p:attrNameLst>
                                      </p:cBhvr>
                                      <p:to>
                                        <p:strVal val="visible"/>
                                      </p:to>
                                    </p:set>
                                    <p:anim calcmode="lin" valueType="num">
                                      <p:cBhvr additive="base">
                                        <p:cTn id="13" dur="500" fill="hold"/>
                                        <p:tgtEl>
                                          <p:spTgt spid="8195">
                                            <p:txEl>
                                              <p:charRg st="63" end="8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charRg st="63" end="8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charRg st="84" end="87"/>
                                            </p:txEl>
                                          </p:spTgt>
                                        </p:tgtEl>
                                        <p:attrNameLst>
                                          <p:attrName>style.visibility</p:attrName>
                                        </p:attrNameLst>
                                      </p:cBhvr>
                                      <p:to>
                                        <p:strVal val="visible"/>
                                      </p:to>
                                    </p:set>
                                    <p:anim calcmode="lin" valueType="num">
                                      <p:cBhvr additive="base">
                                        <p:cTn id="19" dur="500" fill="hold"/>
                                        <p:tgtEl>
                                          <p:spTgt spid="8195">
                                            <p:txEl>
                                              <p:charRg st="84" end="8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charRg st="84" end="8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charRg st="87" end="133"/>
                                            </p:txEl>
                                          </p:spTgt>
                                        </p:tgtEl>
                                        <p:attrNameLst>
                                          <p:attrName>style.visibility</p:attrName>
                                        </p:attrNameLst>
                                      </p:cBhvr>
                                      <p:to>
                                        <p:strVal val="visible"/>
                                      </p:to>
                                    </p:set>
                                    <p:anim calcmode="lin" valueType="num">
                                      <p:cBhvr additive="base">
                                        <p:cTn id="25" dur="500" fill="hold"/>
                                        <p:tgtEl>
                                          <p:spTgt spid="8195">
                                            <p:txEl>
                                              <p:charRg st="87" end="13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charRg st="87" end="13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8195">
                                            <p:txEl>
                                              <p:charRg st="133" end="148"/>
                                            </p:txEl>
                                          </p:spTgt>
                                        </p:tgtEl>
                                        <p:attrNameLst>
                                          <p:attrName>style.visibility</p:attrName>
                                        </p:attrNameLst>
                                      </p:cBhvr>
                                      <p:to>
                                        <p:strVal val="visible"/>
                                      </p:to>
                                    </p:set>
                                    <p:anim calcmode="lin" valueType="num">
                                      <p:cBhvr additive="base">
                                        <p:cTn id="30" dur="500" fill="hold"/>
                                        <p:tgtEl>
                                          <p:spTgt spid="8195">
                                            <p:txEl>
                                              <p:charRg st="133" end="14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8195">
                                            <p:txEl>
                                              <p:charRg st="133" end="148"/>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 presetClass="entr" presetSubtype="4" fill="hold" nodeType="afterEffect">
                                  <p:stCondLst>
                                    <p:cond delay="0"/>
                                  </p:stCondLst>
                                  <p:childTnLst>
                                    <p:set>
                                      <p:cBhvr>
                                        <p:cTn id="34" dur="1" fill="hold">
                                          <p:stCondLst>
                                            <p:cond delay="0"/>
                                          </p:stCondLst>
                                        </p:cTn>
                                        <p:tgtEl>
                                          <p:spTgt spid="8195">
                                            <p:txEl>
                                              <p:charRg st="148" end="173"/>
                                            </p:txEl>
                                          </p:spTgt>
                                        </p:tgtEl>
                                        <p:attrNameLst>
                                          <p:attrName>style.visibility</p:attrName>
                                        </p:attrNameLst>
                                      </p:cBhvr>
                                      <p:to>
                                        <p:strVal val="visible"/>
                                      </p:to>
                                    </p:set>
                                    <p:anim calcmode="lin" valueType="num">
                                      <p:cBhvr additive="base">
                                        <p:cTn id="35" dur="500" fill="hold"/>
                                        <p:tgtEl>
                                          <p:spTgt spid="8195">
                                            <p:txEl>
                                              <p:charRg st="148" end="17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5">
                                            <p:txEl>
                                              <p:charRg st="148" end="17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195">
                                            <p:txEl>
                                              <p:charRg st="173" end="176"/>
                                            </p:txEl>
                                          </p:spTgt>
                                        </p:tgtEl>
                                        <p:attrNameLst>
                                          <p:attrName>style.visibility</p:attrName>
                                        </p:attrNameLst>
                                      </p:cBhvr>
                                      <p:to>
                                        <p:strVal val="visible"/>
                                      </p:to>
                                    </p:set>
                                    <p:anim calcmode="lin" valueType="num">
                                      <p:cBhvr additive="base">
                                        <p:cTn id="41" dur="500" fill="hold"/>
                                        <p:tgtEl>
                                          <p:spTgt spid="8195">
                                            <p:txEl>
                                              <p:charRg st="173" end="17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5">
                                            <p:txEl>
                                              <p:charRg st="173" end="17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195">
                                            <p:txEl>
                                              <p:charRg st="176" end="239"/>
                                            </p:txEl>
                                          </p:spTgt>
                                        </p:tgtEl>
                                        <p:attrNameLst>
                                          <p:attrName>style.visibility</p:attrName>
                                        </p:attrNameLst>
                                      </p:cBhvr>
                                      <p:to>
                                        <p:strVal val="visible"/>
                                      </p:to>
                                    </p:set>
                                    <p:anim calcmode="lin" valueType="num">
                                      <p:cBhvr additive="base">
                                        <p:cTn id="47" dur="500" fill="hold"/>
                                        <p:tgtEl>
                                          <p:spTgt spid="8195">
                                            <p:txEl>
                                              <p:charRg st="176" end="23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195">
                                            <p:txEl>
                                              <p:charRg st="176" end="23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8195">
                                            <p:txEl>
                                              <p:charRg st="239" end="244"/>
                                            </p:txEl>
                                          </p:spTgt>
                                        </p:tgtEl>
                                        <p:attrNameLst>
                                          <p:attrName>style.visibility</p:attrName>
                                        </p:attrNameLst>
                                      </p:cBhvr>
                                      <p:to>
                                        <p:strVal val="visible"/>
                                      </p:to>
                                    </p:set>
                                    <p:anim calcmode="lin" valueType="num">
                                      <p:cBhvr additive="base">
                                        <p:cTn id="53" dur="500" fill="hold"/>
                                        <p:tgtEl>
                                          <p:spTgt spid="8195">
                                            <p:txEl>
                                              <p:charRg st="239" end="24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195">
                                            <p:txEl>
                                              <p:charRg st="239" end="244"/>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8195">
                                            <p:txEl>
                                              <p:charRg st="244" end="287"/>
                                            </p:txEl>
                                          </p:spTgt>
                                        </p:tgtEl>
                                        <p:attrNameLst>
                                          <p:attrName>style.visibility</p:attrName>
                                        </p:attrNameLst>
                                      </p:cBhvr>
                                      <p:to>
                                        <p:strVal val="visible"/>
                                      </p:to>
                                    </p:set>
                                    <p:anim calcmode="lin" valueType="num">
                                      <p:cBhvr additive="base">
                                        <p:cTn id="59" dur="500" fill="hold"/>
                                        <p:tgtEl>
                                          <p:spTgt spid="8195">
                                            <p:txEl>
                                              <p:charRg st="244" end="28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195">
                                            <p:txEl>
                                              <p:charRg st="244" end="287"/>
                                            </p:txEl>
                                          </p:spTgt>
                                        </p:tgtEl>
                                        <p:attrNameLst>
                                          <p:attrName>ppt_y</p:attrName>
                                        </p:attrNameLst>
                                      </p:cBhvr>
                                      <p:tavLst>
                                        <p:tav tm="0">
                                          <p:val>
                                            <p:strVal val="1+#ppt_h/2"/>
                                          </p:val>
                                        </p:tav>
                                        <p:tav tm="100000">
                                          <p:val>
                                            <p:strVal val="#ppt_y"/>
                                          </p:val>
                                        </p:tav>
                                      </p:tavLst>
                                    </p:anim>
                                  </p:childTnLst>
                                </p:cTn>
                              </p:par>
                            </p:childTnLst>
                          </p:cTn>
                        </p:par>
                        <p:par>
                          <p:cTn id="61" fill="hold">
                            <p:stCondLst>
                              <p:cond delay="500"/>
                            </p:stCondLst>
                            <p:childTnLst>
                              <p:par>
                                <p:cTn id="62" presetID="2" presetClass="entr" presetSubtype="4" fill="hold" nodeType="afterEffect">
                                  <p:stCondLst>
                                    <p:cond delay="0"/>
                                  </p:stCondLst>
                                  <p:childTnLst>
                                    <p:set>
                                      <p:cBhvr>
                                        <p:cTn id="63" dur="1" fill="hold">
                                          <p:stCondLst>
                                            <p:cond delay="0"/>
                                          </p:stCondLst>
                                        </p:cTn>
                                        <p:tgtEl>
                                          <p:spTgt spid="8195">
                                            <p:txEl>
                                              <p:charRg st="287" end="295"/>
                                            </p:txEl>
                                          </p:spTgt>
                                        </p:tgtEl>
                                        <p:attrNameLst>
                                          <p:attrName>style.visibility</p:attrName>
                                        </p:attrNameLst>
                                      </p:cBhvr>
                                      <p:to>
                                        <p:strVal val="visible"/>
                                      </p:to>
                                    </p:set>
                                    <p:anim calcmode="lin" valueType="num">
                                      <p:cBhvr additive="base">
                                        <p:cTn id="64" dur="500" fill="hold"/>
                                        <p:tgtEl>
                                          <p:spTgt spid="8195">
                                            <p:txEl>
                                              <p:charRg st="287" end="295"/>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8195">
                                            <p:txEl>
                                              <p:charRg st="287" end="295"/>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8195">
                                            <p:txEl>
                                              <p:charRg st="295" end="330"/>
                                            </p:txEl>
                                          </p:spTgt>
                                        </p:tgtEl>
                                        <p:attrNameLst>
                                          <p:attrName>style.visibility</p:attrName>
                                        </p:attrNameLst>
                                      </p:cBhvr>
                                      <p:to>
                                        <p:strVal val="visible"/>
                                      </p:to>
                                    </p:set>
                                    <p:anim calcmode="lin" valueType="num">
                                      <p:cBhvr additive="base">
                                        <p:cTn id="70" dur="500" fill="hold"/>
                                        <p:tgtEl>
                                          <p:spTgt spid="8195">
                                            <p:txEl>
                                              <p:charRg st="295" end="33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8195">
                                            <p:txEl>
                                              <p:charRg st="295" end="330"/>
                                            </p:txEl>
                                          </p:spTgt>
                                        </p:tgtEl>
                                        <p:attrNameLst>
                                          <p:attrName>ppt_y</p:attrName>
                                        </p:attrNameLst>
                                      </p:cBhvr>
                                      <p:tavLst>
                                        <p:tav tm="0">
                                          <p:val>
                                            <p:strVal val="1+#ppt_h/2"/>
                                          </p:val>
                                        </p:tav>
                                        <p:tav tm="100000">
                                          <p:val>
                                            <p:strVal val="#ppt_y"/>
                                          </p:val>
                                        </p:tav>
                                      </p:tavLst>
                                    </p:anim>
                                  </p:childTnLst>
                                </p:cTn>
                              </p:par>
                            </p:childTnLst>
                          </p:cTn>
                        </p:par>
                        <p:par>
                          <p:cTn id="72" fill="hold">
                            <p:stCondLst>
                              <p:cond delay="500"/>
                            </p:stCondLst>
                            <p:childTnLst>
                              <p:par>
                                <p:cTn id="73" presetID="2" presetClass="entr" presetSubtype="4" fill="hold" nodeType="afterEffect">
                                  <p:stCondLst>
                                    <p:cond delay="0"/>
                                  </p:stCondLst>
                                  <p:childTnLst>
                                    <p:set>
                                      <p:cBhvr>
                                        <p:cTn id="74" dur="1" fill="hold">
                                          <p:stCondLst>
                                            <p:cond delay="0"/>
                                          </p:stCondLst>
                                        </p:cTn>
                                        <p:tgtEl>
                                          <p:spTgt spid="8195">
                                            <p:txEl>
                                              <p:charRg st="330" end="348"/>
                                            </p:txEl>
                                          </p:spTgt>
                                        </p:tgtEl>
                                        <p:attrNameLst>
                                          <p:attrName>style.visibility</p:attrName>
                                        </p:attrNameLst>
                                      </p:cBhvr>
                                      <p:to>
                                        <p:strVal val="visible"/>
                                      </p:to>
                                    </p:set>
                                    <p:anim calcmode="lin" valueType="num">
                                      <p:cBhvr additive="base">
                                        <p:cTn id="75" dur="500" fill="hold"/>
                                        <p:tgtEl>
                                          <p:spTgt spid="8195">
                                            <p:txEl>
                                              <p:charRg st="330" end="34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8195">
                                            <p:txEl>
                                              <p:charRg st="330" end="34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p:nvPr>
        </p:nvSpPr>
        <p:spPr>
          <a:xfrm>
            <a:off x="512763" y="298450"/>
            <a:ext cx="7947025" cy="609600"/>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状态空间</a:t>
            </a: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示例</a:t>
            </a:r>
            <a:r>
              <a:rPr kumimoji="0" lang="en-US" altLang="zh-CN"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a:t>
            </a:r>
            <a:r>
              <a:rPr kumimoji="0" lang="zh-CN" altLang="en-US" sz="3600" b="0" i="0" u="none" strike="noStrike" kern="1200" cap="all" spc="0" normalizeH="0" baseline="0" noProof="0" smtClean="0">
                <a:ln>
                  <a:noFill/>
                </a:ln>
                <a:solidFill>
                  <a:schemeClr val="tx2"/>
                </a:solidFill>
                <a:effectLst>
                  <a:reflection blurRad="12700" stA="48000" endA="300" endPos="55000" dir="5400000" sy="-90000" algn="bl" rotWithShape="0"/>
                </a:effectLst>
                <a:uLnTx/>
                <a:uFillTx/>
                <a:latin typeface="+mj-lt"/>
                <a:ea typeface="+mj-ea"/>
                <a:cs typeface="+mj-cs"/>
              </a:rPr>
              <a:t>二阶梵塔问题</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243" name="Rectangle 3" descr="Rectangle: Click to edit Master text styles&#13;&#10;Second level&#13;&#10;Third level&#13;&#10;Fourth level&#13;&#10;Fifth level"/>
          <p:cNvSpPr>
            <a:spLocks noGrp="1"/>
          </p:cNvSpPr>
          <p:nvPr>
            <p:ph idx="1"/>
          </p:nvPr>
        </p:nvSpPr>
        <p:spPr>
          <a:xfrm>
            <a:off x="304800" y="914400"/>
            <a:ext cx="8305800" cy="5410200"/>
          </a:xfrm>
          <a:ln/>
        </p:spPr>
        <p:txBody>
          <a:bodyPr vert="horz" wrap="square" lIns="91440" tIns="45720" rIns="91440" bIns="45720" anchor="t" anchorCtr="0"/>
          <a:p>
            <a:pPr eaLnBrk="1" fontAlgn="ctr" hangingPunct="1">
              <a:buFont typeface="Wingdings" panose="05000000000000000000" pitchFamily="2" charset="2"/>
              <a:buNone/>
            </a:pPr>
            <a:endParaRPr lang="zh-CN" altLang="en-US" sz="2000" dirty="0"/>
          </a:p>
          <a:p>
            <a:pPr eaLnBrk="1" fontAlgn="ctr" hangingPunct="1">
              <a:buFont typeface="Wingdings" panose="05000000000000000000" pitchFamily="2" charset="2"/>
              <a:buNone/>
            </a:pPr>
            <a:r>
              <a:rPr lang="zh-CN" altLang="en-US" sz="2000" dirty="0"/>
              <a:t>	设用</a:t>
            </a:r>
            <a:r>
              <a:rPr lang="en-US" altLang="zh-CN" sz="2000" dirty="0"/>
              <a:t>S</a:t>
            </a:r>
            <a:r>
              <a:rPr lang="en-US" altLang="zh-CN" sz="2000" baseline="-25000" dirty="0"/>
              <a:t>K</a:t>
            </a:r>
            <a:r>
              <a:rPr lang="en-US" altLang="zh-CN" sz="2000" dirty="0"/>
              <a:t>=(S</a:t>
            </a:r>
            <a:r>
              <a:rPr lang="en-US" altLang="zh-CN" sz="2000" baseline="-25000" dirty="0"/>
              <a:t>k0</a:t>
            </a:r>
            <a:r>
              <a:rPr lang="en-US" altLang="zh-CN" sz="2000" dirty="0"/>
              <a:t>,S</a:t>
            </a:r>
            <a:r>
              <a:rPr lang="en-US" altLang="zh-CN" sz="2000" baseline="-25000" dirty="0"/>
              <a:t>k1</a:t>
            </a:r>
            <a:r>
              <a:rPr lang="en-US" altLang="zh-CN" sz="2000" dirty="0"/>
              <a:t>)</a:t>
            </a:r>
            <a:r>
              <a:rPr lang="zh-CN" altLang="en-US" sz="2000" dirty="0"/>
              <a:t>表示问题的状态，</a:t>
            </a:r>
            <a:r>
              <a:rPr lang="en-US" altLang="zh-CN" sz="2000" dirty="0"/>
              <a:t>S</a:t>
            </a:r>
            <a:r>
              <a:rPr lang="en-US" altLang="zh-CN" sz="2000" baseline="-25000" dirty="0"/>
              <a:t>K0</a:t>
            </a:r>
            <a:r>
              <a:rPr lang="zh-CN" altLang="en-US" sz="2000" dirty="0"/>
              <a:t>表示金片</a:t>
            </a:r>
            <a:r>
              <a:rPr lang="en-US" altLang="zh-CN" sz="2000" dirty="0"/>
              <a:t>A</a:t>
            </a:r>
            <a:r>
              <a:rPr lang="zh-CN" altLang="en-US" sz="2000" dirty="0"/>
              <a:t>所在的柱号，</a:t>
            </a:r>
            <a:r>
              <a:rPr lang="en-US" altLang="zh-CN" sz="2000" dirty="0"/>
              <a:t>S</a:t>
            </a:r>
            <a:r>
              <a:rPr lang="en-US" altLang="zh-CN" sz="2000" baseline="-25000" dirty="0"/>
              <a:t>k1</a:t>
            </a:r>
            <a:r>
              <a:rPr lang="zh-CN" altLang="en-US" sz="2000" dirty="0"/>
              <a:t>表示金片</a:t>
            </a:r>
            <a:r>
              <a:rPr lang="en-US" altLang="zh-CN" sz="2000" dirty="0"/>
              <a:t>B</a:t>
            </a:r>
            <a:r>
              <a:rPr lang="zh-CN" altLang="en-US" sz="2000" dirty="0"/>
              <a:t>所在的柱号，全部可能的状态有九种：</a:t>
            </a:r>
            <a:endParaRPr lang="zh-CN" altLang="en-US" sz="2000" dirty="0"/>
          </a:p>
          <a:p>
            <a:pPr algn="ctr" eaLnBrk="1" fontAlgn="ctr" hangingPunct="1">
              <a:buFont typeface="Wingdings" panose="05000000000000000000" pitchFamily="2" charset="2"/>
              <a:buNone/>
            </a:pPr>
            <a:r>
              <a:rPr lang="en-US" altLang="zh-CN" sz="2000" dirty="0"/>
              <a:t>S</a:t>
            </a:r>
            <a:r>
              <a:rPr lang="en-US" altLang="zh-CN" sz="2000" baseline="-25000" dirty="0"/>
              <a:t>0</a:t>
            </a:r>
            <a:r>
              <a:rPr lang="en-US" altLang="zh-CN" sz="2000" dirty="0"/>
              <a:t>=(1,1),  S</a:t>
            </a:r>
            <a:r>
              <a:rPr lang="en-US" altLang="zh-CN" sz="2000" baseline="-25000" dirty="0"/>
              <a:t>1</a:t>
            </a:r>
            <a:r>
              <a:rPr lang="en-US" altLang="zh-CN" sz="2000" dirty="0"/>
              <a:t>=(1,2) ,  S</a:t>
            </a:r>
            <a:r>
              <a:rPr lang="en-US" altLang="zh-CN" sz="2000" baseline="-25000" dirty="0"/>
              <a:t>2</a:t>
            </a:r>
            <a:r>
              <a:rPr lang="en-US" altLang="zh-CN" sz="2000" dirty="0"/>
              <a:t>=(1,3)</a:t>
            </a:r>
            <a:endParaRPr lang="en-US" altLang="zh-CN" sz="2000" dirty="0"/>
          </a:p>
          <a:p>
            <a:pPr algn="ctr" eaLnBrk="1" fontAlgn="ctr" hangingPunct="1">
              <a:buFont typeface="Wingdings" panose="05000000000000000000" pitchFamily="2" charset="2"/>
              <a:buNone/>
            </a:pPr>
            <a:r>
              <a:rPr lang="en-US" altLang="zh-CN" sz="2000" dirty="0"/>
              <a:t>S</a:t>
            </a:r>
            <a:r>
              <a:rPr lang="en-US" altLang="zh-CN" sz="2000" baseline="-25000" dirty="0"/>
              <a:t>3</a:t>
            </a:r>
            <a:r>
              <a:rPr lang="en-US" altLang="zh-CN" sz="2000" dirty="0"/>
              <a:t>=(2,1),  S</a:t>
            </a:r>
            <a:r>
              <a:rPr lang="en-US" altLang="zh-CN" sz="2000" baseline="-25000" dirty="0"/>
              <a:t>4</a:t>
            </a:r>
            <a:r>
              <a:rPr lang="en-US" altLang="zh-CN" sz="2000" dirty="0"/>
              <a:t>=(2,2) ,  S</a:t>
            </a:r>
            <a:r>
              <a:rPr lang="en-US" altLang="zh-CN" sz="2000" baseline="-25000" dirty="0"/>
              <a:t>5</a:t>
            </a:r>
            <a:r>
              <a:rPr lang="en-US" altLang="zh-CN" sz="2000" dirty="0"/>
              <a:t>=(2,3)</a:t>
            </a:r>
            <a:endParaRPr lang="en-US" altLang="zh-CN" sz="2000" dirty="0"/>
          </a:p>
          <a:p>
            <a:pPr algn="ctr" eaLnBrk="1" fontAlgn="ctr" hangingPunct="1">
              <a:buFont typeface="Wingdings" panose="05000000000000000000" pitchFamily="2" charset="2"/>
              <a:buNone/>
            </a:pPr>
            <a:r>
              <a:rPr lang="en-US" altLang="zh-CN" sz="2000" dirty="0"/>
              <a:t>S</a:t>
            </a:r>
            <a:r>
              <a:rPr lang="en-US" altLang="zh-CN" sz="2000" baseline="-25000" dirty="0"/>
              <a:t>6</a:t>
            </a:r>
            <a:r>
              <a:rPr lang="en-US" altLang="zh-CN" sz="2000" dirty="0"/>
              <a:t>=(3,1),  S</a:t>
            </a:r>
            <a:r>
              <a:rPr lang="en-US" altLang="zh-CN" sz="2000" baseline="-25000" dirty="0"/>
              <a:t>7</a:t>
            </a:r>
            <a:r>
              <a:rPr lang="en-US" altLang="zh-CN" sz="2000" dirty="0"/>
              <a:t>=(3,2) ,  S</a:t>
            </a:r>
            <a:r>
              <a:rPr lang="en-US" altLang="zh-CN" sz="2000" baseline="-25000" dirty="0"/>
              <a:t>8</a:t>
            </a:r>
            <a:r>
              <a:rPr lang="en-US" altLang="zh-CN" sz="2000" dirty="0"/>
              <a:t>=(3,3)</a:t>
            </a:r>
            <a:endParaRPr lang="en-US" altLang="zh-CN" sz="2000" dirty="0"/>
          </a:p>
          <a:p>
            <a:pPr eaLnBrk="1" fontAlgn="ctr" hangingPunct="1">
              <a:buFont typeface="Wingdings" panose="05000000000000000000" pitchFamily="2" charset="2"/>
              <a:buNone/>
            </a:pPr>
            <a:r>
              <a:rPr lang="en-US" altLang="zh-CN" sz="2000" dirty="0"/>
              <a:t>	</a:t>
            </a:r>
            <a:r>
              <a:rPr lang="zh-CN" altLang="en-US" sz="2000" dirty="0"/>
              <a:t>问题的初始状态集合为</a:t>
            </a:r>
            <a:r>
              <a:rPr lang="en-US" altLang="zh-CN" sz="2000" dirty="0"/>
              <a:t>S={S</a:t>
            </a:r>
            <a:r>
              <a:rPr lang="en-US" altLang="zh-CN" sz="2000" baseline="-25000" dirty="0"/>
              <a:t>0</a:t>
            </a:r>
            <a:r>
              <a:rPr lang="en-US" altLang="zh-CN" sz="2000" dirty="0"/>
              <a:t>},</a:t>
            </a:r>
            <a:r>
              <a:rPr lang="zh-CN" altLang="en-US" sz="2000" dirty="0"/>
              <a:t>目标状态集合为</a:t>
            </a:r>
            <a:r>
              <a:rPr lang="en-US" altLang="zh-CN" sz="2000" dirty="0"/>
              <a:t>G={S</a:t>
            </a:r>
            <a:r>
              <a:rPr lang="en-US" altLang="zh-CN" sz="2000" baseline="-25000" dirty="0"/>
              <a:t>4</a:t>
            </a:r>
            <a:r>
              <a:rPr lang="en-US" altLang="zh-CN" sz="2000" dirty="0"/>
              <a:t>,S</a:t>
            </a:r>
            <a:r>
              <a:rPr lang="en-US" altLang="zh-CN" sz="2000" baseline="-25000" dirty="0"/>
              <a:t>8</a:t>
            </a:r>
            <a:r>
              <a:rPr lang="en-US" altLang="zh-CN" sz="2000" dirty="0"/>
              <a:t>}</a:t>
            </a:r>
            <a:r>
              <a:rPr lang="zh-CN" altLang="en-US" sz="2000" dirty="0"/>
              <a:t>。</a:t>
            </a:r>
            <a:endParaRPr lang="zh-CN" altLang="en-US" sz="2000" dirty="0"/>
          </a:p>
          <a:p>
            <a:pPr eaLnBrk="1" fontAlgn="ctr" hangingPunct="1">
              <a:buFont typeface="Wingdings" panose="05000000000000000000" pitchFamily="2" charset="2"/>
              <a:buNone/>
            </a:pPr>
            <a:r>
              <a:rPr lang="zh-CN" altLang="en-US" sz="2000" dirty="0"/>
              <a:t>	算符分别用</a:t>
            </a:r>
            <a:r>
              <a:rPr lang="en-US" altLang="zh-CN" sz="2000" dirty="0"/>
              <a:t>A(i,j)</a:t>
            </a:r>
            <a:r>
              <a:rPr lang="zh-CN" altLang="en-US" sz="2000" dirty="0"/>
              <a:t>及</a:t>
            </a:r>
            <a:r>
              <a:rPr lang="en-US" altLang="zh-CN" sz="2000" dirty="0"/>
              <a:t>B(i,j)</a:t>
            </a:r>
            <a:r>
              <a:rPr lang="zh-CN" altLang="en-US" sz="2000" dirty="0"/>
              <a:t>。</a:t>
            </a:r>
            <a:r>
              <a:rPr lang="en-US" altLang="zh-CN" sz="2000" dirty="0"/>
              <a:t>A(i,j)</a:t>
            </a:r>
            <a:r>
              <a:rPr lang="zh-CN" altLang="en-US" sz="2000" dirty="0"/>
              <a:t>表示把</a:t>
            </a:r>
            <a:r>
              <a:rPr lang="en-US" altLang="zh-CN" sz="2000" dirty="0"/>
              <a:t>A</a:t>
            </a:r>
            <a:r>
              <a:rPr lang="zh-CN" altLang="en-US" sz="2000" dirty="0"/>
              <a:t>金片从第</a:t>
            </a:r>
            <a:r>
              <a:rPr lang="en-US" altLang="zh-CN" sz="2000" dirty="0"/>
              <a:t>i</a:t>
            </a:r>
            <a:r>
              <a:rPr lang="zh-CN" altLang="en-US" sz="2000" dirty="0"/>
              <a:t>号柱移到第</a:t>
            </a:r>
            <a:r>
              <a:rPr lang="en-US" altLang="zh-CN" sz="2000" dirty="0"/>
              <a:t>j</a:t>
            </a:r>
            <a:r>
              <a:rPr lang="zh-CN" altLang="en-US" sz="2000" dirty="0"/>
              <a:t>号柱。</a:t>
            </a:r>
            <a:endParaRPr lang="zh-CN" altLang="en-US" sz="2000" dirty="0"/>
          </a:p>
          <a:p>
            <a:pPr eaLnBrk="1" fontAlgn="ctr" hangingPunct="1">
              <a:buFont typeface="Wingdings" panose="05000000000000000000" pitchFamily="2" charset="2"/>
              <a:buNone/>
            </a:pPr>
            <a:r>
              <a:rPr lang="zh-CN" altLang="en-US" sz="2000" dirty="0"/>
              <a:t>	</a:t>
            </a:r>
            <a:r>
              <a:rPr lang="en-US" altLang="zh-CN" sz="2000" dirty="0"/>
              <a:t>B(i,j)</a:t>
            </a:r>
            <a:r>
              <a:rPr lang="zh-CN" altLang="en-US" sz="2000" dirty="0"/>
              <a:t>与之同理。算符共有</a:t>
            </a:r>
            <a:r>
              <a:rPr lang="en-US" altLang="zh-CN" sz="2000" dirty="0"/>
              <a:t>12</a:t>
            </a:r>
            <a:r>
              <a:rPr lang="zh-CN" altLang="en-US" sz="2000" dirty="0"/>
              <a:t>个。</a:t>
            </a:r>
            <a:endParaRPr lang="zh-CN" altLang="en-US" sz="2000" dirty="0"/>
          </a:p>
          <a:p>
            <a:pPr eaLnBrk="1" fontAlgn="ctr" hangingPunct="1">
              <a:buFont typeface="Wingdings" panose="05000000000000000000" pitchFamily="2" charset="2"/>
              <a:buNone/>
            </a:pPr>
            <a:r>
              <a:rPr lang="zh-CN" altLang="en-US" sz="2000" dirty="0"/>
              <a:t>	在状态空间图中，从初始节点</a:t>
            </a:r>
            <a:r>
              <a:rPr lang="en-US" altLang="zh-CN" sz="2000" dirty="0"/>
              <a:t>(1,1)</a:t>
            </a:r>
            <a:r>
              <a:rPr lang="zh-CN" altLang="en-US" sz="2000" dirty="0"/>
              <a:t>到目标节点</a:t>
            </a:r>
            <a:r>
              <a:rPr lang="en-US" altLang="zh-CN" sz="2000" dirty="0"/>
              <a:t>(2,2)</a:t>
            </a:r>
            <a:r>
              <a:rPr lang="zh-CN" altLang="en-US" sz="2000" dirty="0"/>
              <a:t>或</a:t>
            </a:r>
            <a:r>
              <a:rPr lang="en-US" altLang="zh-CN" sz="2000" dirty="0"/>
              <a:t>(3,3)</a:t>
            </a:r>
            <a:r>
              <a:rPr lang="zh-CN" altLang="en-US" sz="2000" dirty="0"/>
              <a:t>的任何一条通路都是问题的一个解。</a:t>
            </a:r>
            <a:endParaRPr lang="zh-CN" altLang="en-US" sz="2000" dirty="0"/>
          </a:p>
          <a:p>
            <a:pPr eaLnBrk="1" fontAlgn="ctr" hangingPunct="1">
              <a:buFont typeface="Wingdings" panose="05000000000000000000" pitchFamily="2" charset="2"/>
              <a:buNone/>
            </a:pPr>
            <a:r>
              <a:rPr lang="zh-CN" altLang="en-US" sz="2000" dirty="0"/>
              <a:t>其中最短的路径长度是</a:t>
            </a:r>
            <a:r>
              <a:rPr lang="en-US" altLang="zh-CN" sz="2000" dirty="0"/>
              <a:t>3</a:t>
            </a:r>
            <a:r>
              <a:rPr lang="zh-CN" altLang="en-US" sz="2000" dirty="0"/>
              <a:t>，</a:t>
            </a:r>
            <a:endParaRPr lang="zh-CN" altLang="en-US" sz="2000" dirty="0"/>
          </a:p>
          <a:p>
            <a:pPr eaLnBrk="1" fontAlgn="ctr" hangingPunct="1">
              <a:buFont typeface="Wingdings" panose="05000000000000000000" pitchFamily="2" charset="2"/>
              <a:buNone/>
            </a:pPr>
            <a:r>
              <a:rPr lang="zh-CN" altLang="en-US" sz="2000" dirty="0"/>
              <a:t>它由</a:t>
            </a:r>
            <a:r>
              <a:rPr lang="en-US" altLang="zh-CN" sz="2000" dirty="0"/>
              <a:t>3</a:t>
            </a:r>
            <a:r>
              <a:rPr lang="zh-CN" altLang="en-US" sz="2000" dirty="0"/>
              <a:t>个算符组成。</a:t>
            </a:r>
            <a:endParaRPr lang="zh-CN" altLang="en-US" sz="2000" dirty="0"/>
          </a:p>
          <a:p>
            <a:pPr eaLnBrk="1" fontAlgn="ctr" hangingPunct="1">
              <a:buFont typeface="Wingdings" panose="05000000000000000000" pitchFamily="2" charset="2"/>
              <a:buNone/>
            </a:pPr>
            <a:r>
              <a:rPr lang="zh-CN" altLang="en-US" sz="2000" dirty="0"/>
              <a:t>例如</a:t>
            </a:r>
            <a:r>
              <a:rPr lang="en-US" altLang="zh-CN" sz="2000" dirty="0"/>
              <a:t>:A(1,3),B(1,2),A(3,2)</a:t>
            </a:r>
            <a:endParaRPr lang="en-US" altLang="zh-CN" sz="2000" dirty="0"/>
          </a:p>
          <a:p>
            <a:pPr eaLnBrk="1" fontAlgn="ctr" hangingPunct="1">
              <a:buFont typeface="Wingdings" panose="05000000000000000000" pitchFamily="2" charset="2"/>
              <a:buNone/>
            </a:pPr>
            <a:endParaRPr lang="en-US" altLang="zh-CN" sz="2000" dirty="0"/>
          </a:p>
        </p:txBody>
      </p:sp>
      <p:sp>
        <p:nvSpPr>
          <p:cNvPr id="2150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10245" name="Object 5"/>
          <p:cNvGraphicFramePr>
            <a:graphicFrameLocks noChangeAspect="1"/>
          </p:cNvGraphicFramePr>
          <p:nvPr/>
        </p:nvGraphicFramePr>
        <p:xfrm>
          <a:off x="4251325" y="4343400"/>
          <a:ext cx="3825875" cy="2590800"/>
        </p:xfrm>
        <a:graphic>
          <a:graphicData uri="http://schemas.openxmlformats.org/presentationml/2006/ole">
            <mc:AlternateContent xmlns:mc="http://schemas.openxmlformats.org/markup-compatibility/2006">
              <mc:Choice xmlns:v="urn:schemas-microsoft-com:vml" Requires="v">
                <p:oleObj spid="_x0000_s3078" name="" r:id="rId1" imgW="3837940" imgH="2720340" progId="Visio.Drawing.6">
                  <p:embed/>
                </p:oleObj>
              </mc:Choice>
              <mc:Fallback>
                <p:oleObj name="" r:id="rId1" imgW="3837940" imgH="2720340" progId="Visio.Drawing.6">
                  <p:embed/>
                  <p:pic>
                    <p:nvPicPr>
                      <p:cNvPr id="0" name="图片 3077"/>
                      <p:cNvPicPr/>
                      <p:nvPr/>
                    </p:nvPicPr>
                    <p:blipFill>
                      <a:blip r:embed="rId2"/>
                      <a:stretch>
                        <a:fillRect/>
                      </a:stretch>
                    </p:blipFill>
                    <p:spPr>
                      <a:xfrm>
                        <a:off x="4251325" y="4343400"/>
                        <a:ext cx="3825875" cy="2590800"/>
                      </a:xfrm>
                      <a:prstGeom prst="rect">
                        <a:avLst/>
                      </a:prstGeom>
                      <a:noFill/>
                      <a:ln w="38100">
                        <a:noFill/>
                        <a:miter/>
                      </a:ln>
                    </p:spPr>
                  </p:pic>
                </p:oleObj>
              </mc:Fallback>
            </mc:AlternateContent>
          </a:graphicData>
        </a:graphic>
      </p:graphicFrame>
    </p:spTree>
    <p:custDataLst>
      <p:tags r:id="rId3"/>
    </p:custDataLst>
  </p:cSld>
  <p:clrMapOvr>
    <a:masterClrMapping/>
  </p:clrMapOvr>
  <p:transition spd="slow" advTm="11730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charRg st="1" end="64"/>
                                            </p:txEl>
                                          </p:spTgt>
                                        </p:tgtEl>
                                        <p:attrNameLst>
                                          <p:attrName>style.visibility</p:attrName>
                                        </p:attrNameLst>
                                      </p:cBhvr>
                                      <p:to>
                                        <p:strVal val="visible"/>
                                      </p:to>
                                    </p:set>
                                    <p:anim calcmode="lin" valueType="num">
                                      <p:cBhvr additive="base">
                                        <p:cTn id="7" dur="500" fill="hold"/>
                                        <p:tgtEl>
                                          <p:spTgt spid="10243">
                                            <p:txEl>
                                              <p:charRg st="1" end="6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charRg st="1" end="6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charRg st="64" end="96"/>
                                            </p:txEl>
                                          </p:spTgt>
                                        </p:tgtEl>
                                        <p:attrNameLst>
                                          <p:attrName>style.visibility</p:attrName>
                                        </p:attrNameLst>
                                      </p:cBhvr>
                                      <p:to>
                                        <p:strVal val="visible"/>
                                      </p:to>
                                    </p:set>
                                    <p:anim calcmode="lin" valueType="num">
                                      <p:cBhvr additive="base">
                                        <p:cTn id="13" dur="500" fill="hold"/>
                                        <p:tgtEl>
                                          <p:spTgt spid="10243">
                                            <p:txEl>
                                              <p:charRg st="64" end="9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charRg st="64" end="9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charRg st="96" end="128"/>
                                            </p:txEl>
                                          </p:spTgt>
                                        </p:tgtEl>
                                        <p:attrNameLst>
                                          <p:attrName>style.visibility</p:attrName>
                                        </p:attrNameLst>
                                      </p:cBhvr>
                                      <p:to>
                                        <p:strVal val="visible"/>
                                      </p:to>
                                    </p:set>
                                    <p:anim calcmode="lin" valueType="num">
                                      <p:cBhvr additive="base">
                                        <p:cTn id="19" dur="500" fill="hold"/>
                                        <p:tgtEl>
                                          <p:spTgt spid="10243">
                                            <p:txEl>
                                              <p:charRg st="96" end="12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charRg st="96" end="12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charRg st="128" end="160"/>
                                            </p:txEl>
                                          </p:spTgt>
                                        </p:tgtEl>
                                        <p:attrNameLst>
                                          <p:attrName>style.visibility</p:attrName>
                                        </p:attrNameLst>
                                      </p:cBhvr>
                                      <p:to>
                                        <p:strVal val="visible"/>
                                      </p:to>
                                    </p:set>
                                    <p:anim calcmode="lin" valueType="num">
                                      <p:cBhvr additive="base">
                                        <p:cTn id="25" dur="500" fill="hold"/>
                                        <p:tgtEl>
                                          <p:spTgt spid="10243">
                                            <p:txEl>
                                              <p:charRg st="128" end="16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charRg st="128" end="16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3">
                                            <p:txEl>
                                              <p:charRg st="160" end="196"/>
                                            </p:txEl>
                                          </p:spTgt>
                                        </p:tgtEl>
                                        <p:attrNameLst>
                                          <p:attrName>style.visibility</p:attrName>
                                        </p:attrNameLst>
                                      </p:cBhvr>
                                      <p:to>
                                        <p:strVal val="visible"/>
                                      </p:to>
                                    </p:set>
                                    <p:anim calcmode="lin" valueType="num">
                                      <p:cBhvr additive="base">
                                        <p:cTn id="31" dur="500" fill="hold"/>
                                        <p:tgtEl>
                                          <p:spTgt spid="10243">
                                            <p:txEl>
                                              <p:charRg st="160" end="19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charRg st="160" end="19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43">
                                            <p:txEl>
                                              <p:charRg st="196" end="241"/>
                                            </p:txEl>
                                          </p:spTgt>
                                        </p:tgtEl>
                                        <p:attrNameLst>
                                          <p:attrName>style.visibility</p:attrName>
                                        </p:attrNameLst>
                                      </p:cBhvr>
                                      <p:to>
                                        <p:strVal val="visible"/>
                                      </p:to>
                                    </p:set>
                                    <p:anim calcmode="lin" valueType="num">
                                      <p:cBhvr additive="base">
                                        <p:cTn id="37" dur="500" fill="hold"/>
                                        <p:tgtEl>
                                          <p:spTgt spid="10243">
                                            <p:txEl>
                                              <p:charRg st="196" end="24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3">
                                            <p:txEl>
                                              <p:charRg st="196" end="24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43">
                                            <p:txEl>
                                              <p:charRg st="241" end="262"/>
                                            </p:txEl>
                                          </p:spTgt>
                                        </p:tgtEl>
                                        <p:attrNameLst>
                                          <p:attrName>style.visibility</p:attrName>
                                        </p:attrNameLst>
                                      </p:cBhvr>
                                      <p:to>
                                        <p:strVal val="visible"/>
                                      </p:to>
                                    </p:set>
                                    <p:anim calcmode="lin" valueType="num">
                                      <p:cBhvr additive="base">
                                        <p:cTn id="43" dur="500" fill="hold"/>
                                        <p:tgtEl>
                                          <p:spTgt spid="10243">
                                            <p:txEl>
                                              <p:charRg st="241" end="26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3">
                                            <p:txEl>
                                              <p:charRg st="241" end="26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243">
                                            <p:txEl>
                                              <p:charRg st="262" end="314"/>
                                            </p:txEl>
                                          </p:spTgt>
                                        </p:tgtEl>
                                        <p:attrNameLst>
                                          <p:attrName>style.visibility</p:attrName>
                                        </p:attrNameLst>
                                      </p:cBhvr>
                                      <p:to>
                                        <p:strVal val="visible"/>
                                      </p:to>
                                    </p:set>
                                    <p:anim calcmode="lin" valueType="num">
                                      <p:cBhvr additive="base">
                                        <p:cTn id="49" dur="500" fill="hold"/>
                                        <p:tgtEl>
                                          <p:spTgt spid="10243">
                                            <p:txEl>
                                              <p:charRg st="262" end="3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243">
                                            <p:txEl>
                                              <p:charRg st="262" end="31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243">
                                            <p:txEl>
                                              <p:charRg st="314" end="327"/>
                                            </p:txEl>
                                          </p:spTgt>
                                        </p:tgtEl>
                                        <p:attrNameLst>
                                          <p:attrName>style.visibility</p:attrName>
                                        </p:attrNameLst>
                                      </p:cBhvr>
                                      <p:to>
                                        <p:strVal val="visible"/>
                                      </p:to>
                                    </p:set>
                                    <p:anim calcmode="lin" valueType="num">
                                      <p:cBhvr additive="base">
                                        <p:cTn id="55" dur="500" fill="hold"/>
                                        <p:tgtEl>
                                          <p:spTgt spid="10243">
                                            <p:txEl>
                                              <p:charRg st="314" end="32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43">
                                            <p:txEl>
                                              <p:charRg st="314" end="327"/>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2" presetClass="entr" presetSubtype="4" fill="hold" nodeType="afterEffect">
                                  <p:stCondLst>
                                    <p:cond delay="0"/>
                                  </p:stCondLst>
                                  <p:childTnLst>
                                    <p:set>
                                      <p:cBhvr>
                                        <p:cTn id="59" dur="1" fill="hold">
                                          <p:stCondLst>
                                            <p:cond delay="0"/>
                                          </p:stCondLst>
                                        </p:cTn>
                                        <p:tgtEl>
                                          <p:spTgt spid="10243">
                                            <p:txEl>
                                              <p:charRg st="327" end="337"/>
                                            </p:txEl>
                                          </p:spTgt>
                                        </p:tgtEl>
                                        <p:attrNameLst>
                                          <p:attrName>style.visibility</p:attrName>
                                        </p:attrNameLst>
                                      </p:cBhvr>
                                      <p:to>
                                        <p:strVal val="visible"/>
                                      </p:to>
                                    </p:set>
                                    <p:anim calcmode="lin" valueType="num">
                                      <p:cBhvr additive="base">
                                        <p:cTn id="60" dur="500" fill="hold"/>
                                        <p:tgtEl>
                                          <p:spTgt spid="10243">
                                            <p:txEl>
                                              <p:charRg st="327" end="337"/>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0243">
                                            <p:txEl>
                                              <p:charRg st="327" end="337"/>
                                            </p:txEl>
                                          </p:spTgt>
                                        </p:tgtEl>
                                        <p:attrNameLst>
                                          <p:attrName>ppt_y</p:attrName>
                                        </p:attrNameLst>
                                      </p:cBhvr>
                                      <p:tavLst>
                                        <p:tav tm="0">
                                          <p:val>
                                            <p:strVal val="1+#ppt_h/2"/>
                                          </p:val>
                                        </p:tav>
                                        <p:tav tm="100000">
                                          <p:val>
                                            <p:strVal val="#ppt_y"/>
                                          </p:val>
                                        </p:tav>
                                      </p:tavLst>
                                    </p:anim>
                                  </p:childTnLst>
                                </p:cTn>
                              </p:par>
                            </p:childTnLst>
                          </p:cTn>
                        </p:par>
                        <p:par>
                          <p:cTn id="62" fill="hold">
                            <p:stCondLst>
                              <p:cond delay="1000"/>
                            </p:stCondLst>
                            <p:childTnLst>
                              <p:par>
                                <p:cTn id="63" presetID="2" presetClass="entr" presetSubtype="4" fill="hold" nodeType="afterEffect">
                                  <p:stCondLst>
                                    <p:cond delay="0"/>
                                  </p:stCondLst>
                                  <p:childTnLst>
                                    <p:set>
                                      <p:cBhvr>
                                        <p:cTn id="64" dur="1" fill="hold">
                                          <p:stCondLst>
                                            <p:cond delay="0"/>
                                          </p:stCondLst>
                                        </p:cTn>
                                        <p:tgtEl>
                                          <p:spTgt spid="10243">
                                            <p:txEl>
                                              <p:charRg st="337" end="361"/>
                                            </p:txEl>
                                          </p:spTgt>
                                        </p:tgtEl>
                                        <p:attrNameLst>
                                          <p:attrName>style.visibility</p:attrName>
                                        </p:attrNameLst>
                                      </p:cBhvr>
                                      <p:to>
                                        <p:strVal val="visible"/>
                                      </p:to>
                                    </p:set>
                                    <p:anim calcmode="lin" valueType="num">
                                      <p:cBhvr additive="base">
                                        <p:cTn id="65" dur="500" fill="hold"/>
                                        <p:tgtEl>
                                          <p:spTgt spid="10243">
                                            <p:txEl>
                                              <p:charRg st="337" end="36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0243">
                                            <p:txEl>
                                              <p:charRg st="337" end="361"/>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0245"/>
                                        </p:tgtEl>
                                        <p:attrNameLst>
                                          <p:attrName>style.visibility</p:attrName>
                                        </p:attrNameLst>
                                      </p:cBhvr>
                                      <p:to>
                                        <p:strVal val="visible"/>
                                      </p:to>
                                    </p:set>
                                    <p:animEffect transition="in" filter="dissolve">
                                      <p:cBhvr>
                                        <p:cTn id="71"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p:nvPr>
        </p:nvSpPr>
        <p:spPr>
          <a:xfrm>
            <a:off x="611188" y="609600"/>
            <a:ext cx="7735887" cy="609600"/>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状态空间</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268" name="Rectangle 4" descr="Rectangle: Click to edit Master text styles&#13;&#10;Second level&#13;&#10;Third level&#13;&#10;Fourth level&#13;&#10;Fifth level"/>
          <p:cNvSpPr>
            <a:spLocks noGrp="1"/>
          </p:cNvSpPr>
          <p:nvPr>
            <p:ph idx="1"/>
          </p:nvPr>
        </p:nvSpPr>
        <p:spPr>
          <a:xfrm>
            <a:off x="457200" y="1524000"/>
            <a:ext cx="8153400" cy="4800600"/>
          </a:xfrm>
          <a:ln/>
        </p:spPr>
        <p:txBody>
          <a:bodyPr vert="horz" wrap="square" lIns="91440" tIns="45720" rIns="91440" bIns="45720" anchor="t" anchorCtr="0"/>
          <a:p>
            <a:pPr eaLnBrk="1" hangingPunct="1"/>
            <a:r>
              <a:rPr lang="zh-CN" altLang="en-US" sz="2400" dirty="0"/>
              <a:t>用状态空间方法表示问题，首先必须定义状态的描述形式，把问题的一切状态都表示出来。其次要定义一组算符。</a:t>
            </a:r>
            <a:endParaRPr lang="zh-CN" altLang="en-US" sz="2400" dirty="0"/>
          </a:p>
          <a:p>
            <a:pPr eaLnBrk="1" hangingPunct="1"/>
            <a:r>
              <a:rPr lang="zh-CN" altLang="en-US" sz="2400" dirty="0"/>
              <a:t>问题的求解过程是一个不断把算符作用于状态的过程。如果在使用某个算符后得到的新状态是目标状态，就得到了问题的一个解。这个解是从初始状态到目标状态所用算符构成的序列。</a:t>
            </a:r>
            <a:endParaRPr lang="zh-CN" altLang="en-US" sz="2400" dirty="0"/>
          </a:p>
          <a:p>
            <a:pPr eaLnBrk="1" hangingPunct="1"/>
            <a:r>
              <a:rPr lang="zh-CN" altLang="en-US" sz="2400" dirty="0"/>
              <a:t>算符的一次使用，就使问题由一种状态转变为另一种状态。使用算符最少的解或者总代价最少的解称为最优解。</a:t>
            </a:r>
            <a:endParaRPr lang="zh-CN" altLang="en-US" sz="2400" dirty="0"/>
          </a:p>
          <a:p>
            <a:pPr eaLnBrk="1" hangingPunct="1"/>
            <a:r>
              <a:rPr lang="zh-CN" altLang="en-US" sz="2400" dirty="0"/>
              <a:t>对任何一个状态，可使用的算符可能不止一个。这样由一个状态所生成的后继状态就可能有多个。此时首先对哪一个状态进行操作，就取决于搜索策略。</a:t>
            </a:r>
            <a:endParaRPr lang="zh-CN" altLang="en-US" sz="2400" dirty="0"/>
          </a:p>
        </p:txBody>
      </p:sp>
      <p:sp>
        <p:nvSpPr>
          <p:cNvPr id="2355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3476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268">
                                            <p:txEl>
                                              <p:charRg st="0" end="51"/>
                                            </p:txEl>
                                          </p:spTgt>
                                        </p:tgtEl>
                                        <p:attrNameLst>
                                          <p:attrName>style.visibility</p:attrName>
                                        </p:attrNameLst>
                                      </p:cBhvr>
                                      <p:to>
                                        <p:strVal val="visible"/>
                                      </p:to>
                                    </p:set>
                                    <p:anim calcmode="lin" valueType="num">
                                      <p:cBhvr additive="base">
                                        <p:cTn id="7" dur="500" fill="hold"/>
                                        <p:tgtEl>
                                          <p:spTgt spid="11268">
                                            <p:txEl>
                                              <p:charRg st="0" end="5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charRg st="0" end="5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8">
                                            <p:txEl>
                                              <p:charRg st="51" end="133"/>
                                            </p:txEl>
                                          </p:spTgt>
                                        </p:tgtEl>
                                        <p:attrNameLst>
                                          <p:attrName>style.visibility</p:attrName>
                                        </p:attrNameLst>
                                      </p:cBhvr>
                                      <p:to>
                                        <p:strVal val="visible"/>
                                      </p:to>
                                    </p:set>
                                    <p:anim calcmode="lin" valueType="num">
                                      <p:cBhvr additive="base">
                                        <p:cTn id="13" dur="500" fill="hold"/>
                                        <p:tgtEl>
                                          <p:spTgt spid="11268">
                                            <p:txEl>
                                              <p:charRg st="51" end="1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8">
                                            <p:txEl>
                                              <p:charRg st="51" end="13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8">
                                            <p:txEl>
                                              <p:charRg st="133" end="183"/>
                                            </p:txEl>
                                          </p:spTgt>
                                        </p:tgtEl>
                                        <p:attrNameLst>
                                          <p:attrName>style.visibility</p:attrName>
                                        </p:attrNameLst>
                                      </p:cBhvr>
                                      <p:to>
                                        <p:strVal val="visible"/>
                                      </p:to>
                                    </p:set>
                                    <p:anim calcmode="lin" valueType="num">
                                      <p:cBhvr additive="base">
                                        <p:cTn id="19" dur="500" fill="hold"/>
                                        <p:tgtEl>
                                          <p:spTgt spid="11268">
                                            <p:txEl>
                                              <p:charRg st="133" end="18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8">
                                            <p:txEl>
                                              <p:charRg st="133" end="18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8">
                                            <p:txEl>
                                              <p:charRg st="183" end="251"/>
                                            </p:txEl>
                                          </p:spTgt>
                                        </p:tgtEl>
                                        <p:attrNameLst>
                                          <p:attrName>style.visibility</p:attrName>
                                        </p:attrNameLst>
                                      </p:cBhvr>
                                      <p:to>
                                        <p:strVal val="visible"/>
                                      </p:to>
                                    </p:set>
                                    <p:anim calcmode="lin" valueType="num">
                                      <p:cBhvr additive="base">
                                        <p:cTn id="25" dur="500" fill="hold"/>
                                        <p:tgtEl>
                                          <p:spTgt spid="11268">
                                            <p:txEl>
                                              <p:charRg st="183" end="25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8">
                                            <p:txEl>
                                              <p:charRg st="183" end="25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p:nvPr>
        </p:nvSpPr>
        <p:spPr>
          <a:xfrm>
            <a:off x="762000" y="228600"/>
            <a:ext cx="77724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5.1.3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与或树表示法</a:t>
            </a:r>
            <a:endParaRPr kumimoji="0" lang="zh-CN" altLang="en-US" sz="3600" b="0" i="0" u="none" strike="noStrike" kern="1200" cap="all" spc="0" normalizeH="0" baseline="0" noProof="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12291" name="Rectangle 3" descr="Rectangle: Click to edit Master text styles&#13;&#10;Second level&#13;&#10;Third level&#13;&#10;Fourth level&#13;&#10;Fifth level"/>
          <p:cNvSpPr>
            <a:spLocks noGrp="1"/>
          </p:cNvSpPr>
          <p:nvPr>
            <p:ph idx="1"/>
          </p:nvPr>
        </p:nvSpPr>
        <p:spPr>
          <a:xfrm>
            <a:off x="381000" y="1295400"/>
            <a:ext cx="8229600" cy="5105400"/>
          </a:xfrm>
          <a:ln/>
        </p:spPr>
        <p:txBody>
          <a:bodyPr vert="horz" wrap="square" lIns="91440" tIns="45720" rIns="91440" bIns="45720" anchor="t" anchorCtr="0"/>
          <a:p>
            <a:pPr eaLnBrk="1" fontAlgn="ctr" hangingPunct="1"/>
            <a:r>
              <a:rPr lang="zh-CN" altLang="en-US" sz="2400" dirty="0"/>
              <a:t>与或树是用于表示问题及其求解过程的又一种形式化方法，通常用于表示比较复杂问题的求解。</a:t>
            </a:r>
            <a:endParaRPr lang="zh-CN" altLang="en-US" sz="2400" dirty="0"/>
          </a:p>
          <a:p>
            <a:pPr eaLnBrk="1" fontAlgn="ctr" hangingPunct="1"/>
            <a:r>
              <a:rPr lang="zh-CN" altLang="en-US" sz="2400" dirty="0"/>
              <a:t>对于一个复杂问题，直接求解往往比较困难。此时可通过下述方法进行简化：</a:t>
            </a:r>
            <a:endParaRPr lang="zh-CN" altLang="en-US" sz="2400" dirty="0"/>
          </a:p>
          <a:p>
            <a:pPr lvl="1" eaLnBrk="1" fontAlgn="ctr" hangingPunct="1"/>
            <a:r>
              <a:rPr lang="zh-CN" altLang="en-US" sz="2000" dirty="0"/>
              <a:t>分解</a:t>
            </a:r>
            <a:endParaRPr lang="zh-CN" altLang="en-US" sz="2000" dirty="0"/>
          </a:p>
          <a:p>
            <a:pPr lvl="1" eaLnBrk="1" fontAlgn="ctr" hangingPunct="1">
              <a:buFont typeface="Wingdings" panose="05000000000000000000" pitchFamily="2" charset="2"/>
              <a:buNone/>
            </a:pPr>
            <a:r>
              <a:rPr lang="zh-CN" altLang="en-US" sz="2000" dirty="0"/>
              <a:t>	把一个复杂问题分解为若干个较为简单的子问题，每个子问题又可继续分解。重复此过程，直到不需要或者不能再分解为止。如此形成“与”树。</a:t>
            </a:r>
            <a:endParaRPr lang="zh-CN" altLang="en-US" sz="2000" dirty="0"/>
          </a:p>
          <a:p>
            <a:pPr lvl="1" eaLnBrk="1" fontAlgn="ctr" hangingPunct="1"/>
            <a:r>
              <a:rPr lang="zh-CN" altLang="en-US" sz="2000" dirty="0"/>
              <a:t>等价变换</a:t>
            </a:r>
            <a:endParaRPr lang="zh-CN" altLang="en-US" sz="2000" dirty="0"/>
          </a:p>
          <a:p>
            <a:pPr lvl="1" eaLnBrk="1" fontAlgn="ctr" hangingPunct="1">
              <a:buFont typeface="Wingdings" panose="05000000000000000000" pitchFamily="2" charset="2"/>
              <a:buNone/>
            </a:pPr>
            <a:r>
              <a:rPr lang="zh-CN" altLang="en-US" sz="2000" dirty="0"/>
              <a:t>	利用同构或同态的等价变换，把原问题变换为若干个较为容易求解的新问题。如此形成“或”树。</a:t>
            </a:r>
            <a:endParaRPr lang="zh-CN" altLang="en-US" sz="2000" dirty="0"/>
          </a:p>
        </p:txBody>
      </p:sp>
      <p:sp>
        <p:nvSpPr>
          <p:cNvPr id="2560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12292" name="Object 4"/>
          <p:cNvGraphicFramePr>
            <a:graphicFrameLocks noChangeAspect="1"/>
          </p:cNvGraphicFramePr>
          <p:nvPr/>
        </p:nvGraphicFramePr>
        <p:xfrm>
          <a:off x="6784975" y="5168900"/>
          <a:ext cx="1520825" cy="1689100"/>
        </p:xfrm>
        <a:graphic>
          <a:graphicData uri="http://schemas.openxmlformats.org/presentationml/2006/ole">
            <mc:AlternateContent xmlns:mc="http://schemas.openxmlformats.org/markup-compatibility/2006">
              <mc:Choice xmlns:v="urn:schemas-microsoft-com:vml" Requires="v">
                <p:oleObj spid="_x0000_s3079" name="" r:id="rId1" imgW="1524000" imgH="1693545" progId="Visio.Drawing.6">
                  <p:embed/>
                </p:oleObj>
              </mc:Choice>
              <mc:Fallback>
                <p:oleObj name="" r:id="rId1" imgW="1524000" imgH="1693545" progId="Visio.Drawing.6">
                  <p:embed/>
                  <p:pic>
                    <p:nvPicPr>
                      <p:cNvPr id="0" name="图片 3078"/>
                      <p:cNvPicPr/>
                      <p:nvPr/>
                    </p:nvPicPr>
                    <p:blipFill>
                      <a:blip r:embed="rId2"/>
                      <a:stretch>
                        <a:fillRect/>
                      </a:stretch>
                    </p:blipFill>
                    <p:spPr>
                      <a:xfrm>
                        <a:off x="6784975" y="5168900"/>
                        <a:ext cx="1520825" cy="1689100"/>
                      </a:xfrm>
                      <a:prstGeom prst="rect">
                        <a:avLst/>
                      </a:prstGeom>
                      <a:noFill/>
                      <a:ln w="38100">
                        <a:noFill/>
                        <a:miter/>
                      </a:ln>
                    </p:spPr>
                  </p:pic>
                </p:oleObj>
              </mc:Fallback>
            </mc:AlternateContent>
          </a:graphicData>
        </a:graphic>
      </p:graphicFrame>
      <p:graphicFrame>
        <p:nvGraphicFramePr>
          <p:cNvPr id="12293" name="Object 5"/>
          <p:cNvGraphicFramePr>
            <a:graphicFrameLocks noChangeAspect="1"/>
          </p:cNvGraphicFramePr>
          <p:nvPr/>
        </p:nvGraphicFramePr>
        <p:xfrm>
          <a:off x="5108575" y="5168900"/>
          <a:ext cx="1520825" cy="1689100"/>
        </p:xfrm>
        <a:graphic>
          <a:graphicData uri="http://schemas.openxmlformats.org/presentationml/2006/ole">
            <mc:AlternateContent xmlns:mc="http://schemas.openxmlformats.org/markup-compatibility/2006">
              <mc:Choice xmlns:v="urn:schemas-microsoft-com:vml" Requires="v">
                <p:oleObj spid="_x0000_s3077" name="" r:id="rId3" imgW="1524000" imgH="1693545" progId="Visio.Drawing.6">
                  <p:embed/>
                </p:oleObj>
              </mc:Choice>
              <mc:Fallback>
                <p:oleObj name="" r:id="rId3" imgW="1524000" imgH="1693545" progId="Visio.Drawing.6">
                  <p:embed/>
                  <p:pic>
                    <p:nvPicPr>
                      <p:cNvPr id="0" name="图片 3076"/>
                      <p:cNvPicPr/>
                      <p:nvPr/>
                    </p:nvPicPr>
                    <p:blipFill>
                      <a:blip r:embed="rId4"/>
                      <a:stretch>
                        <a:fillRect/>
                      </a:stretch>
                    </p:blipFill>
                    <p:spPr>
                      <a:xfrm>
                        <a:off x="5108575" y="5168900"/>
                        <a:ext cx="1520825" cy="16891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charRg st="0" end="43"/>
                                            </p:txEl>
                                          </p:spTgt>
                                        </p:tgtEl>
                                        <p:attrNameLst>
                                          <p:attrName>style.visibility</p:attrName>
                                        </p:attrNameLst>
                                      </p:cBhvr>
                                      <p:to>
                                        <p:strVal val="visible"/>
                                      </p:to>
                                    </p:set>
                                    <p:anim calcmode="lin" valueType="num">
                                      <p:cBhvr additive="base">
                                        <p:cTn id="7" dur="500" fill="hold"/>
                                        <p:tgtEl>
                                          <p:spTgt spid="12291">
                                            <p:txEl>
                                              <p:charRg st="0" end="4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charRg st="0" end="4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charRg st="43" end="78"/>
                                            </p:txEl>
                                          </p:spTgt>
                                        </p:tgtEl>
                                        <p:attrNameLst>
                                          <p:attrName>style.visibility</p:attrName>
                                        </p:attrNameLst>
                                      </p:cBhvr>
                                      <p:to>
                                        <p:strVal val="visible"/>
                                      </p:to>
                                    </p:set>
                                    <p:anim calcmode="lin" valueType="num">
                                      <p:cBhvr additive="base">
                                        <p:cTn id="13" dur="500" fill="hold"/>
                                        <p:tgtEl>
                                          <p:spTgt spid="12291">
                                            <p:txEl>
                                              <p:charRg st="43" end="7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charRg st="43" end="7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charRg st="78" end="81"/>
                                            </p:txEl>
                                          </p:spTgt>
                                        </p:tgtEl>
                                        <p:attrNameLst>
                                          <p:attrName>style.visibility</p:attrName>
                                        </p:attrNameLst>
                                      </p:cBhvr>
                                      <p:to>
                                        <p:strVal val="visible"/>
                                      </p:to>
                                    </p:set>
                                    <p:anim calcmode="lin" valueType="num">
                                      <p:cBhvr additive="base">
                                        <p:cTn id="19" dur="500" fill="hold"/>
                                        <p:tgtEl>
                                          <p:spTgt spid="12291">
                                            <p:txEl>
                                              <p:charRg st="78" end="8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charRg st="78" end="8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291">
                                            <p:txEl>
                                              <p:charRg st="81" end="147"/>
                                            </p:txEl>
                                          </p:spTgt>
                                        </p:tgtEl>
                                        <p:attrNameLst>
                                          <p:attrName>style.visibility</p:attrName>
                                        </p:attrNameLst>
                                      </p:cBhvr>
                                      <p:to>
                                        <p:strVal val="visible"/>
                                      </p:to>
                                    </p:set>
                                    <p:anim calcmode="lin" valueType="num">
                                      <p:cBhvr additive="base">
                                        <p:cTn id="25" dur="500" fill="hold"/>
                                        <p:tgtEl>
                                          <p:spTgt spid="12291">
                                            <p:txEl>
                                              <p:charRg st="81" end="14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charRg st="81" end="14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291">
                                            <p:txEl>
                                              <p:charRg st="147" end="152"/>
                                            </p:txEl>
                                          </p:spTgt>
                                        </p:tgtEl>
                                        <p:attrNameLst>
                                          <p:attrName>style.visibility</p:attrName>
                                        </p:attrNameLst>
                                      </p:cBhvr>
                                      <p:to>
                                        <p:strVal val="visible"/>
                                      </p:to>
                                    </p:set>
                                    <p:anim calcmode="lin" valueType="num">
                                      <p:cBhvr additive="base">
                                        <p:cTn id="31" dur="500" fill="hold"/>
                                        <p:tgtEl>
                                          <p:spTgt spid="12291">
                                            <p:txEl>
                                              <p:charRg st="147" end="15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charRg st="147" end="15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291">
                                            <p:txEl>
                                              <p:charRg st="152" end="197"/>
                                            </p:txEl>
                                          </p:spTgt>
                                        </p:tgtEl>
                                        <p:attrNameLst>
                                          <p:attrName>style.visibility</p:attrName>
                                        </p:attrNameLst>
                                      </p:cBhvr>
                                      <p:to>
                                        <p:strVal val="visible"/>
                                      </p:to>
                                    </p:set>
                                    <p:anim calcmode="lin" valueType="num">
                                      <p:cBhvr additive="base">
                                        <p:cTn id="37" dur="500" fill="hold"/>
                                        <p:tgtEl>
                                          <p:spTgt spid="12291">
                                            <p:txEl>
                                              <p:charRg st="152" end="19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1">
                                            <p:txEl>
                                              <p:charRg st="152" end="19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12293"/>
                                        </p:tgtEl>
                                        <p:attrNameLst>
                                          <p:attrName>style.visibility</p:attrName>
                                        </p:attrNameLst>
                                      </p:cBhvr>
                                      <p:to>
                                        <p:strVal val="visible"/>
                                      </p:to>
                                    </p:set>
                                    <p:animEffect transition="in" filter="checkerboard(across)">
                                      <p:cBhvr>
                                        <p:cTn id="43" dur="500"/>
                                        <p:tgtEl>
                                          <p:spTgt spid="1229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2292"/>
                                        </p:tgtEl>
                                        <p:attrNameLst>
                                          <p:attrName>style.visibility</p:attrName>
                                        </p:attrNameLst>
                                      </p:cBhvr>
                                      <p:to>
                                        <p:strVal val="visible"/>
                                      </p:to>
                                    </p:set>
                                    <p:animEffect transition="in" filter="dissolve">
                                      <p:cBhvr>
                                        <p:cTn id="48"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noChangeArrowheads="1"/>
          </p:cNvSpPr>
          <p:nvPr>
            <p:ph type="title"/>
          </p:nvPr>
        </p:nvSpPr>
        <p:spPr>
          <a:xfrm>
            <a:off x="685800" y="457200"/>
            <a:ext cx="7772400" cy="6858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与或树</a:t>
            </a:r>
            <a:endParaRPr kumimoji="0" lang="zh-CN" altLang="en-US" sz="3600" b="0" i="0" u="none" strike="noStrike" kern="1200" cap="all" spc="0" normalizeH="0" baseline="0" noProof="0">
              <a:ln>
                <a:noFill/>
              </a:ln>
              <a:solidFill>
                <a:schemeClr val="tx1"/>
              </a:solidFill>
              <a:effectLst>
                <a:reflection blurRad="12700" stA="48000" endA="300" endPos="55000" dir="5400000" sy="-90000" algn="bl" rotWithShape="0"/>
              </a:effectLst>
              <a:uLnTx/>
              <a:uFillTx/>
              <a:latin typeface="+mj-lt"/>
              <a:ea typeface="+mj-ea"/>
              <a:cs typeface="+mj-cs"/>
            </a:endParaRPr>
          </a:p>
        </p:txBody>
      </p:sp>
      <p:graphicFrame>
        <p:nvGraphicFramePr>
          <p:cNvPr id="70659" name="Object 3"/>
          <p:cNvGraphicFramePr>
            <a:graphicFrameLocks noChangeAspect="1"/>
          </p:cNvGraphicFramePr>
          <p:nvPr>
            <p:ph idx="1"/>
          </p:nvPr>
        </p:nvGraphicFramePr>
        <p:xfrm>
          <a:off x="1770063" y="1600200"/>
          <a:ext cx="5756275" cy="4953000"/>
        </p:xfrm>
        <a:graphic>
          <a:graphicData uri="http://schemas.openxmlformats.org/presentationml/2006/ole">
            <mc:AlternateContent xmlns:mc="http://schemas.openxmlformats.org/markup-compatibility/2006">
              <mc:Choice xmlns:v="urn:schemas-microsoft-com:vml" Requires="v">
                <p:oleObj spid="_x0000_s3076" name="" r:id="rId1" imgW="2823845" imgH="2429510" progId="Visio.Drawing.11">
                  <p:embed/>
                </p:oleObj>
              </mc:Choice>
              <mc:Fallback>
                <p:oleObj name="" r:id="rId1" imgW="2823845" imgH="2429510" progId="Visio.Drawing.11">
                  <p:embed/>
                  <p:pic>
                    <p:nvPicPr>
                      <p:cNvPr id="0" name="图片 3075"/>
                      <p:cNvPicPr/>
                      <p:nvPr/>
                    </p:nvPicPr>
                    <p:blipFill>
                      <a:blip r:embed="rId2"/>
                      <a:srcRect/>
                      <a:stretch>
                        <a:fillRect/>
                      </a:stretch>
                    </p:blipFill>
                    <p:spPr>
                      <a:xfrm>
                        <a:off x="1770063" y="1600200"/>
                        <a:ext cx="5756275" cy="4953000"/>
                      </a:xfrm>
                      <a:prstGeom prst="rect">
                        <a:avLst/>
                      </a:prstGeom>
                      <a:noFill/>
                      <a:ln w="38100">
                        <a:miter/>
                      </a:ln>
                    </p:spPr>
                  </p:pic>
                </p:oleObj>
              </mc:Fallback>
            </mc:AlternateContent>
          </a:graphicData>
        </a:graphic>
      </p:graphicFrame>
      <p:sp>
        <p:nvSpPr>
          <p:cNvPr id="2765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wipe(up)">
                                      <p:cBhvr>
                                        <p:cTn id="7" dur="5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IMING" val="|1"/>
</p:tagLst>
</file>

<file path=ppt/tags/tag2.xml><?xml version="1.0" encoding="utf-8"?>
<p:tagLst xmlns:p="http://schemas.openxmlformats.org/presentationml/2006/main">
  <p:tag name="TIMING" val="|0.3|27.6|7.5"/>
</p:tagLst>
</file>

<file path=ppt/tags/tag3.xml><?xml version="1.0" encoding="utf-8"?>
<p:tagLst xmlns:p="http://schemas.openxmlformats.org/presentationml/2006/main">
  <p:tag name="TIMING" val="|0.5|2.1|6.1|0.8|0.7|11.7|0.5|4.9|4.2"/>
</p:tagLst>
</file>

<file path=ppt/tags/tag4.xml><?xml version="1.0" encoding="utf-8"?>
<p:tagLst xmlns:p="http://schemas.openxmlformats.org/presentationml/2006/main">
  <p:tag name="TIMING" val="|1.1|1.2|0.7|0.5|0.4|0.3|21.4|1.4|10.5|2.3"/>
</p:tagLst>
</file>

<file path=ppt/tags/tag5.xml><?xml version="1.0" encoding="utf-8"?>
<p:tagLst xmlns:p="http://schemas.openxmlformats.org/presentationml/2006/main">
  <p:tag name="TIMING" val="|19.3"/>
</p:tagLst>
</file>

<file path=ppt/tags/tag6.xml><?xml version="1.0" encoding="utf-8"?>
<p:tagLst xmlns:p="http://schemas.openxmlformats.org/presentationml/2006/main">
  <p:tag name="KSO_WPP_MARK_KEY" val="05cff9bf-308c-405c-ac63-848a5a0e702b"/>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8512</Words>
  <Application>WPS 演示</Application>
  <PresentationFormat>全屏显示(4:3)</PresentationFormat>
  <Paragraphs>512</Paragraphs>
  <Slides>48</Slides>
  <Notes>47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14</vt:i4>
      </vt:variant>
      <vt:variant>
        <vt:lpstr>幻灯片标题</vt:lpstr>
      </vt:variant>
      <vt:variant>
        <vt:i4>48</vt:i4>
      </vt:variant>
    </vt:vector>
  </HeadingPairs>
  <TitlesOfParts>
    <vt:vector size="78" baseType="lpstr">
      <vt:lpstr>Arial</vt:lpstr>
      <vt:lpstr>宋体</vt:lpstr>
      <vt:lpstr>Wingdings</vt:lpstr>
      <vt:lpstr>Tahoma</vt:lpstr>
      <vt:lpstr>Franklin Gothic Medium</vt:lpstr>
      <vt:lpstr>隶书</vt:lpstr>
      <vt:lpstr>Franklin Gothic Book</vt:lpstr>
      <vt:lpstr>华文楷体</vt:lpstr>
      <vt:lpstr>Wingdings 2</vt:lpstr>
      <vt:lpstr>Times New Roman</vt:lpstr>
      <vt:lpstr>Wingdings 2</vt:lpstr>
      <vt:lpstr>华文行楷</vt:lpstr>
      <vt:lpstr>Times New Roman</vt:lpstr>
      <vt:lpstr>微软雅黑</vt:lpstr>
      <vt:lpstr>Arial Unicode MS</vt:lpstr>
      <vt:lpstr>跋涉</vt:lpstr>
      <vt:lpstr>Visio.Drawing.6</vt:lpstr>
      <vt:lpstr>Visio.Drawing.6</vt:lpstr>
      <vt:lpstr>Visio.Drawing.6</vt:lpstr>
      <vt:lpstr>Visio.Drawing.6</vt:lpstr>
      <vt:lpstr>Visio.Drawing.6</vt:lpstr>
      <vt:lpstr>Visio.Drawing.6</vt:lpstr>
      <vt:lpstr>Visio.Drawing.6</vt:lpstr>
      <vt:lpstr>Visio.Drawing.6</vt:lpstr>
      <vt:lpstr>Visio.Drawing.11</vt:lpstr>
      <vt:lpstr>Visio.Drawing.11</vt:lpstr>
      <vt:lpstr>Visio.Drawing.6</vt:lpstr>
      <vt:lpstr>Visio.Drawing.6</vt:lpstr>
      <vt:lpstr>Visio.Drawing.11</vt:lpstr>
      <vt:lpstr>Visio.Drawing.6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bjp</dc:creator>
  <cp:lastModifiedBy>sturat</cp:lastModifiedBy>
  <cp:revision>2319</cp:revision>
  <dcterms:created xsi:type="dcterms:W3CDTF">2003-08-30T13:37:50Z</dcterms:created>
  <dcterms:modified xsi:type="dcterms:W3CDTF">2023-08-25T04:18:20Z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4038197FA97E4033A6E14A75589CEB98_13</vt:lpwstr>
  </property>
  <property fmtid="{D5CDD505-2E9C-101B-9397-08002B2CF9AE}" pid="3" name="KSOProductBuildVer">
    <vt:lpwstr>2052-11.1.0.14309</vt:lpwstr>
  </property>
</Properties>
</file>