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0"/>
  </p:handoutMasterIdLst>
  <p:sldIdLst>
    <p:sldId id="438" r:id="rId3"/>
    <p:sldId id="257" r:id="rId4"/>
    <p:sldId id="258" r:id="rId6"/>
    <p:sldId id="259" r:id="rId7"/>
    <p:sldId id="261" r:id="rId8"/>
    <p:sldId id="262" r:id="rId9"/>
    <p:sldId id="375" r:id="rId10"/>
    <p:sldId id="376" r:id="rId11"/>
    <p:sldId id="404" r:id="rId12"/>
    <p:sldId id="263" r:id="rId13"/>
    <p:sldId id="265" r:id="rId14"/>
    <p:sldId id="359" r:id="rId15"/>
    <p:sldId id="405" r:id="rId16"/>
    <p:sldId id="406" r:id="rId17"/>
    <p:sldId id="407" r:id="rId18"/>
    <p:sldId id="408" r:id="rId19"/>
    <p:sldId id="360" r:id="rId20"/>
    <p:sldId id="409" r:id="rId21"/>
    <p:sldId id="410" r:id="rId22"/>
    <p:sldId id="411" r:id="rId23"/>
    <p:sldId id="412" r:id="rId24"/>
    <p:sldId id="413" r:id="rId25"/>
    <p:sldId id="414" r:id="rId26"/>
    <p:sldId id="415" r:id="rId27"/>
    <p:sldId id="416" r:id="rId28"/>
    <p:sldId id="417" r:id="rId29"/>
    <p:sldId id="418" r:id="rId30"/>
    <p:sldId id="419" r:id="rId31"/>
    <p:sldId id="361" r:id="rId32"/>
    <p:sldId id="267" r:id="rId33"/>
    <p:sldId id="268" r:id="rId34"/>
    <p:sldId id="337" r:id="rId35"/>
    <p:sldId id="338" r:id="rId36"/>
    <p:sldId id="339" r:id="rId37"/>
    <p:sldId id="354" r:id="rId38"/>
    <p:sldId id="356" r:id="rId39"/>
    <p:sldId id="420" r:id="rId40"/>
    <p:sldId id="421" r:id="rId41"/>
    <p:sldId id="422" r:id="rId42"/>
    <p:sldId id="429" r:id="rId43"/>
    <p:sldId id="430" r:id="rId44"/>
    <p:sldId id="431" r:id="rId45"/>
    <p:sldId id="394" r:id="rId46"/>
    <p:sldId id="423" r:id="rId47"/>
    <p:sldId id="424" r:id="rId48"/>
    <p:sldId id="425" r:id="rId49"/>
    <p:sldId id="426" r:id="rId50"/>
    <p:sldId id="427" r:id="rId51"/>
    <p:sldId id="428" r:id="rId52"/>
    <p:sldId id="432" r:id="rId53"/>
    <p:sldId id="433" r:id="rId54"/>
    <p:sldId id="434" r:id="rId55"/>
    <p:sldId id="435" r:id="rId56"/>
    <p:sldId id="436" r:id="rId57"/>
    <p:sldId id="437" r:id="rId58"/>
    <p:sldId id="368" r:id="rId59"/>
  </p:sldIdLst>
  <p:sldSz cx="9144000" cy="6858000" type="screen4x3"/>
  <p:notesSz cx="6858000" cy="9144000"/>
  <p:custDataLst>
    <p:tags r:id="rId64"/>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6600"/>
    <a:srgbClr val="D31128"/>
    <a:srgbClr val="0F0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703"/>
  </p:normalViewPr>
  <p:slideViewPr>
    <p:cSldViewPr showGuides="1">
      <p:cViewPr varScale="1">
        <p:scale>
          <a:sx n="66" d="100"/>
          <a:sy n="66" d="100"/>
        </p:scale>
        <p:origin x="12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gs" Target="tags/tag5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03C441-8998-4B99-806D-56677BC1E501}"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88793E-A4FC-40D0-B917-E02C5227BE20}"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6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3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9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1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3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6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8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6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8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20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228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249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4" name="日期占位符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4"/>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25128766-EC49-485E-AEE1-708E75EA4943}"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3878EAF1-0777-4359-99F9-CCD6607FC67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2646AAFE-B599-41BE-9F97-3E513BE3BEA1}"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15"/>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55CBEC6F-74BA-497B-AEAC-AF21C35455DA}"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14" name="日期占位符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C8133E87-BD65-4864-BF29-61CF9EC1440F}"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3878EAF1-0777-4359-99F9-CCD6607FC67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4" name="日期占位符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14"/>
          </p:nvPr>
        </p:nvSpPr>
        <p:spPr>
          <a:xfrm>
            <a:off x="8229600" y="6477000"/>
            <a:ext cx="762000"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555D26AD-2D3D-476F-9D67-3F0C37665EC4}"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3878EAF1-0777-4359-99F9-CCD6607FC67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3" name="日期占位符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FE025ED1-6DFF-4B14-8EA9-2650486AB5A7}"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E1107F95-FC82-4A1A-9E4B-AFC8BFD03742}"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2"/>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 name="日期占位符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30"/>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7A343AF8-FC9C-40B4-8F97-80F3E4F5C628}"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文本占位符 7"/>
          <p:cNvSpPr>
            <a:spLocks noGrp="1"/>
          </p:cNvSpPr>
          <p:nvPr>
            <p:ph type="body" idx="1"/>
          </p:nvPr>
        </p:nvSpPr>
        <p:spPr>
          <a:xfrm>
            <a:off x="304800" y="1554163"/>
            <a:ext cx="86868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lnSpc>
                <a:spcPct val="80000"/>
              </a:lnSpc>
              <a:spcBef>
                <a:spcPct val="20000"/>
              </a:spcBef>
              <a:buClr>
                <a:schemeClr val="hlink"/>
              </a:buClr>
              <a:buSzPct val="110000"/>
              <a:buFont typeface="Wingdings" panose="05000000000000000000" pitchFamily="2" charset="2"/>
              <a:buNone/>
              <a:defRPr kumimoji="0" sz="1200">
                <a:solidFill>
                  <a:schemeClr val="accent1">
                    <a:shade val="75000"/>
                  </a:schemeClr>
                </a:solidFill>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lnSpc>
                <a:spcPct val="80000"/>
              </a:lnSpc>
              <a:spcBef>
                <a:spcPct val="20000"/>
              </a:spcBef>
              <a:buClr>
                <a:schemeClr val="hlink"/>
              </a:buClr>
              <a:buSzPct val="110000"/>
              <a:buFont typeface="Wingdings" panose="05000000000000000000" pitchFamily="2" charset="2"/>
              <a:buNone/>
              <a:defRPr kumimoji="0" sz="1200">
                <a:solidFill>
                  <a:schemeClr val="accent1">
                    <a:shade val="75000"/>
                  </a:schemeClr>
                </a:solidFill>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lgn="r" eaLnBrk="1" hangingPunct="1">
              <a:lnSpc>
                <a:spcPct val="80000"/>
              </a:lnSpc>
              <a:spcBef>
                <a:spcPct val="20000"/>
              </a:spcBef>
              <a:buClr>
                <a:schemeClr val="hlink"/>
              </a:buClr>
              <a:buSzPct val="110000"/>
              <a:buFont typeface="Wingdings" panose="05000000000000000000" pitchFamily="2" charset="2"/>
              <a:buNone/>
              <a:defRPr kumimoji="0" sz="1200" smtClean="0">
                <a:solidFill>
                  <a:srgbClr val="D38E27"/>
                </a:solidFill>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3878EAF1-0777-4359-99F9-CCD6607FC67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image" Target="../media/image8.e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image" Target="../media/image9.emf"/><Relationship Id="rId3" Type="http://schemas.openxmlformats.org/officeDocument/2006/relationships/oleObject" Target="../embeddings/oleObject5.bin"/><Relationship Id="rId2" Type="http://schemas.openxmlformats.org/officeDocument/2006/relationships/image" Target="../media/image7.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image" Target="../media/image10.emf"/><Relationship Id="rId3" Type="http://schemas.openxmlformats.org/officeDocument/2006/relationships/oleObject" Target="../embeddings/oleObject7.bin"/><Relationship Id="rId2" Type="http://schemas.openxmlformats.org/officeDocument/2006/relationships/image" Target="../media/image7.w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1.e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image" Target="../media/image12.emf"/><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image" Target="../media/image14.wmf"/><Relationship Id="rId3" Type="http://schemas.openxmlformats.org/officeDocument/2006/relationships/oleObject" Target="../embeddings/oleObject11.bin"/><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image" Target="../media/image20.wmf"/><Relationship Id="rId7" Type="http://schemas.openxmlformats.org/officeDocument/2006/relationships/oleObject" Target="../embeddings/oleObject17.bin"/><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 Id="rId3" Type="http://schemas.openxmlformats.org/officeDocument/2006/relationships/oleObject" Target="../embeddings/oleObject15.bin"/><Relationship Id="rId2" Type="http://schemas.openxmlformats.org/officeDocument/2006/relationships/image" Target="../media/image17.emf"/><Relationship Id="rId12" Type="http://schemas.openxmlformats.org/officeDocument/2006/relationships/notesSlide" Target="../notesSlides/notesSlide24.xml"/><Relationship Id="rId11" Type="http://schemas.openxmlformats.org/officeDocument/2006/relationships/vmlDrawing" Target="../drawings/vmlDrawing9.vml"/><Relationship Id="rId10" Type="http://schemas.openxmlformats.org/officeDocument/2006/relationships/slideLayout" Target="../slideLayouts/slideLayout2.xml"/><Relationship Id="rId1"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tags" Target="../tags/tag24.xml"/><Relationship Id="rId4" Type="http://schemas.openxmlformats.org/officeDocument/2006/relationships/image" Target="../media/image22.wmf"/><Relationship Id="rId3" Type="http://schemas.openxmlformats.org/officeDocument/2006/relationships/oleObject" Target="../embeddings/oleObject19.bin"/><Relationship Id="rId2" Type="http://schemas.openxmlformats.org/officeDocument/2006/relationships/image" Target="../media/image21.wmf"/><Relationship Id="rId1"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vmlDrawing" Target="../drawings/vmlDrawing11.v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image" Target="../media/image24.wmf"/><Relationship Id="rId3" Type="http://schemas.openxmlformats.org/officeDocument/2006/relationships/oleObject" Target="../embeddings/oleObject21.bin"/><Relationship Id="rId2" Type="http://schemas.openxmlformats.org/officeDocument/2006/relationships/image" Target="../media/image23.wmf"/><Relationship Id="rId1"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image" Target="../media/image26.wmf"/><Relationship Id="rId3" Type="http://schemas.openxmlformats.org/officeDocument/2006/relationships/oleObject" Target="../embeddings/oleObject23.bin"/><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image" Target="../media/image27.emf"/><Relationship Id="rId1"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28.wmf"/><Relationship Id="rId1" Type="http://schemas.openxmlformats.org/officeDocument/2006/relationships/oleObject" Target="../embeddings/oleObject25.bin"/></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image" Target="../media/image29.wmf"/><Relationship Id="rId1"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vmlDrawing" Target="../drawings/vmlDrawing16.v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image" Target="../media/image31.wmf"/><Relationship Id="rId3" Type="http://schemas.openxmlformats.org/officeDocument/2006/relationships/oleObject" Target="../embeddings/oleObject28.bin"/><Relationship Id="rId2" Type="http://schemas.openxmlformats.org/officeDocument/2006/relationships/image" Target="../media/image30.wmf"/><Relationship Id="rId1"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image" Target="../media/image33.wmf"/><Relationship Id="rId3" Type="http://schemas.openxmlformats.org/officeDocument/2006/relationships/oleObject" Target="../embeddings/oleObject30.bin"/><Relationship Id="rId2" Type="http://schemas.openxmlformats.org/officeDocument/2006/relationships/image" Target="../media/image32.wmf"/><Relationship Id="rId1"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vmlDrawing" Target="../drawings/vmlDrawing18.v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image" Target="../media/image35.wmf"/><Relationship Id="rId3" Type="http://schemas.openxmlformats.org/officeDocument/2006/relationships/oleObject" Target="../embeddings/oleObject32.bin"/><Relationship Id="rId2" Type="http://schemas.openxmlformats.org/officeDocument/2006/relationships/image" Target="../media/image34.wmf"/><Relationship Id="rId1" Type="http://schemas.openxmlformats.org/officeDocument/2006/relationships/oleObject" Target="../embeddings/oleObject3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6.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990600" y="1219200"/>
            <a:ext cx="7772400" cy="1676400"/>
          </a:xfrm>
          <a:noFill/>
          <a:ln>
            <a:noFill/>
          </a:ln>
          <a:effectLst/>
          <a:scene3d>
            <a:camera prst="orthographicFront"/>
            <a:lightRig rig="balanced" dir="t"/>
          </a:scene3d>
          <a:sp3d prstMaterial="plastic"/>
        </p:spPr>
        <p:txBody>
          <a:bodyPr vert="horz" anchor="t">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人工智能</a:t>
            </a:r>
            <a:b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br>
            <a:r>
              <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Artificial Intelligence</a:t>
            </a:r>
            <a:endPar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484313" y="5181600"/>
            <a:ext cx="6400800" cy="1127125"/>
          </a:xfrm>
        </p:spPr>
        <p:txBody>
          <a:bodyPr vert="horz" wrap="square" lIns="91440" tIns="45720" rIns="91440" bIns="45720" numCol="1" anchor="b" anchorCtr="0" compatLnSpc="1">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zh-CN"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课件采用鲍军鹏 博士的课件</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版本：</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a:t>
            </a:r>
            <a:endParaRPr kumimoji="0" lang="en-US" altLang="zh-CN" sz="20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2010</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月</a:t>
            </a:r>
            <a:endParaRPr kumimoji="0" lang="zh-CN" altLang="en-US" sz="20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pic>
        <p:nvPicPr>
          <p:cNvPr id="12292" name="Picture 7"/>
          <p:cNvPicPr>
            <a:picLocks noChangeAspect="1"/>
          </p:cNvPicPr>
          <p:nvPr/>
        </p:nvPicPr>
        <p:blipFill>
          <a:blip r:embed="rId1">
            <a:clrChange>
              <a:clrFrom>
                <a:srgbClr val="FFFFFF"/>
              </a:clrFrom>
              <a:clrTo>
                <a:srgbClr val="FFFFFF">
                  <a:alpha val="0"/>
                </a:srgbClr>
              </a:clrTo>
            </a:clrChange>
          </a:blip>
          <a:stretch>
            <a:fillRect/>
          </a:stretch>
        </p:blipFill>
        <p:spPr>
          <a:xfrm>
            <a:off x="7162800" y="457200"/>
            <a:ext cx="1066800" cy="590550"/>
          </a:xfrm>
          <a:prstGeom prst="rect">
            <a:avLst/>
          </a:prstGeom>
          <a:noFill/>
          <a:ln w="9525">
            <a:noFill/>
          </a:ln>
        </p:spPr>
      </p:pic>
      <p:pic>
        <p:nvPicPr>
          <p:cNvPr id="12293" name="Picture 9"/>
          <p:cNvPicPr>
            <a:picLocks noChangeAspect="1"/>
          </p:cNvPicPr>
          <p:nvPr/>
        </p:nvPicPr>
        <p:blipFill>
          <a:blip r:embed="rId2">
            <a:clrChange>
              <a:clrFrom>
                <a:srgbClr val="FFFFFF"/>
              </a:clrFrom>
              <a:clrTo>
                <a:srgbClr val="FFFFFF">
                  <a:alpha val="0"/>
                </a:srgbClr>
              </a:clrTo>
            </a:clrChange>
          </a:blip>
          <a:stretch>
            <a:fillRect/>
          </a:stretch>
        </p:blipFill>
        <p:spPr>
          <a:xfrm>
            <a:off x="533400" y="5181600"/>
            <a:ext cx="1123950" cy="895350"/>
          </a:xfrm>
          <a:prstGeom prst="rect">
            <a:avLst/>
          </a:prstGeom>
          <a:noFill/>
          <a:ln w="9525">
            <a:noFill/>
          </a:ln>
        </p:spPr>
      </p:pic>
      <p:sp>
        <p:nvSpPr>
          <p:cNvPr id="12294" name="文本框 1"/>
          <p:cNvSpPr txBox="1"/>
          <p:nvPr/>
        </p:nvSpPr>
        <p:spPr>
          <a:xfrm>
            <a:off x="2124075" y="3500438"/>
            <a:ext cx="5184775" cy="1766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主讲：文贵华</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lnSpc>
                <a:spcPct val="80000"/>
              </a:lnSpc>
              <a:buClr>
                <a:schemeClr val="hlink"/>
              </a:buClr>
              <a:buSzPct val="110000"/>
              <a:buFont typeface="Wingdings" panose="05000000000000000000" pitchFamily="2" charset="2"/>
              <a:buNone/>
            </a:pPr>
            <a:r>
              <a:rPr lang="en-US" altLang="zh-CN" dirty="0">
                <a:solidFill>
                  <a:schemeClr val="tx1"/>
                </a:solidFill>
                <a:latin typeface="Tahoma" panose="020B0604030504040204" pitchFamily="34" charset="0"/>
                <a:ea typeface="宋体" panose="02010600030101010101" pitchFamily="2" charset="-122"/>
              </a:rPr>
              <a:t>crghwen@scut.edu.cn</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lnSpc>
                <a:spcPct val="80000"/>
              </a:lnSpc>
              <a:buClr>
                <a:schemeClr val="hlink"/>
              </a:buClr>
              <a:buSzPct val="11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7620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6.1.2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机器学习方法分类</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291" name="Rectangle 3" descr="Rectangle: Click to edit Master text styles&#13;&#10;Second level&#13;&#10;Third level&#13;&#10;Fourth level&#13;&#10;Fifth level"/>
          <p:cNvSpPr>
            <a:spLocks noGrp="1"/>
          </p:cNvSpPr>
          <p:nvPr>
            <p:ph idx="1"/>
          </p:nvPr>
        </p:nvSpPr>
        <p:spPr>
          <a:xfrm>
            <a:off x="381000" y="1196975"/>
            <a:ext cx="8229600" cy="5105400"/>
          </a:xfrm>
          <a:ln/>
        </p:spPr>
        <p:txBody>
          <a:bodyPr vert="horz" wrap="square" lIns="91440" tIns="45720" rIns="91440" bIns="45720" anchor="t" anchorCtr="0"/>
          <a:p>
            <a:pPr eaLnBrk="1" hangingPunct="1"/>
            <a:r>
              <a:rPr lang="zh-CN" altLang="en-US" sz="2800" dirty="0"/>
              <a:t>按照有无指导来分：</a:t>
            </a:r>
            <a:endParaRPr lang="zh-CN" altLang="en-US" sz="2800" dirty="0"/>
          </a:p>
          <a:p>
            <a:pPr lvl="1" eaLnBrk="1" hangingPunct="1"/>
            <a:r>
              <a:rPr lang="zh-CN" altLang="en-US" sz="2400" dirty="0"/>
              <a:t>有监督学习（或有导师学习）、无监督学习（或无导师学习）和强化学习（或增强学习）。</a:t>
            </a:r>
            <a:endParaRPr lang="zh-CN" altLang="en-US" sz="2400" dirty="0"/>
          </a:p>
          <a:p>
            <a:pPr eaLnBrk="1" hangingPunct="1"/>
            <a:r>
              <a:rPr lang="zh-CN" altLang="en-US" sz="2800" dirty="0"/>
              <a:t>按学习方法来分：</a:t>
            </a:r>
            <a:endParaRPr lang="zh-CN" altLang="en-US" sz="2800" dirty="0"/>
          </a:p>
          <a:p>
            <a:pPr lvl="1" eaLnBrk="1" hangingPunct="1"/>
            <a:r>
              <a:rPr lang="zh-CN" altLang="en-US" sz="2400" dirty="0"/>
              <a:t>有机械式学习、指导式学习、范例学习、类比学习、解释学习。</a:t>
            </a:r>
            <a:endParaRPr lang="zh-CN" altLang="en-US" sz="2400" dirty="0"/>
          </a:p>
          <a:p>
            <a:pPr eaLnBrk="1" hangingPunct="1"/>
            <a:r>
              <a:rPr lang="zh-CN" altLang="en-US" sz="2800" dirty="0"/>
              <a:t>按推理策略来分：</a:t>
            </a:r>
            <a:endParaRPr lang="zh-CN" altLang="en-US" sz="2800" dirty="0"/>
          </a:p>
          <a:p>
            <a:pPr lvl="1" eaLnBrk="1" hangingPunct="1"/>
            <a:r>
              <a:rPr lang="zh-CN" altLang="en-US" sz="2400" dirty="0"/>
              <a:t>有演绎学习、归纳学习、类比学习、解释学习等。</a:t>
            </a:r>
            <a:endParaRPr lang="zh-CN" altLang="en-US" sz="2400" dirty="0"/>
          </a:p>
          <a:p>
            <a:pPr eaLnBrk="1" hangingPunct="1"/>
            <a:r>
              <a:rPr lang="zh-CN" altLang="en-US" sz="2800" dirty="0"/>
              <a:t>综合多因素的分类：</a:t>
            </a:r>
            <a:endParaRPr lang="zh-CN" altLang="en-US" sz="2800" dirty="0"/>
          </a:p>
          <a:p>
            <a:pPr lvl="1" eaLnBrk="1" hangingPunct="1"/>
            <a:r>
              <a:rPr lang="zh-CN" altLang="en-US" sz="2400" dirty="0"/>
              <a:t>有人工神经网络学习、进化学习、概念学习、分析学习、基于范例的学习等等。</a:t>
            </a:r>
            <a:endParaRPr lang="zh-CN" altLang="en-US" sz="2400" dirty="0"/>
          </a:p>
        </p:txBody>
      </p:sp>
      <p:sp>
        <p:nvSpPr>
          <p:cNvPr id="2970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2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charRg st="0" end="10"/>
                                            </p:txEl>
                                          </p:spTgt>
                                        </p:tgtEl>
                                        <p:attrNameLst>
                                          <p:attrName>style.visibility</p:attrName>
                                        </p:attrNameLst>
                                      </p:cBhvr>
                                      <p:to>
                                        <p:strVal val="visible"/>
                                      </p:to>
                                    </p:set>
                                    <p:anim calcmode="lin" valueType="num">
                                      <p:cBhvr additive="base">
                                        <p:cTn id="7" dur="500" fill="hold"/>
                                        <p:tgtEl>
                                          <p:spTgt spid="12291">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charRg st="0" end="1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291">
                                            <p:txEl>
                                              <p:charRg st="10" end="51"/>
                                            </p:txEl>
                                          </p:spTgt>
                                        </p:tgtEl>
                                        <p:attrNameLst>
                                          <p:attrName>style.visibility</p:attrName>
                                        </p:attrNameLst>
                                      </p:cBhvr>
                                      <p:to>
                                        <p:strVal val="visible"/>
                                      </p:to>
                                    </p:set>
                                    <p:anim calcmode="lin" valueType="num">
                                      <p:cBhvr additive="base">
                                        <p:cTn id="12" dur="500" fill="hold"/>
                                        <p:tgtEl>
                                          <p:spTgt spid="12291">
                                            <p:txEl>
                                              <p:charRg st="10" end="5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91">
                                            <p:txEl>
                                              <p:charRg st="10" end="5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291">
                                            <p:txEl>
                                              <p:charRg st="51" end="60"/>
                                            </p:txEl>
                                          </p:spTgt>
                                        </p:tgtEl>
                                        <p:attrNameLst>
                                          <p:attrName>style.visibility</p:attrName>
                                        </p:attrNameLst>
                                      </p:cBhvr>
                                      <p:to>
                                        <p:strVal val="visible"/>
                                      </p:to>
                                    </p:set>
                                    <p:anim calcmode="lin" valueType="num">
                                      <p:cBhvr additive="base">
                                        <p:cTn id="18" dur="500" fill="hold"/>
                                        <p:tgtEl>
                                          <p:spTgt spid="12291">
                                            <p:txEl>
                                              <p:charRg st="51" end="6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291">
                                            <p:txEl>
                                              <p:charRg st="51" end="6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2291">
                                            <p:txEl>
                                              <p:charRg st="60" end="89"/>
                                            </p:txEl>
                                          </p:spTgt>
                                        </p:tgtEl>
                                        <p:attrNameLst>
                                          <p:attrName>style.visibility</p:attrName>
                                        </p:attrNameLst>
                                      </p:cBhvr>
                                      <p:to>
                                        <p:strVal val="visible"/>
                                      </p:to>
                                    </p:set>
                                    <p:anim calcmode="lin" valueType="num">
                                      <p:cBhvr additive="base">
                                        <p:cTn id="23" dur="500" fill="hold"/>
                                        <p:tgtEl>
                                          <p:spTgt spid="12291">
                                            <p:txEl>
                                              <p:charRg st="60" end="8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charRg st="60" end="8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291">
                                            <p:txEl>
                                              <p:charRg st="89" end="98"/>
                                            </p:txEl>
                                          </p:spTgt>
                                        </p:tgtEl>
                                        <p:attrNameLst>
                                          <p:attrName>style.visibility</p:attrName>
                                        </p:attrNameLst>
                                      </p:cBhvr>
                                      <p:to>
                                        <p:strVal val="visible"/>
                                      </p:to>
                                    </p:set>
                                    <p:anim calcmode="lin" valueType="num">
                                      <p:cBhvr additive="base">
                                        <p:cTn id="29" dur="500" fill="hold"/>
                                        <p:tgtEl>
                                          <p:spTgt spid="12291">
                                            <p:txEl>
                                              <p:charRg st="89" end="9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charRg st="89" end="98"/>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2291">
                                            <p:txEl>
                                              <p:charRg st="98" end="121"/>
                                            </p:txEl>
                                          </p:spTgt>
                                        </p:tgtEl>
                                        <p:attrNameLst>
                                          <p:attrName>style.visibility</p:attrName>
                                        </p:attrNameLst>
                                      </p:cBhvr>
                                      <p:to>
                                        <p:strVal val="visible"/>
                                      </p:to>
                                    </p:set>
                                    <p:anim calcmode="lin" valueType="num">
                                      <p:cBhvr additive="base">
                                        <p:cTn id="34" dur="500" fill="hold"/>
                                        <p:tgtEl>
                                          <p:spTgt spid="12291">
                                            <p:txEl>
                                              <p:charRg st="98" end="12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291">
                                            <p:txEl>
                                              <p:charRg st="98" end="12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291">
                                            <p:txEl>
                                              <p:charRg st="121" end="131"/>
                                            </p:txEl>
                                          </p:spTgt>
                                        </p:tgtEl>
                                        <p:attrNameLst>
                                          <p:attrName>style.visibility</p:attrName>
                                        </p:attrNameLst>
                                      </p:cBhvr>
                                      <p:to>
                                        <p:strVal val="visible"/>
                                      </p:to>
                                    </p:set>
                                    <p:anim calcmode="lin" valueType="num">
                                      <p:cBhvr additive="base">
                                        <p:cTn id="40" dur="500" fill="hold"/>
                                        <p:tgtEl>
                                          <p:spTgt spid="12291">
                                            <p:txEl>
                                              <p:charRg st="121" end="13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291">
                                            <p:txEl>
                                              <p:charRg st="121" end="131"/>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2291">
                                            <p:txEl>
                                              <p:charRg st="131" end="167"/>
                                            </p:txEl>
                                          </p:spTgt>
                                        </p:tgtEl>
                                        <p:attrNameLst>
                                          <p:attrName>style.visibility</p:attrName>
                                        </p:attrNameLst>
                                      </p:cBhvr>
                                      <p:to>
                                        <p:strVal val="visible"/>
                                      </p:to>
                                    </p:set>
                                    <p:anim calcmode="lin" valueType="num">
                                      <p:cBhvr additive="base">
                                        <p:cTn id="45" dur="500" fill="hold"/>
                                        <p:tgtEl>
                                          <p:spTgt spid="12291">
                                            <p:txEl>
                                              <p:charRg st="131" end="16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91">
                                            <p:txEl>
                                              <p:charRg st="131"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6.1.3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机器学习的基本问题</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349" name="Rectangle 13" descr="Rectangle: Click to edit Master text styles&#13;&#10;Second level&#13;&#10;Third level&#13;&#10;Fourth level&#13;&#10;Fifth level"/>
          <p:cNvSpPr>
            <a:spLocks noGrp="1"/>
          </p:cNvSpPr>
          <p:nvPr>
            <p:ph idx="1"/>
          </p:nvPr>
        </p:nvSpPr>
        <p:spPr>
          <a:xfrm>
            <a:off x="323850" y="1196975"/>
            <a:ext cx="8424863" cy="5327650"/>
          </a:xfrm>
          <a:ln/>
        </p:spPr>
        <p:txBody>
          <a:bodyPr vert="horz" wrap="square" lIns="91440" tIns="45720" rIns="91440" bIns="45720" anchor="t" anchorCtr="0"/>
          <a:p>
            <a:pPr eaLnBrk="1" hangingPunct="1"/>
            <a:r>
              <a:rPr lang="zh-CN" altLang="en-US" dirty="0"/>
              <a:t>机器学习中解决的基本问题主要有：</a:t>
            </a:r>
            <a:endParaRPr lang="zh-CN" altLang="en-US" dirty="0"/>
          </a:p>
          <a:p>
            <a:pPr lvl="1" eaLnBrk="1" hangingPunct="1"/>
            <a:r>
              <a:rPr lang="zh-CN" altLang="en-US" dirty="0"/>
              <a:t>分类、聚类、预测、联想、优化。</a:t>
            </a:r>
            <a:endParaRPr lang="zh-CN" altLang="en-US" dirty="0"/>
          </a:p>
          <a:p>
            <a:pPr eaLnBrk="1" hangingPunct="1"/>
            <a:r>
              <a:rPr lang="zh-CN" altLang="en-US" dirty="0"/>
              <a:t>令</a:t>
            </a:r>
            <a:r>
              <a:rPr lang="en-US" altLang="zh-CN" dirty="0"/>
              <a:t>S</a:t>
            </a:r>
            <a:r>
              <a:rPr lang="zh-CN" altLang="en-US" dirty="0"/>
              <a:t>表示数据空间，</a:t>
            </a:r>
            <a:r>
              <a:rPr lang="en-US" altLang="zh-CN" dirty="0"/>
              <a:t>Z</a:t>
            </a:r>
            <a:r>
              <a:rPr lang="zh-CN" altLang="en-US" dirty="0"/>
              <a:t>表示目标空间。</a:t>
            </a:r>
            <a:endParaRPr lang="zh-CN" altLang="en-US" dirty="0"/>
          </a:p>
          <a:p>
            <a:pPr lvl="1" algn="ctr" eaLnBrk="1" hangingPunct="1"/>
            <a:r>
              <a:rPr lang="zh-CN" altLang="en-US" dirty="0"/>
              <a:t>机器学习就是在现有观察的基础上求得一个函数</a:t>
            </a:r>
            <a:r>
              <a:rPr lang="en-US" altLang="zh-CN" dirty="0"/>
              <a:t>L:S→Z</a:t>
            </a:r>
            <a:r>
              <a:rPr lang="zh-CN" altLang="en-US" dirty="0"/>
              <a:t>，</a:t>
            </a:r>
            <a:endParaRPr lang="zh-CN" altLang="en-US" dirty="0"/>
          </a:p>
          <a:p>
            <a:pPr lvl="1" eaLnBrk="1" hangingPunct="1">
              <a:buFont typeface="Wingdings" panose="05000000000000000000" pitchFamily="2" charset="2"/>
              <a:buNone/>
            </a:pPr>
            <a:r>
              <a:rPr lang="zh-CN" altLang="en-US" dirty="0"/>
              <a:t>实现从给定数据到目标空间的映射。</a:t>
            </a:r>
            <a:endParaRPr lang="zh-CN" altLang="en-US" dirty="0"/>
          </a:p>
          <a:p>
            <a:pPr eaLnBrk="1" hangingPunct="1"/>
            <a:r>
              <a:rPr lang="zh-CN" altLang="en-US" dirty="0"/>
              <a:t>不同特征的学习函数实际上表示了不同的基本问题。 </a:t>
            </a:r>
            <a:endParaRPr lang="zh-CN" altLang="en-US" dirty="0"/>
          </a:p>
        </p:txBody>
      </p:sp>
      <p:sp>
        <p:nvSpPr>
          <p:cNvPr id="3174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0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9">
                                            <p:txEl>
                                              <p:charRg st="0" end="17"/>
                                            </p:txEl>
                                          </p:spTgt>
                                        </p:tgtEl>
                                        <p:attrNameLst>
                                          <p:attrName>style.visibility</p:attrName>
                                        </p:attrNameLst>
                                      </p:cBhvr>
                                      <p:to>
                                        <p:strVal val="visible"/>
                                      </p:to>
                                    </p:set>
                                    <p:anim calcmode="lin" valueType="num">
                                      <p:cBhvr additive="base">
                                        <p:cTn id="7" dur="500" fill="hold"/>
                                        <p:tgtEl>
                                          <p:spTgt spid="14349">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9">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9">
                                            <p:txEl>
                                              <p:charRg st="17" end="33"/>
                                            </p:txEl>
                                          </p:spTgt>
                                        </p:tgtEl>
                                        <p:attrNameLst>
                                          <p:attrName>style.visibility</p:attrName>
                                        </p:attrNameLst>
                                      </p:cBhvr>
                                      <p:to>
                                        <p:strVal val="visible"/>
                                      </p:to>
                                    </p:set>
                                    <p:anim calcmode="lin" valueType="num">
                                      <p:cBhvr additive="base">
                                        <p:cTn id="13" dur="500" fill="hold"/>
                                        <p:tgtEl>
                                          <p:spTgt spid="14349">
                                            <p:txEl>
                                              <p:charRg st="17"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9">
                                            <p:txEl>
                                              <p:charRg st="17"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9">
                                            <p:txEl>
                                              <p:charRg st="33" end="51"/>
                                            </p:txEl>
                                          </p:spTgt>
                                        </p:tgtEl>
                                        <p:attrNameLst>
                                          <p:attrName>style.visibility</p:attrName>
                                        </p:attrNameLst>
                                      </p:cBhvr>
                                      <p:to>
                                        <p:strVal val="visible"/>
                                      </p:to>
                                    </p:set>
                                    <p:anim calcmode="lin" valueType="num">
                                      <p:cBhvr additive="base">
                                        <p:cTn id="19" dur="500" fill="hold"/>
                                        <p:tgtEl>
                                          <p:spTgt spid="14349">
                                            <p:txEl>
                                              <p:charRg st="33" end="5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9">
                                            <p:txEl>
                                              <p:charRg st="33" end="5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9">
                                            <p:txEl>
                                              <p:charRg st="51" end="79"/>
                                            </p:txEl>
                                          </p:spTgt>
                                        </p:tgtEl>
                                        <p:attrNameLst>
                                          <p:attrName>style.visibility</p:attrName>
                                        </p:attrNameLst>
                                      </p:cBhvr>
                                      <p:to>
                                        <p:strVal val="visible"/>
                                      </p:to>
                                    </p:set>
                                    <p:anim calcmode="lin" valueType="num">
                                      <p:cBhvr additive="base">
                                        <p:cTn id="25" dur="500" fill="hold"/>
                                        <p:tgtEl>
                                          <p:spTgt spid="14349">
                                            <p:txEl>
                                              <p:charRg st="51" end="7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9">
                                            <p:txEl>
                                              <p:charRg st="51" end="79"/>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4349">
                                            <p:txEl>
                                              <p:charRg st="79" end="96"/>
                                            </p:txEl>
                                          </p:spTgt>
                                        </p:tgtEl>
                                        <p:attrNameLst>
                                          <p:attrName>style.visibility</p:attrName>
                                        </p:attrNameLst>
                                      </p:cBhvr>
                                      <p:to>
                                        <p:strVal val="visible"/>
                                      </p:to>
                                    </p:set>
                                    <p:anim calcmode="lin" valueType="num">
                                      <p:cBhvr additive="base">
                                        <p:cTn id="30" dur="500" fill="hold"/>
                                        <p:tgtEl>
                                          <p:spTgt spid="14349">
                                            <p:txEl>
                                              <p:charRg st="79" end="9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349">
                                            <p:txEl>
                                              <p:charRg st="79" end="9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349">
                                            <p:txEl>
                                              <p:charRg st="96" end="121"/>
                                            </p:txEl>
                                          </p:spTgt>
                                        </p:tgtEl>
                                        <p:attrNameLst>
                                          <p:attrName>style.visibility</p:attrName>
                                        </p:attrNameLst>
                                      </p:cBhvr>
                                      <p:to>
                                        <p:strVal val="visible"/>
                                      </p:to>
                                    </p:set>
                                    <p:anim calcmode="lin" valueType="num">
                                      <p:cBhvr additive="base">
                                        <p:cTn id="36" dur="500" fill="hold"/>
                                        <p:tgtEl>
                                          <p:spTgt spid="14349">
                                            <p:txEl>
                                              <p:charRg st="96" end="12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349">
                                            <p:txEl>
                                              <p:charRg st="96" end="1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noChangeArrowheads="1"/>
          </p:cNvSpPr>
          <p:nvPr>
            <p:ph type="title"/>
          </p:nvPr>
        </p:nvSpPr>
        <p:spPr>
          <a:xfrm>
            <a:off x="755650" y="430213"/>
            <a:ext cx="762635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分类问题</a:t>
            </a:r>
            <a:endPar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1859" name="Rectangle 3" descr="Rectangle: Click to edit Master text styles&#13;&#10;Second level&#13;&#10;Third level&#13;&#10;Fourth level&#13;&#10;Fifth level"/>
          <p:cNvSpPr>
            <a:spLocks noGrp="1"/>
          </p:cNvSpPr>
          <p:nvPr>
            <p:ph idx="1"/>
          </p:nvPr>
        </p:nvSpPr>
        <p:spPr>
          <a:xfrm>
            <a:off x="539750" y="2060575"/>
            <a:ext cx="7777163" cy="4464050"/>
          </a:xfrm>
          <a:ln/>
        </p:spPr>
        <p:txBody>
          <a:bodyPr vert="horz" wrap="square" lIns="91440" tIns="45720" rIns="91440" bIns="45720" anchor="t" anchorCtr="0"/>
          <a:p>
            <a:pPr eaLnBrk="1" hangingPunct="1"/>
            <a:r>
              <a:rPr lang="zh-CN" altLang="en-US" sz="2800" dirty="0"/>
              <a:t>目标空间是已知有限离散值空间，</a:t>
            </a:r>
            <a:endParaRPr lang="zh-CN" altLang="en-US" sz="2800" dirty="0"/>
          </a:p>
          <a:p>
            <a:pPr eaLnBrk="1" hangingPunct="1">
              <a:buFont typeface="Wingdings" panose="05000000000000000000" pitchFamily="2" charset="2"/>
              <a:buNone/>
            </a:pPr>
            <a:r>
              <a:rPr lang="zh-CN" altLang="en-US" sz="2800" dirty="0"/>
              <a:t>	即， </a:t>
            </a:r>
            <a:r>
              <a:rPr lang="en-US" altLang="zh-CN" sz="2800" dirty="0"/>
              <a:t>Z=C={c</a:t>
            </a:r>
            <a:r>
              <a:rPr lang="en-US" altLang="zh-CN" sz="2800" baseline="-25000" dirty="0"/>
              <a:t>1</a:t>
            </a:r>
            <a:r>
              <a:rPr lang="en-US" altLang="zh-CN" sz="2800" dirty="0"/>
              <a:t>,c</a:t>
            </a:r>
            <a:r>
              <a:rPr lang="en-US" altLang="zh-CN" sz="2800" baseline="-25000" dirty="0"/>
              <a:t>2</a:t>
            </a:r>
            <a:r>
              <a:rPr lang="en-US" altLang="zh-CN" sz="2800" dirty="0"/>
              <a:t>,</a:t>
            </a:r>
            <a:r>
              <a:rPr lang="en-US" altLang="zh-CN" sz="2800" dirty="0">
                <a:latin typeface="Times New Roman" panose="02020603050405020304" pitchFamily="18" charset="0"/>
              </a:rPr>
              <a:t>…</a:t>
            </a:r>
            <a:r>
              <a:rPr lang="en-US" altLang="zh-CN" sz="2800" dirty="0"/>
              <a:t>c</a:t>
            </a:r>
            <a:r>
              <a:rPr lang="en-US" altLang="zh-CN" sz="2800" baseline="-25000" dirty="0"/>
              <a:t>i</a:t>
            </a:r>
            <a:r>
              <a:rPr lang="en-US" altLang="zh-CN" sz="2800" dirty="0"/>
              <a:t>,</a:t>
            </a:r>
            <a:r>
              <a:rPr lang="en-US" altLang="zh-CN" sz="2800" dirty="0">
                <a:latin typeface="Times New Roman" panose="02020603050405020304" pitchFamily="18" charset="0"/>
              </a:rPr>
              <a:t>…</a:t>
            </a:r>
            <a:r>
              <a:rPr lang="en-US" altLang="zh-CN" sz="2800" dirty="0"/>
              <a:t>,c</a:t>
            </a:r>
            <a:r>
              <a:rPr lang="en-US" altLang="zh-CN" sz="2800" baseline="-25000" dirty="0"/>
              <a:t>n</a:t>
            </a:r>
            <a:r>
              <a:rPr lang="en-US" altLang="zh-CN" sz="2800" dirty="0"/>
              <a:t>}</a:t>
            </a:r>
            <a:endParaRPr lang="en-US" altLang="zh-CN" sz="2800" dirty="0"/>
          </a:p>
          <a:p>
            <a:pPr eaLnBrk="1" hangingPunct="1">
              <a:buFont typeface="Wingdings" panose="05000000000000000000" pitchFamily="2" charset="2"/>
              <a:buNone/>
            </a:pPr>
            <a:r>
              <a:rPr lang="en-US" altLang="zh-CN" sz="2800" dirty="0"/>
              <a:t>	</a:t>
            </a:r>
            <a:r>
              <a:rPr lang="zh-CN" altLang="en-US" sz="2800" dirty="0"/>
              <a:t>待求函数就是分类函数（分类器</a:t>
            </a:r>
            <a:r>
              <a:rPr lang="en-US" altLang="zh-CN" sz="2800" dirty="0"/>
              <a:t>/</a:t>
            </a:r>
            <a:r>
              <a:rPr lang="zh-CN" altLang="en-US" sz="2800" dirty="0"/>
              <a:t>分类模型）。</a:t>
            </a:r>
            <a:endParaRPr lang="zh-CN" altLang="en-US" sz="2800" dirty="0"/>
          </a:p>
          <a:p>
            <a:pPr eaLnBrk="1" hangingPunct="1"/>
            <a:r>
              <a:rPr lang="zh-CN" altLang="en-US" sz="2800" dirty="0"/>
              <a:t>分类问题所用的训练数据是</a:t>
            </a:r>
            <a:r>
              <a:rPr lang="en-US" altLang="zh-CN" sz="2800" dirty="0"/>
              <a:t>&lt;D,C&gt;</a:t>
            </a:r>
            <a:r>
              <a:rPr lang="zh-CN" altLang="en-US" sz="2800" dirty="0"/>
              <a:t>，           。</a:t>
            </a:r>
            <a:endParaRPr lang="zh-CN" altLang="en-US" sz="2800" dirty="0"/>
          </a:p>
          <a:p>
            <a:pPr eaLnBrk="1" hangingPunct="1"/>
            <a:r>
              <a:rPr lang="zh-CN" altLang="en-US" sz="2800" dirty="0"/>
              <a:t>由于学习时目标类别已知，所以分类算法都是有监督学习。</a:t>
            </a:r>
            <a:endParaRPr lang="zh-CN" altLang="en-US" sz="2800" dirty="0"/>
          </a:p>
          <a:p>
            <a:pPr eaLnBrk="1" hangingPunct="1"/>
            <a:r>
              <a:rPr lang="zh-CN" altLang="en-US" sz="2800" dirty="0"/>
              <a:t>常用的方法：</a:t>
            </a:r>
            <a:endParaRPr lang="zh-CN" altLang="en-US" sz="2800" dirty="0"/>
          </a:p>
          <a:p>
            <a:pPr lvl="1" eaLnBrk="1" hangingPunct="1"/>
            <a:r>
              <a:rPr lang="zh-CN" altLang="en-US" sz="2400" dirty="0"/>
              <a:t>决策树方法、贝叶斯方法、前馈神经网络</a:t>
            </a:r>
            <a:r>
              <a:rPr lang="en-US" altLang="zh-CN" sz="2400" dirty="0"/>
              <a:t>BP</a:t>
            </a:r>
            <a:r>
              <a:rPr lang="zh-CN" altLang="en-US" sz="2400" dirty="0"/>
              <a:t>算法、支持向量机方法等   </a:t>
            </a:r>
            <a:endParaRPr lang="zh-CN" altLang="en-US" sz="2400" dirty="0"/>
          </a:p>
        </p:txBody>
      </p:sp>
      <p:sp>
        <p:nvSpPr>
          <p:cNvPr id="3379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3797"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21860" name="Object 4"/>
          <p:cNvGraphicFramePr>
            <a:graphicFrameLocks noChangeAspect="1"/>
          </p:cNvGraphicFramePr>
          <p:nvPr/>
        </p:nvGraphicFramePr>
        <p:xfrm>
          <a:off x="6588125" y="3721100"/>
          <a:ext cx="879475" cy="355600"/>
        </p:xfrm>
        <a:graphic>
          <a:graphicData uri="http://schemas.openxmlformats.org/presentationml/2006/ole">
            <mc:AlternateContent xmlns:mc="http://schemas.openxmlformats.org/markup-compatibility/2006">
              <mc:Choice xmlns:v="urn:schemas-microsoft-com:vml" Requires="v">
                <p:oleObj spid="_x0000_s3076" name="" r:id="rId1" imgW="443865" imgH="177800" progId="Equation.3">
                  <p:embed/>
                </p:oleObj>
              </mc:Choice>
              <mc:Fallback>
                <p:oleObj name="" r:id="rId1" imgW="443865" imgH="177800" progId="Equation.3">
                  <p:embed/>
                  <p:pic>
                    <p:nvPicPr>
                      <p:cNvPr id="0" name="图片 3075"/>
                      <p:cNvPicPr/>
                      <p:nvPr/>
                    </p:nvPicPr>
                    <p:blipFill>
                      <a:blip r:embed="rId2"/>
                      <a:stretch>
                        <a:fillRect/>
                      </a:stretch>
                    </p:blipFill>
                    <p:spPr>
                      <a:xfrm>
                        <a:off x="6588125" y="3721100"/>
                        <a:ext cx="879475" cy="355600"/>
                      </a:xfrm>
                      <a:prstGeom prst="rect">
                        <a:avLst/>
                      </a:prstGeom>
                      <a:noFill/>
                      <a:ln w="38100">
                        <a:noFill/>
                        <a:miter/>
                      </a:ln>
                    </p:spPr>
                  </p:pic>
                </p:oleObj>
              </mc:Fallback>
            </mc:AlternateContent>
          </a:graphicData>
        </a:graphic>
      </p:graphicFrame>
      <p:sp>
        <p:nvSpPr>
          <p:cNvPr id="33799" name="Rectangle 7"/>
          <p:cNvSpPr/>
          <p:nvPr/>
        </p:nvSpPr>
        <p:spPr>
          <a:xfrm>
            <a:off x="0" y="2824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21862" name="Object 6"/>
          <p:cNvGraphicFramePr>
            <a:graphicFrameLocks noChangeAspect="1"/>
          </p:cNvGraphicFramePr>
          <p:nvPr/>
        </p:nvGraphicFramePr>
        <p:xfrm>
          <a:off x="5508625" y="188913"/>
          <a:ext cx="3532188" cy="2278062"/>
        </p:xfrm>
        <a:graphic>
          <a:graphicData uri="http://schemas.openxmlformats.org/presentationml/2006/ole">
            <mc:AlternateContent xmlns:mc="http://schemas.openxmlformats.org/markup-compatibility/2006">
              <mc:Choice xmlns:v="urn:schemas-microsoft-com:vml" Requires="v">
                <p:oleObj spid="_x0000_s3077" name="" r:id="rId3" imgW="2201545" imgH="1422400" progId="Visio.Drawing.11">
                  <p:embed/>
                </p:oleObj>
              </mc:Choice>
              <mc:Fallback>
                <p:oleObj name="" r:id="rId3" imgW="2201545" imgH="1422400" progId="Visio.Drawing.11">
                  <p:embed/>
                  <p:pic>
                    <p:nvPicPr>
                      <p:cNvPr id="0" name="图片 3076"/>
                      <p:cNvPicPr/>
                      <p:nvPr/>
                    </p:nvPicPr>
                    <p:blipFill>
                      <a:blip r:embed="rId4"/>
                      <a:stretch>
                        <a:fillRect/>
                      </a:stretch>
                    </p:blipFill>
                    <p:spPr>
                      <a:xfrm>
                        <a:off x="5508625" y="188913"/>
                        <a:ext cx="3532188" cy="2278062"/>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69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1862"/>
                                        </p:tgtEl>
                                        <p:attrNameLst>
                                          <p:attrName>style.visibility</p:attrName>
                                        </p:attrNameLst>
                                      </p:cBhvr>
                                      <p:to>
                                        <p:strVal val="visible"/>
                                      </p:to>
                                    </p:set>
                                    <p:anim calcmode="lin" valueType="num">
                                      <p:cBhvr additive="base">
                                        <p:cTn id="7" dur="500" fill="hold"/>
                                        <p:tgtEl>
                                          <p:spTgt spid="121862"/>
                                        </p:tgtEl>
                                        <p:attrNameLst>
                                          <p:attrName>ppt_x</p:attrName>
                                        </p:attrNameLst>
                                      </p:cBhvr>
                                      <p:tavLst>
                                        <p:tav tm="0">
                                          <p:val>
                                            <p:strVal val="0-#ppt_w/2"/>
                                          </p:val>
                                        </p:tav>
                                        <p:tav tm="100000">
                                          <p:val>
                                            <p:strVal val="#ppt_x"/>
                                          </p:val>
                                        </p:tav>
                                      </p:tavLst>
                                    </p:anim>
                                    <p:anim calcmode="lin" valueType="num">
                                      <p:cBhvr additive="base">
                                        <p:cTn id="8"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charRg st="0" end="16"/>
                                            </p:txEl>
                                          </p:spTgt>
                                        </p:tgtEl>
                                        <p:attrNameLst>
                                          <p:attrName>style.visibility</p:attrName>
                                        </p:attrNameLst>
                                      </p:cBhvr>
                                      <p:to>
                                        <p:strVal val="visible"/>
                                      </p:to>
                                    </p:set>
                                    <p:anim calcmode="lin" valueType="num">
                                      <p:cBhvr additive="base">
                                        <p:cTn id="13" dur="500" fill="hold"/>
                                        <p:tgtEl>
                                          <p:spTgt spid="121859">
                                            <p:txEl>
                                              <p:charRg st="0"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charRg st="0" end="16"/>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1859">
                                            <p:txEl>
                                              <p:charRg st="16" end="41"/>
                                            </p:txEl>
                                          </p:spTgt>
                                        </p:tgtEl>
                                        <p:attrNameLst>
                                          <p:attrName>style.visibility</p:attrName>
                                        </p:attrNameLst>
                                      </p:cBhvr>
                                      <p:to>
                                        <p:strVal val="visible"/>
                                      </p:to>
                                    </p:set>
                                    <p:anim calcmode="lin" valueType="num">
                                      <p:cBhvr additive="base">
                                        <p:cTn id="18" dur="500" fill="hold"/>
                                        <p:tgtEl>
                                          <p:spTgt spid="121859">
                                            <p:txEl>
                                              <p:charRg st="16" end="4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1859">
                                            <p:txEl>
                                              <p:charRg st="16" end="4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21859">
                                            <p:txEl>
                                              <p:charRg st="41" end="64"/>
                                            </p:txEl>
                                          </p:spTgt>
                                        </p:tgtEl>
                                        <p:attrNameLst>
                                          <p:attrName>style.visibility</p:attrName>
                                        </p:attrNameLst>
                                      </p:cBhvr>
                                      <p:to>
                                        <p:strVal val="visible"/>
                                      </p:to>
                                    </p:set>
                                    <p:anim calcmode="lin" valueType="num">
                                      <p:cBhvr additive="base">
                                        <p:cTn id="23" dur="500" fill="hold"/>
                                        <p:tgtEl>
                                          <p:spTgt spid="121859">
                                            <p:txEl>
                                              <p:charRg st="41" end="6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charRg st="41" end="6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1859">
                                            <p:txEl>
                                              <p:charRg st="64" end="95"/>
                                            </p:txEl>
                                          </p:spTgt>
                                        </p:tgtEl>
                                        <p:attrNameLst>
                                          <p:attrName>style.visibility</p:attrName>
                                        </p:attrNameLst>
                                      </p:cBhvr>
                                      <p:to>
                                        <p:strVal val="visible"/>
                                      </p:to>
                                    </p:set>
                                    <p:anim calcmode="lin" valueType="num">
                                      <p:cBhvr additive="base">
                                        <p:cTn id="29" dur="500" fill="hold"/>
                                        <p:tgtEl>
                                          <p:spTgt spid="121859">
                                            <p:txEl>
                                              <p:charRg st="64" end="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1859">
                                            <p:txEl>
                                              <p:charRg st="64" end="9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121860"/>
                                        </p:tgtEl>
                                        <p:attrNameLst>
                                          <p:attrName>style.visibility</p:attrName>
                                        </p:attrNameLst>
                                      </p:cBhvr>
                                      <p:to>
                                        <p:strVal val="visible"/>
                                      </p:to>
                                    </p:set>
                                    <p:anim calcmode="lin" valueType="num">
                                      <p:cBhvr additive="base">
                                        <p:cTn id="34" dur="500" fill="hold"/>
                                        <p:tgtEl>
                                          <p:spTgt spid="121860"/>
                                        </p:tgtEl>
                                        <p:attrNameLst>
                                          <p:attrName>ppt_x</p:attrName>
                                        </p:attrNameLst>
                                      </p:cBhvr>
                                      <p:tavLst>
                                        <p:tav tm="0">
                                          <p:val>
                                            <p:strVal val="1+#ppt_w/2"/>
                                          </p:val>
                                        </p:tav>
                                        <p:tav tm="100000">
                                          <p:val>
                                            <p:strVal val="#ppt_x"/>
                                          </p:val>
                                        </p:tav>
                                      </p:tavLst>
                                    </p:anim>
                                    <p:anim calcmode="lin" valueType="num">
                                      <p:cBhvr additive="base">
                                        <p:cTn id="35"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1859">
                                            <p:txEl>
                                              <p:charRg st="95" end="122"/>
                                            </p:txEl>
                                          </p:spTgt>
                                        </p:tgtEl>
                                        <p:attrNameLst>
                                          <p:attrName>style.visibility</p:attrName>
                                        </p:attrNameLst>
                                      </p:cBhvr>
                                      <p:to>
                                        <p:strVal val="visible"/>
                                      </p:to>
                                    </p:set>
                                    <p:anim calcmode="lin" valueType="num">
                                      <p:cBhvr additive="base">
                                        <p:cTn id="40" dur="500" fill="hold"/>
                                        <p:tgtEl>
                                          <p:spTgt spid="121859">
                                            <p:txEl>
                                              <p:charRg st="95" end="12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1859">
                                            <p:txEl>
                                              <p:charRg st="95" end="12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21859">
                                            <p:txEl>
                                              <p:charRg st="122" end="129"/>
                                            </p:txEl>
                                          </p:spTgt>
                                        </p:tgtEl>
                                        <p:attrNameLst>
                                          <p:attrName>style.visibility</p:attrName>
                                        </p:attrNameLst>
                                      </p:cBhvr>
                                      <p:to>
                                        <p:strVal val="visible"/>
                                      </p:to>
                                    </p:set>
                                    <p:anim calcmode="lin" valueType="num">
                                      <p:cBhvr additive="base">
                                        <p:cTn id="46" dur="500" fill="hold"/>
                                        <p:tgtEl>
                                          <p:spTgt spid="121859">
                                            <p:txEl>
                                              <p:charRg st="122" end="12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21859">
                                            <p:txEl>
                                              <p:charRg st="122" end="12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21859">
                                            <p:txEl>
                                              <p:charRg st="129" end="164"/>
                                            </p:txEl>
                                          </p:spTgt>
                                        </p:tgtEl>
                                        <p:attrNameLst>
                                          <p:attrName>style.visibility</p:attrName>
                                        </p:attrNameLst>
                                      </p:cBhvr>
                                      <p:to>
                                        <p:strVal val="visible"/>
                                      </p:to>
                                    </p:set>
                                    <p:anim calcmode="lin" valueType="num">
                                      <p:cBhvr additive="base">
                                        <p:cTn id="52" dur="500" fill="hold"/>
                                        <p:tgtEl>
                                          <p:spTgt spid="121859">
                                            <p:txEl>
                                              <p:charRg st="129" end="16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1859">
                                            <p:txEl>
                                              <p:charRg st="129"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预测问题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16067" name="Rectangle 3" descr="Rectangle: Click to edit Master text styles&#13;&#10;Second level&#13;&#10;Third level&#13;&#10;Fourth level&#13;&#10;Fifth level"/>
          <p:cNvSpPr>
            <a:spLocks noGrp="1"/>
          </p:cNvSpPr>
          <p:nvPr>
            <p:ph idx="1"/>
          </p:nvPr>
        </p:nvSpPr>
        <p:spPr>
          <a:xfrm>
            <a:off x="611188" y="2266950"/>
            <a:ext cx="7772400" cy="4114800"/>
          </a:xfrm>
          <a:ln/>
        </p:spPr>
        <p:txBody>
          <a:bodyPr vert="horz" wrap="square" lIns="91440" tIns="45720" rIns="91440" bIns="45720" anchor="t" anchorCtr="0"/>
          <a:p>
            <a:pPr eaLnBrk="1" hangingPunct="1">
              <a:lnSpc>
                <a:spcPct val="80000"/>
              </a:lnSpc>
            </a:pPr>
            <a:r>
              <a:rPr lang="zh-CN" altLang="en-US" sz="2800" dirty="0"/>
              <a:t>目标空间是连续值空间，待求函数就是回归（拟合）曲线（面）。</a:t>
            </a:r>
            <a:endParaRPr lang="zh-CN" altLang="en-US" sz="2800" dirty="0"/>
          </a:p>
          <a:p>
            <a:pPr eaLnBrk="1" hangingPunct="1">
              <a:lnSpc>
                <a:spcPct val="80000"/>
              </a:lnSpc>
              <a:buFont typeface="Wingdings" panose="05000000000000000000" pitchFamily="2" charset="2"/>
              <a:buNone/>
            </a:pPr>
            <a:r>
              <a:rPr lang="zh-CN" altLang="en-US" sz="2800" dirty="0"/>
              <a:t>	此时机器学习解决预测问题，也就是求一个数据在目标空间中符合某观测规律的象。</a:t>
            </a:r>
            <a:endParaRPr lang="zh-CN" altLang="en-US" sz="2800" dirty="0"/>
          </a:p>
          <a:p>
            <a:pPr eaLnBrk="1" hangingPunct="1">
              <a:lnSpc>
                <a:spcPct val="80000"/>
              </a:lnSpc>
            </a:pPr>
            <a:r>
              <a:rPr lang="zh-CN" altLang="en-US" sz="2800" dirty="0"/>
              <a:t>预测问题所用的训练数据是</a:t>
            </a:r>
            <a:r>
              <a:rPr lang="en-US" altLang="zh-CN" sz="2800" dirty="0"/>
              <a:t>&lt;D,R&gt;</a:t>
            </a:r>
            <a:r>
              <a:rPr lang="zh-CN" altLang="en-US" sz="2800" dirty="0"/>
              <a:t>，             。 </a:t>
            </a:r>
            <a:endParaRPr lang="zh-CN" altLang="en-US" sz="2800" dirty="0"/>
          </a:p>
          <a:p>
            <a:pPr lvl="1" eaLnBrk="1" hangingPunct="1">
              <a:lnSpc>
                <a:spcPct val="80000"/>
              </a:lnSpc>
            </a:pPr>
            <a:r>
              <a:rPr lang="zh-CN" altLang="en-US" sz="2400" dirty="0"/>
              <a:t>一般情况下我们事先已知（或者选择了）曲线（面）模型，需要学习的是模型中的参数。</a:t>
            </a:r>
            <a:endParaRPr lang="zh-CN" altLang="en-US" sz="2400" dirty="0"/>
          </a:p>
          <a:p>
            <a:pPr lvl="1" eaLnBrk="1" hangingPunct="1">
              <a:lnSpc>
                <a:spcPct val="80000"/>
              </a:lnSpc>
            </a:pPr>
            <a:r>
              <a:rPr lang="zh-CN" altLang="en-US" sz="2400" dirty="0"/>
              <a:t>例如已知多项式模型，但是要学习各项的系数。</a:t>
            </a:r>
            <a:endParaRPr lang="zh-CN" altLang="en-US" sz="2400" dirty="0"/>
          </a:p>
          <a:p>
            <a:pPr eaLnBrk="1" hangingPunct="1">
              <a:lnSpc>
                <a:spcPct val="80000"/>
              </a:lnSpc>
            </a:pPr>
            <a:r>
              <a:rPr lang="zh-CN" altLang="en-US" sz="2800" dirty="0"/>
              <a:t>常用的方法：</a:t>
            </a:r>
            <a:endParaRPr lang="zh-CN" altLang="en-US" sz="2800" dirty="0"/>
          </a:p>
          <a:p>
            <a:pPr lvl="1" eaLnBrk="1" hangingPunct="1">
              <a:lnSpc>
                <a:spcPct val="80000"/>
              </a:lnSpc>
            </a:pPr>
            <a:r>
              <a:rPr lang="zh-CN" altLang="en-US" sz="2400" dirty="0"/>
              <a:t>人工神经网络方法、线性回归、非线性回归、灰色预测模型等。 </a:t>
            </a:r>
            <a:endParaRPr lang="zh-CN" altLang="en-US" sz="2400" dirty="0"/>
          </a:p>
        </p:txBody>
      </p:sp>
      <p:sp>
        <p:nvSpPr>
          <p:cNvPr id="3584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5845"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16068" name="Object 4"/>
          <p:cNvGraphicFramePr>
            <a:graphicFrameLocks noChangeAspect="1"/>
          </p:cNvGraphicFramePr>
          <p:nvPr/>
        </p:nvGraphicFramePr>
        <p:xfrm>
          <a:off x="6732588" y="3813175"/>
          <a:ext cx="1008062" cy="407988"/>
        </p:xfrm>
        <a:graphic>
          <a:graphicData uri="http://schemas.openxmlformats.org/presentationml/2006/ole">
            <mc:AlternateContent xmlns:mc="http://schemas.openxmlformats.org/markup-compatibility/2006">
              <mc:Choice xmlns:v="urn:schemas-microsoft-com:vml" Requires="v">
                <p:oleObj spid="_x0000_s3078" name="" r:id="rId1" imgW="443865" imgH="177800" progId="Equation.3">
                  <p:embed/>
                </p:oleObj>
              </mc:Choice>
              <mc:Fallback>
                <p:oleObj name="" r:id="rId1" imgW="443865" imgH="177800" progId="Equation.3">
                  <p:embed/>
                  <p:pic>
                    <p:nvPicPr>
                      <p:cNvPr id="0" name="图片 3077"/>
                      <p:cNvPicPr/>
                      <p:nvPr/>
                    </p:nvPicPr>
                    <p:blipFill>
                      <a:blip r:embed="rId2"/>
                      <a:stretch>
                        <a:fillRect/>
                      </a:stretch>
                    </p:blipFill>
                    <p:spPr>
                      <a:xfrm>
                        <a:off x="6732588" y="3813175"/>
                        <a:ext cx="1008062" cy="407988"/>
                      </a:xfrm>
                      <a:prstGeom prst="rect">
                        <a:avLst/>
                      </a:prstGeom>
                      <a:noFill/>
                      <a:ln w="38100">
                        <a:noFill/>
                        <a:miter/>
                      </a:ln>
                    </p:spPr>
                  </p:pic>
                </p:oleObj>
              </mc:Fallback>
            </mc:AlternateContent>
          </a:graphicData>
        </a:graphic>
      </p:graphicFrame>
      <p:sp>
        <p:nvSpPr>
          <p:cNvPr id="35847" name="Rectangle 7"/>
          <p:cNvSpPr/>
          <p:nvPr/>
        </p:nvSpPr>
        <p:spPr>
          <a:xfrm>
            <a:off x="0" y="2833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16070" name="Object 6"/>
          <p:cNvGraphicFramePr>
            <a:graphicFrameLocks noChangeAspect="1"/>
          </p:cNvGraphicFramePr>
          <p:nvPr/>
        </p:nvGraphicFramePr>
        <p:xfrm>
          <a:off x="6083300" y="184150"/>
          <a:ext cx="2952750" cy="2236788"/>
        </p:xfrm>
        <a:graphic>
          <a:graphicData uri="http://schemas.openxmlformats.org/presentationml/2006/ole">
            <mc:AlternateContent xmlns:mc="http://schemas.openxmlformats.org/markup-compatibility/2006">
              <mc:Choice xmlns:v="urn:schemas-microsoft-com:vml" Requires="v">
                <p:oleObj spid="_x0000_s3079" name="" r:id="rId3" imgW="1873885" imgH="1422400" progId="Visio.Drawing.11">
                  <p:embed/>
                </p:oleObj>
              </mc:Choice>
              <mc:Fallback>
                <p:oleObj name="" r:id="rId3" imgW="1873885" imgH="1422400" progId="Visio.Drawing.11">
                  <p:embed/>
                  <p:pic>
                    <p:nvPicPr>
                      <p:cNvPr id="0" name="图片 3078"/>
                      <p:cNvPicPr/>
                      <p:nvPr/>
                    </p:nvPicPr>
                    <p:blipFill>
                      <a:blip r:embed="rId4"/>
                      <a:stretch>
                        <a:fillRect/>
                      </a:stretch>
                    </p:blipFill>
                    <p:spPr>
                      <a:xfrm>
                        <a:off x="6083300" y="184150"/>
                        <a:ext cx="2952750" cy="2236788"/>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375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6070"/>
                                        </p:tgtEl>
                                        <p:attrNameLst>
                                          <p:attrName>style.visibility</p:attrName>
                                        </p:attrNameLst>
                                      </p:cBhvr>
                                      <p:to>
                                        <p:strVal val="visible"/>
                                      </p:to>
                                    </p:set>
                                    <p:anim calcmode="lin" valueType="num">
                                      <p:cBhvr additive="base">
                                        <p:cTn id="7" dur="500" fill="hold"/>
                                        <p:tgtEl>
                                          <p:spTgt spid="216070"/>
                                        </p:tgtEl>
                                        <p:attrNameLst>
                                          <p:attrName>ppt_x</p:attrName>
                                        </p:attrNameLst>
                                      </p:cBhvr>
                                      <p:tavLst>
                                        <p:tav tm="0">
                                          <p:val>
                                            <p:strVal val="0-#ppt_w/2"/>
                                          </p:val>
                                        </p:tav>
                                        <p:tav tm="100000">
                                          <p:val>
                                            <p:strVal val="#ppt_x"/>
                                          </p:val>
                                        </p:tav>
                                      </p:tavLst>
                                    </p:anim>
                                    <p:anim calcmode="lin" valueType="num">
                                      <p:cBhvr additive="base">
                                        <p:cTn id="8" dur="500" fill="hold"/>
                                        <p:tgtEl>
                                          <p:spTgt spid="2160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6067">
                                            <p:txEl>
                                              <p:charRg st="0" end="30"/>
                                            </p:txEl>
                                          </p:spTgt>
                                        </p:tgtEl>
                                        <p:attrNameLst>
                                          <p:attrName>style.visibility</p:attrName>
                                        </p:attrNameLst>
                                      </p:cBhvr>
                                      <p:to>
                                        <p:strVal val="visible"/>
                                      </p:to>
                                    </p:set>
                                    <p:anim calcmode="lin" valueType="num">
                                      <p:cBhvr additive="base">
                                        <p:cTn id="13" dur="500" fill="hold"/>
                                        <p:tgtEl>
                                          <p:spTgt spid="216067">
                                            <p:txEl>
                                              <p:charRg st="0"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6067">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6067">
                                            <p:txEl>
                                              <p:charRg st="30" end="69"/>
                                            </p:txEl>
                                          </p:spTgt>
                                        </p:tgtEl>
                                        <p:attrNameLst>
                                          <p:attrName>style.visibility</p:attrName>
                                        </p:attrNameLst>
                                      </p:cBhvr>
                                      <p:to>
                                        <p:strVal val="visible"/>
                                      </p:to>
                                    </p:set>
                                    <p:anim calcmode="lin" valueType="num">
                                      <p:cBhvr additive="base">
                                        <p:cTn id="19" dur="500" fill="hold"/>
                                        <p:tgtEl>
                                          <p:spTgt spid="216067">
                                            <p:txEl>
                                              <p:charRg st="30" end="6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6067">
                                            <p:txEl>
                                              <p:charRg st="30" end="6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6067">
                                            <p:txEl>
                                              <p:charRg st="69" end="103"/>
                                            </p:txEl>
                                          </p:spTgt>
                                        </p:tgtEl>
                                        <p:attrNameLst>
                                          <p:attrName>style.visibility</p:attrName>
                                        </p:attrNameLst>
                                      </p:cBhvr>
                                      <p:to>
                                        <p:strVal val="visible"/>
                                      </p:to>
                                    </p:set>
                                    <p:anim calcmode="lin" valueType="num">
                                      <p:cBhvr additive="base">
                                        <p:cTn id="25" dur="500" fill="hold"/>
                                        <p:tgtEl>
                                          <p:spTgt spid="216067">
                                            <p:txEl>
                                              <p:charRg st="69" end="1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6067">
                                            <p:txEl>
                                              <p:charRg st="69" end="10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216068"/>
                                        </p:tgtEl>
                                        <p:attrNameLst>
                                          <p:attrName>style.visibility</p:attrName>
                                        </p:attrNameLst>
                                      </p:cBhvr>
                                      <p:to>
                                        <p:strVal val="visible"/>
                                      </p:to>
                                    </p:set>
                                    <p:anim calcmode="lin" valueType="num">
                                      <p:cBhvr additive="base">
                                        <p:cTn id="30" dur="500" fill="hold"/>
                                        <p:tgtEl>
                                          <p:spTgt spid="216068"/>
                                        </p:tgtEl>
                                        <p:attrNameLst>
                                          <p:attrName>ppt_x</p:attrName>
                                        </p:attrNameLst>
                                      </p:cBhvr>
                                      <p:tavLst>
                                        <p:tav tm="0">
                                          <p:val>
                                            <p:strVal val="1+#ppt_w/2"/>
                                          </p:val>
                                        </p:tav>
                                        <p:tav tm="100000">
                                          <p:val>
                                            <p:strVal val="#ppt_x"/>
                                          </p:val>
                                        </p:tav>
                                      </p:tavLst>
                                    </p:anim>
                                    <p:anim calcmode="lin" valueType="num">
                                      <p:cBhvr additive="base">
                                        <p:cTn id="31"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16067">
                                            <p:txEl>
                                              <p:charRg st="103" end="143"/>
                                            </p:txEl>
                                          </p:spTgt>
                                        </p:tgtEl>
                                        <p:attrNameLst>
                                          <p:attrName>style.visibility</p:attrName>
                                        </p:attrNameLst>
                                      </p:cBhvr>
                                      <p:to>
                                        <p:strVal val="visible"/>
                                      </p:to>
                                    </p:set>
                                    <p:anim calcmode="lin" valueType="num">
                                      <p:cBhvr additive="base">
                                        <p:cTn id="36" dur="500" fill="hold"/>
                                        <p:tgtEl>
                                          <p:spTgt spid="216067">
                                            <p:txEl>
                                              <p:charRg st="103" end="14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16067">
                                            <p:txEl>
                                              <p:charRg st="103" end="14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16067">
                                            <p:txEl>
                                              <p:charRg st="143" end="165"/>
                                            </p:txEl>
                                          </p:spTgt>
                                        </p:tgtEl>
                                        <p:attrNameLst>
                                          <p:attrName>style.visibility</p:attrName>
                                        </p:attrNameLst>
                                      </p:cBhvr>
                                      <p:to>
                                        <p:strVal val="visible"/>
                                      </p:to>
                                    </p:set>
                                    <p:anim calcmode="lin" valueType="num">
                                      <p:cBhvr additive="base">
                                        <p:cTn id="42" dur="500" fill="hold"/>
                                        <p:tgtEl>
                                          <p:spTgt spid="216067">
                                            <p:txEl>
                                              <p:charRg st="143" end="16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16067">
                                            <p:txEl>
                                              <p:charRg st="143" end="16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16067">
                                            <p:txEl>
                                              <p:charRg st="165" end="172"/>
                                            </p:txEl>
                                          </p:spTgt>
                                        </p:tgtEl>
                                        <p:attrNameLst>
                                          <p:attrName>style.visibility</p:attrName>
                                        </p:attrNameLst>
                                      </p:cBhvr>
                                      <p:to>
                                        <p:strVal val="visible"/>
                                      </p:to>
                                    </p:set>
                                    <p:anim calcmode="lin" valueType="num">
                                      <p:cBhvr additive="base">
                                        <p:cTn id="48" dur="500" fill="hold"/>
                                        <p:tgtEl>
                                          <p:spTgt spid="216067">
                                            <p:txEl>
                                              <p:charRg st="165" end="17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16067">
                                            <p:txEl>
                                              <p:charRg st="165" end="17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16067">
                                            <p:txEl>
                                              <p:charRg st="172" end="202"/>
                                            </p:txEl>
                                          </p:spTgt>
                                        </p:tgtEl>
                                        <p:attrNameLst>
                                          <p:attrName>style.visibility</p:attrName>
                                        </p:attrNameLst>
                                      </p:cBhvr>
                                      <p:to>
                                        <p:strVal val="visible"/>
                                      </p:to>
                                    </p:set>
                                    <p:anim calcmode="lin" valueType="num">
                                      <p:cBhvr additive="base">
                                        <p:cTn id="54" dur="500" fill="hold"/>
                                        <p:tgtEl>
                                          <p:spTgt spid="216067">
                                            <p:txEl>
                                              <p:charRg st="172" end="20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16067">
                                            <p:txEl>
                                              <p:charRg st="172" end="2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聚类问题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17091" name="Rectangle 3" descr="Rectangle: Click to edit Master text styles&#13;&#10;Second level&#13;&#10;Third level&#13;&#10;Fourth level&#13;&#10;Fifth level"/>
          <p:cNvSpPr>
            <a:spLocks noGrp="1"/>
          </p:cNvSpPr>
          <p:nvPr>
            <p:ph idx="1"/>
          </p:nvPr>
        </p:nvSpPr>
        <p:spPr>
          <a:xfrm>
            <a:off x="539750" y="1844675"/>
            <a:ext cx="7772400" cy="4752975"/>
          </a:xfrm>
          <a:ln/>
        </p:spPr>
        <p:txBody>
          <a:bodyPr vert="horz" wrap="square" lIns="91440" tIns="45720" rIns="91440" bIns="45720" anchor="t" anchorCtr="0"/>
          <a:p>
            <a:pPr eaLnBrk="1" hangingPunct="1">
              <a:lnSpc>
                <a:spcPct val="80000"/>
              </a:lnSpc>
            </a:pPr>
            <a:r>
              <a:rPr lang="zh-CN" altLang="en-US" sz="2800" dirty="0"/>
              <a:t>目标空间是未知有限离散值空间，</a:t>
            </a:r>
            <a:endParaRPr lang="zh-CN" altLang="en-US" sz="2800" dirty="0"/>
          </a:p>
          <a:p>
            <a:pPr eaLnBrk="1" hangingPunct="1">
              <a:lnSpc>
                <a:spcPct val="80000"/>
              </a:lnSpc>
              <a:buFont typeface="Wingdings" panose="05000000000000000000" pitchFamily="2" charset="2"/>
              <a:buNone/>
            </a:pPr>
            <a:r>
              <a:rPr lang="zh-CN" altLang="en-US" sz="2800" dirty="0"/>
              <a:t>	即，</a:t>
            </a:r>
            <a:r>
              <a:rPr lang="en-US" altLang="zh-CN" sz="2800" dirty="0"/>
              <a:t>Z=X={x</a:t>
            </a:r>
            <a:r>
              <a:rPr lang="en-US" altLang="zh-CN" sz="2800" baseline="-25000" dirty="0"/>
              <a:t>1</a:t>
            </a:r>
            <a:r>
              <a:rPr lang="en-US" altLang="zh-CN" sz="2800" dirty="0"/>
              <a:t>,x</a:t>
            </a:r>
            <a:r>
              <a:rPr lang="en-US" altLang="zh-CN" sz="2800" baseline="-25000" dirty="0"/>
              <a:t>2</a:t>
            </a:r>
            <a:r>
              <a:rPr lang="en-US" altLang="zh-CN" sz="2800" dirty="0"/>
              <a:t>,</a:t>
            </a:r>
            <a:r>
              <a:rPr lang="en-US" altLang="zh-CN" sz="2800" dirty="0">
                <a:latin typeface="Times New Roman" panose="02020603050405020304" pitchFamily="18" charset="0"/>
              </a:rPr>
              <a:t>…</a:t>
            </a:r>
            <a:r>
              <a:rPr lang="en-US" altLang="zh-CN" sz="2800" dirty="0"/>
              <a:t>,x</a:t>
            </a:r>
            <a:r>
              <a:rPr lang="en-US" altLang="zh-CN" sz="2800" baseline="-25000" dirty="0"/>
              <a:t>k</a:t>
            </a:r>
            <a:r>
              <a:rPr lang="en-US" altLang="zh-CN" sz="2800" dirty="0"/>
              <a:t>}</a:t>
            </a:r>
            <a:endParaRPr lang="en-US" altLang="zh-CN" sz="2800" dirty="0"/>
          </a:p>
          <a:p>
            <a:pPr eaLnBrk="1" hangingPunct="1">
              <a:lnSpc>
                <a:spcPct val="80000"/>
              </a:lnSpc>
              <a:buFont typeface="Wingdings" panose="05000000000000000000" pitchFamily="2" charset="2"/>
              <a:buNone/>
            </a:pPr>
            <a:r>
              <a:rPr lang="en-US" altLang="zh-CN" sz="2800" dirty="0"/>
              <a:t>	</a:t>
            </a:r>
            <a:r>
              <a:rPr lang="zh-CN" altLang="en-US" sz="2800" dirty="0"/>
              <a:t>待求函数就是聚类函数，也称为聚类模型。</a:t>
            </a:r>
            <a:endParaRPr lang="zh-CN" altLang="en-US" sz="2800" dirty="0"/>
          </a:p>
          <a:p>
            <a:pPr eaLnBrk="1" hangingPunct="1">
              <a:lnSpc>
                <a:spcPct val="80000"/>
              </a:lnSpc>
            </a:pPr>
            <a:r>
              <a:rPr lang="zh-CN" altLang="en-US" sz="2800" dirty="0"/>
              <a:t>聚类问题就是把已知数据集划分为不同子集（类别），并且不同类别之间的差距越大越好，同一类别内的数据差距越小越好。</a:t>
            </a:r>
            <a:endParaRPr lang="zh-CN" altLang="en-US" sz="2800" dirty="0"/>
          </a:p>
          <a:p>
            <a:pPr eaLnBrk="1" hangingPunct="1">
              <a:lnSpc>
                <a:spcPct val="80000"/>
              </a:lnSpc>
            </a:pPr>
            <a:r>
              <a:rPr lang="zh-CN" altLang="en-US" sz="2800" dirty="0"/>
              <a:t>聚类问题所用的训练数据是</a:t>
            </a:r>
            <a:r>
              <a:rPr lang="en-US" altLang="zh-CN" sz="2800" dirty="0"/>
              <a:t>D</a:t>
            </a:r>
            <a:r>
              <a:rPr lang="zh-CN" altLang="en-US" sz="2800" dirty="0"/>
              <a:t>（           ）。</a:t>
            </a:r>
            <a:endParaRPr lang="zh-CN" altLang="en-US" sz="2800" dirty="0"/>
          </a:p>
          <a:p>
            <a:pPr eaLnBrk="1" hangingPunct="1">
              <a:lnSpc>
                <a:spcPct val="80000"/>
              </a:lnSpc>
            </a:pPr>
            <a:r>
              <a:rPr lang="zh-CN" altLang="en-US" sz="2800" dirty="0"/>
              <a:t>聚类问题要用无监督学习 </a:t>
            </a:r>
            <a:endParaRPr lang="zh-CN" altLang="en-US" sz="2800" dirty="0"/>
          </a:p>
          <a:p>
            <a:pPr eaLnBrk="1" hangingPunct="1">
              <a:lnSpc>
                <a:spcPct val="80000"/>
              </a:lnSpc>
            </a:pPr>
            <a:r>
              <a:rPr lang="zh-CN" altLang="en-US" sz="2800" dirty="0"/>
              <a:t>常用的方法：</a:t>
            </a:r>
            <a:endParaRPr lang="zh-CN" altLang="en-US" sz="2800" dirty="0"/>
          </a:p>
          <a:p>
            <a:pPr lvl="1" eaLnBrk="1" hangingPunct="1">
              <a:lnSpc>
                <a:spcPct val="80000"/>
              </a:lnSpc>
            </a:pPr>
            <a:r>
              <a:rPr lang="zh-CN" altLang="en-US" sz="2400" dirty="0"/>
              <a:t>划分聚类法、层次聚类法、基于密度的聚类、基于网格的聚类、自组织特征映射网络等等。</a:t>
            </a:r>
            <a:endParaRPr lang="zh-CN" altLang="en-US" sz="2400" dirty="0"/>
          </a:p>
        </p:txBody>
      </p:sp>
      <p:sp>
        <p:nvSpPr>
          <p:cNvPr id="3789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7893" name="Rectangle 5"/>
          <p:cNvSpPr/>
          <p:nvPr/>
        </p:nvSpPr>
        <p:spPr>
          <a:xfrm>
            <a:off x="0" y="33385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17092" name="Object 4"/>
          <p:cNvGraphicFramePr>
            <a:graphicFrameLocks noChangeAspect="1"/>
          </p:cNvGraphicFramePr>
          <p:nvPr/>
        </p:nvGraphicFramePr>
        <p:xfrm>
          <a:off x="5940425" y="4221163"/>
          <a:ext cx="952500" cy="385762"/>
        </p:xfrm>
        <a:graphic>
          <a:graphicData uri="http://schemas.openxmlformats.org/presentationml/2006/ole">
            <mc:AlternateContent xmlns:mc="http://schemas.openxmlformats.org/markup-compatibility/2006">
              <mc:Choice xmlns:v="urn:schemas-microsoft-com:vml" Requires="v">
                <p:oleObj spid="_x0000_s3082" name="" r:id="rId1" imgW="443865" imgH="177800" progId="Equation.3">
                  <p:embed/>
                </p:oleObj>
              </mc:Choice>
              <mc:Fallback>
                <p:oleObj name="" r:id="rId1" imgW="443865" imgH="177800" progId="Equation.3">
                  <p:embed/>
                  <p:pic>
                    <p:nvPicPr>
                      <p:cNvPr id="0" name="图片 3081"/>
                      <p:cNvPicPr/>
                      <p:nvPr/>
                    </p:nvPicPr>
                    <p:blipFill>
                      <a:blip r:embed="rId2"/>
                      <a:stretch>
                        <a:fillRect/>
                      </a:stretch>
                    </p:blipFill>
                    <p:spPr>
                      <a:xfrm>
                        <a:off x="5940425" y="4221163"/>
                        <a:ext cx="952500" cy="385762"/>
                      </a:xfrm>
                      <a:prstGeom prst="rect">
                        <a:avLst/>
                      </a:prstGeom>
                      <a:noFill/>
                      <a:ln w="38100">
                        <a:noFill/>
                        <a:miter/>
                      </a:ln>
                    </p:spPr>
                  </p:pic>
                </p:oleObj>
              </mc:Fallback>
            </mc:AlternateContent>
          </a:graphicData>
        </a:graphic>
      </p:graphicFrame>
      <p:sp>
        <p:nvSpPr>
          <p:cNvPr id="37895" name="Rectangle 7"/>
          <p:cNvSpPr/>
          <p:nvPr/>
        </p:nvSpPr>
        <p:spPr>
          <a:xfrm>
            <a:off x="0" y="2824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17094" name="Object 6"/>
          <p:cNvGraphicFramePr>
            <a:graphicFrameLocks noChangeAspect="1"/>
          </p:cNvGraphicFramePr>
          <p:nvPr/>
        </p:nvGraphicFramePr>
        <p:xfrm>
          <a:off x="5862638" y="190500"/>
          <a:ext cx="3101975" cy="2000250"/>
        </p:xfrm>
        <a:graphic>
          <a:graphicData uri="http://schemas.openxmlformats.org/presentationml/2006/ole">
            <mc:AlternateContent xmlns:mc="http://schemas.openxmlformats.org/markup-compatibility/2006">
              <mc:Choice xmlns:v="urn:schemas-microsoft-com:vml" Requires="v">
                <p:oleObj spid="_x0000_s3081" name="" r:id="rId3" imgW="2201545" imgH="1422400" progId="Visio.Drawing.11">
                  <p:embed/>
                </p:oleObj>
              </mc:Choice>
              <mc:Fallback>
                <p:oleObj name="" r:id="rId3" imgW="2201545" imgH="1422400" progId="Visio.Drawing.11">
                  <p:embed/>
                  <p:pic>
                    <p:nvPicPr>
                      <p:cNvPr id="0" name="图片 3080"/>
                      <p:cNvPicPr/>
                      <p:nvPr/>
                    </p:nvPicPr>
                    <p:blipFill>
                      <a:blip r:embed="rId4"/>
                      <a:stretch>
                        <a:fillRect/>
                      </a:stretch>
                    </p:blipFill>
                    <p:spPr>
                      <a:xfrm>
                        <a:off x="5862638" y="190500"/>
                        <a:ext cx="3101975" cy="2000250"/>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38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094"/>
                                        </p:tgtEl>
                                        <p:attrNameLst>
                                          <p:attrName>style.visibility</p:attrName>
                                        </p:attrNameLst>
                                      </p:cBhvr>
                                      <p:to>
                                        <p:strVal val="visible"/>
                                      </p:to>
                                    </p:set>
                                    <p:anim calcmode="lin" valueType="num">
                                      <p:cBhvr additive="base">
                                        <p:cTn id="7" dur="500" fill="hold"/>
                                        <p:tgtEl>
                                          <p:spTgt spid="217094"/>
                                        </p:tgtEl>
                                        <p:attrNameLst>
                                          <p:attrName>ppt_x</p:attrName>
                                        </p:attrNameLst>
                                      </p:cBhvr>
                                      <p:tavLst>
                                        <p:tav tm="0">
                                          <p:val>
                                            <p:strVal val="0-#ppt_w/2"/>
                                          </p:val>
                                        </p:tav>
                                        <p:tav tm="100000">
                                          <p:val>
                                            <p:strVal val="#ppt_x"/>
                                          </p:val>
                                        </p:tav>
                                      </p:tavLst>
                                    </p:anim>
                                    <p:anim calcmode="lin" valueType="num">
                                      <p:cBhvr additive="base">
                                        <p:cTn id="8"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7091">
                                            <p:txEl>
                                              <p:charRg st="0" end="16"/>
                                            </p:txEl>
                                          </p:spTgt>
                                        </p:tgtEl>
                                        <p:attrNameLst>
                                          <p:attrName>style.visibility</p:attrName>
                                        </p:attrNameLst>
                                      </p:cBhvr>
                                      <p:to>
                                        <p:strVal val="visible"/>
                                      </p:to>
                                    </p:set>
                                    <p:anim calcmode="lin" valueType="num">
                                      <p:cBhvr additive="base">
                                        <p:cTn id="13" dur="500" fill="hold"/>
                                        <p:tgtEl>
                                          <p:spTgt spid="217091">
                                            <p:txEl>
                                              <p:charRg st="0"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7091">
                                            <p:txEl>
                                              <p:charRg st="0" end="16"/>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17091">
                                            <p:txEl>
                                              <p:charRg st="16" end="36"/>
                                            </p:txEl>
                                          </p:spTgt>
                                        </p:tgtEl>
                                        <p:attrNameLst>
                                          <p:attrName>style.visibility</p:attrName>
                                        </p:attrNameLst>
                                      </p:cBhvr>
                                      <p:to>
                                        <p:strVal val="visible"/>
                                      </p:to>
                                    </p:set>
                                    <p:anim calcmode="lin" valueType="num">
                                      <p:cBhvr additive="base">
                                        <p:cTn id="18" dur="500" fill="hold"/>
                                        <p:tgtEl>
                                          <p:spTgt spid="217091">
                                            <p:txEl>
                                              <p:charRg st="16" end="3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7091">
                                            <p:txEl>
                                              <p:charRg st="16" end="36"/>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17091">
                                            <p:txEl>
                                              <p:charRg st="36" end="57"/>
                                            </p:txEl>
                                          </p:spTgt>
                                        </p:tgtEl>
                                        <p:attrNameLst>
                                          <p:attrName>style.visibility</p:attrName>
                                        </p:attrNameLst>
                                      </p:cBhvr>
                                      <p:to>
                                        <p:strVal val="visible"/>
                                      </p:to>
                                    </p:set>
                                    <p:anim calcmode="lin" valueType="num">
                                      <p:cBhvr additive="base">
                                        <p:cTn id="23" dur="500" fill="hold"/>
                                        <p:tgtEl>
                                          <p:spTgt spid="217091">
                                            <p:txEl>
                                              <p:charRg st="36" end="5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7091">
                                            <p:txEl>
                                              <p:charRg st="36" end="5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7091">
                                            <p:txEl>
                                              <p:charRg st="57" end="113"/>
                                            </p:txEl>
                                          </p:spTgt>
                                        </p:tgtEl>
                                        <p:attrNameLst>
                                          <p:attrName>style.visibility</p:attrName>
                                        </p:attrNameLst>
                                      </p:cBhvr>
                                      <p:to>
                                        <p:strVal val="visible"/>
                                      </p:to>
                                    </p:set>
                                    <p:anim calcmode="lin" valueType="num">
                                      <p:cBhvr additive="base">
                                        <p:cTn id="29" dur="500" fill="hold"/>
                                        <p:tgtEl>
                                          <p:spTgt spid="217091">
                                            <p:txEl>
                                              <p:charRg st="57" end="1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7091">
                                            <p:txEl>
                                              <p:charRg st="57" end="11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7091">
                                            <p:txEl>
                                              <p:charRg st="113" end="141"/>
                                            </p:txEl>
                                          </p:spTgt>
                                        </p:tgtEl>
                                        <p:attrNameLst>
                                          <p:attrName>style.visibility</p:attrName>
                                        </p:attrNameLst>
                                      </p:cBhvr>
                                      <p:to>
                                        <p:strVal val="visible"/>
                                      </p:to>
                                    </p:set>
                                    <p:anim calcmode="lin" valueType="num">
                                      <p:cBhvr additive="base">
                                        <p:cTn id="35" dur="500" fill="hold"/>
                                        <p:tgtEl>
                                          <p:spTgt spid="217091">
                                            <p:txEl>
                                              <p:charRg st="113" end="14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7091">
                                            <p:txEl>
                                              <p:charRg st="113" end="141"/>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2" fill="hold" nodeType="afterEffect">
                                  <p:stCondLst>
                                    <p:cond delay="0"/>
                                  </p:stCondLst>
                                  <p:childTnLst>
                                    <p:set>
                                      <p:cBhvr>
                                        <p:cTn id="39" dur="1" fill="hold">
                                          <p:stCondLst>
                                            <p:cond delay="0"/>
                                          </p:stCondLst>
                                        </p:cTn>
                                        <p:tgtEl>
                                          <p:spTgt spid="217092"/>
                                        </p:tgtEl>
                                        <p:attrNameLst>
                                          <p:attrName>style.visibility</p:attrName>
                                        </p:attrNameLst>
                                      </p:cBhvr>
                                      <p:to>
                                        <p:strVal val="visible"/>
                                      </p:to>
                                    </p:set>
                                    <p:anim calcmode="lin" valueType="num">
                                      <p:cBhvr additive="base">
                                        <p:cTn id="40" dur="500" fill="hold"/>
                                        <p:tgtEl>
                                          <p:spTgt spid="217092"/>
                                        </p:tgtEl>
                                        <p:attrNameLst>
                                          <p:attrName>ppt_x</p:attrName>
                                        </p:attrNameLst>
                                      </p:cBhvr>
                                      <p:tavLst>
                                        <p:tav tm="0">
                                          <p:val>
                                            <p:strVal val="1+#ppt_w/2"/>
                                          </p:val>
                                        </p:tav>
                                        <p:tav tm="100000">
                                          <p:val>
                                            <p:strVal val="#ppt_x"/>
                                          </p:val>
                                        </p:tav>
                                      </p:tavLst>
                                    </p:anim>
                                    <p:anim calcmode="lin" valueType="num">
                                      <p:cBhvr additive="base">
                                        <p:cTn id="41" dur="500" fill="hold"/>
                                        <p:tgtEl>
                                          <p:spTgt spid="21709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17091">
                                            <p:txEl>
                                              <p:charRg st="141" end="154"/>
                                            </p:txEl>
                                          </p:spTgt>
                                        </p:tgtEl>
                                        <p:attrNameLst>
                                          <p:attrName>style.visibility</p:attrName>
                                        </p:attrNameLst>
                                      </p:cBhvr>
                                      <p:to>
                                        <p:strVal val="visible"/>
                                      </p:to>
                                    </p:set>
                                    <p:anim calcmode="lin" valueType="num">
                                      <p:cBhvr additive="base">
                                        <p:cTn id="46" dur="500" fill="hold"/>
                                        <p:tgtEl>
                                          <p:spTgt spid="217091">
                                            <p:txEl>
                                              <p:charRg st="141" end="15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17091">
                                            <p:txEl>
                                              <p:charRg st="141" end="15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7091">
                                            <p:txEl>
                                              <p:charRg st="154" end="161"/>
                                            </p:txEl>
                                          </p:spTgt>
                                        </p:tgtEl>
                                        <p:attrNameLst>
                                          <p:attrName>style.visibility</p:attrName>
                                        </p:attrNameLst>
                                      </p:cBhvr>
                                      <p:to>
                                        <p:strVal val="visible"/>
                                      </p:to>
                                    </p:set>
                                    <p:anim calcmode="lin" valueType="num">
                                      <p:cBhvr additive="base">
                                        <p:cTn id="52" dur="500" fill="hold"/>
                                        <p:tgtEl>
                                          <p:spTgt spid="217091">
                                            <p:txEl>
                                              <p:charRg st="154" end="16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17091">
                                            <p:txEl>
                                              <p:charRg st="154" end="161"/>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17091">
                                            <p:txEl>
                                              <p:charRg st="161" end="202"/>
                                            </p:txEl>
                                          </p:spTgt>
                                        </p:tgtEl>
                                        <p:attrNameLst>
                                          <p:attrName>style.visibility</p:attrName>
                                        </p:attrNameLst>
                                      </p:cBhvr>
                                      <p:to>
                                        <p:strVal val="visible"/>
                                      </p:to>
                                    </p:set>
                                    <p:anim calcmode="lin" valueType="num">
                                      <p:cBhvr additive="base">
                                        <p:cTn id="58" dur="500" fill="hold"/>
                                        <p:tgtEl>
                                          <p:spTgt spid="217091">
                                            <p:txEl>
                                              <p:charRg st="161" end="20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17091">
                                            <p:txEl>
                                              <p:charRg st="161" end="2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联想问题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18115" name="Rectangle 3" descr="Rectangle: Click to edit Master text styles&#13;&#10;Second level&#13;&#10;Third level&#13;&#10;Fourth level&#13;&#10;Fifth level"/>
          <p:cNvSpPr>
            <a:spLocks noGrp="1"/>
          </p:cNvSpPr>
          <p:nvPr>
            <p:ph idx="1"/>
          </p:nvPr>
        </p:nvSpPr>
        <p:spPr>
          <a:xfrm>
            <a:off x="611188" y="1978025"/>
            <a:ext cx="7772400" cy="4114800"/>
          </a:xfrm>
          <a:ln/>
        </p:spPr>
        <p:txBody>
          <a:bodyPr vert="horz" wrap="square" lIns="91440" tIns="45720" rIns="91440" bIns="45720" anchor="t" anchorCtr="0"/>
          <a:p>
            <a:pPr eaLnBrk="1" hangingPunct="1"/>
            <a:r>
              <a:rPr lang="zh-CN" altLang="en-US" sz="2800" dirty="0"/>
              <a:t>目标空间就是数据空间本身，</a:t>
            </a:r>
            <a:endParaRPr lang="zh-CN" altLang="en-US" sz="2800" dirty="0"/>
          </a:p>
          <a:p>
            <a:pPr eaLnBrk="1" hangingPunct="1">
              <a:buFont typeface="Wingdings" panose="05000000000000000000" pitchFamily="2" charset="2"/>
              <a:buNone/>
            </a:pPr>
            <a:r>
              <a:rPr lang="zh-CN" altLang="en-US" sz="2800" dirty="0"/>
              <a:t>	即，	</a:t>
            </a:r>
            <a:r>
              <a:rPr lang="en-US" altLang="zh-CN" sz="2800" dirty="0"/>
              <a:t>Z=S</a:t>
            </a:r>
            <a:endParaRPr lang="en-US" altLang="zh-CN" sz="2800" dirty="0"/>
          </a:p>
          <a:p>
            <a:pPr eaLnBrk="1" hangingPunct="1">
              <a:buFont typeface="Wingdings" panose="05000000000000000000" pitchFamily="2" charset="2"/>
              <a:buNone/>
            </a:pPr>
            <a:r>
              <a:rPr lang="en-US" altLang="zh-CN" sz="2800" dirty="0"/>
              <a:t>	</a:t>
            </a:r>
            <a:r>
              <a:rPr lang="zh-CN" altLang="en-US" sz="2800" dirty="0"/>
              <a:t>待求函数就是求自身内部的一种映射。</a:t>
            </a:r>
            <a:endParaRPr lang="zh-CN" altLang="en-US" sz="2800" dirty="0"/>
          </a:p>
          <a:p>
            <a:pPr eaLnBrk="1" hangingPunct="1"/>
            <a:r>
              <a:rPr lang="zh-CN" altLang="en-US" sz="2800" dirty="0"/>
              <a:t>联想问题，也称为相关性分析或者关联问题</a:t>
            </a:r>
            <a:endParaRPr lang="zh-CN" altLang="en-US" sz="2800" dirty="0"/>
          </a:p>
          <a:p>
            <a:pPr lvl="1" eaLnBrk="1" hangingPunct="1"/>
            <a:r>
              <a:rPr lang="zh-CN" altLang="en-US" sz="2400" dirty="0"/>
              <a:t>就是发现不同数据（属性）之间的相互依赖关系。</a:t>
            </a:r>
            <a:endParaRPr lang="zh-CN" altLang="en-US" sz="2400" dirty="0"/>
          </a:p>
          <a:p>
            <a:pPr lvl="1" eaLnBrk="1" hangingPunct="1"/>
            <a:r>
              <a:rPr lang="zh-CN" altLang="en-US" sz="2400" dirty="0"/>
              <a:t>简单地说，就是可以从事物</a:t>
            </a:r>
            <a:r>
              <a:rPr lang="en-US" altLang="zh-CN" sz="2400" dirty="0"/>
              <a:t>A</a:t>
            </a:r>
            <a:r>
              <a:rPr lang="zh-CN" altLang="en-US" sz="2400" dirty="0"/>
              <a:t>推出事物</a:t>
            </a:r>
            <a:r>
              <a:rPr lang="en-US" altLang="zh-CN" sz="2400" dirty="0"/>
              <a:t>B</a:t>
            </a:r>
            <a:r>
              <a:rPr lang="zh-CN" altLang="en-US" sz="2400" dirty="0"/>
              <a:t>，即</a:t>
            </a:r>
            <a:r>
              <a:rPr lang="en-US" altLang="zh-CN" sz="2400" dirty="0"/>
              <a:t>A→B</a:t>
            </a:r>
            <a:endParaRPr lang="en-US" altLang="zh-CN" sz="2400" dirty="0"/>
          </a:p>
          <a:p>
            <a:pPr eaLnBrk="1" hangingPunct="1"/>
            <a:r>
              <a:rPr lang="zh-CN" altLang="en-US" sz="2800" dirty="0"/>
              <a:t>常用的方法：</a:t>
            </a:r>
            <a:endParaRPr lang="zh-CN" altLang="en-US" sz="2800" dirty="0"/>
          </a:p>
          <a:p>
            <a:pPr lvl="1" eaLnBrk="1" hangingPunct="1"/>
            <a:r>
              <a:rPr lang="zh-CN" altLang="en-US" sz="2400" dirty="0"/>
              <a:t>反馈神经网络、关联规则、回归分析等等。 </a:t>
            </a:r>
            <a:endParaRPr lang="zh-CN" altLang="en-US" sz="2400" dirty="0"/>
          </a:p>
        </p:txBody>
      </p:sp>
      <p:sp>
        <p:nvSpPr>
          <p:cNvPr id="3994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9941" name="Rectangle 5"/>
          <p:cNvSpPr/>
          <p:nvPr/>
        </p:nvSpPr>
        <p:spPr>
          <a:xfrm>
            <a:off x="0" y="282892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18116" name="Object 4"/>
          <p:cNvGraphicFramePr>
            <a:graphicFrameLocks noChangeAspect="1"/>
          </p:cNvGraphicFramePr>
          <p:nvPr/>
        </p:nvGraphicFramePr>
        <p:xfrm>
          <a:off x="5795963" y="190500"/>
          <a:ext cx="3160712" cy="2301875"/>
        </p:xfrm>
        <a:graphic>
          <a:graphicData uri="http://schemas.openxmlformats.org/presentationml/2006/ole">
            <mc:AlternateContent xmlns:mc="http://schemas.openxmlformats.org/markup-compatibility/2006">
              <mc:Choice xmlns:v="urn:schemas-microsoft-com:vml" Requires="v">
                <p:oleObj spid="_x0000_s3084" name="" r:id="rId1" imgW="1953260" imgH="1433830" progId="Visio.Drawing.11">
                  <p:embed/>
                </p:oleObj>
              </mc:Choice>
              <mc:Fallback>
                <p:oleObj name="" r:id="rId1" imgW="1953260" imgH="1433830" progId="Visio.Drawing.11">
                  <p:embed/>
                  <p:pic>
                    <p:nvPicPr>
                      <p:cNvPr id="0" name="图片 3083"/>
                      <p:cNvPicPr/>
                      <p:nvPr/>
                    </p:nvPicPr>
                    <p:blipFill>
                      <a:blip r:embed="rId2"/>
                      <a:stretch>
                        <a:fillRect/>
                      </a:stretch>
                    </p:blipFill>
                    <p:spPr>
                      <a:xfrm>
                        <a:off x="5795963" y="190500"/>
                        <a:ext cx="3160712" cy="2301875"/>
                      </a:xfrm>
                      <a:prstGeom prst="rect">
                        <a:avLst/>
                      </a:prstGeom>
                      <a:noFill/>
                      <a:ln w="38100">
                        <a:noFill/>
                        <a:miter/>
                      </a:ln>
                    </p:spPr>
                  </p:pic>
                </p:oleObj>
              </mc:Fallback>
            </mc:AlternateContent>
          </a:graphicData>
        </a:graphic>
      </p:graphicFrame>
    </p:spTree>
    <p:custDataLst>
      <p:tags r:id="rId3"/>
    </p:custDataLst>
  </p:cSld>
  <p:clrMapOvr>
    <a:masterClrMapping/>
  </p:clrMapOvr>
  <p:transition spd="slow" advTm="220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0-#ppt_w/2"/>
                                          </p:val>
                                        </p:tav>
                                        <p:tav tm="100000">
                                          <p:val>
                                            <p:strVal val="#ppt_x"/>
                                          </p:val>
                                        </p:tav>
                                      </p:tavLst>
                                    </p:anim>
                                    <p:anim calcmode="lin" valueType="num">
                                      <p:cBhvr additive="base">
                                        <p:cTn id="8" dur="500" fill="hold"/>
                                        <p:tgtEl>
                                          <p:spTgt spid="218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8115">
                                            <p:txEl>
                                              <p:charRg st="0" end="14"/>
                                            </p:txEl>
                                          </p:spTgt>
                                        </p:tgtEl>
                                        <p:attrNameLst>
                                          <p:attrName>style.visibility</p:attrName>
                                        </p:attrNameLst>
                                      </p:cBhvr>
                                      <p:to>
                                        <p:strVal val="visible"/>
                                      </p:to>
                                    </p:set>
                                    <p:anim calcmode="lin" valueType="num">
                                      <p:cBhvr additive="base">
                                        <p:cTn id="13" dur="500" fill="hold"/>
                                        <p:tgtEl>
                                          <p:spTgt spid="218115">
                                            <p:txEl>
                                              <p:charRg st="0"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8115">
                                            <p:txEl>
                                              <p:charRg st="0" end="1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18115">
                                            <p:txEl>
                                              <p:charRg st="14" end="22"/>
                                            </p:txEl>
                                          </p:spTgt>
                                        </p:tgtEl>
                                        <p:attrNameLst>
                                          <p:attrName>style.visibility</p:attrName>
                                        </p:attrNameLst>
                                      </p:cBhvr>
                                      <p:to>
                                        <p:strVal val="visible"/>
                                      </p:to>
                                    </p:set>
                                    <p:anim calcmode="lin" valueType="num">
                                      <p:cBhvr additive="base">
                                        <p:cTn id="18" dur="500" fill="hold"/>
                                        <p:tgtEl>
                                          <p:spTgt spid="218115">
                                            <p:txEl>
                                              <p:charRg st="14" end="2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8115">
                                            <p:txEl>
                                              <p:charRg st="14" end="2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18115">
                                            <p:txEl>
                                              <p:charRg st="22" end="41"/>
                                            </p:txEl>
                                          </p:spTgt>
                                        </p:tgtEl>
                                        <p:attrNameLst>
                                          <p:attrName>style.visibility</p:attrName>
                                        </p:attrNameLst>
                                      </p:cBhvr>
                                      <p:to>
                                        <p:strVal val="visible"/>
                                      </p:to>
                                    </p:set>
                                    <p:anim calcmode="lin" valueType="num">
                                      <p:cBhvr additive="base">
                                        <p:cTn id="23" dur="500" fill="hold"/>
                                        <p:tgtEl>
                                          <p:spTgt spid="218115">
                                            <p:txEl>
                                              <p:charRg st="22" end="4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8115">
                                            <p:txEl>
                                              <p:charRg st="22" end="4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8115">
                                            <p:txEl>
                                              <p:charRg st="41" end="61"/>
                                            </p:txEl>
                                          </p:spTgt>
                                        </p:tgtEl>
                                        <p:attrNameLst>
                                          <p:attrName>style.visibility</p:attrName>
                                        </p:attrNameLst>
                                      </p:cBhvr>
                                      <p:to>
                                        <p:strVal val="visible"/>
                                      </p:to>
                                    </p:set>
                                    <p:anim calcmode="lin" valueType="num">
                                      <p:cBhvr additive="base">
                                        <p:cTn id="29" dur="500" fill="hold"/>
                                        <p:tgtEl>
                                          <p:spTgt spid="218115">
                                            <p:txEl>
                                              <p:charRg st="41" end="6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8115">
                                            <p:txEl>
                                              <p:charRg st="41" end="6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8115">
                                            <p:txEl>
                                              <p:charRg st="61" end="84"/>
                                            </p:txEl>
                                          </p:spTgt>
                                        </p:tgtEl>
                                        <p:attrNameLst>
                                          <p:attrName>style.visibility</p:attrName>
                                        </p:attrNameLst>
                                      </p:cBhvr>
                                      <p:to>
                                        <p:strVal val="visible"/>
                                      </p:to>
                                    </p:set>
                                    <p:anim calcmode="lin" valueType="num">
                                      <p:cBhvr additive="base">
                                        <p:cTn id="35" dur="500" fill="hold"/>
                                        <p:tgtEl>
                                          <p:spTgt spid="218115">
                                            <p:txEl>
                                              <p:charRg st="61" end="8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8115">
                                            <p:txEl>
                                              <p:charRg st="61" end="8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8115">
                                            <p:txEl>
                                              <p:charRg st="84" end="108"/>
                                            </p:txEl>
                                          </p:spTgt>
                                        </p:tgtEl>
                                        <p:attrNameLst>
                                          <p:attrName>style.visibility</p:attrName>
                                        </p:attrNameLst>
                                      </p:cBhvr>
                                      <p:to>
                                        <p:strVal val="visible"/>
                                      </p:to>
                                    </p:set>
                                    <p:anim calcmode="lin" valueType="num">
                                      <p:cBhvr additive="base">
                                        <p:cTn id="41" dur="500" fill="hold"/>
                                        <p:tgtEl>
                                          <p:spTgt spid="218115">
                                            <p:txEl>
                                              <p:charRg st="84" end="10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8115">
                                            <p:txEl>
                                              <p:charRg st="84" end="10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8115">
                                            <p:txEl>
                                              <p:charRg st="108" end="115"/>
                                            </p:txEl>
                                          </p:spTgt>
                                        </p:tgtEl>
                                        <p:attrNameLst>
                                          <p:attrName>style.visibility</p:attrName>
                                        </p:attrNameLst>
                                      </p:cBhvr>
                                      <p:to>
                                        <p:strVal val="visible"/>
                                      </p:to>
                                    </p:set>
                                    <p:anim calcmode="lin" valueType="num">
                                      <p:cBhvr additive="base">
                                        <p:cTn id="47" dur="500" fill="hold"/>
                                        <p:tgtEl>
                                          <p:spTgt spid="218115">
                                            <p:txEl>
                                              <p:charRg st="108" end="11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8115">
                                            <p:txEl>
                                              <p:charRg st="108" end="1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8115">
                                            <p:txEl>
                                              <p:charRg st="115" end="136"/>
                                            </p:txEl>
                                          </p:spTgt>
                                        </p:tgtEl>
                                        <p:attrNameLst>
                                          <p:attrName>style.visibility</p:attrName>
                                        </p:attrNameLst>
                                      </p:cBhvr>
                                      <p:to>
                                        <p:strVal val="visible"/>
                                      </p:to>
                                    </p:set>
                                    <p:anim calcmode="lin" valueType="num">
                                      <p:cBhvr additive="base">
                                        <p:cTn id="53" dur="500" fill="hold"/>
                                        <p:tgtEl>
                                          <p:spTgt spid="218115">
                                            <p:txEl>
                                              <p:charRg st="115" end="13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18115">
                                            <p:txEl>
                                              <p:charRg st="115"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优化问题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19139" name="Rectangle 3" descr="Rectangle: Click to edit Master text styles&#13;&#10;Second level&#13;&#10;Third level&#13;&#10;Fourth level&#13;&#10;Fifth level"/>
          <p:cNvSpPr>
            <a:spLocks noGrp="1"/>
          </p:cNvSpPr>
          <p:nvPr>
            <p:ph idx="1"/>
          </p:nvPr>
        </p:nvSpPr>
        <p:spPr>
          <a:xfrm>
            <a:off x="611188" y="2133600"/>
            <a:ext cx="7999412" cy="4114800"/>
          </a:xfrm>
          <a:ln/>
        </p:spPr>
        <p:txBody>
          <a:bodyPr vert="horz" wrap="square" lIns="91440" tIns="45720" rIns="91440" bIns="45720" anchor="t" anchorCtr="0"/>
          <a:p>
            <a:pPr eaLnBrk="1" hangingPunct="1">
              <a:lnSpc>
                <a:spcPct val="90000"/>
              </a:lnSpc>
            </a:pPr>
            <a:r>
              <a:rPr lang="zh-CN" altLang="en-US" sz="2400" dirty="0"/>
              <a:t>目标空间是数据空间上的某种函数（用</a:t>
            </a:r>
            <a:r>
              <a:rPr lang="en-US" altLang="zh-CN" sz="2400" dirty="0"/>
              <a:t>F(S)</a:t>
            </a:r>
            <a:r>
              <a:rPr lang="zh-CN" altLang="en-US" sz="2400" dirty="0"/>
              <a:t>表示），且学习目标为使对函数</a:t>
            </a:r>
            <a:r>
              <a:rPr lang="en-US" altLang="zh-CN" sz="2400" dirty="0"/>
              <a:t>F(S)</a:t>
            </a:r>
            <a:r>
              <a:rPr lang="zh-CN" altLang="en-US" sz="2400" dirty="0"/>
              <a:t>的某种度量</a:t>
            </a:r>
            <a:r>
              <a:rPr lang="en-US" altLang="zh-CN" sz="2400" dirty="0"/>
              <a:t>d[F(S)]</a:t>
            </a:r>
            <a:r>
              <a:rPr lang="zh-CN" altLang="en-US" sz="2400" dirty="0"/>
              <a:t>达到极值。</a:t>
            </a:r>
            <a:endParaRPr lang="zh-CN" altLang="en-US" sz="2400" dirty="0"/>
          </a:p>
          <a:p>
            <a:pPr eaLnBrk="1" hangingPunct="1">
              <a:lnSpc>
                <a:spcPct val="90000"/>
              </a:lnSpc>
            </a:pPr>
            <a:r>
              <a:rPr lang="zh-CN" altLang="en-US" sz="2400" dirty="0"/>
              <a:t>解决优化问题，就是在给定数据范围内寻找使某值达到最大（最小）的方法。</a:t>
            </a:r>
            <a:endParaRPr lang="zh-CN" altLang="en-US" sz="2400" dirty="0"/>
          </a:p>
          <a:p>
            <a:pPr eaLnBrk="1" hangingPunct="1">
              <a:lnSpc>
                <a:spcPct val="90000"/>
              </a:lnSpc>
            </a:pPr>
            <a:r>
              <a:rPr lang="zh-CN" altLang="en-US" sz="2400" dirty="0"/>
              <a:t>优化问题一般都有一些约束条件</a:t>
            </a:r>
            <a:endParaRPr lang="zh-CN" altLang="en-US" sz="2400" dirty="0"/>
          </a:p>
          <a:p>
            <a:pPr lvl="1" eaLnBrk="1" hangingPunct="1">
              <a:lnSpc>
                <a:spcPct val="90000"/>
              </a:lnSpc>
            </a:pPr>
            <a:r>
              <a:rPr lang="zh-CN" altLang="en-US" sz="2000" dirty="0"/>
              <a:t>例如时空资源的限制等等。</a:t>
            </a:r>
            <a:endParaRPr lang="zh-CN" altLang="en-US" sz="2000" dirty="0"/>
          </a:p>
          <a:p>
            <a:pPr lvl="1" eaLnBrk="1" hangingPunct="1">
              <a:lnSpc>
                <a:spcPct val="90000"/>
              </a:lnSpc>
            </a:pPr>
            <a:r>
              <a:rPr lang="zh-CN" altLang="en-US" sz="2000" dirty="0"/>
              <a:t>典型代表就是</a:t>
            </a:r>
            <a:r>
              <a:rPr lang="en-US" altLang="zh-CN" sz="2000" dirty="0"/>
              <a:t>NP</a:t>
            </a:r>
            <a:r>
              <a:rPr lang="zh-CN" altLang="en-US" sz="2000" dirty="0"/>
              <a:t>问题，这也是计算机科学中的一类经典问题。</a:t>
            </a:r>
            <a:endParaRPr lang="zh-CN" altLang="en-US" sz="2000" dirty="0"/>
          </a:p>
          <a:p>
            <a:pPr eaLnBrk="1" hangingPunct="1">
              <a:lnSpc>
                <a:spcPct val="90000"/>
              </a:lnSpc>
            </a:pPr>
            <a:r>
              <a:rPr lang="zh-CN" altLang="en-US" sz="2400" dirty="0"/>
              <a:t>解决优化问题对于提高系统效率，保证系统实用性有重要意义。</a:t>
            </a:r>
            <a:endParaRPr lang="zh-CN" altLang="en-US" sz="2400" dirty="0"/>
          </a:p>
          <a:p>
            <a:pPr eaLnBrk="1" hangingPunct="1">
              <a:lnSpc>
                <a:spcPct val="90000"/>
              </a:lnSpc>
            </a:pPr>
            <a:r>
              <a:rPr lang="zh-CN" altLang="en-US" sz="2400" dirty="0"/>
              <a:t>常用的方法有：</a:t>
            </a:r>
            <a:endParaRPr lang="zh-CN" altLang="en-US" sz="2400" dirty="0"/>
          </a:p>
          <a:p>
            <a:pPr lvl="1" eaLnBrk="1" hangingPunct="1">
              <a:lnSpc>
                <a:spcPct val="90000"/>
              </a:lnSpc>
            </a:pPr>
            <a:r>
              <a:rPr lang="zh-CN" altLang="en-US" sz="2000" dirty="0"/>
              <a:t>遗传算法、</a:t>
            </a:r>
            <a:r>
              <a:rPr lang="en-US" altLang="zh-CN" sz="2000" dirty="0"/>
              <a:t>Hopfield</a:t>
            </a:r>
            <a:r>
              <a:rPr lang="zh-CN" altLang="en-US" sz="2000" dirty="0"/>
              <a:t>神经网络、线性规划方法等等。 </a:t>
            </a:r>
            <a:endParaRPr lang="zh-CN" altLang="en-US" sz="2000" dirty="0"/>
          </a:p>
        </p:txBody>
      </p:sp>
      <p:sp>
        <p:nvSpPr>
          <p:cNvPr id="4198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41989" name="Rectangle 5"/>
          <p:cNvSpPr/>
          <p:nvPr/>
        </p:nvSpPr>
        <p:spPr>
          <a:xfrm>
            <a:off x="0" y="2833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19140" name="Object 4"/>
          <p:cNvGraphicFramePr>
            <a:graphicFrameLocks noChangeAspect="1"/>
          </p:cNvGraphicFramePr>
          <p:nvPr/>
        </p:nvGraphicFramePr>
        <p:xfrm>
          <a:off x="6259513" y="257175"/>
          <a:ext cx="2633662" cy="2019300"/>
        </p:xfrm>
        <a:graphic>
          <a:graphicData uri="http://schemas.openxmlformats.org/presentationml/2006/ole">
            <mc:AlternateContent xmlns:mc="http://schemas.openxmlformats.org/markup-compatibility/2006">
              <mc:Choice xmlns:v="urn:schemas-microsoft-com:vml" Requires="v">
                <p:oleObj spid="_x0000_s3080" name="" r:id="rId1" imgW="1851660" imgH="1422400" progId="Visio.Drawing.11">
                  <p:embed/>
                </p:oleObj>
              </mc:Choice>
              <mc:Fallback>
                <p:oleObj name="" r:id="rId1" imgW="1851660" imgH="1422400" progId="Visio.Drawing.11">
                  <p:embed/>
                  <p:pic>
                    <p:nvPicPr>
                      <p:cNvPr id="0" name="图片 3079"/>
                      <p:cNvPicPr/>
                      <p:nvPr/>
                    </p:nvPicPr>
                    <p:blipFill>
                      <a:blip r:embed="rId2"/>
                      <a:stretch>
                        <a:fillRect/>
                      </a:stretch>
                    </p:blipFill>
                    <p:spPr>
                      <a:xfrm>
                        <a:off x="6259513" y="257175"/>
                        <a:ext cx="2633662" cy="2019300"/>
                      </a:xfrm>
                      <a:prstGeom prst="rect">
                        <a:avLst/>
                      </a:prstGeom>
                      <a:noFill/>
                      <a:ln w="38100">
                        <a:noFill/>
                        <a:miter/>
                      </a:ln>
                    </p:spPr>
                  </p:pic>
                </p:oleObj>
              </mc:Fallback>
            </mc:AlternateContent>
          </a:graphicData>
        </a:graphic>
      </p:graphicFrame>
    </p:spTree>
    <p:custDataLst>
      <p:tags r:id="rId3"/>
    </p:custDataLst>
  </p:cSld>
  <p:clrMapOvr>
    <a:masterClrMapping/>
  </p:clrMapOvr>
  <p:transition spd="slow" advTm="16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0-#ppt_w/2"/>
                                          </p:val>
                                        </p:tav>
                                        <p:tav tm="100000">
                                          <p:val>
                                            <p:strVal val="#ppt_x"/>
                                          </p:val>
                                        </p:tav>
                                      </p:tavLst>
                                    </p:anim>
                                    <p:anim calcmode="lin" valueType="num">
                                      <p:cBhvr additive="base">
                                        <p:cTn id="8"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9139">
                                            <p:txEl>
                                              <p:charRg st="0" end="57"/>
                                            </p:txEl>
                                          </p:spTgt>
                                        </p:tgtEl>
                                        <p:attrNameLst>
                                          <p:attrName>style.visibility</p:attrName>
                                        </p:attrNameLst>
                                      </p:cBhvr>
                                      <p:to>
                                        <p:strVal val="visible"/>
                                      </p:to>
                                    </p:set>
                                    <p:anim calcmode="lin" valueType="num">
                                      <p:cBhvr additive="base">
                                        <p:cTn id="13" dur="500" fill="hold"/>
                                        <p:tgtEl>
                                          <p:spTgt spid="219139">
                                            <p:txEl>
                                              <p:charRg st="0" end="5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9139">
                                            <p:txEl>
                                              <p:charRg st="0" end="5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9139">
                                            <p:txEl>
                                              <p:charRg st="57" end="92"/>
                                            </p:txEl>
                                          </p:spTgt>
                                        </p:tgtEl>
                                        <p:attrNameLst>
                                          <p:attrName>style.visibility</p:attrName>
                                        </p:attrNameLst>
                                      </p:cBhvr>
                                      <p:to>
                                        <p:strVal val="visible"/>
                                      </p:to>
                                    </p:set>
                                    <p:anim calcmode="lin" valueType="num">
                                      <p:cBhvr additive="base">
                                        <p:cTn id="19" dur="500" fill="hold"/>
                                        <p:tgtEl>
                                          <p:spTgt spid="219139">
                                            <p:txEl>
                                              <p:charRg st="57" end="9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9139">
                                            <p:txEl>
                                              <p:charRg st="57" end="9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9139">
                                            <p:txEl>
                                              <p:charRg st="92" end="107"/>
                                            </p:txEl>
                                          </p:spTgt>
                                        </p:tgtEl>
                                        <p:attrNameLst>
                                          <p:attrName>style.visibility</p:attrName>
                                        </p:attrNameLst>
                                      </p:cBhvr>
                                      <p:to>
                                        <p:strVal val="visible"/>
                                      </p:to>
                                    </p:set>
                                    <p:anim calcmode="lin" valueType="num">
                                      <p:cBhvr additive="base">
                                        <p:cTn id="25" dur="500" fill="hold"/>
                                        <p:tgtEl>
                                          <p:spTgt spid="219139">
                                            <p:txEl>
                                              <p:charRg st="92" end="10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9139">
                                            <p:txEl>
                                              <p:charRg st="92" end="107"/>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219139">
                                            <p:txEl>
                                              <p:charRg st="107" end="120"/>
                                            </p:txEl>
                                          </p:spTgt>
                                        </p:tgtEl>
                                        <p:attrNameLst>
                                          <p:attrName>style.visibility</p:attrName>
                                        </p:attrNameLst>
                                      </p:cBhvr>
                                      <p:to>
                                        <p:strVal val="visible"/>
                                      </p:to>
                                    </p:set>
                                    <p:anim calcmode="lin" valueType="num">
                                      <p:cBhvr additive="base">
                                        <p:cTn id="30" dur="500" fill="hold"/>
                                        <p:tgtEl>
                                          <p:spTgt spid="219139">
                                            <p:txEl>
                                              <p:charRg st="107" end="12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19139">
                                            <p:txEl>
                                              <p:charRg st="107" end="12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219139">
                                            <p:txEl>
                                              <p:charRg st="120" end="149"/>
                                            </p:txEl>
                                          </p:spTgt>
                                        </p:tgtEl>
                                        <p:attrNameLst>
                                          <p:attrName>style.visibility</p:attrName>
                                        </p:attrNameLst>
                                      </p:cBhvr>
                                      <p:to>
                                        <p:strVal val="visible"/>
                                      </p:to>
                                    </p:set>
                                    <p:anim calcmode="lin" valueType="num">
                                      <p:cBhvr additive="base">
                                        <p:cTn id="35" dur="500" fill="hold"/>
                                        <p:tgtEl>
                                          <p:spTgt spid="219139">
                                            <p:txEl>
                                              <p:charRg st="120" end="14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9139">
                                            <p:txEl>
                                              <p:charRg st="120" end="14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9139">
                                            <p:txEl>
                                              <p:charRg st="149" end="178"/>
                                            </p:txEl>
                                          </p:spTgt>
                                        </p:tgtEl>
                                        <p:attrNameLst>
                                          <p:attrName>style.visibility</p:attrName>
                                        </p:attrNameLst>
                                      </p:cBhvr>
                                      <p:to>
                                        <p:strVal val="visible"/>
                                      </p:to>
                                    </p:set>
                                    <p:anim calcmode="lin" valueType="num">
                                      <p:cBhvr additive="base">
                                        <p:cTn id="41" dur="500" fill="hold"/>
                                        <p:tgtEl>
                                          <p:spTgt spid="219139">
                                            <p:txEl>
                                              <p:charRg st="149" end="17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9139">
                                            <p:txEl>
                                              <p:charRg st="149" end="17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9139">
                                            <p:txEl>
                                              <p:charRg st="178" end="186"/>
                                            </p:txEl>
                                          </p:spTgt>
                                        </p:tgtEl>
                                        <p:attrNameLst>
                                          <p:attrName>style.visibility</p:attrName>
                                        </p:attrNameLst>
                                      </p:cBhvr>
                                      <p:to>
                                        <p:strVal val="visible"/>
                                      </p:to>
                                    </p:set>
                                    <p:anim calcmode="lin" valueType="num">
                                      <p:cBhvr additive="base">
                                        <p:cTn id="47" dur="500" fill="hold"/>
                                        <p:tgtEl>
                                          <p:spTgt spid="219139">
                                            <p:txEl>
                                              <p:charRg st="178" end="18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9139">
                                            <p:txEl>
                                              <p:charRg st="178" end="18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9139">
                                            <p:txEl>
                                              <p:charRg st="186" end="215"/>
                                            </p:txEl>
                                          </p:spTgt>
                                        </p:tgtEl>
                                        <p:attrNameLst>
                                          <p:attrName>style.visibility</p:attrName>
                                        </p:attrNameLst>
                                      </p:cBhvr>
                                      <p:to>
                                        <p:strVal val="visible"/>
                                      </p:to>
                                    </p:set>
                                    <p:anim calcmode="lin" valueType="num">
                                      <p:cBhvr additive="base">
                                        <p:cTn id="53" dur="500" fill="hold"/>
                                        <p:tgtEl>
                                          <p:spTgt spid="219139">
                                            <p:txEl>
                                              <p:charRg st="186" end="2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19139">
                                            <p:txEl>
                                              <p:charRg st="186" end="2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6.1.4 </a:t>
            </a:r>
            <a:r>
              <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评估学习结果</a:t>
            </a:r>
            <a:endPar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2883" name="Rectangle 3" descr="Rectangle: Click to edit Master text styles&#13;&#10;Second level&#13;&#10;Third level&#13;&#10;Fourth level&#13;&#10;Fifth level"/>
          <p:cNvSpPr>
            <a:spLocks noGrp="1"/>
          </p:cNvSpPr>
          <p:nvPr>
            <p:ph idx="1"/>
          </p:nvPr>
        </p:nvSpPr>
        <p:spPr>
          <a:xfrm>
            <a:off x="468313" y="1485900"/>
            <a:ext cx="8142287" cy="4895850"/>
          </a:xfrm>
          <a:ln/>
        </p:spPr>
        <p:txBody>
          <a:bodyPr vert="horz" wrap="square" lIns="91440" tIns="45720" rIns="91440" bIns="45720" anchor="t" anchorCtr="0"/>
          <a:p>
            <a:pPr eaLnBrk="1" hangingPunct="1"/>
            <a:r>
              <a:rPr lang="zh-CN" altLang="en-US" dirty="0"/>
              <a:t>机器学习一般不要求结果</a:t>
            </a:r>
            <a:r>
              <a:rPr lang="en-US" altLang="zh-CN" dirty="0"/>
              <a:t>100%</a:t>
            </a:r>
            <a:r>
              <a:rPr lang="zh-CN" altLang="en-US" dirty="0"/>
              <a:t>正确。</a:t>
            </a:r>
            <a:endParaRPr lang="zh-CN" altLang="en-US" dirty="0"/>
          </a:p>
          <a:p>
            <a:pPr eaLnBrk="1" hangingPunct="1"/>
            <a:r>
              <a:rPr lang="zh-CN" altLang="en-US" dirty="0"/>
              <a:t>评估原则</a:t>
            </a:r>
            <a:endParaRPr lang="zh-CN" altLang="en-US" dirty="0"/>
          </a:p>
          <a:p>
            <a:pPr lvl="1" eaLnBrk="1" hangingPunct="1"/>
            <a:r>
              <a:rPr lang="zh-CN" altLang="en-US" dirty="0"/>
              <a:t>学习结果的合理性和有效性</a:t>
            </a:r>
            <a:endParaRPr lang="zh-CN" altLang="en-US" dirty="0"/>
          </a:p>
          <a:p>
            <a:pPr lvl="2" eaLnBrk="1" hangingPunct="1"/>
            <a:r>
              <a:rPr lang="zh-CN" altLang="en-US" dirty="0"/>
              <a:t>模型的泛化能力（</a:t>
            </a:r>
            <a:r>
              <a:rPr lang="en-US" altLang="zh-CN" dirty="0"/>
              <a:t>Generalization</a:t>
            </a:r>
            <a:r>
              <a:rPr lang="zh-CN" altLang="en-US" dirty="0"/>
              <a:t>）越强越好。</a:t>
            </a:r>
            <a:endParaRPr lang="zh-CN" altLang="en-US" dirty="0"/>
          </a:p>
          <a:p>
            <a:pPr lvl="1" eaLnBrk="1" hangingPunct="1"/>
            <a:r>
              <a:rPr lang="zh-CN" altLang="en-US" dirty="0"/>
              <a:t>算法复杂度（</a:t>
            </a:r>
            <a:r>
              <a:rPr lang="en-US" altLang="zh-CN" dirty="0"/>
              <a:t>Complexity</a:t>
            </a:r>
            <a:r>
              <a:rPr lang="zh-CN" altLang="en-US" dirty="0"/>
              <a:t>）</a:t>
            </a:r>
            <a:endParaRPr lang="zh-CN" altLang="en-US" dirty="0"/>
          </a:p>
          <a:p>
            <a:pPr lvl="2" eaLnBrk="1" hangingPunct="1"/>
            <a:r>
              <a:rPr lang="zh-CN" altLang="en-US" dirty="0"/>
              <a:t>时间复杂度、空间复杂度等。</a:t>
            </a:r>
            <a:endParaRPr lang="zh-CN" altLang="en-US" dirty="0"/>
          </a:p>
          <a:p>
            <a:pPr lvl="2" eaLnBrk="1" hangingPunct="1"/>
            <a:r>
              <a:rPr lang="zh-CN" altLang="en-US" dirty="0"/>
              <a:t>减小时间复杂度常用的思路：</a:t>
            </a:r>
            <a:endParaRPr lang="zh-CN" altLang="en-US" dirty="0"/>
          </a:p>
          <a:p>
            <a:pPr lvl="3" eaLnBrk="1" hangingPunct="1"/>
            <a:r>
              <a:rPr lang="zh-CN" altLang="en-US" dirty="0"/>
              <a:t>简化问题，降低要求；</a:t>
            </a:r>
            <a:endParaRPr lang="zh-CN" altLang="en-US" dirty="0"/>
          </a:p>
          <a:p>
            <a:pPr lvl="3" eaLnBrk="1" hangingPunct="1"/>
            <a:r>
              <a:rPr lang="zh-CN" altLang="en-US" dirty="0"/>
              <a:t>用空间换时间；</a:t>
            </a:r>
            <a:endParaRPr lang="zh-CN" altLang="en-US" dirty="0"/>
          </a:p>
          <a:p>
            <a:pPr lvl="3" eaLnBrk="1" hangingPunct="1"/>
            <a:r>
              <a:rPr lang="zh-CN" altLang="en-US" dirty="0"/>
              <a:t>用并行化算法，提高并行度   </a:t>
            </a:r>
            <a:endParaRPr lang="zh-CN" altLang="en-US" dirty="0"/>
          </a:p>
        </p:txBody>
      </p:sp>
      <p:sp>
        <p:nvSpPr>
          <p:cNvPr id="4403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499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2883">
                                            <p:txEl>
                                              <p:charRg st="0" end="19"/>
                                            </p:txEl>
                                          </p:spTgt>
                                        </p:tgtEl>
                                        <p:attrNameLst>
                                          <p:attrName>style.visibility</p:attrName>
                                        </p:attrNameLst>
                                      </p:cBhvr>
                                      <p:to>
                                        <p:strVal val="visible"/>
                                      </p:to>
                                    </p:set>
                                    <p:anim calcmode="lin" valueType="num">
                                      <p:cBhvr additive="base">
                                        <p:cTn id="7" dur="500" fill="hold"/>
                                        <p:tgtEl>
                                          <p:spTgt spid="122883">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charRg st="0" end="19"/>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2883">
                                            <p:txEl>
                                              <p:charRg st="19" end="24"/>
                                            </p:txEl>
                                          </p:spTgt>
                                        </p:tgtEl>
                                        <p:attrNameLst>
                                          <p:attrName>style.visibility</p:attrName>
                                        </p:attrNameLst>
                                      </p:cBhvr>
                                      <p:to>
                                        <p:strVal val="visible"/>
                                      </p:to>
                                    </p:set>
                                    <p:anim calcmode="lin" valueType="num">
                                      <p:cBhvr additive="base">
                                        <p:cTn id="12" dur="500" fill="hold"/>
                                        <p:tgtEl>
                                          <p:spTgt spid="122883">
                                            <p:txEl>
                                              <p:charRg st="19" end="2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883">
                                            <p:txEl>
                                              <p:charRg st="19" end="2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2883">
                                            <p:txEl>
                                              <p:charRg st="24" end="37"/>
                                            </p:txEl>
                                          </p:spTgt>
                                        </p:tgtEl>
                                        <p:attrNameLst>
                                          <p:attrName>style.visibility</p:attrName>
                                        </p:attrNameLst>
                                      </p:cBhvr>
                                      <p:to>
                                        <p:strVal val="visible"/>
                                      </p:to>
                                    </p:set>
                                    <p:anim calcmode="lin" valueType="num">
                                      <p:cBhvr additive="base">
                                        <p:cTn id="18" dur="500" fill="hold"/>
                                        <p:tgtEl>
                                          <p:spTgt spid="122883">
                                            <p:txEl>
                                              <p:charRg st="24" end="3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2883">
                                            <p:txEl>
                                              <p:charRg st="24" end="3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2883">
                                            <p:txEl>
                                              <p:charRg st="37" end="66"/>
                                            </p:txEl>
                                          </p:spTgt>
                                        </p:tgtEl>
                                        <p:attrNameLst>
                                          <p:attrName>style.visibility</p:attrName>
                                        </p:attrNameLst>
                                      </p:cBhvr>
                                      <p:to>
                                        <p:strVal val="visible"/>
                                      </p:to>
                                    </p:set>
                                    <p:anim calcmode="lin" valueType="num">
                                      <p:cBhvr additive="base">
                                        <p:cTn id="24" dur="500" fill="hold"/>
                                        <p:tgtEl>
                                          <p:spTgt spid="122883">
                                            <p:txEl>
                                              <p:charRg st="37" end="6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2883">
                                            <p:txEl>
                                              <p:charRg st="37" end="6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2883">
                                            <p:txEl>
                                              <p:charRg st="66" end="84"/>
                                            </p:txEl>
                                          </p:spTgt>
                                        </p:tgtEl>
                                        <p:attrNameLst>
                                          <p:attrName>style.visibility</p:attrName>
                                        </p:attrNameLst>
                                      </p:cBhvr>
                                      <p:to>
                                        <p:strVal val="visible"/>
                                      </p:to>
                                    </p:set>
                                    <p:anim calcmode="lin" valueType="num">
                                      <p:cBhvr additive="base">
                                        <p:cTn id="30" dur="500" fill="hold"/>
                                        <p:tgtEl>
                                          <p:spTgt spid="122883">
                                            <p:txEl>
                                              <p:charRg st="66" end="8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2883">
                                            <p:txEl>
                                              <p:charRg st="66" end="8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22883">
                                            <p:txEl>
                                              <p:charRg st="84" end="98"/>
                                            </p:txEl>
                                          </p:spTgt>
                                        </p:tgtEl>
                                        <p:attrNameLst>
                                          <p:attrName>style.visibility</p:attrName>
                                        </p:attrNameLst>
                                      </p:cBhvr>
                                      <p:to>
                                        <p:strVal val="visible"/>
                                      </p:to>
                                    </p:set>
                                    <p:anim calcmode="lin" valueType="num">
                                      <p:cBhvr additive="base">
                                        <p:cTn id="36" dur="500" fill="hold"/>
                                        <p:tgtEl>
                                          <p:spTgt spid="122883">
                                            <p:txEl>
                                              <p:charRg st="84" end="9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2883">
                                            <p:txEl>
                                              <p:charRg st="84" end="9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2883">
                                            <p:txEl>
                                              <p:charRg st="98" end="112"/>
                                            </p:txEl>
                                          </p:spTgt>
                                        </p:tgtEl>
                                        <p:attrNameLst>
                                          <p:attrName>style.visibility</p:attrName>
                                        </p:attrNameLst>
                                      </p:cBhvr>
                                      <p:to>
                                        <p:strVal val="visible"/>
                                      </p:to>
                                    </p:set>
                                    <p:anim calcmode="lin" valueType="num">
                                      <p:cBhvr additive="base">
                                        <p:cTn id="42" dur="500" fill="hold"/>
                                        <p:tgtEl>
                                          <p:spTgt spid="122883">
                                            <p:txEl>
                                              <p:charRg st="98" end="1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charRg st="98" end="11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22883">
                                            <p:txEl>
                                              <p:charRg st="112" end="123"/>
                                            </p:txEl>
                                          </p:spTgt>
                                        </p:tgtEl>
                                        <p:attrNameLst>
                                          <p:attrName>style.visibility</p:attrName>
                                        </p:attrNameLst>
                                      </p:cBhvr>
                                      <p:to>
                                        <p:strVal val="visible"/>
                                      </p:to>
                                    </p:set>
                                    <p:anim calcmode="lin" valueType="num">
                                      <p:cBhvr additive="base">
                                        <p:cTn id="48" dur="500" fill="hold"/>
                                        <p:tgtEl>
                                          <p:spTgt spid="122883">
                                            <p:txEl>
                                              <p:charRg st="112" end="12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2883">
                                            <p:txEl>
                                              <p:charRg st="112" end="12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22883">
                                            <p:txEl>
                                              <p:charRg st="123" end="131"/>
                                            </p:txEl>
                                          </p:spTgt>
                                        </p:tgtEl>
                                        <p:attrNameLst>
                                          <p:attrName>style.visibility</p:attrName>
                                        </p:attrNameLst>
                                      </p:cBhvr>
                                      <p:to>
                                        <p:strVal val="visible"/>
                                      </p:to>
                                    </p:set>
                                    <p:anim calcmode="lin" valueType="num">
                                      <p:cBhvr additive="base">
                                        <p:cTn id="54" dur="500" fill="hold"/>
                                        <p:tgtEl>
                                          <p:spTgt spid="122883">
                                            <p:txEl>
                                              <p:charRg st="123" end="13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22883">
                                            <p:txEl>
                                              <p:charRg st="123" end="131"/>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22883">
                                            <p:txEl>
                                              <p:charRg st="131" end="147"/>
                                            </p:txEl>
                                          </p:spTgt>
                                        </p:tgtEl>
                                        <p:attrNameLst>
                                          <p:attrName>style.visibility</p:attrName>
                                        </p:attrNameLst>
                                      </p:cBhvr>
                                      <p:to>
                                        <p:strVal val="visible"/>
                                      </p:to>
                                    </p:set>
                                    <p:anim calcmode="lin" valueType="num">
                                      <p:cBhvr additive="base">
                                        <p:cTn id="60" dur="500" fill="hold"/>
                                        <p:tgtEl>
                                          <p:spTgt spid="122883">
                                            <p:txEl>
                                              <p:charRg st="131" end="14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22883">
                                            <p:txEl>
                                              <p:charRg st="131" end="1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评估原则</a:t>
            </a:r>
            <a:endParaRPr kumimoji="0" lang="zh-CN"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016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模型鲁棒性（</a:t>
            </a:r>
            <a:r>
              <a:rPr lang="en-US" altLang="zh-CN" dirty="0"/>
              <a:t>Robustness</a:t>
            </a:r>
            <a:r>
              <a:rPr lang="zh-CN" altLang="en-US" dirty="0"/>
              <a:t>）</a:t>
            </a:r>
            <a:endParaRPr lang="zh-CN" altLang="en-US" dirty="0"/>
          </a:p>
          <a:p>
            <a:pPr lvl="1" eaLnBrk="1" hangingPunct="1"/>
            <a:r>
              <a:rPr lang="zh-CN" altLang="en-US" dirty="0"/>
              <a:t>就是系统的健壮性，就是系统处理各种非正常数据的能力。</a:t>
            </a:r>
            <a:endParaRPr lang="zh-CN" altLang="en-US" dirty="0"/>
          </a:p>
          <a:p>
            <a:pPr lvl="1" eaLnBrk="1" hangingPunct="1"/>
            <a:r>
              <a:rPr lang="zh-CN" altLang="en-US" dirty="0"/>
              <a:t>包括</a:t>
            </a:r>
            <a:endParaRPr lang="zh-CN" altLang="en-US" dirty="0"/>
          </a:p>
          <a:p>
            <a:pPr lvl="1" eaLnBrk="1" hangingPunct="1"/>
            <a:r>
              <a:rPr lang="zh-CN" altLang="en-US" dirty="0"/>
              <a:t>对数据噪声的处理，</a:t>
            </a:r>
            <a:endParaRPr lang="zh-CN" altLang="en-US" dirty="0"/>
          </a:p>
          <a:p>
            <a:pPr lvl="1" eaLnBrk="1" hangingPunct="1"/>
            <a:r>
              <a:rPr lang="zh-CN" altLang="en-US" dirty="0"/>
              <a:t>对缺失数据及其它包含不完整信息数据的处理，</a:t>
            </a:r>
            <a:endParaRPr lang="zh-CN" altLang="en-US" dirty="0"/>
          </a:p>
          <a:p>
            <a:pPr lvl="1" eaLnBrk="1" hangingPunct="1"/>
            <a:r>
              <a:rPr lang="zh-CN" altLang="en-US" dirty="0"/>
              <a:t>对错误数据或者含有矛盾数据的处理等等。 </a:t>
            </a:r>
            <a:endParaRPr lang="zh-CN" altLang="en-US" dirty="0"/>
          </a:p>
        </p:txBody>
      </p:sp>
      <p:sp>
        <p:nvSpPr>
          <p:cNvPr id="4608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1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3">
                                            <p:txEl>
                                              <p:charRg st="0" end="18"/>
                                            </p:txEl>
                                          </p:spTgt>
                                        </p:tgtEl>
                                        <p:attrNameLst>
                                          <p:attrName>style.visibility</p:attrName>
                                        </p:attrNameLst>
                                      </p:cBhvr>
                                      <p:to>
                                        <p:strVal val="visible"/>
                                      </p:to>
                                    </p:set>
                                    <p:anim calcmode="lin" valueType="num">
                                      <p:cBhvr additive="base">
                                        <p:cTn id="7" dur="500" fill="hold"/>
                                        <p:tgtEl>
                                          <p:spTgt spid="220163">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0163">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0163">
                                            <p:txEl>
                                              <p:charRg st="18" end="45"/>
                                            </p:txEl>
                                          </p:spTgt>
                                        </p:tgtEl>
                                        <p:attrNameLst>
                                          <p:attrName>style.visibility</p:attrName>
                                        </p:attrNameLst>
                                      </p:cBhvr>
                                      <p:to>
                                        <p:strVal val="visible"/>
                                      </p:to>
                                    </p:set>
                                    <p:anim calcmode="lin" valueType="num">
                                      <p:cBhvr additive="base">
                                        <p:cTn id="13" dur="500" fill="hold"/>
                                        <p:tgtEl>
                                          <p:spTgt spid="220163">
                                            <p:txEl>
                                              <p:charRg st="18"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0163">
                                            <p:txEl>
                                              <p:charRg st="18"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0163">
                                            <p:txEl>
                                              <p:charRg st="45" end="48"/>
                                            </p:txEl>
                                          </p:spTgt>
                                        </p:tgtEl>
                                        <p:attrNameLst>
                                          <p:attrName>style.visibility</p:attrName>
                                        </p:attrNameLst>
                                      </p:cBhvr>
                                      <p:to>
                                        <p:strVal val="visible"/>
                                      </p:to>
                                    </p:set>
                                    <p:anim calcmode="lin" valueType="num">
                                      <p:cBhvr additive="base">
                                        <p:cTn id="19" dur="500" fill="hold"/>
                                        <p:tgtEl>
                                          <p:spTgt spid="220163">
                                            <p:txEl>
                                              <p:charRg st="45" end="4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0163">
                                            <p:txEl>
                                              <p:charRg st="45" end="48"/>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220163">
                                            <p:txEl>
                                              <p:charRg st="48" end="58"/>
                                            </p:txEl>
                                          </p:spTgt>
                                        </p:tgtEl>
                                        <p:attrNameLst>
                                          <p:attrName>style.visibility</p:attrName>
                                        </p:attrNameLst>
                                      </p:cBhvr>
                                      <p:to>
                                        <p:strVal val="visible"/>
                                      </p:to>
                                    </p:set>
                                    <p:anim calcmode="lin" valueType="num">
                                      <p:cBhvr additive="base">
                                        <p:cTn id="24" dur="500" fill="hold"/>
                                        <p:tgtEl>
                                          <p:spTgt spid="220163">
                                            <p:txEl>
                                              <p:charRg st="48" end="5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20163">
                                            <p:txEl>
                                              <p:charRg st="48" end="58"/>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220163">
                                            <p:txEl>
                                              <p:charRg st="58" end="80"/>
                                            </p:txEl>
                                          </p:spTgt>
                                        </p:tgtEl>
                                        <p:attrNameLst>
                                          <p:attrName>style.visibility</p:attrName>
                                        </p:attrNameLst>
                                      </p:cBhvr>
                                      <p:to>
                                        <p:strVal val="visible"/>
                                      </p:to>
                                    </p:set>
                                    <p:anim calcmode="lin" valueType="num">
                                      <p:cBhvr additive="base">
                                        <p:cTn id="29" dur="500" fill="hold"/>
                                        <p:tgtEl>
                                          <p:spTgt spid="220163">
                                            <p:txEl>
                                              <p:charRg st="58" end="8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0163">
                                            <p:txEl>
                                              <p:charRg st="58" end="8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220163">
                                            <p:txEl>
                                              <p:charRg st="80" end="101"/>
                                            </p:txEl>
                                          </p:spTgt>
                                        </p:tgtEl>
                                        <p:attrNameLst>
                                          <p:attrName>style.visibility</p:attrName>
                                        </p:attrNameLst>
                                      </p:cBhvr>
                                      <p:to>
                                        <p:strVal val="visible"/>
                                      </p:to>
                                    </p:set>
                                    <p:anim calcmode="lin" valueType="num">
                                      <p:cBhvr additive="base">
                                        <p:cTn id="34" dur="500" fill="hold"/>
                                        <p:tgtEl>
                                          <p:spTgt spid="220163">
                                            <p:txEl>
                                              <p:charRg st="80" end="10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20163">
                                            <p:txEl>
                                              <p:charRg st="80" end="1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评估原则</a:t>
            </a:r>
            <a:endParaRPr kumimoji="0" lang="zh-CN"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1187" name="Rectangle 3" descr="Rectangle: Click to edit Master text styles&#10;Second level&#10;Third level&#10;Fourth level&#10;Fifth level"/>
          <p:cNvSpPr>
            <a:spLocks noGrp="1" noChangeArrowheads="1"/>
          </p:cNvSpPr>
          <p:nvPr>
            <p:ph idx="1"/>
          </p:nvPr>
        </p:nvSpPr>
        <p:spPr>
          <a:xfrm>
            <a:off x="304800" y="1554163"/>
            <a:ext cx="8686800" cy="4525963"/>
          </a:xfrm>
        </p:spPr>
        <p:txBody>
          <a:bodyPr vert="horz" wrap="square" lIns="91440" tIns="45720" rIns="91440" bIns="45720" numCol="1"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模型</a:t>
            </a:r>
            <a:r>
              <a:rPr kumimoji="0" lang="zh-CN" altLang="en-US" sz="3200" b="0" i="0" u="none" strike="noStrike" kern="1200" cap="none" spc="0" normalizeH="0" baseline="0" noProof="0" dirty="0">
                <a:ln>
                  <a:noFill/>
                </a:ln>
                <a:solidFill>
                  <a:schemeClr val="tx2"/>
                </a:solidFill>
                <a:effectLst/>
                <a:uLnTx/>
                <a:uFillTx/>
                <a:latin typeface="+mn-lt"/>
                <a:ea typeface="+mn-ea"/>
                <a:cs typeface="+mn-cs"/>
              </a:rPr>
              <a:t>适应性。</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是指对于不同数据，学习模型本身需要做多少人工调整。</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我们一般都希望模型本身需要人工指定参数越少越好。</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自适应模型并不意味着彻底不需要人工指定的参数。</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3200" b="0" i="0" u="none" strike="noStrike" kern="1200" cap="none" spc="0" normalizeH="0" baseline="0" noProof="0" dirty="0">
                <a:ln>
                  <a:noFill/>
                </a:ln>
                <a:solidFill>
                  <a:schemeClr val="tx2"/>
                </a:solidFill>
                <a:effectLst/>
                <a:uLnTx/>
                <a:uFillTx/>
                <a:latin typeface="+mn-lt"/>
                <a:ea typeface="+mn-ea"/>
                <a:cs typeface="+mn-cs"/>
              </a:rPr>
              <a:t>模型描述的简洁性和可解释性。</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根据奥坎姆剃刀（</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Occam</a:t>
            </a:r>
            <a:r>
              <a:rPr kumimoji="0" lang="en-US" altLang="zh-CN" sz="2800" b="0" i="0" u="none" strike="noStrike" kern="1200" cap="none" spc="0" normalizeH="0" baseline="0" noProof="0" dirty="0">
                <a:ln>
                  <a:noFill/>
                </a:ln>
                <a:solidFill>
                  <a:schemeClr val="tx2"/>
                </a:solidFill>
                <a:effectLst/>
                <a:uLnTx/>
                <a:uFillTx/>
                <a:latin typeface="Times New Roman" panose="02020603050405020304"/>
                <a:ea typeface="+mn-ea"/>
                <a:cs typeface="+mn-cs"/>
              </a:rPr>
              <a:t>’</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s Razor</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）原则，应该优先选择更简单的假设。</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模型描述愈简洁、愈容易理解，则愈受欢迎。 </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p:txBody>
      </p:sp>
      <p:sp>
        <p:nvSpPr>
          <p:cNvPr id="4813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0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187">
                                            <p:txEl>
                                              <p:charRg st="0" end="7"/>
                                            </p:txEl>
                                          </p:spTgt>
                                        </p:tgtEl>
                                        <p:attrNameLst>
                                          <p:attrName>style.visibility</p:attrName>
                                        </p:attrNameLst>
                                      </p:cBhvr>
                                      <p:to>
                                        <p:strVal val="visible"/>
                                      </p:to>
                                    </p:set>
                                    <p:anim calcmode="lin" valueType="num">
                                      <p:cBhvr additive="base">
                                        <p:cTn id="7" dur="500" fill="hold"/>
                                        <p:tgtEl>
                                          <p:spTgt spid="22118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187">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1187">
                                            <p:txEl>
                                              <p:charRg st="7" end="33"/>
                                            </p:txEl>
                                          </p:spTgt>
                                        </p:tgtEl>
                                        <p:attrNameLst>
                                          <p:attrName>style.visibility</p:attrName>
                                        </p:attrNameLst>
                                      </p:cBhvr>
                                      <p:to>
                                        <p:strVal val="visible"/>
                                      </p:to>
                                    </p:set>
                                    <p:anim calcmode="lin" valueType="num">
                                      <p:cBhvr additive="base">
                                        <p:cTn id="13" dur="500" fill="hold"/>
                                        <p:tgtEl>
                                          <p:spTgt spid="221187">
                                            <p:txEl>
                                              <p:charRg st="7"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1187">
                                            <p:txEl>
                                              <p:charRg st="7"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1187">
                                            <p:txEl>
                                              <p:charRg st="33" end="58"/>
                                            </p:txEl>
                                          </p:spTgt>
                                        </p:tgtEl>
                                        <p:attrNameLst>
                                          <p:attrName>style.visibility</p:attrName>
                                        </p:attrNameLst>
                                      </p:cBhvr>
                                      <p:to>
                                        <p:strVal val="visible"/>
                                      </p:to>
                                    </p:set>
                                    <p:anim calcmode="lin" valueType="num">
                                      <p:cBhvr additive="base">
                                        <p:cTn id="19" dur="500" fill="hold"/>
                                        <p:tgtEl>
                                          <p:spTgt spid="221187">
                                            <p:txEl>
                                              <p:charRg st="33"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1187">
                                            <p:txEl>
                                              <p:charRg st="33"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1187">
                                            <p:txEl>
                                              <p:charRg st="58" end="82"/>
                                            </p:txEl>
                                          </p:spTgt>
                                        </p:tgtEl>
                                        <p:attrNameLst>
                                          <p:attrName>style.visibility</p:attrName>
                                        </p:attrNameLst>
                                      </p:cBhvr>
                                      <p:to>
                                        <p:strVal val="visible"/>
                                      </p:to>
                                    </p:set>
                                    <p:anim calcmode="lin" valueType="num">
                                      <p:cBhvr additive="base">
                                        <p:cTn id="25" dur="500" fill="hold"/>
                                        <p:tgtEl>
                                          <p:spTgt spid="221187">
                                            <p:txEl>
                                              <p:charRg st="58" end="8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1187">
                                            <p:txEl>
                                              <p:charRg st="58" end="8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1187">
                                            <p:txEl>
                                              <p:charRg st="82" end="97"/>
                                            </p:txEl>
                                          </p:spTgt>
                                        </p:tgtEl>
                                        <p:attrNameLst>
                                          <p:attrName>style.visibility</p:attrName>
                                        </p:attrNameLst>
                                      </p:cBhvr>
                                      <p:to>
                                        <p:strVal val="visible"/>
                                      </p:to>
                                    </p:set>
                                    <p:anim calcmode="lin" valueType="num">
                                      <p:cBhvr additive="base">
                                        <p:cTn id="31" dur="500" fill="hold"/>
                                        <p:tgtEl>
                                          <p:spTgt spid="221187">
                                            <p:txEl>
                                              <p:charRg st="82" end="9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1187">
                                            <p:txEl>
                                              <p:charRg st="82" end="9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1187">
                                            <p:txEl>
                                              <p:charRg st="97" end="136"/>
                                            </p:txEl>
                                          </p:spTgt>
                                        </p:tgtEl>
                                        <p:attrNameLst>
                                          <p:attrName>style.visibility</p:attrName>
                                        </p:attrNameLst>
                                      </p:cBhvr>
                                      <p:to>
                                        <p:strVal val="visible"/>
                                      </p:to>
                                    </p:set>
                                    <p:anim calcmode="lin" valueType="num">
                                      <p:cBhvr additive="base">
                                        <p:cTn id="37" dur="500" fill="hold"/>
                                        <p:tgtEl>
                                          <p:spTgt spid="221187">
                                            <p:txEl>
                                              <p:charRg st="97" end="13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1187">
                                            <p:txEl>
                                              <p:charRg st="97" end="13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1187">
                                            <p:txEl>
                                              <p:charRg st="136" end="158"/>
                                            </p:txEl>
                                          </p:spTgt>
                                        </p:tgtEl>
                                        <p:attrNameLst>
                                          <p:attrName>style.visibility</p:attrName>
                                        </p:attrNameLst>
                                      </p:cBhvr>
                                      <p:to>
                                        <p:strVal val="visible"/>
                                      </p:to>
                                    </p:set>
                                    <p:anim calcmode="lin" valueType="num">
                                      <p:cBhvr additive="base">
                                        <p:cTn id="43" dur="500" fill="hold"/>
                                        <p:tgtEl>
                                          <p:spTgt spid="221187">
                                            <p:txEl>
                                              <p:charRg st="136" end="15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1187">
                                            <p:txEl>
                                              <p:charRg st="136" end="1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第六章	机器学习</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7" name="Rectangle 3" descr="Rectangle: Click to edit Master text styles&#13;&#10;Second level&#13;&#10;Third level&#13;&#10;Fourth level&#13;&#10;Fifth level"/>
          <p:cNvSpPr>
            <a:spLocks noGrp="1"/>
          </p:cNvSpPr>
          <p:nvPr>
            <p:ph idx="1"/>
          </p:nvPr>
        </p:nvSpPr>
        <p:spPr>
          <a:xfrm>
            <a:off x="838200" y="1905000"/>
            <a:ext cx="7772400" cy="4764088"/>
          </a:xfrm>
          <a:ln/>
        </p:spPr>
        <p:txBody>
          <a:bodyPr vert="horz" wrap="square" lIns="91440" tIns="45720" rIns="91440" bIns="45720" anchor="t" anchorCtr="0"/>
          <a:p>
            <a:pPr eaLnBrk="1" hangingPunct="1"/>
            <a:r>
              <a:rPr lang="en-US" altLang="zh-CN" dirty="0"/>
              <a:t>6.1 </a:t>
            </a:r>
            <a:r>
              <a:rPr lang="zh-CN" altLang="en-US" dirty="0"/>
              <a:t>概述</a:t>
            </a:r>
            <a:endParaRPr lang="zh-CN" altLang="en-US" dirty="0"/>
          </a:p>
          <a:p>
            <a:pPr eaLnBrk="1" hangingPunct="1"/>
            <a:r>
              <a:rPr lang="en-US" altLang="zh-CN" dirty="0"/>
              <a:t>6.2 </a:t>
            </a:r>
            <a:r>
              <a:rPr lang="zh-CN" altLang="en-US" dirty="0"/>
              <a:t>决策树学习</a:t>
            </a:r>
            <a:endParaRPr lang="zh-CN" altLang="en-US" dirty="0"/>
          </a:p>
          <a:p>
            <a:pPr eaLnBrk="1" hangingPunct="1"/>
            <a:r>
              <a:rPr lang="en-US" altLang="zh-CN" dirty="0"/>
              <a:t>6.3 </a:t>
            </a:r>
            <a:r>
              <a:rPr lang="zh-CN" altLang="en-US" dirty="0"/>
              <a:t>贝叶斯学习</a:t>
            </a:r>
            <a:endParaRPr lang="zh-CN" altLang="en-US" dirty="0"/>
          </a:p>
          <a:p>
            <a:pPr eaLnBrk="1" hangingPunct="1"/>
            <a:r>
              <a:rPr lang="en-US" altLang="zh-CN" dirty="0"/>
              <a:t>6.4 </a:t>
            </a:r>
            <a:r>
              <a:rPr lang="zh-CN" altLang="en-US" dirty="0"/>
              <a:t>统计学习</a:t>
            </a:r>
            <a:endParaRPr lang="zh-CN" altLang="en-US" dirty="0"/>
          </a:p>
          <a:p>
            <a:pPr eaLnBrk="1" hangingPunct="1"/>
            <a:r>
              <a:rPr lang="en-US" altLang="zh-CN" dirty="0"/>
              <a:t>6.5 </a:t>
            </a:r>
            <a:r>
              <a:rPr lang="zh-CN" altLang="en-US" dirty="0"/>
              <a:t>遗传算法</a:t>
            </a:r>
            <a:endParaRPr lang="zh-CN" altLang="en-US" dirty="0"/>
          </a:p>
          <a:p>
            <a:pPr eaLnBrk="1" hangingPunct="1"/>
            <a:r>
              <a:rPr lang="en-US" altLang="zh-CN" dirty="0"/>
              <a:t>6.6 </a:t>
            </a:r>
            <a:r>
              <a:rPr lang="zh-CN" altLang="en-US" dirty="0"/>
              <a:t>聚类</a:t>
            </a:r>
            <a:endParaRPr lang="zh-CN" altLang="en-US" dirty="0"/>
          </a:p>
          <a:p>
            <a:pPr eaLnBrk="1" hangingPunct="1"/>
            <a:r>
              <a:rPr lang="en-US" altLang="zh-CN" dirty="0"/>
              <a:t>6.7 </a:t>
            </a:r>
            <a:r>
              <a:rPr lang="zh-CN" altLang="en-US" dirty="0"/>
              <a:t>特征选择与提取</a:t>
            </a:r>
            <a:endParaRPr lang="zh-CN" altLang="en-US" dirty="0"/>
          </a:p>
          <a:p>
            <a:pPr eaLnBrk="1" hangingPunct="1"/>
            <a:r>
              <a:rPr lang="en-US" altLang="zh-CN" dirty="0"/>
              <a:t>6.8 </a:t>
            </a:r>
            <a:r>
              <a:rPr lang="zh-CN" altLang="en-US" dirty="0"/>
              <a:t>其他学习方法</a:t>
            </a:r>
            <a:endParaRPr lang="zh-CN" altLang="en-US" dirty="0"/>
          </a:p>
        </p:txBody>
      </p:sp>
      <p:sp>
        <p:nvSpPr>
          <p:cNvPr id="1331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ransition spd="slow" advTm="10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7">
                                            <p:txEl>
                                              <p:charRg st="0" end="7"/>
                                            </p:txEl>
                                          </p:spTgt>
                                        </p:tgtEl>
                                        <p:attrNameLst>
                                          <p:attrName>style.visibility</p:attrName>
                                        </p:attrNameLst>
                                      </p:cBhvr>
                                      <p:to>
                                        <p:strVal val="visible"/>
                                      </p:to>
                                    </p:set>
                                    <p:anim calcmode="lin" valueType="num">
                                      <p:cBhvr additive="base">
                                        <p:cTn id="7" dur="500" fill="hold"/>
                                        <p:tgtEl>
                                          <p:spTgt spid="102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charRg st="0" end="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xEl>
                                              <p:charRg st="7" end="17"/>
                                            </p:txEl>
                                          </p:spTgt>
                                        </p:tgtEl>
                                        <p:attrNameLst>
                                          <p:attrName>style.visibility</p:attrName>
                                        </p:attrNameLst>
                                      </p:cBhvr>
                                      <p:to>
                                        <p:strVal val="visible"/>
                                      </p:to>
                                    </p:set>
                                    <p:anim calcmode="lin" valueType="num">
                                      <p:cBhvr additive="base">
                                        <p:cTn id="12" dur="500" fill="hold"/>
                                        <p:tgtEl>
                                          <p:spTgt spid="1027">
                                            <p:txEl>
                                              <p:charRg st="7" end="1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7">
                                            <p:txEl>
                                              <p:charRg st="7" end="17"/>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7">
                                            <p:txEl>
                                              <p:charRg st="17" end="27"/>
                                            </p:txEl>
                                          </p:spTgt>
                                        </p:tgtEl>
                                        <p:attrNameLst>
                                          <p:attrName>style.visibility</p:attrName>
                                        </p:attrNameLst>
                                      </p:cBhvr>
                                      <p:to>
                                        <p:strVal val="visible"/>
                                      </p:to>
                                    </p:set>
                                    <p:anim calcmode="lin" valueType="num">
                                      <p:cBhvr additive="base">
                                        <p:cTn id="17" dur="500" fill="hold"/>
                                        <p:tgtEl>
                                          <p:spTgt spid="1027">
                                            <p:txEl>
                                              <p:charRg st="17" end="2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7">
                                            <p:txEl>
                                              <p:charRg st="17" end="27"/>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7">
                                            <p:txEl>
                                              <p:charRg st="27" end="36"/>
                                            </p:txEl>
                                          </p:spTgt>
                                        </p:tgtEl>
                                        <p:attrNameLst>
                                          <p:attrName>style.visibility</p:attrName>
                                        </p:attrNameLst>
                                      </p:cBhvr>
                                      <p:to>
                                        <p:strVal val="visible"/>
                                      </p:to>
                                    </p:set>
                                    <p:anim calcmode="lin" valueType="num">
                                      <p:cBhvr additive="base">
                                        <p:cTn id="22" dur="500" fill="hold"/>
                                        <p:tgtEl>
                                          <p:spTgt spid="1027">
                                            <p:txEl>
                                              <p:charRg st="27" end="3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7">
                                            <p:txEl>
                                              <p:charRg st="27" end="3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27">
                                            <p:txEl>
                                              <p:charRg st="36" end="45"/>
                                            </p:txEl>
                                          </p:spTgt>
                                        </p:tgtEl>
                                        <p:attrNameLst>
                                          <p:attrName>style.visibility</p:attrName>
                                        </p:attrNameLst>
                                      </p:cBhvr>
                                      <p:to>
                                        <p:strVal val="visible"/>
                                      </p:to>
                                    </p:set>
                                    <p:anim calcmode="lin" valueType="num">
                                      <p:cBhvr additive="base">
                                        <p:cTn id="27" dur="500" fill="hold"/>
                                        <p:tgtEl>
                                          <p:spTgt spid="1027">
                                            <p:txEl>
                                              <p:charRg st="36" end="4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7">
                                            <p:txEl>
                                              <p:charRg st="36" end="4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7">
                                            <p:txEl>
                                              <p:charRg st="45" end="52"/>
                                            </p:txEl>
                                          </p:spTgt>
                                        </p:tgtEl>
                                        <p:attrNameLst>
                                          <p:attrName>style.visibility</p:attrName>
                                        </p:attrNameLst>
                                      </p:cBhvr>
                                      <p:to>
                                        <p:strVal val="visible"/>
                                      </p:to>
                                    </p:set>
                                    <p:anim calcmode="lin" valueType="num">
                                      <p:cBhvr additive="base">
                                        <p:cTn id="32" dur="500" fill="hold"/>
                                        <p:tgtEl>
                                          <p:spTgt spid="1027">
                                            <p:txEl>
                                              <p:charRg st="45" end="5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27">
                                            <p:txEl>
                                              <p:charRg st="45" end="5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27">
                                            <p:txEl>
                                              <p:charRg st="52" end="64"/>
                                            </p:txEl>
                                          </p:spTgt>
                                        </p:tgtEl>
                                        <p:attrNameLst>
                                          <p:attrName>style.visibility</p:attrName>
                                        </p:attrNameLst>
                                      </p:cBhvr>
                                      <p:to>
                                        <p:strVal val="visible"/>
                                      </p:to>
                                    </p:set>
                                    <p:anim calcmode="lin" valueType="num">
                                      <p:cBhvr additive="base">
                                        <p:cTn id="37" dur="500" fill="hold"/>
                                        <p:tgtEl>
                                          <p:spTgt spid="1027">
                                            <p:txEl>
                                              <p:charRg st="52" end="6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7">
                                            <p:txEl>
                                              <p:charRg st="52" end="6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27">
                                            <p:txEl>
                                              <p:charRg st="64" end="75"/>
                                            </p:txEl>
                                          </p:spTgt>
                                        </p:tgtEl>
                                        <p:attrNameLst>
                                          <p:attrName>style.visibility</p:attrName>
                                        </p:attrNameLst>
                                      </p:cBhvr>
                                      <p:to>
                                        <p:strVal val="visible"/>
                                      </p:to>
                                    </p:set>
                                    <p:anim calcmode="lin" valueType="num">
                                      <p:cBhvr additive="base">
                                        <p:cTn id="42" dur="500" fill="hold"/>
                                        <p:tgtEl>
                                          <p:spTgt spid="1027">
                                            <p:txEl>
                                              <p:charRg st="64" end="7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27">
                                            <p:txEl>
                                              <p:charRg st="64" end="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机器学习中的测试数据</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221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t>从</a:t>
            </a:r>
            <a:r>
              <a:rPr lang="en-US" altLang="zh-CN" sz="2800" dirty="0"/>
              <a:t>S</a:t>
            </a:r>
            <a:r>
              <a:rPr lang="zh-CN" altLang="en-US" sz="2800" dirty="0"/>
              <a:t>中分割出训练数据和测试数据</a:t>
            </a:r>
            <a:endParaRPr lang="zh-CN" altLang="en-US" sz="2800" dirty="0"/>
          </a:p>
          <a:p>
            <a:pPr lvl="1" eaLnBrk="1" hangingPunct="1">
              <a:lnSpc>
                <a:spcPct val="80000"/>
              </a:lnSpc>
            </a:pPr>
            <a:r>
              <a:rPr lang="zh-CN" altLang="en-US" sz="2400" dirty="0"/>
              <a:t>假设</a:t>
            </a:r>
            <a:r>
              <a:rPr lang="en-US" altLang="zh-CN" sz="2400" dirty="0"/>
              <a:t>S</a:t>
            </a:r>
            <a:r>
              <a:rPr lang="zh-CN" altLang="en-US" sz="2400" dirty="0"/>
              <a:t>是已有数据集，并且训练数据和测试数据都遵从同样的分布规律。 </a:t>
            </a:r>
            <a:endParaRPr lang="zh-CN" altLang="en-US" sz="2400" dirty="0"/>
          </a:p>
          <a:p>
            <a:pPr eaLnBrk="1" hangingPunct="1">
              <a:lnSpc>
                <a:spcPct val="80000"/>
              </a:lnSpc>
            </a:pPr>
            <a:r>
              <a:rPr lang="zh-CN" altLang="en-US" sz="2800" dirty="0"/>
              <a:t>保留法（</a:t>
            </a:r>
            <a:r>
              <a:rPr lang="en-US" altLang="zh-CN" sz="2800" dirty="0"/>
              <a:t>Holdout</a:t>
            </a:r>
            <a:r>
              <a:rPr lang="zh-CN" altLang="en-US" sz="2800" dirty="0"/>
              <a:t>）</a:t>
            </a:r>
            <a:endParaRPr lang="zh-CN" altLang="en-US" sz="2800" dirty="0"/>
          </a:p>
          <a:p>
            <a:pPr lvl="1" eaLnBrk="1" hangingPunct="1">
              <a:lnSpc>
                <a:spcPct val="80000"/>
              </a:lnSpc>
            </a:pPr>
            <a:r>
              <a:rPr lang="zh-CN" altLang="en-US" sz="2400" dirty="0"/>
              <a:t>取</a:t>
            </a:r>
            <a:r>
              <a:rPr lang="en-US" altLang="zh-CN" sz="2400" dirty="0"/>
              <a:t>S</a:t>
            </a:r>
            <a:r>
              <a:rPr lang="zh-CN" altLang="en-US" sz="2400" dirty="0"/>
              <a:t>的一部分（通常为</a:t>
            </a:r>
            <a:r>
              <a:rPr lang="en-US" altLang="zh-CN" sz="2400" dirty="0"/>
              <a:t>2/3</a:t>
            </a:r>
            <a:r>
              <a:rPr lang="zh-CN" altLang="en-US" sz="2400" dirty="0"/>
              <a:t>）作为训练数据，剩下的部分（通常为</a:t>
            </a:r>
            <a:r>
              <a:rPr lang="en-US" altLang="zh-CN" sz="2400" dirty="0"/>
              <a:t>1/3</a:t>
            </a:r>
            <a:r>
              <a:rPr lang="zh-CN" altLang="en-US" sz="2400" dirty="0"/>
              <a:t>）作为测试数据。</a:t>
            </a:r>
            <a:endParaRPr lang="zh-CN" altLang="en-US" sz="2400" dirty="0"/>
          </a:p>
          <a:p>
            <a:pPr lvl="1" eaLnBrk="1" hangingPunct="1">
              <a:lnSpc>
                <a:spcPct val="80000"/>
              </a:lnSpc>
            </a:pPr>
            <a:r>
              <a:rPr lang="zh-CN" altLang="en-US" sz="2400" dirty="0"/>
              <a:t>最后在测试数据集上验证学习结果。</a:t>
            </a:r>
            <a:endParaRPr lang="zh-CN" altLang="en-US" sz="2400" dirty="0"/>
          </a:p>
          <a:p>
            <a:pPr eaLnBrk="1" hangingPunct="1">
              <a:lnSpc>
                <a:spcPct val="80000"/>
              </a:lnSpc>
            </a:pPr>
            <a:r>
              <a:rPr lang="zh-CN" altLang="en-US" sz="2800" dirty="0"/>
              <a:t>特点</a:t>
            </a:r>
            <a:endParaRPr lang="zh-CN" altLang="en-US" sz="2800" dirty="0"/>
          </a:p>
          <a:p>
            <a:pPr lvl="1" eaLnBrk="1" hangingPunct="1">
              <a:lnSpc>
                <a:spcPct val="80000"/>
              </a:lnSpc>
            </a:pPr>
            <a:r>
              <a:rPr lang="zh-CN" altLang="en-US" sz="2400" dirty="0"/>
              <a:t>仅仅使用了部分（</a:t>
            </a:r>
            <a:r>
              <a:rPr lang="en-US" altLang="zh-CN" sz="2400" dirty="0"/>
              <a:t>2/3</a:t>
            </a:r>
            <a:r>
              <a:rPr lang="zh-CN" altLang="en-US" sz="2400" dirty="0"/>
              <a:t>）数据训练学习模型，没有充分利用所有的已知数据。</a:t>
            </a:r>
            <a:endParaRPr lang="zh-CN" altLang="en-US" sz="2400" dirty="0"/>
          </a:p>
          <a:p>
            <a:pPr lvl="1" eaLnBrk="1" hangingPunct="1">
              <a:lnSpc>
                <a:spcPct val="80000"/>
              </a:lnSpc>
            </a:pPr>
            <a:r>
              <a:rPr lang="zh-CN" altLang="en-US" sz="2400" dirty="0"/>
              <a:t>保留法一般用于已知数据量非常巨大的时候。 </a:t>
            </a:r>
            <a:endParaRPr lang="zh-CN" altLang="en-US" sz="2400" dirty="0"/>
          </a:p>
        </p:txBody>
      </p:sp>
      <p:sp>
        <p:nvSpPr>
          <p:cNvPr id="5018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1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211">
                                            <p:txEl>
                                              <p:charRg st="0" end="16"/>
                                            </p:txEl>
                                          </p:spTgt>
                                        </p:tgtEl>
                                        <p:attrNameLst>
                                          <p:attrName>style.visibility</p:attrName>
                                        </p:attrNameLst>
                                      </p:cBhvr>
                                      <p:to>
                                        <p:strVal val="visible"/>
                                      </p:to>
                                    </p:set>
                                    <p:anim calcmode="lin" valueType="num">
                                      <p:cBhvr additive="base">
                                        <p:cTn id="7" dur="500" fill="hold"/>
                                        <p:tgtEl>
                                          <p:spTgt spid="222211">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211">
                                            <p:txEl>
                                              <p:charRg st="0" end="1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2211">
                                            <p:txEl>
                                              <p:charRg st="16" end="50"/>
                                            </p:txEl>
                                          </p:spTgt>
                                        </p:tgtEl>
                                        <p:attrNameLst>
                                          <p:attrName>style.visibility</p:attrName>
                                        </p:attrNameLst>
                                      </p:cBhvr>
                                      <p:to>
                                        <p:strVal val="visible"/>
                                      </p:to>
                                    </p:set>
                                    <p:anim calcmode="lin" valueType="num">
                                      <p:cBhvr additive="base">
                                        <p:cTn id="12" dur="500" fill="hold"/>
                                        <p:tgtEl>
                                          <p:spTgt spid="222211">
                                            <p:txEl>
                                              <p:charRg st="16" end="5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2211">
                                            <p:txEl>
                                              <p:charRg st="16" end="5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2211">
                                            <p:txEl>
                                              <p:charRg st="50" end="63"/>
                                            </p:txEl>
                                          </p:spTgt>
                                        </p:tgtEl>
                                        <p:attrNameLst>
                                          <p:attrName>style.visibility</p:attrName>
                                        </p:attrNameLst>
                                      </p:cBhvr>
                                      <p:to>
                                        <p:strVal val="visible"/>
                                      </p:to>
                                    </p:set>
                                    <p:anim calcmode="lin" valueType="num">
                                      <p:cBhvr additive="base">
                                        <p:cTn id="18" dur="500" fill="hold"/>
                                        <p:tgtEl>
                                          <p:spTgt spid="222211">
                                            <p:txEl>
                                              <p:charRg st="50" end="6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22211">
                                            <p:txEl>
                                              <p:charRg st="50" end="6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22211">
                                            <p:txEl>
                                              <p:charRg st="63" end="105"/>
                                            </p:txEl>
                                          </p:spTgt>
                                        </p:tgtEl>
                                        <p:attrNameLst>
                                          <p:attrName>style.visibility</p:attrName>
                                        </p:attrNameLst>
                                      </p:cBhvr>
                                      <p:to>
                                        <p:strVal val="visible"/>
                                      </p:to>
                                    </p:set>
                                    <p:anim calcmode="lin" valueType="num">
                                      <p:cBhvr additive="base">
                                        <p:cTn id="24" dur="500" fill="hold"/>
                                        <p:tgtEl>
                                          <p:spTgt spid="222211">
                                            <p:txEl>
                                              <p:charRg st="63" end="10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22211">
                                            <p:txEl>
                                              <p:charRg st="63" end="10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22211">
                                            <p:txEl>
                                              <p:charRg st="105" end="122"/>
                                            </p:txEl>
                                          </p:spTgt>
                                        </p:tgtEl>
                                        <p:attrNameLst>
                                          <p:attrName>style.visibility</p:attrName>
                                        </p:attrNameLst>
                                      </p:cBhvr>
                                      <p:to>
                                        <p:strVal val="visible"/>
                                      </p:to>
                                    </p:set>
                                    <p:anim calcmode="lin" valueType="num">
                                      <p:cBhvr additive="base">
                                        <p:cTn id="30" dur="500" fill="hold"/>
                                        <p:tgtEl>
                                          <p:spTgt spid="222211">
                                            <p:txEl>
                                              <p:charRg st="105" end="12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22211">
                                            <p:txEl>
                                              <p:charRg st="105" end="12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22211">
                                            <p:txEl>
                                              <p:charRg st="122" end="125"/>
                                            </p:txEl>
                                          </p:spTgt>
                                        </p:tgtEl>
                                        <p:attrNameLst>
                                          <p:attrName>style.visibility</p:attrName>
                                        </p:attrNameLst>
                                      </p:cBhvr>
                                      <p:to>
                                        <p:strVal val="visible"/>
                                      </p:to>
                                    </p:set>
                                    <p:anim calcmode="lin" valueType="num">
                                      <p:cBhvr additive="base">
                                        <p:cTn id="36" dur="500" fill="hold"/>
                                        <p:tgtEl>
                                          <p:spTgt spid="222211">
                                            <p:txEl>
                                              <p:charRg st="122" end="12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22211">
                                            <p:txEl>
                                              <p:charRg st="122" end="12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2211">
                                            <p:txEl>
                                              <p:charRg st="125" end="161"/>
                                            </p:txEl>
                                          </p:spTgt>
                                        </p:tgtEl>
                                        <p:attrNameLst>
                                          <p:attrName>style.visibility</p:attrName>
                                        </p:attrNameLst>
                                      </p:cBhvr>
                                      <p:to>
                                        <p:strVal val="visible"/>
                                      </p:to>
                                    </p:set>
                                    <p:anim calcmode="lin" valueType="num">
                                      <p:cBhvr additive="base">
                                        <p:cTn id="42" dur="500" fill="hold"/>
                                        <p:tgtEl>
                                          <p:spTgt spid="222211">
                                            <p:txEl>
                                              <p:charRg st="125" end="16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22211">
                                            <p:txEl>
                                              <p:charRg st="125" end="16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22211">
                                            <p:txEl>
                                              <p:charRg st="161" end="183"/>
                                            </p:txEl>
                                          </p:spTgt>
                                        </p:tgtEl>
                                        <p:attrNameLst>
                                          <p:attrName>style.visibility</p:attrName>
                                        </p:attrNameLst>
                                      </p:cBhvr>
                                      <p:to>
                                        <p:strVal val="visible"/>
                                      </p:to>
                                    </p:set>
                                    <p:anim calcmode="lin" valueType="num">
                                      <p:cBhvr additive="base">
                                        <p:cTn id="48" dur="500" fill="hold"/>
                                        <p:tgtEl>
                                          <p:spTgt spid="222211">
                                            <p:txEl>
                                              <p:charRg st="161" end="18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22211">
                                            <p:txEl>
                                              <p:charRg st="161" end="1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机器学习中的测试数据</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3235" name="Rectangle 3" descr="Rectangle: Click to edit Master text styles&#13;&#10;Second level&#13;&#10;Third level&#13;&#10;Fourth level&#13;&#10;Fifth level"/>
          <p:cNvSpPr>
            <a:spLocks noGrp="1"/>
          </p:cNvSpPr>
          <p:nvPr>
            <p:ph idx="1"/>
          </p:nvPr>
        </p:nvSpPr>
        <p:spPr>
          <a:xfrm>
            <a:off x="642938" y="1643063"/>
            <a:ext cx="8039100" cy="4378325"/>
          </a:xfrm>
          <a:ln/>
        </p:spPr>
        <p:txBody>
          <a:bodyPr vert="horz" wrap="square" lIns="91440" tIns="45720" rIns="91440" bIns="45720" anchor="t" anchorCtr="0"/>
          <a:p>
            <a:pPr eaLnBrk="1" hangingPunct="1">
              <a:lnSpc>
                <a:spcPct val="80000"/>
              </a:lnSpc>
            </a:pPr>
            <a:r>
              <a:rPr lang="zh-CN" altLang="en-US" sz="2000" dirty="0"/>
              <a:t>交叉验证法（</a:t>
            </a:r>
            <a:r>
              <a:rPr lang="en-US" altLang="zh-CN" sz="2000" dirty="0"/>
              <a:t>Cross Validation</a:t>
            </a:r>
            <a:r>
              <a:rPr lang="zh-CN" altLang="en-US" sz="2000" dirty="0"/>
              <a:t>）</a:t>
            </a:r>
            <a:endParaRPr lang="zh-CN" altLang="en-US" sz="2000" dirty="0"/>
          </a:p>
          <a:p>
            <a:pPr lvl="1" eaLnBrk="1" hangingPunct="1">
              <a:lnSpc>
                <a:spcPct val="80000"/>
              </a:lnSpc>
            </a:pPr>
            <a:r>
              <a:rPr lang="zh-CN" altLang="en-US" sz="1800" dirty="0"/>
              <a:t>也称为交叉纠错法</a:t>
            </a:r>
            <a:endParaRPr lang="zh-CN" altLang="en-US" sz="1800" dirty="0"/>
          </a:p>
          <a:p>
            <a:pPr lvl="1" eaLnBrk="1" hangingPunct="1">
              <a:lnSpc>
                <a:spcPct val="80000"/>
              </a:lnSpc>
            </a:pPr>
            <a:r>
              <a:rPr lang="zh-CN" altLang="en-US" sz="1800" dirty="0"/>
              <a:t>把</a:t>
            </a:r>
            <a:r>
              <a:rPr lang="en-US" altLang="zh-CN" sz="1800" dirty="0"/>
              <a:t>S</a:t>
            </a:r>
            <a:r>
              <a:rPr lang="zh-CN" altLang="en-US" sz="1800" dirty="0"/>
              <a:t>划分为</a:t>
            </a:r>
            <a:r>
              <a:rPr lang="en-US" altLang="zh-CN" sz="1800" dirty="0"/>
              <a:t>k</a:t>
            </a:r>
            <a:r>
              <a:rPr lang="zh-CN" altLang="en-US" sz="1800" dirty="0"/>
              <a:t>个不相交的子集，即</a:t>
            </a:r>
            <a:endParaRPr lang="zh-CN" altLang="en-US" sz="1800" dirty="0"/>
          </a:p>
          <a:p>
            <a:pPr lvl="1" algn="ctr" eaLnBrk="1" hangingPunct="1">
              <a:lnSpc>
                <a:spcPct val="80000"/>
              </a:lnSpc>
              <a:buFont typeface="Wingdings" panose="05000000000000000000" pitchFamily="2" charset="2"/>
              <a:buNone/>
            </a:pPr>
            <a:r>
              <a:rPr lang="en-US" altLang="zh-CN" sz="1800" dirty="0"/>
              <a:t>S={S</a:t>
            </a:r>
            <a:r>
              <a:rPr lang="en-US" altLang="zh-CN" sz="1800" baseline="-25000" dirty="0"/>
              <a:t>1</a:t>
            </a:r>
            <a:r>
              <a:rPr lang="en-US" altLang="zh-CN" sz="1800" dirty="0"/>
              <a:t>,S</a:t>
            </a:r>
            <a:r>
              <a:rPr lang="en-US" altLang="zh-CN" sz="1800" baseline="-25000" dirty="0"/>
              <a:t>2</a:t>
            </a:r>
            <a:r>
              <a:rPr lang="en-US" altLang="zh-CN" sz="1800" dirty="0"/>
              <a:t>,</a:t>
            </a:r>
            <a:r>
              <a:rPr lang="en-US" altLang="zh-CN" sz="1800" dirty="0">
                <a:latin typeface="Times New Roman" panose="02020603050405020304" pitchFamily="18" charset="0"/>
              </a:rPr>
              <a:t>…</a:t>
            </a:r>
            <a:r>
              <a:rPr lang="en-US" altLang="zh-CN" sz="1800" dirty="0"/>
              <a:t>,S</a:t>
            </a:r>
            <a:r>
              <a:rPr lang="en-US" altLang="zh-CN" sz="1800" baseline="-25000" dirty="0"/>
              <a:t>k</a:t>
            </a:r>
            <a:r>
              <a:rPr lang="en-US" altLang="zh-CN" sz="1800" dirty="0"/>
              <a:t>}</a:t>
            </a:r>
            <a:r>
              <a:rPr lang="zh-CN" altLang="en-US" sz="1800" dirty="0"/>
              <a:t>，</a:t>
            </a:r>
            <a:r>
              <a:rPr lang="en-US" altLang="zh-CN" sz="1800" dirty="0"/>
              <a:t>(S</a:t>
            </a:r>
            <a:r>
              <a:rPr lang="en-US" altLang="zh-CN" sz="1800" baseline="-25000" dirty="0"/>
              <a:t>i</a:t>
            </a:r>
            <a:r>
              <a:rPr lang="en-US" altLang="zh-CN" sz="1800" dirty="0"/>
              <a:t>∩S</a:t>
            </a:r>
            <a:r>
              <a:rPr lang="en-US" altLang="zh-CN" sz="1800" baseline="-25000" dirty="0"/>
              <a:t>j</a:t>
            </a:r>
            <a:r>
              <a:rPr lang="en-US" altLang="zh-CN" sz="1800" dirty="0"/>
              <a:t>=</a:t>
            </a:r>
            <a:r>
              <a:rPr lang="en-US" altLang="zh-CN" sz="1800" i="1" dirty="0"/>
              <a:t>Φ</a:t>
            </a:r>
            <a:r>
              <a:rPr lang="en-US" altLang="zh-CN" sz="1800" dirty="0"/>
              <a:t>,1≤i,j≤k)</a:t>
            </a:r>
            <a:endParaRPr lang="en-US" altLang="zh-CN" sz="1800" dirty="0"/>
          </a:p>
          <a:p>
            <a:pPr lvl="1" eaLnBrk="1" hangingPunct="1">
              <a:lnSpc>
                <a:spcPct val="80000"/>
              </a:lnSpc>
            </a:pPr>
            <a:r>
              <a:rPr lang="zh-CN" altLang="en-US" sz="1800" dirty="0"/>
              <a:t>然后取其中一个子集作测试集，剩下数据作训练集。</a:t>
            </a:r>
            <a:endParaRPr lang="zh-CN" altLang="en-US" sz="1800" dirty="0"/>
          </a:p>
          <a:p>
            <a:pPr lvl="2" eaLnBrk="1" hangingPunct="1">
              <a:lnSpc>
                <a:spcPct val="80000"/>
              </a:lnSpc>
            </a:pPr>
            <a:r>
              <a:rPr lang="zh-CN" altLang="en-US" sz="1600" dirty="0"/>
              <a:t>取</a:t>
            </a:r>
            <a:r>
              <a:rPr lang="en-US" altLang="zh-CN" sz="1600" dirty="0"/>
              <a:t>S</a:t>
            </a:r>
            <a:r>
              <a:rPr lang="en-US" altLang="zh-CN" sz="1600" baseline="-25000" dirty="0"/>
              <a:t>i</a:t>
            </a:r>
            <a:r>
              <a:rPr lang="zh-CN" altLang="en-US" sz="1600" dirty="0"/>
              <a:t>做测试集，则</a:t>
            </a:r>
            <a:r>
              <a:rPr lang="en-US" altLang="zh-CN" sz="1600" dirty="0"/>
              <a:t>S-S</a:t>
            </a:r>
            <a:r>
              <a:rPr lang="en-US" altLang="zh-CN" sz="1600" baseline="-25000" dirty="0"/>
              <a:t>i</a:t>
            </a:r>
            <a:r>
              <a:rPr lang="zh-CN" altLang="en-US" sz="1600" dirty="0"/>
              <a:t>就做训练集。</a:t>
            </a:r>
            <a:endParaRPr lang="zh-CN" altLang="en-US" sz="1600" dirty="0"/>
          </a:p>
          <a:p>
            <a:pPr lvl="2" eaLnBrk="1" hangingPunct="1">
              <a:lnSpc>
                <a:spcPct val="80000"/>
              </a:lnSpc>
            </a:pPr>
            <a:r>
              <a:rPr lang="zh-CN" altLang="en-US" sz="1600" dirty="0"/>
              <a:t>重复</a:t>
            </a:r>
            <a:r>
              <a:rPr lang="en-US" altLang="zh-CN" sz="1600" dirty="0"/>
              <a:t>k</a:t>
            </a:r>
            <a:r>
              <a:rPr lang="zh-CN" altLang="en-US" sz="1600" dirty="0"/>
              <a:t>次，把每一个子集都做一次测试集。</a:t>
            </a:r>
            <a:endParaRPr lang="zh-CN" altLang="en-US" sz="1600" dirty="0"/>
          </a:p>
          <a:p>
            <a:pPr lvl="2" eaLnBrk="1" hangingPunct="1">
              <a:lnSpc>
                <a:spcPct val="80000"/>
              </a:lnSpc>
            </a:pPr>
            <a:r>
              <a:rPr lang="zh-CN" altLang="en-US" sz="1600" dirty="0"/>
              <a:t>于是会得到</a:t>
            </a:r>
            <a:r>
              <a:rPr lang="en-US" altLang="zh-CN" sz="1600" dirty="0"/>
              <a:t>k</a:t>
            </a:r>
            <a:r>
              <a:rPr lang="zh-CN" altLang="en-US" sz="1600" dirty="0"/>
              <a:t>个测试结果，最终的测试结果就是这</a:t>
            </a:r>
            <a:r>
              <a:rPr lang="en-US" altLang="zh-CN" sz="1600" dirty="0"/>
              <a:t>k</a:t>
            </a:r>
            <a:r>
              <a:rPr lang="zh-CN" altLang="en-US" sz="1600" dirty="0"/>
              <a:t>个测试结果的平均值。</a:t>
            </a:r>
            <a:endParaRPr lang="zh-CN" altLang="en-US" sz="1600" dirty="0"/>
          </a:p>
          <a:p>
            <a:pPr eaLnBrk="1" hangingPunct="1">
              <a:lnSpc>
                <a:spcPct val="80000"/>
              </a:lnSpc>
            </a:pPr>
            <a:r>
              <a:rPr lang="zh-CN" altLang="en-US" sz="2000" dirty="0"/>
              <a:t>特点</a:t>
            </a:r>
            <a:endParaRPr lang="zh-CN" altLang="en-US" sz="2000" dirty="0"/>
          </a:p>
          <a:p>
            <a:pPr lvl="1" eaLnBrk="1" hangingPunct="1">
              <a:lnSpc>
                <a:spcPct val="80000"/>
              </a:lnSpc>
            </a:pPr>
            <a:r>
              <a:rPr lang="zh-CN" altLang="en-US" sz="1800" dirty="0"/>
              <a:t>交叉验证法还可以再重复多次，每次变换不同的</a:t>
            </a:r>
            <a:r>
              <a:rPr lang="en-US" altLang="zh-CN" sz="1800" dirty="0"/>
              <a:t>k</a:t>
            </a:r>
            <a:r>
              <a:rPr lang="zh-CN" altLang="en-US" sz="1800" dirty="0"/>
              <a:t>值或者不同的划分。</a:t>
            </a:r>
            <a:endParaRPr lang="zh-CN" altLang="en-US" sz="1800" dirty="0"/>
          </a:p>
          <a:p>
            <a:pPr lvl="1" eaLnBrk="1" hangingPunct="1">
              <a:lnSpc>
                <a:spcPct val="80000"/>
              </a:lnSpc>
            </a:pPr>
            <a:r>
              <a:rPr lang="zh-CN" altLang="en-US" sz="1800" dirty="0"/>
              <a:t>交叉验证法充分利用了所有已知数据，可以获得较好的学习结果，但是显然需要更长的训练时间。</a:t>
            </a:r>
            <a:endParaRPr lang="zh-CN" altLang="en-US" sz="1800" dirty="0"/>
          </a:p>
          <a:p>
            <a:pPr lvl="1" eaLnBrk="1" hangingPunct="1">
              <a:lnSpc>
                <a:spcPct val="80000"/>
              </a:lnSpc>
            </a:pPr>
            <a:r>
              <a:rPr lang="zh-CN" altLang="en-US" sz="1800" dirty="0"/>
              <a:t>交叉验证法一般用于已知数据量不太大的时候。 </a:t>
            </a:r>
            <a:endParaRPr lang="zh-CN" altLang="en-US" sz="1800" dirty="0"/>
          </a:p>
        </p:txBody>
      </p:sp>
      <p:sp>
        <p:nvSpPr>
          <p:cNvPr id="5222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7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3235">
                                            <p:txEl>
                                              <p:charRg st="0" end="24"/>
                                            </p:txEl>
                                          </p:spTgt>
                                        </p:tgtEl>
                                        <p:attrNameLst>
                                          <p:attrName>style.visibility</p:attrName>
                                        </p:attrNameLst>
                                      </p:cBhvr>
                                      <p:to>
                                        <p:strVal val="visible"/>
                                      </p:to>
                                    </p:set>
                                    <p:anim calcmode="lin" valueType="num">
                                      <p:cBhvr additive="base">
                                        <p:cTn id="7" dur="500" fill="hold"/>
                                        <p:tgtEl>
                                          <p:spTgt spid="223235">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5">
                                            <p:txEl>
                                              <p:charRg st="0" end="2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3235">
                                            <p:txEl>
                                              <p:charRg st="24" end="33"/>
                                            </p:txEl>
                                          </p:spTgt>
                                        </p:tgtEl>
                                        <p:attrNameLst>
                                          <p:attrName>style.visibility</p:attrName>
                                        </p:attrNameLst>
                                      </p:cBhvr>
                                      <p:to>
                                        <p:strVal val="visible"/>
                                      </p:to>
                                    </p:set>
                                    <p:anim calcmode="lin" valueType="num">
                                      <p:cBhvr additive="base">
                                        <p:cTn id="12" dur="500" fill="hold"/>
                                        <p:tgtEl>
                                          <p:spTgt spid="223235">
                                            <p:txEl>
                                              <p:charRg st="24" end="3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3235">
                                            <p:txEl>
                                              <p:charRg st="24" end="3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3235">
                                            <p:txEl>
                                              <p:charRg st="33" end="49"/>
                                            </p:txEl>
                                          </p:spTgt>
                                        </p:tgtEl>
                                        <p:attrNameLst>
                                          <p:attrName>style.visibility</p:attrName>
                                        </p:attrNameLst>
                                      </p:cBhvr>
                                      <p:to>
                                        <p:strVal val="visible"/>
                                      </p:to>
                                    </p:set>
                                    <p:anim calcmode="lin" valueType="num">
                                      <p:cBhvr additive="base">
                                        <p:cTn id="18" dur="500" fill="hold"/>
                                        <p:tgtEl>
                                          <p:spTgt spid="223235">
                                            <p:txEl>
                                              <p:charRg st="33" end="4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23235">
                                            <p:txEl>
                                              <p:charRg st="33" end="49"/>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23235">
                                            <p:txEl>
                                              <p:charRg st="49" end="82"/>
                                            </p:txEl>
                                          </p:spTgt>
                                        </p:tgtEl>
                                        <p:attrNameLst>
                                          <p:attrName>style.visibility</p:attrName>
                                        </p:attrNameLst>
                                      </p:cBhvr>
                                      <p:to>
                                        <p:strVal val="visible"/>
                                      </p:to>
                                    </p:set>
                                    <p:anim calcmode="lin" valueType="num">
                                      <p:cBhvr additive="base">
                                        <p:cTn id="23" dur="500" fill="hold"/>
                                        <p:tgtEl>
                                          <p:spTgt spid="223235">
                                            <p:txEl>
                                              <p:charRg st="49" end="8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3235">
                                            <p:txEl>
                                              <p:charRg st="49" end="8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3235">
                                            <p:txEl>
                                              <p:charRg st="82" end="106"/>
                                            </p:txEl>
                                          </p:spTgt>
                                        </p:tgtEl>
                                        <p:attrNameLst>
                                          <p:attrName>style.visibility</p:attrName>
                                        </p:attrNameLst>
                                      </p:cBhvr>
                                      <p:to>
                                        <p:strVal val="visible"/>
                                      </p:to>
                                    </p:set>
                                    <p:anim calcmode="lin" valueType="num">
                                      <p:cBhvr additive="base">
                                        <p:cTn id="29" dur="500" fill="hold"/>
                                        <p:tgtEl>
                                          <p:spTgt spid="223235">
                                            <p:txEl>
                                              <p:charRg st="82" end="10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3235">
                                            <p:txEl>
                                              <p:charRg st="82" end="10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23235">
                                            <p:txEl>
                                              <p:charRg st="106" end="126"/>
                                            </p:txEl>
                                          </p:spTgt>
                                        </p:tgtEl>
                                        <p:attrNameLst>
                                          <p:attrName>style.visibility</p:attrName>
                                        </p:attrNameLst>
                                      </p:cBhvr>
                                      <p:to>
                                        <p:strVal val="visible"/>
                                      </p:to>
                                    </p:set>
                                    <p:anim calcmode="lin" valueType="num">
                                      <p:cBhvr additive="base">
                                        <p:cTn id="35" dur="500" fill="hold"/>
                                        <p:tgtEl>
                                          <p:spTgt spid="223235">
                                            <p:txEl>
                                              <p:charRg st="106" end="12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3235">
                                            <p:txEl>
                                              <p:charRg st="106" end="12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23235">
                                            <p:txEl>
                                              <p:charRg st="126" end="146"/>
                                            </p:txEl>
                                          </p:spTgt>
                                        </p:tgtEl>
                                        <p:attrNameLst>
                                          <p:attrName>style.visibility</p:attrName>
                                        </p:attrNameLst>
                                      </p:cBhvr>
                                      <p:to>
                                        <p:strVal val="visible"/>
                                      </p:to>
                                    </p:set>
                                    <p:anim calcmode="lin" valueType="num">
                                      <p:cBhvr additive="base">
                                        <p:cTn id="41" dur="500" fill="hold"/>
                                        <p:tgtEl>
                                          <p:spTgt spid="223235">
                                            <p:txEl>
                                              <p:charRg st="126" end="14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3235">
                                            <p:txEl>
                                              <p:charRg st="126" end="14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23235">
                                            <p:txEl>
                                              <p:charRg st="146" end="180"/>
                                            </p:txEl>
                                          </p:spTgt>
                                        </p:tgtEl>
                                        <p:attrNameLst>
                                          <p:attrName>style.visibility</p:attrName>
                                        </p:attrNameLst>
                                      </p:cBhvr>
                                      <p:to>
                                        <p:strVal val="visible"/>
                                      </p:to>
                                    </p:set>
                                    <p:anim calcmode="lin" valueType="num">
                                      <p:cBhvr additive="base">
                                        <p:cTn id="47" dur="500" fill="hold"/>
                                        <p:tgtEl>
                                          <p:spTgt spid="223235">
                                            <p:txEl>
                                              <p:charRg st="146" end="18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3235">
                                            <p:txEl>
                                              <p:charRg st="146" end="18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23235">
                                            <p:txEl>
                                              <p:charRg st="180" end="183"/>
                                            </p:txEl>
                                          </p:spTgt>
                                        </p:tgtEl>
                                        <p:attrNameLst>
                                          <p:attrName>style.visibility</p:attrName>
                                        </p:attrNameLst>
                                      </p:cBhvr>
                                      <p:to>
                                        <p:strVal val="visible"/>
                                      </p:to>
                                    </p:set>
                                    <p:anim calcmode="lin" valueType="num">
                                      <p:cBhvr additive="base">
                                        <p:cTn id="53" dur="500" fill="hold"/>
                                        <p:tgtEl>
                                          <p:spTgt spid="223235">
                                            <p:txEl>
                                              <p:charRg st="180" end="18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3235">
                                            <p:txEl>
                                              <p:charRg st="180" end="18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23235">
                                            <p:txEl>
                                              <p:charRg st="183" end="215"/>
                                            </p:txEl>
                                          </p:spTgt>
                                        </p:tgtEl>
                                        <p:attrNameLst>
                                          <p:attrName>style.visibility</p:attrName>
                                        </p:attrNameLst>
                                      </p:cBhvr>
                                      <p:to>
                                        <p:strVal val="visible"/>
                                      </p:to>
                                    </p:set>
                                    <p:anim calcmode="lin" valueType="num">
                                      <p:cBhvr additive="base">
                                        <p:cTn id="59" dur="500" fill="hold"/>
                                        <p:tgtEl>
                                          <p:spTgt spid="223235">
                                            <p:txEl>
                                              <p:charRg st="183" end="2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23235">
                                            <p:txEl>
                                              <p:charRg st="183" end="215"/>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3235">
                                            <p:txEl>
                                              <p:charRg st="215" end="259"/>
                                            </p:txEl>
                                          </p:spTgt>
                                        </p:tgtEl>
                                        <p:attrNameLst>
                                          <p:attrName>style.visibility</p:attrName>
                                        </p:attrNameLst>
                                      </p:cBhvr>
                                      <p:to>
                                        <p:strVal val="visible"/>
                                      </p:to>
                                    </p:set>
                                    <p:anim calcmode="lin" valueType="num">
                                      <p:cBhvr additive="base">
                                        <p:cTn id="65" dur="500" fill="hold"/>
                                        <p:tgtEl>
                                          <p:spTgt spid="223235">
                                            <p:txEl>
                                              <p:charRg st="215" end="25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3235">
                                            <p:txEl>
                                              <p:charRg st="215" end="25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23235">
                                            <p:txEl>
                                              <p:charRg st="259" end="282"/>
                                            </p:txEl>
                                          </p:spTgt>
                                        </p:tgtEl>
                                        <p:attrNameLst>
                                          <p:attrName>style.visibility</p:attrName>
                                        </p:attrNameLst>
                                      </p:cBhvr>
                                      <p:to>
                                        <p:strVal val="visible"/>
                                      </p:to>
                                    </p:set>
                                    <p:anim calcmode="lin" valueType="num">
                                      <p:cBhvr additive="base">
                                        <p:cTn id="71" dur="500" fill="hold"/>
                                        <p:tgtEl>
                                          <p:spTgt spid="223235">
                                            <p:txEl>
                                              <p:charRg st="259" end="28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23235">
                                            <p:txEl>
                                              <p:charRg st="259" end="2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机器学习中的测试数据</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425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t>随机法</a:t>
            </a:r>
            <a:endParaRPr lang="zh-CN" altLang="en-US" sz="2400" dirty="0"/>
          </a:p>
          <a:p>
            <a:pPr lvl="1" eaLnBrk="1" hangingPunct="1">
              <a:lnSpc>
                <a:spcPct val="90000"/>
              </a:lnSpc>
            </a:pPr>
            <a:r>
              <a:rPr lang="zh-CN" altLang="en-US" sz="2000" dirty="0"/>
              <a:t>随机抽取</a:t>
            </a:r>
            <a:r>
              <a:rPr lang="en-US" altLang="zh-CN" sz="2000" dirty="0"/>
              <a:t>S</a:t>
            </a:r>
            <a:r>
              <a:rPr lang="zh-CN" altLang="en-US" sz="2000" dirty="0"/>
              <a:t>中的一部分数据作为测试数据，把剩下的数据作为训练数据。</a:t>
            </a:r>
            <a:endParaRPr lang="zh-CN" altLang="en-US" sz="2000" dirty="0"/>
          </a:p>
          <a:p>
            <a:pPr lvl="1" eaLnBrk="1" hangingPunct="1">
              <a:lnSpc>
                <a:spcPct val="90000"/>
              </a:lnSpc>
            </a:pPr>
            <a:r>
              <a:rPr lang="zh-CN" altLang="en-US" sz="2000" dirty="0"/>
              <a:t>重复这一过程足够多次。</a:t>
            </a:r>
            <a:endParaRPr lang="zh-CN" altLang="en-US" sz="2000" dirty="0"/>
          </a:p>
          <a:p>
            <a:pPr lvl="1" eaLnBrk="1" hangingPunct="1">
              <a:lnSpc>
                <a:spcPct val="90000"/>
              </a:lnSpc>
            </a:pPr>
            <a:r>
              <a:rPr lang="zh-CN" altLang="en-US" sz="2000" dirty="0"/>
              <a:t>最终测试结果是所有测试结果的平均值。</a:t>
            </a:r>
            <a:endParaRPr lang="zh-CN" altLang="en-US" sz="2000" dirty="0"/>
          </a:p>
          <a:p>
            <a:pPr eaLnBrk="1" hangingPunct="1">
              <a:lnSpc>
                <a:spcPct val="90000"/>
              </a:lnSpc>
            </a:pPr>
            <a:r>
              <a:rPr lang="zh-CN" altLang="en-US" sz="2400" dirty="0"/>
              <a:t>特点</a:t>
            </a:r>
            <a:endParaRPr lang="zh-CN" altLang="en-US" sz="2400" dirty="0"/>
          </a:p>
          <a:p>
            <a:pPr lvl="1" eaLnBrk="1" hangingPunct="1">
              <a:lnSpc>
                <a:spcPct val="90000"/>
              </a:lnSpc>
            </a:pPr>
            <a:r>
              <a:rPr lang="zh-CN" altLang="en-US" sz="2000" dirty="0"/>
              <a:t>随机法可以重复无数次，每个数据都可能被充分地用于训练和测试，可以把测试结果的置信区间减小到指定宽度。</a:t>
            </a:r>
            <a:endParaRPr lang="zh-CN" altLang="en-US" sz="2000" dirty="0"/>
          </a:p>
          <a:p>
            <a:pPr lvl="1" eaLnBrk="1" hangingPunct="1">
              <a:lnSpc>
                <a:spcPct val="90000"/>
              </a:lnSpc>
            </a:pPr>
            <a:r>
              <a:rPr lang="zh-CN" altLang="en-US" sz="2000" dirty="0"/>
              <a:t>随机法中不同的测试集不能看作是对已知数据的独立抽取。而交叉验证法中不同的测试集是独立的，因为一个数据只在测试集中出现一次。 </a:t>
            </a:r>
            <a:endParaRPr lang="zh-CN" altLang="en-US" sz="2000" dirty="0"/>
          </a:p>
        </p:txBody>
      </p:sp>
      <p:sp>
        <p:nvSpPr>
          <p:cNvPr id="5427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1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259">
                                            <p:txEl>
                                              <p:charRg st="0" end="4"/>
                                            </p:txEl>
                                          </p:spTgt>
                                        </p:tgtEl>
                                        <p:attrNameLst>
                                          <p:attrName>style.visibility</p:attrName>
                                        </p:attrNameLst>
                                      </p:cBhvr>
                                      <p:to>
                                        <p:strVal val="visible"/>
                                      </p:to>
                                    </p:set>
                                    <p:anim calcmode="lin" valueType="num">
                                      <p:cBhvr additive="base">
                                        <p:cTn id="7" dur="500" fill="hold"/>
                                        <p:tgtEl>
                                          <p:spTgt spid="224259">
                                            <p:txEl>
                                              <p:charRg st="0"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4259">
                                            <p:txEl>
                                              <p:charRg st="4" end="37"/>
                                            </p:txEl>
                                          </p:spTgt>
                                        </p:tgtEl>
                                        <p:attrNameLst>
                                          <p:attrName>style.visibility</p:attrName>
                                        </p:attrNameLst>
                                      </p:cBhvr>
                                      <p:to>
                                        <p:strVal val="visible"/>
                                      </p:to>
                                    </p:set>
                                    <p:anim calcmode="lin" valueType="num">
                                      <p:cBhvr additive="base">
                                        <p:cTn id="13" dur="500" fill="hold"/>
                                        <p:tgtEl>
                                          <p:spTgt spid="224259">
                                            <p:txEl>
                                              <p:charRg st="4" end="3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charRg st="4" end="3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4259">
                                            <p:txEl>
                                              <p:charRg st="37" end="49"/>
                                            </p:txEl>
                                          </p:spTgt>
                                        </p:tgtEl>
                                        <p:attrNameLst>
                                          <p:attrName>style.visibility</p:attrName>
                                        </p:attrNameLst>
                                      </p:cBhvr>
                                      <p:to>
                                        <p:strVal val="visible"/>
                                      </p:to>
                                    </p:set>
                                    <p:anim calcmode="lin" valueType="num">
                                      <p:cBhvr additive="base">
                                        <p:cTn id="19" dur="500" fill="hold"/>
                                        <p:tgtEl>
                                          <p:spTgt spid="224259">
                                            <p:txEl>
                                              <p:charRg st="37"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charRg st="37"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4259">
                                            <p:txEl>
                                              <p:charRg st="49" end="68"/>
                                            </p:txEl>
                                          </p:spTgt>
                                        </p:tgtEl>
                                        <p:attrNameLst>
                                          <p:attrName>style.visibility</p:attrName>
                                        </p:attrNameLst>
                                      </p:cBhvr>
                                      <p:to>
                                        <p:strVal val="visible"/>
                                      </p:to>
                                    </p:set>
                                    <p:anim calcmode="lin" valueType="num">
                                      <p:cBhvr additive="base">
                                        <p:cTn id="25" dur="500" fill="hold"/>
                                        <p:tgtEl>
                                          <p:spTgt spid="224259">
                                            <p:txEl>
                                              <p:charRg st="49" end="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charRg st="49" end="6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4259">
                                            <p:txEl>
                                              <p:charRg st="68" end="71"/>
                                            </p:txEl>
                                          </p:spTgt>
                                        </p:tgtEl>
                                        <p:attrNameLst>
                                          <p:attrName>style.visibility</p:attrName>
                                        </p:attrNameLst>
                                      </p:cBhvr>
                                      <p:to>
                                        <p:strVal val="visible"/>
                                      </p:to>
                                    </p:set>
                                    <p:anim calcmode="lin" valueType="num">
                                      <p:cBhvr additive="base">
                                        <p:cTn id="31" dur="500" fill="hold"/>
                                        <p:tgtEl>
                                          <p:spTgt spid="224259">
                                            <p:txEl>
                                              <p:charRg st="68" end="7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59">
                                            <p:txEl>
                                              <p:charRg st="68" end="7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4259">
                                            <p:txEl>
                                              <p:charRg st="71" end="122"/>
                                            </p:txEl>
                                          </p:spTgt>
                                        </p:tgtEl>
                                        <p:attrNameLst>
                                          <p:attrName>style.visibility</p:attrName>
                                        </p:attrNameLst>
                                      </p:cBhvr>
                                      <p:to>
                                        <p:strVal val="visible"/>
                                      </p:to>
                                    </p:set>
                                    <p:anim calcmode="lin" valueType="num">
                                      <p:cBhvr additive="base">
                                        <p:cTn id="37" dur="500" fill="hold"/>
                                        <p:tgtEl>
                                          <p:spTgt spid="224259">
                                            <p:txEl>
                                              <p:charRg st="71" end="12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charRg st="71" end="12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4259">
                                            <p:txEl>
                                              <p:charRg st="122" end="185"/>
                                            </p:txEl>
                                          </p:spTgt>
                                        </p:tgtEl>
                                        <p:attrNameLst>
                                          <p:attrName>style.visibility</p:attrName>
                                        </p:attrNameLst>
                                      </p:cBhvr>
                                      <p:to>
                                        <p:strVal val="visible"/>
                                      </p:to>
                                    </p:set>
                                    <p:anim calcmode="lin" valueType="num">
                                      <p:cBhvr additive="base">
                                        <p:cTn id="43" dur="500" fill="hold"/>
                                        <p:tgtEl>
                                          <p:spTgt spid="224259">
                                            <p:txEl>
                                              <p:charRg st="122" end="1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4259">
                                            <p:txEl>
                                              <p:charRg st="122" end="1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度量学习结果有效性的指标</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528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误差（</a:t>
            </a:r>
            <a:r>
              <a:rPr lang="en-US" altLang="zh-CN" dirty="0"/>
              <a:t>Error</a:t>
            </a:r>
            <a:r>
              <a:rPr lang="zh-CN" altLang="en-US" dirty="0"/>
              <a:t>）</a:t>
            </a:r>
            <a:endParaRPr lang="zh-CN" altLang="en-US" dirty="0"/>
          </a:p>
          <a:p>
            <a:pPr lvl="1" eaLnBrk="1" hangingPunct="1"/>
            <a:r>
              <a:rPr lang="zh-CN" altLang="en-US" dirty="0"/>
              <a:t>测试数据集</a:t>
            </a:r>
            <a:r>
              <a:rPr lang="en-US" altLang="zh-CN" dirty="0"/>
              <a:t>T</a:t>
            </a:r>
            <a:r>
              <a:rPr lang="zh-CN" altLang="en-US" dirty="0"/>
              <a:t>上的误差是</a:t>
            </a:r>
            <a:endParaRPr lang="zh-CN" altLang="en-US" dirty="0"/>
          </a:p>
          <a:p>
            <a:pPr lvl="1" eaLnBrk="1" hangingPunct="1"/>
            <a:endParaRPr lang="zh-CN" altLang="en-US" dirty="0"/>
          </a:p>
          <a:p>
            <a:pPr lvl="1" eaLnBrk="1" hangingPunct="1"/>
            <a:endParaRPr lang="zh-CN" altLang="en-US" dirty="0"/>
          </a:p>
          <a:p>
            <a:pPr lvl="1" eaLnBrk="1" hangingPunct="1">
              <a:buFont typeface="Wingdings" panose="05000000000000000000" pitchFamily="2" charset="2"/>
              <a:buNone/>
            </a:pPr>
            <a:r>
              <a:rPr lang="zh-CN" altLang="en-US" dirty="0"/>
              <a:t>	其中，</a:t>
            </a:r>
            <a:r>
              <a:rPr lang="en-US" altLang="zh-CN" dirty="0"/>
              <a:t>E</a:t>
            </a:r>
            <a:r>
              <a:rPr lang="en-US" altLang="zh-CN" baseline="-25000" dirty="0"/>
              <a:t>i</a:t>
            </a:r>
            <a:r>
              <a:rPr lang="zh-CN" altLang="en-US" dirty="0"/>
              <a:t>表示某个数据的理想结果，</a:t>
            </a:r>
            <a:r>
              <a:rPr lang="en-US" altLang="zh-CN" dirty="0"/>
              <a:t>L</a:t>
            </a:r>
            <a:r>
              <a:rPr lang="en-US" altLang="zh-CN" baseline="-25000" dirty="0"/>
              <a:t>i</a:t>
            </a:r>
            <a:r>
              <a:rPr lang="zh-CN" altLang="en-US" dirty="0"/>
              <a:t>表示该数据的机器学习结果。</a:t>
            </a:r>
            <a:endParaRPr lang="zh-CN" altLang="en-US" dirty="0"/>
          </a:p>
          <a:p>
            <a:pPr lvl="1" eaLnBrk="1" hangingPunct="1"/>
            <a:r>
              <a:rPr lang="zh-CN" altLang="en-US" dirty="0"/>
              <a:t>常用的误差实际上就是方差   </a:t>
            </a:r>
            <a:endParaRPr lang="zh-CN" altLang="en-US" dirty="0"/>
          </a:p>
        </p:txBody>
      </p:sp>
      <p:sp>
        <p:nvSpPr>
          <p:cNvPr id="5632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56325"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5284" name="Object 4"/>
          <p:cNvGraphicFramePr>
            <a:graphicFrameLocks noChangeAspect="1"/>
          </p:cNvGraphicFramePr>
          <p:nvPr/>
        </p:nvGraphicFramePr>
        <p:xfrm>
          <a:off x="2484438" y="2714625"/>
          <a:ext cx="3616325" cy="968375"/>
        </p:xfrm>
        <a:graphic>
          <a:graphicData uri="http://schemas.openxmlformats.org/presentationml/2006/ole">
            <mc:AlternateContent xmlns:mc="http://schemas.openxmlformats.org/markup-compatibility/2006">
              <mc:Choice xmlns:v="urn:schemas-microsoft-com:vml" Requires="v">
                <p:oleObj spid="_x0000_s3092" name="" r:id="rId1" imgW="1600200" imgH="431800" progId="Equation.3">
                  <p:embed/>
                </p:oleObj>
              </mc:Choice>
              <mc:Fallback>
                <p:oleObj name="" r:id="rId1" imgW="1600200" imgH="431800" progId="Equation.3">
                  <p:embed/>
                  <p:pic>
                    <p:nvPicPr>
                      <p:cNvPr id="0" name="图片 3091"/>
                      <p:cNvPicPr/>
                      <p:nvPr/>
                    </p:nvPicPr>
                    <p:blipFill>
                      <a:blip r:embed="rId2"/>
                      <a:stretch>
                        <a:fillRect/>
                      </a:stretch>
                    </p:blipFill>
                    <p:spPr>
                      <a:xfrm>
                        <a:off x="2484438" y="2714625"/>
                        <a:ext cx="3616325" cy="968375"/>
                      </a:xfrm>
                      <a:prstGeom prst="rect">
                        <a:avLst/>
                      </a:prstGeom>
                      <a:noFill/>
                      <a:ln w="38100">
                        <a:noFill/>
                        <a:miter/>
                      </a:ln>
                    </p:spPr>
                  </p:pic>
                </p:oleObj>
              </mc:Fallback>
            </mc:AlternateContent>
          </a:graphicData>
        </a:graphic>
      </p:graphicFrame>
      <p:sp>
        <p:nvSpPr>
          <p:cNvPr id="56327" name="Rectangle 7"/>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5286" name="Object 6"/>
          <p:cNvGraphicFramePr>
            <a:graphicFrameLocks noChangeAspect="1"/>
          </p:cNvGraphicFramePr>
          <p:nvPr/>
        </p:nvGraphicFramePr>
        <p:xfrm>
          <a:off x="2555875" y="5519738"/>
          <a:ext cx="4032250" cy="933450"/>
        </p:xfrm>
        <a:graphic>
          <a:graphicData uri="http://schemas.openxmlformats.org/presentationml/2006/ole">
            <mc:AlternateContent xmlns:mc="http://schemas.openxmlformats.org/markup-compatibility/2006">
              <mc:Choice xmlns:v="urn:schemas-microsoft-com:vml" Requires="v">
                <p:oleObj spid="_x0000_s3089" name="" r:id="rId3" imgW="1930400" imgH="444500" progId="Equation.3">
                  <p:embed/>
                </p:oleObj>
              </mc:Choice>
              <mc:Fallback>
                <p:oleObj name="" r:id="rId3" imgW="1930400" imgH="444500" progId="Equation.3">
                  <p:embed/>
                  <p:pic>
                    <p:nvPicPr>
                      <p:cNvPr id="0" name="图片 3088"/>
                      <p:cNvPicPr/>
                      <p:nvPr/>
                    </p:nvPicPr>
                    <p:blipFill>
                      <a:blip r:embed="rId4"/>
                      <a:stretch>
                        <a:fillRect/>
                      </a:stretch>
                    </p:blipFill>
                    <p:spPr>
                      <a:xfrm>
                        <a:off x="2555875" y="5519738"/>
                        <a:ext cx="4032250" cy="933450"/>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5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283">
                                            <p:txEl>
                                              <p:charRg st="0" end="10"/>
                                            </p:txEl>
                                          </p:spTgt>
                                        </p:tgtEl>
                                        <p:attrNameLst>
                                          <p:attrName>style.visibility</p:attrName>
                                        </p:attrNameLst>
                                      </p:cBhvr>
                                      <p:to>
                                        <p:strVal val="visible"/>
                                      </p:to>
                                    </p:set>
                                    <p:anim calcmode="lin" valueType="num">
                                      <p:cBhvr additive="base">
                                        <p:cTn id="7" dur="500" fill="hold"/>
                                        <p:tgtEl>
                                          <p:spTgt spid="225283">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283">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283">
                                            <p:txEl>
                                              <p:charRg st="10" end="22"/>
                                            </p:txEl>
                                          </p:spTgt>
                                        </p:tgtEl>
                                        <p:attrNameLst>
                                          <p:attrName>style.visibility</p:attrName>
                                        </p:attrNameLst>
                                      </p:cBhvr>
                                      <p:to>
                                        <p:strVal val="visible"/>
                                      </p:to>
                                    </p:set>
                                    <p:anim calcmode="lin" valueType="num">
                                      <p:cBhvr additive="base">
                                        <p:cTn id="13" dur="500" fill="hold"/>
                                        <p:tgtEl>
                                          <p:spTgt spid="225283">
                                            <p:txEl>
                                              <p:charRg st="10" end="2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283">
                                            <p:txEl>
                                              <p:charRg st="10" end="2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1" presetClass="entr" presetSubtype="4" fill="hold" nodeType="afterEffect">
                                  <p:stCondLst>
                                    <p:cond delay="0"/>
                                  </p:stCondLst>
                                  <p:childTnLst>
                                    <p:set>
                                      <p:cBhvr>
                                        <p:cTn id="17" dur="1" fill="hold">
                                          <p:stCondLst>
                                            <p:cond delay="0"/>
                                          </p:stCondLst>
                                        </p:cTn>
                                        <p:tgtEl>
                                          <p:spTgt spid="225284"/>
                                        </p:tgtEl>
                                        <p:attrNameLst>
                                          <p:attrName>style.visibility</p:attrName>
                                        </p:attrNameLst>
                                      </p:cBhvr>
                                      <p:to>
                                        <p:strVal val="visible"/>
                                      </p:to>
                                    </p:set>
                                    <p:animEffect transition="in" filter="wheel(4)">
                                      <p:cBhvr>
                                        <p:cTn id="18" dur="2000"/>
                                        <p:tgtEl>
                                          <p:spTgt spid="22528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5283">
                                            <p:txEl>
                                              <p:charRg st="24" end="58"/>
                                            </p:txEl>
                                          </p:spTgt>
                                        </p:tgtEl>
                                        <p:attrNameLst>
                                          <p:attrName>style.visibility</p:attrName>
                                        </p:attrNameLst>
                                      </p:cBhvr>
                                      <p:to>
                                        <p:strVal val="visible"/>
                                      </p:to>
                                    </p:set>
                                    <p:anim calcmode="lin" valueType="num">
                                      <p:cBhvr additive="base">
                                        <p:cTn id="23" dur="500" fill="hold"/>
                                        <p:tgtEl>
                                          <p:spTgt spid="225283">
                                            <p:txEl>
                                              <p:charRg st="24" end="5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283">
                                            <p:txEl>
                                              <p:charRg st="24" end="5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5283">
                                            <p:txEl>
                                              <p:charRg st="58" end="74"/>
                                            </p:txEl>
                                          </p:spTgt>
                                        </p:tgtEl>
                                        <p:attrNameLst>
                                          <p:attrName>style.visibility</p:attrName>
                                        </p:attrNameLst>
                                      </p:cBhvr>
                                      <p:to>
                                        <p:strVal val="visible"/>
                                      </p:to>
                                    </p:set>
                                    <p:anim calcmode="lin" valueType="num">
                                      <p:cBhvr additive="base">
                                        <p:cTn id="29" dur="500" fill="hold"/>
                                        <p:tgtEl>
                                          <p:spTgt spid="225283">
                                            <p:txEl>
                                              <p:charRg st="58" end="7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283">
                                            <p:txEl>
                                              <p:charRg st="58" end="7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25286"/>
                                        </p:tgtEl>
                                        <p:attrNameLst>
                                          <p:attrName>style.visibility</p:attrName>
                                        </p:attrNameLst>
                                      </p:cBhvr>
                                      <p:to>
                                        <p:strVal val="visible"/>
                                      </p:to>
                                    </p:set>
                                    <p:animEffect transition="in" filter="box(in)">
                                      <p:cBhvr>
                                        <p:cTn id="35"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度量学习结果有效性的指标</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6307" name="Rectangle 3" descr="Rectangle: Click to edit Master text styles&#13;&#10;Second level&#13;&#10;Third level&#13;&#10;Fourth level&#13;&#10;Fifth level"/>
          <p:cNvSpPr>
            <a:spLocks noGrp="1"/>
          </p:cNvSpPr>
          <p:nvPr>
            <p:ph idx="1"/>
          </p:nvPr>
        </p:nvSpPr>
        <p:spPr>
          <a:xfrm>
            <a:off x="838200" y="1905000"/>
            <a:ext cx="7772400" cy="4692650"/>
          </a:xfrm>
          <a:ln/>
        </p:spPr>
        <p:txBody>
          <a:bodyPr vert="horz" wrap="square" lIns="91440" tIns="45720" rIns="91440" bIns="45720" anchor="t" anchorCtr="0"/>
          <a:p>
            <a:pPr eaLnBrk="1" hangingPunct="1"/>
            <a:r>
              <a:rPr lang="zh-CN" altLang="en-US" sz="2800" dirty="0"/>
              <a:t>正确率（</a:t>
            </a:r>
            <a:r>
              <a:rPr lang="en-US" altLang="zh-CN" sz="2800" dirty="0"/>
              <a:t>Accuracy</a:t>
            </a:r>
            <a:r>
              <a:rPr lang="zh-CN" altLang="en-US" sz="2800" dirty="0"/>
              <a:t>）或错误率（</a:t>
            </a:r>
            <a:r>
              <a:rPr lang="en-US" altLang="zh-CN" sz="2800" dirty="0"/>
              <a:t>Error Rate</a:t>
            </a:r>
            <a:r>
              <a:rPr lang="zh-CN" altLang="en-US" sz="2800" dirty="0"/>
              <a:t>）</a:t>
            </a:r>
            <a:r>
              <a:rPr lang="zh-CN" altLang="en-US" dirty="0"/>
              <a:t> </a:t>
            </a:r>
            <a:endParaRPr lang="zh-CN" altLang="en-US" dirty="0"/>
          </a:p>
          <a:p>
            <a:pPr lvl="1" eaLnBrk="1" hangingPunct="1"/>
            <a:r>
              <a:rPr lang="zh-CN" altLang="en-US" sz="2400" dirty="0"/>
              <a:t>正确率是被正确处理的数据个数与所有被处理数据个数的比值</a:t>
            </a:r>
            <a:endParaRPr lang="zh-CN" altLang="en-US" sz="2400" dirty="0"/>
          </a:p>
          <a:p>
            <a:pPr lvl="1" eaLnBrk="1" hangingPunct="1"/>
            <a:endParaRPr lang="zh-CN" altLang="en-US" sz="2400" dirty="0"/>
          </a:p>
          <a:p>
            <a:pPr lvl="1" eaLnBrk="1" hangingPunct="1"/>
            <a:endParaRPr lang="zh-CN" altLang="en-US" sz="2400" dirty="0"/>
          </a:p>
          <a:p>
            <a:pPr lvl="1" eaLnBrk="1" hangingPunct="1">
              <a:buFont typeface="Wingdings" panose="05000000000000000000" pitchFamily="2" charset="2"/>
              <a:buNone/>
            </a:pPr>
            <a:r>
              <a:rPr lang="zh-CN" altLang="en-US" sz="2400" dirty="0"/>
              <a:t>其中</a:t>
            </a:r>
            <a:r>
              <a:rPr lang="en-US" altLang="zh-CN" sz="2400" dirty="0"/>
              <a:t>T</a:t>
            </a:r>
            <a:r>
              <a:rPr lang="en-US" altLang="zh-CN" sz="2400" baseline="-25000" dirty="0"/>
              <a:t>Error</a:t>
            </a:r>
            <a:r>
              <a:rPr lang="en-US" altLang="zh-CN" sz="2400" dirty="0"/>
              <a:t>&lt;ε</a:t>
            </a:r>
            <a:r>
              <a:rPr lang="zh-CN" altLang="en-US" sz="2400" dirty="0"/>
              <a:t>表示被正确处理的数据，也就是误差足够小的数据 </a:t>
            </a:r>
            <a:endParaRPr lang="zh-CN" altLang="en-US" sz="2400" dirty="0"/>
          </a:p>
          <a:p>
            <a:pPr lvl="1" eaLnBrk="1" hangingPunct="1"/>
            <a:r>
              <a:rPr lang="zh-CN" altLang="en-US" sz="2400" dirty="0"/>
              <a:t>错误率则是没有被正确处理的数据个数与所有被处理数据个数的比值  </a:t>
            </a:r>
            <a:endParaRPr lang="zh-CN" altLang="en-US" dirty="0"/>
          </a:p>
          <a:p>
            <a:pPr lvl="1" eaLnBrk="1" hangingPunct="1"/>
            <a:endParaRPr lang="en-US" altLang="zh-CN" dirty="0"/>
          </a:p>
        </p:txBody>
      </p:sp>
      <p:sp>
        <p:nvSpPr>
          <p:cNvPr id="5837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58373"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6308" name="Object 4"/>
          <p:cNvGraphicFramePr>
            <a:graphicFrameLocks noChangeAspect="1"/>
          </p:cNvGraphicFramePr>
          <p:nvPr/>
        </p:nvGraphicFramePr>
        <p:xfrm>
          <a:off x="2843213" y="3141663"/>
          <a:ext cx="3424237" cy="944562"/>
        </p:xfrm>
        <a:graphic>
          <a:graphicData uri="http://schemas.openxmlformats.org/presentationml/2006/ole">
            <mc:AlternateContent xmlns:mc="http://schemas.openxmlformats.org/markup-compatibility/2006">
              <mc:Choice xmlns:v="urn:schemas-microsoft-com:vml" Requires="v">
                <p:oleObj spid="_x0000_s3090" name="" r:id="rId1" imgW="1548765" imgH="431800" progId="Equation.3">
                  <p:embed/>
                </p:oleObj>
              </mc:Choice>
              <mc:Fallback>
                <p:oleObj name="" r:id="rId1" imgW="1548765" imgH="431800" progId="Equation.3">
                  <p:embed/>
                  <p:pic>
                    <p:nvPicPr>
                      <p:cNvPr id="0" name="图片 3089"/>
                      <p:cNvPicPr/>
                      <p:nvPr/>
                    </p:nvPicPr>
                    <p:blipFill>
                      <a:blip r:embed="rId2"/>
                      <a:stretch>
                        <a:fillRect/>
                      </a:stretch>
                    </p:blipFill>
                    <p:spPr>
                      <a:xfrm>
                        <a:off x="2843213" y="3141663"/>
                        <a:ext cx="3424237" cy="944562"/>
                      </a:xfrm>
                      <a:prstGeom prst="rect">
                        <a:avLst/>
                      </a:prstGeom>
                      <a:noFill/>
                      <a:ln w="38100">
                        <a:noFill/>
                        <a:miter/>
                      </a:ln>
                    </p:spPr>
                  </p:pic>
                </p:oleObj>
              </mc:Fallback>
            </mc:AlternateContent>
          </a:graphicData>
        </a:graphic>
      </p:graphicFrame>
      <p:sp>
        <p:nvSpPr>
          <p:cNvPr id="58375" name="Rectangle 7"/>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6310" name="Object 6"/>
          <p:cNvGraphicFramePr>
            <a:graphicFrameLocks noChangeAspect="1"/>
          </p:cNvGraphicFramePr>
          <p:nvPr/>
        </p:nvGraphicFramePr>
        <p:xfrm>
          <a:off x="755650" y="5754688"/>
          <a:ext cx="7848600" cy="839787"/>
        </p:xfrm>
        <a:graphic>
          <a:graphicData uri="http://schemas.openxmlformats.org/presentationml/2006/ole">
            <mc:AlternateContent xmlns:mc="http://schemas.openxmlformats.org/markup-compatibility/2006">
              <mc:Choice xmlns:v="urn:schemas-microsoft-com:vml" Requires="v">
                <p:oleObj spid="_x0000_s3091" name="" r:id="rId3" imgW="4000500" imgH="431800" progId="Equation.3">
                  <p:embed/>
                </p:oleObj>
              </mc:Choice>
              <mc:Fallback>
                <p:oleObj name="" r:id="rId3" imgW="4000500" imgH="431800" progId="Equation.3">
                  <p:embed/>
                  <p:pic>
                    <p:nvPicPr>
                      <p:cNvPr id="0" name="图片 3090"/>
                      <p:cNvPicPr/>
                      <p:nvPr/>
                    </p:nvPicPr>
                    <p:blipFill>
                      <a:blip r:embed="rId4"/>
                      <a:stretch>
                        <a:fillRect/>
                      </a:stretch>
                    </p:blipFill>
                    <p:spPr>
                      <a:xfrm>
                        <a:off x="755650" y="5754688"/>
                        <a:ext cx="7848600" cy="839787"/>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8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6307">
                                            <p:txEl>
                                              <p:charRg st="0" end="31"/>
                                            </p:txEl>
                                          </p:spTgt>
                                        </p:tgtEl>
                                        <p:attrNameLst>
                                          <p:attrName>style.visibility</p:attrName>
                                        </p:attrNameLst>
                                      </p:cBhvr>
                                      <p:to>
                                        <p:strVal val="visible"/>
                                      </p:to>
                                    </p:set>
                                    <p:anim calcmode="lin" valueType="num">
                                      <p:cBhvr additive="base">
                                        <p:cTn id="7" dur="500" fill="hold"/>
                                        <p:tgtEl>
                                          <p:spTgt spid="226307">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6307">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6307">
                                            <p:txEl>
                                              <p:charRg st="31" end="59"/>
                                            </p:txEl>
                                          </p:spTgt>
                                        </p:tgtEl>
                                        <p:attrNameLst>
                                          <p:attrName>style.visibility</p:attrName>
                                        </p:attrNameLst>
                                      </p:cBhvr>
                                      <p:to>
                                        <p:strVal val="visible"/>
                                      </p:to>
                                    </p:set>
                                    <p:anim calcmode="lin" valueType="num">
                                      <p:cBhvr additive="base">
                                        <p:cTn id="13" dur="500" fill="hold"/>
                                        <p:tgtEl>
                                          <p:spTgt spid="226307">
                                            <p:txEl>
                                              <p:charRg st="31" end="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6307">
                                            <p:txEl>
                                              <p:charRg st="31" end="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226308"/>
                                        </p:tgtEl>
                                        <p:attrNameLst>
                                          <p:attrName>style.visibility</p:attrName>
                                        </p:attrNameLst>
                                      </p:cBhvr>
                                      <p:to>
                                        <p:strVal val="visible"/>
                                      </p:to>
                                    </p:set>
                                    <p:animEffect transition="in" filter="diamond(in)">
                                      <p:cBhvr>
                                        <p:cTn id="19" dur="2000"/>
                                        <p:tgtEl>
                                          <p:spTgt spid="226308"/>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226307">
                                            <p:txEl>
                                              <p:charRg st="61" end="95"/>
                                            </p:txEl>
                                          </p:spTgt>
                                        </p:tgtEl>
                                        <p:attrNameLst>
                                          <p:attrName>style.visibility</p:attrName>
                                        </p:attrNameLst>
                                      </p:cBhvr>
                                      <p:to>
                                        <p:strVal val="visible"/>
                                      </p:to>
                                    </p:set>
                                    <p:anim calcmode="lin" valueType="num">
                                      <p:cBhvr additive="base">
                                        <p:cTn id="23" dur="500" fill="hold"/>
                                        <p:tgtEl>
                                          <p:spTgt spid="226307">
                                            <p:txEl>
                                              <p:charRg st="61" end="9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6307">
                                            <p:txEl>
                                              <p:charRg st="61" end="9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6307">
                                            <p:txEl>
                                              <p:charRg st="95" end="128"/>
                                            </p:txEl>
                                          </p:spTgt>
                                        </p:tgtEl>
                                        <p:attrNameLst>
                                          <p:attrName>style.visibility</p:attrName>
                                        </p:attrNameLst>
                                      </p:cBhvr>
                                      <p:to>
                                        <p:strVal val="visible"/>
                                      </p:to>
                                    </p:set>
                                    <p:anim calcmode="lin" valueType="num">
                                      <p:cBhvr additive="base">
                                        <p:cTn id="29" dur="500" fill="hold"/>
                                        <p:tgtEl>
                                          <p:spTgt spid="226307">
                                            <p:txEl>
                                              <p:charRg st="95" end="12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6307">
                                            <p:txEl>
                                              <p:charRg st="95" end="12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26310"/>
                                        </p:tgtEl>
                                        <p:attrNameLst>
                                          <p:attrName>style.visibility</p:attrName>
                                        </p:attrNameLst>
                                      </p:cBhvr>
                                      <p:to>
                                        <p:strVal val="visible"/>
                                      </p:to>
                                    </p:set>
                                    <p:animEffect transition="in" filter="dissolve">
                                      <p:cBhvr>
                                        <p:cTn id="35"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度量学习结果有效性的指标</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7331" name="Rectangle 3" descr="Rectangle: Click to edit Master text styles&#13;&#10;Second level&#13;&#10;Third level&#13;&#10;Fourth level&#13;&#10;Fifth level"/>
          <p:cNvSpPr>
            <a:spLocks noGrp="1"/>
          </p:cNvSpPr>
          <p:nvPr>
            <p:ph idx="1"/>
          </p:nvPr>
        </p:nvSpPr>
        <p:spPr>
          <a:xfrm>
            <a:off x="838200" y="1628775"/>
            <a:ext cx="7772400" cy="4391025"/>
          </a:xfrm>
          <a:ln/>
        </p:spPr>
        <p:txBody>
          <a:bodyPr vert="horz" wrap="square" lIns="91440" tIns="45720" rIns="91440" bIns="45720" anchor="t" anchorCtr="0"/>
          <a:p>
            <a:pPr eaLnBrk="1" hangingPunct="1"/>
            <a:r>
              <a:rPr lang="zh-CN" altLang="en-US" sz="2800" dirty="0"/>
              <a:t>复合指标</a:t>
            </a:r>
            <a:endParaRPr lang="zh-CN" altLang="en-US" sz="2800" dirty="0"/>
          </a:p>
          <a:p>
            <a:pPr lvl="1" eaLnBrk="1" hangingPunct="1"/>
            <a:r>
              <a:rPr lang="zh-CN" altLang="en-US" sz="2400" dirty="0"/>
              <a:t>精度（</a:t>
            </a:r>
            <a:r>
              <a:rPr lang="en-US" altLang="zh-CN" sz="2400" dirty="0"/>
              <a:t>Precision</a:t>
            </a:r>
            <a:r>
              <a:rPr lang="zh-CN" altLang="en-US" sz="2400" dirty="0"/>
              <a:t>，或称为命中率，准确率）</a:t>
            </a:r>
            <a:endParaRPr lang="zh-CN" altLang="en-US" sz="2400" dirty="0"/>
          </a:p>
          <a:p>
            <a:pPr lvl="1" eaLnBrk="1" hangingPunct="1"/>
            <a:r>
              <a:rPr lang="zh-CN" altLang="en-US" sz="2400" dirty="0"/>
              <a:t>召回率（</a:t>
            </a:r>
            <a:r>
              <a:rPr lang="en-US" altLang="zh-CN" sz="2400" dirty="0"/>
              <a:t>Recall</a:t>
            </a:r>
            <a:r>
              <a:rPr lang="zh-CN" altLang="en-US" sz="2400" dirty="0"/>
              <a:t>，或称为覆盖率） </a:t>
            </a:r>
            <a:endParaRPr lang="zh-CN" altLang="en-US" sz="2400" dirty="0"/>
          </a:p>
          <a:p>
            <a:pPr lvl="4" eaLnBrk="1" hangingPunct="1">
              <a:buFont typeface="Wingdings" panose="05000000000000000000" pitchFamily="2" charset="2"/>
              <a:buNone/>
            </a:pPr>
            <a:endParaRPr lang="zh-CN" altLang="en-US" sz="1600" dirty="0"/>
          </a:p>
          <a:p>
            <a:pPr lvl="4" eaLnBrk="1" hangingPunct="1">
              <a:buFont typeface="Wingdings" panose="05000000000000000000" pitchFamily="2" charset="2"/>
              <a:buNone/>
            </a:pPr>
            <a:r>
              <a:rPr lang="zh-CN" altLang="en-US" dirty="0"/>
              <a:t>			        </a:t>
            </a:r>
            <a:r>
              <a:rPr lang="en-US" altLang="zh-CN" dirty="0"/>
              <a:t>a</a:t>
            </a:r>
            <a:r>
              <a:rPr lang="zh-CN" altLang="en-US" dirty="0"/>
              <a:t>：判定属于类且判定正确；</a:t>
            </a:r>
            <a:endParaRPr lang="zh-CN" altLang="en-US" dirty="0"/>
          </a:p>
          <a:p>
            <a:pPr lvl="4" eaLnBrk="1" hangingPunct="1">
              <a:buFont typeface="Wingdings" panose="05000000000000000000" pitchFamily="2" charset="2"/>
              <a:buNone/>
            </a:pPr>
            <a:r>
              <a:rPr lang="zh-CN" altLang="en-US" dirty="0"/>
              <a:t>			        </a:t>
            </a:r>
            <a:r>
              <a:rPr lang="en-US" altLang="zh-CN" dirty="0"/>
              <a:t>b</a:t>
            </a:r>
            <a:r>
              <a:rPr lang="zh-CN" altLang="en-US" dirty="0"/>
              <a:t>：判定属于类且判定错误；</a:t>
            </a:r>
            <a:endParaRPr lang="zh-CN" altLang="en-US" dirty="0"/>
          </a:p>
          <a:p>
            <a:pPr lvl="1" eaLnBrk="1" hangingPunct="1">
              <a:buFont typeface="Wingdings" panose="05000000000000000000" pitchFamily="2" charset="2"/>
              <a:buNone/>
            </a:pPr>
            <a:r>
              <a:rPr lang="zh-CN" altLang="en-US" sz="1800" dirty="0"/>
              <a:t>					        </a:t>
            </a:r>
            <a:r>
              <a:rPr lang="en-US" altLang="zh-CN" sz="1800" dirty="0"/>
              <a:t>c</a:t>
            </a:r>
            <a:r>
              <a:rPr lang="zh-CN" altLang="en-US" sz="1800" dirty="0"/>
              <a:t>：判定不属于类且判定正确；</a:t>
            </a:r>
            <a:endParaRPr lang="zh-CN" altLang="en-US" sz="1800" dirty="0"/>
          </a:p>
          <a:p>
            <a:pPr lvl="1" eaLnBrk="1" hangingPunct="1">
              <a:buFont typeface="Wingdings" panose="05000000000000000000" pitchFamily="2" charset="2"/>
              <a:buNone/>
            </a:pPr>
            <a:r>
              <a:rPr lang="zh-CN" altLang="en-US" sz="1800" dirty="0"/>
              <a:t>					        </a:t>
            </a:r>
            <a:r>
              <a:rPr lang="en-US" altLang="zh-CN" sz="1800" dirty="0"/>
              <a:t>d</a:t>
            </a:r>
            <a:r>
              <a:rPr lang="zh-CN" altLang="en-US" sz="1800" dirty="0"/>
              <a:t>：判定不属于类且判定错误。</a:t>
            </a:r>
            <a:endParaRPr lang="zh-CN" altLang="en-US" sz="1800" dirty="0"/>
          </a:p>
          <a:p>
            <a:pPr lvl="1" eaLnBrk="1" hangingPunct="1">
              <a:buFont typeface="Wingdings" panose="05000000000000000000" pitchFamily="2" charset="2"/>
              <a:buNone/>
            </a:pPr>
            <a:r>
              <a:rPr lang="zh-CN" altLang="en-US" sz="1800" dirty="0"/>
              <a:t>						</a:t>
            </a:r>
            <a:r>
              <a:rPr lang="en-US" altLang="zh-CN" sz="1800" dirty="0"/>
              <a:t>T=a+b+c+d</a:t>
            </a:r>
            <a:endParaRPr lang="en-US" altLang="zh-CN" sz="1800" dirty="0"/>
          </a:p>
          <a:p>
            <a:pPr lvl="1" eaLnBrk="1" hangingPunct="1">
              <a:buFont typeface="Wingdings" panose="05000000000000000000" pitchFamily="2" charset="2"/>
              <a:buNone/>
            </a:pPr>
            <a:endParaRPr lang="en-US" altLang="zh-CN" sz="1800" dirty="0"/>
          </a:p>
        </p:txBody>
      </p:sp>
      <p:sp>
        <p:nvSpPr>
          <p:cNvPr id="6042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0421" name="Rectangle 5"/>
          <p:cNvSpPr/>
          <p:nvPr/>
        </p:nvSpPr>
        <p:spPr>
          <a:xfrm>
            <a:off x="0" y="28717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7332" name="Object 4"/>
          <p:cNvGraphicFramePr>
            <a:graphicFrameLocks noChangeAspect="1"/>
          </p:cNvGraphicFramePr>
          <p:nvPr/>
        </p:nvGraphicFramePr>
        <p:xfrm>
          <a:off x="1258888" y="3141663"/>
          <a:ext cx="3241675" cy="2179637"/>
        </p:xfrm>
        <a:graphic>
          <a:graphicData uri="http://schemas.openxmlformats.org/presentationml/2006/ole">
            <mc:AlternateContent xmlns:mc="http://schemas.openxmlformats.org/markup-compatibility/2006">
              <mc:Choice xmlns:v="urn:schemas-microsoft-com:vml" Requires="v">
                <p:oleObj spid="_x0000_s3087" name="" r:id="rId1" imgW="2500630" imgH="1685925" progId="Visio.Drawing.11">
                  <p:embed/>
                </p:oleObj>
              </mc:Choice>
              <mc:Fallback>
                <p:oleObj name="" r:id="rId1" imgW="2500630" imgH="1685925" progId="Visio.Drawing.11">
                  <p:embed/>
                  <p:pic>
                    <p:nvPicPr>
                      <p:cNvPr id="0" name="图片 3086"/>
                      <p:cNvPicPr/>
                      <p:nvPr/>
                    </p:nvPicPr>
                    <p:blipFill>
                      <a:blip r:embed="rId2"/>
                      <a:stretch>
                        <a:fillRect/>
                      </a:stretch>
                    </p:blipFill>
                    <p:spPr>
                      <a:xfrm>
                        <a:off x="1258888" y="3141663"/>
                        <a:ext cx="3241675" cy="2179637"/>
                      </a:xfrm>
                      <a:prstGeom prst="rect">
                        <a:avLst/>
                      </a:prstGeom>
                      <a:noFill/>
                      <a:ln w="38100">
                        <a:noFill/>
                        <a:miter/>
                      </a:ln>
                    </p:spPr>
                  </p:pic>
                </p:oleObj>
              </mc:Fallback>
            </mc:AlternateContent>
          </a:graphicData>
        </a:graphic>
      </p:graphicFrame>
      <p:sp>
        <p:nvSpPr>
          <p:cNvPr id="60423" name="Rectangle 7"/>
          <p:cNvSpPr/>
          <p:nvPr/>
        </p:nvSpPr>
        <p:spPr>
          <a:xfrm>
            <a:off x="0" y="32194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7334" name="Object 6"/>
          <p:cNvGraphicFramePr>
            <a:graphicFrameLocks noChangeAspect="1"/>
          </p:cNvGraphicFramePr>
          <p:nvPr/>
        </p:nvGraphicFramePr>
        <p:xfrm>
          <a:off x="107950" y="5589588"/>
          <a:ext cx="2590800" cy="755650"/>
        </p:xfrm>
        <a:graphic>
          <a:graphicData uri="http://schemas.openxmlformats.org/presentationml/2006/ole">
            <mc:AlternateContent xmlns:mc="http://schemas.openxmlformats.org/markup-compatibility/2006">
              <mc:Choice xmlns:v="urn:schemas-microsoft-com:vml" Requires="v">
                <p:oleObj spid="_x0000_s3088" name="" r:id="rId3" imgW="1435100" imgH="419100" progId="Equation.3">
                  <p:embed/>
                </p:oleObj>
              </mc:Choice>
              <mc:Fallback>
                <p:oleObj name="" r:id="rId3" imgW="1435100" imgH="419100" progId="Equation.3">
                  <p:embed/>
                  <p:pic>
                    <p:nvPicPr>
                      <p:cNvPr id="0" name="图片 3087"/>
                      <p:cNvPicPr/>
                      <p:nvPr/>
                    </p:nvPicPr>
                    <p:blipFill>
                      <a:blip r:embed="rId4"/>
                      <a:stretch>
                        <a:fillRect/>
                      </a:stretch>
                    </p:blipFill>
                    <p:spPr>
                      <a:xfrm>
                        <a:off x="107950" y="5589588"/>
                        <a:ext cx="2590800" cy="755650"/>
                      </a:xfrm>
                      <a:prstGeom prst="rect">
                        <a:avLst/>
                      </a:prstGeom>
                      <a:noFill/>
                      <a:ln w="38100">
                        <a:noFill/>
                        <a:miter/>
                      </a:ln>
                    </p:spPr>
                  </p:pic>
                </p:oleObj>
              </mc:Fallback>
            </mc:AlternateContent>
          </a:graphicData>
        </a:graphic>
      </p:graphicFrame>
      <p:sp>
        <p:nvSpPr>
          <p:cNvPr id="60425" name="Rectangle 9"/>
          <p:cNvSpPr/>
          <p:nvPr/>
        </p:nvSpPr>
        <p:spPr>
          <a:xfrm>
            <a:off x="0" y="32194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7336" name="Object 8"/>
          <p:cNvGraphicFramePr>
            <a:graphicFrameLocks noChangeAspect="1"/>
          </p:cNvGraphicFramePr>
          <p:nvPr/>
        </p:nvGraphicFramePr>
        <p:xfrm>
          <a:off x="2917825" y="5572125"/>
          <a:ext cx="2374900" cy="809625"/>
        </p:xfrm>
        <a:graphic>
          <a:graphicData uri="http://schemas.openxmlformats.org/presentationml/2006/ole">
            <mc:AlternateContent xmlns:mc="http://schemas.openxmlformats.org/markup-compatibility/2006">
              <mc:Choice xmlns:v="urn:schemas-microsoft-com:vml" Requires="v">
                <p:oleObj spid="_x0000_s3085" name="" r:id="rId5" imgW="1231265" imgH="419100" progId="Equation.3">
                  <p:embed/>
                </p:oleObj>
              </mc:Choice>
              <mc:Fallback>
                <p:oleObj name="" r:id="rId5" imgW="1231265" imgH="419100" progId="Equation.3">
                  <p:embed/>
                  <p:pic>
                    <p:nvPicPr>
                      <p:cNvPr id="0" name="图片 3084"/>
                      <p:cNvPicPr/>
                      <p:nvPr/>
                    </p:nvPicPr>
                    <p:blipFill>
                      <a:blip r:embed="rId6"/>
                      <a:stretch>
                        <a:fillRect/>
                      </a:stretch>
                    </p:blipFill>
                    <p:spPr>
                      <a:xfrm>
                        <a:off x="2917825" y="5572125"/>
                        <a:ext cx="2374900" cy="809625"/>
                      </a:xfrm>
                      <a:prstGeom prst="rect">
                        <a:avLst/>
                      </a:prstGeom>
                      <a:noFill/>
                      <a:ln w="38100">
                        <a:noFill/>
                        <a:miter/>
                      </a:ln>
                    </p:spPr>
                  </p:pic>
                </p:oleObj>
              </mc:Fallback>
            </mc:AlternateContent>
          </a:graphicData>
        </a:graphic>
      </p:graphicFrame>
      <p:sp>
        <p:nvSpPr>
          <p:cNvPr id="60427" name="Rectangle 11"/>
          <p:cNvSpPr/>
          <p:nvPr/>
        </p:nvSpPr>
        <p:spPr>
          <a:xfrm>
            <a:off x="0" y="32194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7338" name="Object 10"/>
          <p:cNvGraphicFramePr>
            <a:graphicFrameLocks noChangeAspect="1"/>
          </p:cNvGraphicFramePr>
          <p:nvPr/>
        </p:nvGraphicFramePr>
        <p:xfrm>
          <a:off x="5557838" y="5559425"/>
          <a:ext cx="3335337" cy="736600"/>
        </p:xfrm>
        <a:graphic>
          <a:graphicData uri="http://schemas.openxmlformats.org/presentationml/2006/ole">
            <mc:AlternateContent xmlns:mc="http://schemas.openxmlformats.org/markup-compatibility/2006">
              <mc:Choice xmlns:v="urn:schemas-microsoft-com:vml" Requires="v">
                <p:oleObj spid="_x0000_s3086" name="" r:id="rId7" imgW="1892300" imgH="419100" progId="Equation.3">
                  <p:embed/>
                </p:oleObj>
              </mc:Choice>
              <mc:Fallback>
                <p:oleObj name="" r:id="rId7" imgW="1892300" imgH="419100" progId="Equation.3">
                  <p:embed/>
                  <p:pic>
                    <p:nvPicPr>
                      <p:cNvPr id="0" name="图片 3085"/>
                      <p:cNvPicPr/>
                      <p:nvPr/>
                    </p:nvPicPr>
                    <p:blipFill>
                      <a:blip r:embed="rId8"/>
                      <a:stretch>
                        <a:fillRect/>
                      </a:stretch>
                    </p:blipFill>
                    <p:spPr>
                      <a:xfrm>
                        <a:off x="5557838" y="5559425"/>
                        <a:ext cx="3335337" cy="736600"/>
                      </a:xfrm>
                      <a:prstGeom prst="rect">
                        <a:avLst/>
                      </a:prstGeom>
                      <a:noFill/>
                      <a:ln w="38100">
                        <a:noFill/>
                        <a:miter/>
                      </a:ln>
                    </p:spPr>
                  </p:pic>
                </p:oleObj>
              </mc:Fallback>
            </mc:AlternateContent>
          </a:graphicData>
        </a:graphic>
      </p:graphicFrame>
    </p:spTree>
    <p:custDataLst>
      <p:tags r:id="rId9"/>
    </p:custDataLst>
  </p:cSld>
  <p:clrMapOvr>
    <a:masterClrMapping/>
  </p:clrMapOvr>
  <p:transition spd="slow" advTm="33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7331">
                                            <p:txEl>
                                              <p:charRg st="0" end="5"/>
                                            </p:txEl>
                                          </p:spTgt>
                                        </p:tgtEl>
                                        <p:attrNameLst>
                                          <p:attrName>style.visibility</p:attrName>
                                        </p:attrNameLst>
                                      </p:cBhvr>
                                      <p:to>
                                        <p:strVal val="visible"/>
                                      </p:to>
                                    </p:set>
                                    <p:anim calcmode="lin" valueType="num">
                                      <p:cBhvr additive="base">
                                        <p:cTn id="7" dur="500" fill="hold"/>
                                        <p:tgtEl>
                                          <p:spTgt spid="227331">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331">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7331">
                                            <p:txEl>
                                              <p:charRg st="5" end="30"/>
                                            </p:txEl>
                                          </p:spTgt>
                                        </p:tgtEl>
                                        <p:attrNameLst>
                                          <p:attrName>style.visibility</p:attrName>
                                        </p:attrNameLst>
                                      </p:cBhvr>
                                      <p:to>
                                        <p:strVal val="visible"/>
                                      </p:to>
                                    </p:set>
                                    <p:anim calcmode="lin" valueType="num">
                                      <p:cBhvr additive="base">
                                        <p:cTn id="13" dur="500" fill="hold"/>
                                        <p:tgtEl>
                                          <p:spTgt spid="227331">
                                            <p:txEl>
                                              <p:charRg st="5"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7331">
                                            <p:txEl>
                                              <p:charRg st="5"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7331">
                                            <p:txEl>
                                              <p:charRg st="30" end="50"/>
                                            </p:txEl>
                                          </p:spTgt>
                                        </p:tgtEl>
                                        <p:attrNameLst>
                                          <p:attrName>style.visibility</p:attrName>
                                        </p:attrNameLst>
                                      </p:cBhvr>
                                      <p:to>
                                        <p:strVal val="visible"/>
                                      </p:to>
                                    </p:set>
                                    <p:anim calcmode="lin" valueType="num">
                                      <p:cBhvr additive="base">
                                        <p:cTn id="19" dur="500" fill="hold"/>
                                        <p:tgtEl>
                                          <p:spTgt spid="227331">
                                            <p:txEl>
                                              <p:charRg st="30" end="5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7331">
                                            <p:txEl>
                                              <p:charRg st="30" end="5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27332"/>
                                        </p:tgtEl>
                                        <p:attrNameLst>
                                          <p:attrName>style.visibility</p:attrName>
                                        </p:attrNameLst>
                                      </p:cBhvr>
                                      <p:to>
                                        <p:strVal val="visible"/>
                                      </p:to>
                                    </p:set>
                                    <p:animEffect transition="in" filter="box(in)">
                                      <p:cBhvr>
                                        <p:cTn id="25" dur="500"/>
                                        <p:tgtEl>
                                          <p:spTgt spid="22733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27331">
                                            <p:txEl>
                                              <p:charRg st="51" end="76"/>
                                            </p:txEl>
                                          </p:spTgt>
                                        </p:tgtEl>
                                        <p:attrNameLst>
                                          <p:attrName>style.visibility</p:attrName>
                                        </p:attrNameLst>
                                      </p:cBhvr>
                                      <p:to>
                                        <p:strVal val="visible"/>
                                      </p:to>
                                    </p:set>
                                    <p:anim calcmode="lin" valueType="num">
                                      <p:cBhvr additive="base">
                                        <p:cTn id="30" dur="500" fill="hold"/>
                                        <p:tgtEl>
                                          <p:spTgt spid="227331">
                                            <p:txEl>
                                              <p:charRg st="51" end="7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27331">
                                            <p:txEl>
                                              <p:charRg st="51" end="7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27331">
                                            <p:txEl>
                                              <p:charRg st="76" end="101"/>
                                            </p:txEl>
                                          </p:spTgt>
                                        </p:tgtEl>
                                        <p:attrNameLst>
                                          <p:attrName>style.visibility</p:attrName>
                                        </p:attrNameLst>
                                      </p:cBhvr>
                                      <p:to>
                                        <p:strVal val="visible"/>
                                      </p:to>
                                    </p:set>
                                    <p:anim calcmode="lin" valueType="num">
                                      <p:cBhvr additive="base">
                                        <p:cTn id="36" dur="500" fill="hold"/>
                                        <p:tgtEl>
                                          <p:spTgt spid="227331">
                                            <p:txEl>
                                              <p:charRg st="76" end="10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27331">
                                            <p:txEl>
                                              <p:charRg st="76" end="10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7331">
                                            <p:txEl>
                                              <p:charRg st="101" end="129"/>
                                            </p:txEl>
                                          </p:spTgt>
                                        </p:tgtEl>
                                        <p:attrNameLst>
                                          <p:attrName>style.visibility</p:attrName>
                                        </p:attrNameLst>
                                      </p:cBhvr>
                                      <p:to>
                                        <p:strVal val="visible"/>
                                      </p:to>
                                    </p:set>
                                    <p:anim calcmode="lin" valueType="num">
                                      <p:cBhvr additive="base">
                                        <p:cTn id="42" dur="500" fill="hold"/>
                                        <p:tgtEl>
                                          <p:spTgt spid="227331">
                                            <p:txEl>
                                              <p:charRg st="101" end="12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27331">
                                            <p:txEl>
                                              <p:charRg st="101" end="129"/>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27331">
                                            <p:txEl>
                                              <p:charRg st="129" end="157"/>
                                            </p:txEl>
                                          </p:spTgt>
                                        </p:tgtEl>
                                        <p:attrNameLst>
                                          <p:attrName>style.visibility</p:attrName>
                                        </p:attrNameLst>
                                      </p:cBhvr>
                                      <p:to>
                                        <p:strVal val="visible"/>
                                      </p:to>
                                    </p:set>
                                    <p:anim calcmode="lin" valueType="num">
                                      <p:cBhvr additive="base">
                                        <p:cTn id="48" dur="500" fill="hold"/>
                                        <p:tgtEl>
                                          <p:spTgt spid="227331">
                                            <p:txEl>
                                              <p:charRg st="129" end="15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27331">
                                            <p:txEl>
                                              <p:charRg st="129" end="15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27331">
                                            <p:txEl>
                                              <p:charRg st="157" end="173"/>
                                            </p:txEl>
                                          </p:spTgt>
                                        </p:tgtEl>
                                        <p:attrNameLst>
                                          <p:attrName>style.visibility</p:attrName>
                                        </p:attrNameLst>
                                      </p:cBhvr>
                                      <p:to>
                                        <p:strVal val="visible"/>
                                      </p:to>
                                    </p:set>
                                    <p:anim calcmode="lin" valueType="num">
                                      <p:cBhvr additive="base">
                                        <p:cTn id="54" dur="500" fill="hold"/>
                                        <p:tgtEl>
                                          <p:spTgt spid="227331">
                                            <p:txEl>
                                              <p:charRg st="157" end="17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27331">
                                            <p:txEl>
                                              <p:charRg st="157" end="173"/>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227334"/>
                                        </p:tgtEl>
                                        <p:attrNameLst>
                                          <p:attrName>style.visibility</p:attrName>
                                        </p:attrNameLst>
                                      </p:cBhvr>
                                      <p:to>
                                        <p:strVal val="visible"/>
                                      </p:to>
                                    </p:set>
                                    <p:animEffect transition="in" filter="checkerboard(across)">
                                      <p:cBhvr>
                                        <p:cTn id="60" dur="500"/>
                                        <p:tgtEl>
                                          <p:spTgt spid="227334"/>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27336"/>
                                        </p:tgtEl>
                                        <p:attrNameLst>
                                          <p:attrName>style.visibility</p:attrName>
                                        </p:attrNameLst>
                                      </p:cBhvr>
                                      <p:to>
                                        <p:strVal val="visible"/>
                                      </p:to>
                                    </p:set>
                                    <p:animEffect transition="in" filter="dissolve">
                                      <p:cBhvr>
                                        <p:cTn id="65" dur="500"/>
                                        <p:tgtEl>
                                          <p:spTgt spid="22733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27338"/>
                                        </p:tgtEl>
                                        <p:attrNameLst>
                                          <p:attrName>style.visibility</p:attrName>
                                        </p:attrNameLst>
                                      </p:cBhvr>
                                      <p:to>
                                        <p:strVal val="visible"/>
                                      </p:to>
                                    </p:set>
                                    <p:animEffect transition="in" filter="blinds(horizontal)">
                                      <p:cBhvr>
                                        <p:cTn id="70" dur="500"/>
                                        <p:tgtEl>
                                          <p:spTgt spid="227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度量学习结果有效性的指标</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835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en-US" altLang="zh-CN" dirty="0"/>
              <a:t>F</a:t>
            </a:r>
            <a:r>
              <a:rPr lang="en-US" altLang="zh-CN" baseline="-25000" dirty="0"/>
              <a:t>β</a:t>
            </a:r>
            <a:r>
              <a:rPr lang="zh-CN" altLang="en-US" dirty="0"/>
              <a:t>度量（</a:t>
            </a:r>
            <a:r>
              <a:rPr lang="en-US" altLang="zh-CN" dirty="0"/>
              <a:t>Fβ-Measure</a:t>
            </a:r>
            <a:r>
              <a:rPr lang="zh-CN" altLang="en-US" dirty="0"/>
              <a:t>）</a:t>
            </a:r>
            <a:endParaRPr lang="zh-CN" altLang="en-US" dirty="0"/>
          </a:p>
          <a:p>
            <a:pPr lvl="1" eaLnBrk="1" hangingPunct="1"/>
            <a:r>
              <a:rPr lang="en-US" altLang="zh-CN" dirty="0"/>
              <a:t>F</a:t>
            </a:r>
            <a:r>
              <a:rPr lang="en-US" altLang="zh-CN" baseline="-25000" dirty="0"/>
              <a:t>β</a:t>
            </a:r>
            <a:r>
              <a:rPr lang="zh-CN" altLang="en-US" dirty="0"/>
              <a:t>度量是精度和召回率的调和平均数（</a:t>
            </a:r>
            <a:r>
              <a:rPr lang="en-US" altLang="zh-CN" dirty="0"/>
              <a:t>Harmonic Mean</a:t>
            </a:r>
            <a:r>
              <a:rPr lang="zh-CN" altLang="en-US" dirty="0"/>
              <a:t>） </a:t>
            </a:r>
            <a:endParaRPr lang="zh-CN" altLang="en-US" dirty="0"/>
          </a:p>
          <a:p>
            <a:pPr lvl="1" eaLnBrk="1" hangingPunct="1"/>
            <a:endParaRPr lang="zh-CN" altLang="en-US" dirty="0"/>
          </a:p>
          <a:p>
            <a:pPr lvl="1" eaLnBrk="1" hangingPunct="1"/>
            <a:endParaRPr lang="zh-CN" altLang="en-US" dirty="0"/>
          </a:p>
          <a:p>
            <a:pPr lvl="1" eaLnBrk="1" hangingPunct="1">
              <a:buFont typeface="Wingdings" panose="05000000000000000000" pitchFamily="2" charset="2"/>
              <a:buNone/>
            </a:pPr>
            <a:r>
              <a:rPr lang="zh-CN" altLang="en-US" dirty="0"/>
              <a:t>	其中</a:t>
            </a:r>
            <a:r>
              <a:rPr lang="en-US" altLang="zh-CN" dirty="0"/>
              <a:t>β</a:t>
            </a:r>
            <a:r>
              <a:rPr lang="zh-CN" altLang="en-US" dirty="0"/>
              <a:t>是一个大于</a:t>
            </a:r>
            <a:r>
              <a:rPr lang="en-US" altLang="zh-CN" dirty="0"/>
              <a:t>0</a:t>
            </a:r>
            <a:r>
              <a:rPr lang="zh-CN" altLang="en-US" dirty="0"/>
              <a:t>的实数，表示精度相对于召回率的权重。 </a:t>
            </a:r>
            <a:endParaRPr lang="zh-CN" altLang="en-US" dirty="0"/>
          </a:p>
          <a:p>
            <a:pPr lvl="1" eaLnBrk="1" hangingPunct="1"/>
            <a:r>
              <a:rPr lang="zh-CN" altLang="en-US" dirty="0"/>
              <a:t>最常用</a:t>
            </a:r>
            <a:r>
              <a:rPr lang="en-US" altLang="zh-CN" dirty="0"/>
              <a:t>β=1</a:t>
            </a:r>
            <a:r>
              <a:rPr lang="zh-CN" altLang="en-US" dirty="0"/>
              <a:t>，即</a:t>
            </a:r>
            <a:r>
              <a:rPr lang="en-US" altLang="zh-CN" dirty="0"/>
              <a:t>F</a:t>
            </a:r>
            <a:r>
              <a:rPr lang="en-US" altLang="zh-CN" baseline="-25000" dirty="0"/>
              <a:t>1</a:t>
            </a:r>
            <a:r>
              <a:rPr lang="zh-CN" altLang="en-US" dirty="0"/>
              <a:t>度量 </a:t>
            </a:r>
            <a:endParaRPr lang="zh-CN" altLang="en-US" dirty="0"/>
          </a:p>
        </p:txBody>
      </p:sp>
      <p:sp>
        <p:nvSpPr>
          <p:cNvPr id="6246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2469" name="Rectangle 5"/>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8356" name="Object 4"/>
          <p:cNvGraphicFramePr>
            <a:graphicFrameLocks noChangeAspect="1"/>
          </p:cNvGraphicFramePr>
          <p:nvPr/>
        </p:nvGraphicFramePr>
        <p:xfrm>
          <a:off x="1992313" y="3143250"/>
          <a:ext cx="4884737" cy="865188"/>
        </p:xfrm>
        <a:graphic>
          <a:graphicData uri="http://schemas.openxmlformats.org/presentationml/2006/ole">
            <mc:AlternateContent xmlns:mc="http://schemas.openxmlformats.org/markup-compatibility/2006">
              <mc:Choice xmlns:v="urn:schemas-microsoft-com:vml" Requires="v">
                <p:oleObj spid="_x0000_s3083" name="" r:id="rId1" imgW="2578100" imgH="457200" progId="Equation.3">
                  <p:embed/>
                </p:oleObj>
              </mc:Choice>
              <mc:Fallback>
                <p:oleObj name="" r:id="rId1" imgW="2578100" imgH="457200" progId="Equation.3">
                  <p:embed/>
                  <p:pic>
                    <p:nvPicPr>
                      <p:cNvPr id="0" name="图片 3082"/>
                      <p:cNvPicPr/>
                      <p:nvPr/>
                    </p:nvPicPr>
                    <p:blipFill>
                      <a:blip r:embed="rId2"/>
                      <a:stretch>
                        <a:fillRect/>
                      </a:stretch>
                    </p:blipFill>
                    <p:spPr>
                      <a:xfrm>
                        <a:off x="1992313" y="3143250"/>
                        <a:ext cx="4884737" cy="865188"/>
                      </a:xfrm>
                      <a:prstGeom prst="rect">
                        <a:avLst/>
                      </a:prstGeom>
                      <a:noFill/>
                      <a:ln w="38100">
                        <a:noFill/>
                        <a:miter/>
                      </a:ln>
                    </p:spPr>
                  </p:pic>
                </p:oleObj>
              </mc:Fallback>
            </mc:AlternateContent>
          </a:graphicData>
        </a:graphic>
      </p:graphicFrame>
      <p:sp>
        <p:nvSpPr>
          <p:cNvPr id="62471" name="Rectangle 7"/>
          <p:cNvSpPr/>
          <p:nvPr/>
        </p:nvSpPr>
        <p:spPr>
          <a:xfrm>
            <a:off x="0" y="32194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8358" name="Object 6"/>
          <p:cNvGraphicFramePr>
            <a:graphicFrameLocks noChangeAspect="1"/>
          </p:cNvGraphicFramePr>
          <p:nvPr/>
        </p:nvGraphicFramePr>
        <p:xfrm>
          <a:off x="2357438" y="5786438"/>
          <a:ext cx="4446587" cy="869950"/>
        </p:xfrm>
        <a:graphic>
          <a:graphicData uri="http://schemas.openxmlformats.org/presentationml/2006/ole">
            <mc:AlternateContent xmlns:mc="http://schemas.openxmlformats.org/markup-compatibility/2006">
              <mc:Choice xmlns:v="urn:schemas-microsoft-com:vml" Requires="v">
                <p:oleObj spid="_x0000_s3095" name="" r:id="rId3" imgW="2146300" imgH="419100" progId="Equation.3">
                  <p:embed/>
                </p:oleObj>
              </mc:Choice>
              <mc:Fallback>
                <p:oleObj name="" r:id="rId3" imgW="2146300" imgH="419100" progId="Equation.3">
                  <p:embed/>
                  <p:pic>
                    <p:nvPicPr>
                      <p:cNvPr id="0" name="图片 3094"/>
                      <p:cNvPicPr/>
                      <p:nvPr/>
                    </p:nvPicPr>
                    <p:blipFill>
                      <a:blip r:embed="rId4"/>
                      <a:stretch>
                        <a:fillRect/>
                      </a:stretch>
                    </p:blipFill>
                    <p:spPr>
                      <a:xfrm>
                        <a:off x="2357438" y="5786438"/>
                        <a:ext cx="4446587" cy="869950"/>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355">
                                            <p:txEl>
                                              <p:charRg st="0" end="17"/>
                                            </p:txEl>
                                          </p:spTgt>
                                        </p:tgtEl>
                                        <p:attrNameLst>
                                          <p:attrName>style.visibility</p:attrName>
                                        </p:attrNameLst>
                                      </p:cBhvr>
                                      <p:to>
                                        <p:strVal val="visible"/>
                                      </p:to>
                                    </p:set>
                                    <p:anim calcmode="lin" valueType="num">
                                      <p:cBhvr additive="base">
                                        <p:cTn id="7" dur="500" fill="hold"/>
                                        <p:tgtEl>
                                          <p:spTgt spid="228355">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355">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8355">
                                            <p:txEl>
                                              <p:charRg st="17" end="51"/>
                                            </p:txEl>
                                          </p:spTgt>
                                        </p:tgtEl>
                                        <p:attrNameLst>
                                          <p:attrName>style.visibility</p:attrName>
                                        </p:attrNameLst>
                                      </p:cBhvr>
                                      <p:to>
                                        <p:strVal val="visible"/>
                                      </p:to>
                                    </p:set>
                                    <p:anim calcmode="lin" valueType="num">
                                      <p:cBhvr additive="base">
                                        <p:cTn id="13" dur="500" fill="hold"/>
                                        <p:tgtEl>
                                          <p:spTgt spid="228355">
                                            <p:txEl>
                                              <p:charRg st="17" end="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8355">
                                            <p:txEl>
                                              <p:charRg st="17" end="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28356"/>
                                        </p:tgtEl>
                                        <p:attrNameLst>
                                          <p:attrName>style.visibility</p:attrName>
                                        </p:attrNameLst>
                                      </p:cBhvr>
                                      <p:to>
                                        <p:strVal val="visible"/>
                                      </p:to>
                                    </p:set>
                                    <p:animEffect transition="in" filter="dissolve">
                                      <p:cBhvr>
                                        <p:cTn id="19" dur="500"/>
                                        <p:tgtEl>
                                          <p:spTgt spid="228356"/>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28355">
                                            <p:txEl>
                                              <p:charRg st="53" end="83"/>
                                            </p:txEl>
                                          </p:spTgt>
                                        </p:tgtEl>
                                        <p:attrNameLst>
                                          <p:attrName>style.visibility</p:attrName>
                                        </p:attrNameLst>
                                      </p:cBhvr>
                                      <p:to>
                                        <p:strVal val="visible"/>
                                      </p:to>
                                    </p:set>
                                    <p:anim calcmode="lin" valueType="num">
                                      <p:cBhvr additive="base">
                                        <p:cTn id="23" dur="500" fill="hold"/>
                                        <p:tgtEl>
                                          <p:spTgt spid="228355">
                                            <p:txEl>
                                              <p:charRg st="53" end="8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8355">
                                            <p:txEl>
                                              <p:charRg st="53" end="8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8355">
                                            <p:txEl>
                                              <p:charRg st="83" end="97"/>
                                            </p:txEl>
                                          </p:spTgt>
                                        </p:tgtEl>
                                        <p:attrNameLst>
                                          <p:attrName>style.visibility</p:attrName>
                                        </p:attrNameLst>
                                      </p:cBhvr>
                                      <p:to>
                                        <p:strVal val="visible"/>
                                      </p:to>
                                    </p:set>
                                    <p:anim calcmode="lin" valueType="num">
                                      <p:cBhvr additive="base">
                                        <p:cTn id="29" dur="500" fill="hold"/>
                                        <p:tgtEl>
                                          <p:spTgt spid="228355">
                                            <p:txEl>
                                              <p:charRg st="83" end="9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8355">
                                            <p:txEl>
                                              <p:charRg st="83" end="9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28358"/>
                                        </p:tgtEl>
                                        <p:attrNameLst>
                                          <p:attrName>style.visibility</p:attrName>
                                        </p:attrNameLst>
                                      </p:cBhvr>
                                      <p:to>
                                        <p:strVal val="visible"/>
                                      </p:to>
                                    </p:set>
                                    <p:animEffect transition="in" filter="checkerboard(across)">
                                      <p:cBhvr>
                                        <p:cTn id="35" dur="500"/>
                                        <p:tgtEl>
                                          <p:spTgt spid="22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度量学习结果有效性的指标</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9379" name="Rectangle 3" descr="Rectangle: Click to edit Master text styles&#13;&#10;Second level&#13;&#10;Third level&#13;&#10;Fourth level&#13;&#10;Fifth level"/>
          <p:cNvSpPr>
            <a:spLocks noGrp="1"/>
          </p:cNvSpPr>
          <p:nvPr>
            <p:ph idx="1"/>
          </p:nvPr>
        </p:nvSpPr>
        <p:spPr>
          <a:xfrm>
            <a:off x="838200" y="1773238"/>
            <a:ext cx="7772400" cy="4548187"/>
          </a:xfrm>
          <a:ln/>
        </p:spPr>
        <p:txBody>
          <a:bodyPr vert="horz" wrap="square" lIns="91440" tIns="45720" rIns="91440" bIns="45720" anchor="t" anchorCtr="0"/>
          <a:p>
            <a:pPr eaLnBrk="1" hangingPunct="1"/>
            <a:r>
              <a:rPr lang="zh-CN" altLang="en-US" sz="2800" dirty="0"/>
              <a:t>多分类问题学习结果的评判</a:t>
            </a:r>
            <a:endParaRPr lang="zh-CN" altLang="en-US" sz="2800" dirty="0"/>
          </a:p>
          <a:p>
            <a:pPr lvl="1" eaLnBrk="1" hangingPunct="1"/>
            <a:r>
              <a:rPr lang="zh-CN" altLang="en-US" sz="2400" dirty="0"/>
              <a:t>对于测试集</a:t>
            </a:r>
            <a:r>
              <a:rPr lang="en-US" altLang="zh-CN" sz="2400" dirty="0"/>
              <a:t>T</a:t>
            </a:r>
            <a:r>
              <a:rPr lang="zh-CN" altLang="en-US" sz="2400" dirty="0"/>
              <a:t>，目标类别共有</a:t>
            </a:r>
            <a:r>
              <a:rPr lang="en-US" altLang="zh-CN" sz="2400" dirty="0"/>
              <a:t>k</a:t>
            </a:r>
            <a:r>
              <a:rPr lang="zh-CN" altLang="en-US" sz="2400" dirty="0"/>
              <a:t>个</a:t>
            </a:r>
            <a:endParaRPr lang="zh-CN" altLang="en-US" sz="2400" dirty="0"/>
          </a:p>
          <a:p>
            <a:pPr eaLnBrk="1" hangingPunct="1"/>
            <a:r>
              <a:rPr lang="zh-CN" altLang="en-US" sz="2800" dirty="0"/>
              <a:t>宏平均法（</a:t>
            </a:r>
            <a:r>
              <a:rPr lang="en-US" altLang="zh-CN" sz="2800" dirty="0"/>
              <a:t>Macro Average</a:t>
            </a:r>
            <a:r>
              <a:rPr lang="zh-CN" altLang="en-US" sz="2800" dirty="0"/>
              <a:t>）</a:t>
            </a:r>
            <a:endParaRPr lang="zh-CN" altLang="en-US" sz="2800" dirty="0"/>
          </a:p>
          <a:p>
            <a:pPr lvl="1" eaLnBrk="1" hangingPunct="1"/>
            <a:r>
              <a:rPr lang="zh-CN" altLang="en-US" sz="2400" dirty="0"/>
              <a:t>思路</a:t>
            </a:r>
            <a:endParaRPr lang="zh-CN" altLang="en-US" sz="2400" dirty="0"/>
          </a:p>
          <a:p>
            <a:pPr lvl="2" eaLnBrk="1" hangingPunct="1"/>
            <a:r>
              <a:rPr lang="zh-CN" altLang="en-US" sz="2000" dirty="0"/>
              <a:t>先计算各个类别自身的精度和召回率，</a:t>
            </a:r>
            <a:endParaRPr lang="zh-CN" altLang="en-US" sz="2000" dirty="0"/>
          </a:p>
          <a:p>
            <a:pPr lvl="2" eaLnBrk="1" hangingPunct="1"/>
            <a:r>
              <a:rPr lang="zh-CN" altLang="en-US" sz="2000" dirty="0"/>
              <a:t>然后把各个类别的指标加在一起求算术平均值。</a:t>
            </a:r>
            <a:endParaRPr lang="zh-CN" altLang="en-US" sz="2000" dirty="0"/>
          </a:p>
          <a:p>
            <a:pPr lvl="1" eaLnBrk="1" hangingPunct="1"/>
            <a:r>
              <a:rPr lang="zh-CN" altLang="en-US" sz="2400" dirty="0"/>
              <a:t>宏平均精度</a:t>
            </a:r>
            <a:endParaRPr lang="zh-CN" altLang="en-US" sz="2400" dirty="0"/>
          </a:p>
          <a:p>
            <a:pPr lvl="1" eaLnBrk="1" hangingPunct="1"/>
            <a:endParaRPr lang="zh-CN" altLang="en-US" sz="2400" dirty="0"/>
          </a:p>
          <a:p>
            <a:pPr lvl="1" eaLnBrk="1" hangingPunct="1"/>
            <a:r>
              <a:rPr lang="zh-CN" altLang="en-US" sz="2400" dirty="0"/>
              <a:t>宏平均召回率</a:t>
            </a:r>
            <a:r>
              <a:rPr lang="zh-CN" altLang="en-US" dirty="0"/>
              <a:t> </a:t>
            </a:r>
            <a:endParaRPr lang="zh-CN" altLang="en-US" dirty="0"/>
          </a:p>
          <a:p>
            <a:pPr lvl="1" eaLnBrk="1" hangingPunct="1"/>
            <a:endParaRPr lang="en-US" altLang="zh-CN" dirty="0"/>
          </a:p>
        </p:txBody>
      </p:sp>
      <p:sp>
        <p:nvSpPr>
          <p:cNvPr id="6451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4517"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9380" name="Object 4"/>
          <p:cNvGraphicFramePr>
            <a:graphicFrameLocks noChangeAspect="1"/>
          </p:cNvGraphicFramePr>
          <p:nvPr/>
        </p:nvGraphicFramePr>
        <p:xfrm>
          <a:off x="2197100" y="4652963"/>
          <a:ext cx="4895850" cy="874712"/>
        </p:xfrm>
        <a:graphic>
          <a:graphicData uri="http://schemas.openxmlformats.org/presentationml/2006/ole">
            <mc:AlternateContent xmlns:mc="http://schemas.openxmlformats.org/markup-compatibility/2006">
              <mc:Choice xmlns:v="urn:schemas-microsoft-com:vml" Requires="v">
                <p:oleObj spid="_x0000_s3094" name="" r:id="rId1" imgW="2400300" imgH="431800" progId="Equation.3">
                  <p:embed/>
                </p:oleObj>
              </mc:Choice>
              <mc:Fallback>
                <p:oleObj name="" r:id="rId1" imgW="2400300" imgH="431800" progId="Equation.3">
                  <p:embed/>
                  <p:pic>
                    <p:nvPicPr>
                      <p:cNvPr id="0" name="图片 3093"/>
                      <p:cNvPicPr/>
                      <p:nvPr/>
                    </p:nvPicPr>
                    <p:blipFill>
                      <a:blip r:embed="rId2"/>
                      <a:stretch>
                        <a:fillRect/>
                      </a:stretch>
                    </p:blipFill>
                    <p:spPr>
                      <a:xfrm>
                        <a:off x="2197100" y="4652963"/>
                        <a:ext cx="4895850" cy="874712"/>
                      </a:xfrm>
                      <a:prstGeom prst="rect">
                        <a:avLst/>
                      </a:prstGeom>
                      <a:noFill/>
                      <a:ln w="38100">
                        <a:noFill/>
                        <a:miter/>
                      </a:ln>
                    </p:spPr>
                  </p:pic>
                </p:oleObj>
              </mc:Fallback>
            </mc:AlternateContent>
          </a:graphicData>
        </a:graphic>
      </p:graphicFrame>
      <p:sp>
        <p:nvSpPr>
          <p:cNvPr id="64519" name="Rectangle 7"/>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29382" name="Object 6"/>
          <p:cNvGraphicFramePr>
            <a:graphicFrameLocks noChangeAspect="1"/>
          </p:cNvGraphicFramePr>
          <p:nvPr/>
        </p:nvGraphicFramePr>
        <p:xfrm>
          <a:off x="2341563" y="5805488"/>
          <a:ext cx="4030662" cy="889000"/>
        </p:xfrm>
        <a:graphic>
          <a:graphicData uri="http://schemas.openxmlformats.org/presentationml/2006/ole">
            <mc:AlternateContent xmlns:mc="http://schemas.openxmlformats.org/markup-compatibility/2006">
              <mc:Choice xmlns:v="urn:schemas-microsoft-com:vml" Requires="v">
                <p:oleObj spid="_x0000_s3093" name="" r:id="rId3" imgW="1943100" imgH="431800" progId="Equation.3">
                  <p:embed/>
                </p:oleObj>
              </mc:Choice>
              <mc:Fallback>
                <p:oleObj name="" r:id="rId3" imgW="1943100" imgH="431800" progId="Equation.3">
                  <p:embed/>
                  <p:pic>
                    <p:nvPicPr>
                      <p:cNvPr id="0" name="图片 3092"/>
                      <p:cNvPicPr/>
                      <p:nvPr/>
                    </p:nvPicPr>
                    <p:blipFill>
                      <a:blip r:embed="rId4"/>
                      <a:stretch>
                        <a:fillRect/>
                      </a:stretch>
                    </p:blipFill>
                    <p:spPr>
                      <a:xfrm>
                        <a:off x="2341563" y="5805488"/>
                        <a:ext cx="4030662" cy="889000"/>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66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9379">
                                            <p:txEl>
                                              <p:charRg st="0" end="13"/>
                                            </p:txEl>
                                          </p:spTgt>
                                        </p:tgtEl>
                                        <p:attrNameLst>
                                          <p:attrName>style.visibility</p:attrName>
                                        </p:attrNameLst>
                                      </p:cBhvr>
                                      <p:to>
                                        <p:strVal val="visible"/>
                                      </p:to>
                                    </p:set>
                                    <p:anim calcmode="lin" valueType="num">
                                      <p:cBhvr additive="base">
                                        <p:cTn id="7" dur="500" fill="hold"/>
                                        <p:tgtEl>
                                          <p:spTgt spid="229379">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9379">
                                            <p:txEl>
                                              <p:charRg st="0" end="1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9379">
                                            <p:txEl>
                                              <p:charRg st="13" end="29"/>
                                            </p:txEl>
                                          </p:spTgt>
                                        </p:tgtEl>
                                        <p:attrNameLst>
                                          <p:attrName>style.visibility</p:attrName>
                                        </p:attrNameLst>
                                      </p:cBhvr>
                                      <p:to>
                                        <p:strVal val="visible"/>
                                      </p:to>
                                    </p:set>
                                    <p:anim calcmode="lin" valueType="num">
                                      <p:cBhvr additive="base">
                                        <p:cTn id="12" dur="500" fill="hold"/>
                                        <p:tgtEl>
                                          <p:spTgt spid="229379">
                                            <p:txEl>
                                              <p:charRg st="13" end="2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9379">
                                            <p:txEl>
                                              <p:charRg st="13" end="29"/>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9379">
                                            <p:txEl>
                                              <p:charRg st="29" end="49"/>
                                            </p:txEl>
                                          </p:spTgt>
                                        </p:tgtEl>
                                        <p:attrNameLst>
                                          <p:attrName>style.visibility</p:attrName>
                                        </p:attrNameLst>
                                      </p:cBhvr>
                                      <p:to>
                                        <p:strVal val="visible"/>
                                      </p:to>
                                    </p:set>
                                    <p:anim calcmode="lin" valueType="num">
                                      <p:cBhvr additive="base">
                                        <p:cTn id="18" dur="500" fill="hold"/>
                                        <p:tgtEl>
                                          <p:spTgt spid="229379">
                                            <p:txEl>
                                              <p:charRg st="29" end="4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29379">
                                            <p:txEl>
                                              <p:charRg st="29" end="49"/>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29379">
                                            <p:txEl>
                                              <p:charRg st="49" end="52"/>
                                            </p:txEl>
                                          </p:spTgt>
                                        </p:tgtEl>
                                        <p:attrNameLst>
                                          <p:attrName>style.visibility</p:attrName>
                                        </p:attrNameLst>
                                      </p:cBhvr>
                                      <p:to>
                                        <p:strVal val="visible"/>
                                      </p:to>
                                    </p:set>
                                    <p:anim calcmode="lin" valueType="num">
                                      <p:cBhvr additive="base">
                                        <p:cTn id="24" dur="500" fill="hold"/>
                                        <p:tgtEl>
                                          <p:spTgt spid="229379">
                                            <p:txEl>
                                              <p:charRg st="49" end="5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29379">
                                            <p:txEl>
                                              <p:charRg st="49" end="5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229379">
                                            <p:txEl>
                                              <p:charRg st="52" end="70"/>
                                            </p:txEl>
                                          </p:spTgt>
                                        </p:tgtEl>
                                        <p:attrNameLst>
                                          <p:attrName>style.visibility</p:attrName>
                                        </p:attrNameLst>
                                      </p:cBhvr>
                                      <p:to>
                                        <p:strVal val="visible"/>
                                      </p:to>
                                    </p:set>
                                    <p:anim calcmode="lin" valueType="num">
                                      <p:cBhvr additive="base">
                                        <p:cTn id="29" dur="500" fill="hold"/>
                                        <p:tgtEl>
                                          <p:spTgt spid="229379">
                                            <p:txEl>
                                              <p:charRg st="52" end="7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9379">
                                            <p:txEl>
                                              <p:charRg st="52" end="7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nodeType="afterEffect">
                                  <p:stCondLst>
                                    <p:cond delay="0"/>
                                  </p:stCondLst>
                                  <p:childTnLst>
                                    <p:set>
                                      <p:cBhvr>
                                        <p:cTn id="33" dur="1" fill="hold">
                                          <p:stCondLst>
                                            <p:cond delay="0"/>
                                          </p:stCondLst>
                                        </p:cTn>
                                        <p:tgtEl>
                                          <p:spTgt spid="229379">
                                            <p:txEl>
                                              <p:charRg st="70" end="92"/>
                                            </p:txEl>
                                          </p:spTgt>
                                        </p:tgtEl>
                                        <p:attrNameLst>
                                          <p:attrName>style.visibility</p:attrName>
                                        </p:attrNameLst>
                                      </p:cBhvr>
                                      <p:to>
                                        <p:strVal val="visible"/>
                                      </p:to>
                                    </p:set>
                                    <p:anim calcmode="lin" valueType="num">
                                      <p:cBhvr additive="base">
                                        <p:cTn id="34" dur="500" fill="hold"/>
                                        <p:tgtEl>
                                          <p:spTgt spid="229379">
                                            <p:txEl>
                                              <p:charRg st="70" end="9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29379">
                                            <p:txEl>
                                              <p:charRg st="70" end="9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29379">
                                            <p:txEl>
                                              <p:charRg st="92" end="98"/>
                                            </p:txEl>
                                          </p:spTgt>
                                        </p:tgtEl>
                                        <p:attrNameLst>
                                          <p:attrName>style.visibility</p:attrName>
                                        </p:attrNameLst>
                                      </p:cBhvr>
                                      <p:to>
                                        <p:strVal val="visible"/>
                                      </p:to>
                                    </p:set>
                                    <p:anim calcmode="lin" valueType="num">
                                      <p:cBhvr additive="base">
                                        <p:cTn id="40" dur="500" fill="hold"/>
                                        <p:tgtEl>
                                          <p:spTgt spid="229379">
                                            <p:txEl>
                                              <p:charRg st="92" end="9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9379">
                                            <p:txEl>
                                              <p:charRg st="92" end="98"/>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5" presetClass="entr" presetSubtype="10" fill="hold" nodeType="afterEffect">
                                  <p:stCondLst>
                                    <p:cond delay="0"/>
                                  </p:stCondLst>
                                  <p:childTnLst>
                                    <p:set>
                                      <p:cBhvr>
                                        <p:cTn id="44" dur="1" fill="hold">
                                          <p:stCondLst>
                                            <p:cond delay="0"/>
                                          </p:stCondLst>
                                        </p:cTn>
                                        <p:tgtEl>
                                          <p:spTgt spid="229380"/>
                                        </p:tgtEl>
                                        <p:attrNameLst>
                                          <p:attrName>style.visibility</p:attrName>
                                        </p:attrNameLst>
                                      </p:cBhvr>
                                      <p:to>
                                        <p:strVal val="visible"/>
                                      </p:to>
                                    </p:set>
                                    <p:animEffect transition="in" filter="checkerboard(across)">
                                      <p:cBhvr>
                                        <p:cTn id="45" dur="500"/>
                                        <p:tgtEl>
                                          <p:spTgt spid="22938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29379">
                                            <p:txEl>
                                              <p:charRg st="99" end="107"/>
                                            </p:txEl>
                                          </p:spTgt>
                                        </p:tgtEl>
                                        <p:attrNameLst>
                                          <p:attrName>style.visibility</p:attrName>
                                        </p:attrNameLst>
                                      </p:cBhvr>
                                      <p:to>
                                        <p:strVal val="visible"/>
                                      </p:to>
                                    </p:set>
                                    <p:anim calcmode="lin" valueType="num">
                                      <p:cBhvr additive="base">
                                        <p:cTn id="50" dur="500" fill="hold"/>
                                        <p:tgtEl>
                                          <p:spTgt spid="229379">
                                            <p:txEl>
                                              <p:charRg st="99" end="10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29379">
                                            <p:txEl>
                                              <p:charRg st="99" end="107"/>
                                            </p:txEl>
                                          </p:spTgt>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8" presetClass="entr" presetSubtype="16" fill="hold" nodeType="afterEffect">
                                  <p:stCondLst>
                                    <p:cond delay="0"/>
                                  </p:stCondLst>
                                  <p:childTnLst>
                                    <p:set>
                                      <p:cBhvr>
                                        <p:cTn id="54" dur="1" fill="hold">
                                          <p:stCondLst>
                                            <p:cond delay="0"/>
                                          </p:stCondLst>
                                        </p:cTn>
                                        <p:tgtEl>
                                          <p:spTgt spid="229382"/>
                                        </p:tgtEl>
                                        <p:attrNameLst>
                                          <p:attrName>style.visibility</p:attrName>
                                        </p:attrNameLst>
                                      </p:cBhvr>
                                      <p:to>
                                        <p:strVal val="visible"/>
                                      </p:to>
                                    </p:set>
                                    <p:animEffect transition="in" filter="diamond(in)">
                                      <p:cBhvr>
                                        <p:cTn id="55" dur="20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度量学习结果有效性的指标</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0403" name="Rectangle 3" descr="Rectangle: Click to edit Master text styles&#13;&#10;Second level&#13;&#10;Third level&#13;&#10;Fourth level&#13;&#10;Fifth level"/>
          <p:cNvSpPr>
            <a:spLocks noGrp="1"/>
          </p:cNvSpPr>
          <p:nvPr>
            <p:ph idx="1"/>
          </p:nvPr>
        </p:nvSpPr>
        <p:spPr>
          <a:xfrm>
            <a:off x="838200" y="1905000"/>
            <a:ext cx="7772400" cy="4619625"/>
          </a:xfrm>
          <a:ln/>
        </p:spPr>
        <p:txBody>
          <a:bodyPr vert="horz" wrap="square" lIns="91440" tIns="45720" rIns="91440" bIns="45720" anchor="t" anchorCtr="0"/>
          <a:p>
            <a:pPr eaLnBrk="1" hangingPunct="1"/>
            <a:r>
              <a:rPr lang="zh-CN" altLang="en-US" dirty="0"/>
              <a:t>微平均法（</a:t>
            </a:r>
            <a:r>
              <a:rPr lang="en-US" altLang="zh-CN" dirty="0"/>
              <a:t>Micro Average</a:t>
            </a:r>
            <a:r>
              <a:rPr lang="zh-CN" altLang="en-US" dirty="0"/>
              <a:t>）</a:t>
            </a:r>
            <a:endParaRPr lang="zh-CN" altLang="en-US" dirty="0"/>
          </a:p>
          <a:p>
            <a:pPr lvl="1" eaLnBrk="1" hangingPunct="1"/>
            <a:r>
              <a:rPr lang="zh-CN" altLang="en-US" dirty="0"/>
              <a:t>把整个测试集看作单分类问题，一次性计算所有个体样本指标的平均值。</a:t>
            </a:r>
            <a:endParaRPr lang="zh-CN" altLang="en-US" dirty="0"/>
          </a:p>
          <a:p>
            <a:pPr lvl="1" eaLnBrk="1" hangingPunct="1"/>
            <a:r>
              <a:rPr lang="zh-CN" altLang="en-US" dirty="0"/>
              <a:t>微平均精度 </a:t>
            </a:r>
            <a:endParaRPr lang="zh-CN" altLang="en-US" dirty="0"/>
          </a:p>
          <a:p>
            <a:pPr lvl="1" eaLnBrk="1" hangingPunct="1"/>
            <a:endParaRPr lang="zh-CN" altLang="en-US" dirty="0"/>
          </a:p>
          <a:p>
            <a:pPr lvl="1" eaLnBrk="1" hangingPunct="1"/>
            <a:endParaRPr lang="zh-CN" altLang="en-US" dirty="0"/>
          </a:p>
          <a:p>
            <a:pPr lvl="1" eaLnBrk="1" hangingPunct="1"/>
            <a:r>
              <a:rPr lang="zh-CN" altLang="en-US" dirty="0"/>
              <a:t>微平均召回率 </a:t>
            </a:r>
            <a:endParaRPr lang="zh-CN" altLang="en-US" dirty="0"/>
          </a:p>
          <a:p>
            <a:pPr lvl="1" eaLnBrk="1" hangingPunct="1"/>
            <a:endParaRPr lang="zh-CN" altLang="en-US" dirty="0"/>
          </a:p>
          <a:p>
            <a:pPr lvl="1" eaLnBrk="1" hangingPunct="1">
              <a:buFont typeface="Wingdings" panose="05000000000000000000" pitchFamily="2" charset="2"/>
              <a:buNone/>
            </a:pPr>
            <a:endParaRPr lang="en-US" altLang="zh-CN" dirty="0"/>
          </a:p>
        </p:txBody>
      </p:sp>
      <p:sp>
        <p:nvSpPr>
          <p:cNvPr id="6656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6565" name="Rectangle 5"/>
          <p:cNvSpPr/>
          <p:nvPr/>
        </p:nvSpPr>
        <p:spPr>
          <a:xfrm>
            <a:off x="0" y="30099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30404" name="Object 4"/>
          <p:cNvGraphicFramePr>
            <a:graphicFrameLocks noChangeAspect="1"/>
          </p:cNvGraphicFramePr>
          <p:nvPr/>
        </p:nvGraphicFramePr>
        <p:xfrm>
          <a:off x="2771775" y="3473450"/>
          <a:ext cx="4111625" cy="1539875"/>
        </p:xfrm>
        <a:graphic>
          <a:graphicData uri="http://schemas.openxmlformats.org/presentationml/2006/ole">
            <mc:AlternateContent xmlns:mc="http://schemas.openxmlformats.org/markup-compatibility/2006">
              <mc:Choice xmlns:v="urn:schemas-microsoft-com:vml" Requires="v">
                <p:oleObj spid="_x0000_s3097" name="" r:id="rId1" imgW="2235200" imgH="838200" progId="Equation.3">
                  <p:embed/>
                </p:oleObj>
              </mc:Choice>
              <mc:Fallback>
                <p:oleObj name="" r:id="rId1" imgW="2235200" imgH="838200" progId="Equation.3">
                  <p:embed/>
                  <p:pic>
                    <p:nvPicPr>
                      <p:cNvPr id="0" name="图片 3096"/>
                      <p:cNvPicPr/>
                      <p:nvPr/>
                    </p:nvPicPr>
                    <p:blipFill>
                      <a:blip r:embed="rId2"/>
                      <a:stretch>
                        <a:fillRect/>
                      </a:stretch>
                    </p:blipFill>
                    <p:spPr>
                      <a:xfrm>
                        <a:off x="2771775" y="3473450"/>
                        <a:ext cx="4111625" cy="1539875"/>
                      </a:xfrm>
                      <a:prstGeom prst="rect">
                        <a:avLst/>
                      </a:prstGeom>
                      <a:noFill/>
                      <a:ln w="38100">
                        <a:noFill/>
                        <a:miter/>
                      </a:ln>
                    </p:spPr>
                  </p:pic>
                </p:oleObj>
              </mc:Fallback>
            </mc:AlternateContent>
          </a:graphicData>
        </a:graphic>
      </p:graphicFrame>
      <p:sp>
        <p:nvSpPr>
          <p:cNvPr id="66567" name="Rectangle 7"/>
          <p:cNvSpPr/>
          <p:nvPr/>
        </p:nvSpPr>
        <p:spPr>
          <a:xfrm>
            <a:off x="0" y="30099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30406" name="Object 6"/>
          <p:cNvGraphicFramePr>
            <a:graphicFrameLocks noChangeAspect="1"/>
          </p:cNvGraphicFramePr>
          <p:nvPr/>
        </p:nvGraphicFramePr>
        <p:xfrm>
          <a:off x="2843213" y="5229225"/>
          <a:ext cx="3675062" cy="1525588"/>
        </p:xfrm>
        <a:graphic>
          <a:graphicData uri="http://schemas.openxmlformats.org/presentationml/2006/ole">
            <mc:AlternateContent xmlns:mc="http://schemas.openxmlformats.org/markup-compatibility/2006">
              <mc:Choice xmlns:v="urn:schemas-microsoft-com:vml" Requires="v">
                <p:oleObj spid="_x0000_s3096" name="" r:id="rId3" imgW="2019300" imgH="838200" progId="Equation.3">
                  <p:embed/>
                </p:oleObj>
              </mc:Choice>
              <mc:Fallback>
                <p:oleObj name="" r:id="rId3" imgW="2019300" imgH="838200" progId="Equation.3">
                  <p:embed/>
                  <p:pic>
                    <p:nvPicPr>
                      <p:cNvPr id="0" name="图片 3095"/>
                      <p:cNvPicPr/>
                      <p:nvPr/>
                    </p:nvPicPr>
                    <p:blipFill>
                      <a:blip r:embed="rId4"/>
                      <a:stretch>
                        <a:fillRect/>
                      </a:stretch>
                    </p:blipFill>
                    <p:spPr>
                      <a:xfrm>
                        <a:off x="2843213" y="5229225"/>
                        <a:ext cx="3675062" cy="1525588"/>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3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403">
                                            <p:txEl>
                                              <p:charRg st="0" end="20"/>
                                            </p:txEl>
                                          </p:spTgt>
                                        </p:tgtEl>
                                        <p:attrNameLst>
                                          <p:attrName>style.visibility</p:attrName>
                                        </p:attrNameLst>
                                      </p:cBhvr>
                                      <p:to>
                                        <p:strVal val="visible"/>
                                      </p:to>
                                    </p:set>
                                    <p:anim calcmode="lin" valueType="num">
                                      <p:cBhvr additive="base">
                                        <p:cTn id="7" dur="500" fill="hold"/>
                                        <p:tgtEl>
                                          <p:spTgt spid="230403">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0403">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0403">
                                            <p:txEl>
                                              <p:charRg st="20" end="53"/>
                                            </p:txEl>
                                          </p:spTgt>
                                        </p:tgtEl>
                                        <p:attrNameLst>
                                          <p:attrName>style.visibility</p:attrName>
                                        </p:attrNameLst>
                                      </p:cBhvr>
                                      <p:to>
                                        <p:strVal val="visible"/>
                                      </p:to>
                                    </p:set>
                                    <p:anim calcmode="lin" valueType="num">
                                      <p:cBhvr additive="base">
                                        <p:cTn id="13" dur="500" fill="hold"/>
                                        <p:tgtEl>
                                          <p:spTgt spid="230403">
                                            <p:txEl>
                                              <p:charRg st="20"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0403">
                                            <p:txEl>
                                              <p:charRg st="20" end="5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0403">
                                            <p:txEl>
                                              <p:charRg st="53" end="60"/>
                                            </p:txEl>
                                          </p:spTgt>
                                        </p:tgtEl>
                                        <p:attrNameLst>
                                          <p:attrName>style.visibility</p:attrName>
                                        </p:attrNameLst>
                                      </p:cBhvr>
                                      <p:to>
                                        <p:strVal val="visible"/>
                                      </p:to>
                                    </p:set>
                                    <p:anim calcmode="lin" valueType="num">
                                      <p:cBhvr additive="base">
                                        <p:cTn id="19" dur="500" fill="hold"/>
                                        <p:tgtEl>
                                          <p:spTgt spid="230403">
                                            <p:txEl>
                                              <p:charRg st="53" end="6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0403">
                                            <p:txEl>
                                              <p:charRg st="53" end="6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9" presetClass="entr" presetSubtype="0" decel="100000" fill="hold" nodeType="afterEffect">
                                  <p:stCondLst>
                                    <p:cond delay="0"/>
                                  </p:stCondLst>
                                  <p:childTnLst>
                                    <p:set>
                                      <p:cBhvr>
                                        <p:cTn id="23" dur="1" fill="hold">
                                          <p:stCondLst>
                                            <p:cond delay="0"/>
                                          </p:stCondLst>
                                        </p:cTn>
                                        <p:tgtEl>
                                          <p:spTgt spid="230404"/>
                                        </p:tgtEl>
                                        <p:attrNameLst>
                                          <p:attrName>style.visibility</p:attrName>
                                        </p:attrNameLst>
                                      </p:cBhvr>
                                      <p:to>
                                        <p:strVal val="visible"/>
                                      </p:to>
                                    </p:set>
                                    <p:anim calcmode="lin" valueType="num">
                                      <p:cBhvr>
                                        <p:cTn id="24" dur="500" fill="hold"/>
                                        <p:tgtEl>
                                          <p:spTgt spid="230404"/>
                                        </p:tgtEl>
                                        <p:attrNameLst>
                                          <p:attrName>ppt_w</p:attrName>
                                        </p:attrNameLst>
                                      </p:cBhvr>
                                      <p:tavLst>
                                        <p:tav tm="0">
                                          <p:val>
                                            <p:fltVal val="0.000000"/>
                                          </p:val>
                                        </p:tav>
                                        <p:tav tm="100000">
                                          <p:val>
                                            <p:strVal val="#ppt_w"/>
                                          </p:val>
                                        </p:tav>
                                      </p:tavLst>
                                    </p:anim>
                                    <p:anim calcmode="lin" valueType="num">
                                      <p:cBhvr>
                                        <p:cTn id="25" dur="500" fill="hold"/>
                                        <p:tgtEl>
                                          <p:spTgt spid="230404"/>
                                        </p:tgtEl>
                                        <p:attrNameLst>
                                          <p:attrName>ppt_h</p:attrName>
                                        </p:attrNameLst>
                                      </p:cBhvr>
                                      <p:tavLst>
                                        <p:tav tm="0">
                                          <p:val>
                                            <p:fltVal val="0.000000"/>
                                          </p:val>
                                        </p:tav>
                                        <p:tav tm="100000">
                                          <p:val>
                                            <p:strVal val="#ppt_h"/>
                                          </p:val>
                                        </p:tav>
                                      </p:tavLst>
                                    </p:anim>
                                    <p:anim calcmode="lin" valueType="num">
                                      <p:cBhvr>
                                        <p:cTn id="26" dur="500" fill="hold"/>
                                        <p:tgtEl>
                                          <p:spTgt spid="230404"/>
                                        </p:tgtEl>
                                        <p:attrNameLst>
                                          <p:attrName>style.rotation</p:attrName>
                                        </p:attrNameLst>
                                      </p:cBhvr>
                                      <p:tavLst>
                                        <p:tav tm="0">
                                          <p:val>
                                            <p:fltVal val="360.000000"/>
                                          </p:val>
                                        </p:tav>
                                        <p:tav tm="100000">
                                          <p:val>
                                            <p:fltVal val="0.000000"/>
                                          </p:val>
                                        </p:tav>
                                      </p:tavLst>
                                    </p:anim>
                                    <p:animEffect transition="in" filter="fade">
                                      <p:cBhvr>
                                        <p:cTn id="27" dur="500"/>
                                        <p:tgtEl>
                                          <p:spTgt spid="23040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0403">
                                            <p:txEl>
                                              <p:charRg st="62" end="70"/>
                                            </p:txEl>
                                          </p:spTgt>
                                        </p:tgtEl>
                                        <p:attrNameLst>
                                          <p:attrName>style.visibility</p:attrName>
                                        </p:attrNameLst>
                                      </p:cBhvr>
                                      <p:to>
                                        <p:strVal val="visible"/>
                                      </p:to>
                                    </p:set>
                                    <p:anim calcmode="lin" valueType="num">
                                      <p:cBhvr additive="base">
                                        <p:cTn id="32" dur="500" fill="hold"/>
                                        <p:tgtEl>
                                          <p:spTgt spid="230403">
                                            <p:txEl>
                                              <p:charRg st="62" end="7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0403">
                                            <p:txEl>
                                              <p:charRg st="62" end="7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5" presetClass="entr" presetSubtype="10" fill="hold" nodeType="afterEffect">
                                  <p:stCondLst>
                                    <p:cond delay="0"/>
                                  </p:stCondLst>
                                  <p:childTnLst>
                                    <p:set>
                                      <p:cBhvr>
                                        <p:cTn id="36" dur="1" fill="hold">
                                          <p:stCondLst>
                                            <p:cond delay="0"/>
                                          </p:stCondLst>
                                        </p:cTn>
                                        <p:tgtEl>
                                          <p:spTgt spid="230406"/>
                                        </p:tgtEl>
                                        <p:attrNameLst>
                                          <p:attrName>style.visibility</p:attrName>
                                        </p:attrNameLst>
                                      </p:cBhvr>
                                      <p:to>
                                        <p:strVal val="visible"/>
                                      </p:to>
                                    </p:set>
                                    <p:animEffect transition="in" filter="checkerboard(across)">
                                      <p:cBhvr>
                                        <p:cTn id="37" dur="500"/>
                                        <p:tgtEl>
                                          <p:spTgt spid="230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a:xfrm>
            <a:off x="685800" y="2286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6.2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决策树学习</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3907" name="Rectangle 3" descr="Rectangle: Click to edit Master text styles&#13;&#10;Second level&#13;&#10;Third level&#13;&#10;Fourth level&#13;&#10;Fifth level"/>
          <p:cNvSpPr>
            <a:spLocks noGrp="1"/>
          </p:cNvSpPr>
          <p:nvPr>
            <p:ph idx="1"/>
          </p:nvPr>
        </p:nvSpPr>
        <p:spPr>
          <a:xfrm>
            <a:off x="515938" y="1431925"/>
            <a:ext cx="8088312" cy="4949825"/>
          </a:xfrm>
          <a:ln/>
        </p:spPr>
        <p:txBody>
          <a:bodyPr vert="horz" wrap="square" lIns="91440" tIns="45720" rIns="91440" bIns="45720" anchor="t" anchorCtr="0"/>
          <a:p>
            <a:pPr marL="609600" indent="-609600" eaLnBrk="1" hangingPunct="1">
              <a:lnSpc>
                <a:spcPct val="90000"/>
              </a:lnSpc>
            </a:pPr>
            <a:r>
              <a:rPr lang="zh-CN" altLang="en-US" sz="2800" dirty="0"/>
              <a:t>决策树学习是应用最广的归纳推理算法之一。它是一种逼近离散值函数的方法。在这种方法中学习到的函数被表示为一颗决策树。学习得到的决策树也能再被表示为多个</a:t>
            </a:r>
            <a:r>
              <a:rPr lang="en-US" altLang="zh-CN" sz="2800" dirty="0"/>
              <a:t>if-then</a:t>
            </a:r>
            <a:r>
              <a:rPr lang="zh-CN" altLang="en-US" sz="2800" dirty="0"/>
              <a:t>规则，以提高可读性。</a:t>
            </a:r>
            <a:endParaRPr lang="zh-CN" altLang="en-US" sz="2800" dirty="0"/>
          </a:p>
          <a:p>
            <a:pPr marL="609600" indent="-609600" eaLnBrk="1" hangingPunct="1">
              <a:lnSpc>
                <a:spcPct val="90000"/>
              </a:lnSpc>
            </a:pPr>
            <a:r>
              <a:rPr lang="zh-CN" altLang="en-US" sz="2800" dirty="0"/>
              <a:t>决策树学习方法对噪声数据有很好的健壮性且能够学习析取表达式。</a:t>
            </a:r>
            <a:endParaRPr lang="zh-CN" altLang="en-US" sz="2800" dirty="0"/>
          </a:p>
          <a:p>
            <a:pPr marL="609600" indent="-609600" eaLnBrk="1" hangingPunct="1">
              <a:lnSpc>
                <a:spcPct val="90000"/>
              </a:lnSpc>
            </a:pPr>
            <a:r>
              <a:rPr lang="zh-CN" altLang="en-US" sz="2800" dirty="0"/>
              <a:t>决策树学习算法有很多，比如</a:t>
            </a:r>
            <a:r>
              <a:rPr lang="en-US" altLang="zh-CN" sz="2800" dirty="0"/>
              <a:t>ID3</a:t>
            </a:r>
            <a:r>
              <a:rPr lang="zh-CN" altLang="en-US" sz="2800" dirty="0"/>
              <a:t>、</a:t>
            </a:r>
            <a:r>
              <a:rPr lang="en-US" altLang="zh-CN" sz="2800" dirty="0"/>
              <a:t>C4.5</a:t>
            </a:r>
            <a:r>
              <a:rPr lang="zh-CN" altLang="en-US" sz="2800" dirty="0"/>
              <a:t>、</a:t>
            </a:r>
            <a:r>
              <a:rPr lang="en-US" altLang="zh-CN" sz="2800" dirty="0"/>
              <a:t>ASSISTANT</a:t>
            </a:r>
            <a:r>
              <a:rPr lang="zh-CN" altLang="en-US" sz="2800" dirty="0"/>
              <a:t>等等。这些决策树学习方法搜索一个完整表示的假设空间，从而避免了受限假设空间的不足。决策树学习的归纳偏置是优先选择较小的树。 </a:t>
            </a:r>
            <a:endParaRPr lang="zh-CN" altLang="en-US" sz="2800" dirty="0"/>
          </a:p>
        </p:txBody>
      </p:sp>
      <p:sp>
        <p:nvSpPr>
          <p:cNvPr id="6861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1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charRg st="0" end="92"/>
                                            </p:txEl>
                                          </p:spTgt>
                                        </p:tgtEl>
                                        <p:attrNameLst>
                                          <p:attrName>style.visibility</p:attrName>
                                        </p:attrNameLst>
                                      </p:cBhvr>
                                      <p:to>
                                        <p:strVal val="visible"/>
                                      </p:to>
                                    </p:set>
                                    <p:anim calcmode="lin" valueType="num">
                                      <p:cBhvr additive="base">
                                        <p:cTn id="7" dur="500" fill="hold"/>
                                        <p:tgtEl>
                                          <p:spTgt spid="123907">
                                            <p:txEl>
                                              <p:charRg st="0" end="9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charRg st="0" end="9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charRg st="92" end="123"/>
                                            </p:txEl>
                                          </p:spTgt>
                                        </p:tgtEl>
                                        <p:attrNameLst>
                                          <p:attrName>style.visibility</p:attrName>
                                        </p:attrNameLst>
                                      </p:cBhvr>
                                      <p:to>
                                        <p:strVal val="visible"/>
                                      </p:to>
                                    </p:set>
                                    <p:anim calcmode="lin" valueType="num">
                                      <p:cBhvr additive="base">
                                        <p:cTn id="13" dur="500" fill="hold"/>
                                        <p:tgtEl>
                                          <p:spTgt spid="123907">
                                            <p:txEl>
                                              <p:charRg st="92" end="12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charRg st="92" end="1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3907">
                                            <p:txEl>
                                              <p:charRg st="123" end="217"/>
                                            </p:txEl>
                                          </p:spTgt>
                                        </p:tgtEl>
                                        <p:attrNameLst>
                                          <p:attrName>style.visibility</p:attrName>
                                        </p:attrNameLst>
                                      </p:cBhvr>
                                      <p:to>
                                        <p:strVal val="visible"/>
                                      </p:to>
                                    </p:set>
                                    <p:anim calcmode="lin" valueType="num">
                                      <p:cBhvr additive="base">
                                        <p:cTn id="19" dur="500" fill="hold"/>
                                        <p:tgtEl>
                                          <p:spTgt spid="123907">
                                            <p:txEl>
                                              <p:charRg st="123" end="2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7">
                                            <p:txEl>
                                              <p:charRg st="123" end="2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457200" y="152400"/>
            <a:ext cx="8382000" cy="9144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6.1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概述</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171" name="Rectangle 3" descr="Rectangle: Click to edit Master text styles&#13;&#10;Second level&#13;&#10;Third level&#13;&#10;Fourth level&#13;&#10;Fifth level"/>
          <p:cNvSpPr>
            <a:spLocks noGrp="1"/>
          </p:cNvSpPr>
          <p:nvPr>
            <p:ph idx="1"/>
          </p:nvPr>
        </p:nvSpPr>
        <p:spPr>
          <a:xfrm>
            <a:off x="457200" y="1219200"/>
            <a:ext cx="8382000" cy="5162550"/>
          </a:xfrm>
          <a:ln/>
        </p:spPr>
        <p:txBody>
          <a:bodyPr vert="horz" wrap="square" lIns="91440" tIns="45720" rIns="91440" bIns="45720" anchor="t" anchorCtr="0"/>
          <a:p>
            <a:pPr eaLnBrk="1" hangingPunct="1"/>
            <a:r>
              <a:rPr lang="en-US" altLang="zh-CN" sz="2800" b="1" dirty="0"/>
              <a:t>6.1.1 </a:t>
            </a:r>
            <a:r>
              <a:rPr lang="zh-CN" altLang="en-US" sz="2800" b="1" dirty="0"/>
              <a:t>什么是机器学习？</a:t>
            </a:r>
            <a:endParaRPr lang="zh-CN" altLang="en-US" sz="2800" dirty="0"/>
          </a:p>
          <a:p>
            <a:pPr eaLnBrk="1" hangingPunct="1">
              <a:buFont typeface="Wingdings" panose="05000000000000000000" pitchFamily="2" charset="2"/>
              <a:buNone/>
            </a:pPr>
            <a:r>
              <a:rPr lang="zh-CN" altLang="en-US" sz="2800" dirty="0"/>
              <a:t>	学习是人类具有的一种重要智能行为，但究竟什么是学习，长期以来却众说纷纭。</a:t>
            </a:r>
            <a:endParaRPr lang="zh-CN" altLang="en-US" sz="2800" dirty="0"/>
          </a:p>
          <a:p>
            <a:pPr eaLnBrk="1" hangingPunct="1"/>
            <a:r>
              <a:rPr lang="zh-CN" altLang="en-US" sz="2800" dirty="0"/>
              <a:t>关于</a:t>
            </a:r>
            <a:r>
              <a:rPr lang="zh-CN" altLang="en-US" sz="2800" dirty="0">
                <a:latin typeface="Times New Roman" panose="02020603050405020304" pitchFamily="18" charset="0"/>
              </a:rPr>
              <a:t>“</a:t>
            </a:r>
            <a:r>
              <a:rPr lang="zh-CN" altLang="en-US" sz="2800" dirty="0"/>
              <a:t>学习</a:t>
            </a:r>
            <a:r>
              <a:rPr lang="zh-CN" altLang="en-US" sz="2800" dirty="0">
                <a:latin typeface="Times New Roman" panose="02020603050405020304" pitchFamily="18" charset="0"/>
              </a:rPr>
              <a:t>”</a:t>
            </a:r>
            <a:r>
              <a:rPr lang="zh-CN" altLang="en-US" sz="2800" dirty="0"/>
              <a:t>这一概念的主要观点：</a:t>
            </a:r>
            <a:endParaRPr lang="zh-CN" altLang="en-US" sz="2800" dirty="0"/>
          </a:p>
          <a:p>
            <a:pPr lvl="1" eaLnBrk="1" hangingPunct="1"/>
            <a:r>
              <a:rPr lang="zh-CN" altLang="en-US" sz="2400" dirty="0"/>
              <a:t>学习是系统改进其性能的过程。这是西蒙的观点。</a:t>
            </a:r>
            <a:endParaRPr lang="zh-CN" altLang="en-US" sz="2400" dirty="0"/>
          </a:p>
          <a:p>
            <a:pPr lvl="2" eaLnBrk="1" hangingPunct="1"/>
            <a:r>
              <a:rPr lang="zh-CN" altLang="en-US" sz="2000" dirty="0"/>
              <a:t>西蒙的观点：学习就是系统在不断重复的工作中对本身能力的增强或者改进，使得系统在下一次执行同样任务或类似任务时，会比现在做得更好或效率更高。</a:t>
            </a:r>
            <a:endParaRPr lang="zh-CN" altLang="en-US" sz="2000" dirty="0"/>
          </a:p>
          <a:p>
            <a:pPr lvl="1" eaLnBrk="1" hangingPunct="1"/>
            <a:r>
              <a:rPr lang="zh-CN" altLang="en-US" sz="2400" dirty="0"/>
              <a:t>学习是获取知识的过程。这是从事专家系统研究的人们的观点。</a:t>
            </a:r>
            <a:endParaRPr lang="zh-CN" altLang="en-US" sz="2400" dirty="0"/>
          </a:p>
          <a:p>
            <a:pPr lvl="1" eaLnBrk="1" hangingPunct="1"/>
            <a:r>
              <a:rPr lang="zh-CN" altLang="en-US" sz="2400" dirty="0"/>
              <a:t>学习是技能的获取。这是心理学家的观点。</a:t>
            </a:r>
            <a:endParaRPr lang="zh-CN" altLang="en-US" sz="2400" dirty="0"/>
          </a:p>
          <a:p>
            <a:pPr lvl="1" eaLnBrk="1" hangingPunct="1"/>
            <a:r>
              <a:rPr lang="zh-CN" altLang="en-US" sz="2400" dirty="0"/>
              <a:t>学习是事物规律的发现过程。 </a:t>
            </a:r>
            <a:endParaRPr lang="zh-CN" altLang="en-US" sz="2400" dirty="0"/>
          </a:p>
        </p:txBody>
      </p:sp>
      <p:sp>
        <p:nvSpPr>
          <p:cNvPr id="1536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2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charRg st="15" end="53"/>
                                            </p:txEl>
                                          </p:spTgt>
                                        </p:tgtEl>
                                        <p:attrNameLst>
                                          <p:attrName>style.visibility</p:attrName>
                                        </p:attrNameLst>
                                      </p:cBhvr>
                                      <p:to>
                                        <p:strVal val="visible"/>
                                      </p:to>
                                    </p:set>
                                    <p:anim calcmode="lin" valueType="num">
                                      <p:cBhvr additive="base">
                                        <p:cTn id="7" dur="500" fill="hold"/>
                                        <p:tgtEl>
                                          <p:spTgt spid="7171">
                                            <p:txEl>
                                              <p:charRg st="15" end="5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charRg st="15" end="5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charRg st="53" end="70"/>
                                            </p:txEl>
                                          </p:spTgt>
                                        </p:tgtEl>
                                        <p:attrNameLst>
                                          <p:attrName>style.visibility</p:attrName>
                                        </p:attrNameLst>
                                      </p:cBhvr>
                                      <p:to>
                                        <p:strVal val="visible"/>
                                      </p:to>
                                    </p:set>
                                    <p:anim calcmode="lin" valueType="num">
                                      <p:cBhvr additive="base">
                                        <p:cTn id="13" dur="500" fill="hold"/>
                                        <p:tgtEl>
                                          <p:spTgt spid="7171">
                                            <p:txEl>
                                              <p:charRg st="53"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charRg st="53" end="7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charRg st="70" end="93"/>
                                            </p:txEl>
                                          </p:spTgt>
                                        </p:tgtEl>
                                        <p:attrNameLst>
                                          <p:attrName>style.visibility</p:attrName>
                                        </p:attrNameLst>
                                      </p:cBhvr>
                                      <p:to>
                                        <p:strVal val="visible"/>
                                      </p:to>
                                    </p:set>
                                    <p:anim calcmode="lin" valueType="num">
                                      <p:cBhvr additive="base">
                                        <p:cTn id="19" dur="500" fill="hold"/>
                                        <p:tgtEl>
                                          <p:spTgt spid="7171">
                                            <p:txEl>
                                              <p:charRg st="70" end="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charRg st="70" end="9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charRg st="93" end="163"/>
                                            </p:txEl>
                                          </p:spTgt>
                                        </p:tgtEl>
                                        <p:attrNameLst>
                                          <p:attrName>style.visibility</p:attrName>
                                        </p:attrNameLst>
                                      </p:cBhvr>
                                      <p:to>
                                        <p:strVal val="visible"/>
                                      </p:to>
                                    </p:set>
                                    <p:anim calcmode="lin" valueType="num">
                                      <p:cBhvr additive="base">
                                        <p:cTn id="25" dur="500" fill="hold"/>
                                        <p:tgtEl>
                                          <p:spTgt spid="7171">
                                            <p:txEl>
                                              <p:charRg st="93" end="1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charRg st="93" end="1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charRg st="163" end="192"/>
                                            </p:txEl>
                                          </p:spTgt>
                                        </p:tgtEl>
                                        <p:attrNameLst>
                                          <p:attrName>style.visibility</p:attrName>
                                        </p:attrNameLst>
                                      </p:cBhvr>
                                      <p:to>
                                        <p:strVal val="visible"/>
                                      </p:to>
                                    </p:set>
                                    <p:anim calcmode="lin" valueType="num">
                                      <p:cBhvr additive="base">
                                        <p:cTn id="31" dur="500" fill="hold"/>
                                        <p:tgtEl>
                                          <p:spTgt spid="7171">
                                            <p:txEl>
                                              <p:charRg st="163" end="19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charRg st="163" end="19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1">
                                            <p:txEl>
                                              <p:charRg st="192" end="212"/>
                                            </p:txEl>
                                          </p:spTgt>
                                        </p:tgtEl>
                                        <p:attrNameLst>
                                          <p:attrName>style.visibility</p:attrName>
                                        </p:attrNameLst>
                                      </p:cBhvr>
                                      <p:to>
                                        <p:strVal val="visible"/>
                                      </p:to>
                                    </p:set>
                                    <p:anim calcmode="lin" valueType="num">
                                      <p:cBhvr additive="base">
                                        <p:cTn id="37" dur="500" fill="hold"/>
                                        <p:tgtEl>
                                          <p:spTgt spid="7171">
                                            <p:txEl>
                                              <p:charRg st="192" end="2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charRg st="192" end="2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1">
                                            <p:txEl>
                                              <p:charRg st="212" end="227"/>
                                            </p:txEl>
                                          </p:spTgt>
                                        </p:tgtEl>
                                        <p:attrNameLst>
                                          <p:attrName>style.visibility</p:attrName>
                                        </p:attrNameLst>
                                      </p:cBhvr>
                                      <p:to>
                                        <p:strVal val="visible"/>
                                      </p:to>
                                    </p:set>
                                    <p:anim calcmode="lin" valueType="num">
                                      <p:cBhvr additive="base">
                                        <p:cTn id="43" dur="500" fill="hold"/>
                                        <p:tgtEl>
                                          <p:spTgt spid="7171">
                                            <p:txEl>
                                              <p:charRg st="212" end="22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charRg st="212"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609600" y="363538"/>
            <a:ext cx="7772400" cy="7620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8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6.2.1 </a:t>
            </a:r>
            <a:r>
              <a:rPr kumimoji="0" lang="zh-CN" altLang="en-US" sz="48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决策树表示法</a:t>
            </a:r>
            <a:endParaRPr kumimoji="0" lang="zh-CN" altLang="en-US" sz="48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8435" name="Rectangle 3" descr="Rectangle: Click to edit Master text styles&#13;&#10;Second level&#13;&#10;Third level&#13;&#10;Fourth level&#13;&#10;Fifth level"/>
          <p:cNvSpPr>
            <a:spLocks noGrp="1"/>
          </p:cNvSpPr>
          <p:nvPr>
            <p:ph idx="1"/>
          </p:nvPr>
        </p:nvSpPr>
        <p:spPr>
          <a:xfrm>
            <a:off x="663575" y="1557338"/>
            <a:ext cx="7796213" cy="4751387"/>
          </a:xfrm>
          <a:ln/>
        </p:spPr>
        <p:txBody>
          <a:bodyPr vert="horz" wrap="square" lIns="91440" tIns="45720" rIns="91440" bIns="45720" anchor="t" anchorCtr="0"/>
          <a:p>
            <a:pPr marL="533400" indent="-533400" eaLnBrk="1" hangingPunct="1"/>
            <a:r>
              <a:rPr lang="zh-CN" altLang="en-US" sz="2400" dirty="0"/>
              <a:t>决策树通过把实例从根节点排列</a:t>
            </a:r>
            <a:r>
              <a:rPr lang="en-US" altLang="zh-CN" sz="2400" dirty="0"/>
              <a:t>(sort)</a:t>
            </a:r>
            <a:r>
              <a:rPr lang="zh-CN" altLang="en-US" sz="2400" dirty="0"/>
              <a:t>到某个叶子节点来分类实例，叶子节点即为实例所属的分类。</a:t>
            </a:r>
            <a:endParaRPr lang="zh-CN" altLang="en-US" sz="2400" dirty="0"/>
          </a:p>
          <a:p>
            <a:pPr marL="533400" indent="-533400" eaLnBrk="1" hangingPunct="1"/>
            <a:r>
              <a:rPr lang="zh-CN" altLang="en-US" sz="2400" dirty="0"/>
              <a:t>树上的每一个节点说明了对实例的某个属性</a:t>
            </a:r>
            <a:r>
              <a:rPr lang="en-US" altLang="zh-CN" sz="2400" dirty="0"/>
              <a:t>(attribute)</a:t>
            </a:r>
            <a:r>
              <a:rPr lang="zh-CN" altLang="en-US" sz="2400" dirty="0"/>
              <a:t>的测试，并且该节点的每一个后继分枝对应于该属性的一个可能值。</a:t>
            </a:r>
            <a:endParaRPr lang="zh-CN" altLang="en-US" sz="2400" dirty="0"/>
          </a:p>
          <a:p>
            <a:pPr marL="533400" indent="-533400" eaLnBrk="1" hangingPunct="1"/>
            <a:r>
              <a:rPr lang="zh-CN" altLang="en-US" sz="2400" dirty="0"/>
              <a:t>分类实例的方法是</a:t>
            </a:r>
            <a:endParaRPr lang="zh-CN" altLang="en-US" sz="2400" dirty="0"/>
          </a:p>
          <a:p>
            <a:pPr marL="914400" lvl="1" indent="-457200" eaLnBrk="1" hangingPunct="1"/>
            <a:r>
              <a:rPr lang="zh-CN" altLang="en-US" sz="2000" dirty="0"/>
              <a:t>从这颗树的根节点开始，测试这个节点指定的属性；</a:t>
            </a:r>
            <a:endParaRPr lang="zh-CN" altLang="en-US" sz="2000" dirty="0"/>
          </a:p>
          <a:p>
            <a:pPr marL="914400" lvl="1" indent="-457200" eaLnBrk="1" hangingPunct="1"/>
            <a:r>
              <a:rPr lang="zh-CN" altLang="en-US" sz="2000" dirty="0"/>
              <a:t>然后按照给定实例的该属性值对应的树枝向下移动；</a:t>
            </a:r>
            <a:endParaRPr lang="zh-CN" altLang="en-US" sz="2000" dirty="0"/>
          </a:p>
          <a:p>
            <a:pPr marL="914400" lvl="1" indent="-457200" eaLnBrk="1" hangingPunct="1"/>
            <a:r>
              <a:rPr lang="zh-CN" altLang="en-US" sz="2000" dirty="0"/>
              <a:t>然后这个过程再以新节点为根的子树上重复。</a:t>
            </a:r>
            <a:endParaRPr lang="zh-CN" altLang="en-US" sz="2000" dirty="0"/>
          </a:p>
        </p:txBody>
      </p:sp>
      <p:sp>
        <p:nvSpPr>
          <p:cNvPr id="7066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9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charRg st="0" end="48"/>
                                            </p:txEl>
                                          </p:spTgt>
                                        </p:tgtEl>
                                        <p:attrNameLst>
                                          <p:attrName>style.visibility</p:attrName>
                                        </p:attrNameLst>
                                      </p:cBhvr>
                                      <p:to>
                                        <p:strVal val="visible"/>
                                      </p:to>
                                    </p:set>
                                    <p:anim calcmode="lin" valueType="num">
                                      <p:cBhvr additive="base">
                                        <p:cTn id="7" dur="500" fill="hold"/>
                                        <p:tgtEl>
                                          <p:spTgt spid="18435">
                                            <p:txEl>
                                              <p:charRg st="0" end="4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0" end="4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48" end="109"/>
                                            </p:txEl>
                                          </p:spTgt>
                                        </p:tgtEl>
                                        <p:attrNameLst>
                                          <p:attrName>style.visibility</p:attrName>
                                        </p:attrNameLst>
                                      </p:cBhvr>
                                      <p:to>
                                        <p:strVal val="visible"/>
                                      </p:to>
                                    </p:set>
                                    <p:anim calcmode="lin" valueType="num">
                                      <p:cBhvr additive="base">
                                        <p:cTn id="13" dur="500" fill="hold"/>
                                        <p:tgtEl>
                                          <p:spTgt spid="18435">
                                            <p:txEl>
                                              <p:charRg st="48" end="10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48" end="10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109" end="118"/>
                                            </p:txEl>
                                          </p:spTgt>
                                        </p:tgtEl>
                                        <p:attrNameLst>
                                          <p:attrName>style.visibility</p:attrName>
                                        </p:attrNameLst>
                                      </p:cBhvr>
                                      <p:to>
                                        <p:strVal val="visible"/>
                                      </p:to>
                                    </p:set>
                                    <p:anim calcmode="lin" valueType="num">
                                      <p:cBhvr additive="base">
                                        <p:cTn id="19" dur="500" fill="hold"/>
                                        <p:tgtEl>
                                          <p:spTgt spid="18435">
                                            <p:txEl>
                                              <p:charRg st="109" end="11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109" end="11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charRg st="118" end="142"/>
                                            </p:txEl>
                                          </p:spTgt>
                                        </p:tgtEl>
                                        <p:attrNameLst>
                                          <p:attrName>style.visibility</p:attrName>
                                        </p:attrNameLst>
                                      </p:cBhvr>
                                      <p:to>
                                        <p:strVal val="visible"/>
                                      </p:to>
                                    </p:set>
                                    <p:anim calcmode="lin" valueType="num">
                                      <p:cBhvr additive="base">
                                        <p:cTn id="25" dur="500" fill="hold"/>
                                        <p:tgtEl>
                                          <p:spTgt spid="18435">
                                            <p:txEl>
                                              <p:charRg st="118" end="14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118" end="14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142" end="166"/>
                                            </p:txEl>
                                          </p:spTgt>
                                        </p:tgtEl>
                                        <p:attrNameLst>
                                          <p:attrName>style.visibility</p:attrName>
                                        </p:attrNameLst>
                                      </p:cBhvr>
                                      <p:to>
                                        <p:strVal val="visible"/>
                                      </p:to>
                                    </p:set>
                                    <p:anim calcmode="lin" valueType="num">
                                      <p:cBhvr additive="base">
                                        <p:cTn id="31" dur="500" fill="hold"/>
                                        <p:tgtEl>
                                          <p:spTgt spid="18435">
                                            <p:txEl>
                                              <p:charRg st="142" end="16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142" end="16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charRg st="166" end="187"/>
                                            </p:txEl>
                                          </p:spTgt>
                                        </p:tgtEl>
                                        <p:attrNameLst>
                                          <p:attrName>style.visibility</p:attrName>
                                        </p:attrNameLst>
                                      </p:cBhvr>
                                      <p:to>
                                        <p:strVal val="visible"/>
                                      </p:to>
                                    </p:set>
                                    <p:anim calcmode="lin" valueType="num">
                                      <p:cBhvr additive="base">
                                        <p:cTn id="37" dur="500" fill="hold"/>
                                        <p:tgtEl>
                                          <p:spTgt spid="18435">
                                            <p:txEl>
                                              <p:charRg st="166" end="18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166" end="1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a:xfrm>
            <a:off x="827088" y="381000"/>
            <a:ext cx="7561262"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决策树示例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9459" name="Rectangle 3" descr="Rectangle: Click to edit Master text styles&#13;&#10;Second level&#13;&#10;Third level&#13;&#10;Fourth level&#13;&#10;Fifth level"/>
          <p:cNvSpPr>
            <a:spLocks noGrp="1"/>
          </p:cNvSpPr>
          <p:nvPr>
            <p:ph idx="1"/>
          </p:nvPr>
        </p:nvSpPr>
        <p:spPr>
          <a:xfrm>
            <a:off x="685800" y="1752600"/>
            <a:ext cx="7772400" cy="4572000"/>
          </a:xfrm>
          <a:ln/>
        </p:spPr>
        <p:txBody>
          <a:bodyPr vert="horz" wrap="square" lIns="91440" tIns="45720" rIns="91440" bIns="45720" anchor="t" anchorCtr="0"/>
          <a:p>
            <a:pPr marL="609600" indent="-609600" eaLnBrk="1" hangingPunct="1">
              <a:lnSpc>
                <a:spcPct val="90000"/>
              </a:lnSpc>
              <a:buFont typeface="Wingdings" panose="05000000000000000000" pitchFamily="2" charset="2"/>
              <a:buNone/>
            </a:pPr>
            <a:r>
              <a:rPr lang="zh-CN" altLang="en-US" sz="2800" dirty="0"/>
              <a:t>例子：在一个水果的分类问题中，采用的特征向量为：</a:t>
            </a:r>
            <a:r>
              <a:rPr lang="en-US" altLang="zh-CN" sz="2800" dirty="0"/>
              <a:t>{</a:t>
            </a:r>
            <a:r>
              <a:rPr lang="zh-CN" altLang="en-US" sz="2800" dirty="0"/>
              <a:t>颜色，尺寸，形状，味道</a:t>
            </a:r>
            <a:r>
              <a:rPr lang="en-US" altLang="zh-CN" sz="2800" dirty="0"/>
              <a:t>}</a:t>
            </a:r>
            <a:r>
              <a:rPr lang="zh-CN" altLang="en-US" sz="2800" dirty="0"/>
              <a:t>，其中：</a:t>
            </a:r>
            <a:endParaRPr lang="zh-CN" altLang="en-US" sz="2800" dirty="0"/>
          </a:p>
          <a:p>
            <a:pPr marL="609600" indent="-609600" eaLnBrk="1" hangingPunct="1">
              <a:lnSpc>
                <a:spcPct val="90000"/>
              </a:lnSpc>
              <a:buFont typeface="Wingdings" panose="05000000000000000000" pitchFamily="2" charset="2"/>
              <a:buNone/>
            </a:pPr>
            <a:r>
              <a:rPr lang="zh-CN" altLang="en-US" sz="2800" dirty="0"/>
              <a:t>            颜色属性的取值范围：红，绿，黄</a:t>
            </a:r>
            <a:endParaRPr lang="zh-CN" altLang="en-US" sz="2800" dirty="0"/>
          </a:p>
          <a:p>
            <a:pPr marL="609600" indent="-609600" eaLnBrk="1" hangingPunct="1">
              <a:lnSpc>
                <a:spcPct val="90000"/>
              </a:lnSpc>
              <a:buFont typeface="Wingdings" panose="05000000000000000000" pitchFamily="2" charset="2"/>
              <a:buNone/>
            </a:pPr>
            <a:r>
              <a:rPr lang="zh-CN" altLang="en-US" sz="2800" dirty="0"/>
              <a:t>            尺寸属性的取值范围：大，中，小</a:t>
            </a:r>
            <a:endParaRPr lang="zh-CN" altLang="en-US" sz="2800" dirty="0"/>
          </a:p>
          <a:p>
            <a:pPr marL="609600" indent="-609600" eaLnBrk="1" hangingPunct="1">
              <a:lnSpc>
                <a:spcPct val="90000"/>
              </a:lnSpc>
              <a:buFont typeface="Wingdings" panose="05000000000000000000" pitchFamily="2" charset="2"/>
              <a:buNone/>
            </a:pPr>
            <a:r>
              <a:rPr lang="zh-CN" altLang="en-US" sz="2800" dirty="0"/>
              <a:t>            味道属性的取值范围：甜，酸</a:t>
            </a:r>
            <a:endParaRPr lang="zh-CN" altLang="en-US" sz="2800" dirty="0"/>
          </a:p>
          <a:p>
            <a:pPr marL="609600" indent="-609600" eaLnBrk="1" hangingPunct="1">
              <a:lnSpc>
                <a:spcPct val="90000"/>
              </a:lnSpc>
              <a:buFont typeface="Wingdings" panose="05000000000000000000" pitchFamily="2" charset="2"/>
              <a:buNone/>
            </a:pPr>
            <a:r>
              <a:rPr lang="zh-CN" altLang="en-US" sz="2800" dirty="0"/>
              <a:t>            形状属性的取值范围：圆，细</a:t>
            </a:r>
            <a:endParaRPr lang="zh-CN" altLang="en-US" sz="2800" dirty="0"/>
          </a:p>
          <a:p>
            <a:pPr marL="609600" indent="-609600" eaLnBrk="1" hangingPunct="1">
              <a:lnSpc>
                <a:spcPct val="90000"/>
              </a:lnSpc>
              <a:buFont typeface="Wingdings" panose="05000000000000000000" pitchFamily="2" charset="2"/>
              <a:buNone/>
            </a:pPr>
            <a:r>
              <a:rPr lang="zh-CN" altLang="en-US" sz="2800" dirty="0"/>
              <a:t>样本集：一批水果，知道其特征向量及类别</a:t>
            </a:r>
            <a:endParaRPr lang="zh-CN" altLang="en-US" sz="2800" dirty="0"/>
          </a:p>
          <a:p>
            <a:pPr marL="609600" indent="-609600" eaLnBrk="1" hangingPunct="1">
              <a:lnSpc>
                <a:spcPct val="90000"/>
              </a:lnSpc>
              <a:buFont typeface="Wingdings" panose="05000000000000000000" pitchFamily="2" charset="2"/>
              <a:buNone/>
            </a:pPr>
            <a:r>
              <a:rPr lang="zh-CN" altLang="en-US" sz="2800" dirty="0"/>
              <a:t>问   题：一个新的水果，观测到了其特征向量，</a:t>
            </a:r>
            <a:endParaRPr lang="zh-CN" altLang="en-US" sz="2800" dirty="0"/>
          </a:p>
          <a:p>
            <a:pPr marL="609600" indent="-609600" eaLnBrk="1" hangingPunct="1">
              <a:lnSpc>
                <a:spcPct val="90000"/>
              </a:lnSpc>
              <a:buFont typeface="Wingdings" panose="05000000000000000000" pitchFamily="2" charset="2"/>
              <a:buNone/>
            </a:pPr>
            <a:r>
              <a:rPr lang="zh-CN" altLang="en-US" sz="2800" dirty="0"/>
              <a:t>            应该将其分类哪一类？</a:t>
            </a:r>
            <a:endParaRPr lang="zh-CN" altLang="en-US" sz="2800" dirty="0"/>
          </a:p>
        </p:txBody>
      </p:sp>
      <p:sp>
        <p:nvSpPr>
          <p:cNvPr id="7270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ransition spd="slow" advTm="45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459">
                                            <p:txEl>
                                              <p:charRg st="0" end="42"/>
                                            </p:txEl>
                                          </p:spTgt>
                                        </p:tgtEl>
                                        <p:attrNameLst>
                                          <p:attrName>style.visibility</p:attrName>
                                        </p:attrNameLst>
                                      </p:cBhvr>
                                      <p:to>
                                        <p:strVal val="visible"/>
                                      </p:to>
                                    </p:set>
                                    <p:anim calcmode="lin" valueType="num">
                                      <p:cBhvr additive="base">
                                        <p:cTn id="7" dur="500" fill="hold"/>
                                        <p:tgtEl>
                                          <p:spTgt spid="19459">
                                            <p:txEl>
                                              <p:charRg st="0" end="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charRg st="0" end="4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9459">
                                            <p:txEl>
                                              <p:charRg st="42" end="70"/>
                                            </p:txEl>
                                          </p:spTgt>
                                        </p:tgtEl>
                                        <p:attrNameLst>
                                          <p:attrName>style.visibility</p:attrName>
                                        </p:attrNameLst>
                                      </p:cBhvr>
                                      <p:to>
                                        <p:strVal val="visible"/>
                                      </p:to>
                                    </p:set>
                                    <p:anim calcmode="lin" valueType="num">
                                      <p:cBhvr additive="base">
                                        <p:cTn id="12" dur="500" fill="hold"/>
                                        <p:tgtEl>
                                          <p:spTgt spid="19459">
                                            <p:txEl>
                                              <p:charRg st="42" end="7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459">
                                            <p:txEl>
                                              <p:charRg st="42" end="7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9459">
                                            <p:txEl>
                                              <p:charRg st="70" end="98"/>
                                            </p:txEl>
                                          </p:spTgt>
                                        </p:tgtEl>
                                        <p:attrNameLst>
                                          <p:attrName>style.visibility</p:attrName>
                                        </p:attrNameLst>
                                      </p:cBhvr>
                                      <p:to>
                                        <p:strVal val="visible"/>
                                      </p:to>
                                    </p:set>
                                    <p:anim calcmode="lin" valueType="num">
                                      <p:cBhvr additive="base">
                                        <p:cTn id="17" dur="500" fill="hold"/>
                                        <p:tgtEl>
                                          <p:spTgt spid="19459">
                                            <p:txEl>
                                              <p:charRg st="70" end="9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9">
                                            <p:txEl>
                                              <p:charRg st="70" end="98"/>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9459">
                                            <p:txEl>
                                              <p:charRg st="98" end="124"/>
                                            </p:txEl>
                                          </p:spTgt>
                                        </p:tgtEl>
                                        <p:attrNameLst>
                                          <p:attrName>style.visibility</p:attrName>
                                        </p:attrNameLst>
                                      </p:cBhvr>
                                      <p:to>
                                        <p:strVal val="visible"/>
                                      </p:to>
                                    </p:set>
                                    <p:anim calcmode="lin" valueType="num">
                                      <p:cBhvr additive="base">
                                        <p:cTn id="22" dur="500" fill="hold"/>
                                        <p:tgtEl>
                                          <p:spTgt spid="19459">
                                            <p:txEl>
                                              <p:charRg st="98" end="12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9459">
                                            <p:txEl>
                                              <p:charRg st="98" end="12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9459">
                                            <p:txEl>
                                              <p:charRg st="124" end="150"/>
                                            </p:txEl>
                                          </p:spTgt>
                                        </p:tgtEl>
                                        <p:attrNameLst>
                                          <p:attrName>style.visibility</p:attrName>
                                        </p:attrNameLst>
                                      </p:cBhvr>
                                      <p:to>
                                        <p:strVal val="visible"/>
                                      </p:to>
                                    </p:set>
                                    <p:anim calcmode="lin" valueType="num">
                                      <p:cBhvr additive="base">
                                        <p:cTn id="27" dur="500" fill="hold"/>
                                        <p:tgtEl>
                                          <p:spTgt spid="19459">
                                            <p:txEl>
                                              <p:charRg st="124" end="15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charRg st="124" end="15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9459">
                                            <p:txEl>
                                              <p:charRg st="150" end="170"/>
                                            </p:txEl>
                                          </p:spTgt>
                                        </p:tgtEl>
                                        <p:attrNameLst>
                                          <p:attrName>style.visibility</p:attrName>
                                        </p:attrNameLst>
                                      </p:cBhvr>
                                      <p:to>
                                        <p:strVal val="visible"/>
                                      </p:to>
                                    </p:set>
                                    <p:anim calcmode="lin" valueType="num">
                                      <p:cBhvr additive="base">
                                        <p:cTn id="32" dur="500" fill="hold"/>
                                        <p:tgtEl>
                                          <p:spTgt spid="19459">
                                            <p:txEl>
                                              <p:charRg st="150" end="17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9459">
                                            <p:txEl>
                                              <p:charRg st="150" end="17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9459">
                                            <p:txEl>
                                              <p:charRg st="170" end="194"/>
                                            </p:txEl>
                                          </p:spTgt>
                                        </p:tgtEl>
                                        <p:attrNameLst>
                                          <p:attrName>style.visibility</p:attrName>
                                        </p:attrNameLst>
                                      </p:cBhvr>
                                      <p:to>
                                        <p:strVal val="visible"/>
                                      </p:to>
                                    </p:set>
                                    <p:anim calcmode="lin" valueType="num">
                                      <p:cBhvr additive="base">
                                        <p:cTn id="37" dur="500" fill="hold"/>
                                        <p:tgtEl>
                                          <p:spTgt spid="19459">
                                            <p:txEl>
                                              <p:charRg st="170" end="19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charRg st="170" end="19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9459">
                                            <p:txEl>
                                              <p:charRg st="194" end="217"/>
                                            </p:txEl>
                                          </p:spTgt>
                                        </p:tgtEl>
                                        <p:attrNameLst>
                                          <p:attrName>style.visibility</p:attrName>
                                        </p:attrNameLst>
                                      </p:cBhvr>
                                      <p:to>
                                        <p:strVal val="visible"/>
                                      </p:to>
                                    </p:set>
                                    <p:anim calcmode="lin" valueType="num">
                                      <p:cBhvr additive="base">
                                        <p:cTn id="42" dur="500" fill="hold"/>
                                        <p:tgtEl>
                                          <p:spTgt spid="19459">
                                            <p:txEl>
                                              <p:charRg st="194" end="21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9459">
                                            <p:txEl>
                                              <p:charRg st="194" end="2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决策树示例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4755" name="Rectangle 7"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endParaRPr lang="zh-CN" altLang="zh-CN" dirty="0"/>
          </a:p>
        </p:txBody>
      </p:sp>
      <p:sp>
        <p:nvSpPr>
          <p:cNvPr id="7475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74757" name="Rectangle 9"/>
          <p:cNvSpPr/>
          <p:nvPr/>
        </p:nvSpPr>
        <p:spPr>
          <a:xfrm>
            <a:off x="0" y="23479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95240" name="Object 8"/>
          <p:cNvGraphicFramePr>
            <a:graphicFrameLocks noChangeAspect="1"/>
          </p:cNvGraphicFramePr>
          <p:nvPr/>
        </p:nvGraphicFramePr>
        <p:xfrm>
          <a:off x="969963" y="1866900"/>
          <a:ext cx="7346950" cy="3446463"/>
        </p:xfrm>
        <a:graphic>
          <a:graphicData uri="http://schemas.openxmlformats.org/presentationml/2006/ole">
            <mc:AlternateContent xmlns:mc="http://schemas.openxmlformats.org/markup-compatibility/2006">
              <mc:Choice xmlns:v="urn:schemas-microsoft-com:vml" Requires="v">
                <p:oleObj spid="_x0000_s3098" name="" r:id="rId1" imgW="5474970" imgH="2573655" progId="Visio.Drawing.11">
                  <p:embed/>
                </p:oleObj>
              </mc:Choice>
              <mc:Fallback>
                <p:oleObj name="" r:id="rId1" imgW="5474970" imgH="2573655" progId="Visio.Drawing.11">
                  <p:embed/>
                  <p:pic>
                    <p:nvPicPr>
                      <p:cNvPr id="0" name="图片 3097"/>
                      <p:cNvPicPr/>
                      <p:nvPr/>
                    </p:nvPicPr>
                    <p:blipFill>
                      <a:blip r:embed="rId2"/>
                      <a:stretch>
                        <a:fillRect/>
                      </a:stretch>
                    </p:blipFill>
                    <p:spPr>
                      <a:xfrm>
                        <a:off x="969963" y="1866900"/>
                        <a:ext cx="7346950" cy="3446463"/>
                      </a:xfrm>
                      <a:prstGeom prst="rect">
                        <a:avLst/>
                      </a:prstGeom>
                      <a:noFill/>
                      <a:ln w="38100">
                        <a:noFill/>
                        <a:miter/>
                      </a:ln>
                    </p:spPr>
                  </p:pic>
                </p:oleObj>
              </mc:Fallback>
            </mc:AlternateContent>
          </a:graphicData>
        </a:graphic>
      </p:graphicFrame>
    </p:spTree>
    <p:custDataLst>
      <p:tags r:id="rId3"/>
    </p:custDataLst>
  </p:cSld>
  <p:clrMapOvr>
    <a:masterClrMapping/>
  </p:clrMapOvr>
  <p:transition spd="slow" advTm="5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5240"/>
                                        </p:tgtEl>
                                        <p:attrNameLst>
                                          <p:attrName>style.visibility</p:attrName>
                                        </p:attrNameLst>
                                      </p:cBhvr>
                                      <p:to>
                                        <p:strVal val="visible"/>
                                      </p:to>
                                    </p:set>
                                    <p:animEffect transition="in" filter="wipe(up)">
                                      <p:cBhvr>
                                        <p:cTn id="7"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a:xfrm>
            <a:off x="762000" y="5334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决策树示例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6261" name="Rectangle 5" descr="Rectangle: Click to edit Master text styles&#13;&#10;Second level&#13;&#10;Third level&#13;&#10;Fourth level&#13;&#10;Fifth level"/>
          <p:cNvSpPr>
            <a:spLocks noGrp="1"/>
          </p:cNvSpPr>
          <p:nvPr>
            <p:ph idx="1"/>
          </p:nvPr>
        </p:nvSpPr>
        <p:spPr>
          <a:xfrm>
            <a:off x="468313" y="1557338"/>
            <a:ext cx="8142287" cy="4679950"/>
          </a:xfrm>
          <a:ln/>
        </p:spPr>
        <p:txBody>
          <a:bodyPr vert="horz" wrap="square" lIns="91440" tIns="45720" rIns="91440" bIns="45720" anchor="t" anchorCtr="0"/>
          <a:p>
            <a:pPr eaLnBrk="1" hangingPunct="1">
              <a:lnSpc>
                <a:spcPct val="80000"/>
              </a:lnSpc>
            </a:pPr>
            <a:r>
              <a:rPr lang="zh-CN" altLang="en-US" sz="2400" dirty="0"/>
              <a:t>通常决策树代表实例属性值约束的合取</a:t>
            </a:r>
            <a:r>
              <a:rPr lang="en-US" altLang="zh-CN" sz="2400" dirty="0"/>
              <a:t>(conjunction)</a:t>
            </a:r>
            <a:r>
              <a:rPr lang="zh-CN" altLang="en-US" sz="2400" dirty="0"/>
              <a:t>的析取式</a:t>
            </a:r>
            <a:r>
              <a:rPr lang="en-US" altLang="zh-CN" sz="2400" dirty="0"/>
              <a:t>(disjunction)</a:t>
            </a:r>
            <a:r>
              <a:rPr lang="zh-CN" altLang="en-US" sz="2400" dirty="0"/>
              <a:t>。从树根到树叶的每一条路径对应一组属性测试的合取，树本身对应这些合取的析取。</a:t>
            </a:r>
            <a:endParaRPr lang="zh-CN" altLang="en-US" sz="2400" dirty="0"/>
          </a:p>
          <a:p>
            <a:pPr eaLnBrk="1" hangingPunct="1">
              <a:lnSpc>
                <a:spcPct val="80000"/>
              </a:lnSpc>
            </a:pPr>
            <a:r>
              <a:rPr lang="zh-CN" altLang="en-US" sz="2400" dirty="0"/>
              <a:t>上述例子可对应如下析取式：</a:t>
            </a:r>
            <a:endParaRPr lang="zh-CN" altLang="en-US" sz="2400" dirty="0"/>
          </a:p>
          <a:p>
            <a:pPr eaLnBrk="1" hangingPunct="1">
              <a:lnSpc>
                <a:spcPct val="80000"/>
              </a:lnSpc>
              <a:buFont typeface="Wingdings" panose="05000000000000000000" pitchFamily="2" charset="2"/>
              <a:buNone/>
            </a:pPr>
            <a:r>
              <a:rPr lang="zh-CN" altLang="en-US" sz="2000" dirty="0"/>
              <a:t>			   </a:t>
            </a:r>
            <a:r>
              <a:rPr lang="en-US" altLang="zh-CN" sz="2000" dirty="0"/>
              <a:t>(</a:t>
            </a:r>
            <a:r>
              <a:rPr lang="zh-CN" altLang="en-US" sz="2000" dirty="0"/>
              <a:t>颜色</a:t>
            </a:r>
            <a:r>
              <a:rPr lang="en-US" altLang="zh-CN" sz="2000" dirty="0"/>
              <a:t>=</a:t>
            </a:r>
            <a:r>
              <a:rPr lang="zh-CN" altLang="en-US" sz="2000" dirty="0"/>
              <a:t>绿∧尺寸</a:t>
            </a:r>
            <a:r>
              <a:rPr lang="en-US" altLang="zh-CN" sz="2000" dirty="0"/>
              <a:t>=</a:t>
            </a:r>
            <a:r>
              <a:rPr lang="zh-CN" altLang="en-US" sz="2000" dirty="0"/>
              <a:t>大</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绿∧尺寸</a:t>
            </a:r>
            <a:r>
              <a:rPr lang="en-US" altLang="zh-CN" sz="2000" dirty="0"/>
              <a:t>=</a:t>
            </a:r>
            <a:r>
              <a:rPr lang="zh-CN" altLang="en-US" sz="2000" dirty="0"/>
              <a:t>中</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绿∧尺寸</a:t>
            </a:r>
            <a:r>
              <a:rPr lang="en-US" altLang="zh-CN" sz="2000" dirty="0"/>
              <a:t>=</a:t>
            </a:r>
            <a:r>
              <a:rPr lang="zh-CN" altLang="en-US" sz="2000" dirty="0"/>
              <a:t>小</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黄∧形状</a:t>
            </a:r>
            <a:r>
              <a:rPr lang="en-US" altLang="zh-CN" sz="2000" dirty="0"/>
              <a:t>=</a:t>
            </a:r>
            <a:r>
              <a:rPr lang="zh-CN" altLang="en-US" sz="2000" dirty="0"/>
              <a:t>圆∧尺寸</a:t>
            </a:r>
            <a:r>
              <a:rPr lang="en-US" altLang="zh-CN" sz="2000" dirty="0"/>
              <a:t>=</a:t>
            </a:r>
            <a:r>
              <a:rPr lang="zh-CN" altLang="en-US" sz="2000" dirty="0"/>
              <a:t>大</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黄∧形状</a:t>
            </a:r>
            <a:r>
              <a:rPr lang="en-US" altLang="zh-CN" sz="2000" dirty="0"/>
              <a:t>=</a:t>
            </a:r>
            <a:r>
              <a:rPr lang="zh-CN" altLang="en-US" sz="2000" dirty="0"/>
              <a:t>圆∧尺寸</a:t>
            </a:r>
            <a:r>
              <a:rPr lang="en-US" altLang="zh-CN" sz="2000" dirty="0"/>
              <a:t>=</a:t>
            </a:r>
            <a:r>
              <a:rPr lang="zh-CN" altLang="en-US" sz="2000" dirty="0"/>
              <a:t>小</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黄∧形状</a:t>
            </a:r>
            <a:r>
              <a:rPr lang="en-US" altLang="zh-CN" sz="2000" dirty="0"/>
              <a:t>=</a:t>
            </a:r>
            <a:r>
              <a:rPr lang="zh-CN" altLang="en-US" sz="2000" dirty="0"/>
              <a:t>细</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红∧尺寸</a:t>
            </a:r>
            <a:r>
              <a:rPr lang="en-US" altLang="zh-CN" sz="2000" dirty="0"/>
              <a:t>=</a:t>
            </a:r>
            <a:r>
              <a:rPr lang="zh-CN" altLang="en-US" sz="2000" dirty="0"/>
              <a:t>中</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红∧尺寸</a:t>
            </a:r>
            <a:r>
              <a:rPr lang="en-US" altLang="zh-CN" sz="2000" dirty="0"/>
              <a:t>=</a:t>
            </a:r>
            <a:r>
              <a:rPr lang="zh-CN" altLang="en-US" sz="2000" dirty="0"/>
              <a:t>小∧味道</a:t>
            </a:r>
            <a:r>
              <a:rPr lang="en-US" altLang="zh-CN" sz="2000" dirty="0"/>
              <a:t>=</a:t>
            </a:r>
            <a:r>
              <a:rPr lang="zh-CN" altLang="en-US" sz="2000" dirty="0"/>
              <a:t>甜</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zh-CN" altLang="en-US" sz="2000" dirty="0"/>
              <a:t>颜色</a:t>
            </a:r>
            <a:r>
              <a:rPr lang="en-US" altLang="zh-CN" sz="2000" dirty="0"/>
              <a:t>=</a:t>
            </a:r>
            <a:r>
              <a:rPr lang="zh-CN" altLang="en-US" sz="2000" dirty="0"/>
              <a:t>红∧尺寸</a:t>
            </a:r>
            <a:r>
              <a:rPr lang="en-US" altLang="zh-CN" sz="2000" dirty="0"/>
              <a:t>=</a:t>
            </a:r>
            <a:r>
              <a:rPr lang="zh-CN" altLang="en-US" sz="2000" dirty="0"/>
              <a:t>小∧味道</a:t>
            </a:r>
            <a:r>
              <a:rPr lang="en-US" altLang="zh-CN" sz="2000" dirty="0"/>
              <a:t>=</a:t>
            </a:r>
            <a:r>
              <a:rPr lang="zh-CN" altLang="en-US" sz="2000" dirty="0"/>
              <a:t>酸</a:t>
            </a:r>
            <a:r>
              <a:rPr lang="en-US" altLang="zh-CN" sz="2000" dirty="0"/>
              <a:t>) </a:t>
            </a:r>
            <a:endParaRPr lang="en-US" altLang="zh-CN" sz="2000" dirty="0"/>
          </a:p>
        </p:txBody>
      </p:sp>
      <p:sp>
        <p:nvSpPr>
          <p:cNvPr id="7680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7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61">
                                            <p:txEl>
                                              <p:charRg st="0" end="86"/>
                                            </p:txEl>
                                          </p:spTgt>
                                        </p:tgtEl>
                                        <p:attrNameLst>
                                          <p:attrName>style.visibility</p:attrName>
                                        </p:attrNameLst>
                                      </p:cBhvr>
                                      <p:to>
                                        <p:strVal val="visible"/>
                                      </p:to>
                                    </p:set>
                                    <p:anim calcmode="lin" valueType="num">
                                      <p:cBhvr additive="base">
                                        <p:cTn id="7" dur="500" fill="hold"/>
                                        <p:tgtEl>
                                          <p:spTgt spid="96261">
                                            <p:txEl>
                                              <p:charRg st="0" end="8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61">
                                            <p:txEl>
                                              <p:charRg st="0" end="8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61">
                                            <p:txEl>
                                              <p:charRg st="86" end="100"/>
                                            </p:txEl>
                                          </p:spTgt>
                                        </p:tgtEl>
                                        <p:attrNameLst>
                                          <p:attrName>style.visibility</p:attrName>
                                        </p:attrNameLst>
                                      </p:cBhvr>
                                      <p:to>
                                        <p:strVal val="visible"/>
                                      </p:to>
                                    </p:set>
                                    <p:anim calcmode="lin" valueType="num">
                                      <p:cBhvr additive="base">
                                        <p:cTn id="13" dur="500" fill="hold"/>
                                        <p:tgtEl>
                                          <p:spTgt spid="96261">
                                            <p:txEl>
                                              <p:charRg st="86"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61">
                                            <p:txEl>
                                              <p:charRg st="86" end="10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261">
                                            <p:txEl>
                                              <p:charRg st="100" end="118"/>
                                            </p:txEl>
                                          </p:spTgt>
                                        </p:tgtEl>
                                        <p:attrNameLst>
                                          <p:attrName>style.visibility</p:attrName>
                                        </p:attrNameLst>
                                      </p:cBhvr>
                                      <p:to>
                                        <p:strVal val="visible"/>
                                      </p:to>
                                    </p:set>
                                    <p:anim calcmode="lin" valueType="num">
                                      <p:cBhvr additive="base">
                                        <p:cTn id="19" dur="500" fill="hold"/>
                                        <p:tgtEl>
                                          <p:spTgt spid="96261">
                                            <p:txEl>
                                              <p:charRg st="100" end="11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61">
                                            <p:txEl>
                                              <p:charRg st="100" end="11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6261">
                                            <p:txEl>
                                              <p:charRg st="118" end="134"/>
                                            </p:txEl>
                                          </p:spTgt>
                                        </p:tgtEl>
                                        <p:attrNameLst>
                                          <p:attrName>style.visibility</p:attrName>
                                        </p:attrNameLst>
                                      </p:cBhvr>
                                      <p:to>
                                        <p:strVal val="visible"/>
                                      </p:to>
                                    </p:set>
                                    <p:anim calcmode="lin" valueType="num">
                                      <p:cBhvr additive="base">
                                        <p:cTn id="25" dur="500" fill="hold"/>
                                        <p:tgtEl>
                                          <p:spTgt spid="96261">
                                            <p:txEl>
                                              <p:charRg st="118" end="13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61">
                                            <p:txEl>
                                              <p:charRg st="118" end="13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96261">
                                            <p:txEl>
                                              <p:charRg st="134" end="150"/>
                                            </p:txEl>
                                          </p:spTgt>
                                        </p:tgtEl>
                                        <p:attrNameLst>
                                          <p:attrName>style.visibility</p:attrName>
                                        </p:attrNameLst>
                                      </p:cBhvr>
                                      <p:to>
                                        <p:strVal val="visible"/>
                                      </p:to>
                                    </p:set>
                                    <p:anim calcmode="lin" valueType="num">
                                      <p:cBhvr additive="base">
                                        <p:cTn id="30" dur="500" fill="hold"/>
                                        <p:tgtEl>
                                          <p:spTgt spid="96261">
                                            <p:txEl>
                                              <p:charRg st="134" end="15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6261">
                                            <p:txEl>
                                              <p:charRg st="134" end="15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96261">
                                            <p:txEl>
                                              <p:charRg st="150" end="171"/>
                                            </p:txEl>
                                          </p:spTgt>
                                        </p:tgtEl>
                                        <p:attrNameLst>
                                          <p:attrName>style.visibility</p:attrName>
                                        </p:attrNameLst>
                                      </p:cBhvr>
                                      <p:to>
                                        <p:strVal val="visible"/>
                                      </p:to>
                                    </p:set>
                                    <p:anim calcmode="lin" valueType="num">
                                      <p:cBhvr additive="base">
                                        <p:cTn id="35" dur="500" fill="hold"/>
                                        <p:tgtEl>
                                          <p:spTgt spid="96261">
                                            <p:txEl>
                                              <p:charRg st="150" end="17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6261">
                                            <p:txEl>
                                              <p:charRg st="150" end="171"/>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nodeType="afterEffect">
                                  <p:stCondLst>
                                    <p:cond delay="0"/>
                                  </p:stCondLst>
                                  <p:childTnLst>
                                    <p:set>
                                      <p:cBhvr>
                                        <p:cTn id="39" dur="1" fill="hold">
                                          <p:stCondLst>
                                            <p:cond delay="0"/>
                                          </p:stCondLst>
                                        </p:cTn>
                                        <p:tgtEl>
                                          <p:spTgt spid="96261">
                                            <p:txEl>
                                              <p:charRg st="171" end="192"/>
                                            </p:txEl>
                                          </p:spTgt>
                                        </p:tgtEl>
                                        <p:attrNameLst>
                                          <p:attrName>style.visibility</p:attrName>
                                        </p:attrNameLst>
                                      </p:cBhvr>
                                      <p:to>
                                        <p:strVal val="visible"/>
                                      </p:to>
                                    </p:set>
                                    <p:anim calcmode="lin" valueType="num">
                                      <p:cBhvr additive="base">
                                        <p:cTn id="40" dur="500" fill="hold"/>
                                        <p:tgtEl>
                                          <p:spTgt spid="96261">
                                            <p:txEl>
                                              <p:charRg st="171" end="19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6261">
                                            <p:txEl>
                                              <p:charRg st="171" end="192"/>
                                            </p:txEl>
                                          </p:spTgt>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nodeType="afterEffect">
                                  <p:stCondLst>
                                    <p:cond delay="0"/>
                                  </p:stCondLst>
                                  <p:childTnLst>
                                    <p:set>
                                      <p:cBhvr>
                                        <p:cTn id="44" dur="1" fill="hold">
                                          <p:stCondLst>
                                            <p:cond delay="0"/>
                                          </p:stCondLst>
                                        </p:cTn>
                                        <p:tgtEl>
                                          <p:spTgt spid="96261">
                                            <p:txEl>
                                              <p:charRg st="192" end="208"/>
                                            </p:txEl>
                                          </p:spTgt>
                                        </p:tgtEl>
                                        <p:attrNameLst>
                                          <p:attrName>style.visibility</p:attrName>
                                        </p:attrNameLst>
                                      </p:cBhvr>
                                      <p:to>
                                        <p:strVal val="visible"/>
                                      </p:to>
                                    </p:set>
                                    <p:anim calcmode="lin" valueType="num">
                                      <p:cBhvr additive="base">
                                        <p:cTn id="45" dur="500" fill="hold"/>
                                        <p:tgtEl>
                                          <p:spTgt spid="96261">
                                            <p:txEl>
                                              <p:charRg st="192" end="20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6261">
                                            <p:txEl>
                                              <p:charRg st="192" end="208"/>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500"/>
                            </p:stCondLst>
                            <p:childTnLst>
                              <p:par>
                                <p:cTn id="48" presetID="2" presetClass="entr" presetSubtype="4" fill="hold" nodeType="afterEffect">
                                  <p:stCondLst>
                                    <p:cond delay="0"/>
                                  </p:stCondLst>
                                  <p:childTnLst>
                                    <p:set>
                                      <p:cBhvr>
                                        <p:cTn id="49" dur="1" fill="hold">
                                          <p:stCondLst>
                                            <p:cond delay="0"/>
                                          </p:stCondLst>
                                        </p:cTn>
                                        <p:tgtEl>
                                          <p:spTgt spid="96261">
                                            <p:txEl>
                                              <p:charRg st="208" end="224"/>
                                            </p:txEl>
                                          </p:spTgt>
                                        </p:tgtEl>
                                        <p:attrNameLst>
                                          <p:attrName>style.visibility</p:attrName>
                                        </p:attrNameLst>
                                      </p:cBhvr>
                                      <p:to>
                                        <p:strVal val="visible"/>
                                      </p:to>
                                    </p:set>
                                    <p:anim calcmode="lin" valueType="num">
                                      <p:cBhvr additive="base">
                                        <p:cTn id="50" dur="500" fill="hold"/>
                                        <p:tgtEl>
                                          <p:spTgt spid="96261">
                                            <p:txEl>
                                              <p:charRg st="208" end="22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6261">
                                            <p:txEl>
                                              <p:charRg st="208" end="224"/>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00"/>
                            </p:stCondLst>
                            <p:childTnLst>
                              <p:par>
                                <p:cTn id="53" presetID="2" presetClass="entr" presetSubtype="4" fill="hold" nodeType="afterEffect">
                                  <p:stCondLst>
                                    <p:cond delay="0"/>
                                  </p:stCondLst>
                                  <p:childTnLst>
                                    <p:set>
                                      <p:cBhvr>
                                        <p:cTn id="54" dur="1" fill="hold">
                                          <p:stCondLst>
                                            <p:cond delay="0"/>
                                          </p:stCondLst>
                                        </p:cTn>
                                        <p:tgtEl>
                                          <p:spTgt spid="96261">
                                            <p:txEl>
                                              <p:charRg st="224" end="245"/>
                                            </p:txEl>
                                          </p:spTgt>
                                        </p:tgtEl>
                                        <p:attrNameLst>
                                          <p:attrName>style.visibility</p:attrName>
                                        </p:attrNameLst>
                                      </p:cBhvr>
                                      <p:to>
                                        <p:strVal val="visible"/>
                                      </p:to>
                                    </p:set>
                                    <p:anim calcmode="lin" valueType="num">
                                      <p:cBhvr additive="base">
                                        <p:cTn id="55" dur="500" fill="hold"/>
                                        <p:tgtEl>
                                          <p:spTgt spid="96261">
                                            <p:txEl>
                                              <p:charRg st="224" end="24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6261">
                                            <p:txEl>
                                              <p:charRg st="224" end="245"/>
                                            </p:txEl>
                                          </p:spTgt>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2" presetClass="entr" presetSubtype="4" fill="hold" nodeType="afterEffect">
                                  <p:stCondLst>
                                    <p:cond delay="0"/>
                                  </p:stCondLst>
                                  <p:childTnLst>
                                    <p:set>
                                      <p:cBhvr>
                                        <p:cTn id="59" dur="1" fill="hold">
                                          <p:stCondLst>
                                            <p:cond delay="0"/>
                                          </p:stCondLst>
                                        </p:cTn>
                                        <p:tgtEl>
                                          <p:spTgt spid="96261">
                                            <p:txEl>
                                              <p:charRg st="245" end="267"/>
                                            </p:txEl>
                                          </p:spTgt>
                                        </p:tgtEl>
                                        <p:attrNameLst>
                                          <p:attrName>style.visibility</p:attrName>
                                        </p:attrNameLst>
                                      </p:cBhvr>
                                      <p:to>
                                        <p:strVal val="visible"/>
                                      </p:to>
                                    </p:set>
                                    <p:anim calcmode="lin" valueType="num">
                                      <p:cBhvr additive="base">
                                        <p:cTn id="60" dur="500" fill="hold"/>
                                        <p:tgtEl>
                                          <p:spTgt spid="96261">
                                            <p:txEl>
                                              <p:charRg st="245" end="26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96261">
                                            <p:txEl>
                                              <p:charRg st="245" end="2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a:xfrm>
            <a:off x="6858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决策树的适用问题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7287" name="Rectangle 7" descr="Rectangle: Click to edit Master text styles&#13;&#10;Second level&#13;&#10;Third level&#13;&#10;Fourth level&#13;&#10;Fifth level"/>
          <p:cNvSpPr>
            <a:spLocks noGrp="1"/>
          </p:cNvSpPr>
          <p:nvPr>
            <p:ph idx="1"/>
          </p:nvPr>
        </p:nvSpPr>
        <p:spPr>
          <a:xfrm>
            <a:off x="539750" y="1268413"/>
            <a:ext cx="7772400" cy="4967287"/>
          </a:xfrm>
          <a:ln/>
        </p:spPr>
        <p:txBody>
          <a:bodyPr vert="horz" wrap="square" lIns="91440" tIns="45720" rIns="91440" bIns="45720" anchor="t" anchorCtr="0"/>
          <a:p>
            <a:pPr eaLnBrk="1" hangingPunct="1">
              <a:lnSpc>
                <a:spcPct val="90000"/>
              </a:lnSpc>
            </a:pPr>
            <a:r>
              <a:rPr lang="zh-CN" altLang="en-US" sz="2800" dirty="0"/>
              <a:t>决策树学习适合解决具有以下特征的问题</a:t>
            </a:r>
            <a:endParaRPr lang="zh-CN" altLang="en-US" sz="2800" dirty="0"/>
          </a:p>
          <a:p>
            <a:pPr lvl="1" eaLnBrk="1" hangingPunct="1">
              <a:lnSpc>
                <a:spcPct val="90000"/>
              </a:lnSpc>
            </a:pPr>
            <a:r>
              <a:rPr lang="zh-CN" altLang="en-US" sz="2400" dirty="0"/>
              <a:t>实例是由</a:t>
            </a:r>
            <a:r>
              <a:rPr lang="zh-CN" altLang="en-US" sz="2400" dirty="0">
                <a:latin typeface="Times New Roman" panose="02020603050405020304" pitchFamily="18" charset="0"/>
              </a:rPr>
              <a:t>“</a:t>
            </a:r>
            <a:r>
              <a:rPr lang="zh-CN" altLang="en-US" sz="2400" dirty="0"/>
              <a:t>属性</a:t>
            </a:r>
            <a:r>
              <a:rPr lang="en-US" altLang="zh-CN" sz="2400" dirty="0"/>
              <a:t>-</a:t>
            </a:r>
            <a:r>
              <a:rPr lang="zh-CN" altLang="en-US" sz="2400" dirty="0"/>
              <a:t>值</a:t>
            </a:r>
            <a:r>
              <a:rPr lang="zh-CN" altLang="en-US" sz="2400" dirty="0">
                <a:latin typeface="Times New Roman" panose="02020603050405020304" pitchFamily="18" charset="0"/>
              </a:rPr>
              <a:t>”</a:t>
            </a:r>
            <a:r>
              <a:rPr lang="zh-CN" altLang="en-US" sz="2400" dirty="0"/>
              <a:t>对表示的：实例是用一系列固定的属性和它们的值来描述的。</a:t>
            </a:r>
            <a:endParaRPr lang="zh-CN" altLang="en-US" sz="2400" dirty="0"/>
          </a:p>
          <a:p>
            <a:pPr lvl="1" eaLnBrk="1" hangingPunct="1">
              <a:lnSpc>
                <a:spcPct val="90000"/>
              </a:lnSpc>
            </a:pPr>
            <a:r>
              <a:rPr lang="zh-CN" altLang="en-US" sz="2400" dirty="0"/>
              <a:t>目标函数具有离散的输出值：决策树给每个实例赋予一个布尔型的分类。决策树方法很容易扩展到学习有两个以上输出值的函数。</a:t>
            </a:r>
            <a:endParaRPr lang="zh-CN" altLang="en-US" sz="2400" dirty="0"/>
          </a:p>
          <a:p>
            <a:pPr lvl="1" eaLnBrk="1" hangingPunct="1">
              <a:lnSpc>
                <a:spcPct val="90000"/>
              </a:lnSpc>
            </a:pPr>
            <a:r>
              <a:rPr lang="zh-CN" altLang="en-US" sz="2400" dirty="0"/>
              <a:t>可能需要析取的描述：决策树很自然地代表了析取表达式。</a:t>
            </a:r>
            <a:endParaRPr lang="zh-CN" altLang="en-US" sz="2400" dirty="0"/>
          </a:p>
          <a:p>
            <a:pPr lvl="1" eaLnBrk="1" hangingPunct="1">
              <a:lnSpc>
                <a:spcPct val="90000"/>
              </a:lnSpc>
            </a:pPr>
            <a:r>
              <a:rPr lang="zh-CN" altLang="en-US" sz="2400" dirty="0"/>
              <a:t>训练数据可以包含错误：决策树学习对错误有很好的健壮性，无论是训练样例所属的分类错误，还是描述这些样例的属性值错误。</a:t>
            </a:r>
            <a:endParaRPr lang="zh-CN" altLang="en-US" sz="2400" dirty="0"/>
          </a:p>
          <a:p>
            <a:pPr lvl="1" eaLnBrk="1" hangingPunct="1">
              <a:lnSpc>
                <a:spcPct val="90000"/>
              </a:lnSpc>
            </a:pPr>
            <a:r>
              <a:rPr lang="zh-CN" altLang="en-US" sz="2400" dirty="0"/>
              <a:t>训练数据可以包含缺少属性值的实例：决策树甚至可以再有未知属性值的训练样例中使用。 </a:t>
            </a:r>
            <a:endParaRPr lang="zh-CN" altLang="en-US" sz="2400" dirty="0"/>
          </a:p>
        </p:txBody>
      </p:sp>
      <p:sp>
        <p:nvSpPr>
          <p:cNvPr id="7885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9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7">
                                            <p:txEl>
                                              <p:charRg st="0" end="19"/>
                                            </p:txEl>
                                          </p:spTgt>
                                        </p:tgtEl>
                                        <p:attrNameLst>
                                          <p:attrName>style.visibility</p:attrName>
                                        </p:attrNameLst>
                                      </p:cBhvr>
                                      <p:to>
                                        <p:strVal val="visible"/>
                                      </p:to>
                                    </p:set>
                                    <p:anim calcmode="lin" valueType="num">
                                      <p:cBhvr additive="base">
                                        <p:cTn id="7" dur="500" fill="hold"/>
                                        <p:tgtEl>
                                          <p:spTgt spid="97287">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7">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7">
                                            <p:txEl>
                                              <p:charRg st="19" end="57"/>
                                            </p:txEl>
                                          </p:spTgt>
                                        </p:tgtEl>
                                        <p:attrNameLst>
                                          <p:attrName>style.visibility</p:attrName>
                                        </p:attrNameLst>
                                      </p:cBhvr>
                                      <p:to>
                                        <p:strVal val="visible"/>
                                      </p:to>
                                    </p:set>
                                    <p:anim calcmode="lin" valueType="num">
                                      <p:cBhvr additive="base">
                                        <p:cTn id="13" dur="500" fill="hold"/>
                                        <p:tgtEl>
                                          <p:spTgt spid="97287">
                                            <p:txEl>
                                              <p:charRg st="19" end="5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7">
                                            <p:txEl>
                                              <p:charRg st="19" end="5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7287">
                                            <p:txEl>
                                              <p:charRg st="57" end="115"/>
                                            </p:txEl>
                                          </p:spTgt>
                                        </p:tgtEl>
                                        <p:attrNameLst>
                                          <p:attrName>style.visibility</p:attrName>
                                        </p:attrNameLst>
                                      </p:cBhvr>
                                      <p:to>
                                        <p:strVal val="visible"/>
                                      </p:to>
                                    </p:set>
                                    <p:anim calcmode="lin" valueType="num">
                                      <p:cBhvr additive="base">
                                        <p:cTn id="19" dur="500" fill="hold"/>
                                        <p:tgtEl>
                                          <p:spTgt spid="97287">
                                            <p:txEl>
                                              <p:charRg st="57" end="1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7">
                                            <p:txEl>
                                              <p:charRg st="57" end="11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7287">
                                            <p:txEl>
                                              <p:charRg st="115" end="142"/>
                                            </p:txEl>
                                          </p:spTgt>
                                        </p:tgtEl>
                                        <p:attrNameLst>
                                          <p:attrName>style.visibility</p:attrName>
                                        </p:attrNameLst>
                                      </p:cBhvr>
                                      <p:to>
                                        <p:strVal val="visible"/>
                                      </p:to>
                                    </p:set>
                                    <p:anim calcmode="lin" valueType="num">
                                      <p:cBhvr additive="base">
                                        <p:cTn id="25" dur="500" fill="hold"/>
                                        <p:tgtEl>
                                          <p:spTgt spid="97287">
                                            <p:txEl>
                                              <p:charRg st="115" end="14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7">
                                            <p:txEl>
                                              <p:charRg st="115" end="14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7287">
                                            <p:txEl>
                                              <p:charRg st="142" end="200"/>
                                            </p:txEl>
                                          </p:spTgt>
                                        </p:tgtEl>
                                        <p:attrNameLst>
                                          <p:attrName>style.visibility</p:attrName>
                                        </p:attrNameLst>
                                      </p:cBhvr>
                                      <p:to>
                                        <p:strVal val="visible"/>
                                      </p:to>
                                    </p:set>
                                    <p:anim calcmode="lin" valueType="num">
                                      <p:cBhvr additive="base">
                                        <p:cTn id="31" dur="500" fill="hold"/>
                                        <p:tgtEl>
                                          <p:spTgt spid="97287">
                                            <p:txEl>
                                              <p:charRg st="142" end="20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7287">
                                            <p:txEl>
                                              <p:charRg st="142" end="20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7287">
                                            <p:txEl>
                                              <p:charRg st="200" end="242"/>
                                            </p:txEl>
                                          </p:spTgt>
                                        </p:tgtEl>
                                        <p:attrNameLst>
                                          <p:attrName>style.visibility</p:attrName>
                                        </p:attrNameLst>
                                      </p:cBhvr>
                                      <p:to>
                                        <p:strVal val="visible"/>
                                      </p:to>
                                    </p:set>
                                    <p:anim calcmode="lin" valueType="num">
                                      <p:cBhvr additive="base">
                                        <p:cTn id="37" dur="500" fill="hold"/>
                                        <p:tgtEl>
                                          <p:spTgt spid="97287">
                                            <p:txEl>
                                              <p:charRg st="200" end="24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7287">
                                            <p:txEl>
                                              <p:charRg st="200" end="2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6.2.2 ID3</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2700" name="Rectangle 60"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algn="just" eaLnBrk="1" hangingPunct="1">
              <a:spcBef>
                <a:spcPct val="0"/>
              </a:spcBef>
              <a:buClrTx/>
              <a:buSzTx/>
              <a:buFontTx/>
              <a:buChar char="•"/>
            </a:pPr>
            <a:r>
              <a:rPr lang="zh-CN" altLang="en-US" dirty="0"/>
              <a:t>大多数已开发的决策树学习算法是一种核心算法（</a:t>
            </a:r>
            <a:r>
              <a:rPr lang="en-US" altLang="zh-CN" dirty="0"/>
              <a:t>CLS</a:t>
            </a:r>
            <a:r>
              <a:rPr lang="zh-CN" altLang="en-US" dirty="0"/>
              <a:t>算法）的变体。该算法采用自顶向下的贪恋搜索遍历可能的决策树空间。这种方法是</a:t>
            </a:r>
            <a:r>
              <a:rPr lang="en-US" altLang="zh-CN" dirty="0"/>
              <a:t>ID3</a:t>
            </a:r>
            <a:r>
              <a:rPr lang="zh-CN" altLang="en-US" dirty="0"/>
              <a:t>算法</a:t>
            </a:r>
            <a:r>
              <a:rPr lang="en-US" altLang="zh-CN" dirty="0"/>
              <a:t>(Quinlan 1986)</a:t>
            </a:r>
            <a:r>
              <a:rPr lang="zh-CN" altLang="en-US" dirty="0"/>
              <a:t>和后继的</a:t>
            </a:r>
            <a:r>
              <a:rPr lang="en-US" altLang="zh-CN" dirty="0"/>
              <a:t>C4.5(Quinlan 1993)</a:t>
            </a:r>
            <a:r>
              <a:rPr lang="zh-CN" altLang="en-US" dirty="0"/>
              <a:t>的基础。</a:t>
            </a:r>
            <a:endParaRPr lang="zh-CN" altLang="en-US" dirty="0"/>
          </a:p>
        </p:txBody>
      </p:sp>
      <p:sp>
        <p:nvSpPr>
          <p:cNvPr id="8090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ransition spd="slow" advTm="49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2700">
                                            <p:txEl>
                                              <p:charRg st="0" end="108"/>
                                            </p:txEl>
                                          </p:spTgt>
                                        </p:tgtEl>
                                        <p:attrNameLst>
                                          <p:attrName>style.visibility</p:attrName>
                                        </p:attrNameLst>
                                      </p:cBhvr>
                                      <p:to>
                                        <p:strVal val="visible"/>
                                      </p:to>
                                    </p:set>
                                    <p:anim calcmode="lin" valueType="num">
                                      <p:cBhvr additive="base">
                                        <p:cTn id="7" dur="500" fill="hold"/>
                                        <p:tgtEl>
                                          <p:spTgt spid="112700">
                                            <p:txEl>
                                              <p:charRg st="0" end="10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700">
                                            <p:txEl>
                                              <p:charRg st="0" end="1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ChangeArrowheads="1"/>
          </p:cNvSpPr>
          <p:nvPr>
            <p:ph type="title"/>
          </p:nvPr>
        </p:nvSpPr>
        <p:spPr>
          <a:xfrm>
            <a:off x="762000" y="5334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ID3</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6739" name="Rectangle 3" descr="Rectangle: Click to edit Master text styles&#13;&#10;Second level&#13;&#10;Third level&#13;&#10;Fourth level&#13;&#10;Fifth level"/>
          <p:cNvSpPr>
            <a:spLocks noGrp="1"/>
          </p:cNvSpPr>
          <p:nvPr>
            <p:ph idx="1"/>
          </p:nvPr>
        </p:nvSpPr>
        <p:spPr>
          <a:xfrm>
            <a:off x="395288" y="1524000"/>
            <a:ext cx="8139112" cy="4876800"/>
          </a:xfrm>
          <a:ln/>
        </p:spPr>
        <p:txBody>
          <a:bodyPr vert="horz" wrap="square" lIns="91440" tIns="45720" rIns="91440" bIns="45720" anchor="t" anchorCtr="0"/>
          <a:p>
            <a:pPr marL="609600" indent="-609600" eaLnBrk="1" hangingPunct="1"/>
            <a:r>
              <a:rPr lang="en-US" altLang="zh-CN" sz="2800" dirty="0"/>
              <a:t>ID3</a:t>
            </a:r>
            <a:r>
              <a:rPr lang="zh-CN" altLang="en-US" sz="2800" dirty="0"/>
              <a:t>是一种自顶向下增长树的贪婪算法</a:t>
            </a:r>
            <a:endParaRPr lang="zh-CN" altLang="en-US" sz="2800" dirty="0"/>
          </a:p>
          <a:p>
            <a:pPr marL="990600" lvl="1" indent="-533400" eaLnBrk="1" hangingPunct="1"/>
            <a:r>
              <a:rPr lang="zh-CN" altLang="en-US" sz="2400" dirty="0"/>
              <a:t>在每个节点选取能最好分类样例的属性；</a:t>
            </a:r>
            <a:endParaRPr lang="zh-CN" altLang="en-US" sz="2400" dirty="0"/>
          </a:p>
          <a:p>
            <a:pPr marL="990600" lvl="1" indent="-533400" eaLnBrk="1" hangingPunct="1"/>
            <a:r>
              <a:rPr lang="zh-CN" altLang="en-US" sz="2400" dirty="0"/>
              <a:t>继续这个过程指导这棵树能完美分类训练样例；</a:t>
            </a:r>
            <a:endParaRPr lang="zh-CN" altLang="en-US" sz="2400" dirty="0"/>
          </a:p>
          <a:p>
            <a:pPr marL="990600" lvl="1" indent="-533400" eaLnBrk="1" hangingPunct="1"/>
            <a:r>
              <a:rPr lang="zh-CN" altLang="en-US" sz="2400" dirty="0"/>
              <a:t>或所有的属性都已被使用过。</a:t>
            </a:r>
            <a:endParaRPr lang="zh-CN" altLang="en-US" sz="2400" dirty="0"/>
          </a:p>
          <a:p>
            <a:pPr marL="609600" indent="-609600" eaLnBrk="1" hangingPunct="1"/>
            <a:r>
              <a:rPr lang="zh-CN" altLang="en-US" sz="2800" dirty="0"/>
              <a:t>构造过程是从</a:t>
            </a:r>
            <a:r>
              <a:rPr lang="zh-CN" altLang="en-US" sz="2800" dirty="0">
                <a:latin typeface="Times New Roman" panose="02020603050405020304" pitchFamily="18" charset="0"/>
              </a:rPr>
              <a:t>“</a:t>
            </a:r>
            <a:r>
              <a:rPr lang="zh-CN" altLang="en-US" sz="2800" dirty="0"/>
              <a:t>哪一个属性将在树的根节点被测试</a:t>
            </a:r>
            <a:r>
              <a:rPr lang="zh-CN" altLang="en-US" sz="2800" dirty="0">
                <a:latin typeface="Times New Roman" panose="02020603050405020304" pitchFamily="18" charset="0"/>
              </a:rPr>
              <a:t>”</a:t>
            </a:r>
            <a:r>
              <a:rPr lang="zh-CN" altLang="en-US" sz="2800" dirty="0"/>
              <a:t>这个问题开始。</a:t>
            </a:r>
            <a:endParaRPr lang="zh-CN" altLang="en-US" sz="2800" dirty="0"/>
          </a:p>
          <a:p>
            <a:pPr marL="990600" lvl="1" indent="-533400" eaLnBrk="1" hangingPunct="1"/>
            <a:r>
              <a:rPr lang="zh-CN" altLang="en-US" sz="2400" dirty="0"/>
              <a:t>分类能力最好的属性被选作树的根节点的测试。</a:t>
            </a:r>
            <a:endParaRPr lang="zh-CN" altLang="en-US" sz="2400" dirty="0"/>
          </a:p>
          <a:p>
            <a:pPr marL="990600" lvl="1" indent="-533400" eaLnBrk="1" hangingPunct="1"/>
            <a:r>
              <a:rPr lang="zh-CN" altLang="en-US" sz="2400" dirty="0"/>
              <a:t>然后为根节点属性的每个可能值产生一个分枝，并把训练样例排列到适当的分枝（也就是，样例的该属性值对应的分枝）之下。</a:t>
            </a:r>
            <a:endParaRPr lang="zh-CN" altLang="en-US" sz="2400" dirty="0"/>
          </a:p>
          <a:p>
            <a:pPr marL="990600" lvl="1" indent="-533400" eaLnBrk="1" hangingPunct="1"/>
            <a:r>
              <a:rPr lang="zh-CN" altLang="en-US" sz="2400" dirty="0"/>
              <a:t>算法从不回溯重新考虑以前的选择。 </a:t>
            </a:r>
            <a:endParaRPr lang="zh-CN" altLang="en-US" sz="2400" dirty="0"/>
          </a:p>
        </p:txBody>
      </p:sp>
      <p:sp>
        <p:nvSpPr>
          <p:cNvPr id="8294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001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charRg st="0" end="19"/>
                                            </p:txEl>
                                          </p:spTgt>
                                        </p:tgtEl>
                                        <p:attrNameLst>
                                          <p:attrName>style.visibility</p:attrName>
                                        </p:attrNameLst>
                                      </p:cBhvr>
                                      <p:to>
                                        <p:strVal val="visible"/>
                                      </p:to>
                                    </p:set>
                                    <p:anim calcmode="lin" valueType="num">
                                      <p:cBhvr additive="base">
                                        <p:cTn id="7" dur="500" fill="hold"/>
                                        <p:tgtEl>
                                          <p:spTgt spid="116739">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6739">
                                            <p:txEl>
                                              <p:charRg st="19" end="38"/>
                                            </p:txEl>
                                          </p:spTgt>
                                        </p:tgtEl>
                                        <p:attrNameLst>
                                          <p:attrName>style.visibility</p:attrName>
                                        </p:attrNameLst>
                                      </p:cBhvr>
                                      <p:to>
                                        <p:strVal val="visible"/>
                                      </p:to>
                                    </p:set>
                                    <p:anim calcmode="lin" valueType="num">
                                      <p:cBhvr additive="base">
                                        <p:cTn id="13" dur="500" fill="hold"/>
                                        <p:tgtEl>
                                          <p:spTgt spid="116739">
                                            <p:txEl>
                                              <p:charRg st="19" end="3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39">
                                            <p:txEl>
                                              <p:charRg st="19"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6739">
                                            <p:txEl>
                                              <p:charRg st="38" end="60"/>
                                            </p:txEl>
                                          </p:spTgt>
                                        </p:tgtEl>
                                        <p:attrNameLst>
                                          <p:attrName>style.visibility</p:attrName>
                                        </p:attrNameLst>
                                      </p:cBhvr>
                                      <p:to>
                                        <p:strVal val="visible"/>
                                      </p:to>
                                    </p:set>
                                    <p:anim calcmode="lin" valueType="num">
                                      <p:cBhvr additive="base">
                                        <p:cTn id="19" dur="500" fill="hold"/>
                                        <p:tgtEl>
                                          <p:spTgt spid="116739">
                                            <p:txEl>
                                              <p:charRg st="38" end="6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39">
                                            <p:txEl>
                                              <p:charRg st="38" end="6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6739">
                                            <p:txEl>
                                              <p:charRg st="60" end="74"/>
                                            </p:txEl>
                                          </p:spTgt>
                                        </p:tgtEl>
                                        <p:attrNameLst>
                                          <p:attrName>style.visibility</p:attrName>
                                        </p:attrNameLst>
                                      </p:cBhvr>
                                      <p:to>
                                        <p:strVal val="visible"/>
                                      </p:to>
                                    </p:set>
                                    <p:anim calcmode="lin" valueType="num">
                                      <p:cBhvr additive="base">
                                        <p:cTn id="25" dur="500" fill="hold"/>
                                        <p:tgtEl>
                                          <p:spTgt spid="116739">
                                            <p:txEl>
                                              <p:charRg st="60" end="7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6739">
                                            <p:txEl>
                                              <p:charRg st="60" end="7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6739">
                                            <p:txEl>
                                              <p:charRg st="74" end="105"/>
                                            </p:txEl>
                                          </p:spTgt>
                                        </p:tgtEl>
                                        <p:attrNameLst>
                                          <p:attrName>style.visibility</p:attrName>
                                        </p:attrNameLst>
                                      </p:cBhvr>
                                      <p:to>
                                        <p:strVal val="visible"/>
                                      </p:to>
                                    </p:set>
                                    <p:anim calcmode="lin" valueType="num">
                                      <p:cBhvr additive="base">
                                        <p:cTn id="31" dur="500" fill="hold"/>
                                        <p:tgtEl>
                                          <p:spTgt spid="116739">
                                            <p:txEl>
                                              <p:charRg st="74" end="1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6739">
                                            <p:txEl>
                                              <p:charRg st="74" end="10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6739">
                                            <p:txEl>
                                              <p:charRg st="105" end="127"/>
                                            </p:txEl>
                                          </p:spTgt>
                                        </p:tgtEl>
                                        <p:attrNameLst>
                                          <p:attrName>style.visibility</p:attrName>
                                        </p:attrNameLst>
                                      </p:cBhvr>
                                      <p:to>
                                        <p:strVal val="visible"/>
                                      </p:to>
                                    </p:set>
                                    <p:anim calcmode="lin" valueType="num">
                                      <p:cBhvr additive="base">
                                        <p:cTn id="37" dur="500" fill="hold"/>
                                        <p:tgtEl>
                                          <p:spTgt spid="116739">
                                            <p:txEl>
                                              <p:charRg st="105" end="12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6739">
                                            <p:txEl>
                                              <p:charRg st="105" end="12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6739">
                                            <p:txEl>
                                              <p:charRg st="127" end="184"/>
                                            </p:txEl>
                                          </p:spTgt>
                                        </p:tgtEl>
                                        <p:attrNameLst>
                                          <p:attrName>style.visibility</p:attrName>
                                        </p:attrNameLst>
                                      </p:cBhvr>
                                      <p:to>
                                        <p:strVal val="visible"/>
                                      </p:to>
                                    </p:set>
                                    <p:anim calcmode="lin" valueType="num">
                                      <p:cBhvr additive="base">
                                        <p:cTn id="43" dur="500" fill="hold"/>
                                        <p:tgtEl>
                                          <p:spTgt spid="116739">
                                            <p:txEl>
                                              <p:charRg st="127" end="18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6739">
                                            <p:txEl>
                                              <p:charRg st="127" end="18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6739">
                                            <p:txEl>
                                              <p:charRg st="184" end="202"/>
                                            </p:txEl>
                                          </p:spTgt>
                                        </p:tgtEl>
                                        <p:attrNameLst>
                                          <p:attrName>style.visibility</p:attrName>
                                        </p:attrNameLst>
                                      </p:cBhvr>
                                      <p:to>
                                        <p:strVal val="visible"/>
                                      </p:to>
                                    </p:set>
                                    <p:anim calcmode="lin" valueType="num">
                                      <p:cBhvr additive="base">
                                        <p:cTn id="49" dur="500" fill="hold"/>
                                        <p:tgtEl>
                                          <p:spTgt spid="116739">
                                            <p:txEl>
                                              <p:charRg st="184" end="20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6739">
                                            <p:txEl>
                                              <p:charRg st="184" end="2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ID3</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算法的核心问题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142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选取每个结点上要测试的属性。</a:t>
            </a:r>
            <a:endParaRPr lang="zh-CN" altLang="en-US" dirty="0"/>
          </a:p>
          <a:p>
            <a:pPr lvl="1" eaLnBrk="1" hangingPunct="1"/>
            <a:r>
              <a:rPr lang="zh-CN" altLang="en-US" dirty="0"/>
              <a:t>如何衡量一个属性价值的高低呢？</a:t>
            </a:r>
            <a:endParaRPr lang="zh-CN" altLang="en-US" dirty="0"/>
          </a:p>
          <a:p>
            <a:pPr lvl="1" eaLnBrk="1" hangingPunct="1"/>
            <a:r>
              <a:rPr lang="zh-CN" altLang="en-US" dirty="0"/>
              <a:t>这个问题没有统一答案。</a:t>
            </a:r>
            <a:endParaRPr lang="zh-CN" altLang="en-US" dirty="0"/>
          </a:p>
          <a:p>
            <a:pPr lvl="1" eaLnBrk="1" hangingPunct="1"/>
            <a:r>
              <a:rPr lang="en-US" altLang="zh-CN" dirty="0"/>
              <a:t>ID3</a:t>
            </a:r>
            <a:r>
              <a:rPr lang="zh-CN" altLang="en-US" dirty="0"/>
              <a:t>算法选择信息增益（</a:t>
            </a:r>
            <a:r>
              <a:rPr lang="en-US" altLang="zh-CN" dirty="0"/>
              <a:t>Information Gain</a:t>
            </a:r>
            <a:r>
              <a:rPr lang="zh-CN" altLang="en-US" dirty="0"/>
              <a:t>）最大的属性作为决策树结点。 </a:t>
            </a:r>
            <a:endParaRPr lang="zh-CN" altLang="en-US" dirty="0"/>
          </a:p>
        </p:txBody>
      </p:sp>
      <p:sp>
        <p:nvSpPr>
          <p:cNvPr id="8499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242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1427">
                                            <p:txEl>
                                              <p:charRg st="0" end="15"/>
                                            </p:txEl>
                                          </p:spTgt>
                                        </p:tgtEl>
                                        <p:attrNameLst>
                                          <p:attrName>style.visibility</p:attrName>
                                        </p:attrNameLst>
                                      </p:cBhvr>
                                      <p:to>
                                        <p:strVal val="visible"/>
                                      </p:to>
                                    </p:set>
                                    <p:anim calcmode="lin" valueType="num">
                                      <p:cBhvr additive="base">
                                        <p:cTn id="7" dur="500" fill="hold"/>
                                        <p:tgtEl>
                                          <p:spTgt spid="231427">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427">
                                            <p:txEl>
                                              <p:charRg st="0" end="1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1427">
                                            <p:txEl>
                                              <p:charRg st="15" end="31"/>
                                            </p:txEl>
                                          </p:spTgt>
                                        </p:tgtEl>
                                        <p:attrNameLst>
                                          <p:attrName>style.visibility</p:attrName>
                                        </p:attrNameLst>
                                      </p:cBhvr>
                                      <p:to>
                                        <p:strVal val="visible"/>
                                      </p:to>
                                    </p:set>
                                    <p:anim calcmode="lin" valueType="num">
                                      <p:cBhvr additive="base">
                                        <p:cTn id="12" dur="500" fill="hold"/>
                                        <p:tgtEl>
                                          <p:spTgt spid="231427">
                                            <p:txEl>
                                              <p:charRg st="15" end="3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1427">
                                            <p:txEl>
                                              <p:charRg st="15" end="3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1427">
                                            <p:txEl>
                                              <p:charRg st="31" end="43"/>
                                            </p:txEl>
                                          </p:spTgt>
                                        </p:tgtEl>
                                        <p:attrNameLst>
                                          <p:attrName>style.visibility</p:attrName>
                                        </p:attrNameLst>
                                      </p:cBhvr>
                                      <p:to>
                                        <p:strVal val="visible"/>
                                      </p:to>
                                    </p:set>
                                    <p:anim calcmode="lin" valueType="num">
                                      <p:cBhvr additive="base">
                                        <p:cTn id="18" dur="500" fill="hold"/>
                                        <p:tgtEl>
                                          <p:spTgt spid="231427">
                                            <p:txEl>
                                              <p:charRg st="31" end="4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1427">
                                            <p:txEl>
                                              <p:charRg st="31" end="4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1427">
                                            <p:txEl>
                                              <p:charRg st="43" end="87"/>
                                            </p:txEl>
                                          </p:spTgt>
                                        </p:tgtEl>
                                        <p:attrNameLst>
                                          <p:attrName>style.visibility</p:attrName>
                                        </p:attrNameLst>
                                      </p:cBhvr>
                                      <p:to>
                                        <p:strVal val="visible"/>
                                      </p:to>
                                    </p:set>
                                    <p:anim calcmode="lin" valueType="num">
                                      <p:cBhvr additive="base">
                                        <p:cTn id="24" dur="500" fill="hold"/>
                                        <p:tgtEl>
                                          <p:spTgt spid="231427">
                                            <p:txEl>
                                              <p:charRg st="43" end="8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31427">
                                            <p:txEl>
                                              <p:charRg st="43"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熵（</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Entropy</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2451" name="Rectangle 3" descr="Rectangle: Click to edit Master text styles&#10;Second level&#10;Third level&#10;Fourth level&#10;Fifth level"/>
          <p:cNvSpPr>
            <a:spLocks noGrp="1" noChangeArrowheads="1"/>
          </p:cNvSpPr>
          <p:nvPr>
            <p:ph idx="1"/>
          </p:nvPr>
        </p:nvSpPr>
        <p:spPr>
          <a:xfrm>
            <a:off x="838200" y="1700213"/>
            <a:ext cx="7772400" cy="4619625"/>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对于数据集合</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D</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，若任意一个数据</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d</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a:t>
            </a:r>
            <a:r>
              <a:rPr kumimoji="0" lang="en-US" altLang="zh-CN" sz="2800" b="0" i="0" u="none" strike="noStrike" kern="1200" cap="none" spc="0" normalizeH="0" baseline="0" noProof="0" dirty="0" err="1">
                <a:ln>
                  <a:noFill/>
                </a:ln>
                <a:solidFill>
                  <a:schemeClr val="tx2"/>
                </a:solidFill>
                <a:effectLst/>
                <a:uLnTx/>
                <a:uFillTx/>
                <a:latin typeface="+mn-lt"/>
                <a:ea typeface="+mn-ea"/>
                <a:cs typeface="+mn-cs"/>
              </a:rPr>
              <a:t>d∈D</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）有</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c</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个不同取值选项。</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那么数据集</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D</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对于这</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c</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个状态的熵为</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	其中</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P</a:t>
            </a:r>
            <a:r>
              <a:rPr kumimoji="0" lang="en-US" altLang="zh-CN" sz="2400" b="0" i="0" u="none" strike="noStrike" kern="1200" cap="none" spc="0" normalizeH="0" baseline="-25000" noProof="0" dirty="0">
                <a:ln>
                  <a:noFill/>
                </a:ln>
                <a:solidFill>
                  <a:schemeClr val="tx2"/>
                </a:solidFill>
                <a:effectLst/>
                <a:uLnTx/>
                <a:uFillTx/>
                <a:latin typeface="+mn-lt"/>
                <a:ea typeface="+mn-ea"/>
                <a:cs typeface="+mn-cs"/>
              </a:rPr>
              <a:t>i</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是数据集</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D</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中取值为</a:t>
            </a:r>
            <a:r>
              <a:rPr kumimoji="0" lang="en-US" altLang="zh-CN" sz="2400" b="0" i="0" u="none" strike="noStrike" kern="1200" cap="none" spc="0" normalizeH="0" baseline="0" noProof="0" dirty="0" err="1">
                <a:ln>
                  <a:noFill/>
                </a:ln>
                <a:solidFill>
                  <a:schemeClr val="tx2"/>
                </a:solidFill>
                <a:effectLst/>
                <a:uLnTx/>
                <a:uFillTx/>
                <a:latin typeface="+mn-lt"/>
                <a:ea typeface="+mn-ea"/>
                <a:cs typeface="+mn-cs"/>
              </a:rPr>
              <a:t>i</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（或者说属于类别</a:t>
            </a:r>
            <a:r>
              <a:rPr kumimoji="0" lang="en-US" altLang="zh-CN" sz="2400" b="0" i="0" u="none" strike="noStrike" kern="1200" cap="none" spc="0" normalizeH="0" baseline="0" noProof="0" dirty="0" err="1">
                <a:ln>
                  <a:noFill/>
                </a:ln>
                <a:solidFill>
                  <a:schemeClr val="tx2"/>
                </a:solidFill>
                <a:effectLst/>
                <a:uLnTx/>
                <a:uFillTx/>
                <a:latin typeface="+mn-lt"/>
                <a:ea typeface="+mn-ea"/>
                <a:cs typeface="+mn-cs"/>
              </a:rPr>
              <a:t>i</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）的数据的比例（或者概率）。</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如果数据有</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c</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种可能值，那么熵的最大可能值为</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log</a:t>
            </a:r>
            <a:r>
              <a:rPr kumimoji="0" lang="en-US" altLang="zh-CN" sz="2800" b="0" i="0" u="none" strike="noStrike" kern="1200" cap="none" spc="0" normalizeH="0" baseline="-25000" noProof="0" dirty="0">
                <a:ln>
                  <a:noFill/>
                </a:ln>
                <a:solidFill>
                  <a:schemeClr val="tx2"/>
                </a:solidFill>
                <a:effectLst/>
                <a:uLnTx/>
                <a:uFillTx/>
                <a:latin typeface="+mn-lt"/>
                <a:ea typeface="+mn-ea"/>
                <a:cs typeface="+mn-cs"/>
              </a:rPr>
              <a:t>2</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c</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定义</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0log0=0</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 </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p:txBody>
      </p:sp>
      <p:sp>
        <p:nvSpPr>
          <p:cNvPr id="8704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87045"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32452" name="Object 4"/>
          <p:cNvGraphicFramePr>
            <a:graphicFrameLocks noChangeAspect="1"/>
          </p:cNvGraphicFramePr>
          <p:nvPr/>
        </p:nvGraphicFramePr>
        <p:xfrm>
          <a:off x="2387600" y="3101975"/>
          <a:ext cx="4632325" cy="1047750"/>
        </p:xfrm>
        <a:graphic>
          <a:graphicData uri="http://schemas.openxmlformats.org/presentationml/2006/ole">
            <mc:AlternateContent xmlns:mc="http://schemas.openxmlformats.org/markup-compatibility/2006">
              <mc:Choice xmlns:v="urn:schemas-microsoft-com:vml" Requires="v">
                <p:oleObj spid="_x0000_s3099" name="" r:id="rId1" imgW="1892300" imgH="431800" progId="Equation.3">
                  <p:embed/>
                </p:oleObj>
              </mc:Choice>
              <mc:Fallback>
                <p:oleObj name="" r:id="rId1" imgW="1892300" imgH="431800" progId="Equation.3">
                  <p:embed/>
                  <p:pic>
                    <p:nvPicPr>
                      <p:cNvPr id="0" name="图片 3098"/>
                      <p:cNvPicPr/>
                      <p:nvPr/>
                    </p:nvPicPr>
                    <p:blipFill>
                      <a:blip r:embed="rId2"/>
                      <a:stretch>
                        <a:fillRect/>
                      </a:stretch>
                    </p:blipFill>
                    <p:spPr>
                      <a:xfrm>
                        <a:off x="2387600" y="3101975"/>
                        <a:ext cx="4632325" cy="1047750"/>
                      </a:xfrm>
                      <a:prstGeom prst="rect">
                        <a:avLst/>
                      </a:prstGeom>
                      <a:noFill/>
                      <a:ln w="38100">
                        <a:noFill/>
                        <a:miter/>
                      </a:ln>
                    </p:spPr>
                  </p:pic>
                </p:oleObj>
              </mc:Fallback>
            </mc:AlternateContent>
          </a:graphicData>
        </a:graphic>
      </p:graphicFrame>
    </p:spTree>
    <p:custDataLst>
      <p:tags r:id="rId3"/>
    </p:custDataLst>
  </p:cSld>
  <p:clrMapOvr>
    <a:masterClrMapping/>
  </p:clrMapOvr>
  <p:transition spd="slow" advTm="542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2451">
                                            <p:txEl>
                                              <p:charRg st="0" end="32"/>
                                            </p:txEl>
                                          </p:spTgt>
                                        </p:tgtEl>
                                        <p:attrNameLst>
                                          <p:attrName>style.visibility</p:attrName>
                                        </p:attrNameLst>
                                      </p:cBhvr>
                                      <p:to>
                                        <p:strVal val="visible"/>
                                      </p:to>
                                    </p:set>
                                    <p:anim calcmode="lin" valueType="num">
                                      <p:cBhvr additive="base">
                                        <p:cTn id="7" dur="500" fill="hold"/>
                                        <p:tgtEl>
                                          <p:spTgt spid="232451">
                                            <p:txEl>
                                              <p:charRg st="0" end="3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2451">
                                            <p:txEl>
                                              <p:charRg st="0" end="3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2451">
                                            <p:txEl>
                                              <p:charRg st="32" end="49"/>
                                            </p:txEl>
                                          </p:spTgt>
                                        </p:tgtEl>
                                        <p:attrNameLst>
                                          <p:attrName>style.visibility</p:attrName>
                                        </p:attrNameLst>
                                      </p:cBhvr>
                                      <p:to>
                                        <p:strVal val="visible"/>
                                      </p:to>
                                    </p:set>
                                    <p:anim calcmode="lin" valueType="num">
                                      <p:cBhvr additive="base">
                                        <p:cTn id="13" dur="500" fill="hold"/>
                                        <p:tgtEl>
                                          <p:spTgt spid="232451">
                                            <p:txEl>
                                              <p:charRg st="32"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2451">
                                            <p:txEl>
                                              <p:charRg st="32" end="49"/>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5" presetClass="entr" presetSubtype="10" fill="hold" nodeType="afterEffect">
                                  <p:stCondLst>
                                    <p:cond delay="0"/>
                                  </p:stCondLst>
                                  <p:childTnLst>
                                    <p:set>
                                      <p:cBhvr>
                                        <p:cTn id="17" dur="1" fill="hold">
                                          <p:stCondLst>
                                            <p:cond delay="0"/>
                                          </p:stCondLst>
                                        </p:cTn>
                                        <p:tgtEl>
                                          <p:spTgt spid="232452"/>
                                        </p:tgtEl>
                                        <p:attrNameLst>
                                          <p:attrName>style.visibility</p:attrName>
                                        </p:attrNameLst>
                                      </p:cBhvr>
                                      <p:to>
                                        <p:strVal val="visible"/>
                                      </p:to>
                                    </p:set>
                                    <p:animEffect transition="in" filter="checkerboard(across)">
                                      <p:cBhvr>
                                        <p:cTn id="18" dur="500"/>
                                        <p:tgtEl>
                                          <p:spTgt spid="232452"/>
                                        </p:tgtEl>
                                      </p:cBhvr>
                                    </p:animEffect>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232451">
                                            <p:txEl>
                                              <p:charRg st="52" end="91"/>
                                            </p:txEl>
                                          </p:spTgt>
                                        </p:tgtEl>
                                        <p:attrNameLst>
                                          <p:attrName>style.visibility</p:attrName>
                                        </p:attrNameLst>
                                      </p:cBhvr>
                                      <p:to>
                                        <p:strVal val="visible"/>
                                      </p:to>
                                    </p:set>
                                    <p:anim calcmode="lin" valueType="num">
                                      <p:cBhvr additive="base">
                                        <p:cTn id="22" dur="500" fill="hold"/>
                                        <p:tgtEl>
                                          <p:spTgt spid="232451">
                                            <p:txEl>
                                              <p:charRg st="52" end="9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32451">
                                            <p:txEl>
                                              <p:charRg st="52" end="9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2451">
                                            <p:txEl>
                                              <p:charRg st="91" end="119"/>
                                            </p:txEl>
                                          </p:spTgt>
                                        </p:tgtEl>
                                        <p:attrNameLst>
                                          <p:attrName>style.visibility</p:attrName>
                                        </p:attrNameLst>
                                      </p:cBhvr>
                                      <p:to>
                                        <p:strVal val="visible"/>
                                      </p:to>
                                    </p:set>
                                    <p:anim calcmode="lin" valueType="num">
                                      <p:cBhvr additive="base">
                                        <p:cTn id="28" dur="500" fill="hold"/>
                                        <p:tgtEl>
                                          <p:spTgt spid="232451">
                                            <p:txEl>
                                              <p:charRg st="91" end="11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32451">
                                            <p:txEl>
                                              <p:charRg st="91" end="119"/>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32451">
                                            <p:txEl>
                                              <p:charRg st="119" end="131"/>
                                            </p:txEl>
                                          </p:spTgt>
                                        </p:tgtEl>
                                        <p:attrNameLst>
                                          <p:attrName>style.visibility</p:attrName>
                                        </p:attrNameLst>
                                      </p:cBhvr>
                                      <p:to>
                                        <p:strVal val="visible"/>
                                      </p:to>
                                    </p:set>
                                    <p:anim calcmode="lin" valueType="num">
                                      <p:cBhvr additive="base">
                                        <p:cTn id="34" dur="500" fill="hold"/>
                                        <p:tgtEl>
                                          <p:spTgt spid="232451">
                                            <p:txEl>
                                              <p:charRg st="119" end="13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32451">
                                            <p:txEl>
                                              <p:charRg st="119" end="1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信息增益（</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Information Gain</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3475" name="Rectangle 3" descr="Rectangle: Click to edit Master text styles&#13;&#10;Second level&#13;&#10;Third level&#13;&#10;Fourth level&#13;&#10;Fifth level"/>
          <p:cNvSpPr>
            <a:spLocks noGrp="1"/>
          </p:cNvSpPr>
          <p:nvPr>
            <p:ph idx="1"/>
          </p:nvPr>
        </p:nvSpPr>
        <p:spPr>
          <a:xfrm>
            <a:off x="838200" y="1905000"/>
            <a:ext cx="7772400" cy="4476750"/>
          </a:xfrm>
          <a:ln/>
        </p:spPr>
        <p:txBody>
          <a:bodyPr vert="horz" wrap="square" lIns="91440" tIns="45720" rIns="91440" bIns="45720" anchor="t" anchorCtr="0"/>
          <a:p>
            <a:pPr eaLnBrk="1" hangingPunct="1">
              <a:lnSpc>
                <a:spcPct val="90000"/>
              </a:lnSpc>
            </a:pPr>
            <a:r>
              <a:rPr lang="zh-CN" altLang="en-US" sz="2400" dirty="0"/>
              <a:t>属性</a:t>
            </a:r>
            <a:r>
              <a:rPr lang="en-US" altLang="zh-CN" sz="2400" dirty="0"/>
              <a:t>A</a:t>
            </a:r>
            <a:r>
              <a:rPr lang="zh-CN" altLang="en-US" sz="2400" dirty="0"/>
              <a:t>对于数据集</a:t>
            </a:r>
            <a:r>
              <a:rPr lang="en-US" altLang="zh-CN" sz="2400" dirty="0"/>
              <a:t>D</a:t>
            </a:r>
            <a:r>
              <a:rPr lang="zh-CN" altLang="en-US" sz="2400" dirty="0"/>
              <a:t>的信息增益</a:t>
            </a:r>
            <a:r>
              <a:rPr lang="en-US" altLang="zh-CN" sz="2400" dirty="0"/>
              <a:t>Gain(D,A)</a:t>
            </a:r>
            <a:endParaRPr lang="en-US" altLang="zh-CN" sz="2400" dirty="0"/>
          </a:p>
          <a:p>
            <a:pPr lvl="1" eaLnBrk="1" hangingPunct="1">
              <a:lnSpc>
                <a:spcPct val="90000"/>
              </a:lnSpc>
            </a:pPr>
            <a:r>
              <a:rPr lang="zh-CN" altLang="en-US" sz="2000" dirty="0"/>
              <a:t>由于使用该属性分割数据集</a:t>
            </a:r>
            <a:r>
              <a:rPr lang="en-US" altLang="zh-CN" sz="2000" dirty="0"/>
              <a:t>D</a:t>
            </a:r>
            <a:r>
              <a:rPr lang="zh-CN" altLang="en-US" sz="2000" dirty="0"/>
              <a:t>，而导致数据集</a:t>
            </a:r>
            <a:r>
              <a:rPr lang="en-US" altLang="zh-CN" sz="2000" dirty="0"/>
              <a:t>D</a:t>
            </a:r>
            <a:r>
              <a:rPr lang="zh-CN" altLang="en-US" sz="2000" dirty="0"/>
              <a:t>期望熵减少的程度。 </a:t>
            </a: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r>
              <a:rPr lang="en-US" altLang="zh-CN" sz="2000" dirty="0"/>
              <a:t>Values(A)</a:t>
            </a:r>
            <a:r>
              <a:rPr lang="zh-CN" altLang="en-US" sz="2000" dirty="0"/>
              <a:t>是属性</a:t>
            </a:r>
            <a:r>
              <a:rPr lang="en-US" altLang="zh-CN" sz="2000" dirty="0"/>
              <a:t>A</a:t>
            </a:r>
            <a:r>
              <a:rPr lang="zh-CN" altLang="en-US" sz="2000" dirty="0"/>
              <a:t>所有可能值的集合。</a:t>
            </a:r>
            <a:endParaRPr lang="zh-CN" altLang="en-US" sz="2000" dirty="0"/>
          </a:p>
          <a:p>
            <a:pPr lvl="1" eaLnBrk="1" hangingPunct="1"/>
            <a:r>
              <a:rPr lang="en-US" altLang="zh-CN" sz="2000" dirty="0"/>
              <a:t>D</a:t>
            </a:r>
            <a:r>
              <a:rPr lang="en-US" altLang="zh-CN" sz="2000" baseline="-25000" dirty="0"/>
              <a:t>v</a:t>
            </a:r>
            <a:r>
              <a:rPr lang="zh-CN" altLang="en-US" sz="2000" dirty="0"/>
              <a:t>是</a:t>
            </a:r>
            <a:r>
              <a:rPr lang="en-US" altLang="zh-CN" sz="2000" dirty="0"/>
              <a:t>D</a:t>
            </a:r>
            <a:r>
              <a:rPr lang="zh-CN" altLang="en-US" sz="2000" dirty="0"/>
              <a:t>中属性</a:t>
            </a:r>
            <a:r>
              <a:rPr lang="en-US" altLang="zh-CN" sz="2000" dirty="0"/>
              <a:t>A</a:t>
            </a:r>
            <a:r>
              <a:rPr lang="zh-CN" altLang="en-US" sz="2000" dirty="0"/>
              <a:t>的值为</a:t>
            </a:r>
            <a:r>
              <a:rPr lang="en-US" altLang="zh-CN" sz="2000" dirty="0"/>
              <a:t>v</a:t>
            </a:r>
            <a:r>
              <a:rPr lang="zh-CN" altLang="en-US" sz="2000" dirty="0"/>
              <a:t>的子集，即</a:t>
            </a:r>
            <a:r>
              <a:rPr lang="en-US" altLang="zh-CN" sz="2000" dirty="0"/>
              <a:t>D</a:t>
            </a:r>
            <a:r>
              <a:rPr lang="en-US" altLang="zh-CN" sz="2000" baseline="-25000" dirty="0"/>
              <a:t>v</a:t>
            </a:r>
            <a:r>
              <a:rPr lang="en-US" altLang="zh-CN" sz="2000" dirty="0"/>
              <a:t>={d|d∈D,A(d)=v}</a:t>
            </a:r>
            <a:r>
              <a:rPr lang="zh-CN" altLang="en-US" sz="2000" dirty="0"/>
              <a:t>。</a:t>
            </a:r>
            <a:endParaRPr lang="zh-CN" altLang="en-US" sz="2000" dirty="0"/>
          </a:p>
          <a:p>
            <a:pPr lvl="1" eaLnBrk="1" hangingPunct="1"/>
            <a:r>
              <a:rPr lang="en-US" altLang="zh-CN" sz="2000" dirty="0"/>
              <a:t>Entropy(D)</a:t>
            </a:r>
            <a:r>
              <a:rPr lang="zh-CN" altLang="en-US" sz="2000" dirty="0"/>
              <a:t>是</a:t>
            </a:r>
            <a:r>
              <a:rPr lang="en-US" altLang="zh-CN" sz="2000" dirty="0"/>
              <a:t>D</a:t>
            </a:r>
            <a:r>
              <a:rPr lang="zh-CN" altLang="en-US" sz="2000" dirty="0"/>
              <a:t>未用属性</a:t>
            </a:r>
            <a:r>
              <a:rPr lang="en-US" altLang="zh-CN" sz="2000" dirty="0"/>
              <a:t>A</a:t>
            </a:r>
            <a:r>
              <a:rPr lang="zh-CN" altLang="en-US" sz="2000" dirty="0"/>
              <a:t>分割之前的熵。</a:t>
            </a:r>
            <a:endParaRPr lang="zh-CN" altLang="en-US" sz="2000" dirty="0"/>
          </a:p>
          <a:p>
            <a:pPr lvl="1" eaLnBrk="1" hangingPunct="1"/>
            <a:r>
              <a:rPr lang="en-US" altLang="zh-CN" sz="2000" dirty="0"/>
              <a:t>Entropy(D</a:t>
            </a:r>
            <a:r>
              <a:rPr lang="en-US" altLang="zh-CN" sz="2000" baseline="-25000" dirty="0"/>
              <a:t>v</a:t>
            </a:r>
            <a:r>
              <a:rPr lang="en-US" altLang="zh-CN" sz="2000" dirty="0"/>
              <a:t>)</a:t>
            </a:r>
            <a:r>
              <a:rPr lang="zh-CN" altLang="en-US" sz="2000" dirty="0"/>
              <a:t>是</a:t>
            </a:r>
            <a:r>
              <a:rPr lang="en-US" altLang="zh-CN" sz="2000" dirty="0"/>
              <a:t>D</a:t>
            </a:r>
            <a:r>
              <a:rPr lang="zh-CN" altLang="en-US" sz="2000" dirty="0"/>
              <a:t>用属性</a:t>
            </a:r>
            <a:r>
              <a:rPr lang="en-US" altLang="zh-CN" sz="2000" dirty="0"/>
              <a:t>A</a:t>
            </a:r>
            <a:r>
              <a:rPr lang="zh-CN" altLang="en-US" sz="2000" dirty="0"/>
              <a:t>分割之后的熵。</a:t>
            </a:r>
            <a:endParaRPr lang="zh-CN" altLang="en-US" sz="2000" dirty="0"/>
          </a:p>
          <a:p>
            <a:pPr lvl="1" eaLnBrk="1" hangingPunct="1"/>
            <a:r>
              <a:rPr lang="zh-CN" altLang="en-US" sz="2000" dirty="0"/>
              <a:t>属性</a:t>
            </a:r>
            <a:r>
              <a:rPr lang="en-US" altLang="zh-CN" sz="2000" dirty="0"/>
              <a:t>A</a:t>
            </a:r>
            <a:r>
              <a:rPr lang="zh-CN" altLang="en-US" sz="2000" dirty="0"/>
              <a:t>的每一个可能取值都有一个熵，该熵的权重是取该属性值的数据在数据集</a:t>
            </a:r>
            <a:r>
              <a:rPr lang="en-US" altLang="zh-CN" sz="2000" dirty="0"/>
              <a:t>D</a:t>
            </a:r>
            <a:r>
              <a:rPr lang="zh-CN" altLang="en-US" sz="2000" dirty="0"/>
              <a:t>中所占的比例。</a:t>
            </a:r>
            <a:endParaRPr lang="zh-CN" altLang="en-US" sz="2000" dirty="0"/>
          </a:p>
        </p:txBody>
      </p:sp>
      <p:sp>
        <p:nvSpPr>
          <p:cNvPr id="8909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89093" name="Rectangle 5"/>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33476" name="Object 4"/>
          <p:cNvGraphicFramePr>
            <a:graphicFrameLocks noChangeAspect="1"/>
          </p:cNvGraphicFramePr>
          <p:nvPr/>
        </p:nvGraphicFramePr>
        <p:xfrm>
          <a:off x="1417638" y="2930525"/>
          <a:ext cx="6610350" cy="858838"/>
        </p:xfrm>
        <a:graphic>
          <a:graphicData uri="http://schemas.openxmlformats.org/presentationml/2006/ole">
            <mc:AlternateContent xmlns:mc="http://schemas.openxmlformats.org/markup-compatibility/2006">
              <mc:Choice xmlns:v="urn:schemas-microsoft-com:vml" Requires="v">
                <p:oleObj spid="_x0000_s3100" name="" r:id="rId1" imgW="3517900" imgH="457200" progId="Equation.3">
                  <p:embed/>
                </p:oleObj>
              </mc:Choice>
              <mc:Fallback>
                <p:oleObj name="" r:id="rId1" imgW="3517900" imgH="457200" progId="Equation.3">
                  <p:embed/>
                  <p:pic>
                    <p:nvPicPr>
                      <p:cNvPr id="0" name="图片 3099"/>
                      <p:cNvPicPr/>
                      <p:nvPr/>
                    </p:nvPicPr>
                    <p:blipFill>
                      <a:blip r:embed="rId2"/>
                      <a:stretch>
                        <a:fillRect/>
                      </a:stretch>
                    </p:blipFill>
                    <p:spPr>
                      <a:xfrm>
                        <a:off x="1417638" y="2930525"/>
                        <a:ext cx="6610350" cy="858838"/>
                      </a:xfrm>
                      <a:prstGeom prst="rect">
                        <a:avLst/>
                      </a:prstGeom>
                      <a:noFill/>
                      <a:ln w="38100">
                        <a:noFill/>
                        <a:miter/>
                      </a:ln>
                    </p:spPr>
                  </p:pic>
                </p:oleObj>
              </mc:Fallback>
            </mc:AlternateContent>
          </a:graphicData>
        </a:graphic>
      </p:graphicFrame>
    </p:spTree>
    <p:custDataLst>
      <p:tags r:id="rId3"/>
    </p:custDataLst>
  </p:cSld>
  <p:clrMapOvr>
    <a:masterClrMapping/>
  </p:clrMapOvr>
  <p:transition spd="slow" advTm="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3475">
                                            <p:txEl>
                                              <p:charRg st="0" end="24"/>
                                            </p:txEl>
                                          </p:spTgt>
                                        </p:tgtEl>
                                        <p:attrNameLst>
                                          <p:attrName>style.visibility</p:attrName>
                                        </p:attrNameLst>
                                      </p:cBhvr>
                                      <p:to>
                                        <p:strVal val="visible"/>
                                      </p:to>
                                    </p:set>
                                    <p:anim calcmode="lin" valueType="num">
                                      <p:cBhvr additive="base">
                                        <p:cTn id="7" dur="500" fill="hold"/>
                                        <p:tgtEl>
                                          <p:spTgt spid="233475">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5">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3475">
                                            <p:txEl>
                                              <p:charRg st="24" end="56"/>
                                            </p:txEl>
                                          </p:spTgt>
                                        </p:tgtEl>
                                        <p:attrNameLst>
                                          <p:attrName>style.visibility</p:attrName>
                                        </p:attrNameLst>
                                      </p:cBhvr>
                                      <p:to>
                                        <p:strVal val="visible"/>
                                      </p:to>
                                    </p:set>
                                    <p:anim calcmode="lin" valueType="num">
                                      <p:cBhvr additive="base">
                                        <p:cTn id="13" dur="500" fill="hold"/>
                                        <p:tgtEl>
                                          <p:spTgt spid="233475">
                                            <p:txEl>
                                              <p:charRg st="24" end="5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3475">
                                            <p:txEl>
                                              <p:charRg st="24" end="5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33476"/>
                                        </p:tgtEl>
                                        <p:attrNameLst>
                                          <p:attrName>style.visibility</p:attrName>
                                        </p:attrNameLst>
                                      </p:cBhvr>
                                      <p:to>
                                        <p:strVal val="visible"/>
                                      </p:to>
                                    </p:set>
                                    <p:animEffect transition="in" filter="dissolve">
                                      <p:cBhvr>
                                        <p:cTn id="19" dur="500"/>
                                        <p:tgtEl>
                                          <p:spTgt spid="23347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3475">
                                            <p:txEl>
                                              <p:charRg st="59" end="82"/>
                                            </p:txEl>
                                          </p:spTgt>
                                        </p:tgtEl>
                                        <p:attrNameLst>
                                          <p:attrName>style.visibility</p:attrName>
                                        </p:attrNameLst>
                                      </p:cBhvr>
                                      <p:to>
                                        <p:strVal val="visible"/>
                                      </p:to>
                                    </p:set>
                                    <p:anim calcmode="lin" valueType="num">
                                      <p:cBhvr additive="base">
                                        <p:cTn id="24" dur="500" fill="hold"/>
                                        <p:tgtEl>
                                          <p:spTgt spid="233475">
                                            <p:txEl>
                                              <p:charRg st="59" end="8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33475">
                                            <p:txEl>
                                              <p:charRg st="59" end="8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233475">
                                            <p:txEl>
                                              <p:charRg st="82" end="118"/>
                                            </p:txEl>
                                          </p:spTgt>
                                        </p:tgtEl>
                                        <p:attrNameLst>
                                          <p:attrName>style.visibility</p:attrName>
                                        </p:attrNameLst>
                                      </p:cBhvr>
                                      <p:to>
                                        <p:strVal val="visible"/>
                                      </p:to>
                                    </p:set>
                                    <p:anim calcmode="lin" valueType="num">
                                      <p:cBhvr additive="base">
                                        <p:cTn id="29" dur="500" fill="hold"/>
                                        <p:tgtEl>
                                          <p:spTgt spid="233475">
                                            <p:txEl>
                                              <p:charRg st="82" end="11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3475">
                                            <p:txEl>
                                              <p:charRg st="82" end="118"/>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nodeType="afterEffect">
                                  <p:stCondLst>
                                    <p:cond delay="0"/>
                                  </p:stCondLst>
                                  <p:childTnLst>
                                    <p:set>
                                      <p:cBhvr>
                                        <p:cTn id="33" dur="1" fill="hold">
                                          <p:stCondLst>
                                            <p:cond delay="0"/>
                                          </p:stCondLst>
                                        </p:cTn>
                                        <p:tgtEl>
                                          <p:spTgt spid="233475">
                                            <p:txEl>
                                              <p:charRg st="118" end="143"/>
                                            </p:txEl>
                                          </p:spTgt>
                                        </p:tgtEl>
                                        <p:attrNameLst>
                                          <p:attrName>style.visibility</p:attrName>
                                        </p:attrNameLst>
                                      </p:cBhvr>
                                      <p:to>
                                        <p:strVal val="visible"/>
                                      </p:to>
                                    </p:set>
                                    <p:anim calcmode="lin" valueType="num">
                                      <p:cBhvr additive="base">
                                        <p:cTn id="34" dur="500" fill="hold"/>
                                        <p:tgtEl>
                                          <p:spTgt spid="233475">
                                            <p:txEl>
                                              <p:charRg st="118" end="14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33475">
                                            <p:txEl>
                                              <p:charRg st="118" end="143"/>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nodeType="afterEffect">
                                  <p:stCondLst>
                                    <p:cond delay="0"/>
                                  </p:stCondLst>
                                  <p:childTnLst>
                                    <p:set>
                                      <p:cBhvr>
                                        <p:cTn id="38" dur="1" fill="hold">
                                          <p:stCondLst>
                                            <p:cond delay="0"/>
                                          </p:stCondLst>
                                        </p:cTn>
                                        <p:tgtEl>
                                          <p:spTgt spid="233475">
                                            <p:txEl>
                                              <p:charRg st="143" end="168"/>
                                            </p:txEl>
                                          </p:spTgt>
                                        </p:tgtEl>
                                        <p:attrNameLst>
                                          <p:attrName>style.visibility</p:attrName>
                                        </p:attrNameLst>
                                      </p:cBhvr>
                                      <p:to>
                                        <p:strVal val="visible"/>
                                      </p:to>
                                    </p:set>
                                    <p:anim calcmode="lin" valueType="num">
                                      <p:cBhvr additive="base">
                                        <p:cTn id="39" dur="500" fill="hold"/>
                                        <p:tgtEl>
                                          <p:spTgt spid="233475">
                                            <p:txEl>
                                              <p:charRg st="143" end="16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3475">
                                            <p:txEl>
                                              <p:charRg st="143" end="168"/>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000"/>
                            </p:stCondLst>
                            <p:childTnLst>
                              <p:par>
                                <p:cTn id="42" presetID="2" presetClass="entr" presetSubtype="4" fill="hold" nodeType="afterEffect">
                                  <p:stCondLst>
                                    <p:cond delay="0"/>
                                  </p:stCondLst>
                                  <p:childTnLst>
                                    <p:set>
                                      <p:cBhvr>
                                        <p:cTn id="43" dur="1" fill="hold">
                                          <p:stCondLst>
                                            <p:cond delay="0"/>
                                          </p:stCondLst>
                                        </p:cTn>
                                        <p:tgtEl>
                                          <p:spTgt spid="233475">
                                            <p:txEl>
                                              <p:charRg st="168" end="212"/>
                                            </p:txEl>
                                          </p:spTgt>
                                        </p:tgtEl>
                                        <p:attrNameLst>
                                          <p:attrName>style.visibility</p:attrName>
                                        </p:attrNameLst>
                                      </p:cBhvr>
                                      <p:to>
                                        <p:strVal val="visible"/>
                                      </p:to>
                                    </p:set>
                                    <p:anim calcmode="lin" valueType="num">
                                      <p:cBhvr additive="base">
                                        <p:cTn id="44" dur="500" fill="hold"/>
                                        <p:tgtEl>
                                          <p:spTgt spid="233475">
                                            <p:txEl>
                                              <p:charRg st="168" end="2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3475">
                                            <p:txEl>
                                              <p:charRg st="168" end="2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xfrm>
            <a:off x="611188" y="228600"/>
            <a:ext cx="7808912"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基本的学习形式</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195" name="Rectangle 3" descr="Rectangle: Click to edit Master text styles&#13;&#10;Second level&#13;&#10;Third level&#13;&#10;Fourth level&#13;&#10;Fifth level"/>
          <p:cNvSpPr>
            <a:spLocks noGrp="1"/>
          </p:cNvSpPr>
          <p:nvPr>
            <p:ph idx="1"/>
          </p:nvPr>
        </p:nvSpPr>
        <p:spPr>
          <a:xfrm>
            <a:off x="152400" y="1219200"/>
            <a:ext cx="8610600" cy="5334000"/>
          </a:xfrm>
          <a:ln/>
        </p:spPr>
        <p:txBody>
          <a:bodyPr vert="horz" wrap="square" lIns="91440" tIns="45720" rIns="91440" bIns="45720" anchor="t" anchorCtr="0"/>
          <a:p>
            <a:pPr marL="609600" indent="-609600" eaLnBrk="1" hangingPunct="1">
              <a:lnSpc>
                <a:spcPct val="80000"/>
              </a:lnSpc>
            </a:pPr>
            <a:r>
              <a:rPr lang="zh-CN" altLang="en-US" sz="2400" dirty="0"/>
              <a:t>基本的学习形式有</a:t>
            </a:r>
            <a:r>
              <a:rPr lang="en-US" altLang="zh-CN" sz="2400" dirty="0"/>
              <a:t>2</a:t>
            </a:r>
            <a:r>
              <a:rPr lang="zh-CN" altLang="en-US" sz="2400" dirty="0"/>
              <a:t>种：</a:t>
            </a:r>
            <a:endParaRPr lang="zh-CN" altLang="en-US" sz="2400" dirty="0"/>
          </a:p>
          <a:p>
            <a:pPr marL="990600" lvl="1" indent="-533400" eaLnBrk="1" hangingPunct="1">
              <a:lnSpc>
                <a:spcPct val="80000"/>
              </a:lnSpc>
            </a:pPr>
            <a:r>
              <a:rPr lang="zh-CN" altLang="en-US" sz="2000" dirty="0"/>
              <a:t>知识获取和技能求精。</a:t>
            </a:r>
            <a:endParaRPr lang="zh-CN" altLang="en-US" sz="2000" dirty="0"/>
          </a:p>
          <a:p>
            <a:pPr marL="609600" indent="-609600" eaLnBrk="1" hangingPunct="1">
              <a:lnSpc>
                <a:spcPct val="80000"/>
              </a:lnSpc>
            </a:pPr>
            <a:r>
              <a:rPr lang="zh-CN" altLang="en-US" sz="2400" dirty="0"/>
              <a:t>例如，我们说某人学过物理。</a:t>
            </a:r>
            <a:endParaRPr lang="zh-CN" altLang="en-US" sz="2400" dirty="0"/>
          </a:p>
          <a:p>
            <a:pPr marL="990600" lvl="1" indent="-533400" eaLnBrk="1" hangingPunct="1">
              <a:lnSpc>
                <a:spcPct val="80000"/>
              </a:lnSpc>
            </a:pPr>
            <a:r>
              <a:rPr lang="zh-CN" altLang="en-US" sz="2000" dirty="0"/>
              <a:t>我们的意思是，此人已经掌握了有关物理学的基本概念，并且理解其含义，同时还懂得这些概念之间以及它们与物理世界之间的关系。</a:t>
            </a:r>
            <a:endParaRPr lang="zh-CN" altLang="en-US" sz="2000" dirty="0"/>
          </a:p>
          <a:p>
            <a:pPr marL="990600" lvl="1" indent="-533400" eaLnBrk="1" hangingPunct="1">
              <a:lnSpc>
                <a:spcPct val="80000"/>
              </a:lnSpc>
            </a:pPr>
            <a:r>
              <a:rPr lang="zh-CN" altLang="en-US" sz="2000" dirty="0"/>
              <a:t>一般地，知识获取可看作学习新的符号信息，而这些符号信息是以有效方式与应用这种信息的能力相适应的。</a:t>
            </a:r>
            <a:endParaRPr lang="zh-CN" altLang="en-US" sz="2000" dirty="0"/>
          </a:p>
          <a:p>
            <a:pPr marL="609600" indent="-609600" eaLnBrk="1" hangingPunct="1">
              <a:lnSpc>
                <a:spcPct val="80000"/>
              </a:lnSpc>
            </a:pPr>
            <a:r>
              <a:rPr lang="zh-CN" altLang="en-US" sz="2400" dirty="0"/>
              <a:t>第二类学习形式是通过实践逐步改进机制和认知技能。</a:t>
            </a:r>
            <a:endParaRPr lang="zh-CN" altLang="en-US" sz="2400" dirty="0"/>
          </a:p>
          <a:p>
            <a:pPr marL="609600" indent="-609600" eaLnBrk="1" hangingPunct="1">
              <a:lnSpc>
                <a:spcPct val="80000"/>
              </a:lnSpc>
            </a:pPr>
            <a:r>
              <a:rPr lang="zh-CN" altLang="en-US" sz="2400" dirty="0"/>
              <a:t>例如骑自行车或弹钢琴等等。</a:t>
            </a:r>
            <a:endParaRPr lang="zh-CN" altLang="en-US" sz="2400" dirty="0"/>
          </a:p>
          <a:p>
            <a:pPr marL="990600" lvl="1" indent="-533400" eaLnBrk="1" hangingPunct="1">
              <a:lnSpc>
                <a:spcPct val="80000"/>
              </a:lnSpc>
            </a:pPr>
            <a:r>
              <a:rPr lang="zh-CN" altLang="en-US" sz="2000" dirty="0"/>
              <a:t>学习的很多过程都是由改进所学的技能组成。这些技能包括意识的或者机制的协调，而这种改进又是通过反复实践和从失败的行为中纠正偏差来进行的。</a:t>
            </a:r>
            <a:endParaRPr lang="zh-CN" altLang="en-US" sz="2000" dirty="0"/>
          </a:p>
          <a:p>
            <a:pPr marL="609600" indent="-609600" eaLnBrk="1" hangingPunct="1">
              <a:lnSpc>
                <a:spcPct val="80000"/>
              </a:lnSpc>
            </a:pPr>
            <a:r>
              <a:rPr lang="zh-CN" altLang="en-US" sz="2400" dirty="0"/>
              <a:t>知识获取的本质可能是一个自觉的过程，其结果产生新的符号知识结构和智力模型。而技能求精则是下意识地借助于反复实践来实现的。人类的学习一般表现尾这两种活动的结合。 </a:t>
            </a:r>
            <a:endParaRPr lang="zh-CN" altLang="en-US" sz="2400" dirty="0"/>
          </a:p>
        </p:txBody>
      </p:sp>
      <p:sp>
        <p:nvSpPr>
          <p:cNvPr id="1741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966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charRg st="0" end="12"/>
                                            </p:txEl>
                                          </p:spTgt>
                                        </p:tgtEl>
                                        <p:attrNameLst>
                                          <p:attrName>style.visibility</p:attrName>
                                        </p:attrNameLst>
                                      </p:cBhvr>
                                      <p:to>
                                        <p:strVal val="visible"/>
                                      </p:to>
                                    </p:set>
                                    <p:anim calcmode="lin" valueType="num">
                                      <p:cBhvr additive="base">
                                        <p:cTn id="7" dur="500" fill="hold"/>
                                        <p:tgtEl>
                                          <p:spTgt spid="8195">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charRg st="12" end="23"/>
                                            </p:txEl>
                                          </p:spTgt>
                                        </p:tgtEl>
                                        <p:attrNameLst>
                                          <p:attrName>style.visibility</p:attrName>
                                        </p:attrNameLst>
                                      </p:cBhvr>
                                      <p:to>
                                        <p:strVal val="visible"/>
                                      </p:to>
                                    </p:set>
                                    <p:anim calcmode="lin" valueType="num">
                                      <p:cBhvr additive="base">
                                        <p:cTn id="13" dur="500" fill="hold"/>
                                        <p:tgtEl>
                                          <p:spTgt spid="8195">
                                            <p:txEl>
                                              <p:charRg st="12" end="2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charRg st="12" end="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charRg st="23" end="37"/>
                                            </p:txEl>
                                          </p:spTgt>
                                        </p:tgtEl>
                                        <p:attrNameLst>
                                          <p:attrName>style.visibility</p:attrName>
                                        </p:attrNameLst>
                                      </p:cBhvr>
                                      <p:to>
                                        <p:strVal val="visible"/>
                                      </p:to>
                                    </p:set>
                                    <p:anim calcmode="lin" valueType="num">
                                      <p:cBhvr additive="base">
                                        <p:cTn id="19" dur="500" fill="hold"/>
                                        <p:tgtEl>
                                          <p:spTgt spid="8195">
                                            <p:txEl>
                                              <p:charRg st="23" end="3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charRg st="23" end="3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charRg st="37" end="97"/>
                                            </p:txEl>
                                          </p:spTgt>
                                        </p:tgtEl>
                                        <p:attrNameLst>
                                          <p:attrName>style.visibility</p:attrName>
                                        </p:attrNameLst>
                                      </p:cBhvr>
                                      <p:to>
                                        <p:strVal val="visible"/>
                                      </p:to>
                                    </p:set>
                                    <p:anim calcmode="lin" valueType="num">
                                      <p:cBhvr additive="base">
                                        <p:cTn id="25" dur="500" fill="hold"/>
                                        <p:tgtEl>
                                          <p:spTgt spid="8195">
                                            <p:txEl>
                                              <p:charRg st="37" end="9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charRg st="37" end="9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charRg st="97" end="146"/>
                                            </p:txEl>
                                          </p:spTgt>
                                        </p:tgtEl>
                                        <p:attrNameLst>
                                          <p:attrName>style.visibility</p:attrName>
                                        </p:attrNameLst>
                                      </p:cBhvr>
                                      <p:to>
                                        <p:strVal val="visible"/>
                                      </p:to>
                                    </p:set>
                                    <p:anim calcmode="lin" valueType="num">
                                      <p:cBhvr additive="base">
                                        <p:cTn id="31" dur="500" fill="hold"/>
                                        <p:tgtEl>
                                          <p:spTgt spid="8195">
                                            <p:txEl>
                                              <p:charRg st="97" end="14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charRg st="97" end="14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charRg st="146" end="171"/>
                                            </p:txEl>
                                          </p:spTgt>
                                        </p:tgtEl>
                                        <p:attrNameLst>
                                          <p:attrName>style.visibility</p:attrName>
                                        </p:attrNameLst>
                                      </p:cBhvr>
                                      <p:to>
                                        <p:strVal val="visible"/>
                                      </p:to>
                                    </p:set>
                                    <p:anim calcmode="lin" valueType="num">
                                      <p:cBhvr additive="base">
                                        <p:cTn id="37" dur="500" fill="hold"/>
                                        <p:tgtEl>
                                          <p:spTgt spid="8195">
                                            <p:txEl>
                                              <p:charRg st="146" end="1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charRg st="146" end="17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95">
                                            <p:txEl>
                                              <p:charRg st="171" end="185"/>
                                            </p:txEl>
                                          </p:spTgt>
                                        </p:tgtEl>
                                        <p:attrNameLst>
                                          <p:attrName>style.visibility</p:attrName>
                                        </p:attrNameLst>
                                      </p:cBhvr>
                                      <p:to>
                                        <p:strVal val="visible"/>
                                      </p:to>
                                    </p:set>
                                    <p:anim calcmode="lin" valueType="num">
                                      <p:cBhvr additive="base">
                                        <p:cTn id="43" dur="500" fill="hold"/>
                                        <p:tgtEl>
                                          <p:spTgt spid="8195">
                                            <p:txEl>
                                              <p:charRg st="171" end="1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charRg st="171" end="18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5">
                                            <p:txEl>
                                              <p:charRg st="185" end="253"/>
                                            </p:txEl>
                                          </p:spTgt>
                                        </p:tgtEl>
                                        <p:attrNameLst>
                                          <p:attrName>style.visibility</p:attrName>
                                        </p:attrNameLst>
                                      </p:cBhvr>
                                      <p:to>
                                        <p:strVal val="visible"/>
                                      </p:to>
                                    </p:set>
                                    <p:anim calcmode="lin" valueType="num">
                                      <p:cBhvr additive="base">
                                        <p:cTn id="49" dur="500" fill="hold"/>
                                        <p:tgtEl>
                                          <p:spTgt spid="8195">
                                            <p:txEl>
                                              <p:charRg st="185" end="25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charRg st="185" end="25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195">
                                            <p:txEl>
                                              <p:charRg st="253" end="334"/>
                                            </p:txEl>
                                          </p:spTgt>
                                        </p:tgtEl>
                                        <p:attrNameLst>
                                          <p:attrName>style.visibility</p:attrName>
                                        </p:attrNameLst>
                                      </p:cBhvr>
                                      <p:to>
                                        <p:strVal val="visible"/>
                                      </p:to>
                                    </p:set>
                                    <p:anim calcmode="lin" valueType="num">
                                      <p:cBhvr additive="base">
                                        <p:cTn id="55" dur="500" fill="hold"/>
                                        <p:tgtEl>
                                          <p:spTgt spid="8195">
                                            <p:txEl>
                                              <p:charRg st="253" end="33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5">
                                            <p:txEl>
                                              <p:charRg st="253" end="3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决策树的结点划分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064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dirty="0"/>
              <a:t>任意一个结点</a:t>
            </a:r>
            <a:r>
              <a:rPr lang="en-US" altLang="zh-CN" dirty="0"/>
              <a:t>n</a:t>
            </a:r>
            <a:r>
              <a:rPr lang="zh-CN" altLang="en-US" dirty="0"/>
              <a:t>，可以出现以下三种情况 </a:t>
            </a:r>
            <a:endParaRPr lang="zh-CN" altLang="en-US" dirty="0"/>
          </a:p>
          <a:p>
            <a:pPr lvl="1" eaLnBrk="1" hangingPunct="1">
              <a:lnSpc>
                <a:spcPct val="90000"/>
              </a:lnSpc>
            </a:pPr>
            <a:r>
              <a:rPr lang="zh-CN" altLang="en-US" dirty="0"/>
              <a:t>结点</a:t>
            </a:r>
            <a:r>
              <a:rPr lang="en-US" altLang="zh-CN" dirty="0"/>
              <a:t>n</a:t>
            </a:r>
            <a:r>
              <a:rPr lang="zh-CN" altLang="en-US" dirty="0"/>
              <a:t>中的样本属于同一类，即结点</a:t>
            </a:r>
            <a:r>
              <a:rPr lang="en-US" altLang="zh-CN" dirty="0"/>
              <a:t>n</a:t>
            </a:r>
            <a:r>
              <a:rPr lang="zh-CN" altLang="en-US" dirty="0"/>
              <a:t>绝对纯净。此时结点</a:t>
            </a:r>
            <a:r>
              <a:rPr lang="en-US" altLang="zh-CN" dirty="0"/>
              <a:t>n</a:t>
            </a:r>
            <a:r>
              <a:rPr lang="zh-CN" altLang="en-US" dirty="0"/>
              <a:t>不可进一步划分。</a:t>
            </a:r>
            <a:endParaRPr lang="zh-CN" altLang="en-US" dirty="0"/>
          </a:p>
          <a:p>
            <a:pPr lvl="1" eaLnBrk="1" hangingPunct="1">
              <a:lnSpc>
                <a:spcPct val="90000"/>
              </a:lnSpc>
            </a:pPr>
            <a:r>
              <a:rPr lang="zh-CN" altLang="en-US" dirty="0"/>
              <a:t>结点</a:t>
            </a:r>
            <a:r>
              <a:rPr lang="en-US" altLang="zh-CN" dirty="0"/>
              <a:t>n</a:t>
            </a:r>
            <a:r>
              <a:rPr lang="zh-CN" altLang="en-US" dirty="0"/>
              <a:t>中的样本不属于同一类，但是不存在任何一个划分可以使其子结点的平均熵低于结点</a:t>
            </a:r>
            <a:r>
              <a:rPr lang="en-US" altLang="zh-CN" dirty="0"/>
              <a:t>n</a:t>
            </a:r>
            <a:r>
              <a:rPr lang="zh-CN" altLang="en-US" dirty="0"/>
              <a:t>。此时结点</a:t>
            </a:r>
            <a:r>
              <a:rPr lang="en-US" altLang="zh-CN" dirty="0"/>
              <a:t>n</a:t>
            </a:r>
            <a:r>
              <a:rPr lang="zh-CN" altLang="en-US" dirty="0"/>
              <a:t>不可进一步划分。</a:t>
            </a:r>
            <a:endParaRPr lang="zh-CN" altLang="en-US" dirty="0"/>
          </a:p>
          <a:p>
            <a:pPr lvl="1" eaLnBrk="1" hangingPunct="1">
              <a:lnSpc>
                <a:spcPct val="90000"/>
              </a:lnSpc>
            </a:pPr>
            <a:r>
              <a:rPr lang="zh-CN" altLang="en-US" dirty="0"/>
              <a:t>可以用一个属性对结点</a:t>
            </a:r>
            <a:r>
              <a:rPr lang="en-US" altLang="zh-CN" dirty="0"/>
              <a:t>n</a:t>
            </a:r>
            <a:r>
              <a:rPr lang="zh-CN" altLang="en-US" dirty="0"/>
              <a:t>进行划分，从而使结点</a:t>
            </a:r>
            <a:r>
              <a:rPr lang="en-US" altLang="zh-CN" dirty="0"/>
              <a:t>n</a:t>
            </a:r>
            <a:r>
              <a:rPr lang="zh-CN" altLang="en-US" dirty="0"/>
              <a:t>的子结点具有更低的熵。此时结点</a:t>
            </a:r>
            <a:r>
              <a:rPr lang="en-US" altLang="zh-CN" dirty="0"/>
              <a:t>n</a:t>
            </a:r>
            <a:r>
              <a:rPr lang="zh-CN" altLang="en-US" dirty="0"/>
              <a:t>可以进一步划分。 </a:t>
            </a:r>
            <a:endParaRPr lang="zh-CN" altLang="en-US" dirty="0"/>
          </a:p>
        </p:txBody>
      </p:sp>
      <p:sp>
        <p:nvSpPr>
          <p:cNvPr id="9114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8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0643">
                                            <p:txEl>
                                              <p:charRg st="0" end="20"/>
                                            </p:txEl>
                                          </p:spTgt>
                                        </p:tgtEl>
                                        <p:attrNameLst>
                                          <p:attrName>style.visibility</p:attrName>
                                        </p:attrNameLst>
                                      </p:cBhvr>
                                      <p:to>
                                        <p:strVal val="visible"/>
                                      </p:to>
                                    </p:set>
                                    <p:anim calcmode="lin" valueType="num">
                                      <p:cBhvr additive="base">
                                        <p:cTn id="7" dur="500" fill="hold"/>
                                        <p:tgtEl>
                                          <p:spTgt spid="240643">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3">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0643">
                                            <p:txEl>
                                              <p:charRg st="20" end="56"/>
                                            </p:txEl>
                                          </p:spTgt>
                                        </p:tgtEl>
                                        <p:attrNameLst>
                                          <p:attrName>style.visibility</p:attrName>
                                        </p:attrNameLst>
                                      </p:cBhvr>
                                      <p:to>
                                        <p:strVal val="visible"/>
                                      </p:to>
                                    </p:set>
                                    <p:anim calcmode="lin" valueType="num">
                                      <p:cBhvr additive="base">
                                        <p:cTn id="13" dur="500" fill="hold"/>
                                        <p:tgtEl>
                                          <p:spTgt spid="240643">
                                            <p:txEl>
                                              <p:charRg st="20" end="5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3">
                                            <p:txEl>
                                              <p:charRg st="20" end="5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0643">
                                            <p:txEl>
                                              <p:charRg st="56" end="112"/>
                                            </p:txEl>
                                          </p:spTgt>
                                        </p:tgtEl>
                                        <p:attrNameLst>
                                          <p:attrName>style.visibility</p:attrName>
                                        </p:attrNameLst>
                                      </p:cBhvr>
                                      <p:to>
                                        <p:strVal val="visible"/>
                                      </p:to>
                                    </p:set>
                                    <p:anim calcmode="lin" valueType="num">
                                      <p:cBhvr additive="base">
                                        <p:cTn id="19" dur="500" fill="hold"/>
                                        <p:tgtEl>
                                          <p:spTgt spid="240643">
                                            <p:txEl>
                                              <p:charRg st="56" end="1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0643">
                                            <p:txEl>
                                              <p:charRg st="56" end="1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0643">
                                            <p:txEl>
                                              <p:charRg st="112" end="160"/>
                                            </p:txEl>
                                          </p:spTgt>
                                        </p:tgtEl>
                                        <p:attrNameLst>
                                          <p:attrName>style.visibility</p:attrName>
                                        </p:attrNameLst>
                                      </p:cBhvr>
                                      <p:to>
                                        <p:strVal val="visible"/>
                                      </p:to>
                                    </p:set>
                                    <p:anim calcmode="lin" valueType="num">
                                      <p:cBhvr additive="base">
                                        <p:cTn id="25" dur="500" fill="hold"/>
                                        <p:tgtEl>
                                          <p:spTgt spid="240643">
                                            <p:txEl>
                                              <p:charRg st="112" end="16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0643">
                                            <p:txEl>
                                              <p:charRg st="112" end="1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确定叶节点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1667" name="Rectangle 3" descr="Rectangle: Click to edit Master text styles&#13;&#10;Second level&#13;&#10;Third level&#13;&#10;Fourth level&#13;&#10;Fifth level"/>
          <p:cNvSpPr>
            <a:spLocks noGrp="1"/>
          </p:cNvSpPr>
          <p:nvPr>
            <p:ph idx="1"/>
          </p:nvPr>
        </p:nvSpPr>
        <p:spPr>
          <a:xfrm>
            <a:off x="838200" y="1905000"/>
            <a:ext cx="7772400" cy="4476750"/>
          </a:xfrm>
          <a:ln/>
        </p:spPr>
        <p:txBody>
          <a:bodyPr vert="horz" wrap="square" lIns="91440" tIns="45720" rIns="91440" bIns="45720" anchor="t" anchorCtr="0"/>
          <a:p>
            <a:pPr eaLnBrk="1" hangingPunct="1">
              <a:lnSpc>
                <a:spcPct val="90000"/>
              </a:lnSpc>
            </a:pPr>
            <a:r>
              <a:rPr lang="zh-CN" altLang="en-US" sz="2400" dirty="0"/>
              <a:t>一个策略是：</a:t>
            </a:r>
            <a:endParaRPr lang="zh-CN" altLang="en-US" sz="2400" dirty="0"/>
          </a:p>
          <a:p>
            <a:pPr lvl="1" eaLnBrk="1" hangingPunct="1">
              <a:lnSpc>
                <a:spcPct val="90000"/>
              </a:lnSpc>
            </a:pPr>
            <a:r>
              <a:rPr lang="zh-CN" altLang="en-US" sz="2000" dirty="0"/>
              <a:t>对于每一个可以进一步划分的结点都进行划分，直到得到一个不可划分的子结点，并将该子结点定为叶结点。</a:t>
            </a:r>
            <a:endParaRPr lang="zh-CN" altLang="en-US" sz="2000" dirty="0"/>
          </a:p>
          <a:p>
            <a:pPr lvl="1" eaLnBrk="1" hangingPunct="1">
              <a:lnSpc>
                <a:spcPct val="90000"/>
              </a:lnSpc>
            </a:pPr>
            <a:r>
              <a:rPr lang="zh-CN" altLang="en-US" sz="2000" dirty="0"/>
              <a:t>这种策略完美分类训练数据，</a:t>
            </a:r>
            <a:endParaRPr lang="zh-CN" altLang="en-US" sz="2000" dirty="0"/>
          </a:p>
          <a:p>
            <a:pPr lvl="1" eaLnBrk="1" hangingPunct="1">
              <a:lnSpc>
                <a:spcPct val="90000"/>
              </a:lnSpc>
            </a:pPr>
            <a:r>
              <a:rPr lang="zh-CN" altLang="en-US" sz="2000" dirty="0"/>
              <a:t>但是当训练数据不能覆盖真实数据分布时，就会过度拟合。</a:t>
            </a:r>
            <a:endParaRPr lang="zh-CN" altLang="en-US" sz="2000" dirty="0"/>
          </a:p>
          <a:p>
            <a:pPr eaLnBrk="1" hangingPunct="1">
              <a:lnSpc>
                <a:spcPct val="90000"/>
              </a:lnSpc>
            </a:pPr>
            <a:r>
              <a:rPr lang="zh-CN" altLang="en-US" sz="2400" dirty="0"/>
              <a:t>实践中决策树学习不要追求训练样本的完美划分，不要绝对追求叶结点的纯净度。</a:t>
            </a:r>
            <a:endParaRPr lang="zh-CN" altLang="en-US" sz="2400" dirty="0"/>
          </a:p>
          <a:p>
            <a:pPr lvl="1" eaLnBrk="1" hangingPunct="1">
              <a:lnSpc>
                <a:spcPct val="90000"/>
              </a:lnSpc>
            </a:pPr>
            <a:r>
              <a:rPr lang="zh-CN" altLang="en-US" sz="2000" dirty="0"/>
              <a:t>只要适度保证叶结点的纯净度，适度保证对训练样本的正确分类能力就可以了。</a:t>
            </a:r>
            <a:endParaRPr lang="zh-CN" altLang="en-US" sz="2000" dirty="0"/>
          </a:p>
          <a:p>
            <a:pPr lvl="1" eaLnBrk="1" hangingPunct="1">
              <a:lnSpc>
                <a:spcPct val="90000"/>
              </a:lnSpc>
            </a:pPr>
            <a:r>
              <a:rPr lang="zh-CN" altLang="en-US" sz="2000" dirty="0"/>
              <a:t>当然叶结点纯净度也不能过低，过低则是欠学习。</a:t>
            </a:r>
            <a:endParaRPr lang="zh-CN" altLang="en-US" sz="2000" dirty="0"/>
          </a:p>
          <a:p>
            <a:pPr lvl="1" eaLnBrk="1" hangingPunct="1">
              <a:lnSpc>
                <a:spcPct val="90000"/>
              </a:lnSpc>
            </a:pPr>
            <a:r>
              <a:rPr lang="zh-CN" altLang="en-US" sz="2000" dirty="0"/>
              <a:t>我们应该在过度拟合与欠学习之间寻求合理的平衡。</a:t>
            </a:r>
            <a:endParaRPr lang="zh-CN" altLang="en-US" sz="2000" dirty="0"/>
          </a:p>
          <a:p>
            <a:pPr lvl="1" eaLnBrk="1" hangingPunct="1">
              <a:lnSpc>
                <a:spcPct val="90000"/>
              </a:lnSpc>
            </a:pPr>
            <a:r>
              <a:rPr lang="zh-CN" altLang="en-US" sz="2000" dirty="0"/>
              <a:t>即，在结点还可以进一步划分的时候，可根据预先设定的准则停止对其划分，并将其设置为叶结点。 </a:t>
            </a:r>
            <a:endParaRPr lang="zh-CN" altLang="en-US" sz="2000" dirty="0"/>
          </a:p>
        </p:txBody>
      </p:sp>
      <p:sp>
        <p:nvSpPr>
          <p:cNvPr id="9318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90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1667">
                                            <p:txEl>
                                              <p:charRg st="0" end="7"/>
                                            </p:txEl>
                                          </p:spTgt>
                                        </p:tgtEl>
                                        <p:attrNameLst>
                                          <p:attrName>style.visibility</p:attrName>
                                        </p:attrNameLst>
                                      </p:cBhvr>
                                      <p:to>
                                        <p:strVal val="visible"/>
                                      </p:to>
                                    </p:set>
                                    <p:anim calcmode="lin" valueType="num">
                                      <p:cBhvr additive="base">
                                        <p:cTn id="7" dur="500" fill="hold"/>
                                        <p:tgtEl>
                                          <p:spTgt spid="24166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7">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1667">
                                            <p:txEl>
                                              <p:charRg st="7" end="56"/>
                                            </p:txEl>
                                          </p:spTgt>
                                        </p:tgtEl>
                                        <p:attrNameLst>
                                          <p:attrName>style.visibility</p:attrName>
                                        </p:attrNameLst>
                                      </p:cBhvr>
                                      <p:to>
                                        <p:strVal val="visible"/>
                                      </p:to>
                                    </p:set>
                                    <p:anim calcmode="lin" valueType="num">
                                      <p:cBhvr additive="base">
                                        <p:cTn id="13" dur="500" fill="hold"/>
                                        <p:tgtEl>
                                          <p:spTgt spid="241667">
                                            <p:txEl>
                                              <p:charRg st="7" end="5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charRg st="7" end="5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1667">
                                            <p:txEl>
                                              <p:charRg st="56" end="70"/>
                                            </p:txEl>
                                          </p:spTgt>
                                        </p:tgtEl>
                                        <p:attrNameLst>
                                          <p:attrName>style.visibility</p:attrName>
                                        </p:attrNameLst>
                                      </p:cBhvr>
                                      <p:to>
                                        <p:strVal val="visible"/>
                                      </p:to>
                                    </p:set>
                                    <p:anim calcmode="lin" valueType="num">
                                      <p:cBhvr additive="base">
                                        <p:cTn id="19" dur="500" fill="hold"/>
                                        <p:tgtEl>
                                          <p:spTgt spid="241667">
                                            <p:txEl>
                                              <p:charRg st="56"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charRg st="56"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1667">
                                            <p:txEl>
                                              <p:charRg st="70" end="97"/>
                                            </p:txEl>
                                          </p:spTgt>
                                        </p:tgtEl>
                                        <p:attrNameLst>
                                          <p:attrName>style.visibility</p:attrName>
                                        </p:attrNameLst>
                                      </p:cBhvr>
                                      <p:to>
                                        <p:strVal val="visible"/>
                                      </p:to>
                                    </p:set>
                                    <p:anim calcmode="lin" valueType="num">
                                      <p:cBhvr additive="base">
                                        <p:cTn id="25" dur="500" fill="hold"/>
                                        <p:tgtEl>
                                          <p:spTgt spid="241667">
                                            <p:txEl>
                                              <p:charRg st="70" end="9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charRg st="70" end="9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1667">
                                            <p:txEl>
                                              <p:charRg st="97" end="134"/>
                                            </p:txEl>
                                          </p:spTgt>
                                        </p:tgtEl>
                                        <p:attrNameLst>
                                          <p:attrName>style.visibility</p:attrName>
                                        </p:attrNameLst>
                                      </p:cBhvr>
                                      <p:to>
                                        <p:strVal val="visible"/>
                                      </p:to>
                                    </p:set>
                                    <p:anim calcmode="lin" valueType="num">
                                      <p:cBhvr additive="base">
                                        <p:cTn id="31" dur="500" fill="hold"/>
                                        <p:tgtEl>
                                          <p:spTgt spid="241667">
                                            <p:txEl>
                                              <p:charRg st="97" end="13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charRg st="97" end="13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1667">
                                            <p:txEl>
                                              <p:charRg st="134" end="170"/>
                                            </p:txEl>
                                          </p:spTgt>
                                        </p:tgtEl>
                                        <p:attrNameLst>
                                          <p:attrName>style.visibility</p:attrName>
                                        </p:attrNameLst>
                                      </p:cBhvr>
                                      <p:to>
                                        <p:strVal val="visible"/>
                                      </p:to>
                                    </p:set>
                                    <p:anim calcmode="lin" valueType="num">
                                      <p:cBhvr additive="base">
                                        <p:cTn id="37" dur="500" fill="hold"/>
                                        <p:tgtEl>
                                          <p:spTgt spid="241667">
                                            <p:txEl>
                                              <p:charRg st="134" end="17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1667">
                                            <p:txEl>
                                              <p:charRg st="134" end="17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241667">
                                            <p:txEl>
                                              <p:charRg st="170" end="193"/>
                                            </p:txEl>
                                          </p:spTgt>
                                        </p:tgtEl>
                                        <p:attrNameLst>
                                          <p:attrName>style.visibility</p:attrName>
                                        </p:attrNameLst>
                                      </p:cBhvr>
                                      <p:to>
                                        <p:strVal val="visible"/>
                                      </p:to>
                                    </p:set>
                                    <p:anim calcmode="lin" valueType="num">
                                      <p:cBhvr additive="base">
                                        <p:cTn id="42" dur="500" fill="hold"/>
                                        <p:tgtEl>
                                          <p:spTgt spid="241667">
                                            <p:txEl>
                                              <p:charRg st="170" end="19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41667">
                                            <p:txEl>
                                              <p:charRg st="170" end="193"/>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241667">
                                            <p:txEl>
                                              <p:charRg st="193" end="217"/>
                                            </p:txEl>
                                          </p:spTgt>
                                        </p:tgtEl>
                                        <p:attrNameLst>
                                          <p:attrName>style.visibility</p:attrName>
                                        </p:attrNameLst>
                                      </p:cBhvr>
                                      <p:to>
                                        <p:strVal val="visible"/>
                                      </p:to>
                                    </p:set>
                                    <p:anim calcmode="lin" valueType="num">
                                      <p:cBhvr additive="base">
                                        <p:cTn id="47" dur="500" fill="hold"/>
                                        <p:tgtEl>
                                          <p:spTgt spid="241667">
                                            <p:txEl>
                                              <p:charRg st="193" end="21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41667">
                                            <p:txEl>
                                              <p:charRg st="193" end="217"/>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241667">
                                            <p:txEl>
                                              <p:charRg st="217" end="263"/>
                                            </p:txEl>
                                          </p:spTgt>
                                        </p:tgtEl>
                                        <p:attrNameLst>
                                          <p:attrName>style.visibility</p:attrName>
                                        </p:attrNameLst>
                                      </p:cBhvr>
                                      <p:to>
                                        <p:strVal val="visible"/>
                                      </p:to>
                                    </p:set>
                                    <p:anim calcmode="lin" valueType="num">
                                      <p:cBhvr additive="base">
                                        <p:cTn id="52" dur="500" fill="hold"/>
                                        <p:tgtEl>
                                          <p:spTgt spid="241667">
                                            <p:txEl>
                                              <p:charRg st="217" end="263"/>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41667">
                                            <p:txEl>
                                              <p:charRg st="217" end="2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确定叶节点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2691" name="Rectangle 3" descr="Rectangle: Click to edit Master text styles&#13;&#10;Second level&#13;&#10;Third level&#13;&#10;Fourth level&#13;&#10;Fifth level"/>
          <p:cNvSpPr>
            <a:spLocks noGrp="1"/>
          </p:cNvSpPr>
          <p:nvPr>
            <p:ph idx="1"/>
          </p:nvPr>
        </p:nvSpPr>
        <p:spPr>
          <a:xfrm>
            <a:off x="684213" y="1700213"/>
            <a:ext cx="7772400" cy="4752975"/>
          </a:xfrm>
          <a:ln/>
        </p:spPr>
        <p:txBody>
          <a:bodyPr vert="horz" wrap="square" lIns="91440" tIns="45720" rIns="91440" bIns="45720" anchor="t" anchorCtr="0"/>
          <a:p>
            <a:pPr eaLnBrk="1" hangingPunct="1">
              <a:lnSpc>
                <a:spcPct val="80000"/>
              </a:lnSpc>
            </a:pPr>
            <a:r>
              <a:rPr lang="zh-CN" altLang="en-US" sz="2400" dirty="0"/>
              <a:t>测试集方法</a:t>
            </a:r>
            <a:endParaRPr lang="zh-CN" altLang="en-US" sz="2400" dirty="0"/>
          </a:p>
          <a:p>
            <a:pPr lvl="1" eaLnBrk="1" hangingPunct="1">
              <a:lnSpc>
                <a:spcPct val="80000"/>
              </a:lnSpc>
            </a:pPr>
            <a:r>
              <a:rPr lang="zh-CN" altLang="en-US" sz="2000" dirty="0"/>
              <a:t>将数据样本集合分为训练集与测试集。</a:t>
            </a:r>
            <a:endParaRPr lang="zh-CN" altLang="en-US" sz="2000" dirty="0"/>
          </a:p>
          <a:p>
            <a:pPr lvl="1" eaLnBrk="1" hangingPunct="1">
              <a:lnSpc>
                <a:spcPct val="80000"/>
              </a:lnSpc>
            </a:pPr>
            <a:r>
              <a:rPr lang="zh-CN" altLang="en-US" sz="2000" dirty="0"/>
              <a:t>根据训练集构建决策树，每展开一层子结点，并将其设为叶结点，就得到一棵决策树，然后采用测试集对所得决策树的分类性能进行统计。</a:t>
            </a:r>
            <a:endParaRPr lang="zh-CN" altLang="en-US" sz="2000" dirty="0"/>
          </a:p>
          <a:p>
            <a:pPr lvl="1" eaLnBrk="1" hangingPunct="1">
              <a:lnSpc>
                <a:spcPct val="80000"/>
              </a:lnSpc>
            </a:pPr>
            <a:r>
              <a:rPr lang="zh-CN" altLang="en-US" sz="2000" dirty="0"/>
              <a:t>重复上述过程，可以得到决策树在测试集上的学习曲线。</a:t>
            </a:r>
            <a:endParaRPr lang="zh-CN" altLang="en-US" sz="2000" dirty="0"/>
          </a:p>
          <a:p>
            <a:pPr lvl="1" eaLnBrk="1" hangingPunct="1">
              <a:lnSpc>
                <a:spcPct val="80000"/>
              </a:lnSpc>
            </a:pPr>
            <a:r>
              <a:rPr lang="zh-CN" altLang="en-US" sz="2000" dirty="0"/>
              <a:t>根据学习曲线，选择在测试集上性能最佳的决策树为最终的决策树。</a:t>
            </a:r>
            <a:endParaRPr lang="zh-CN" altLang="en-US" sz="2000" dirty="0"/>
          </a:p>
          <a:p>
            <a:pPr eaLnBrk="1" hangingPunct="1">
              <a:lnSpc>
                <a:spcPct val="80000"/>
              </a:lnSpc>
            </a:pPr>
            <a:r>
              <a:rPr lang="zh-CN" altLang="en-US" sz="2400" dirty="0"/>
              <a:t>阈值方法 </a:t>
            </a:r>
            <a:endParaRPr lang="zh-CN" altLang="en-US" sz="2400" dirty="0"/>
          </a:p>
          <a:p>
            <a:pPr lvl="1" eaLnBrk="1" hangingPunct="1">
              <a:lnSpc>
                <a:spcPct val="80000"/>
              </a:lnSpc>
            </a:pPr>
            <a:r>
              <a:rPr lang="zh-CN" altLang="en-US" sz="2000" dirty="0"/>
              <a:t>在决策树开始训练之前，先设定一个阈值作为终止学习的条件。</a:t>
            </a:r>
            <a:endParaRPr lang="zh-CN" altLang="en-US" sz="2000" dirty="0"/>
          </a:p>
          <a:p>
            <a:pPr lvl="1" eaLnBrk="1" hangingPunct="1">
              <a:lnSpc>
                <a:spcPct val="80000"/>
              </a:lnSpc>
            </a:pPr>
            <a:r>
              <a:rPr lang="zh-CN" altLang="en-US" sz="2000" dirty="0"/>
              <a:t>在学习过程中如果结点满足了终止条件就停止划分，作为叶结点。</a:t>
            </a:r>
            <a:endParaRPr lang="zh-CN" altLang="en-US" sz="2000" dirty="0"/>
          </a:p>
          <a:p>
            <a:pPr lvl="1" eaLnBrk="1" hangingPunct="1">
              <a:lnSpc>
                <a:spcPct val="80000"/>
              </a:lnSpc>
            </a:pPr>
            <a:r>
              <a:rPr lang="zh-CN" altLang="en-US" sz="2000" dirty="0"/>
              <a:t>终止条件</a:t>
            </a:r>
            <a:endParaRPr lang="zh-CN" altLang="en-US" sz="2000" dirty="0"/>
          </a:p>
          <a:p>
            <a:pPr lvl="2" eaLnBrk="1" hangingPunct="1">
              <a:lnSpc>
                <a:spcPct val="80000"/>
              </a:lnSpc>
            </a:pPr>
            <a:r>
              <a:rPr lang="zh-CN" altLang="en-US" sz="1800" dirty="0"/>
              <a:t>可以选择为信息增益小于某阈值，</a:t>
            </a:r>
            <a:endParaRPr lang="zh-CN" altLang="en-US" sz="1800" dirty="0"/>
          </a:p>
          <a:p>
            <a:pPr lvl="2" eaLnBrk="1" hangingPunct="1">
              <a:lnSpc>
                <a:spcPct val="80000"/>
              </a:lnSpc>
            </a:pPr>
            <a:r>
              <a:rPr lang="zh-CN" altLang="en-US" sz="1800" dirty="0"/>
              <a:t>或者结点中的数据占全体训练数据的比例小于某阈值等等。</a:t>
            </a:r>
            <a:endParaRPr lang="zh-CN" altLang="en-US" sz="1800" dirty="0"/>
          </a:p>
        </p:txBody>
      </p:sp>
      <p:sp>
        <p:nvSpPr>
          <p:cNvPr id="9523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07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691">
                                            <p:txEl>
                                              <p:charRg st="0" end="6"/>
                                            </p:txEl>
                                          </p:spTgt>
                                        </p:tgtEl>
                                        <p:attrNameLst>
                                          <p:attrName>style.visibility</p:attrName>
                                        </p:attrNameLst>
                                      </p:cBhvr>
                                      <p:to>
                                        <p:strVal val="visible"/>
                                      </p:to>
                                    </p:set>
                                    <p:anim calcmode="lin" valueType="num">
                                      <p:cBhvr additive="base">
                                        <p:cTn id="7" dur="500" fill="hold"/>
                                        <p:tgtEl>
                                          <p:spTgt spid="242691">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691">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2691">
                                            <p:txEl>
                                              <p:charRg st="6" end="24"/>
                                            </p:txEl>
                                          </p:spTgt>
                                        </p:tgtEl>
                                        <p:attrNameLst>
                                          <p:attrName>style.visibility</p:attrName>
                                        </p:attrNameLst>
                                      </p:cBhvr>
                                      <p:to>
                                        <p:strVal val="visible"/>
                                      </p:to>
                                    </p:set>
                                    <p:anim calcmode="lin" valueType="num">
                                      <p:cBhvr additive="base">
                                        <p:cTn id="13" dur="500" fill="hold"/>
                                        <p:tgtEl>
                                          <p:spTgt spid="242691">
                                            <p:txEl>
                                              <p:charRg st="6" end="2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2691">
                                            <p:txEl>
                                              <p:charRg st="6" end="2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2691">
                                            <p:txEl>
                                              <p:charRg st="24" end="86"/>
                                            </p:txEl>
                                          </p:spTgt>
                                        </p:tgtEl>
                                        <p:attrNameLst>
                                          <p:attrName>style.visibility</p:attrName>
                                        </p:attrNameLst>
                                      </p:cBhvr>
                                      <p:to>
                                        <p:strVal val="visible"/>
                                      </p:to>
                                    </p:set>
                                    <p:anim calcmode="lin" valueType="num">
                                      <p:cBhvr additive="base">
                                        <p:cTn id="19" dur="500" fill="hold"/>
                                        <p:tgtEl>
                                          <p:spTgt spid="242691">
                                            <p:txEl>
                                              <p:charRg st="24" end="8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2691">
                                            <p:txEl>
                                              <p:charRg st="24" end="8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2691">
                                            <p:txEl>
                                              <p:charRg st="86" end="112"/>
                                            </p:txEl>
                                          </p:spTgt>
                                        </p:tgtEl>
                                        <p:attrNameLst>
                                          <p:attrName>style.visibility</p:attrName>
                                        </p:attrNameLst>
                                      </p:cBhvr>
                                      <p:to>
                                        <p:strVal val="visible"/>
                                      </p:to>
                                    </p:set>
                                    <p:anim calcmode="lin" valueType="num">
                                      <p:cBhvr additive="base">
                                        <p:cTn id="25" dur="500" fill="hold"/>
                                        <p:tgtEl>
                                          <p:spTgt spid="242691">
                                            <p:txEl>
                                              <p:charRg st="86" end="1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2691">
                                            <p:txEl>
                                              <p:charRg st="86" end="1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2691">
                                            <p:txEl>
                                              <p:charRg st="112" end="143"/>
                                            </p:txEl>
                                          </p:spTgt>
                                        </p:tgtEl>
                                        <p:attrNameLst>
                                          <p:attrName>style.visibility</p:attrName>
                                        </p:attrNameLst>
                                      </p:cBhvr>
                                      <p:to>
                                        <p:strVal val="visible"/>
                                      </p:to>
                                    </p:set>
                                    <p:anim calcmode="lin" valueType="num">
                                      <p:cBhvr additive="base">
                                        <p:cTn id="31" dur="500" fill="hold"/>
                                        <p:tgtEl>
                                          <p:spTgt spid="242691">
                                            <p:txEl>
                                              <p:charRg st="112" end="14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2691">
                                            <p:txEl>
                                              <p:charRg st="112" end="14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2691">
                                            <p:txEl>
                                              <p:charRg st="143" end="149"/>
                                            </p:txEl>
                                          </p:spTgt>
                                        </p:tgtEl>
                                        <p:attrNameLst>
                                          <p:attrName>style.visibility</p:attrName>
                                        </p:attrNameLst>
                                      </p:cBhvr>
                                      <p:to>
                                        <p:strVal val="visible"/>
                                      </p:to>
                                    </p:set>
                                    <p:anim calcmode="lin" valueType="num">
                                      <p:cBhvr additive="base">
                                        <p:cTn id="37" dur="500" fill="hold"/>
                                        <p:tgtEl>
                                          <p:spTgt spid="242691">
                                            <p:txEl>
                                              <p:charRg st="143" end="14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2691">
                                            <p:txEl>
                                              <p:charRg st="143" end="14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2691">
                                            <p:txEl>
                                              <p:charRg st="149" end="178"/>
                                            </p:txEl>
                                          </p:spTgt>
                                        </p:tgtEl>
                                        <p:attrNameLst>
                                          <p:attrName>style.visibility</p:attrName>
                                        </p:attrNameLst>
                                      </p:cBhvr>
                                      <p:to>
                                        <p:strVal val="visible"/>
                                      </p:to>
                                    </p:set>
                                    <p:anim calcmode="lin" valueType="num">
                                      <p:cBhvr additive="base">
                                        <p:cTn id="43" dur="500" fill="hold"/>
                                        <p:tgtEl>
                                          <p:spTgt spid="242691">
                                            <p:txEl>
                                              <p:charRg st="149" end="17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2691">
                                            <p:txEl>
                                              <p:charRg st="149" end="17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42691">
                                            <p:txEl>
                                              <p:charRg st="178" end="208"/>
                                            </p:txEl>
                                          </p:spTgt>
                                        </p:tgtEl>
                                        <p:attrNameLst>
                                          <p:attrName>style.visibility</p:attrName>
                                        </p:attrNameLst>
                                      </p:cBhvr>
                                      <p:to>
                                        <p:strVal val="visible"/>
                                      </p:to>
                                    </p:set>
                                    <p:anim calcmode="lin" valueType="num">
                                      <p:cBhvr additive="base">
                                        <p:cTn id="49" dur="500" fill="hold"/>
                                        <p:tgtEl>
                                          <p:spTgt spid="242691">
                                            <p:txEl>
                                              <p:charRg st="178" end="20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2691">
                                            <p:txEl>
                                              <p:charRg st="178" end="20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42691">
                                            <p:txEl>
                                              <p:charRg st="208" end="213"/>
                                            </p:txEl>
                                          </p:spTgt>
                                        </p:tgtEl>
                                        <p:attrNameLst>
                                          <p:attrName>style.visibility</p:attrName>
                                        </p:attrNameLst>
                                      </p:cBhvr>
                                      <p:to>
                                        <p:strVal val="visible"/>
                                      </p:to>
                                    </p:set>
                                    <p:anim calcmode="lin" valueType="num">
                                      <p:cBhvr additive="base">
                                        <p:cTn id="55" dur="500" fill="hold"/>
                                        <p:tgtEl>
                                          <p:spTgt spid="242691">
                                            <p:txEl>
                                              <p:charRg st="208" end="2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2691">
                                            <p:txEl>
                                              <p:charRg st="208" end="213"/>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nodeType="afterEffect">
                                  <p:stCondLst>
                                    <p:cond delay="0"/>
                                  </p:stCondLst>
                                  <p:childTnLst>
                                    <p:set>
                                      <p:cBhvr>
                                        <p:cTn id="59" dur="1" fill="hold">
                                          <p:stCondLst>
                                            <p:cond delay="0"/>
                                          </p:stCondLst>
                                        </p:cTn>
                                        <p:tgtEl>
                                          <p:spTgt spid="242691">
                                            <p:txEl>
                                              <p:charRg st="213" end="229"/>
                                            </p:txEl>
                                          </p:spTgt>
                                        </p:tgtEl>
                                        <p:attrNameLst>
                                          <p:attrName>style.visibility</p:attrName>
                                        </p:attrNameLst>
                                      </p:cBhvr>
                                      <p:to>
                                        <p:strVal val="visible"/>
                                      </p:to>
                                    </p:set>
                                    <p:anim calcmode="lin" valueType="num">
                                      <p:cBhvr additive="base">
                                        <p:cTn id="60" dur="500" fill="hold"/>
                                        <p:tgtEl>
                                          <p:spTgt spid="242691">
                                            <p:txEl>
                                              <p:charRg st="213" end="22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42691">
                                            <p:txEl>
                                              <p:charRg st="213" end="229"/>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nodeType="afterEffect">
                                  <p:stCondLst>
                                    <p:cond delay="0"/>
                                  </p:stCondLst>
                                  <p:childTnLst>
                                    <p:set>
                                      <p:cBhvr>
                                        <p:cTn id="64" dur="1" fill="hold">
                                          <p:stCondLst>
                                            <p:cond delay="0"/>
                                          </p:stCondLst>
                                        </p:cTn>
                                        <p:tgtEl>
                                          <p:spTgt spid="242691">
                                            <p:txEl>
                                              <p:charRg st="229" end="256"/>
                                            </p:txEl>
                                          </p:spTgt>
                                        </p:tgtEl>
                                        <p:attrNameLst>
                                          <p:attrName>style.visibility</p:attrName>
                                        </p:attrNameLst>
                                      </p:cBhvr>
                                      <p:to>
                                        <p:strVal val="visible"/>
                                      </p:to>
                                    </p:set>
                                    <p:anim calcmode="lin" valueType="num">
                                      <p:cBhvr additive="base">
                                        <p:cTn id="65" dur="500" fill="hold"/>
                                        <p:tgtEl>
                                          <p:spTgt spid="242691">
                                            <p:txEl>
                                              <p:charRg st="229" end="25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42691">
                                            <p:txEl>
                                              <p:charRg st="229" end="2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叶结点的类别</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7408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对于叶结点</a:t>
            </a:r>
            <a:r>
              <a:rPr lang="en-US" altLang="zh-CN" dirty="0"/>
              <a:t>n</a:t>
            </a:r>
            <a:r>
              <a:rPr lang="zh-CN" altLang="en-US" dirty="0"/>
              <a:t>，如果在该结点对应的样本中，属于第</a:t>
            </a:r>
            <a:r>
              <a:rPr lang="en-US" altLang="zh-CN" i="1" dirty="0">
                <a:latin typeface="Times New Roman" panose="02020603050405020304" pitchFamily="18" charset="0"/>
              </a:rPr>
              <a:t>i</a:t>
            </a:r>
            <a:r>
              <a:rPr lang="zh-CN" altLang="en-US" dirty="0"/>
              <a:t>类的样本数量最多，则判该叶结点为第</a:t>
            </a:r>
            <a:r>
              <a:rPr lang="en-US" altLang="zh-CN" i="1" dirty="0">
                <a:latin typeface="Times New Roman" panose="02020603050405020304" pitchFamily="18" charset="0"/>
              </a:rPr>
              <a:t>i</a:t>
            </a:r>
            <a:r>
              <a:rPr lang="zh-CN" altLang="en-US" dirty="0"/>
              <a:t>类。</a:t>
            </a:r>
            <a:endParaRPr lang="zh-CN" altLang="en-US" dirty="0"/>
          </a:p>
        </p:txBody>
      </p:sp>
      <p:sp>
        <p:nvSpPr>
          <p:cNvPr id="9728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7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83">
                                            <p:txEl>
                                              <p:charRg st="0" end="45"/>
                                            </p:txEl>
                                          </p:spTgt>
                                        </p:tgtEl>
                                        <p:attrNameLst>
                                          <p:attrName>style.visibility</p:attrName>
                                        </p:attrNameLst>
                                      </p:cBhvr>
                                      <p:to>
                                        <p:strVal val="visible"/>
                                      </p:to>
                                    </p:set>
                                    <p:anim calcmode="lin" valueType="num">
                                      <p:cBhvr additive="base">
                                        <p:cTn id="7" dur="500" fill="hold"/>
                                        <p:tgtEl>
                                          <p:spTgt spid="174083">
                                            <p:txEl>
                                              <p:charRg st="0" end="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3">
                                            <p:txEl>
                                              <p:charRg st="0" end="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ID3</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算法伪代码</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4499" name="Rectangle 3" descr="Rectangle: Click to edit Master text styles&#13;&#10;Second level&#13;&#10;Third level&#13;&#10;Fourth level&#13;&#10;Fifth level"/>
          <p:cNvSpPr>
            <a:spLocks noGrp="1"/>
          </p:cNvSpPr>
          <p:nvPr>
            <p:ph idx="1"/>
          </p:nvPr>
        </p:nvSpPr>
        <p:spPr>
          <a:xfrm>
            <a:off x="755650" y="1557338"/>
            <a:ext cx="7772400" cy="4967287"/>
          </a:xfrm>
          <a:ln/>
        </p:spPr>
        <p:txBody>
          <a:bodyPr vert="horz" wrap="square" lIns="91440" tIns="45720" rIns="91440" bIns="45720" anchor="t" anchorCtr="0"/>
          <a:p>
            <a:pPr eaLnBrk="1" hangingPunct="1">
              <a:lnSpc>
                <a:spcPct val="80000"/>
              </a:lnSpc>
            </a:pPr>
            <a:r>
              <a:rPr lang="zh-CN" altLang="en-US" sz="1800" dirty="0"/>
              <a:t>第一步 创建根结点。</a:t>
            </a:r>
            <a:endParaRPr lang="zh-CN" altLang="en-US" sz="1800" dirty="0"/>
          </a:p>
          <a:p>
            <a:pPr eaLnBrk="1" hangingPunct="1">
              <a:lnSpc>
                <a:spcPct val="80000"/>
              </a:lnSpc>
            </a:pPr>
            <a:r>
              <a:rPr lang="zh-CN" altLang="en-US" sz="1800" dirty="0"/>
              <a:t>第二步 根结点数据集为初始数据集。</a:t>
            </a:r>
            <a:endParaRPr lang="zh-CN" altLang="en-US" sz="1800" dirty="0"/>
          </a:p>
          <a:p>
            <a:pPr eaLnBrk="1" hangingPunct="1">
              <a:lnSpc>
                <a:spcPct val="80000"/>
              </a:lnSpc>
            </a:pPr>
            <a:r>
              <a:rPr lang="zh-CN" altLang="en-US" sz="1800" dirty="0"/>
              <a:t>第三步 根结点属性集包括全体属性。</a:t>
            </a:r>
            <a:endParaRPr lang="zh-CN" altLang="en-US" sz="1800" dirty="0"/>
          </a:p>
          <a:p>
            <a:pPr eaLnBrk="1" hangingPunct="1">
              <a:lnSpc>
                <a:spcPct val="80000"/>
              </a:lnSpc>
            </a:pPr>
            <a:r>
              <a:rPr lang="zh-CN" altLang="en-US" sz="1800" dirty="0"/>
              <a:t>第四步 当前结点指向根结点。</a:t>
            </a:r>
            <a:endParaRPr lang="zh-CN" altLang="en-US" sz="1800" dirty="0"/>
          </a:p>
          <a:p>
            <a:pPr eaLnBrk="1" hangingPunct="1">
              <a:lnSpc>
                <a:spcPct val="80000"/>
              </a:lnSpc>
            </a:pPr>
            <a:r>
              <a:rPr lang="zh-CN" altLang="en-US" sz="1800" dirty="0"/>
              <a:t>第五步 在当前结点的属性集和数据集上，计算所有属性的信息增益。</a:t>
            </a:r>
            <a:endParaRPr lang="zh-CN" altLang="en-US" sz="1800" dirty="0"/>
          </a:p>
          <a:p>
            <a:pPr eaLnBrk="1" hangingPunct="1">
              <a:lnSpc>
                <a:spcPct val="80000"/>
              </a:lnSpc>
            </a:pPr>
            <a:r>
              <a:rPr lang="zh-CN" altLang="en-US" sz="1800" dirty="0"/>
              <a:t>第六步 选择信息增益最大的属性</a:t>
            </a:r>
            <a:r>
              <a:rPr lang="en-US" altLang="zh-CN" sz="1800" dirty="0"/>
              <a:t>A</a:t>
            </a:r>
            <a:r>
              <a:rPr lang="zh-CN" altLang="en-US" sz="1800" dirty="0"/>
              <a:t>作为当前结点的决策属性。</a:t>
            </a:r>
            <a:endParaRPr lang="zh-CN" altLang="en-US" sz="1800" dirty="0"/>
          </a:p>
          <a:p>
            <a:pPr eaLnBrk="1" hangingPunct="1">
              <a:lnSpc>
                <a:spcPct val="80000"/>
              </a:lnSpc>
            </a:pPr>
            <a:r>
              <a:rPr lang="zh-CN" altLang="en-US" sz="1800" dirty="0"/>
              <a:t>第七步 如果最大信息增益小于等于</a:t>
            </a:r>
            <a:r>
              <a:rPr lang="en-US" altLang="zh-CN" sz="1800" dirty="0"/>
              <a:t>0</a:t>
            </a:r>
            <a:r>
              <a:rPr lang="zh-CN" altLang="en-US" sz="1800" dirty="0"/>
              <a:t>，则当前结点是叶子结点，标定其类别，并标记该结点已处理。执行第十四步。否则执行第八步。</a:t>
            </a:r>
            <a:endParaRPr lang="zh-CN" altLang="en-US" sz="1800" dirty="0"/>
          </a:p>
          <a:p>
            <a:pPr eaLnBrk="1" hangingPunct="1">
              <a:lnSpc>
                <a:spcPct val="80000"/>
              </a:lnSpc>
            </a:pPr>
            <a:r>
              <a:rPr lang="zh-CN" altLang="en-US" sz="1800" dirty="0"/>
              <a:t>第八步 对属性</a:t>
            </a:r>
            <a:r>
              <a:rPr lang="en-US" altLang="zh-CN" sz="1800" dirty="0"/>
              <a:t>A</a:t>
            </a:r>
            <a:r>
              <a:rPr lang="zh-CN" altLang="en-US" sz="1800" dirty="0"/>
              <a:t>的每一个可能值生成一个新结点。</a:t>
            </a:r>
            <a:endParaRPr lang="zh-CN" altLang="en-US" sz="1800" dirty="0"/>
          </a:p>
          <a:p>
            <a:pPr eaLnBrk="1" hangingPunct="1">
              <a:lnSpc>
                <a:spcPct val="80000"/>
              </a:lnSpc>
            </a:pPr>
            <a:r>
              <a:rPr lang="zh-CN" altLang="en-US" sz="1800" dirty="0"/>
              <a:t>第九步 把当前结点作为新结点的父结点。</a:t>
            </a:r>
            <a:endParaRPr lang="zh-CN" altLang="en-US" sz="1800" dirty="0"/>
          </a:p>
          <a:p>
            <a:pPr eaLnBrk="1" hangingPunct="1">
              <a:lnSpc>
                <a:spcPct val="80000"/>
              </a:lnSpc>
            </a:pPr>
            <a:r>
              <a:rPr lang="zh-CN" altLang="en-US" sz="1800" dirty="0"/>
              <a:t>第十步 从当前结点数据集中选取属性</a:t>
            </a:r>
            <a:r>
              <a:rPr lang="en-US" altLang="zh-CN" sz="1800" dirty="0"/>
              <a:t>A</a:t>
            </a:r>
            <a:r>
              <a:rPr lang="zh-CN" altLang="en-US" sz="1800" dirty="0"/>
              <a:t>等于某个值的数据，作为该值对应新结点的数据集。</a:t>
            </a:r>
            <a:endParaRPr lang="zh-CN" altLang="en-US" sz="1800" dirty="0"/>
          </a:p>
          <a:p>
            <a:pPr eaLnBrk="1" hangingPunct="1">
              <a:lnSpc>
                <a:spcPct val="80000"/>
              </a:lnSpc>
            </a:pPr>
            <a:r>
              <a:rPr lang="zh-CN" altLang="en-US" sz="1800" dirty="0"/>
              <a:t>第十一步 从当前结点属性集中去除属性</a:t>
            </a:r>
            <a:r>
              <a:rPr lang="en-US" altLang="zh-CN" sz="1800" dirty="0"/>
              <a:t>A</a:t>
            </a:r>
            <a:r>
              <a:rPr lang="zh-CN" altLang="en-US" sz="1800" dirty="0"/>
              <a:t>，然后作为新结点的属性集。</a:t>
            </a:r>
            <a:endParaRPr lang="zh-CN" altLang="en-US" sz="1800" dirty="0"/>
          </a:p>
          <a:p>
            <a:pPr eaLnBrk="1" hangingPunct="1">
              <a:lnSpc>
                <a:spcPct val="80000"/>
              </a:lnSpc>
            </a:pPr>
            <a:r>
              <a:rPr lang="zh-CN" altLang="en-US" sz="1800" dirty="0"/>
              <a:t>第十二步 如果新结点数据集或者属性集为空，则该新结点是叶子结点，标定其类别，并标记该结点已处理。</a:t>
            </a:r>
            <a:endParaRPr lang="zh-CN" altLang="en-US" sz="1800" dirty="0"/>
          </a:p>
          <a:p>
            <a:pPr eaLnBrk="1" hangingPunct="1">
              <a:lnSpc>
                <a:spcPct val="80000"/>
              </a:lnSpc>
            </a:pPr>
            <a:r>
              <a:rPr lang="zh-CN" altLang="en-US" sz="1800" dirty="0"/>
              <a:t>第十三步 标记当前结点已处理。</a:t>
            </a:r>
            <a:endParaRPr lang="zh-CN" altLang="en-US" sz="1800" dirty="0"/>
          </a:p>
          <a:p>
            <a:pPr eaLnBrk="1" hangingPunct="1">
              <a:lnSpc>
                <a:spcPct val="80000"/>
              </a:lnSpc>
            </a:pPr>
            <a:r>
              <a:rPr lang="zh-CN" altLang="en-US" sz="1800" dirty="0"/>
              <a:t>第十四步 令当前结点指向一个未处理结点。如果无未处理结点则算法结束。否则执行第五步。 </a:t>
            </a:r>
            <a:endParaRPr lang="zh-CN" altLang="en-US" sz="1800" dirty="0"/>
          </a:p>
        </p:txBody>
      </p:sp>
      <p:sp>
        <p:nvSpPr>
          <p:cNvPr id="9933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ransition spd="slow" advTm="4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499">
                                            <p:txEl>
                                              <p:charRg st="0" end="11"/>
                                            </p:txEl>
                                          </p:spTgt>
                                        </p:tgtEl>
                                        <p:attrNameLst>
                                          <p:attrName>style.visibility</p:attrName>
                                        </p:attrNameLst>
                                      </p:cBhvr>
                                      <p:to>
                                        <p:strVal val="visible"/>
                                      </p:to>
                                    </p:set>
                                    <p:anim calcmode="lin" valueType="num">
                                      <p:cBhvr additive="base">
                                        <p:cTn id="7" dur="500" fill="hold"/>
                                        <p:tgtEl>
                                          <p:spTgt spid="234499">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4499">
                                            <p:txEl>
                                              <p:charRg st="0" end="1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4499">
                                            <p:txEl>
                                              <p:charRg st="11" end="29"/>
                                            </p:txEl>
                                          </p:spTgt>
                                        </p:tgtEl>
                                        <p:attrNameLst>
                                          <p:attrName>style.visibility</p:attrName>
                                        </p:attrNameLst>
                                      </p:cBhvr>
                                      <p:to>
                                        <p:strVal val="visible"/>
                                      </p:to>
                                    </p:set>
                                    <p:anim calcmode="lin" valueType="num">
                                      <p:cBhvr additive="base">
                                        <p:cTn id="12" dur="500" fill="hold"/>
                                        <p:tgtEl>
                                          <p:spTgt spid="234499">
                                            <p:txEl>
                                              <p:charRg st="11" end="2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4499">
                                            <p:txEl>
                                              <p:charRg st="11" end="29"/>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34499">
                                            <p:txEl>
                                              <p:charRg st="29" end="47"/>
                                            </p:txEl>
                                          </p:spTgt>
                                        </p:tgtEl>
                                        <p:attrNameLst>
                                          <p:attrName>style.visibility</p:attrName>
                                        </p:attrNameLst>
                                      </p:cBhvr>
                                      <p:to>
                                        <p:strVal val="visible"/>
                                      </p:to>
                                    </p:set>
                                    <p:anim calcmode="lin" valueType="num">
                                      <p:cBhvr additive="base">
                                        <p:cTn id="17" dur="500" fill="hold"/>
                                        <p:tgtEl>
                                          <p:spTgt spid="234499">
                                            <p:txEl>
                                              <p:charRg st="29" end="4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4499">
                                            <p:txEl>
                                              <p:charRg st="29" end="47"/>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4499">
                                            <p:txEl>
                                              <p:charRg st="47" end="62"/>
                                            </p:txEl>
                                          </p:spTgt>
                                        </p:tgtEl>
                                        <p:attrNameLst>
                                          <p:attrName>style.visibility</p:attrName>
                                        </p:attrNameLst>
                                      </p:cBhvr>
                                      <p:to>
                                        <p:strVal val="visible"/>
                                      </p:to>
                                    </p:set>
                                    <p:anim calcmode="lin" valueType="num">
                                      <p:cBhvr additive="base">
                                        <p:cTn id="22" dur="500" fill="hold"/>
                                        <p:tgtEl>
                                          <p:spTgt spid="234499">
                                            <p:txEl>
                                              <p:charRg st="47" end="6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34499">
                                            <p:txEl>
                                              <p:charRg st="47" end="6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34499">
                                            <p:txEl>
                                              <p:charRg st="62" end="94"/>
                                            </p:txEl>
                                          </p:spTgt>
                                        </p:tgtEl>
                                        <p:attrNameLst>
                                          <p:attrName>style.visibility</p:attrName>
                                        </p:attrNameLst>
                                      </p:cBhvr>
                                      <p:to>
                                        <p:strVal val="visible"/>
                                      </p:to>
                                    </p:set>
                                    <p:anim calcmode="lin" valueType="num">
                                      <p:cBhvr additive="base">
                                        <p:cTn id="27" dur="500" fill="hold"/>
                                        <p:tgtEl>
                                          <p:spTgt spid="234499">
                                            <p:txEl>
                                              <p:charRg st="62" end="9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4499">
                                            <p:txEl>
                                              <p:charRg st="62" end="9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34499">
                                            <p:txEl>
                                              <p:charRg st="94" end="123"/>
                                            </p:txEl>
                                          </p:spTgt>
                                        </p:tgtEl>
                                        <p:attrNameLst>
                                          <p:attrName>style.visibility</p:attrName>
                                        </p:attrNameLst>
                                      </p:cBhvr>
                                      <p:to>
                                        <p:strVal val="visible"/>
                                      </p:to>
                                    </p:set>
                                    <p:anim calcmode="lin" valueType="num">
                                      <p:cBhvr additive="base">
                                        <p:cTn id="32" dur="500" fill="hold"/>
                                        <p:tgtEl>
                                          <p:spTgt spid="234499">
                                            <p:txEl>
                                              <p:charRg st="94" end="12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4499">
                                            <p:txEl>
                                              <p:charRg st="94" end="12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34499">
                                            <p:txEl>
                                              <p:charRg st="123" end="184"/>
                                            </p:txEl>
                                          </p:spTgt>
                                        </p:tgtEl>
                                        <p:attrNameLst>
                                          <p:attrName>style.visibility</p:attrName>
                                        </p:attrNameLst>
                                      </p:cBhvr>
                                      <p:to>
                                        <p:strVal val="visible"/>
                                      </p:to>
                                    </p:set>
                                    <p:anim calcmode="lin" valueType="num">
                                      <p:cBhvr additive="base">
                                        <p:cTn id="37" dur="500" fill="hold"/>
                                        <p:tgtEl>
                                          <p:spTgt spid="234499">
                                            <p:txEl>
                                              <p:charRg st="123" end="18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4499">
                                            <p:txEl>
                                              <p:charRg st="123" end="18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34499">
                                            <p:txEl>
                                              <p:charRg st="184" end="208"/>
                                            </p:txEl>
                                          </p:spTgt>
                                        </p:tgtEl>
                                        <p:attrNameLst>
                                          <p:attrName>style.visibility</p:attrName>
                                        </p:attrNameLst>
                                      </p:cBhvr>
                                      <p:to>
                                        <p:strVal val="visible"/>
                                      </p:to>
                                    </p:set>
                                    <p:anim calcmode="lin" valueType="num">
                                      <p:cBhvr additive="base">
                                        <p:cTn id="42" dur="500" fill="hold"/>
                                        <p:tgtEl>
                                          <p:spTgt spid="234499">
                                            <p:txEl>
                                              <p:charRg st="184" end="20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34499">
                                            <p:txEl>
                                              <p:charRg st="184" end="208"/>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234499">
                                            <p:txEl>
                                              <p:charRg st="208" end="228"/>
                                            </p:txEl>
                                          </p:spTgt>
                                        </p:tgtEl>
                                        <p:attrNameLst>
                                          <p:attrName>style.visibility</p:attrName>
                                        </p:attrNameLst>
                                      </p:cBhvr>
                                      <p:to>
                                        <p:strVal val="visible"/>
                                      </p:to>
                                    </p:set>
                                    <p:anim calcmode="lin" valueType="num">
                                      <p:cBhvr additive="base">
                                        <p:cTn id="47" dur="500" fill="hold"/>
                                        <p:tgtEl>
                                          <p:spTgt spid="234499">
                                            <p:txEl>
                                              <p:charRg st="208" end="22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4499">
                                            <p:txEl>
                                              <p:charRg st="208" end="22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234499">
                                            <p:txEl>
                                              <p:charRg st="228" end="270"/>
                                            </p:txEl>
                                          </p:spTgt>
                                        </p:tgtEl>
                                        <p:attrNameLst>
                                          <p:attrName>style.visibility</p:attrName>
                                        </p:attrNameLst>
                                      </p:cBhvr>
                                      <p:to>
                                        <p:strVal val="visible"/>
                                      </p:to>
                                    </p:set>
                                    <p:anim calcmode="lin" valueType="num">
                                      <p:cBhvr additive="base">
                                        <p:cTn id="52" dur="500" fill="hold"/>
                                        <p:tgtEl>
                                          <p:spTgt spid="234499">
                                            <p:txEl>
                                              <p:charRg st="228" end="27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34499">
                                            <p:txEl>
                                              <p:charRg st="228" end="27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234499">
                                            <p:txEl>
                                              <p:charRg st="270" end="303"/>
                                            </p:txEl>
                                          </p:spTgt>
                                        </p:tgtEl>
                                        <p:attrNameLst>
                                          <p:attrName>style.visibility</p:attrName>
                                        </p:attrNameLst>
                                      </p:cBhvr>
                                      <p:to>
                                        <p:strVal val="visible"/>
                                      </p:to>
                                    </p:set>
                                    <p:anim calcmode="lin" valueType="num">
                                      <p:cBhvr additive="base">
                                        <p:cTn id="57" dur="500" fill="hold"/>
                                        <p:tgtEl>
                                          <p:spTgt spid="234499">
                                            <p:txEl>
                                              <p:charRg st="270" end="30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34499">
                                            <p:txEl>
                                              <p:charRg st="270" end="303"/>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234499">
                                            <p:txEl>
                                              <p:charRg st="303" end="352"/>
                                            </p:txEl>
                                          </p:spTgt>
                                        </p:tgtEl>
                                        <p:attrNameLst>
                                          <p:attrName>style.visibility</p:attrName>
                                        </p:attrNameLst>
                                      </p:cBhvr>
                                      <p:to>
                                        <p:strVal val="visible"/>
                                      </p:to>
                                    </p:set>
                                    <p:anim calcmode="lin" valueType="num">
                                      <p:cBhvr additive="base">
                                        <p:cTn id="62" dur="500" fill="hold"/>
                                        <p:tgtEl>
                                          <p:spTgt spid="234499">
                                            <p:txEl>
                                              <p:charRg st="303" end="35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34499">
                                            <p:txEl>
                                              <p:charRg st="303" end="352"/>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234499">
                                            <p:txEl>
                                              <p:charRg st="352" end="368"/>
                                            </p:txEl>
                                          </p:spTgt>
                                        </p:tgtEl>
                                        <p:attrNameLst>
                                          <p:attrName>style.visibility</p:attrName>
                                        </p:attrNameLst>
                                      </p:cBhvr>
                                      <p:to>
                                        <p:strVal val="visible"/>
                                      </p:to>
                                    </p:set>
                                    <p:anim calcmode="lin" valueType="num">
                                      <p:cBhvr additive="base">
                                        <p:cTn id="67" dur="500" fill="hold"/>
                                        <p:tgtEl>
                                          <p:spTgt spid="234499">
                                            <p:txEl>
                                              <p:charRg st="352" end="36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4499">
                                            <p:txEl>
                                              <p:charRg st="352" end="368"/>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234499">
                                            <p:txEl>
                                              <p:charRg st="368" end="412"/>
                                            </p:txEl>
                                          </p:spTgt>
                                        </p:tgtEl>
                                        <p:attrNameLst>
                                          <p:attrName>style.visibility</p:attrName>
                                        </p:attrNameLst>
                                      </p:cBhvr>
                                      <p:to>
                                        <p:strVal val="visible"/>
                                      </p:to>
                                    </p:set>
                                    <p:anim calcmode="lin" valueType="num">
                                      <p:cBhvr additive="base">
                                        <p:cTn id="72" dur="500" fill="hold"/>
                                        <p:tgtEl>
                                          <p:spTgt spid="234499">
                                            <p:txEl>
                                              <p:charRg st="368" end="41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34499">
                                            <p:txEl>
                                              <p:charRg st="368" end="4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ID3</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算法特点</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5523" name="Rectangle 3" descr="Rectangle: Click to edit Master text styles&#13;&#10;Second level&#13;&#10;Third level&#13;&#10;Fourth level&#13;&#10;Fifth level"/>
          <p:cNvSpPr>
            <a:spLocks noGrp="1"/>
          </p:cNvSpPr>
          <p:nvPr>
            <p:ph idx="1"/>
          </p:nvPr>
        </p:nvSpPr>
        <p:spPr>
          <a:xfrm>
            <a:off x="684213" y="1557338"/>
            <a:ext cx="7920037" cy="5157787"/>
          </a:xfrm>
          <a:ln/>
        </p:spPr>
        <p:txBody>
          <a:bodyPr vert="horz" wrap="square" lIns="91440" tIns="45720" rIns="91440" bIns="45720" anchor="t" anchorCtr="0"/>
          <a:p>
            <a:pPr eaLnBrk="1" hangingPunct="1">
              <a:lnSpc>
                <a:spcPct val="90000"/>
              </a:lnSpc>
            </a:pPr>
            <a:r>
              <a:rPr lang="en-US" altLang="zh-CN" sz="1800" dirty="0"/>
              <a:t>ID3</a:t>
            </a:r>
            <a:r>
              <a:rPr lang="zh-CN" altLang="en-US" sz="1800" dirty="0"/>
              <a:t>算法的假设空间就是所有可能决策树的集合。</a:t>
            </a:r>
            <a:endParaRPr lang="zh-CN" altLang="en-US" sz="1800" dirty="0"/>
          </a:p>
          <a:p>
            <a:pPr lvl="1" eaLnBrk="1" hangingPunct="1">
              <a:lnSpc>
                <a:spcPct val="90000"/>
              </a:lnSpc>
            </a:pPr>
            <a:r>
              <a:rPr lang="zh-CN" altLang="en-US" sz="1600" dirty="0"/>
              <a:t>也是一个关于现有属性的有限离散值函数的完整空间。</a:t>
            </a:r>
            <a:endParaRPr lang="zh-CN" altLang="en-US" sz="1600" dirty="0"/>
          </a:p>
          <a:p>
            <a:pPr eaLnBrk="1" hangingPunct="1">
              <a:lnSpc>
                <a:spcPct val="90000"/>
              </a:lnSpc>
            </a:pPr>
            <a:r>
              <a:rPr lang="en-US" altLang="zh-CN" sz="1800" dirty="0"/>
              <a:t>ID3</a:t>
            </a:r>
            <a:r>
              <a:rPr lang="zh-CN" altLang="en-US" sz="1800" dirty="0"/>
              <a:t>算法运用爬山法搜索假设空间，</a:t>
            </a:r>
            <a:endParaRPr lang="zh-CN" altLang="en-US" sz="1800" dirty="0"/>
          </a:p>
          <a:p>
            <a:pPr lvl="1" eaLnBrk="1" hangingPunct="1">
              <a:lnSpc>
                <a:spcPct val="90000"/>
              </a:lnSpc>
            </a:pPr>
            <a:r>
              <a:rPr lang="zh-CN" altLang="en-US" sz="1600" dirty="0"/>
              <a:t>并未彻底地搜索整个空间，而是当遇到第一个可接受的树时，就终止了。</a:t>
            </a:r>
            <a:endParaRPr lang="zh-CN" altLang="en-US" sz="1600" dirty="0"/>
          </a:p>
          <a:p>
            <a:pPr lvl="1" eaLnBrk="1" hangingPunct="1">
              <a:lnSpc>
                <a:spcPct val="90000"/>
              </a:lnSpc>
            </a:pPr>
            <a:r>
              <a:rPr lang="en-US" altLang="zh-CN" sz="1600" dirty="0"/>
              <a:t>ID3</a:t>
            </a:r>
            <a:r>
              <a:rPr lang="zh-CN" altLang="en-US" sz="1600" dirty="0"/>
              <a:t>算法实际上用信息增益度量作启发式规则，指导爬山搜索。</a:t>
            </a:r>
            <a:endParaRPr lang="zh-CN" altLang="en-US" sz="1600" dirty="0"/>
          </a:p>
          <a:p>
            <a:pPr eaLnBrk="1" hangingPunct="1">
              <a:lnSpc>
                <a:spcPct val="90000"/>
              </a:lnSpc>
            </a:pPr>
            <a:r>
              <a:rPr lang="en-US" altLang="zh-CN" sz="1800" dirty="0"/>
              <a:t>ID3</a:t>
            </a:r>
            <a:r>
              <a:rPr lang="zh-CN" altLang="en-US" sz="1800" dirty="0"/>
              <a:t>的搜索策略是：</a:t>
            </a:r>
            <a:endParaRPr lang="zh-CN" altLang="en-US" sz="1800" dirty="0"/>
          </a:p>
          <a:p>
            <a:pPr lvl="1" eaLnBrk="1" hangingPunct="1">
              <a:lnSpc>
                <a:spcPct val="90000"/>
              </a:lnSpc>
            </a:pPr>
            <a:r>
              <a:rPr lang="zh-CN" altLang="en-US" sz="1600" dirty="0"/>
              <a:t>优先选择较短的树，而不是较长的；</a:t>
            </a:r>
            <a:endParaRPr lang="zh-CN" altLang="en-US" sz="1600" dirty="0"/>
          </a:p>
          <a:p>
            <a:pPr lvl="1" eaLnBrk="1" hangingPunct="1">
              <a:lnSpc>
                <a:spcPct val="90000"/>
              </a:lnSpc>
            </a:pPr>
            <a:r>
              <a:rPr lang="zh-CN" altLang="en-US" sz="1600" dirty="0"/>
              <a:t>选择那些高信息增益高属性更靠近根结点的树。</a:t>
            </a:r>
            <a:endParaRPr lang="zh-CN" altLang="en-US" sz="1600" dirty="0"/>
          </a:p>
          <a:p>
            <a:pPr lvl="1" eaLnBrk="1" hangingPunct="1">
              <a:lnSpc>
                <a:spcPct val="90000"/>
              </a:lnSpc>
            </a:pPr>
            <a:r>
              <a:rPr lang="zh-CN" altLang="en-US" sz="1600" dirty="0"/>
              <a:t>优先选择短的树，即复杂度小的决策树，更符合奥坎姆剃刀原则。</a:t>
            </a:r>
            <a:endParaRPr lang="zh-CN" altLang="en-US" sz="1600" dirty="0"/>
          </a:p>
          <a:p>
            <a:pPr lvl="1" eaLnBrk="1" hangingPunct="1">
              <a:lnSpc>
                <a:spcPct val="90000"/>
              </a:lnSpc>
            </a:pPr>
            <a:r>
              <a:rPr lang="zh-CN" altLang="en-US" sz="1600" dirty="0"/>
              <a:t>也就是优先选择更简单的假设。</a:t>
            </a:r>
            <a:endParaRPr lang="zh-CN" altLang="en-US" sz="1600" dirty="0"/>
          </a:p>
          <a:p>
            <a:pPr eaLnBrk="1" hangingPunct="1">
              <a:lnSpc>
                <a:spcPct val="90000"/>
              </a:lnSpc>
            </a:pPr>
            <a:r>
              <a:rPr lang="zh-CN" altLang="en-US" sz="1800" dirty="0"/>
              <a:t>基本的</a:t>
            </a:r>
            <a:r>
              <a:rPr lang="en-US" altLang="zh-CN" sz="1800" dirty="0"/>
              <a:t>ID3</a:t>
            </a:r>
            <a:r>
              <a:rPr lang="zh-CN" altLang="en-US" sz="1800" dirty="0"/>
              <a:t>算法不回溯，对已经做过的选择不再重新考虑。</a:t>
            </a:r>
            <a:endParaRPr lang="zh-CN" altLang="en-US" sz="1800" dirty="0"/>
          </a:p>
          <a:p>
            <a:pPr lvl="1" eaLnBrk="1" hangingPunct="1">
              <a:lnSpc>
                <a:spcPct val="90000"/>
              </a:lnSpc>
            </a:pPr>
            <a:r>
              <a:rPr lang="en-US" altLang="zh-CN" sz="1600" dirty="0"/>
              <a:t>ID3</a:t>
            </a:r>
            <a:r>
              <a:rPr lang="zh-CN" altLang="en-US" sz="1600" dirty="0"/>
              <a:t>算法收敛到局部最优解，而不是全局最优。</a:t>
            </a:r>
            <a:endParaRPr lang="zh-CN" altLang="en-US" sz="1600" dirty="0"/>
          </a:p>
          <a:p>
            <a:pPr lvl="1" eaLnBrk="1" hangingPunct="1">
              <a:lnSpc>
                <a:spcPct val="90000"/>
              </a:lnSpc>
            </a:pPr>
            <a:r>
              <a:rPr lang="zh-CN" altLang="en-US" sz="1600" dirty="0"/>
              <a:t>可以对</a:t>
            </a:r>
            <a:r>
              <a:rPr lang="en-US" altLang="zh-CN" sz="1600" dirty="0"/>
              <a:t>ID3</a:t>
            </a:r>
            <a:r>
              <a:rPr lang="zh-CN" altLang="en-US" sz="1600" dirty="0"/>
              <a:t>算法得到的决策树进行修剪，增加某种形式的回溯，从而得到更优解。</a:t>
            </a:r>
            <a:endParaRPr lang="zh-CN" altLang="en-US" sz="1600" dirty="0"/>
          </a:p>
          <a:p>
            <a:pPr eaLnBrk="1" hangingPunct="1">
              <a:lnSpc>
                <a:spcPct val="90000"/>
              </a:lnSpc>
            </a:pPr>
            <a:r>
              <a:rPr lang="en-US" altLang="zh-CN" sz="1800" dirty="0"/>
              <a:t>ID3</a:t>
            </a:r>
            <a:r>
              <a:rPr lang="zh-CN" altLang="en-US" sz="1800" dirty="0"/>
              <a:t>算法在搜索的每一步都使用当前的所有训练数据。</a:t>
            </a:r>
            <a:endParaRPr lang="zh-CN" altLang="en-US" sz="1800" dirty="0"/>
          </a:p>
          <a:p>
            <a:pPr lvl="1" eaLnBrk="1" hangingPunct="1">
              <a:lnSpc>
                <a:spcPct val="90000"/>
              </a:lnSpc>
            </a:pPr>
            <a:r>
              <a:rPr lang="zh-CN" altLang="en-US" sz="1600" dirty="0"/>
              <a:t>使用全体数据的统计属性（信息增益）可以大大降低个别错误训练数据对学习结果的影响</a:t>
            </a:r>
            <a:r>
              <a:rPr lang="zh-CN" altLang="en-US" sz="900" dirty="0"/>
              <a:t>。</a:t>
            </a:r>
            <a:endParaRPr lang="zh-CN" altLang="en-US" sz="900" dirty="0"/>
          </a:p>
          <a:p>
            <a:pPr lvl="1" eaLnBrk="1" hangingPunct="1">
              <a:lnSpc>
                <a:spcPct val="90000"/>
              </a:lnSpc>
            </a:pPr>
            <a:r>
              <a:rPr lang="zh-CN" altLang="en-US" sz="1600" dirty="0"/>
              <a:t>所以</a:t>
            </a:r>
            <a:r>
              <a:rPr lang="en-US" altLang="zh-CN" sz="1600" dirty="0"/>
              <a:t>ID3</a:t>
            </a:r>
            <a:r>
              <a:rPr lang="zh-CN" altLang="en-US" sz="1600" dirty="0"/>
              <a:t>算法可以很容易地扩展到处理含有噪声的训练数据。 </a:t>
            </a:r>
            <a:endParaRPr lang="zh-CN" altLang="en-US" sz="1600" dirty="0"/>
          </a:p>
        </p:txBody>
      </p:sp>
      <p:sp>
        <p:nvSpPr>
          <p:cNvPr id="10138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3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23">
                                            <p:txEl>
                                              <p:charRg st="0" end="24"/>
                                            </p:txEl>
                                          </p:spTgt>
                                        </p:tgtEl>
                                        <p:attrNameLst>
                                          <p:attrName>style.visibility</p:attrName>
                                        </p:attrNameLst>
                                      </p:cBhvr>
                                      <p:to>
                                        <p:strVal val="visible"/>
                                      </p:to>
                                    </p:set>
                                    <p:anim calcmode="lin" valueType="num">
                                      <p:cBhvr additive="base">
                                        <p:cTn id="7" dur="500" fill="hold"/>
                                        <p:tgtEl>
                                          <p:spTgt spid="235523">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3">
                                            <p:txEl>
                                              <p:charRg st="0" end="2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5523">
                                            <p:txEl>
                                              <p:charRg st="24" end="49"/>
                                            </p:txEl>
                                          </p:spTgt>
                                        </p:tgtEl>
                                        <p:attrNameLst>
                                          <p:attrName>style.visibility</p:attrName>
                                        </p:attrNameLst>
                                      </p:cBhvr>
                                      <p:to>
                                        <p:strVal val="visible"/>
                                      </p:to>
                                    </p:set>
                                    <p:anim calcmode="lin" valueType="num">
                                      <p:cBhvr additive="base">
                                        <p:cTn id="12" dur="500" fill="hold"/>
                                        <p:tgtEl>
                                          <p:spTgt spid="235523">
                                            <p:txEl>
                                              <p:charRg st="24" end="4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5523">
                                            <p:txEl>
                                              <p:charRg st="24" end="49"/>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23">
                                            <p:txEl>
                                              <p:charRg st="49" end="67"/>
                                            </p:txEl>
                                          </p:spTgt>
                                        </p:tgtEl>
                                        <p:attrNameLst>
                                          <p:attrName>style.visibility</p:attrName>
                                        </p:attrNameLst>
                                      </p:cBhvr>
                                      <p:to>
                                        <p:strVal val="visible"/>
                                      </p:to>
                                    </p:set>
                                    <p:anim calcmode="lin" valueType="num">
                                      <p:cBhvr additive="base">
                                        <p:cTn id="18" dur="500" fill="hold"/>
                                        <p:tgtEl>
                                          <p:spTgt spid="235523">
                                            <p:txEl>
                                              <p:charRg st="49" end="6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5523">
                                            <p:txEl>
                                              <p:charRg st="49" end="67"/>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35523">
                                            <p:txEl>
                                              <p:charRg st="67" end="100"/>
                                            </p:txEl>
                                          </p:spTgt>
                                        </p:tgtEl>
                                        <p:attrNameLst>
                                          <p:attrName>style.visibility</p:attrName>
                                        </p:attrNameLst>
                                      </p:cBhvr>
                                      <p:to>
                                        <p:strVal val="visible"/>
                                      </p:to>
                                    </p:set>
                                    <p:anim calcmode="lin" valueType="num">
                                      <p:cBhvr additive="base">
                                        <p:cTn id="23" dur="500" fill="hold"/>
                                        <p:tgtEl>
                                          <p:spTgt spid="235523">
                                            <p:txEl>
                                              <p:charRg st="67" end="10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23">
                                            <p:txEl>
                                              <p:charRg st="67" end="10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235523">
                                            <p:txEl>
                                              <p:charRg st="100" end="130"/>
                                            </p:txEl>
                                          </p:spTgt>
                                        </p:tgtEl>
                                        <p:attrNameLst>
                                          <p:attrName>style.visibility</p:attrName>
                                        </p:attrNameLst>
                                      </p:cBhvr>
                                      <p:to>
                                        <p:strVal val="visible"/>
                                      </p:to>
                                    </p:set>
                                    <p:anim calcmode="lin" valueType="num">
                                      <p:cBhvr additive="base">
                                        <p:cTn id="28" dur="500" fill="hold"/>
                                        <p:tgtEl>
                                          <p:spTgt spid="235523">
                                            <p:txEl>
                                              <p:charRg st="100" end="13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35523">
                                            <p:txEl>
                                              <p:charRg st="100" end="13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35523">
                                            <p:txEl>
                                              <p:charRg st="130" end="141"/>
                                            </p:txEl>
                                          </p:spTgt>
                                        </p:tgtEl>
                                        <p:attrNameLst>
                                          <p:attrName>style.visibility</p:attrName>
                                        </p:attrNameLst>
                                      </p:cBhvr>
                                      <p:to>
                                        <p:strVal val="visible"/>
                                      </p:to>
                                    </p:set>
                                    <p:anim calcmode="lin" valueType="num">
                                      <p:cBhvr additive="base">
                                        <p:cTn id="34" dur="500" fill="hold"/>
                                        <p:tgtEl>
                                          <p:spTgt spid="235523">
                                            <p:txEl>
                                              <p:charRg st="130" end="14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35523">
                                            <p:txEl>
                                              <p:charRg st="130" end="141"/>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235523">
                                            <p:txEl>
                                              <p:charRg st="141" end="158"/>
                                            </p:txEl>
                                          </p:spTgt>
                                        </p:tgtEl>
                                        <p:attrNameLst>
                                          <p:attrName>style.visibility</p:attrName>
                                        </p:attrNameLst>
                                      </p:cBhvr>
                                      <p:to>
                                        <p:strVal val="visible"/>
                                      </p:to>
                                    </p:set>
                                    <p:anim calcmode="lin" valueType="num">
                                      <p:cBhvr additive="base">
                                        <p:cTn id="39" dur="500" fill="hold"/>
                                        <p:tgtEl>
                                          <p:spTgt spid="235523">
                                            <p:txEl>
                                              <p:charRg st="141" end="15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5523">
                                            <p:txEl>
                                              <p:charRg st="141" end="158"/>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nodeType="afterEffect">
                                  <p:stCondLst>
                                    <p:cond delay="0"/>
                                  </p:stCondLst>
                                  <p:childTnLst>
                                    <p:set>
                                      <p:cBhvr>
                                        <p:cTn id="43" dur="1" fill="hold">
                                          <p:stCondLst>
                                            <p:cond delay="0"/>
                                          </p:stCondLst>
                                        </p:cTn>
                                        <p:tgtEl>
                                          <p:spTgt spid="235523">
                                            <p:txEl>
                                              <p:charRg st="158" end="180"/>
                                            </p:txEl>
                                          </p:spTgt>
                                        </p:tgtEl>
                                        <p:attrNameLst>
                                          <p:attrName>style.visibility</p:attrName>
                                        </p:attrNameLst>
                                      </p:cBhvr>
                                      <p:to>
                                        <p:strVal val="visible"/>
                                      </p:to>
                                    </p:set>
                                    <p:anim calcmode="lin" valueType="num">
                                      <p:cBhvr additive="base">
                                        <p:cTn id="44" dur="500" fill="hold"/>
                                        <p:tgtEl>
                                          <p:spTgt spid="235523">
                                            <p:txEl>
                                              <p:charRg st="158" end="18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5523">
                                            <p:txEl>
                                              <p:charRg st="158" end="18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nodeType="afterEffect">
                                  <p:stCondLst>
                                    <p:cond delay="0"/>
                                  </p:stCondLst>
                                  <p:childTnLst>
                                    <p:set>
                                      <p:cBhvr>
                                        <p:cTn id="48" dur="1" fill="hold">
                                          <p:stCondLst>
                                            <p:cond delay="0"/>
                                          </p:stCondLst>
                                        </p:cTn>
                                        <p:tgtEl>
                                          <p:spTgt spid="235523">
                                            <p:txEl>
                                              <p:charRg st="180" end="210"/>
                                            </p:txEl>
                                          </p:spTgt>
                                        </p:tgtEl>
                                        <p:attrNameLst>
                                          <p:attrName>style.visibility</p:attrName>
                                        </p:attrNameLst>
                                      </p:cBhvr>
                                      <p:to>
                                        <p:strVal val="visible"/>
                                      </p:to>
                                    </p:set>
                                    <p:anim calcmode="lin" valueType="num">
                                      <p:cBhvr additive="base">
                                        <p:cTn id="49" dur="500" fill="hold"/>
                                        <p:tgtEl>
                                          <p:spTgt spid="235523">
                                            <p:txEl>
                                              <p:charRg st="180" end="2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23">
                                            <p:txEl>
                                              <p:charRg st="180" end="21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2000"/>
                            </p:stCondLst>
                            <p:childTnLst>
                              <p:par>
                                <p:cTn id="52" presetID="2" presetClass="entr" presetSubtype="4" fill="hold" nodeType="afterEffect">
                                  <p:stCondLst>
                                    <p:cond delay="0"/>
                                  </p:stCondLst>
                                  <p:childTnLst>
                                    <p:set>
                                      <p:cBhvr>
                                        <p:cTn id="53" dur="1" fill="hold">
                                          <p:stCondLst>
                                            <p:cond delay="0"/>
                                          </p:stCondLst>
                                        </p:cTn>
                                        <p:tgtEl>
                                          <p:spTgt spid="235523">
                                            <p:txEl>
                                              <p:charRg st="210" end="225"/>
                                            </p:txEl>
                                          </p:spTgt>
                                        </p:tgtEl>
                                        <p:attrNameLst>
                                          <p:attrName>style.visibility</p:attrName>
                                        </p:attrNameLst>
                                      </p:cBhvr>
                                      <p:to>
                                        <p:strVal val="visible"/>
                                      </p:to>
                                    </p:set>
                                    <p:anim calcmode="lin" valueType="num">
                                      <p:cBhvr additive="base">
                                        <p:cTn id="54" dur="500" fill="hold"/>
                                        <p:tgtEl>
                                          <p:spTgt spid="235523">
                                            <p:txEl>
                                              <p:charRg st="210" end="22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35523">
                                            <p:txEl>
                                              <p:charRg st="210" end="22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35523">
                                            <p:txEl>
                                              <p:charRg st="225" end="253"/>
                                            </p:txEl>
                                          </p:spTgt>
                                        </p:tgtEl>
                                        <p:attrNameLst>
                                          <p:attrName>style.visibility</p:attrName>
                                        </p:attrNameLst>
                                      </p:cBhvr>
                                      <p:to>
                                        <p:strVal val="visible"/>
                                      </p:to>
                                    </p:set>
                                    <p:anim calcmode="lin" valueType="num">
                                      <p:cBhvr additive="base">
                                        <p:cTn id="60" dur="500" fill="hold"/>
                                        <p:tgtEl>
                                          <p:spTgt spid="235523">
                                            <p:txEl>
                                              <p:charRg st="225" end="253"/>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35523">
                                            <p:txEl>
                                              <p:charRg st="225" end="253"/>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235523">
                                            <p:txEl>
                                              <p:charRg st="253" end="276"/>
                                            </p:txEl>
                                          </p:spTgt>
                                        </p:tgtEl>
                                        <p:attrNameLst>
                                          <p:attrName>style.visibility</p:attrName>
                                        </p:attrNameLst>
                                      </p:cBhvr>
                                      <p:to>
                                        <p:strVal val="visible"/>
                                      </p:to>
                                    </p:set>
                                    <p:anim calcmode="lin" valueType="num">
                                      <p:cBhvr additive="base">
                                        <p:cTn id="65" dur="500" fill="hold"/>
                                        <p:tgtEl>
                                          <p:spTgt spid="235523">
                                            <p:txEl>
                                              <p:charRg st="253" end="27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35523">
                                            <p:txEl>
                                              <p:charRg st="253" end="276"/>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nodeType="afterEffect">
                                  <p:stCondLst>
                                    <p:cond delay="0"/>
                                  </p:stCondLst>
                                  <p:childTnLst>
                                    <p:set>
                                      <p:cBhvr>
                                        <p:cTn id="69" dur="1" fill="hold">
                                          <p:stCondLst>
                                            <p:cond delay="0"/>
                                          </p:stCondLst>
                                        </p:cTn>
                                        <p:tgtEl>
                                          <p:spTgt spid="235523">
                                            <p:txEl>
                                              <p:charRg st="276" end="314"/>
                                            </p:txEl>
                                          </p:spTgt>
                                        </p:tgtEl>
                                        <p:attrNameLst>
                                          <p:attrName>style.visibility</p:attrName>
                                        </p:attrNameLst>
                                      </p:cBhvr>
                                      <p:to>
                                        <p:strVal val="visible"/>
                                      </p:to>
                                    </p:set>
                                    <p:anim calcmode="lin" valueType="num">
                                      <p:cBhvr additive="base">
                                        <p:cTn id="70" dur="500" fill="hold"/>
                                        <p:tgtEl>
                                          <p:spTgt spid="235523">
                                            <p:txEl>
                                              <p:charRg st="276" end="31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35523">
                                            <p:txEl>
                                              <p:charRg st="276" end="314"/>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35523">
                                            <p:txEl>
                                              <p:charRg st="314" end="340"/>
                                            </p:txEl>
                                          </p:spTgt>
                                        </p:tgtEl>
                                        <p:attrNameLst>
                                          <p:attrName>style.visibility</p:attrName>
                                        </p:attrNameLst>
                                      </p:cBhvr>
                                      <p:to>
                                        <p:strVal val="visible"/>
                                      </p:to>
                                    </p:set>
                                    <p:anim calcmode="lin" valueType="num">
                                      <p:cBhvr additive="base">
                                        <p:cTn id="76" dur="500" fill="hold"/>
                                        <p:tgtEl>
                                          <p:spTgt spid="235523">
                                            <p:txEl>
                                              <p:charRg st="314" end="34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235523">
                                            <p:txEl>
                                              <p:charRg st="314" end="340"/>
                                            </p:txEl>
                                          </p:spTgt>
                                        </p:tgtEl>
                                        <p:attrNameLst>
                                          <p:attrName>ppt_y</p:attrName>
                                        </p:attrNameLst>
                                      </p:cBhvr>
                                      <p:tavLst>
                                        <p:tav tm="0">
                                          <p:val>
                                            <p:strVal val="1+#ppt_h/2"/>
                                          </p:val>
                                        </p:tav>
                                        <p:tav tm="100000">
                                          <p:val>
                                            <p:strVal val="#ppt_y"/>
                                          </p:val>
                                        </p:tav>
                                      </p:tavLst>
                                    </p:anim>
                                  </p:childTnLst>
                                </p:cTn>
                              </p:par>
                            </p:childTnLst>
                          </p:cTn>
                        </p:par>
                        <p:par>
                          <p:cTn id="78" fill="hold">
                            <p:stCondLst>
                              <p:cond delay="500"/>
                            </p:stCondLst>
                            <p:childTnLst>
                              <p:par>
                                <p:cTn id="79" presetID="2" presetClass="entr" presetSubtype="4" fill="hold" nodeType="afterEffect">
                                  <p:stCondLst>
                                    <p:cond delay="0"/>
                                  </p:stCondLst>
                                  <p:childTnLst>
                                    <p:set>
                                      <p:cBhvr>
                                        <p:cTn id="80" dur="1" fill="hold">
                                          <p:stCondLst>
                                            <p:cond delay="0"/>
                                          </p:stCondLst>
                                        </p:cTn>
                                        <p:tgtEl>
                                          <p:spTgt spid="235523">
                                            <p:txEl>
                                              <p:charRg st="340" end="381"/>
                                            </p:txEl>
                                          </p:spTgt>
                                        </p:tgtEl>
                                        <p:attrNameLst>
                                          <p:attrName>style.visibility</p:attrName>
                                        </p:attrNameLst>
                                      </p:cBhvr>
                                      <p:to>
                                        <p:strVal val="visible"/>
                                      </p:to>
                                    </p:set>
                                    <p:anim calcmode="lin" valueType="num">
                                      <p:cBhvr additive="base">
                                        <p:cTn id="81" dur="500" fill="hold"/>
                                        <p:tgtEl>
                                          <p:spTgt spid="235523">
                                            <p:txEl>
                                              <p:charRg st="340" end="38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35523">
                                            <p:txEl>
                                              <p:charRg st="340" end="381"/>
                                            </p:txEl>
                                          </p:spTgt>
                                        </p:tgtEl>
                                        <p:attrNameLst>
                                          <p:attrName>ppt_y</p:attrName>
                                        </p:attrNameLst>
                                      </p:cBhvr>
                                      <p:tavLst>
                                        <p:tav tm="0">
                                          <p:val>
                                            <p:strVal val="1+#ppt_h/2"/>
                                          </p:val>
                                        </p:tav>
                                        <p:tav tm="100000">
                                          <p:val>
                                            <p:strVal val="#ppt_y"/>
                                          </p:val>
                                        </p:tav>
                                      </p:tavLst>
                                    </p:anim>
                                  </p:childTnLst>
                                </p:cTn>
                              </p:par>
                            </p:childTnLst>
                          </p:cTn>
                        </p:par>
                        <p:par>
                          <p:cTn id="83" fill="hold">
                            <p:stCondLst>
                              <p:cond delay="1000"/>
                            </p:stCondLst>
                            <p:childTnLst>
                              <p:par>
                                <p:cTn id="84" presetID="2" presetClass="entr" presetSubtype="4" fill="hold" nodeType="afterEffect">
                                  <p:stCondLst>
                                    <p:cond delay="0"/>
                                  </p:stCondLst>
                                  <p:childTnLst>
                                    <p:set>
                                      <p:cBhvr>
                                        <p:cTn id="85" dur="1" fill="hold">
                                          <p:stCondLst>
                                            <p:cond delay="0"/>
                                          </p:stCondLst>
                                        </p:cTn>
                                        <p:tgtEl>
                                          <p:spTgt spid="235523">
                                            <p:txEl>
                                              <p:charRg st="381" end="411"/>
                                            </p:txEl>
                                          </p:spTgt>
                                        </p:tgtEl>
                                        <p:attrNameLst>
                                          <p:attrName>style.visibility</p:attrName>
                                        </p:attrNameLst>
                                      </p:cBhvr>
                                      <p:to>
                                        <p:strVal val="visible"/>
                                      </p:to>
                                    </p:set>
                                    <p:anim calcmode="lin" valueType="num">
                                      <p:cBhvr additive="base">
                                        <p:cTn id="86" dur="500" fill="hold"/>
                                        <p:tgtEl>
                                          <p:spTgt spid="235523">
                                            <p:txEl>
                                              <p:charRg st="381" end="411"/>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35523">
                                            <p:txEl>
                                              <p:charRg st="381" end="4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决策树学习的常见问题</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654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lvl="1" eaLnBrk="1" hangingPunct="1"/>
            <a:r>
              <a:rPr lang="zh-CN" altLang="en-US" dirty="0"/>
              <a:t>确定决策树增长的深度，避免过度拟合；</a:t>
            </a:r>
            <a:endParaRPr lang="zh-CN" altLang="en-US" dirty="0"/>
          </a:p>
          <a:p>
            <a:pPr lvl="1" eaLnBrk="1" hangingPunct="1"/>
            <a:r>
              <a:rPr lang="zh-CN" altLang="en-US" dirty="0"/>
              <a:t>处理连续值的属性；</a:t>
            </a:r>
            <a:endParaRPr lang="zh-CN" altLang="en-US" dirty="0"/>
          </a:p>
          <a:p>
            <a:pPr lvl="1" eaLnBrk="1" hangingPunct="1"/>
            <a:r>
              <a:rPr lang="zh-CN" altLang="en-US" dirty="0"/>
              <a:t>选择一个适当的属性筛选度量标准；</a:t>
            </a:r>
            <a:endParaRPr lang="zh-CN" altLang="en-US" dirty="0"/>
          </a:p>
          <a:p>
            <a:pPr lvl="1" eaLnBrk="1" hangingPunct="1"/>
            <a:r>
              <a:rPr lang="zh-CN" altLang="en-US" dirty="0"/>
              <a:t>处理属性值不完整的训练数据；</a:t>
            </a:r>
            <a:endParaRPr lang="zh-CN" altLang="en-US" dirty="0"/>
          </a:p>
          <a:p>
            <a:pPr lvl="1" eaLnBrk="1" hangingPunct="1"/>
            <a:r>
              <a:rPr lang="zh-CN" altLang="en-US" dirty="0"/>
              <a:t>处理不同代价的属性；</a:t>
            </a:r>
            <a:endParaRPr lang="zh-CN" altLang="en-US" dirty="0"/>
          </a:p>
          <a:p>
            <a:pPr lvl="1" eaLnBrk="1" hangingPunct="1"/>
            <a:r>
              <a:rPr lang="zh-CN" altLang="en-US" dirty="0"/>
              <a:t>提高计算效率。 </a:t>
            </a:r>
            <a:endParaRPr lang="zh-CN" altLang="en-US" dirty="0"/>
          </a:p>
        </p:txBody>
      </p:sp>
      <p:sp>
        <p:nvSpPr>
          <p:cNvPr id="10342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29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6547">
                                            <p:txEl>
                                              <p:charRg st="0" end="19"/>
                                            </p:txEl>
                                          </p:spTgt>
                                        </p:tgtEl>
                                        <p:attrNameLst>
                                          <p:attrName>style.visibility</p:attrName>
                                        </p:attrNameLst>
                                      </p:cBhvr>
                                      <p:to>
                                        <p:strVal val="visible"/>
                                      </p:to>
                                    </p:set>
                                    <p:anim calcmode="lin" valueType="num">
                                      <p:cBhvr additive="base">
                                        <p:cTn id="7" dur="500" fill="hold"/>
                                        <p:tgtEl>
                                          <p:spTgt spid="236547">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6547">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6547">
                                            <p:txEl>
                                              <p:charRg st="19" end="29"/>
                                            </p:txEl>
                                          </p:spTgt>
                                        </p:tgtEl>
                                        <p:attrNameLst>
                                          <p:attrName>style.visibility</p:attrName>
                                        </p:attrNameLst>
                                      </p:cBhvr>
                                      <p:to>
                                        <p:strVal val="visible"/>
                                      </p:to>
                                    </p:set>
                                    <p:anim calcmode="lin" valueType="num">
                                      <p:cBhvr additive="base">
                                        <p:cTn id="13" dur="500" fill="hold"/>
                                        <p:tgtEl>
                                          <p:spTgt spid="236547">
                                            <p:txEl>
                                              <p:charRg st="19" end="2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6547">
                                            <p:txEl>
                                              <p:charRg st="19" end="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6547">
                                            <p:txEl>
                                              <p:charRg st="29" end="46"/>
                                            </p:txEl>
                                          </p:spTgt>
                                        </p:tgtEl>
                                        <p:attrNameLst>
                                          <p:attrName>style.visibility</p:attrName>
                                        </p:attrNameLst>
                                      </p:cBhvr>
                                      <p:to>
                                        <p:strVal val="visible"/>
                                      </p:to>
                                    </p:set>
                                    <p:anim calcmode="lin" valueType="num">
                                      <p:cBhvr additive="base">
                                        <p:cTn id="19" dur="500" fill="hold"/>
                                        <p:tgtEl>
                                          <p:spTgt spid="236547">
                                            <p:txEl>
                                              <p:charRg st="29" end="4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6547">
                                            <p:txEl>
                                              <p:charRg st="29" end="4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6547">
                                            <p:txEl>
                                              <p:charRg st="46" end="61"/>
                                            </p:txEl>
                                          </p:spTgt>
                                        </p:tgtEl>
                                        <p:attrNameLst>
                                          <p:attrName>style.visibility</p:attrName>
                                        </p:attrNameLst>
                                      </p:cBhvr>
                                      <p:to>
                                        <p:strVal val="visible"/>
                                      </p:to>
                                    </p:set>
                                    <p:anim calcmode="lin" valueType="num">
                                      <p:cBhvr additive="base">
                                        <p:cTn id="25" dur="500" fill="hold"/>
                                        <p:tgtEl>
                                          <p:spTgt spid="236547">
                                            <p:txEl>
                                              <p:charRg st="46" end="6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6547">
                                            <p:txEl>
                                              <p:charRg st="46" end="6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6547">
                                            <p:txEl>
                                              <p:charRg st="61" end="72"/>
                                            </p:txEl>
                                          </p:spTgt>
                                        </p:tgtEl>
                                        <p:attrNameLst>
                                          <p:attrName>style.visibility</p:attrName>
                                        </p:attrNameLst>
                                      </p:cBhvr>
                                      <p:to>
                                        <p:strVal val="visible"/>
                                      </p:to>
                                    </p:set>
                                    <p:anim calcmode="lin" valueType="num">
                                      <p:cBhvr additive="base">
                                        <p:cTn id="31" dur="500" fill="hold"/>
                                        <p:tgtEl>
                                          <p:spTgt spid="236547">
                                            <p:txEl>
                                              <p:charRg st="61" end="7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6547">
                                            <p:txEl>
                                              <p:charRg st="61" end="7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6547">
                                            <p:txEl>
                                              <p:charRg st="72" end="81"/>
                                            </p:txEl>
                                          </p:spTgt>
                                        </p:tgtEl>
                                        <p:attrNameLst>
                                          <p:attrName>style.visibility</p:attrName>
                                        </p:attrNameLst>
                                      </p:cBhvr>
                                      <p:to>
                                        <p:strVal val="visible"/>
                                      </p:to>
                                    </p:set>
                                    <p:anim calcmode="lin" valueType="num">
                                      <p:cBhvr additive="base">
                                        <p:cTn id="37" dur="500" fill="hold"/>
                                        <p:tgtEl>
                                          <p:spTgt spid="236547">
                                            <p:txEl>
                                              <p:charRg st="72" end="8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6547">
                                            <p:txEl>
                                              <p:charRg st="72" end="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过度拟合问题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757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定义</a:t>
            </a:r>
            <a:r>
              <a:rPr lang="en-US" altLang="zh-CN" dirty="0"/>
              <a:t>6.3 </a:t>
            </a:r>
            <a:endParaRPr lang="en-US" altLang="zh-CN" dirty="0"/>
          </a:p>
          <a:p>
            <a:pPr lvl="1" eaLnBrk="1" hangingPunct="1"/>
            <a:r>
              <a:rPr lang="zh-CN" altLang="en-US" dirty="0"/>
              <a:t>给定一个假设空间</a:t>
            </a:r>
            <a:r>
              <a:rPr lang="en-US" altLang="zh-CN" dirty="0"/>
              <a:t>H</a:t>
            </a:r>
            <a:r>
              <a:rPr lang="zh-CN" altLang="en-US" dirty="0"/>
              <a:t>和一个训练数据集</a:t>
            </a:r>
            <a:r>
              <a:rPr lang="en-US" altLang="zh-CN" dirty="0"/>
              <a:t>D</a:t>
            </a:r>
            <a:r>
              <a:rPr lang="zh-CN" altLang="en-US" dirty="0"/>
              <a:t>。对于一个假设</a:t>
            </a:r>
            <a:r>
              <a:rPr lang="en-US" altLang="zh-CN" dirty="0"/>
              <a:t>h</a:t>
            </a:r>
            <a:r>
              <a:rPr lang="zh-CN" altLang="en-US" dirty="0"/>
              <a:t>（</a:t>
            </a:r>
            <a:r>
              <a:rPr lang="en-US" altLang="zh-CN" dirty="0"/>
              <a:t>h∈H</a:t>
            </a:r>
            <a:r>
              <a:rPr lang="zh-CN" altLang="en-US" dirty="0"/>
              <a:t>），如果存在其它的假设</a:t>
            </a:r>
            <a:r>
              <a:rPr lang="en-US" altLang="zh-CN" dirty="0"/>
              <a:t>h</a:t>
            </a:r>
            <a:r>
              <a:rPr lang="en-US" altLang="zh-CN" dirty="0">
                <a:sym typeface="Symbol" panose="05050102010706020507" pitchFamily="18" charset="2"/>
              </a:rPr>
              <a:t></a:t>
            </a:r>
            <a:r>
              <a:rPr lang="zh-CN" altLang="en-US" dirty="0"/>
              <a:t>（</a:t>
            </a:r>
            <a:r>
              <a:rPr lang="en-US" altLang="zh-CN" dirty="0"/>
              <a:t>h</a:t>
            </a:r>
            <a:r>
              <a:rPr lang="en-US" altLang="zh-CN" dirty="0">
                <a:sym typeface="Symbol" panose="05050102010706020507" pitchFamily="18" charset="2"/>
              </a:rPr>
              <a:t></a:t>
            </a:r>
            <a:r>
              <a:rPr lang="en-US" altLang="zh-CN" dirty="0"/>
              <a:t>∈H</a:t>
            </a:r>
            <a:r>
              <a:rPr lang="zh-CN" altLang="en-US" dirty="0"/>
              <a:t>），使得在训练数据集</a:t>
            </a:r>
            <a:r>
              <a:rPr lang="en-US" altLang="zh-CN" dirty="0"/>
              <a:t>D</a:t>
            </a:r>
            <a:r>
              <a:rPr lang="zh-CN" altLang="en-US" dirty="0"/>
              <a:t>上</a:t>
            </a:r>
            <a:r>
              <a:rPr lang="en-US" altLang="zh-CN" dirty="0"/>
              <a:t>h</a:t>
            </a:r>
            <a:r>
              <a:rPr lang="zh-CN" altLang="en-US" dirty="0"/>
              <a:t>的错误率小于</a:t>
            </a:r>
            <a:r>
              <a:rPr lang="en-US" altLang="zh-CN" dirty="0"/>
              <a:t>h</a:t>
            </a:r>
            <a:r>
              <a:rPr lang="en-US" altLang="zh-CN" dirty="0">
                <a:sym typeface="Symbol" panose="05050102010706020507" pitchFamily="18" charset="2"/>
              </a:rPr>
              <a:t></a:t>
            </a:r>
            <a:r>
              <a:rPr lang="zh-CN" altLang="en-US" dirty="0"/>
              <a:t>的错误率，但是在全体可能数据集合上</a:t>
            </a:r>
            <a:r>
              <a:rPr lang="en-US" altLang="zh-CN" dirty="0"/>
              <a:t>h</a:t>
            </a:r>
            <a:r>
              <a:rPr lang="zh-CN" altLang="en-US" dirty="0"/>
              <a:t>的错误率大于</a:t>
            </a:r>
            <a:r>
              <a:rPr lang="en-US" altLang="zh-CN" dirty="0"/>
              <a:t>h</a:t>
            </a:r>
            <a:r>
              <a:rPr lang="en-US" altLang="zh-CN" dirty="0">
                <a:sym typeface="Symbol" panose="05050102010706020507" pitchFamily="18" charset="2"/>
              </a:rPr>
              <a:t></a:t>
            </a:r>
            <a:r>
              <a:rPr lang="zh-CN" altLang="en-US" dirty="0"/>
              <a:t>的错误率。</a:t>
            </a:r>
            <a:endParaRPr lang="zh-CN" altLang="en-US" dirty="0"/>
          </a:p>
          <a:p>
            <a:pPr lvl="1" eaLnBrk="1" hangingPunct="1"/>
            <a:r>
              <a:rPr lang="zh-CN" altLang="en-US" dirty="0"/>
              <a:t>那么假设</a:t>
            </a:r>
            <a:r>
              <a:rPr lang="en-US" altLang="zh-CN" dirty="0"/>
              <a:t>h</a:t>
            </a:r>
            <a:r>
              <a:rPr lang="zh-CN" altLang="en-US" dirty="0"/>
              <a:t>就过度拟合（</a:t>
            </a:r>
            <a:r>
              <a:rPr lang="en-US" altLang="zh-CN" dirty="0"/>
              <a:t>Overfit</a:t>
            </a:r>
            <a:r>
              <a:rPr lang="zh-CN" altLang="en-US" dirty="0"/>
              <a:t>）了训练数据</a:t>
            </a:r>
            <a:r>
              <a:rPr lang="en-US" altLang="zh-CN" dirty="0"/>
              <a:t>D</a:t>
            </a:r>
            <a:r>
              <a:rPr lang="zh-CN" altLang="en-US" dirty="0"/>
              <a:t>。 </a:t>
            </a:r>
            <a:endParaRPr lang="zh-CN" altLang="en-US" dirty="0"/>
          </a:p>
        </p:txBody>
      </p:sp>
      <p:sp>
        <p:nvSpPr>
          <p:cNvPr id="10547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94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7571">
                                            <p:txEl>
                                              <p:charRg st="0" end="7"/>
                                            </p:txEl>
                                          </p:spTgt>
                                        </p:tgtEl>
                                        <p:attrNameLst>
                                          <p:attrName>style.visibility</p:attrName>
                                        </p:attrNameLst>
                                      </p:cBhvr>
                                      <p:to>
                                        <p:strVal val="visible"/>
                                      </p:to>
                                    </p:set>
                                    <p:anim calcmode="lin" valueType="num">
                                      <p:cBhvr additive="base">
                                        <p:cTn id="7" dur="500" fill="hold"/>
                                        <p:tgtEl>
                                          <p:spTgt spid="237571">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1">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7571">
                                            <p:txEl>
                                              <p:charRg st="7" end="108"/>
                                            </p:txEl>
                                          </p:spTgt>
                                        </p:tgtEl>
                                        <p:attrNameLst>
                                          <p:attrName>style.visibility</p:attrName>
                                        </p:attrNameLst>
                                      </p:cBhvr>
                                      <p:to>
                                        <p:strVal val="visible"/>
                                      </p:to>
                                    </p:set>
                                    <p:anim calcmode="lin" valueType="num">
                                      <p:cBhvr additive="base">
                                        <p:cTn id="13" dur="500" fill="hold"/>
                                        <p:tgtEl>
                                          <p:spTgt spid="237571">
                                            <p:txEl>
                                              <p:charRg st="7" end="10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7571">
                                            <p:txEl>
                                              <p:charRg st="7" end="10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7571">
                                            <p:txEl>
                                              <p:charRg st="108" end="136"/>
                                            </p:txEl>
                                          </p:spTgt>
                                        </p:tgtEl>
                                        <p:attrNameLst>
                                          <p:attrName>style.visibility</p:attrName>
                                        </p:attrNameLst>
                                      </p:cBhvr>
                                      <p:to>
                                        <p:strVal val="visible"/>
                                      </p:to>
                                    </p:set>
                                    <p:anim calcmode="lin" valueType="num">
                                      <p:cBhvr additive="base">
                                        <p:cTn id="19" dur="500" fill="hold"/>
                                        <p:tgtEl>
                                          <p:spTgt spid="237571">
                                            <p:txEl>
                                              <p:charRg st="108" end="1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7571">
                                            <p:txEl>
                                              <p:charRg st="108"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过度拟合问题</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859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t>当训练数据采样太少，不能完全覆盖真实分布时，过度拟合很容易发生。</a:t>
            </a:r>
            <a:endParaRPr lang="zh-CN" altLang="en-US" sz="2800" dirty="0"/>
          </a:p>
          <a:p>
            <a:pPr eaLnBrk="1" hangingPunct="1">
              <a:lnSpc>
                <a:spcPct val="80000"/>
              </a:lnSpc>
            </a:pPr>
            <a:r>
              <a:rPr lang="zh-CN" altLang="en-US" sz="2800" dirty="0"/>
              <a:t>坏处：</a:t>
            </a:r>
            <a:endParaRPr lang="zh-CN" altLang="en-US" sz="2800" dirty="0"/>
          </a:p>
          <a:p>
            <a:pPr lvl="1" eaLnBrk="1" hangingPunct="1">
              <a:lnSpc>
                <a:spcPct val="80000"/>
              </a:lnSpc>
            </a:pPr>
            <a:r>
              <a:rPr lang="zh-CN" altLang="en-US" sz="2400" dirty="0"/>
              <a:t>当模型遇到非训练数据集中的数据时，干扰模型的判断结果，降低了最终精度。</a:t>
            </a:r>
            <a:endParaRPr lang="zh-CN" altLang="en-US" sz="2400" dirty="0"/>
          </a:p>
          <a:p>
            <a:pPr lvl="1" eaLnBrk="1" hangingPunct="1">
              <a:lnSpc>
                <a:spcPct val="80000"/>
              </a:lnSpc>
            </a:pPr>
            <a:r>
              <a:rPr lang="zh-CN" altLang="en-US" sz="2400" dirty="0"/>
              <a:t>严重影响模型的泛化能力，降低模型的实用性能。</a:t>
            </a:r>
            <a:endParaRPr lang="zh-CN" altLang="en-US" sz="2400" dirty="0"/>
          </a:p>
          <a:p>
            <a:pPr eaLnBrk="1" hangingPunct="1">
              <a:lnSpc>
                <a:spcPct val="80000"/>
              </a:lnSpc>
            </a:pPr>
            <a:r>
              <a:rPr lang="zh-CN" altLang="en-US" sz="2800" dirty="0"/>
              <a:t>决策树学习中的过度拟合表现</a:t>
            </a:r>
            <a:endParaRPr lang="zh-CN" altLang="en-US" sz="2800" dirty="0"/>
          </a:p>
          <a:p>
            <a:pPr lvl="1" eaLnBrk="1" hangingPunct="1">
              <a:lnSpc>
                <a:spcPct val="80000"/>
              </a:lnSpc>
            </a:pPr>
            <a:r>
              <a:rPr lang="zh-CN" altLang="en-US" sz="2400" dirty="0"/>
              <a:t>决策树结点过多，分支过深，</a:t>
            </a:r>
            <a:endParaRPr lang="zh-CN" altLang="en-US" sz="2400" dirty="0"/>
          </a:p>
          <a:p>
            <a:pPr lvl="1" eaLnBrk="1" hangingPunct="1">
              <a:lnSpc>
                <a:spcPct val="80000"/>
              </a:lnSpc>
            </a:pPr>
            <a:r>
              <a:rPr lang="zh-CN" altLang="en-US" sz="2400" dirty="0"/>
              <a:t>对训练数据可以完美分类，</a:t>
            </a:r>
            <a:endParaRPr lang="zh-CN" altLang="en-US" sz="2400" dirty="0"/>
          </a:p>
          <a:p>
            <a:pPr lvl="1" eaLnBrk="1" hangingPunct="1">
              <a:lnSpc>
                <a:spcPct val="80000"/>
              </a:lnSpc>
            </a:pPr>
            <a:r>
              <a:rPr lang="zh-CN" altLang="en-US" sz="2400" dirty="0"/>
              <a:t>但是对于非训练数据则精度下降。 </a:t>
            </a:r>
            <a:endParaRPr lang="zh-CN" altLang="en-US" sz="2400" dirty="0"/>
          </a:p>
        </p:txBody>
      </p:sp>
      <p:sp>
        <p:nvSpPr>
          <p:cNvPr id="10752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30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8595">
                                            <p:txEl>
                                              <p:charRg st="0" end="33"/>
                                            </p:txEl>
                                          </p:spTgt>
                                        </p:tgtEl>
                                        <p:attrNameLst>
                                          <p:attrName>style.visibility</p:attrName>
                                        </p:attrNameLst>
                                      </p:cBhvr>
                                      <p:to>
                                        <p:strVal val="visible"/>
                                      </p:to>
                                    </p:set>
                                    <p:anim calcmode="lin" valueType="num">
                                      <p:cBhvr additive="base">
                                        <p:cTn id="7" dur="500" fill="hold"/>
                                        <p:tgtEl>
                                          <p:spTgt spid="238595">
                                            <p:txEl>
                                              <p:charRg st="0" end="3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8595">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8595">
                                            <p:txEl>
                                              <p:charRg st="33" end="37"/>
                                            </p:txEl>
                                          </p:spTgt>
                                        </p:tgtEl>
                                        <p:attrNameLst>
                                          <p:attrName>style.visibility</p:attrName>
                                        </p:attrNameLst>
                                      </p:cBhvr>
                                      <p:to>
                                        <p:strVal val="visible"/>
                                      </p:to>
                                    </p:set>
                                    <p:anim calcmode="lin" valueType="num">
                                      <p:cBhvr additive="base">
                                        <p:cTn id="13" dur="500" fill="hold"/>
                                        <p:tgtEl>
                                          <p:spTgt spid="238595">
                                            <p:txEl>
                                              <p:charRg st="33" end="3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8595">
                                            <p:txEl>
                                              <p:charRg st="33" end="3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8595">
                                            <p:txEl>
                                              <p:charRg st="37" end="73"/>
                                            </p:txEl>
                                          </p:spTgt>
                                        </p:tgtEl>
                                        <p:attrNameLst>
                                          <p:attrName>style.visibility</p:attrName>
                                        </p:attrNameLst>
                                      </p:cBhvr>
                                      <p:to>
                                        <p:strVal val="visible"/>
                                      </p:to>
                                    </p:set>
                                    <p:anim calcmode="lin" valueType="num">
                                      <p:cBhvr additive="base">
                                        <p:cTn id="19" dur="500" fill="hold"/>
                                        <p:tgtEl>
                                          <p:spTgt spid="238595">
                                            <p:txEl>
                                              <p:charRg st="37" end="7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8595">
                                            <p:txEl>
                                              <p:charRg st="37" end="7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8595">
                                            <p:txEl>
                                              <p:charRg st="73" end="96"/>
                                            </p:txEl>
                                          </p:spTgt>
                                        </p:tgtEl>
                                        <p:attrNameLst>
                                          <p:attrName>style.visibility</p:attrName>
                                        </p:attrNameLst>
                                      </p:cBhvr>
                                      <p:to>
                                        <p:strVal val="visible"/>
                                      </p:to>
                                    </p:set>
                                    <p:anim calcmode="lin" valueType="num">
                                      <p:cBhvr additive="base">
                                        <p:cTn id="25" dur="500" fill="hold"/>
                                        <p:tgtEl>
                                          <p:spTgt spid="238595">
                                            <p:txEl>
                                              <p:charRg st="73"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8595">
                                            <p:txEl>
                                              <p:charRg st="73"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8595">
                                            <p:txEl>
                                              <p:charRg st="96" end="110"/>
                                            </p:txEl>
                                          </p:spTgt>
                                        </p:tgtEl>
                                        <p:attrNameLst>
                                          <p:attrName>style.visibility</p:attrName>
                                        </p:attrNameLst>
                                      </p:cBhvr>
                                      <p:to>
                                        <p:strVal val="visible"/>
                                      </p:to>
                                    </p:set>
                                    <p:anim calcmode="lin" valueType="num">
                                      <p:cBhvr additive="base">
                                        <p:cTn id="31" dur="500" fill="hold"/>
                                        <p:tgtEl>
                                          <p:spTgt spid="238595">
                                            <p:txEl>
                                              <p:charRg st="96" end="1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8595">
                                            <p:txEl>
                                              <p:charRg st="96" end="1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8595">
                                            <p:txEl>
                                              <p:charRg st="110" end="124"/>
                                            </p:txEl>
                                          </p:spTgt>
                                        </p:tgtEl>
                                        <p:attrNameLst>
                                          <p:attrName>style.visibility</p:attrName>
                                        </p:attrNameLst>
                                      </p:cBhvr>
                                      <p:to>
                                        <p:strVal val="visible"/>
                                      </p:to>
                                    </p:set>
                                    <p:anim calcmode="lin" valueType="num">
                                      <p:cBhvr additive="base">
                                        <p:cTn id="37" dur="500" fill="hold"/>
                                        <p:tgtEl>
                                          <p:spTgt spid="238595">
                                            <p:txEl>
                                              <p:charRg st="110" end="12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8595">
                                            <p:txEl>
                                              <p:charRg st="110" end="12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8595">
                                            <p:txEl>
                                              <p:charRg st="124" end="137"/>
                                            </p:txEl>
                                          </p:spTgt>
                                        </p:tgtEl>
                                        <p:attrNameLst>
                                          <p:attrName>style.visibility</p:attrName>
                                        </p:attrNameLst>
                                      </p:cBhvr>
                                      <p:to>
                                        <p:strVal val="visible"/>
                                      </p:to>
                                    </p:set>
                                    <p:anim calcmode="lin" valueType="num">
                                      <p:cBhvr additive="base">
                                        <p:cTn id="43" dur="500" fill="hold"/>
                                        <p:tgtEl>
                                          <p:spTgt spid="238595">
                                            <p:txEl>
                                              <p:charRg st="124" end="13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8595">
                                            <p:txEl>
                                              <p:charRg st="124" end="13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8595">
                                            <p:txEl>
                                              <p:charRg st="137" end="154"/>
                                            </p:txEl>
                                          </p:spTgt>
                                        </p:tgtEl>
                                        <p:attrNameLst>
                                          <p:attrName>style.visibility</p:attrName>
                                        </p:attrNameLst>
                                      </p:cBhvr>
                                      <p:to>
                                        <p:strVal val="visible"/>
                                      </p:to>
                                    </p:set>
                                    <p:anim calcmode="lin" valueType="num">
                                      <p:cBhvr additive="base">
                                        <p:cTn id="49" dur="500" fill="hold"/>
                                        <p:tgtEl>
                                          <p:spTgt spid="238595">
                                            <p:txEl>
                                              <p:charRg st="137" end="15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8595">
                                            <p:txEl>
                                              <p:charRg st="137" end="1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解决过度拟合问题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961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决策树学习中有两种基本途径</a:t>
            </a:r>
            <a:endParaRPr lang="zh-CN" altLang="en-US" dirty="0"/>
          </a:p>
          <a:p>
            <a:pPr lvl="1" eaLnBrk="1" hangingPunct="1"/>
            <a:r>
              <a:rPr lang="zh-CN" altLang="en-US" dirty="0"/>
              <a:t>及早停止树增长</a:t>
            </a:r>
            <a:endParaRPr lang="zh-CN" altLang="en-US" dirty="0"/>
          </a:p>
          <a:p>
            <a:pPr lvl="2" eaLnBrk="1" hangingPunct="1"/>
            <a:r>
              <a:rPr lang="zh-CN" altLang="en-US" dirty="0"/>
              <a:t>在完美分类训练数据之前就终止学习。</a:t>
            </a:r>
            <a:endParaRPr lang="zh-CN" altLang="en-US" dirty="0"/>
          </a:p>
          <a:p>
            <a:pPr lvl="1" eaLnBrk="1" hangingPunct="1"/>
            <a:r>
              <a:rPr lang="zh-CN" altLang="en-US" dirty="0"/>
              <a:t>后修剪法</a:t>
            </a:r>
            <a:endParaRPr lang="zh-CN" altLang="en-US" dirty="0"/>
          </a:p>
          <a:p>
            <a:pPr lvl="2" eaLnBrk="1" hangingPunct="1"/>
            <a:r>
              <a:rPr lang="zh-CN" altLang="en-US" dirty="0"/>
              <a:t>先允许树过度拟合数据，</a:t>
            </a:r>
            <a:endParaRPr lang="zh-CN" altLang="en-US" dirty="0"/>
          </a:p>
          <a:p>
            <a:pPr lvl="2" eaLnBrk="1" hangingPunct="1"/>
            <a:r>
              <a:rPr lang="zh-CN" altLang="en-US" dirty="0"/>
              <a:t>然后对过度拟合的树进行修剪 </a:t>
            </a:r>
            <a:endParaRPr lang="zh-CN" altLang="en-US" dirty="0"/>
          </a:p>
        </p:txBody>
      </p:sp>
      <p:sp>
        <p:nvSpPr>
          <p:cNvPr id="10957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4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9619">
                                            <p:txEl>
                                              <p:charRg st="0" end="14"/>
                                            </p:txEl>
                                          </p:spTgt>
                                        </p:tgtEl>
                                        <p:attrNameLst>
                                          <p:attrName>style.visibility</p:attrName>
                                        </p:attrNameLst>
                                      </p:cBhvr>
                                      <p:to>
                                        <p:strVal val="visible"/>
                                      </p:to>
                                    </p:set>
                                    <p:anim calcmode="lin" valueType="num">
                                      <p:cBhvr additive="base">
                                        <p:cTn id="7" dur="500" fill="hold"/>
                                        <p:tgtEl>
                                          <p:spTgt spid="23961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9619">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9619">
                                            <p:txEl>
                                              <p:charRg st="14" end="22"/>
                                            </p:txEl>
                                          </p:spTgt>
                                        </p:tgtEl>
                                        <p:attrNameLst>
                                          <p:attrName>style.visibility</p:attrName>
                                        </p:attrNameLst>
                                      </p:cBhvr>
                                      <p:to>
                                        <p:strVal val="visible"/>
                                      </p:to>
                                    </p:set>
                                    <p:anim calcmode="lin" valueType="num">
                                      <p:cBhvr additive="base">
                                        <p:cTn id="13" dur="500" fill="hold"/>
                                        <p:tgtEl>
                                          <p:spTgt spid="239619">
                                            <p:txEl>
                                              <p:charRg st="14" end="2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9619">
                                            <p:txEl>
                                              <p:charRg st="14" end="2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39619">
                                            <p:txEl>
                                              <p:charRg st="22" end="40"/>
                                            </p:txEl>
                                          </p:spTgt>
                                        </p:tgtEl>
                                        <p:attrNameLst>
                                          <p:attrName>style.visibility</p:attrName>
                                        </p:attrNameLst>
                                      </p:cBhvr>
                                      <p:to>
                                        <p:strVal val="visible"/>
                                      </p:to>
                                    </p:set>
                                    <p:anim calcmode="lin" valueType="num">
                                      <p:cBhvr additive="base">
                                        <p:cTn id="18" dur="500" fill="hold"/>
                                        <p:tgtEl>
                                          <p:spTgt spid="239619">
                                            <p:txEl>
                                              <p:charRg st="22" end="4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9619">
                                            <p:txEl>
                                              <p:charRg st="22" end="4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9619">
                                            <p:txEl>
                                              <p:charRg st="40" end="45"/>
                                            </p:txEl>
                                          </p:spTgt>
                                        </p:tgtEl>
                                        <p:attrNameLst>
                                          <p:attrName>style.visibility</p:attrName>
                                        </p:attrNameLst>
                                      </p:cBhvr>
                                      <p:to>
                                        <p:strVal val="visible"/>
                                      </p:to>
                                    </p:set>
                                    <p:anim calcmode="lin" valueType="num">
                                      <p:cBhvr additive="base">
                                        <p:cTn id="24" dur="500" fill="hold"/>
                                        <p:tgtEl>
                                          <p:spTgt spid="239619">
                                            <p:txEl>
                                              <p:charRg st="40" end="4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39619">
                                            <p:txEl>
                                              <p:charRg st="40" end="45"/>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239619">
                                            <p:txEl>
                                              <p:charRg st="45" end="57"/>
                                            </p:txEl>
                                          </p:spTgt>
                                        </p:tgtEl>
                                        <p:attrNameLst>
                                          <p:attrName>style.visibility</p:attrName>
                                        </p:attrNameLst>
                                      </p:cBhvr>
                                      <p:to>
                                        <p:strVal val="visible"/>
                                      </p:to>
                                    </p:set>
                                    <p:anim calcmode="lin" valueType="num">
                                      <p:cBhvr additive="base">
                                        <p:cTn id="29" dur="500" fill="hold"/>
                                        <p:tgtEl>
                                          <p:spTgt spid="239619">
                                            <p:txEl>
                                              <p:charRg st="45" end="5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9619">
                                            <p:txEl>
                                              <p:charRg st="45" end="57"/>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nodeType="afterEffect">
                                  <p:stCondLst>
                                    <p:cond delay="0"/>
                                  </p:stCondLst>
                                  <p:childTnLst>
                                    <p:set>
                                      <p:cBhvr>
                                        <p:cTn id="33" dur="1" fill="hold">
                                          <p:stCondLst>
                                            <p:cond delay="0"/>
                                          </p:stCondLst>
                                        </p:cTn>
                                        <p:tgtEl>
                                          <p:spTgt spid="239619">
                                            <p:txEl>
                                              <p:charRg st="57" end="72"/>
                                            </p:txEl>
                                          </p:spTgt>
                                        </p:tgtEl>
                                        <p:attrNameLst>
                                          <p:attrName>style.visibility</p:attrName>
                                        </p:attrNameLst>
                                      </p:cBhvr>
                                      <p:to>
                                        <p:strVal val="visible"/>
                                      </p:to>
                                    </p:set>
                                    <p:anim calcmode="lin" valueType="num">
                                      <p:cBhvr additive="base">
                                        <p:cTn id="34" dur="500" fill="hold"/>
                                        <p:tgtEl>
                                          <p:spTgt spid="239619">
                                            <p:txEl>
                                              <p:charRg st="57" end="7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39619">
                                            <p:txEl>
                                              <p:charRg st="57" end="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539750" y="371475"/>
            <a:ext cx="8064500" cy="609600"/>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机器学习的定义</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3" name="Rectangle 3" descr="Rectangle: Click to edit Master text styles&#13;&#10;Second level&#13;&#10;Third level&#13;&#10;Fourth level&#13;&#10;Fifth level"/>
          <p:cNvSpPr>
            <a:spLocks noGrp="1"/>
          </p:cNvSpPr>
          <p:nvPr>
            <p:ph idx="1"/>
          </p:nvPr>
        </p:nvSpPr>
        <p:spPr>
          <a:xfrm>
            <a:off x="369888" y="1628775"/>
            <a:ext cx="8305800" cy="4479925"/>
          </a:xfrm>
          <a:ln/>
        </p:spPr>
        <p:txBody>
          <a:bodyPr vert="horz" wrap="square" lIns="91440" tIns="45720" rIns="91440" bIns="45720" anchor="t" anchorCtr="0"/>
          <a:p>
            <a:pPr eaLnBrk="1" hangingPunct="1">
              <a:lnSpc>
                <a:spcPct val="90000"/>
              </a:lnSpc>
            </a:pPr>
            <a:r>
              <a:rPr lang="zh-CN" altLang="en-US" dirty="0"/>
              <a:t>至今，还没有统一的</a:t>
            </a:r>
            <a:r>
              <a:rPr lang="zh-CN" altLang="en-US" dirty="0">
                <a:latin typeface="Times New Roman" panose="02020603050405020304" pitchFamily="18" charset="0"/>
              </a:rPr>
              <a:t>“</a:t>
            </a:r>
            <a:r>
              <a:rPr lang="zh-CN" altLang="en-US" dirty="0"/>
              <a:t>机器学习</a:t>
            </a:r>
            <a:r>
              <a:rPr lang="zh-CN" altLang="en-US" dirty="0">
                <a:latin typeface="Times New Roman" panose="02020603050405020304" pitchFamily="18" charset="0"/>
              </a:rPr>
              <a:t>”</a:t>
            </a:r>
            <a:r>
              <a:rPr lang="zh-CN" altLang="en-US" dirty="0"/>
              <a:t>定义，而且也很难给出一个公认的和准确的定义。一般认为机器学习是研究如何使用机器来模拟人类学习活动的一门学科。 </a:t>
            </a:r>
            <a:endParaRPr lang="zh-CN" altLang="en-US" dirty="0"/>
          </a:p>
          <a:p>
            <a:pPr eaLnBrk="1" hangingPunct="1">
              <a:lnSpc>
                <a:spcPct val="90000"/>
              </a:lnSpc>
            </a:pPr>
            <a:r>
              <a:rPr lang="zh-CN" altLang="en-US" dirty="0"/>
              <a:t>最早的具有学习能力的程序：</a:t>
            </a:r>
            <a:endParaRPr lang="zh-CN" altLang="en-US" dirty="0"/>
          </a:p>
          <a:p>
            <a:pPr lvl="1" eaLnBrk="1" hangingPunct="1">
              <a:lnSpc>
                <a:spcPct val="90000"/>
              </a:lnSpc>
            </a:pPr>
            <a:r>
              <a:rPr lang="en-US" altLang="zh-CN" dirty="0"/>
              <a:t>1959</a:t>
            </a:r>
            <a:r>
              <a:rPr lang="zh-CN" altLang="en-US" dirty="0"/>
              <a:t>年美国的塞缪尔</a:t>
            </a:r>
            <a:r>
              <a:rPr lang="en-US" altLang="zh-CN" dirty="0"/>
              <a:t>(Samuel)</a:t>
            </a:r>
            <a:r>
              <a:rPr lang="zh-CN" altLang="en-US" dirty="0"/>
              <a:t>设计了一个下棋程序，这个程序具有学习能力，它可以在不断的对奕中改善自己的棋艺。</a:t>
            </a:r>
            <a:r>
              <a:rPr lang="en-US" altLang="zh-CN" dirty="0"/>
              <a:t>4</a:t>
            </a:r>
            <a:r>
              <a:rPr lang="zh-CN" altLang="en-US" dirty="0"/>
              <a:t>年后，这个程序战胜了设计者本人。又过了</a:t>
            </a:r>
            <a:r>
              <a:rPr lang="en-US" altLang="zh-CN" dirty="0"/>
              <a:t>3</a:t>
            </a:r>
            <a:r>
              <a:rPr lang="zh-CN" altLang="en-US" dirty="0"/>
              <a:t>年，这个程序战胜了美国一个保持</a:t>
            </a:r>
            <a:r>
              <a:rPr lang="en-US" altLang="zh-CN" dirty="0"/>
              <a:t>8</a:t>
            </a:r>
            <a:r>
              <a:rPr lang="zh-CN" altLang="en-US" dirty="0"/>
              <a:t>年之久的常胜不败的冠军。</a:t>
            </a:r>
            <a:endParaRPr lang="zh-CN" altLang="en-US" dirty="0"/>
          </a:p>
        </p:txBody>
      </p:sp>
      <p:sp>
        <p:nvSpPr>
          <p:cNvPr id="1946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92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charRg st="0" end="71"/>
                                            </p:txEl>
                                          </p:spTgt>
                                        </p:tgtEl>
                                        <p:attrNameLst>
                                          <p:attrName>style.visibility</p:attrName>
                                        </p:attrNameLst>
                                      </p:cBhvr>
                                      <p:to>
                                        <p:strVal val="visible"/>
                                      </p:to>
                                    </p:set>
                                    <p:anim calcmode="lin" valueType="num">
                                      <p:cBhvr additive="base">
                                        <p:cTn id="7" dur="500" fill="hold"/>
                                        <p:tgtEl>
                                          <p:spTgt spid="10243">
                                            <p:txEl>
                                              <p:charRg st="0" end="7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charRg st="0" end="7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charRg st="71" end="85"/>
                                            </p:txEl>
                                          </p:spTgt>
                                        </p:tgtEl>
                                        <p:attrNameLst>
                                          <p:attrName>style.visibility</p:attrName>
                                        </p:attrNameLst>
                                      </p:cBhvr>
                                      <p:to>
                                        <p:strVal val="visible"/>
                                      </p:to>
                                    </p:set>
                                    <p:anim calcmode="lin" valueType="num">
                                      <p:cBhvr additive="base">
                                        <p:cTn id="13" dur="500" fill="hold"/>
                                        <p:tgtEl>
                                          <p:spTgt spid="10243">
                                            <p:txEl>
                                              <p:charRg st="71" end="8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charRg st="71" end="8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charRg st="85" end="193"/>
                                            </p:txEl>
                                          </p:spTgt>
                                        </p:tgtEl>
                                        <p:attrNameLst>
                                          <p:attrName>style.visibility</p:attrName>
                                        </p:attrNameLst>
                                      </p:cBhvr>
                                      <p:to>
                                        <p:strVal val="visible"/>
                                      </p:to>
                                    </p:set>
                                    <p:anim calcmode="lin" valueType="num">
                                      <p:cBhvr additive="base">
                                        <p:cTn id="19" dur="500" fill="hold"/>
                                        <p:tgtEl>
                                          <p:spTgt spid="10243">
                                            <p:txEl>
                                              <p:charRg st="85" end="1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charRg st="85" end="19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决策树的修剪</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371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400" dirty="0"/>
              <a:t>对决策树的修剪可以在测试集上进行，也可以在全体数据集合上进行。</a:t>
            </a:r>
            <a:endParaRPr lang="zh-CN" altLang="en-US" sz="2400" dirty="0"/>
          </a:p>
          <a:p>
            <a:pPr eaLnBrk="1" hangingPunct="1">
              <a:lnSpc>
                <a:spcPct val="80000"/>
              </a:lnSpc>
            </a:pPr>
            <a:r>
              <a:rPr lang="zh-CN" altLang="en-US" sz="2400" dirty="0"/>
              <a:t>修剪的一般原则是使决策树整体的精度提高，或者错误率降低。</a:t>
            </a:r>
            <a:endParaRPr lang="zh-CN" altLang="en-US" sz="2400" dirty="0"/>
          </a:p>
          <a:p>
            <a:pPr eaLnBrk="1" hangingPunct="1">
              <a:lnSpc>
                <a:spcPct val="80000"/>
              </a:lnSpc>
            </a:pPr>
            <a:r>
              <a:rPr lang="zh-CN" altLang="en-US" sz="2400" dirty="0"/>
              <a:t>在实践中常用的规则后修剪（</a:t>
            </a:r>
            <a:r>
              <a:rPr lang="en-US" altLang="zh-CN" sz="2400" dirty="0"/>
              <a:t>Rule Post-Pruning</a:t>
            </a:r>
            <a:r>
              <a:rPr lang="zh-CN" altLang="en-US" sz="2400" dirty="0"/>
              <a:t>）方法如下：</a:t>
            </a:r>
            <a:endParaRPr lang="zh-CN" altLang="en-US" sz="2400" dirty="0"/>
          </a:p>
          <a:p>
            <a:pPr lvl="1" eaLnBrk="1" hangingPunct="1">
              <a:lnSpc>
                <a:spcPct val="80000"/>
              </a:lnSpc>
            </a:pPr>
            <a:r>
              <a:rPr lang="zh-CN" altLang="en-US" sz="2000" dirty="0"/>
              <a:t>第一步 从训练数据学习决策树，允许过度拟合。</a:t>
            </a:r>
            <a:endParaRPr lang="zh-CN" altLang="en-US" sz="2000" dirty="0"/>
          </a:p>
          <a:p>
            <a:pPr lvl="1" eaLnBrk="1" hangingPunct="1">
              <a:lnSpc>
                <a:spcPct val="80000"/>
              </a:lnSpc>
            </a:pPr>
            <a:r>
              <a:rPr lang="zh-CN" altLang="en-US" sz="2000" dirty="0"/>
              <a:t>第二步 将决策树转化为等价的规则集合。从根结点到叶子结点的一条路径就是一条规则。</a:t>
            </a:r>
            <a:endParaRPr lang="zh-CN" altLang="en-US" sz="2000" dirty="0"/>
          </a:p>
          <a:p>
            <a:pPr lvl="1" eaLnBrk="1" hangingPunct="1">
              <a:lnSpc>
                <a:spcPct val="80000"/>
              </a:lnSpc>
            </a:pPr>
            <a:r>
              <a:rPr lang="zh-CN" altLang="en-US" sz="2000" dirty="0"/>
              <a:t>第三步 对每一条规则，如果删除该规则中的一个前件不会降低该规则的估计精度，则可删此前件。</a:t>
            </a:r>
            <a:endParaRPr lang="zh-CN" altLang="en-US" sz="2000" dirty="0"/>
          </a:p>
          <a:p>
            <a:pPr lvl="1" eaLnBrk="1" hangingPunct="1">
              <a:lnSpc>
                <a:spcPct val="80000"/>
              </a:lnSpc>
            </a:pPr>
            <a:r>
              <a:rPr lang="zh-CN" altLang="en-US" sz="2000" dirty="0"/>
              <a:t>第四步 按照修剪后规则的估计精度对所有规则排序，最后按照此顺序来应用规则进行分类。</a:t>
            </a:r>
            <a:endParaRPr lang="zh-CN" altLang="en-US" sz="2000" dirty="0"/>
          </a:p>
        </p:txBody>
      </p:sp>
      <p:sp>
        <p:nvSpPr>
          <p:cNvPr id="11162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2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715">
                                            <p:txEl>
                                              <p:charRg st="0" end="32"/>
                                            </p:txEl>
                                          </p:spTgt>
                                        </p:tgtEl>
                                        <p:attrNameLst>
                                          <p:attrName>style.visibility</p:attrName>
                                        </p:attrNameLst>
                                      </p:cBhvr>
                                      <p:to>
                                        <p:strVal val="visible"/>
                                      </p:to>
                                    </p:set>
                                    <p:anim calcmode="lin" valueType="num">
                                      <p:cBhvr additive="base">
                                        <p:cTn id="7" dur="500" fill="hold"/>
                                        <p:tgtEl>
                                          <p:spTgt spid="243715">
                                            <p:txEl>
                                              <p:charRg st="0" end="3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3715">
                                            <p:txEl>
                                              <p:charRg st="0" end="3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3715">
                                            <p:txEl>
                                              <p:charRg st="32" end="61"/>
                                            </p:txEl>
                                          </p:spTgt>
                                        </p:tgtEl>
                                        <p:attrNameLst>
                                          <p:attrName>style.visibility</p:attrName>
                                        </p:attrNameLst>
                                      </p:cBhvr>
                                      <p:to>
                                        <p:strVal val="visible"/>
                                      </p:to>
                                    </p:set>
                                    <p:anim calcmode="lin" valueType="num">
                                      <p:cBhvr additive="base">
                                        <p:cTn id="13" dur="500" fill="hold"/>
                                        <p:tgtEl>
                                          <p:spTgt spid="243715">
                                            <p:txEl>
                                              <p:charRg st="32" end="6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3715">
                                            <p:txEl>
                                              <p:charRg st="32" end="6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3715">
                                            <p:txEl>
                                              <p:charRg st="61" end="98"/>
                                            </p:txEl>
                                          </p:spTgt>
                                        </p:tgtEl>
                                        <p:attrNameLst>
                                          <p:attrName>style.visibility</p:attrName>
                                        </p:attrNameLst>
                                      </p:cBhvr>
                                      <p:to>
                                        <p:strVal val="visible"/>
                                      </p:to>
                                    </p:set>
                                    <p:anim calcmode="lin" valueType="num">
                                      <p:cBhvr additive="base">
                                        <p:cTn id="19" dur="500" fill="hold"/>
                                        <p:tgtEl>
                                          <p:spTgt spid="243715">
                                            <p:txEl>
                                              <p:charRg st="61" end="9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3715">
                                            <p:txEl>
                                              <p:charRg st="61" end="9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3715">
                                            <p:txEl>
                                              <p:charRg st="98" end="121"/>
                                            </p:txEl>
                                          </p:spTgt>
                                        </p:tgtEl>
                                        <p:attrNameLst>
                                          <p:attrName>style.visibility</p:attrName>
                                        </p:attrNameLst>
                                      </p:cBhvr>
                                      <p:to>
                                        <p:strVal val="visible"/>
                                      </p:to>
                                    </p:set>
                                    <p:anim calcmode="lin" valueType="num">
                                      <p:cBhvr additive="base">
                                        <p:cTn id="25" dur="500" fill="hold"/>
                                        <p:tgtEl>
                                          <p:spTgt spid="243715">
                                            <p:txEl>
                                              <p:charRg st="98" end="12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3715">
                                            <p:txEl>
                                              <p:charRg st="98" end="12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3715">
                                            <p:txEl>
                                              <p:charRg st="121" end="162"/>
                                            </p:txEl>
                                          </p:spTgt>
                                        </p:tgtEl>
                                        <p:attrNameLst>
                                          <p:attrName>style.visibility</p:attrName>
                                        </p:attrNameLst>
                                      </p:cBhvr>
                                      <p:to>
                                        <p:strVal val="visible"/>
                                      </p:to>
                                    </p:set>
                                    <p:anim calcmode="lin" valueType="num">
                                      <p:cBhvr additive="base">
                                        <p:cTn id="31" dur="500" fill="hold"/>
                                        <p:tgtEl>
                                          <p:spTgt spid="243715">
                                            <p:txEl>
                                              <p:charRg st="121" end="16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3715">
                                            <p:txEl>
                                              <p:charRg st="121" end="16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3715">
                                            <p:txEl>
                                              <p:charRg st="162" end="207"/>
                                            </p:txEl>
                                          </p:spTgt>
                                        </p:tgtEl>
                                        <p:attrNameLst>
                                          <p:attrName>style.visibility</p:attrName>
                                        </p:attrNameLst>
                                      </p:cBhvr>
                                      <p:to>
                                        <p:strVal val="visible"/>
                                      </p:to>
                                    </p:set>
                                    <p:anim calcmode="lin" valueType="num">
                                      <p:cBhvr additive="base">
                                        <p:cTn id="37" dur="500" fill="hold"/>
                                        <p:tgtEl>
                                          <p:spTgt spid="243715">
                                            <p:txEl>
                                              <p:charRg st="162" end="20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3715">
                                            <p:txEl>
                                              <p:charRg st="162" end="20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3715">
                                            <p:txEl>
                                              <p:charRg st="207" end="249"/>
                                            </p:txEl>
                                          </p:spTgt>
                                        </p:tgtEl>
                                        <p:attrNameLst>
                                          <p:attrName>style.visibility</p:attrName>
                                        </p:attrNameLst>
                                      </p:cBhvr>
                                      <p:to>
                                        <p:strVal val="visible"/>
                                      </p:to>
                                    </p:set>
                                    <p:anim calcmode="lin" valueType="num">
                                      <p:cBhvr additive="base">
                                        <p:cTn id="43" dur="500" fill="hold"/>
                                        <p:tgtEl>
                                          <p:spTgt spid="243715">
                                            <p:txEl>
                                              <p:charRg st="207" end="24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3715">
                                            <p:txEl>
                                              <p:charRg st="207" end="2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信息增益度量的问题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473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t>信息增益度量会偏向于有较多可能值的属性。</a:t>
            </a:r>
            <a:endParaRPr lang="zh-CN" altLang="en-US" sz="2400" dirty="0"/>
          </a:p>
          <a:p>
            <a:pPr lvl="1" eaLnBrk="1" hangingPunct="1">
              <a:lnSpc>
                <a:spcPct val="90000"/>
              </a:lnSpc>
            </a:pPr>
            <a:r>
              <a:rPr lang="zh-CN" altLang="en-US" sz="2000" dirty="0"/>
              <a:t>特别是当某属性可能值的数目大大多于类别数目时，该属性就会有很大的信息增益。</a:t>
            </a:r>
            <a:endParaRPr lang="zh-CN" altLang="en-US" sz="2000" dirty="0"/>
          </a:p>
          <a:p>
            <a:pPr lvl="1" eaLnBrk="1" hangingPunct="1">
              <a:lnSpc>
                <a:spcPct val="90000"/>
              </a:lnSpc>
            </a:pPr>
            <a:r>
              <a:rPr lang="zh-CN" altLang="en-US" sz="2000" dirty="0"/>
              <a:t>例如天气预报的训练数据中包含日期属性。</a:t>
            </a:r>
            <a:endParaRPr lang="zh-CN" altLang="en-US" sz="2000" dirty="0"/>
          </a:p>
          <a:p>
            <a:pPr eaLnBrk="1" hangingPunct="1">
              <a:lnSpc>
                <a:spcPct val="90000"/>
              </a:lnSpc>
            </a:pPr>
            <a:r>
              <a:rPr lang="zh-CN" altLang="en-US" sz="2400" dirty="0"/>
              <a:t>原因</a:t>
            </a:r>
            <a:endParaRPr lang="zh-CN" altLang="en-US" sz="2400" dirty="0"/>
          </a:p>
          <a:p>
            <a:pPr lvl="1" eaLnBrk="1" hangingPunct="1">
              <a:lnSpc>
                <a:spcPct val="90000"/>
              </a:lnSpc>
            </a:pPr>
            <a:r>
              <a:rPr lang="zh-CN" altLang="en-US" sz="2000" dirty="0"/>
              <a:t>因为太多的可能值把训练数据分割成了非常小的空间。</a:t>
            </a:r>
            <a:endParaRPr lang="zh-CN" altLang="en-US" sz="2000" dirty="0"/>
          </a:p>
          <a:p>
            <a:pPr lvl="1" eaLnBrk="1" hangingPunct="1">
              <a:lnSpc>
                <a:spcPct val="90000"/>
              </a:lnSpc>
            </a:pPr>
            <a:r>
              <a:rPr lang="zh-CN" altLang="en-US" sz="2000" dirty="0"/>
              <a:t>在每一个小空间内，数据都非常纯净，甚至数据完全一致，熵为</a:t>
            </a:r>
            <a:r>
              <a:rPr lang="en-US" altLang="zh-CN" sz="2000" dirty="0"/>
              <a:t>0</a:t>
            </a:r>
            <a:r>
              <a:rPr lang="zh-CN" altLang="en-US" sz="2000" dirty="0"/>
              <a:t>。</a:t>
            </a:r>
            <a:endParaRPr lang="zh-CN" altLang="en-US" sz="2000" dirty="0"/>
          </a:p>
          <a:p>
            <a:pPr lvl="1" eaLnBrk="1" hangingPunct="1">
              <a:lnSpc>
                <a:spcPct val="90000"/>
              </a:lnSpc>
            </a:pPr>
            <a:r>
              <a:rPr lang="zh-CN" altLang="en-US" sz="2000" dirty="0"/>
              <a:t>这样与未分割之前比，信息增益必然非常大。</a:t>
            </a:r>
            <a:endParaRPr lang="zh-CN" altLang="en-US" sz="2000" dirty="0"/>
          </a:p>
          <a:p>
            <a:pPr eaLnBrk="1" hangingPunct="1">
              <a:lnSpc>
                <a:spcPct val="90000"/>
              </a:lnSpc>
            </a:pPr>
            <a:r>
              <a:rPr lang="zh-CN" altLang="en-US" sz="2400" dirty="0"/>
              <a:t>然而这样的分割显然掩盖了其它有用信息，并未反映真实的数据分布，所以对其它数据就有非常差的分类结果  </a:t>
            </a:r>
            <a:endParaRPr lang="zh-CN" altLang="en-US" sz="2400" dirty="0"/>
          </a:p>
        </p:txBody>
      </p:sp>
      <p:sp>
        <p:nvSpPr>
          <p:cNvPr id="11366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13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4739">
                                            <p:txEl>
                                              <p:charRg st="0" end="21"/>
                                            </p:txEl>
                                          </p:spTgt>
                                        </p:tgtEl>
                                        <p:attrNameLst>
                                          <p:attrName>style.visibility</p:attrName>
                                        </p:attrNameLst>
                                      </p:cBhvr>
                                      <p:to>
                                        <p:strVal val="visible"/>
                                      </p:to>
                                    </p:set>
                                    <p:anim calcmode="lin" valueType="num">
                                      <p:cBhvr additive="base">
                                        <p:cTn id="7" dur="500" fill="hold"/>
                                        <p:tgtEl>
                                          <p:spTgt spid="244739">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4739">
                                            <p:txEl>
                                              <p:charRg st="0" end="2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44739">
                                            <p:txEl>
                                              <p:charRg st="21" end="59"/>
                                            </p:txEl>
                                          </p:spTgt>
                                        </p:tgtEl>
                                        <p:attrNameLst>
                                          <p:attrName>style.visibility</p:attrName>
                                        </p:attrNameLst>
                                      </p:cBhvr>
                                      <p:to>
                                        <p:strVal val="visible"/>
                                      </p:to>
                                    </p:set>
                                    <p:anim calcmode="lin" valueType="num">
                                      <p:cBhvr additive="base">
                                        <p:cTn id="12" dur="500" fill="hold"/>
                                        <p:tgtEl>
                                          <p:spTgt spid="244739">
                                            <p:txEl>
                                              <p:charRg st="21" end="5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4739">
                                            <p:txEl>
                                              <p:charRg st="21" end="59"/>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44739">
                                            <p:txEl>
                                              <p:charRg st="59" end="79"/>
                                            </p:txEl>
                                          </p:spTgt>
                                        </p:tgtEl>
                                        <p:attrNameLst>
                                          <p:attrName>style.visibility</p:attrName>
                                        </p:attrNameLst>
                                      </p:cBhvr>
                                      <p:to>
                                        <p:strVal val="visible"/>
                                      </p:to>
                                    </p:set>
                                    <p:anim calcmode="lin" valueType="num">
                                      <p:cBhvr additive="base">
                                        <p:cTn id="17" dur="500" fill="hold"/>
                                        <p:tgtEl>
                                          <p:spTgt spid="244739">
                                            <p:txEl>
                                              <p:charRg st="59" end="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4739">
                                            <p:txEl>
                                              <p:charRg st="59" end="7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4739">
                                            <p:txEl>
                                              <p:charRg st="79" end="82"/>
                                            </p:txEl>
                                          </p:spTgt>
                                        </p:tgtEl>
                                        <p:attrNameLst>
                                          <p:attrName>style.visibility</p:attrName>
                                        </p:attrNameLst>
                                      </p:cBhvr>
                                      <p:to>
                                        <p:strVal val="visible"/>
                                      </p:to>
                                    </p:set>
                                    <p:anim calcmode="lin" valueType="num">
                                      <p:cBhvr additive="base">
                                        <p:cTn id="23" dur="500" fill="hold"/>
                                        <p:tgtEl>
                                          <p:spTgt spid="244739">
                                            <p:txEl>
                                              <p:charRg st="79" end="8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4739">
                                            <p:txEl>
                                              <p:charRg st="79" end="8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244739">
                                            <p:txEl>
                                              <p:charRg st="82" end="107"/>
                                            </p:txEl>
                                          </p:spTgt>
                                        </p:tgtEl>
                                        <p:attrNameLst>
                                          <p:attrName>style.visibility</p:attrName>
                                        </p:attrNameLst>
                                      </p:cBhvr>
                                      <p:to>
                                        <p:strVal val="visible"/>
                                      </p:to>
                                    </p:set>
                                    <p:anim calcmode="lin" valueType="num">
                                      <p:cBhvr additive="base">
                                        <p:cTn id="28" dur="500" fill="hold"/>
                                        <p:tgtEl>
                                          <p:spTgt spid="244739">
                                            <p:txEl>
                                              <p:charRg st="82" end="10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44739">
                                            <p:txEl>
                                              <p:charRg st="82" end="107"/>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244739">
                                            <p:txEl>
                                              <p:charRg st="107" end="138"/>
                                            </p:txEl>
                                          </p:spTgt>
                                        </p:tgtEl>
                                        <p:attrNameLst>
                                          <p:attrName>style.visibility</p:attrName>
                                        </p:attrNameLst>
                                      </p:cBhvr>
                                      <p:to>
                                        <p:strVal val="visible"/>
                                      </p:to>
                                    </p:set>
                                    <p:anim calcmode="lin" valueType="num">
                                      <p:cBhvr additive="base">
                                        <p:cTn id="33" dur="500" fill="hold"/>
                                        <p:tgtEl>
                                          <p:spTgt spid="244739">
                                            <p:txEl>
                                              <p:charRg st="107" end="13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4739">
                                            <p:txEl>
                                              <p:charRg st="107" end="138"/>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nodeType="afterEffect">
                                  <p:stCondLst>
                                    <p:cond delay="0"/>
                                  </p:stCondLst>
                                  <p:childTnLst>
                                    <p:set>
                                      <p:cBhvr>
                                        <p:cTn id="37" dur="1" fill="hold">
                                          <p:stCondLst>
                                            <p:cond delay="0"/>
                                          </p:stCondLst>
                                        </p:cTn>
                                        <p:tgtEl>
                                          <p:spTgt spid="244739">
                                            <p:txEl>
                                              <p:charRg st="138" end="159"/>
                                            </p:txEl>
                                          </p:spTgt>
                                        </p:tgtEl>
                                        <p:attrNameLst>
                                          <p:attrName>style.visibility</p:attrName>
                                        </p:attrNameLst>
                                      </p:cBhvr>
                                      <p:to>
                                        <p:strVal val="visible"/>
                                      </p:to>
                                    </p:set>
                                    <p:anim calcmode="lin" valueType="num">
                                      <p:cBhvr additive="base">
                                        <p:cTn id="38" dur="500" fill="hold"/>
                                        <p:tgtEl>
                                          <p:spTgt spid="244739">
                                            <p:txEl>
                                              <p:charRg st="138" end="15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44739">
                                            <p:txEl>
                                              <p:charRg st="138" end="159"/>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44739">
                                            <p:txEl>
                                              <p:charRg st="159" end="210"/>
                                            </p:txEl>
                                          </p:spTgt>
                                        </p:tgtEl>
                                        <p:attrNameLst>
                                          <p:attrName>style.visibility</p:attrName>
                                        </p:attrNameLst>
                                      </p:cBhvr>
                                      <p:to>
                                        <p:strVal val="visible"/>
                                      </p:to>
                                    </p:set>
                                    <p:anim calcmode="lin" valueType="num">
                                      <p:cBhvr additive="base">
                                        <p:cTn id="44" dur="500" fill="hold"/>
                                        <p:tgtEl>
                                          <p:spTgt spid="244739">
                                            <p:txEl>
                                              <p:charRg st="159" end="2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44739">
                                            <p:txEl>
                                              <p:charRg st="159" end="2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Grp="1" noChangeArrowheads="1"/>
          </p:cNvSpPr>
          <p:nvPr>
            <p:ph type="title"/>
          </p:nvPr>
        </p:nvSpPr>
        <p:spPr>
          <a:xfrm>
            <a:off x="609600" y="188913"/>
            <a:ext cx="7772400" cy="1143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增益比率（</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Gain Ratio</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）度量</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5763" name="Rectangle 3" descr="Rectangle: Click to edit Master text styles&#13;&#10;Second level&#13;&#10;Third level&#13;&#10;Fourth level&#13;&#10;Fifth level"/>
          <p:cNvSpPr>
            <a:spLocks noGrp="1"/>
          </p:cNvSpPr>
          <p:nvPr>
            <p:ph idx="1"/>
          </p:nvPr>
        </p:nvSpPr>
        <p:spPr>
          <a:xfrm>
            <a:off x="468313" y="1628775"/>
            <a:ext cx="8135937" cy="4895850"/>
          </a:xfrm>
          <a:ln/>
        </p:spPr>
        <p:txBody>
          <a:bodyPr vert="horz" wrap="square" lIns="91440" tIns="45720" rIns="91440" bIns="45720" anchor="t" anchorCtr="0"/>
          <a:p>
            <a:pPr eaLnBrk="1" hangingPunct="1">
              <a:lnSpc>
                <a:spcPct val="90000"/>
              </a:lnSpc>
            </a:pPr>
            <a:r>
              <a:rPr lang="zh-CN" altLang="en-US" sz="2400" dirty="0"/>
              <a:t>思路</a:t>
            </a:r>
            <a:endParaRPr lang="zh-CN" altLang="en-US" sz="2400" dirty="0"/>
          </a:p>
          <a:p>
            <a:pPr lvl="1" eaLnBrk="1" hangingPunct="1">
              <a:lnSpc>
                <a:spcPct val="90000"/>
              </a:lnSpc>
            </a:pPr>
            <a:r>
              <a:rPr lang="zh-CN" altLang="en-US" sz="2000" dirty="0"/>
              <a:t>在信息增益度量的基础上加一个惩罚项来抑制可能值太多的属性 </a:t>
            </a:r>
            <a:endParaRPr lang="zh-CN" altLang="en-US" sz="2000" dirty="0"/>
          </a:p>
          <a:p>
            <a:pPr eaLnBrk="1" hangingPunct="1">
              <a:lnSpc>
                <a:spcPct val="90000"/>
              </a:lnSpc>
            </a:pPr>
            <a:r>
              <a:rPr lang="zh-CN" altLang="en-US" sz="2400" dirty="0"/>
              <a:t>定义</a:t>
            </a:r>
            <a:endParaRPr lang="zh-CN" altLang="en-US" sz="2400" dirty="0"/>
          </a:p>
          <a:p>
            <a:pPr lvl="1" eaLnBrk="1" hangingPunct="1">
              <a:lnSpc>
                <a:spcPct val="90000"/>
              </a:lnSpc>
              <a:buFont typeface="Wingdings" panose="05000000000000000000" pitchFamily="2" charset="2"/>
              <a:buNone/>
            </a:pPr>
            <a:endParaRPr lang="zh-CN" altLang="en-US" sz="2000" dirty="0"/>
          </a:p>
          <a:p>
            <a:pPr lvl="1" eaLnBrk="1" hangingPunct="1">
              <a:lnSpc>
                <a:spcPct val="90000"/>
              </a:lnSpc>
            </a:pPr>
            <a:endParaRPr lang="zh-CN" altLang="en-US" sz="2000" dirty="0"/>
          </a:p>
          <a:p>
            <a:pPr eaLnBrk="1" hangingPunct="1">
              <a:lnSpc>
                <a:spcPct val="90000"/>
              </a:lnSpc>
            </a:pPr>
            <a:r>
              <a:rPr lang="zh-CN" altLang="en-US" sz="2400" dirty="0"/>
              <a:t>属性</a:t>
            </a:r>
            <a:r>
              <a:rPr lang="en-US" altLang="zh-CN" sz="2400" dirty="0"/>
              <a:t>A</a:t>
            </a:r>
            <a:r>
              <a:rPr lang="zh-CN" altLang="en-US" sz="2400" dirty="0"/>
              <a:t>对数据集</a:t>
            </a:r>
            <a:r>
              <a:rPr lang="en-US" altLang="zh-CN" sz="2400" dirty="0"/>
              <a:t>D</a:t>
            </a:r>
            <a:r>
              <a:rPr lang="zh-CN" altLang="en-US" sz="2400" dirty="0"/>
              <a:t>的分裂信息定义为 </a:t>
            </a:r>
            <a:endParaRPr lang="zh-CN" altLang="en-US" sz="24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buFont typeface="Wingdings" panose="05000000000000000000" pitchFamily="2" charset="2"/>
              <a:buNone/>
            </a:pPr>
            <a:endParaRPr lang="zh-CN" altLang="en-US" sz="2000" dirty="0"/>
          </a:p>
          <a:p>
            <a:pPr eaLnBrk="1" hangingPunct="1">
              <a:lnSpc>
                <a:spcPct val="90000"/>
              </a:lnSpc>
              <a:buFont typeface="Wingdings 2" panose="05020102010507070707" pitchFamily="18" charset="2"/>
              <a:buChar char=""/>
            </a:pPr>
            <a:r>
              <a:rPr lang="zh-CN" altLang="en-US" sz="2400" dirty="0"/>
              <a:t>特点：</a:t>
            </a:r>
            <a:endParaRPr lang="zh-CN" altLang="en-US" sz="2400" dirty="0"/>
          </a:p>
          <a:p>
            <a:pPr lvl="1" eaLnBrk="1" hangingPunct="1">
              <a:lnSpc>
                <a:spcPct val="90000"/>
              </a:lnSpc>
              <a:buFont typeface="Wingdings 2" panose="05020102010507070707" pitchFamily="18" charset="2"/>
              <a:buChar char=""/>
            </a:pPr>
            <a:r>
              <a:rPr lang="zh-CN" altLang="en-US" sz="2000" dirty="0"/>
              <a:t>对于可能值比较多的属性，由于其分裂信息也比较大，所以最终的增益比率反而可能减小。</a:t>
            </a:r>
            <a:endParaRPr lang="zh-CN" altLang="en-US" sz="2000" dirty="0"/>
          </a:p>
          <a:p>
            <a:pPr lvl="1" eaLnBrk="1" hangingPunct="1">
              <a:lnSpc>
                <a:spcPct val="90000"/>
              </a:lnSpc>
              <a:buFont typeface="Wingdings 2" panose="05020102010507070707" pitchFamily="18" charset="2"/>
              <a:buChar char=""/>
            </a:pPr>
            <a:r>
              <a:rPr lang="zh-CN" altLang="en-US" sz="2000" dirty="0"/>
              <a:t>但是当分裂信息过小，增益比率会过大，甚至无定义。</a:t>
            </a:r>
            <a:endParaRPr lang="zh-CN" altLang="en-US" sz="2000" dirty="0"/>
          </a:p>
        </p:txBody>
      </p:sp>
      <p:sp>
        <p:nvSpPr>
          <p:cNvPr id="11571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15717"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45764" name="Object 4"/>
          <p:cNvGraphicFramePr>
            <a:graphicFrameLocks noChangeAspect="1"/>
          </p:cNvGraphicFramePr>
          <p:nvPr/>
        </p:nvGraphicFramePr>
        <p:xfrm>
          <a:off x="1187450" y="3933825"/>
          <a:ext cx="6000750" cy="857250"/>
        </p:xfrm>
        <a:graphic>
          <a:graphicData uri="http://schemas.openxmlformats.org/presentationml/2006/ole">
            <mc:AlternateContent xmlns:mc="http://schemas.openxmlformats.org/markup-compatibility/2006">
              <mc:Choice xmlns:v="urn:schemas-microsoft-com:vml" Requires="v">
                <p:oleObj spid="_x0000_s3101" name="" r:id="rId1" imgW="3175000" imgH="457200" progId="Equation.3">
                  <p:embed/>
                </p:oleObj>
              </mc:Choice>
              <mc:Fallback>
                <p:oleObj name="" r:id="rId1" imgW="3175000" imgH="457200" progId="Equation.3">
                  <p:embed/>
                  <p:pic>
                    <p:nvPicPr>
                      <p:cNvPr id="0" name="图片 3100"/>
                      <p:cNvPicPr/>
                      <p:nvPr/>
                    </p:nvPicPr>
                    <p:blipFill>
                      <a:blip r:embed="rId2"/>
                      <a:stretch>
                        <a:fillRect/>
                      </a:stretch>
                    </p:blipFill>
                    <p:spPr>
                      <a:xfrm>
                        <a:off x="1187450" y="3933825"/>
                        <a:ext cx="6000750" cy="857250"/>
                      </a:xfrm>
                      <a:prstGeom prst="rect">
                        <a:avLst/>
                      </a:prstGeom>
                      <a:noFill/>
                      <a:ln w="38100">
                        <a:noFill/>
                        <a:miter/>
                      </a:ln>
                    </p:spPr>
                  </p:pic>
                </p:oleObj>
              </mc:Fallback>
            </mc:AlternateContent>
          </a:graphicData>
        </a:graphic>
      </p:graphicFrame>
      <p:sp>
        <p:nvSpPr>
          <p:cNvPr id="115719" name="Rectangle 7"/>
          <p:cNvSpPr/>
          <p:nvPr/>
        </p:nvSpPr>
        <p:spPr>
          <a:xfrm>
            <a:off x="0" y="32194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45766" name="Object 6"/>
          <p:cNvGraphicFramePr>
            <a:graphicFrameLocks noChangeAspect="1"/>
          </p:cNvGraphicFramePr>
          <p:nvPr/>
        </p:nvGraphicFramePr>
        <p:xfrm>
          <a:off x="1476375" y="2492375"/>
          <a:ext cx="5616575" cy="885825"/>
        </p:xfrm>
        <a:graphic>
          <a:graphicData uri="http://schemas.openxmlformats.org/presentationml/2006/ole">
            <mc:AlternateContent xmlns:mc="http://schemas.openxmlformats.org/markup-compatibility/2006">
              <mc:Choice xmlns:v="urn:schemas-microsoft-com:vml" Requires="v">
                <p:oleObj spid="_x0000_s3102" name="" r:id="rId3" imgW="2654300" imgH="419100" progId="Equation.3">
                  <p:embed/>
                </p:oleObj>
              </mc:Choice>
              <mc:Fallback>
                <p:oleObj name="" r:id="rId3" imgW="2654300" imgH="419100" progId="Equation.3">
                  <p:embed/>
                  <p:pic>
                    <p:nvPicPr>
                      <p:cNvPr id="0" name="图片 3101"/>
                      <p:cNvPicPr/>
                      <p:nvPr/>
                    </p:nvPicPr>
                    <p:blipFill>
                      <a:blip r:embed="rId4"/>
                      <a:stretch>
                        <a:fillRect/>
                      </a:stretch>
                    </p:blipFill>
                    <p:spPr>
                      <a:xfrm>
                        <a:off x="1476375" y="2492375"/>
                        <a:ext cx="5616575" cy="885825"/>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20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5763">
                                            <p:txEl>
                                              <p:charRg st="0" end="3"/>
                                            </p:txEl>
                                          </p:spTgt>
                                        </p:tgtEl>
                                        <p:attrNameLst>
                                          <p:attrName>style.visibility</p:attrName>
                                        </p:attrNameLst>
                                      </p:cBhvr>
                                      <p:to>
                                        <p:strVal val="visible"/>
                                      </p:to>
                                    </p:set>
                                    <p:anim calcmode="lin" valueType="num">
                                      <p:cBhvr additive="base">
                                        <p:cTn id="7" dur="500" fill="hold"/>
                                        <p:tgtEl>
                                          <p:spTgt spid="245763">
                                            <p:txEl>
                                              <p:charRg st="0"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charRg st="0"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63">
                                            <p:txEl>
                                              <p:charRg st="3" end="33"/>
                                            </p:txEl>
                                          </p:spTgt>
                                        </p:tgtEl>
                                        <p:attrNameLst>
                                          <p:attrName>style.visibility</p:attrName>
                                        </p:attrNameLst>
                                      </p:cBhvr>
                                      <p:to>
                                        <p:strVal val="visible"/>
                                      </p:to>
                                    </p:set>
                                    <p:anim calcmode="lin" valueType="num">
                                      <p:cBhvr additive="base">
                                        <p:cTn id="13" dur="500" fill="hold"/>
                                        <p:tgtEl>
                                          <p:spTgt spid="245763">
                                            <p:txEl>
                                              <p:charRg st="3"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63">
                                            <p:txEl>
                                              <p:charRg st="3"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63">
                                            <p:txEl>
                                              <p:charRg st="33" end="36"/>
                                            </p:txEl>
                                          </p:spTgt>
                                        </p:tgtEl>
                                        <p:attrNameLst>
                                          <p:attrName>style.visibility</p:attrName>
                                        </p:attrNameLst>
                                      </p:cBhvr>
                                      <p:to>
                                        <p:strVal val="visible"/>
                                      </p:to>
                                    </p:set>
                                    <p:anim calcmode="lin" valueType="num">
                                      <p:cBhvr additive="base">
                                        <p:cTn id="19" dur="500" fill="hold"/>
                                        <p:tgtEl>
                                          <p:spTgt spid="245763">
                                            <p:txEl>
                                              <p:charRg st="33" end="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charRg st="33" end="36"/>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8" presetClass="entr" presetSubtype="16" fill="hold" nodeType="afterEffect">
                                  <p:stCondLst>
                                    <p:cond delay="0"/>
                                  </p:stCondLst>
                                  <p:childTnLst>
                                    <p:set>
                                      <p:cBhvr>
                                        <p:cTn id="23" dur="1" fill="hold">
                                          <p:stCondLst>
                                            <p:cond delay="0"/>
                                          </p:stCondLst>
                                        </p:cTn>
                                        <p:tgtEl>
                                          <p:spTgt spid="245766"/>
                                        </p:tgtEl>
                                        <p:attrNameLst>
                                          <p:attrName>style.visibility</p:attrName>
                                        </p:attrNameLst>
                                      </p:cBhvr>
                                      <p:to>
                                        <p:strVal val="visible"/>
                                      </p:to>
                                    </p:set>
                                    <p:animEffect transition="in" filter="diamond(in)">
                                      <p:cBhvr>
                                        <p:cTn id="24" dur="2000"/>
                                        <p:tgtEl>
                                          <p:spTgt spid="24576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5763">
                                            <p:txEl>
                                              <p:charRg st="38" end="56"/>
                                            </p:txEl>
                                          </p:spTgt>
                                        </p:tgtEl>
                                        <p:attrNameLst>
                                          <p:attrName>style.visibility</p:attrName>
                                        </p:attrNameLst>
                                      </p:cBhvr>
                                      <p:to>
                                        <p:strVal val="visible"/>
                                      </p:to>
                                    </p:set>
                                    <p:anim calcmode="lin" valueType="num">
                                      <p:cBhvr additive="base">
                                        <p:cTn id="29" dur="500" fill="hold"/>
                                        <p:tgtEl>
                                          <p:spTgt spid="245763">
                                            <p:txEl>
                                              <p:charRg st="38" end="5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763">
                                            <p:txEl>
                                              <p:charRg st="38" end="5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5" presetClass="entr" presetSubtype="10" fill="hold" nodeType="afterEffect">
                                  <p:stCondLst>
                                    <p:cond delay="0"/>
                                  </p:stCondLst>
                                  <p:childTnLst>
                                    <p:set>
                                      <p:cBhvr>
                                        <p:cTn id="33" dur="1" fill="hold">
                                          <p:stCondLst>
                                            <p:cond delay="0"/>
                                          </p:stCondLst>
                                        </p:cTn>
                                        <p:tgtEl>
                                          <p:spTgt spid="245764"/>
                                        </p:tgtEl>
                                        <p:attrNameLst>
                                          <p:attrName>style.visibility</p:attrName>
                                        </p:attrNameLst>
                                      </p:cBhvr>
                                      <p:to>
                                        <p:strVal val="visible"/>
                                      </p:to>
                                    </p:set>
                                    <p:animEffect transition="in" filter="checkerboard(across)">
                                      <p:cBhvr>
                                        <p:cTn id="34" dur="500"/>
                                        <p:tgtEl>
                                          <p:spTgt spid="24576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5763">
                                            <p:txEl>
                                              <p:charRg st="59" end="63"/>
                                            </p:txEl>
                                          </p:spTgt>
                                        </p:tgtEl>
                                        <p:attrNameLst>
                                          <p:attrName>style.visibility</p:attrName>
                                        </p:attrNameLst>
                                      </p:cBhvr>
                                      <p:to>
                                        <p:strVal val="visible"/>
                                      </p:to>
                                    </p:set>
                                    <p:anim calcmode="lin" valueType="num">
                                      <p:cBhvr additive="base">
                                        <p:cTn id="39" dur="500" fill="hold"/>
                                        <p:tgtEl>
                                          <p:spTgt spid="245763">
                                            <p:txEl>
                                              <p:charRg st="59" end="6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5763">
                                            <p:txEl>
                                              <p:charRg st="59" end="6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245763">
                                            <p:txEl>
                                              <p:charRg st="63" end="104"/>
                                            </p:txEl>
                                          </p:spTgt>
                                        </p:tgtEl>
                                        <p:attrNameLst>
                                          <p:attrName>style.visibility</p:attrName>
                                        </p:attrNameLst>
                                      </p:cBhvr>
                                      <p:to>
                                        <p:strVal val="visible"/>
                                      </p:to>
                                    </p:set>
                                    <p:anim calcmode="lin" valueType="num">
                                      <p:cBhvr additive="base">
                                        <p:cTn id="44" dur="500" fill="hold"/>
                                        <p:tgtEl>
                                          <p:spTgt spid="245763">
                                            <p:txEl>
                                              <p:charRg st="63" end="10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45763">
                                            <p:txEl>
                                              <p:charRg st="63" end="104"/>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nodeType="afterEffect">
                                  <p:stCondLst>
                                    <p:cond delay="0"/>
                                  </p:stCondLst>
                                  <p:childTnLst>
                                    <p:set>
                                      <p:cBhvr>
                                        <p:cTn id="48" dur="1" fill="hold">
                                          <p:stCondLst>
                                            <p:cond delay="0"/>
                                          </p:stCondLst>
                                        </p:cTn>
                                        <p:tgtEl>
                                          <p:spTgt spid="245763">
                                            <p:txEl>
                                              <p:charRg st="104" end="129"/>
                                            </p:txEl>
                                          </p:spTgt>
                                        </p:tgtEl>
                                        <p:attrNameLst>
                                          <p:attrName>style.visibility</p:attrName>
                                        </p:attrNameLst>
                                      </p:cBhvr>
                                      <p:to>
                                        <p:strVal val="visible"/>
                                      </p:to>
                                    </p:set>
                                    <p:anim calcmode="lin" valueType="num">
                                      <p:cBhvr additive="base">
                                        <p:cTn id="49" dur="500" fill="hold"/>
                                        <p:tgtEl>
                                          <p:spTgt spid="245763">
                                            <p:txEl>
                                              <p:charRg st="104" end="12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5763">
                                            <p:txEl>
                                              <p:charRg st="104" end="1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Mantaras</a:t>
            </a:r>
            <a:r>
              <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基于距离的度量</a:t>
            </a:r>
            <a:endPar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678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思路</a:t>
            </a:r>
            <a:endParaRPr lang="zh-CN" altLang="en-US" dirty="0"/>
          </a:p>
          <a:p>
            <a:pPr lvl="1" eaLnBrk="1" hangingPunct="1"/>
            <a:r>
              <a:rPr lang="zh-CN" altLang="en-US" dirty="0"/>
              <a:t>对于数据集假设存在一个理想划分，使得每一个数据都被正确分类。</a:t>
            </a:r>
            <a:endParaRPr lang="zh-CN" altLang="en-US" dirty="0"/>
          </a:p>
          <a:p>
            <a:pPr lvl="1" eaLnBrk="1" hangingPunct="1"/>
            <a:r>
              <a:rPr lang="zh-CN" altLang="en-US" dirty="0"/>
              <a:t>那么我们定义一个距离度量其它划分到这个理想划分之间的差距。</a:t>
            </a:r>
            <a:endParaRPr lang="zh-CN" altLang="en-US" dirty="0"/>
          </a:p>
          <a:p>
            <a:pPr lvl="1" eaLnBrk="1" hangingPunct="1"/>
            <a:r>
              <a:rPr lang="zh-CN" altLang="en-US" dirty="0"/>
              <a:t>于是距离越小的划分自然是越好的划分  </a:t>
            </a:r>
            <a:endParaRPr lang="zh-CN" altLang="en-US" dirty="0"/>
          </a:p>
        </p:txBody>
      </p:sp>
      <p:sp>
        <p:nvSpPr>
          <p:cNvPr id="11776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94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6787">
                                            <p:txEl>
                                              <p:charRg st="0" end="3"/>
                                            </p:txEl>
                                          </p:spTgt>
                                        </p:tgtEl>
                                        <p:attrNameLst>
                                          <p:attrName>style.visibility</p:attrName>
                                        </p:attrNameLst>
                                      </p:cBhvr>
                                      <p:to>
                                        <p:strVal val="visible"/>
                                      </p:to>
                                    </p:set>
                                    <p:anim calcmode="lin" valueType="num">
                                      <p:cBhvr additive="base">
                                        <p:cTn id="7" dur="500" fill="hold"/>
                                        <p:tgtEl>
                                          <p:spTgt spid="246787">
                                            <p:txEl>
                                              <p:charRg st="0"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6787">
                                            <p:txEl>
                                              <p:charRg st="0"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6787">
                                            <p:txEl>
                                              <p:charRg st="3" end="34"/>
                                            </p:txEl>
                                          </p:spTgt>
                                        </p:tgtEl>
                                        <p:attrNameLst>
                                          <p:attrName>style.visibility</p:attrName>
                                        </p:attrNameLst>
                                      </p:cBhvr>
                                      <p:to>
                                        <p:strVal val="visible"/>
                                      </p:to>
                                    </p:set>
                                    <p:anim calcmode="lin" valueType="num">
                                      <p:cBhvr additive="base">
                                        <p:cTn id="13" dur="500" fill="hold"/>
                                        <p:tgtEl>
                                          <p:spTgt spid="246787">
                                            <p:txEl>
                                              <p:charRg st="3"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6787">
                                            <p:txEl>
                                              <p:charRg st="3" end="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6787">
                                            <p:txEl>
                                              <p:charRg st="34" end="64"/>
                                            </p:txEl>
                                          </p:spTgt>
                                        </p:tgtEl>
                                        <p:attrNameLst>
                                          <p:attrName>style.visibility</p:attrName>
                                        </p:attrNameLst>
                                      </p:cBhvr>
                                      <p:to>
                                        <p:strVal val="visible"/>
                                      </p:to>
                                    </p:set>
                                    <p:anim calcmode="lin" valueType="num">
                                      <p:cBhvr additive="base">
                                        <p:cTn id="19" dur="500" fill="hold"/>
                                        <p:tgtEl>
                                          <p:spTgt spid="246787">
                                            <p:txEl>
                                              <p:charRg st="34" end="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6787">
                                            <p:txEl>
                                              <p:charRg st="34" end="6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6787">
                                            <p:txEl>
                                              <p:charRg st="64" end="84"/>
                                            </p:txEl>
                                          </p:spTgt>
                                        </p:tgtEl>
                                        <p:attrNameLst>
                                          <p:attrName>style.visibility</p:attrName>
                                        </p:attrNameLst>
                                      </p:cBhvr>
                                      <p:to>
                                        <p:strVal val="visible"/>
                                      </p:to>
                                    </p:set>
                                    <p:anim calcmode="lin" valueType="num">
                                      <p:cBhvr additive="base">
                                        <p:cTn id="25" dur="500" fill="hold"/>
                                        <p:tgtEl>
                                          <p:spTgt spid="246787">
                                            <p:txEl>
                                              <p:charRg st="64" end="8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6787">
                                            <p:txEl>
                                              <p:charRg st="64"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Mantaras</a:t>
            </a:r>
            <a:r>
              <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基于距离的度量</a:t>
            </a:r>
            <a:endPar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7811" name="Rectangle 3" descr="Rectangle: Click to edit Master text styles&#13;&#10;Second level&#13;&#10;Third level&#13;&#10;Fourth level&#13;&#10;Fifth level"/>
          <p:cNvSpPr>
            <a:spLocks noGrp="1"/>
          </p:cNvSpPr>
          <p:nvPr>
            <p:ph idx="1"/>
          </p:nvPr>
        </p:nvSpPr>
        <p:spPr>
          <a:xfrm>
            <a:off x="684213" y="1773238"/>
            <a:ext cx="7559675" cy="4751387"/>
          </a:xfrm>
          <a:ln/>
        </p:spPr>
        <p:txBody>
          <a:bodyPr vert="horz" wrap="square" lIns="91440" tIns="45720" rIns="91440" bIns="45720" anchor="t" anchorCtr="0"/>
          <a:p>
            <a:pPr eaLnBrk="1" hangingPunct="1">
              <a:lnSpc>
                <a:spcPct val="90000"/>
              </a:lnSpc>
            </a:pPr>
            <a:r>
              <a:rPr lang="zh-CN" altLang="en-US" sz="2400" dirty="0"/>
              <a:t>令</a:t>
            </a:r>
            <a:r>
              <a:rPr lang="en-US" altLang="zh-CN" sz="2400" dirty="0"/>
              <a:t>A</a:t>
            </a:r>
            <a:r>
              <a:rPr lang="zh-CN" altLang="en-US" sz="2400" dirty="0"/>
              <a:t>表示把数据集</a:t>
            </a:r>
            <a:r>
              <a:rPr lang="en-US" altLang="zh-CN" sz="2400" dirty="0"/>
              <a:t>D</a:t>
            </a:r>
            <a:r>
              <a:rPr lang="zh-CN" altLang="en-US" sz="2400" dirty="0"/>
              <a:t>分为</a:t>
            </a:r>
            <a:r>
              <a:rPr lang="en-US" altLang="zh-CN" sz="2400" dirty="0"/>
              <a:t>n</a:t>
            </a:r>
            <a:r>
              <a:rPr lang="zh-CN" altLang="en-US" sz="2400" dirty="0"/>
              <a:t>个子集（类别）的一个划分，</a:t>
            </a:r>
            <a:r>
              <a:rPr lang="en-US" altLang="zh-CN" sz="2400" dirty="0"/>
              <a:t>B</a:t>
            </a:r>
            <a:r>
              <a:rPr lang="zh-CN" altLang="en-US" sz="2400" dirty="0"/>
              <a:t>表示把数据集</a:t>
            </a:r>
            <a:r>
              <a:rPr lang="en-US" altLang="zh-CN" sz="2400" dirty="0"/>
              <a:t>D</a:t>
            </a:r>
            <a:r>
              <a:rPr lang="zh-CN" altLang="en-US" sz="2400" dirty="0"/>
              <a:t>分为</a:t>
            </a:r>
            <a:r>
              <a:rPr lang="en-US" altLang="zh-CN" sz="2400" dirty="0"/>
              <a:t>m</a:t>
            </a:r>
            <a:r>
              <a:rPr lang="zh-CN" altLang="en-US" sz="2400" dirty="0"/>
              <a:t>个子集（类别）的一个划分。</a:t>
            </a:r>
            <a:endParaRPr lang="zh-CN" altLang="en-US" sz="2400" dirty="0"/>
          </a:p>
          <a:p>
            <a:pPr eaLnBrk="1" hangingPunct="1">
              <a:lnSpc>
                <a:spcPct val="90000"/>
              </a:lnSpc>
            </a:pPr>
            <a:r>
              <a:rPr lang="zh-CN" altLang="en-US" sz="2400" dirty="0"/>
              <a:t>划分</a:t>
            </a:r>
            <a:r>
              <a:rPr lang="en-US" altLang="zh-CN" sz="2400" dirty="0"/>
              <a:t>B</a:t>
            </a:r>
            <a:r>
              <a:rPr lang="zh-CN" altLang="en-US" sz="2400" dirty="0"/>
              <a:t>对于划分</a:t>
            </a:r>
            <a:r>
              <a:rPr lang="en-US" altLang="zh-CN" sz="2400" dirty="0"/>
              <a:t>A</a:t>
            </a:r>
            <a:r>
              <a:rPr lang="zh-CN" altLang="en-US" sz="2400" dirty="0"/>
              <a:t>的条件熵 </a:t>
            </a:r>
            <a:endParaRPr lang="zh-CN" altLang="en-US" sz="2400" dirty="0"/>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endParaRPr lang="zh-CN" altLang="en-US" sz="2400" dirty="0"/>
          </a:p>
          <a:p>
            <a:pPr eaLnBrk="1" hangingPunct="1">
              <a:lnSpc>
                <a:spcPct val="90000"/>
              </a:lnSpc>
            </a:pPr>
            <a:r>
              <a:rPr lang="zh-CN" altLang="en-US" sz="2400" dirty="0"/>
              <a:t>划分</a:t>
            </a:r>
            <a:r>
              <a:rPr lang="en-US" altLang="zh-CN" sz="2400" dirty="0"/>
              <a:t>A</a:t>
            </a:r>
            <a:r>
              <a:rPr lang="zh-CN" altLang="en-US" sz="2400" dirty="0"/>
              <a:t>和划分</a:t>
            </a:r>
            <a:r>
              <a:rPr lang="en-US" altLang="zh-CN" sz="2400" dirty="0"/>
              <a:t>B</a:t>
            </a:r>
            <a:r>
              <a:rPr lang="zh-CN" altLang="en-US" sz="2400" dirty="0"/>
              <a:t>的联合熵</a:t>
            </a: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lvl="1" eaLnBrk="1" hangingPunct="1">
              <a:lnSpc>
                <a:spcPct val="90000"/>
              </a:lnSpc>
            </a:pPr>
            <a:r>
              <a:rPr lang="zh-CN" altLang="en-US" sz="2000" dirty="0"/>
              <a:t>其中</a:t>
            </a:r>
            <a:r>
              <a:rPr lang="en-US" altLang="zh-CN" sz="2000" dirty="0"/>
              <a:t>P(A</a:t>
            </a:r>
            <a:r>
              <a:rPr lang="en-US" altLang="zh-CN" sz="2000" baseline="-25000" dirty="0"/>
              <a:t>i</a:t>
            </a:r>
            <a:r>
              <a:rPr lang="en-US" altLang="zh-CN" sz="2000" dirty="0"/>
              <a:t>B</a:t>
            </a:r>
            <a:r>
              <a:rPr lang="en-US" altLang="zh-CN" sz="2000" baseline="-25000" dirty="0"/>
              <a:t>j</a:t>
            </a:r>
            <a:r>
              <a:rPr lang="en-US" altLang="zh-CN" sz="2000" dirty="0"/>
              <a:t>)</a:t>
            </a:r>
            <a:r>
              <a:rPr lang="zh-CN" altLang="en-US" sz="2000" dirty="0"/>
              <a:t>表示一个数据既在划分</a:t>
            </a:r>
            <a:r>
              <a:rPr lang="en-US" altLang="zh-CN" sz="2000" dirty="0"/>
              <a:t>A</a:t>
            </a:r>
            <a:r>
              <a:rPr lang="zh-CN" altLang="en-US" sz="2000" dirty="0"/>
              <a:t>中属于</a:t>
            </a:r>
            <a:r>
              <a:rPr lang="en-US" altLang="zh-CN" sz="2000" dirty="0"/>
              <a:t>A</a:t>
            </a:r>
            <a:r>
              <a:rPr lang="en-US" altLang="zh-CN" sz="2000" baseline="-25000" dirty="0"/>
              <a:t>i</a:t>
            </a:r>
            <a:r>
              <a:rPr lang="zh-CN" altLang="en-US" sz="2000" dirty="0"/>
              <a:t>类，又在划分</a:t>
            </a:r>
            <a:r>
              <a:rPr lang="en-US" altLang="zh-CN" sz="2000" dirty="0"/>
              <a:t>B</a:t>
            </a:r>
            <a:r>
              <a:rPr lang="zh-CN" altLang="en-US" sz="2000" dirty="0"/>
              <a:t>中属于</a:t>
            </a:r>
            <a:r>
              <a:rPr lang="en-US" altLang="zh-CN" sz="2000" dirty="0"/>
              <a:t>B</a:t>
            </a:r>
            <a:r>
              <a:rPr lang="en-US" altLang="zh-CN" sz="2000" baseline="-25000" dirty="0"/>
              <a:t>j</a:t>
            </a:r>
            <a:r>
              <a:rPr lang="zh-CN" altLang="en-US" sz="2000" dirty="0"/>
              <a:t>类的概率。</a:t>
            </a:r>
            <a:endParaRPr lang="zh-CN" altLang="en-US" sz="2000" dirty="0"/>
          </a:p>
        </p:txBody>
      </p:sp>
      <p:sp>
        <p:nvSpPr>
          <p:cNvPr id="11981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19813" name="Rectangle 5"/>
          <p:cNvSpPr/>
          <p:nvPr/>
        </p:nvSpPr>
        <p:spPr>
          <a:xfrm>
            <a:off x="0" y="31861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47812" name="Object 4"/>
          <p:cNvGraphicFramePr>
            <a:graphicFrameLocks noChangeAspect="1"/>
          </p:cNvGraphicFramePr>
          <p:nvPr/>
        </p:nvGraphicFramePr>
        <p:xfrm>
          <a:off x="1619250" y="3192463"/>
          <a:ext cx="5616575" cy="884237"/>
        </p:xfrm>
        <a:graphic>
          <a:graphicData uri="http://schemas.openxmlformats.org/presentationml/2006/ole">
            <mc:AlternateContent xmlns:mc="http://schemas.openxmlformats.org/markup-compatibility/2006">
              <mc:Choice xmlns:v="urn:schemas-microsoft-com:vml" Requires="v">
                <p:oleObj spid="_x0000_s3104" name="" r:id="rId1" imgW="3086100" imgH="482600" progId="Equation.3">
                  <p:embed/>
                </p:oleObj>
              </mc:Choice>
              <mc:Fallback>
                <p:oleObj name="" r:id="rId1" imgW="3086100" imgH="482600" progId="Equation.3">
                  <p:embed/>
                  <p:pic>
                    <p:nvPicPr>
                      <p:cNvPr id="0" name="图片 3103"/>
                      <p:cNvPicPr/>
                      <p:nvPr/>
                    </p:nvPicPr>
                    <p:blipFill>
                      <a:blip r:embed="rId2"/>
                      <a:stretch>
                        <a:fillRect/>
                      </a:stretch>
                    </p:blipFill>
                    <p:spPr>
                      <a:xfrm>
                        <a:off x="1619250" y="3192463"/>
                        <a:ext cx="5616575" cy="884237"/>
                      </a:xfrm>
                      <a:prstGeom prst="rect">
                        <a:avLst/>
                      </a:prstGeom>
                      <a:noFill/>
                      <a:ln w="38100">
                        <a:noFill/>
                        <a:miter/>
                      </a:ln>
                    </p:spPr>
                  </p:pic>
                </p:oleObj>
              </mc:Fallback>
            </mc:AlternateContent>
          </a:graphicData>
        </a:graphic>
      </p:graphicFrame>
      <p:sp>
        <p:nvSpPr>
          <p:cNvPr id="119815" name="Rectangle 7"/>
          <p:cNvSpPr/>
          <p:nvPr/>
        </p:nvSpPr>
        <p:spPr>
          <a:xfrm>
            <a:off x="0" y="36449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47814" name="Object 6"/>
          <p:cNvGraphicFramePr>
            <a:graphicFrameLocks noChangeAspect="1"/>
          </p:cNvGraphicFramePr>
          <p:nvPr/>
        </p:nvGraphicFramePr>
        <p:xfrm>
          <a:off x="1763713" y="4402138"/>
          <a:ext cx="5256212" cy="827087"/>
        </p:xfrm>
        <a:graphic>
          <a:graphicData uri="http://schemas.openxmlformats.org/presentationml/2006/ole">
            <mc:AlternateContent xmlns:mc="http://schemas.openxmlformats.org/markup-compatibility/2006">
              <mc:Choice xmlns:v="urn:schemas-microsoft-com:vml" Requires="v">
                <p:oleObj spid="_x0000_s3105" name="" r:id="rId3" imgW="2844800" imgH="444500" progId="Equation.3">
                  <p:embed/>
                </p:oleObj>
              </mc:Choice>
              <mc:Fallback>
                <p:oleObj name="" r:id="rId3" imgW="2844800" imgH="444500" progId="Equation.3">
                  <p:embed/>
                  <p:pic>
                    <p:nvPicPr>
                      <p:cNvPr id="0" name="图片 3104"/>
                      <p:cNvPicPr/>
                      <p:nvPr/>
                    </p:nvPicPr>
                    <p:blipFill>
                      <a:blip r:embed="rId4"/>
                      <a:stretch>
                        <a:fillRect/>
                      </a:stretch>
                    </p:blipFill>
                    <p:spPr>
                      <a:xfrm>
                        <a:off x="1763713" y="4402138"/>
                        <a:ext cx="5256212" cy="827087"/>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26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811">
                                            <p:txEl>
                                              <p:charRg st="0" end="50"/>
                                            </p:txEl>
                                          </p:spTgt>
                                        </p:tgtEl>
                                        <p:attrNameLst>
                                          <p:attrName>style.visibility</p:attrName>
                                        </p:attrNameLst>
                                      </p:cBhvr>
                                      <p:to>
                                        <p:strVal val="visible"/>
                                      </p:to>
                                    </p:set>
                                    <p:anim calcmode="lin" valueType="num">
                                      <p:cBhvr additive="base">
                                        <p:cTn id="7" dur="500" fill="hold"/>
                                        <p:tgtEl>
                                          <p:spTgt spid="247811">
                                            <p:txEl>
                                              <p:charRg st="0" end="5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7811">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7811">
                                            <p:txEl>
                                              <p:charRg st="50" end="64"/>
                                            </p:txEl>
                                          </p:spTgt>
                                        </p:tgtEl>
                                        <p:attrNameLst>
                                          <p:attrName>style.visibility</p:attrName>
                                        </p:attrNameLst>
                                      </p:cBhvr>
                                      <p:to>
                                        <p:strVal val="visible"/>
                                      </p:to>
                                    </p:set>
                                    <p:anim calcmode="lin" valueType="num">
                                      <p:cBhvr additive="base">
                                        <p:cTn id="13" dur="500" fill="hold"/>
                                        <p:tgtEl>
                                          <p:spTgt spid="247811">
                                            <p:txEl>
                                              <p:charRg st="50"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charRg st="50" end="6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47812"/>
                                        </p:tgtEl>
                                        <p:attrNameLst>
                                          <p:attrName>style.visibility</p:attrName>
                                        </p:attrNameLst>
                                      </p:cBhvr>
                                      <p:to>
                                        <p:strVal val="visible"/>
                                      </p:to>
                                    </p:set>
                                    <p:animEffect transition="in" filter="dissolve">
                                      <p:cBhvr>
                                        <p:cTn id="18" dur="500"/>
                                        <p:tgtEl>
                                          <p:spTgt spid="2478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7811">
                                            <p:txEl>
                                              <p:charRg st="66" end="78"/>
                                            </p:txEl>
                                          </p:spTgt>
                                        </p:tgtEl>
                                        <p:attrNameLst>
                                          <p:attrName>style.visibility</p:attrName>
                                        </p:attrNameLst>
                                      </p:cBhvr>
                                      <p:to>
                                        <p:strVal val="visible"/>
                                      </p:to>
                                    </p:set>
                                    <p:anim calcmode="lin" valueType="num">
                                      <p:cBhvr additive="base">
                                        <p:cTn id="23" dur="500" fill="hold"/>
                                        <p:tgtEl>
                                          <p:spTgt spid="247811">
                                            <p:txEl>
                                              <p:charRg st="66" end="7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7811">
                                            <p:txEl>
                                              <p:charRg st="66" end="78"/>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 presetClass="entr" presetSubtype="10" fill="hold" nodeType="afterEffect">
                                  <p:stCondLst>
                                    <p:cond delay="0"/>
                                  </p:stCondLst>
                                  <p:childTnLst>
                                    <p:set>
                                      <p:cBhvr>
                                        <p:cTn id="27" dur="1" fill="hold">
                                          <p:stCondLst>
                                            <p:cond delay="0"/>
                                          </p:stCondLst>
                                        </p:cTn>
                                        <p:tgtEl>
                                          <p:spTgt spid="247814"/>
                                        </p:tgtEl>
                                        <p:attrNameLst>
                                          <p:attrName>style.visibility</p:attrName>
                                        </p:attrNameLst>
                                      </p:cBhvr>
                                      <p:to>
                                        <p:strVal val="visible"/>
                                      </p:to>
                                    </p:set>
                                    <p:animEffect transition="in" filter="checkerboard(across)">
                                      <p:cBhvr>
                                        <p:cTn id="28" dur="500"/>
                                        <p:tgtEl>
                                          <p:spTgt spid="247814"/>
                                        </p:tgtEl>
                                      </p:cBhvr>
                                    </p:animEffect>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247811">
                                            <p:txEl>
                                              <p:charRg st="80" end="123"/>
                                            </p:txEl>
                                          </p:spTgt>
                                        </p:tgtEl>
                                        <p:attrNameLst>
                                          <p:attrName>style.visibility</p:attrName>
                                        </p:attrNameLst>
                                      </p:cBhvr>
                                      <p:to>
                                        <p:strVal val="visible"/>
                                      </p:to>
                                    </p:set>
                                    <p:anim calcmode="lin" valueType="num">
                                      <p:cBhvr additive="base">
                                        <p:cTn id="32" dur="500" fill="hold"/>
                                        <p:tgtEl>
                                          <p:spTgt spid="247811">
                                            <p:txEl>
                                              <p:charRg st="80" end="12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47811">
                                            <p:txEl>
                                              <p:charRg st="80" end="1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Mantaras</a:t>
            </a:r>
            <a:r>
              <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基于距离的度量</a:t>
            </a:r>
            <a:endParaRPr kumimoji="0" lang="zh-CN" altLang="en-US" sz="48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8835" name="Rectangle 3" descr="Rectangle: Click to edit Master text styles&#10;Second level&#10;Third level&#10;Fourth level&#10;Fifth level"/>
          <p:cNvSpPr>
            <a:spLocks noGrp="1" noChangeArrowheads="1"/>
          </p:cNvSpPr>
          <p:nvPr>
            <p:ph idx="1"/>
          </p:nvPr>
        </p:nvSpPr>
        <p:spPr>
          <a:xfrm>
            <a:off x="611188" y="1628775"/>
            <a:ext cx="7854950" cy="4537075"/>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en-US" altLang="zh-CN" sz="2800" b="0" i="0" u="none" strike="noStrike" kern="1200" cap="none" spc="0" normalizeH="0" baseline="0" noProof="0" dirty="0" err="1">
                <a:ln>
                  <a:noFill/>
                </a:ln>
                <a:solidFill>
                  <a:schemeClr val="tx2"/>
                </a:solidFill>
                <a:effectLst/>
                <a:uLnTx/>
                <a:uFillTx/>
                <a:latin typeface="+mn-lt"/>
                <a:ea typeface="+mn-ea"/>
                <a:cs typeface="+mn-cs"/>
              </a:rPr>
              <a:t>Mantaras</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定义两个划分</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A</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2"/>
                </a:solidFill>
                <a:effectLst/>
                <a:uLnTx/>
                <a:uFillTx/>
                <a:latin typeface="+mn-lt"/>
                <a:ea typeface="+mn-ea"/>
                <a:cs typeface="+mn-cs"/>
              </a:rPr>
              <a:t>B</a:t>
            </a:r>
            <a:r>
              <a:rPr kumimoji="0" lang="zh-CN" altLang="en-US" sz="2800" b="0" i="0" u="none" strike="noStrike" kern="1200" cap="none" spc="0" normalizeH="0" baseline="0" noProof="0" dirty="0">
                <a:ln>
                  <a:noFill/>
                </a:ln>
                <a:solidFill>
                  <a:schemeClr val="tx2"/>
                </a:solidFill>
                <a:effectLst/>
                <a:uLnTx/>
                <a:uFillTx/>
                <a:latin typeface="+mn-lt"/>
                <a:ea typeface="+mn-ea"/>
                <a:cs typeface="+mn-cs"/>
              </a:rPr>
              <a:t>间的距离为 </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经过规一化之后的距离为 </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两种距离定义都满足距离公理 </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dirty="0">
                <a:ln>
                  <a:noFill/>
                </a:ln>
                <a:solidFill>
                  <a:schemeClr val="tx2"/>
                </a:solidFill>
                <a:effectLst/>
                <a:uLnTx/>
                <a:uFillTx/>
                <a:latin typeface="+mn-lt"/>
                <a:ea typeface="+mn-ea"/>
                <a:cs typeface="+mn-cs"/>
              </a:rPr>
              <a:t>特点：</a:t>
            </a:r>
            <a:endParaRPr kumimoji="0" lang="zh-CN" altLang="en-US" sz="28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不会偏向可能值较多的属性；</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也不会出现增益比率度量的缺陷。 </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p:txBody>
      </p:sp>
      <p:sp>
        <p:nvSpPr>
          <p:cNvPr id="12186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21861" name="Rectangle 5"/>
          <p:cNvSpPr/>
          <p:nvPr/>
        </p:nvSpPr>
        <p:spPr>
          <a:xfrm>
            <a:off x="0" y="33289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48836" name="Object 4"/>
          <p:cNvGraphicFramePr>
            <a:graphicFrameLocks noChangeAspect="1"/>
          </p:cNvGraphicFramePr>
          <p:nvPr/>
        </p:nvGraphicFramePr>
        <p:xfrm>
          <a:off x="1509713" y="2349500"/>
          <a:ext cx="6157912" cy="468313"/>
        </p:xfrm>
        <a:graphic>
          <a:graphicData uri="http://schemas.openxmlformats.org/presentationml/2006/ole">
            <mc:AlternateContent xmlns:mc="http://schemas.openxmlformats.org/markup-compatibility/2006">
              <mc:Choice xmlns:v="urn:schemas-microsoft-com:vml" Requires="v">
                <p:oleObj spid="_x0000_s3106" name="" r:id="rId1" imgW="2628900" imgH="203200" progId="Equation.3">
                  <p:embed/>
                </p:oleObj>
              </mc:Choice>
              <mc:Fallback>
                <p:oleObj name="" r:id="rId1" imgW="2628900" imgH="203200" progId="Equation.3">
                  <p:embed/>
                  <p:pic>
                    <p:nvPicPr>
                      <p:cNvPr id="0" name="图片 3105"/>
                      <p:cNvPicPr/>
                      <p:nvPr/>
                    </p:nvPicPr>
                    <p:blipFill>
                      <a:blip r:embed="rId2"/>
                      <a:stretch>
                        <a:fillRect/>
                      </a:stretch>
                    </p:blipFill>
                    <p:spPr>
                      <a:xfrm>
                        <a:off x="1509713" y="2349500"/>
                        <a:ext cx="6157912" cy="468313"/>
                      </a:xfrm>
                      <a:prstGeom prst="rect">
                        <a:avLst/>
                      </a:prstGeom>
                      <a:noFill/>
                      <a:ln w="38100">
                        <a:noFill/>
                        <a:miter/>
                      </a:ln>
                    </p:spPr>
                  </p:pic>
                </p:oleObj>
              </mc:Fallback>
            </mc:AlternateContent>
          </a:graphicData>
        </a:graphic>
      </p:graphicFrame>
      <p:sp>
        <p:nvSpPr>
          <p:cNvPr id="121863" name="Rectangle 7"/>
          <p:cNvSpPr/>
          <p:nvPr/>
        </p:nvSpPr>
        <p:spPr>
          <a:xfrm>
            <a:off x="0" y="32194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48838" name="Object 6"/>
          <p:cNvGraphicFramePr>
            <a:graphicFrameLocks noChangeAspect="1"/>
          </p:cNvGraphicFramePr>
          <p:nvPr/>
        </p:nvGraphicFramePr>
        <p:xfrm>
          <a:off x="2540000" y="3286125"/>
          <a:ext cx="3616325" cy="947738"/>
        </p:xfrm>
        <a:graphic>
          <a:graphicData uri="http://schemas.openxmlformats.org/presentationml/2006/ole">
            <mc:AlternateContent xmlns:mc="http://schemas.openxmlformats.org/markup-compatibility/2006">
              <mc:Choice xmlns:v="urn:schemas-microsoft-com:vml" Requires="v">
                <p:oleObj spid="_x0000_s3103" name="" r:id="rId3" imgW="1600200" imgH="419100" progId="Equation.3">
                  <p:embed/>
                </p:oleObj>
              </mc:Choice>
              <mc:Fallback>
                <p:oleObj name="" r:id="rId3" imgW="1600200" imgH="419100" progId="Equation.3">
                  <p:embed/>
                  <p:pic>
                    <p:nvPicPr>
                      <p:cNvPr id="0" name="图片 3102"/>
                      <p:cNvPicPr/>
                      <p:nvPr/>
                    </p:nvPicPr>
                    <p:blipFill>
                      <a:blip r:embed="rId4"/>
                      <a:stretch>
                        <a:fillRect/>
                      </a:stretch>
                    </p:blipFill>
                    <p:spPr>
                      <a:xfrm>
                        <a:off x="2540000" y="3286125"/>
                        <a:ext cx="3616325" cy="947738"/>
                      </a:xfrm>
                      <a:prstGeom prst="rect">
                        <a:avLst/>
                      </a:prstGeom>
                      <a:noFill/>
                      <a:ln w="38100">
                        <a:noFill/>
                        <a:miter/>
                      </a:ln>
                    </p:spPr>
                  </p:pic>
                </p:oleObj>
              </mc:Fallback>
            </mc:AlternateContent>
          </a:graphicData>
        </a:graphic>
      </p:graphicFrame>
    </p:spTree>
    <p:custDataLst>
      <p:tags r:id="rId5"/>
    </p:custDataLst>
  </p:cSld>
  <p:clrMapOvr>
    <a:masterClrMapping/>
  </p:clrMapOvr>
  <p:transition spd="slow" advTm="11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35">
                                            <p:txEl>
                                              <p:charRg st="0" end="24"/>
                                            </p:txEl>
                                          </p:spTgt>
                                        </p:tgtEl>
                                        <p:attrNameLst>
                                          <p:attrName>style.visibility</p:attrName>
                                        </p:attrNameLst>
                                      </p:cBhvr>
                                      <p:to>
                                        <p:strVal val="visible"/>
                                      </p:to>
                                    </p:set>
                                    <p:anim calcmode="lin" valueType="num">
                                      <p:cBhvr additive="base">
                                        <p:cTn id="7" dur="500" fill="hold"/>
                                        <p:tgtEl>
                                          <p:spTgt spid="248835">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835">
                                            <p:txEl>
                                              <p:charRg st="0" end="2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48836"/>
                                        </p:tgtEl>
                                        <p:attrNameLst>
                                          <p:attrName>style.visibility</p:attrName>
                                        </p:attrNameLst>
                                      </p:cBhvr>
                                      <p:to>
                                        <p:strVal val="visible"/>
                                      </p:to>
                                    </p:set>
                                    <p:animEffect transition="in" filter="dissolve">
                                      <p:cBhvr>
                                        <p:cTn id="12" dur="500"/>
                                        <p:tgtEl>
                                          <p:spTgt spid="2488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8835">
                                            <p:txEl>
                                              <p:charRg st="26" end="39"/>
                                            </p:txEl>
                                          </p:spTgt>
                                        </p:tgtEl>
                                        <p:attrNameLst>
                                          <p:attrName>style.visibility</p:attrName>
                                        </p:attrNameLst>
                                      </p:cBhvr>
                                      <p:to>
                                        <p:strVal val="visible"/>
                                      </p:to>
                                    </p:set>
                                    <p:anim calcmode="lin" valueType="num">
                                      <p:cBhvr additive="base">
                                        <p:cTn id="17" dur="500" fill="hold"/>
                                        <p:tgtEl>
                                          <p:spTgt spid="248835">
                                            <p:txEl>
                                              <p:charRg st="26" end="3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8835">
                                            <p:txEl>
                                              <p:charRg st="26" end="39"/>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5" presetClass="entr" presetSubtype="10" fill="hold" nodeType="afterEffect">
                                  <p:stCondLst>
                                    <p:cond delay="0"/>
                                  </p:stCondLst>
                                  <p:childTnLst>
                                    <p:set>
                                      <p:cBhvr>
                                        <p:cTn id="21" dur="1" fill="hold">
                                          <p:stCondLst>
                                            <p:cond delay="0"/>
                                          </p:stCondLst>
                                        </p:cTn>
                                        <p:tgtEl>
                                          <p:spTgt spid="248838"/>
                                        </p:tgtEl>
                                        <p:attrNameLst>
                                          <p:attrName>style.visibility</p:attrName>
                                        </p:attrNameLst>
                                      </p:cBhvr>
                                      <p:to>
                                        <p:strVal val="visible"/>
                                      </p:to>
                                    </p:set>
                                    <p:animEffect transition="in" filter="checkerboard(across)">
                                      <p:cBhvr>
                                        <p:cTn id="22" dur="500"/>
                                        <p:tgtEl>
                                          <p:spTgt spid="24883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8835">
                                            <p:txEl>
                                              <p:charRg st="41" end="56"/>
                                            </p:txEl>
                                          </p:spTgt>
                                        </p:tgtEl>
                                        <p:attrNameLst>
                                          <p:attrName>style.visibility</p:attrName>
                                        </p:attrNameLst>
                                      </p:cBhvr>
                                      <p:to>
                                        <p:strVal val="visible"/>
                                      </p:to>
                                    </p:set>
                                    <p:anim calcmode="lin" valueType="num">
                                      <p:cBhvr additive="base">
                                        <p:cTn id="27" dur="500" fill="hold"/>
                                        <p:tgtEl>
                                          <p:spTgt spid="248835">
                                            <p:txEl>
                                              <p:charRg st="41" end="5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8835">
                                            <p:txEl>
                                              <p:charRg st="41" end="5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8835">
                                            <p:txEl>
                                              <p:charRg st="56" end="60"/>
                                            </p:txEl>
                                          </p:spTgt>
                                        </p:tgtEl>
                                        <p:attrNameLst>
                                          <p:attrName>style.visibility</p:attrName>
                                        </p:attrNameLst>
                                      </p:cBhvr>
                                      <p:to>
                                        <p:strVal val="visible"/>
                                      </p:to>
                                    </p:set>
                                    <p:anim calcmode="lin" valueType="num">
                                      <p:cBhvr additive="base">
                                        <p:cTn id="33" dur="500" fill="hold"/>
                                        <p:tgtEl>
                                          <p:spTgt spid="248835">
                                            <p:txEl>
                                              <p:charRg st="56" end="6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8835">
                                            <p:txEl>
                                              <p:charRg st="56" end="6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nodeType="afterEffect">
                                  <p:stCondLst>
                                    <p:cond delay="0"/>
                                  </p:stCondLst>
                                  <p:childTnLst>
                                    <p:set>
                                      <p:cBhvr>
                                        <p:cTn id="37" dur="1" fill="hold">
                                          <p:stCondLst>
                                            <p:cond delay="0"/>
                                          </p:stCondLst>
                                        </p:cTn>
                                        <p:tgtEl>
                                          <p:spTgt spid="248835">
                                            <p:txEl>
                                              <p:charRg st="60" end="74"/>
                                            </p:txEl>
                                          </p:spTgt>
                                        </p:tgtEl>
                                        <p:attrNameLst>
                                          <p:attrName>style.visibility</p:attrName>
                                        </p:attrNameLst>
                                      </p:cBhvr>
                                      <p:to>
                                        <p:strVal val="visible"/>
                                      </p:to>
                                    </p:set>
                                    <p:anim calcmode="lin" valueType="num">
                                      <p:cBhvr additive="base">
                                        <p:cTn id="38" dur="500" fill="hold"/>
                                        <p:tgtEl>
                                          <p:spTgt spid="248835">
                                            <p:txEl>
                                              <p:charRg st="60" end="7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48835">
                                            <p:txEl>
                                              <p:charRg st="60" end="7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4" fill="hold" nodeType="afterEffect">
                                  <p:stCondLst>
                                    <p:cond delay="0"/>
                                  </p:stCondLst>
                                  <p:childTnLst>
                                    <p:set>
                                      <p:cBhvr>
                                        <p:cTn id="42" dur="1" fill="hold">
                                          <p:stCondLst>
                                            <p:cond delay="0"/>
                                          </p:stCondLst>
                                        </p:cTn>
                                        <p:tgtEl>
                                          <p:spTgt spid="248835">
                                            <p:txEl>
                                              <p:charRg st="74" end="91"/>
                                            </p:txEl>
                                          </p:spTgt>
                                        </p:tgtEl>
                                        <p:attrNameLst>
                                          <p:attrName>style.visibility</p:attrName>
                                        </p:attrNameLst>
                                      </p:cBhvr>
                                      <p:to>
                                        <p:strVal val="visible"/>
                                      </p:to>
                                    </p:set>
                                    <p:anim calcmode="lin" valueType="num">
                                      <p:cBhvr additive="base">
                                        <p:cTn id="43" dur="500" fill="hold"/>
                                        <p:tgtEl>
                                          <p:spTgt spid="248835">
                                            <p:txEl>
                                              <p:charRg st="74" end="9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8835">
                                            <p:txEl>
                                              <p:charRg st="74" end="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3907" name="Rectangle 3" descr="Rectangle: Click to edit Master text styles&#13;&#10;Second level&#13;&#10;Third level&#13;&#10;Fourth level&#13;&#10;Fifth level"/>
          <p:cNvSpPr>
            <a:spLocks noGrp="1"/>
          </p:cNvSpPr>
          <p:nvPr>
            <p:ph idx="1"/>
          </p:nvPr>
        </p:nvSpPr>
        <p:spPr>
          <a:xfrm>
            <a:off x="1414463" y="2984500"/>
            <a:ext cx="6326187" cy="2244725"/>
          </a:xfrm>
          <a:ln/>
        </p:spPr>
        <p:txBody>
          <a:bodyPr vert="horz" wrap="square" lIns="91440" tIns="45720" rIns="91440" bIns="45720" anchor="t" anchorCtr="0"/>
          <a:p>
            <a:pPr algn="ctr" eaLnBrk="1" hangingPunct="1">
              <a:buFont typeface="Wingdings" panose="05000000000000000000" pitchFamily="2" charset="2"/>
              <a:buNone/>
            </a:pPr>
            <a:r>
              <a:rPr lang="zh-CN" altLang="en-US" sz="4400" dirty="0"/>
              <a:t>本章待续</a:t>
            </a:r>
            <a:r>
              <a:rPr lang="en-US" altLang="zh-CN" sz="4400" dirty="0">
                <a:latin typeface="Times New Roman" panose="02020603050405020304" pitchFamily="18" charset="0"/>
              </a:rPr>
              <a:t>……</a:t>
            </a:r>
            <a:endParaRPr lang="en-US" altLang="zh-CN" sz="4000" dirty="0"/>
          </a:p>
        </p:txBody>
      </p:sp>
      <p:sp>
        <p:nvSpPr>
          <p:cNvPr id="12390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ransition spd="slow" advTm="22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xfrm>
            <a:off x="611188" y="260350"/>
            <a:ext cx="7951787" cy="74295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机器学习发展简史</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268" name="Rectangle 4" descr="Rectangle: Click to edit Master text styles&#13;&#10;Second level&#13;&#10;Third level&#13;&#10;Fourth level&#13;&#10;Fifth level"/>
          <p:cNvSpPr>
            <a:spLocks noGrp="1"/>
          </p:cNvSpPr>
          <p:nvPr>
            <p:ph idx="1"/>
          </p:nvPr>
        </p:nvSpPr>
        <p:spPr>
          <a:xfrm>
            <a:off x="457200" y="1524000"/>
            <a:ext cx="8153400" cy="5073650"/>
          </a:xfrm>
          <a:ln/>
        </p:spPr>
        <p:txBody>
          <a:bodyPr vert="horz" wrap="square" lIns="91440" tIns="45720" rIns="91440" bIns="45720" anchor="t" anchorCtr="0"/>
          <a:p>
            <a:pPr eaLnBrk="1" hangingPunct="1">
              <a:lnSpc>
                <a:spcPct val="80000"/>
              </a:lnSpc>
            </a:pPr>
            <a:r>
              <a:rPr lang="zh-CN" altLang="en-US" sz="2800" dirty="0"/>
              <a:t>第一阶段</a:t>
            </a:r>
            <a:endParaRPr lang="zh-CN" altLang="en-US" sz="2800" dirty="0"/>
          </a:p>
          <a:p>
            <a:pPr lvl="1" eaLnBrk="1" hangingPunct="1">
              <a:lnSpc>
                <a:spcPct val="80000"/>
              </a:lnSpc>
            </a:pPr>
            <a:r>
              <a:rPr lang="zh-CN" altLang="en-US" sz="2400" dirty="0"/>
              <a:t>在</a:t>
            </a:r>
            <a:r>
              <a:rPr lang="en-US" altLang="zh-CN" sz="2400" dirty="0"/>
              <a:t>50</a:t>
            </a:r>
            <a:r>
              <a:rPr lang="zh-CN" altLang="en-US" sz="2400" dirty="0"/>
              <a:t>年代中叶到</a:t>
            </a:r>
            <a:r>
              <a:rPr lang="en-US" altLang="zh-CN" sz="2400" dirty="0"/>
              <a:t>60</a:t>
            </a:r>
            <a:r>
              <a:rPr lang="zh-CN" altLang="en-US" sz="2400" dirty="0"/>
              <a:t>年代中叶，神经元模型的研究。</a:t>
            </a:r>
            <a:endParaRPr lang="zh-CN" altLang="en-US" sz="2400" dirty="0"/>
          </a:p>
          <a:p>
            <a:pPr eaLnBrk="1" hangingPunct="1">
              <a:lnSpc>
                <a:spcPct val="80000"/>
              </a:lnSpc>
            </a:pPr>
            <a:r>
              <a:rPr lang="zh-CN" altLang="en-US" sz="2800" dirty="0"/>
              <a:t>第二阶段</a:t>
            </a:r>
            <a:endParaRPr lang="zh-CN" altLang="en-US" sz="2800" dirty="0"/>
          </a:p>
          <a:p>
            <a:pPr lvl="1" eaLnBrk="1" hangingPunct="1">
              <a:lnSpc>
                <a:spcPct val="80000"/>
              </a:lnSpc>
            </a:pPr>
            <a:r>
              <a:rPr lang="zh-CN" altLang="en-US" sz="2400" dirty="0"/>
              <a:t>在</a:t>
            </a:r>
            <a:r>
              <a:rPr lang="en-US" altLang="zh-CN" sz="2400" dirty="0"/>
              <a:t>60</a:t>
            </a:r>
            <a:r>
              <a:rPr lang="zh-CN" altLang="en-US" sz="2400" dirty="0"/>
              <a:t>年代中叶至</a:t>
            </a:r>
            <a:r>
              <a:rPr lang="en-US" altLang="zh-CN" sz="2400" dirty="0"/>
              <a:t>70</a:t>
            </a:r>
            <a:r>
              <a:rPr lang="zh-CN" altLang="en-US" sz="2400" dirty="0"/>
              <a:t>年代，符号学习的研究。</a:t>
            </a:r>
            <a:endParaRPr lang="zh-CN" altLang="en-US" sz="2400" dirty="0"/>
          </a:p>
          <a:p>
            <a:pPr eaLnBrk="1" hangingPunct="1">
              <a:lnSpc>
                <a:spcPct val="80000"/>
              </a:lnSpc>
            </a:pPr>
            <a:r>
              <a:rPr lang="zh-CN" altLang="en-US" sz="2800" dirty="0"/>
              <a:t>第三阶段</a:t>
            </a:r>
            <a:endParaRPr lang="zh-CN" altLang="en-US" sz="2800" dirty="0"/>
          </a:p>
          <a:p>
            <a:pPr lvl="1" eaLnBrk="1" hangingPunct="1">
              <a:lnSpc>
                <a:spcPct val="80000"/>
              </a:lnSpc>
            </a:pPr>
            <a:r>
              <a:rPr lang="en-US" altLang="zh-CN" sz="2400" dirty="0"/>
              <a:t>80</a:t>
            </a:r>
            <a:r>
              <a:rPr lang="zh-CN" altLang="en-US" sz="2400" dirty="0"/>
              <a:t>年代，连接学习的研究与符号学习的进展。</a:t>
            </a:r>
            <a:endParaRPr lang="zh-CN" altLang="en-US" sz="2400" dirty="0"/>
          </a:p>
          <a:p>
            <a:pPr lvl="1" eaLnBrk="1" hangingPunct="1">
              <a:lnSpc>
                <a:spcPct val="80000"/>
              </a:lnSpc>
            </a:pPr>
            <a:r>
              <a:rPr lang="en-US" altLang="zh-CN" sz="2400" dirty="0"/>
              <a:t>90</a:t>
            </a:r>
            <a:r>
              <a:rPr lang="zh-CN" altLang="en-US" sz="2400" dirty="0"/>
              <a:t>年代以后，综合多学科、多种方法的知识发现、数据挖掘与机器学习研究 </a:t>
            </a:r>
            <a:endParaRPr lang="zh-CN" altLang="en-US" sz="2400" dirty="0"/>
          </a:p>
        </p:txBody>
      </p:sp>
      <p:sp>
        <p:nvSpPr>
          <p:cNvPr id="2150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18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charRg st="0" end="5"/>
                                            </p:txEl>
                                          </p:spTgt>
                                        </p:tgtEl>
                                        <p:attrNameLst>
                                          <p:attrName>style.visibility</p:attrName>
                                        </p:attrNameLst>
                                      </p:cBhvr>
                                      <p:to>
                                        <p:strVal val="visible"/>
                                      </p:to>
                                    </p:set>
                                    <p:anim calcmode="lin" valueType="num">
                                      <p:cBhvr additive="base">
                                        <p:cTn id="7" dur="500" fill="hold"/>
                                        <p:tgtEl>
                                          <p:spTgt spid="11268">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charRg st="0"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268">
                                            <p:txEl>
                                              <p:charRg st="5" end="30"/>
                                            </p:txEl>
                                          </p:spTgt>
                                        </p:tgtEl>
                                        <p:attrNameLst>
                                          <p:attrName>style.visibility</p:attrName>
                                        </p:attrNameLst>
                                      </p:cBhvr>
                                      <p:to>
                                        <p:strVal val="visible"/>
                                      </p:to>
                                    </p:set>
                                    <p:anim calcmode="lin" valueType="num">
                                      <p:cBhvr additive="base">
                                        <p:cTn id="12" dur="500" fill="hold"/>
                                        <p:tgtEl>
                                          <p:spTgt spid="11268">
                                            <p:txEl>
                                              <p:charRg st="5" end="3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268">
                                            <p:txEl>
                                              <p:charRg st="5" end="3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268">
                                            <p:txEl>
                                              <p:charRg st="30" end="35"/>
                                            </p:txEl>
                                          </p:spTgt>
                                        </p:tgtEl>
                                        <p:attrNameLst>
                                          <p:attrName>style.visibility</p:attrName>
                                        </p:attrNameLst>
                                      </p:cBhvr>
                                      <p:to>
                                        <p:strVal val="visible"/>
                                      </p:to>
                                    </p:set>
                                    <p:anim calcmode="lin" valueType="num">
                                      <p:cBhvr additive="base">
                                        <p:cTn id="18" dur="500" fill="hold"/>
                                        <p:tgtEl>
                                          <p:spTgt spid="11268">
                                            <p:txEl>
                                              <p:charRg st="30" end="3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268">
                                            <p:txEl>
                                              <p:charRg st="30" end="3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1268">
                                            <p:txEl>
                                              <p:charRg st="35" end="57"/>
                                            </p:txEl>
                                          </p:spTgt>
                                        </p:tgtEl>
                                        <p:attrNameLst>
                                          <p:attrName>style.visibility</p:attrName>
                                        </p:attrNameLst>
                                      </p:cBhvr>
                                      <p:to>
                                        <p:strVal val="visible"/>
                                      </p:to>
                                    </p:set>
                                    <p:anim calcmode="lin" valueType="num">
                                      <p:cBhvr additive="base">
                                        <p:cTn id="23" dur="500" fill="hold"/>
                                        <p:tgtEl>
                                          <p:spTgt spid="11268">
                                            <p:txEl>
                                              <p:charRg st="35" end="5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8">
                                            <p:txEl>
                                              <p:charRg st="35" end="5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268">
                                            <p:txEl>
                                              <p:charRg st="57" end="62"/>
                                            </p:txEl>
                                          </p:spTgt>
                                        </p:tgtEl>
                                        <p:attrNameLst>
                                          <p:attrName>style.visibility</p:attrName>
                                        </p:attrNameLst>
                                      </p:cBhvr>
                                      <p:to>
                                        <p:strVal val="visible"/>
                                      </p:to>
                                    </p:set>
                                    <p:anim calcmode="lin" valueType="num">
                                      <p:cBhvr additive="base">
                                        <p:cTn id="29" dur="500" fill="hold"/>
                                        <p:tgtEl>
                                          <p:spTgt spid="11268">
                                            <p:txEl>
                                              <p:charRg st="57" end="6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8">
                                            <p:txEl>
                                              <p:charRg st="57" end="6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1268">
                                            <p:txEl>
                                              <p:charRg st="62" end="84"/>
                                            </p:txEl>
                                          </p:spTgt>
                                        </p:tgtEl>
                                        <p:attrNameLst>
                                          <p:attrName>style.visibility</p:attrName>
                                        </p:attrNameLst>
                                      </p:cBhvr>
                                      <p:to>
                                        <p:strVal val="visible"/>
                                      </p:to>
                                    </p:set>
                                    <p:anim calcmode="lin" valueType="num">
                                      <p:cBhvr additive="base">
                                        <p:cTn id="34" dur="500" fill="hold"/>
                                        <p:tgtEl>
                                          <p:spTgt spid="11268">
                                            <p:txEl>
                                              <p:charRg st="62" end="8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268">
                                            <p:txEl>
                                              <p:charRg st="62" end="84"/>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11268">
                                            <p:txEl>
                                              <p:charRg st="84" end="120"/>
                                            </p:txEl>
                                          </p:spTgt>
                                        </p:tgtEl>
                                        <p:attrNameLst>
                                          <p:attrName>style.visibility</p:attrName>
                                        </p:attrNameLst>
                                      </p:cBhvr>
                                      <p:to>
                                        <p:strVal val="visible"/>
                                      </p:to>
                                    </p:set>
                                    <p:anim calcmode="lin" valueType="num">
                                      <p:cBhvr additive="base">
                                        <p:cTn id="39" dur="500" fill="hold"/>
                                        <p:tgtEl>
                                          <p:spTgt spid="11268">
                                            <p:txEl>
                                              <p:charRg st="84" end="1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68">
                                            <p:txEl>
                                              <p:charRg st="84"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ChangeArrowheads="1"/>
          </p:cNvSpPr>
          <p:nvPr>
            <p:ph type="title"/>
          </p:nvPr>
        </p:nvSpPr>
        <p:spPr>
          <a:xfrm>
            <a:off x="687388" y="333375"/>
            <a:ext cx="7772400" cy="827088"/>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ML</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KDD</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和</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DM</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50531" name="Rectangle 3" descr="Rectangle: Click to edit Master text styles&#13;&#10;Second level&#13;&#10;Third level&#13;&#10;Fourth level&#13;&#10;Fifth level"/>
          <p:cNvSpPr>
            <a:spLocks noGrp="1"/>
          </p:cNvSpPr>
          <p:nvPr>
            <p:ph idx="1"/>
          </p:nvPr>
        </p:nvSpPr>
        <p:spPr>
          <a:xfrm>
            <a:off x="395288" y="1557338"/>
            <a:ext cx="8215312" cy="5184775"/>
          </a:xfrm>
          <a:ln/>
        </p:spPr>
        <p:txBody>
          <a:bodyPr vert="horz" wrap="square" lIns="91440" tIns="45720" rIns="91440" bIns="45720" anchor="t" anchorCtr="0"/>
          <a:p>
            <a:pPr eaLnBrk="1" hangingPunct="1"/>
            <a:r>
              <a:rPr lang="zh-CN" altLang="en-US" sz="2800" dirty="0"/>
              <a:t>知识发现</a:t>
            </a:r>
            <a:r>
              <a:rPr lang="en-US" altLang="zh-CN" sz="2800" dirty="0"/>
              <a:t>(Knowledge Discovering in Database)</a:t>
            </a:r>
            <a:r>
              <a:rPr lang="zh-CN" altLang="en-US" sz="2800" dirty="0"/>
              <a:t>与数据挖掘</a:t>
            </a:r>
            <a:r>
              <a:rPr lang="en-US" altLang="zh-CN" sz="2800" dirty="0"/>
              <a:t>(Data Mining)</a:t>
            </a:r>
            <a:r>
              <a:rPr lang="zh-CN" altLang="en-US" sz="2800" dirty="0"/>
              <a:t>是人工智能、机器学习与</a:t>
            </a:r>
            <a:r>
              <a:rPr lang="en-US" altLang="zh-CN" sz="2800" dirty="0"/>
              <a:t>(Machine  Learning)</a:t>
            </a:r>
            <a:r>
              <a:rPr lang="zh-CN" altLang="en-US" sz="2800" dirty="0"/>
              <a:t>数据库技术相结合的产物。</a:t>
            </a:r>
            <a:endParaRPr lang="zh-CN" altLang="en-US" sz="2800" dirty="0"/>
          </a:p>
          <a:p>
            <a:pPr lvl="1" eaLnBrk="1" hangingPunct="1"/>
            <a:r>
              <a:rPr lang="en-US" altLang="zh-CN" sz="2400" dirty="0"/>
              <a:t>1980</a:t>
            </a:r>
            <a:r>
              <a:rPr lang="zh-CN" altLang="en-US" sz="2400" dirty="0"/>
              <a:t>年</a:t>
            </a:r>
            <a:r>
              <a:rPr lang="en-US" altLang="zh-CN" sz="2400" dirty="0"/>
              <a:t>,</a:t>
            </a:r>
            <a:r>
              <a:rPr lang="zh-CN" altLang="en-US" sz="2400" dirty="0"/>
              <a:t>在美国召开了第一届国际机器学习研讨会</a:t>
            </a:r>
            <a:r>
              <a:rPr lang="en-US" altLang="zh-CN" sz="2400" dirty="0"/>
              <a:t>;1984</a:t>
            </a:r>
            <a:r>
              <a:rPr lang="zh-CN" altLang="en-US" sz="2400" dirty="0"/>
              <a:t>年</a:t>
            </a:r>
            <a:r>
              <a:rPr lang="en-US" altLang="zh-CN" sz="2400" dirty="0"/>
              <a:t>,《</a:t>
            </a:r>
            <a:r>
              <a:rPr lang="zh-CN" altLang="en-US" sz="2400" dirty="0"/>
              <a:t>机器学习</a:t>
            </a:r>
            <a:r>
              <a:rPr lang="en-US" altLang="zh-CN" sz="2400" dirty="0"/>
              <a:t>》</a:t>
            </a:r>
            <a:r>
              <a:rPr lang="zh-CN" altLang="en-US" sz="2400" dirty="0"/>
              <a:t>杂志问世。我国于</a:t>
            </a:r>
            <a:r>
              <a:rPr lang="en-US" altLang="zh-CN" sz="2400" dirty="0"/>
              <a:t>1987</a:t>
            </a:r>
            <a:r>
              <a:rPr lang="zh-CN" altLang="en-US" sz="2400" dirty="0"/>
              <a:t>年召开了第一届全国机器学习研讨会</a:t>
            </a:r>
            <a:r>
              <a:rPr lang="en-US" altLang="zh-CN" sz="2400" dirty="0"/>
              <a:t>;1989</a:t>
            </a:r>
            <a:r>
              <a:rPr lang="zh-CN" altLang="en-US" sz="2400" dirty="0"/>
              <a:t>年成立了以中国科技大学蔡庆生教授为理事长的理事会。</a:t>
            </a:r>
            <a:endParaRPr lang="zh-CN" altLang="en-US" sz="2400" dirty="0"/>
          </a:p>
          <a:p>
            <a:pPr lvl="1" eaLnBrk="1" hangingPunct="1"/>
            <a:r>
              <a:rPr lang="en-US" altLang="zh-CN" sz="2400" dirty="0"/>
              <a:t>KDD</a:t>
            </a:r>
            <a:r>
              <a:rPr lang="zh-CN" altLang="en-US" sz="2400" dirty="0"/>
              <a:t>一词是在</a:t>
            </a:r>
            <a:r>
              <a:rPr lang="en-US" altLang="zh-CN" sz="2400" dirty="0"/>
              <a:t>1989</a:t>
            </a:r>
            <a:r>
              <a:rPr lang="zh-CN" altLang="en-US" sz="2400" dirty="0"/>
              <a:t>年于美国底特律市召开的第一届</a:t>
            </a:r>
            <a:r>
              <a:rPr lang="en-US" altLang="zh-CN" sz="2400" dirty="0"/>
              <a:t>KDD</a:t>
            </a:r>
            <a:r>
              <a:rPr lang="zh-CN" altLang="en-US" sz="2400" dirty="0"/>
              <a:t>国际学术会议上正式形成的。</a:t>
            </a:r>
            <a:endParaRPr lang="zh-CN" altLang="en-US" sz="2400" dirty="0"/>
          </a:p>
          <a:p>
            <a:pPr eaLnBrk="1" hangingPunct="1"/>
            <a:r>
              <a:rPr lang="en-US" altLang="zh-CN" sz="2800" dirty="0"/>
              <a:t>1995</a:t>
            </a:r>
            <a:r>
              <a:rPr lang="zh-CN" altLang="en-US" sz="2800" dirty="0"/>
              <a:t>年</a:t>
            </a:r>
            <a:r>
              <a:rPr lang="en-US" altLang="zh-CN" sz="2800" dirty="0"/>
              <a:t>,</a:t>
            </a:r>
            <a:r>
              <a:rPr lang="zh-CN" altLang="en-US" sz="2800" dirty="0"/>
              <a:t>在加拿大召开了第一届知识发现和数据挖掘国际学术会议。由于数据库中的数据被形象地喻为矿床</a:t>
            </a:r>
            <a:r>
              <a:rPr lang="en-US" altLang="zh-CN" sz="2800" dirty="0"/>
              <a:t>,</a:t>
            </a:r>
            <a:r>
              <a:rPr lang="zh-CN" altLang="en-US" sz="2800" dirty="0"/>
              <a:t>因此数据挖掘一词很快流传开来。 </a:t>
            </a:r>
            <a:endParaRPr lang="zh-CN" altLang="en-US" sz="2800" dirty="0"/>
          </a:p>
        </p:txBody>
      </p:sp>
      <p:sp>
        <p:nvSpPr>
          <p:cNvPr id="2355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23557" name="Rectangle 6"/>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Tree>
    <p:custDataLst>
      <p:tags r:id="rId1"/>
    </p:custDataLst>
  </p:cSld>
  <p:clrMapOvr>
    <a:masterClrMapping/>
  </p:clrMapOvr>
  <p:transition spd="slow" advTm="16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531">
                                            <p:txEl>
                                              <p:charRg st="0" end="100"/>
                                            </p:txEl>
                                          </p:spTgt>
                                        </p:tgtEl>
                                        <p:attrNameLst>
                                          <p:attrName>style.visibility</p:attrName>
                                        </p:attrNameLst>
                                      </p:cBhvr>
                                      <p:to>
                                        <p:strVal val="visible"/>
                                      </p:to>
                                    </p:set>
                                    <p:anim calcmode="lin" valueType="num">
                                      <p:cBhvr additive="base">
                                        <p:cTn id="7" dur="500" fill="hold"/>
                                        <p:tgtEl>
                                          <p:spTgt spid="150531">
                                            <p:txEl>
                                              <p:charRg st="0" end="10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1">
                                            <p:txEl>
                                              <p:charRg st="0" end="10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31">
                                            <p:txEl>
                                              <p:charRg st="100" end="196"/>
                                            </p:txEl>
                                          </p:spTgt>
                                        </p:tgtEl>
                                        <p:attrNameLst>
                                          <p:attrName>style.visibility</p:attrName>
                                        </p:attrNameLst>
                                      </p:cBhvr>
                                      <p:to>
                                        <p:strVal val="visible"/>
                                      </p:to>
                                    </p:set>
                                    <p:anim calcmode="lin" valueType="num">
                                      <p:cBhvr additive="base">
                                        <p:cTn id="13" dur="500" fill="hold"/>
                                        <p:tgtEl>
                                          <p:spTgt spid="150531">
                                            <p:txEl>
                                              <p:charRg st="100" end="19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531">
                                            <p:txEl>
                                              <p:charRg st="100" end="19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0531">
                                            <p:txEl>
                                              <p:charRg st="196" end="238"/>
                                            </p:txEl>
                                          </p:spTgt>
                                        </p:tgtEl>
                                        <p:attrNameLst>
                                          <p:attrName>style.visibility</p:attrName>
                                        </p:attrNameLst>
                                      </p:cBhvr>
                                      <p:to>
                                        <p:strVal val="visible"/>
                                      </p:to>
                                    </p:set>
                                    <p:anim calcmode="lin" valueType="num">
                                      <p:cBhvr additive="base">
                                        <p:cTn id="19" dur="500" fill="hold"/>
                                        <p:tgtEl>
                                          <p:spTgt spid="150531">
                                            <p:txEl>
                                              <p:charRg st="196" end="23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0531">
                                            <p:txEl>
                                              <p:charRg st="196" end="23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0531">
                                            <p:txEl>
                                              <p:charRg st="238" end="305"/>
                                            </p:txEl>
                                          </p:spTgt>
                                        </p:tgtEl>
                                        <p:attrNameLst>
                                          <p:attrName>style.visibility</p:attrName>
                                        </p:attrNameLst>
                                      </p:cBhvr>
                                      <p:to>
                                        <p:strVal val="visible"/>
                                      </p:to>
                                    </p:set>
                                    <p:anim calcmode="lin" valueType="num">
                                      <p:cBhvr additive="base">
                                        <p:cTn id="25" dur="500" fill="hold"/>
                                        <p:tgtEl>
                                          <p:spTgt spid="150531">
                                            <p:txEl>
                                              <p:charRg st="238" end="30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0531">
                                            <p:txEl>
                                              <p:charRg st="238" end="3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noChangeArrowheads="1"/>
          </p:cNvSpPr>
          <p:nvPr>
            <p:ph type="title"/>
          </p:nvPr>
        </p:nvSpPr>
        <p:spPr>
          <a:xfrm>
            <a:off x="609600" y="260350"/>
            <a:ext cx="7772400" cy="827088"/>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机器学习系统的基本结构</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51555" name="Rectangle 3" descr="Rectangle: Click to edit Master text styles&#10;Second level&#10;Third level&#10;Fourth level&#10;Fifth level"/>
          <p:cNvSpPr>
            <a:spLocks noGrp="1" noChangeArrowheads="1"/>
          </p:cNvSpPr>
          <p:nvPr>
            <p:ph idx="1"/>
          </p:nvPr>
        </p:nvSpPr>
        <p:spPr>
          <a:xfrm>
            <a:off x="838200" y="1628775"/>
            <a:ext cx="7772400" cy="4824413"/>
          </a:xfrm>
        </p:spPr>
        <p:txBody>
          <a:bodyPr vert="horz" wrap="square" lIns="91440" tIns="45720" rIns="91440" bIns="45720" numCol="1" anchor="t" anchorCtr="0" compatLnSpc="1">
            <a:normAutofit fontScale="92500" lnSpcReduction="10000"/>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en-US" altLang="zh-CN"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en-US" altLang="zh-CN"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en-US" altLang="zh-CN"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en-US" altLang="zh-CN"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环境向系统的学习部分提供某些信息</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学习</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部分利用这些信息修改知识库，以增进系统执行部分完成任务的效能</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执行</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部分根据知识库完成任务，同时把获得的信息反馈给学习部分</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在</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具体的应用中，环境，知识库和执行部分决定了具体的工作内容，学习部分所需要解决的问题完全由上述</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部分确定。 </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p:txBody>
      </p:sp>
      <p:sp>
        <p:nvSpPr>
          <p:cNvPr id="2560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51557" name="Text Box 5"/>
          <p:cNvSpPr txBox="1"/>
          <p:nvPr/>
        </p:nvSpPr>
        <p:spPr>
          <a:xfrm>
            <a:off x="1257300" y="1760538"/>
            <a:ext cx="6915150" cy="1955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just" eaLnBrk="1" hangingPunct="1">
              <a:lnSpc>
                <a:spcPct val="80000"/>
              </a:lnSpc>
              <a:buClr>
                <a:schemeClr val="hlink"/>
              </a:buClr>
              <a:buSzPct val="110000"/>
              <a:buFont typeface="Wingdings" panose="05000000000000000000" pitchFamily="2" charset="2"/>
              <a:buNone/>
            </a:pPr>
            <a:endParaRPr lang="en-US" altLang="zh-CN" sz="2400" dirty="0">
              <a:solidFill>
                <a:schemeClr val="tx1"/>
              </a:solidFill>
              <a:latin typeface="Times New Roman" panose="02020603050405020304" pitchFamily="18" charset="0"/>
              <a:ea typeface="宋体" panose="02010600030101010101" pitchFamily="2" charset="-122"/>
            </a:endParaRPr>
          </a:p>
          <a:p>
            <a:pPr marL="609600" lvl="0" indent="-609600" algn="just" eaLnBrk="1" hangingPunct="1">
              <a:lnSpc>
                <a:spcPct val="80000"/>
              </a:lnSpc>
              <a:buClr>
                <a:schemeClr val="hlink"/>
              </a:buClr>
              <a:buSzPct val="110000"/>
              <a:buFont typeface="Wingdings" panose="05000000000000000000" pitchFamily="2" charset="2"/>
              <a:buNone/>
            </a:pPr>
            <a:endParaRPr lang="en-US" altLang="zh-CN" sz="2400" dirty="0">
              <a:solidFill>
                <a:schemeClr val="tx1"/>
              </a:solidFill>
              <a:latin typeface="Times New Roman" panose="02020603050405020304" pitchFamily="18" charset="0"/>
              <a:ea typeface="宋体" panose="02010600030101010101" pitchFamily="2" charset="-122"/>
            </a:endParaRPr>
          </a:p>
          <a:p>
            <a:pPr marL="609600" lvl="0" indent="-609600" algn="just" eaLnBrk="1" hangingPunct="1">
              <a:lnSpc>
                <a:spcPct val="80000"/>
              </a:lnSpc>
              <a:buClr>
                <a:schemeClr val="hlink"/>
              </a:buClr>
              <a:buSzPct val="110000"/>
              <a:buFont typeface="Wingdings" panose="05000000000000000000" pitchFamily="2" charset="2"/>
              <a:buNone/>
            </a:pPr>
            <a:endParaRPr lang="en-US" altLang="zh-CN" sz="2400" dirty="0">
              <a:solidFill>
                <a:schemeClr val="tx1"/>
              </a:solidFill>
              <a:latin typeface="Times New Roman" panose="02020603050405020304" pitchFamily="18" charset="0"/>
              <a:ea typeface="宋体" panose="02010600030101010101" pitchFamily="2" charset="-122"/>
            </a:endParaRPr>
          </a:p>
          <a:p>
            <a:pPr marL="609600" lvl="0" indent="-609600" algn="just" eaLnBrk="1" hangingPunct="1">
              <a:lnSpc>
                <a:spcPct val="80000"/>
              </a:lnSpc>
              <a:buClr>
                <a:schemeClr val="hlink"/>
              </a:buClr>
              <a:buSzPct val="110000"/>
              <a:buFont typeface="Wingdings" panose="05000000000000000000" pitchFamily="2" charset="2"/>
              <a:buNone/>
            </a:pPr>
            <a:endParaRPr lang="en-US" altLang="zh-CN" sz="2400" dirty="0">
              <a:solidFill>
                <a:schemeClr val="tx1"/>
              </a:solidFill>
              <a:latin typeface="Times New Roman" panose="02020603050405020304" pitchFamily="18" charset="0"/>
              <a:ea typeface="宋体" panose="02010600030101010101" pitchFamily="2" charset="-122"/>
            </a:endParaRPr>
          </a:p>
          <a:p>
            <a:pPr marL="609600" lvl="0" indent="-609600" algn="ctr" eaLnBrk="1" hangingPunct="1">
              <a:lnSpc>
                <a:spcPct val="80000"/>
              </a:lnSpc>
              <a:buClr>
                <a:schemeClr val="hlink"/>
              </a:buClr>
              <a:buSzPct val="110000"/>
              <a:buFont typeface="Wingdings" panose="05000000000000000000" pitchFamily="2" charset="2"/>
              <a:buNone/>
            </a:pPr>
            <a:r>
              <a:rPr lang="zh-CN" altLang="en-US" sz="2400" dirty="0">
                <a:solidFill>
                  <a:schemeClr val="tx1"/>
                </a:solidFill>
                <a:latin typeface="Times New Roman" panose="02020603050405020304" pitchFamily="18" charset="0"/>
                <a:ea typeface="宋体" panose="02010600030101010101" pitchFamily="2" charset="-122"/>
              </a:rPr>
              <a:t>学习系统的基本结构</a:t>
            </a:r>
            <a:endParaRPr lang="zh-CN" altLang="en-US" sz="2400" dirty="0">
              <a:solidFill>
                <a:schemeClr val="tx1"/>
              </a:solidFill>
              <a:latin typeface="Tahoma" panose="020B0604030504040204" pitchFamily="34" charset="0"/>
              <a:ea typeface="宋体" panose="02010600030101010101" pitchFamily="2" charset="-122"/>
            </a:endParaRPr>
          </a:p>
        </p:txBody>
      </p:sp>
      <p:pic>
        <p:nvPicPr>
          <p:cNvPr id="25606" name="Picture 6" descr="learning"/>
          <p:cNvPicPr>
            <a:picLocks noChangeAspect="1"/>
          </p:cNvPicPr>
          <p:nvPr/>
        </p:nvPicPr>
        <p:blipFill>
          <a:blip r:embed="rId1"/>
          <a:stretch>
            <a:fillRect/>
          </a:stretch>
        </p:blipFill>
        <p:spPr>
          <a:xfrm>
            <a:off x="1352550" y="1916113"/>
            <a:ext cx="6532563" cy="760412"/>
          </a:xfrm>
          <a:prstGeom prst="rect">
            <a:avLst/>
          </a:prstGeom>
          <a:noFill/>
          <a:ln w="9525">
            <a:noFill/>
          </a:ln>
        </p:spPr>
      </p:pic>
    </p:spTree>
    <p:custDataLst>
      <p:tags r:id="rId2"/>
    </p:custDataLst>
  </p:cSld>
  <p:clrMapOvr>
    <a:masterClrMapping/>
  </p:clrMapOvr>
  <p:transition spd="slow" advTm="189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Effect transition="in" filter="checkerboard(across)">
                                      <p:cBhvr>
                                        <p:cTn id="7" dur="500"/>
                                        <p:tgtEl>
                                          <p:spTgt spid="1515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1555">
                                            <p:txEl>
                                              <p:charRg st="6" end="24"/>
                                            </p:txEl>
                                          </p:spTgt>
                                        </p:tgtEl>
                                        <p:attrNameLst>
                                          <p:attrName>style.visibility</p:attrName>
                                        </p:attrNameLst>
                                      </p:cBhvr>
                                      <p:to>
                                        <p:strVal val="visible"/>
                                      </p:to>
                                    </p:set>
                                    <p:anim calcmode="lin" valueType="num">
                                      <p:cBhvr additive="base">
                                        <p:cTn id="12" dur="500" fill="hold"/>
                                        <p:tgtEl>
                                          <p:spTgt spid="151555">
                                            <p:txEl>
                                              <p:charRg st="6" end="2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1555">
                                            <p:txEl>
                                              <p:charRg st="6" end="2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1555">
                                            <p:txEl>
                                              <p:charRg st="24" end="58"/>
                                            </p:txEl>
                                          </p:spTgt>
                                        </p:tgtEl>
                                        <p:attrNameLst>
                                          <p:attrName>style.visibility</p:attrName>
                                        </p:attrNameLst>
                                      </p:cBhvr>
                                      <p:to>
                                        <p:strVal val="visible"/>
                                      </p:to>
                                    </p:set>
                                    <p:anim calcmode="lin" valueType="num">
                                      <p:cBhvr additive="base">
                                        <p:cTn id="18" dur="500" fill="hold"/>
                                        <p:tgtEl>
                                          <p:spTgt spid="151555">
                                            <p:txEl>
                                              <p:charRg st="24" end="5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1555">
                                            <p:txEl>
                                              <p:charRg st="24" end="5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1555">
                                            <p:txEl>
                                              <p:charRg st="58" end="89"/>
                                            </p:txEl>
                                          </p:spTgt>
                                        </p:tgtEl>
                                        <p:attrNameLst>
                                          <p:attrName>style.visibility</p:attrName>
                                        </p:attrNameLst>
                                      </p:cBhvr>
                                      <p:to>
                                        <p:strVal val="visible"/>
                                      </p:to>
                                    </p:set>
                                    <p:anim calcmode="lin" valueType="num">
                                      <p:cBhvr additive="base">
                                        <p:cTn id="24" dur="500" fill="hold"/>
                                        <p:tgtEl>
                                          <p:spTgt spid="151555">
                                            <p:txEl>
                                              <p:charRg st="58" end="89"/>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1555">
                                            <p:txEl>
                                              <p:charRg st="58" end="89"/>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1555">
                                            <p:txEl>
                                              <p:charRg st="89" end="144"/>
                                            </p:txEl>
                                          </p:spTgt>
                                        </p:tgtEl>
                                        <p:attrNameLst>
                                          <p:attrName>style.visibility</p:attrName>
                                        </p:attrNameLst>
                                      </p:cBhvr>
                                      <p:to>
                                        <p:strVal val="visible"/>
                                      </p:to>
                                    </p:set>
                                    <p:anim calcmode="lin" valueType="num">
                                      <p:cBhvr additive="base">
                                        <p:cTn id="30" dur="500" fill="hold"/>
                                        <p:tgtEl>
                                          <p:spTgt spid="151555">
                                            <p:txEl>
                                              <p:charRg st="89" end="14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1555">
                                            <p:txEl>
                                              <p:charRg st="89"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机器学习的一般步骤</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765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机器学习系统中学习环节的一般过程 </a:t>
            </a:r>
            <a:endParaRPr lang="zh-CN" altLang="en-US" dirty="0"/>
          </a:p>
        </p:txBody>
      </p:sp>
      <p:sp>
        <p:nvSpPr>
          <p:cNvPr id="2765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27653" name="Rectangle 5"/>
          <p:cNvSpPr/>
          <p:nvPr/>
        </p:nvSpPr>
        <p:spPr>
          <a:xfrm>
            <a:off x="0" y="322897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215044" name="Object 4"/>
          <p:cNvGraphicFramePr>
            <a:graphicFrameLocks noChangeAspect="1"/>
          </p:cNvGraphicFramePr>
          <p:nvPr/>
        </p:nvGraphicFramePr>
        <p:xfrm>
          <a:off x="323850" y="3573463"/>
          <a:ext cx="8569325" cy="781050"/>
        </p:xfrm>
        <a:graphic>
          <a:graphicData uri="http://schemas.openxmlformats.org/presentationml/2006/ole">
            <mc:AlternateContent xmlns:mc="http://schemas.openxmlformats.org/markup-compatibility/2006">
              <mc:Choice xmlns:v="urn:schemas-microsoft-com:vml" Requires="v">
                <p:oleObj spid="_x0000_s3076" name="" r:id="rId1" imgW="5238115" imgH="474345" progId="Visio.Drawing.11">
                  <p:embed/>
                </p:oleObj>
              </mc:Choice>
              <mc:Fallback>
                <p:oleObj name="" r:id="rId1" imgW="5238115" imgH="474345" progId="Visio.Drawing.11">
                  <p:embed/>
                  <p:pic>
                    <p:nvPicPr>
                      <p:cNvPr id="0" name="图片 3075"/>
                      <p:cNvPicPr/>
                      <p:nvPr/>
                    </p:nvPicPr>
                    <p:blipFill>
                      <a:blip r:embed="rId2"/>
                      <a:stretch>
                        <a:fillRect/>
                      </a:stretch>
                    </p:blipFill>
                    <p:spPr>
                      <a:xfrm>
                        <a:off x="323850" y="3573463"/>
                        <a:ext cx="8569325" cy="781050"/>
                      </a:xfrm>
                      <a:prstGeom prst="rect">
                        <a:avLst/>
                      </a:prstGeom>
                      <a:noFill/>
                      <a:ln w="38100">
                        <a:noFill/>
                        <a:miter/>
                      </a:ln>
                    </p:spPr>
                  </p:pic>
                </p:oleObj>
              </mc:Fallback>
            </mc:AlternateContent>
          </a:graphicData>
        </a:graphic>
      </p:graphicFrame>
    </p:spTree>
    <p:custDataLst>
      <p:tags r:id="rId3"/>
    </p:custDataLst>
  </p:cSld>
  <p:clrMapOvr>
    <a:masterClrMapping/>
  </p:clrMapOvr>
  <p:transition spd="slow" advTm="6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checkerboard(across)">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0.8|0.2|0.2|0.2|0.2|0.2|0.5"/>
</p:tagLst>
</file>

<file path=ppt/tags/tag10.xml><?xml version="1.0" encoding="utf-8"?>
<p:tagLst xmlns:p="http://schemas.openxmlformats.org/presentationml/2006/main">
  <p:tag name="TIMING" val="|0.2|0.2|0.2|0.2|0.2"/>
</p:tagLst>
</file>

<file path=ppt/tags/tag11.xml><?xml version="1.0" encoding="utf-8"?>
<p:tagLst xmlns:p="http://schemas.openxmlformats.org/presentationml/2006/main">
  <p:tag name="TIMING" val="|0.1|0.2|0.2|0.2|0.2|0.2|0.2"/>
</p:tagLst>
</file>

<file path=ppt/tags/tag12.xml><?xml version="1.0" encoding="utf-8"?>
<p:tagLst xmlns:p="http://schemas.openxmlformats.org/presentationml/2006/main">
  <p:tag name="TIMING" val="|0.2|1.2|0.8|0.2|0.2|0.2"/>
</p:tagLst>
</file>

<file path=ppt/tags/tag13.xml><?xml version="1.0" encoding="utf-8"?>
<p:tagLst xmlns:p="http://schemas.openxmlformats.org/presentationml/2006/main">
  <p:tag name="TIMING" val="|0.4|0.3|0.2|0.2|0.2|0.2"/>
</p:tagLst>
</file>

<file path=ppt/tags/tag14.xml><?xml version="1.0" encoding="utf-8"?>
<p:tagLst xmlns:p="http://schemas.openxmlformats.org/presentationml/2006/main">
  <p:tag name="TIMING" val="|0|0.2|0.2|0.2|0.2|0.2"/>
</p:tagLst>
</file>

<file path=ppt/tags/tag15.xml><?xml version="1.0" encoding="utf-8"?>
<p:tagLst xmlns:p="http://schemas.openxmlformats.org/presentationml/2006/main">
  <p:tag name="TIMING" val="|0|0.2|0.2|0.2|0.2|0.2|2.8|0.4"/>
</p:tagLst>
</file>

<file path=ppt/tags/tag16.xml><?xml version="1.0" encoding="utf-8"?>
<p:tagLst xmlns:p="http://schemas.openxmlformats.org/presentationml/2006/main">
  <p:tag name="TIMING" val="|0.2|0.2|0.2"/>
</p:tagLst>
</file>

<file path=ppt/tags/tag17.xml><?xml version="1.0" encoding="utf-8"?>
<p:tagLst xmlns:p="http://schemas.openxmlformats.org/presentationml/2006/main">
  <p:tag name="TIMING" val="|0.2|0.2|0.2|0.2|0.2|0.2|0.2"/>
</p:tagLst>
</file>

<file path=ppt/tags/tag18.xml><?xml version="1.0" encoding="utf-8"?>
<p:tagLst xmlns:p="http://schemas.openxmlformats.org/presentationml/2006/main">
  <p:tag name="TIMING" val="|0.2|0.2|0.2|0.2|0.2|0.1|0.2"/>
</p:tagLst>
</file>

<file path=ppt/tags/tag19.xml><?xml version="1.0" encoding="utf-8"?>
<p:tagLst xmlns:p="http://schemas.openxmlformats.org/presentationml/2006/main">
  <p:tag name="TIMING" val="|0.1|0.2|0.2|0.2|0.2|0.2|0.2|0.2|0.2|0.2"/>
</p:tagLst>
</file>

<file path=ppt/tags/tag2.xml><?xml version="1.0" encoding="utf-8"?>
<p:tagLst xmlns:p="http://schemas.openxmlformats.org/presentationml/2006/main">
  <p:tag name="TIMING" val="|0.6|0.3|15.6|1|0.5|0.2|0.2|0.2|0.2"/>
</p:tagLst>
</file>

<file path=ppt/tags/tag20.xml><?xml version="1.0" encoding="utf-8"?>
<p:tagLst xmlns:p="http://schemas.openxmlformats.org/presentationml/2006/main">
  <p:tag name="TIMING" val="|0.2|0.2|0.2|0.2|0.2|0.2|0.2"/>
</p:tagLst>
</file>

<file path=ppt/tags/tag21.xml><?xml version="1.0" encoding="utf-8"?>
<p:tagLst xmlns:p="http://schemas.openxmlformats.org/presentationml/2006/main">
  <p:tag name="TIMING" val="|0.1|0.2|0.2|0.2|0.2"/>
</p:tagLst>
</file>

<file path=ppt/tags/tag22.xml><?xml version="1.0" encoding="utf-8"?>
<p:tagLst xmlns:p="http://schemas.openxmlformats.org/presentationml/2006/main">
  <p:tag name="TIMING" val="|0.3|0.2|0.2|0.2|0.2"/>
</p:tagLst>
</file>

<file path=ppt/tags/tag23.xml><?xml version="1.0" encoding="utf-8"?>
<p:tagLst xmlns:p="http://schemas.openxmlformats.org/presentationml/2006/main">
  <p:tag name="TIMING" val="|0.2|0.2|0.2|0.2|0.2|0.2|0.2|0.2|0.2|0.2|0.2|0.2"/>
</p:tagLst>
</file>

<file path=ppt/tags/tag24.xml><?xml version="1.0" encoding="utf-8"?>
<p:tagLst xmlns:p="http://schemas.openxmlformats.org/presentationml/2006/main">
  <p:tag name="TIMING" val="|0.1|0.2|0.2|0.2|0.2"/>
</p:tagLst>
</file>

<file path=ppt/tags/tag25.xml><?xml version="1.0" encoding="utf-8"?>
<p:tagLst xmlns:p="http://schemas.openxmlformats.org/presentationml/2006/main">
  <p:tag name="TIMING" val="|0.2|0.2|0.2|0.2|0.2"/>
</p:tagLst>
</file>

<file path=ppt/tags/tag26.xml><?xml version="1.0" encoding="utf-8"?>
<p:tagLst xmlns:p="http://schemas.openxmlformats.org/presentationml/2006/main">
  <p:tag name="TIMING" val="|0.1|0.2|0.2|0.2"/>
</p:tagLst>
</file>

<file path=ppt/tags/tag27.xml><?xml version="1.0" encoding="utf-8"?>
<p:tagLst xmlns:p="http://schemas.openxmlformats.org/presentationml/2006/main">
  <p:tag name="TIMING" val="|0.2|0.2|0.2"/>
</p:tagLst>
</file>

<file path=ppt/tags/tag28.xml><?xml version="1.0" encoding="utf-8"?>
<p:tagLst xmlns:p="http://schemas.openxmlformats.org/presentationml/2006/main">
  <p:tag name="TIMING" val="|0.2|0.2|0.2|0.2|0.2|0.2"/>
</p:tagLst>
</file>

<file path=ppt/tags/tag29.xml><?xml version="1.0" encoding="utf-8"?>
<p:tagLst xmlns:p="http://schemas.openxmlformats.org/presentationml/2006/main">
  <p:tag name="TIMING" val="|0"/>
</p:tagLst>
</file>

<file path=ppt/tags/tag3.xml><?xml version="1.0" encoding="utf-8"?>
<p:tagLst xmlns:p="http://schemas.openxmlformats.org/presentationml/2006/main">
  <p:tag name="TIMING" val="|0.2|0.2|0.6"/>
</p:tagLst>
</file>

<file path=ppt/tags/tag30.xml><?xml version="1.0" encoding="utf-8"?>
<p:tagLst xmlns:p="http://schemas.openxmlformats.org/presentationml/2006/main">
  <p:tag name="TIMING" val="|0.2|0.2|0.2|0.5"/>
</p:tagLst>
</file>

<file path=ppt/tags/tag31.xml><?xml version="1.0" encoding="utf-8"?>
<p:tagLst xmlns:p="http://schemas.openxmlformats.org/presentationml/2006/main">
  <p:tag name="TIMING" val="|0.2|0.2|0.3|0.2|0.2|0.2"/>
</p:tagLst>
</file>

<file path=ppt/tags/tag32.xml><?xml version="1.0" encoding="utf-8"?>
<p:tagLst xmlns:p="http://schemas.openxmlformats.org/presentationml/2006/main">
  <p:tag name="TIMING" val="|0.1|0.2|0.2|0.2|0.2|0.2|96.9|1.2"/>
</p:tagLst>
</file>

<file path=ppt/tags/tag33.xml><?xml version="1.0" encoding="utf-8"?>
<p:tagLst xmlns:p="http://schemas.openxmlformats.org/presentationml/2006/main">
  <p:tag name="TIMING" val="|1.3|0.9|8.8"/>
</p:tagLst>
</file>

<file path=ppt/tags/tag34.xml><?xml version="1.0" encoding="utf-8"?>
<p:tagLst xmlns:p="http://schemas.openxmlformats.org/presentationml/2006/main">
  <p:tag name="TIMING" val="|1.1|0.2|2.3|1.1"/>
</p:tagLst>
</file>

<file path=ppt/tags/tag35.xml><?xml version="1.0" encoding="utf-8"?>
<p:tagLst xmlns:p="http://schemas.openxmlformats.org/presentationml/2006/main">
  <p:tag name="TIMING" val="|0.2|0.2|0.4|0.2"/>
</p:tagLst>
</file>

<file path=ppt/tags/tag36.xml><?xml version="1.0" encoding="utf-8"?>
<p:tagLst xmlns:p="http://schemas.openxmlformats.org/presentationml/2006/main">
  <p:tag name="TIMING" val="|0.2|0.2|0.5|0.2"/>
</p:tagLst>
</file>

<file path=ppt/tags/tag37.xml><?xml version="1.0" encoding="utf-8"?>
<p:tagLst xmlns:p="http://schemas.openxmlformats.org/presentationml/2006/main">
  <p:tag name="TIMING" val="|0.2|0.2|0.2|0.2|0.4"/>
</p:tagLst>
</file>

<file path=ppt/tags/tag38.xml><?xml version="1.0" encoding="utf-8"?>
<p:tagLst xmlns:p="http://schemas.openxmlformats.org/presentationml/2006/main">
  <p:tag name="TIMING" val="|0|0.2|0.2|0.5|0.2|0.2|0.2|0.2|0.5"/>
</p:tagLst>
</file>

<file path=ppt/tags/tag39.xml><?xml version="1.0" encoding="utf-8"?>
<p:tagLst xmlns:p="http://schemas.openxmlformats.org/presentationml/2006/main">
  <p:tag name="TIMING" val="|0.2"/>
</p:tagLst>
</file>

<file path=ppt/tags/tag4.xml><?xml version="1.0" encoding="utf-8"?>
<p:tagLst xmlns:p="http://schemas.openxmlformats.org/presentationml/2006/main">
  <p:tag name="TIMING" val="|0.8|0.2|0.2"/>
</p:tagLst>
</file>

<file path=ppt/tags/tag40.xml><?xml version="1.0" encoding="utf-8"?>
<p:tagLst xmlns:p="http://schemas.openxmlformats.org/presentationml/2006/main">
  <p:tag name="TIMING" val="|0.3|0.2|0.2|0.6|0.2"/>
</p:tagLst>
</file>

<file path=ppt/tags/tag41.xml><?xml version="1.0" encoding="utf-8"?>
<p:tagLst xmlns:p="http://schemas.openxmlformats.org/presentationml/2006/main">
  <p:tag name="TIMING" val="|0.2|0.5|0.3|0.2|0.1|0.2"/>
</p:tagLst>
</file>

<file path=ppt/tags/tag42.xml><?xml version="1.0" encoding="utf-8"?>
<p:tagLst xmlns:p="http://schemas.openxmlformats.org/presentationml/2006/main">
  <p:tag name="TIMING" val="|0.1|0.2"/>
</p:tagLst>
</file>

<file path=ppt/tags/tag43.xml><?xml version="1.0" encoding="utf-8"?>
<p:tagLst xmlns:p="http://schemas.openxmlformats.org/presentationml/2006/main">
  <p:tag name="TIMING" val="|0|2.1|0.3|7.2|0.2|0.2|0.2"/>
</p:tagLst>
</file>

<file path=ppt/tags/tag44.xml><?xml version="1.0" encoding="utf-8"?>
<p:tagLst xmlns:p="http://schemas.openxmlformats.org/presentationml/2006/main">
  <p:tag name="TIMING" val="|0.3|0.2|28.3"/>
</p:tagLst>
</file>

<file path=ppt/tags/tag45.xml><?xml version="1.0" encoding="utf-8"?>
<p:tagLst xmlns:p="http://schemas.openxmlformats.org/presentationml/2006/main">
  <p:tag name="TIMING" val="|0.4|0.3|0.2|0.2|0.3|0.6|0.3"/>
</p:tagLst>
</file>

<file path=ppt/tags/tag46.xml><?xml version="1.0" encoding="utf-8"?>
<p:tagLst xmlns:p="http://schemas.openxmlformats.org/presentationml/2006/main">
  <p:tag name="TIMING" val="|0.2|0.4|0.2"/>
</p:tagLst>
</file>

<file path=ppt/tags/tag47.xml><?xml version="1.0" encoding="utf-8"?>
<p:tagLst xmlns:p="http://schemas.openxmlformats.org/presentationml/2006/main">
  <p:tag name="TIMING" val="|0|0.2|0.2|0.2"/>
</p:tagLst>
</file>

<file path=ppt/tags/tag48.xml><?xml version="1.0" encoding="utf-8"?>
<p:tagLst xmlns:p="http://schemas.openxmlformats.org/presentationml/2006/main">
  <p:tag name="TIMING" val="|0|0.2|0.2"/>
</p:tagLst>
</file>

<file path=ppt/tags/tag49.xml><?xml version="1.0" encoding="utf-8"?>
<p:tagLst xmlns:p="http://schemas.openxmlformats.org/presentationml/2006/main">
  <p:tag name="TIMING" val="|0|0.5|0.2"/>
</p:tagLst>
</file>

<file path=ppt/tags/tag5.xml><?xml version="1.0" encoding="utf-8"?>
<p:tagLst xmlns:p="http://schemas.openxmlformats.org/presentationml/2006/main">
  <p:tag name="TIMING" val="|0.3|0.2|0.2|0.2"/>
</p:tagLst>
</file>

<file path=ppt/tags/tag50.xml><?xml version="1.0" encoding="utf-8"?>
<p:tagLst xmlns:p="http://schemas.openxmlformats.org/presentationml/2006/main">
  <p:tag name="TIMING" val="|0|0.2|0.2|0.2"/>
</p:tagLst>
</file>

<file path=ppt/tags/tag51.xml><?xml version="1.0" encoding="utf-8"?>
<p:tagLst xmlns:p="http://schemas.openxmlformats.org/presentationml/2006/main">
  <p:tag name="KSO_WPP_MARK_KEY" val="5a4b6980-cce0-47ba-9afc-c731bba1416f"/>
</p:tagLst>
</file>

<file path=ppt/tags/tag6.xml><?xml version="1.0" encoding="utf-8"?>
<p:tagLst xmlns:p="http://schemas.openxmlformats.org/presentationml/2006/main">
  <p:tag name="TIMING" val="|0.5|0.2|0.2|0.2|0.2"/>
</p:tagLst>
</file>

<file path=ppt/tags/tag7.xml><?xml version="1.0" encoding="utf-8"?>
<p:tagLst xmlns:p="http://schemas.openxmlformats.org/presentationml/2006/main">
  <p:tag name="TIMING" val="|0.2"/>
</p:tagLst>
</file>

<file path=ppt/tags/tag8.xml><?xml version="1.0" encoding="utf-8"?>
<p:tagLst xmlns:p="http://schemas.openxmlformats.org/presentationml/2006/main">
  <p:tag name="TIMING" val="|0.2|0.2|0.2|0.2"/>
</p:tagLst>
</file>

<file path=ppt/tags/tag9.xml><?xml version="1.0" encoding="utf-8"?>
<p:tagLst xmlns:p="http://schemas.openxmlformats.org/presentationml/2006/main">
  <p:tag name="TIMING" val="|0.2|0.2|0.6|0.2|0.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9331</Words>
  <Application>WPS 演示</Application>
  <PresentationFormat>全屏显示(4:3)</PresentationFormat>
  <Paragraphs>677</Paragraphs>
  <Slides>56</Slides>
  <Notes>55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32</vt:i4>
      </vt:variant>
      <vt:variant>
        <vt:lpstr>幻灯片标题</vt:lpstr>
      </vt:variant>
      <vt:variant>
        <vt:i4>56</vt:i4>
      </vt:variant>
    </vt:vector>
  </HeadingPairs>
  <TitlesOfParts>
    <vt:vector size="105" baseType="lpstr">
      <vt:lpstr>Arial</vt:lpstr>
      <vt:lpstr>宋体</vt:lpstr>
      <vt:lpstr>Wingdings</vt:lpstr>
      <vt:lpstr>Tahoma</vt:lpstr>
      <vt:lpstr>Franklin Gothic Medium</vt:lpstr>
      <vt:lpstr>隶书</vt:lpstr>
      <vt:lpstr>Franklin Gothic Book</vt:lpstr>
      <vt:lpstr>华文楷体</vt:lpstr>
      <vt:lpstr>Wingdings 2</vt:lpstr>
      <vt:lpstr>Times New Roman</vt:lpstr>
      <vt:lpstr>Symbol</vt:lpstr>
      <vt:lpstr>Wingdings 2</vt:lpstr>
      <vt:lpstr>华文行楷</vt:lpstr>
      <vt:lpstr>微软雅黑</vt:lpstr>
      <vt:lpstr>Arial Unicode MS</vt:lpstr>
      <vt:lpstr>Times New Roman</vt:lpstr>
      <vt:lpstr>跋涉</vt:lpstr>
      <vt:lpstr>Visio.Drawing.11</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Visio.Drawing.11</vt:lpstr>
      <vt:lpstr>Equation.3</vt:lpstr>
      <vt:lpstr>Equation.3</vt:lpstr>
      <vt:lpstr>Equation.3</vt:lpstr>
      <vt:lpstr>Equation.3</vt:lpstr>
      <vt:lpstr>Visio.Drawing.11</vt:lpstr>
      <vt:lpstr>Equation.3</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bjp</dc:creator>
  <cp:lastModifiedBy>sturat</cp:lastModifiedBy>
  <cp:revision>2996</cp:revision>
  <dcterms:created xsi:type="dcterms:W3CDTF">2003-08-30T13:37:50Z</dcterms:created>
  <dcterms:modified xsi:type="dcterms:W3CDTF">2023-08-25T04:19:26Z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80988DD9EB354ED58FFCA71D0C61A04B_13</vt:lpwstr>
  </property>
  <property fmtid="{D5CDD505-2E9C-101B-9397-08002B2CF9AE}" pid="3" name="KSOProductBuildVer">
    <vt:lpwstr>2052-11.1.0.14309</vt:lpwstr>
  </property>
</Properties>
</file>