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77" r:id="rId3"/>
    <p:sldId id="366" r:id="rId4"/>
    <p:sldId id="257" r:id="rId5"/>
    <p:sldId id="288" r:id="rId6"/>
    <p:sldId id="260" r:id="rId7"/>
    <p:sldId id="317" r:id="rId8"/>
    <p:sldId id="261" r:id="rId9"/>
    <p:sldId id="318" r:id="rId10"/>
    <p:sldId id="340" r:id="rId11"/>
    <p:sldId id="342" r:id="rId12"/>
    <p:sldId id="341" r:id="rId13"/>
    <p:sldId id="264" r:id="rId14"/>
    <p:sldId id="265" r:id="rId15"/>
    <p:sldId id="267" r:id="rId16"/>
    <p:sldId id="268" r:id="rId17"/>
    <p:sldId id="269" r:id="rId18"/>
    <p:sldId id="270" r:id="rId19"/>
    <p:sldId id="319" r:id="rId20"/>
    <p:sldId id="271" r:id="rId21"/>
    <p:sldId id="272" r:id="rId22"/>
    <p:sldId id="273" r:id="rId23"/>
    <p:sldId id="274" r:id="rId24"/>
    <p:sldId id="345" r:id="rId25"/>
    <p:sldId id="370" r:id="rId26"/>
    <p:sldId id="275" r:id="rId27"/>
    <p:sldId id="276" r:id="rId28"/>
    <p:sldId id="277" r:id="rId29"/>
    <p:sldId id="278" r:id="rId30"/>
    <p:sldId id="279" r:id="rId31"/>
    <p:sldId id="343" r:id="rId32"/>
    <p:sldId id="280" r:id="rId33"/>
    <p:sldId id="281" r:id="rId34"/>
    <p:sldId id="344" r:id="rId35"/>
    <p:sldId id="282" r:id="rId36"/>
    <p:sldId id="372" r:id="rId37"/>
    <p:sldId id="371" r:id="rId38"/>
    <p:sldId id="373" r:id="rId39"/>
    <p:sldId id="374" r:id="rId40"/>
    <p:sldId id="376" r:id="rId41"/>
  </p:sldIdLst>
  <p:sldSz cx="9144000" cy="6858000" type="screen4x3"/>
  <p:notesSz cx="6858000" cy="9144000"/>
  <p:custDataLst>
    <p:tags r:id="rId45"/>
  </p:custDataLst>
  <p:defaultTextStyle>
    <a:defPPr>
      <a:defRPr lang="zh-CN"/>
    </a:defPPr>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2" userDrawn="1">
          <p15:clr>
            <a:srgbClr val="A4A3A4"/>
          </p15:clr>
        </p15:guide>
        <p15:guide id="2" pos="29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FF3300"/>
    <a:srgbClr val="FFCC00"/>
    <a:srgbClr val="00CC00"/>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1280" y="40"/>
      </p:cViewPr>
      <p:guideLst>
        <p:guide orient="horz" pos="2182"/>
        <p:guide pos="292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4" name="日期占位符 15"/>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2AEF9E89-A518-4EEA-B17D-57D64B812E0C}" type="datetime1">
              <a:rPr kumimoji="0" lang="zh-CN" alt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1"/>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14"/>
          <p:cNvSpPr>
            <a:spLocks noGrp="1"/>
          </p:cNvSpPr>
          <p:nvPr>
            <p:ph type="sldNum" sz="quarter" idx="4"/>
          </p:nvPr>
        </p:nvSpPr>
        <p:spPr>
          <a:xfrm>
            <a:off x="8229600" y="6473825"/>
            <a:ext cx="758825"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C24D0404-D01A-41D4-83CC-11B166E22431}" type="slidenum">
              <a:rPr kumimoji="0" lang="zh-CN" altLang="en-US"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513C4257-CD28-4105-A008-002A5611E7AD}" type="datetime1">
              <a:rPr kumimoji="0" lang="zh-CN" alt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337C3C12-2E0B-47C4-8C0D-3514B11184FB}" type="slidenum">
              <a:rPr kumimoji="0" lang="zh-CN" altLang="en-US"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3"/>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959C2713-7A65-4AE1-9B8A-305EFC86FEFB}" type="datetime1">
              <a:rPr kumimoji="0" lang="zh-CN" alt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4"/>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5"/>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6FFB38E8-A009-46AC-B614-34C351ED9B15}" type="slidenum">
              <a:rPr kumimoji="0" lang="zh-CN" altLang="en-US"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24"/>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3D8754E4-2CD7-41F4-A5B1-A4C792A0F079}" type="datetime1">
              <a:rPr kumimoji="0" lang="zh-CN" alt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18"/>
          <p:cNvSpPr>
            <a:spLocks noGrp="1"/>
          </p:cNvSpPr>
          <p:nvPr>
            <p:ph type="ftr" sz="quarter" idx="3"/>
          </p:nvPr>
        </p:nvSpPr>
        <p:spPr>
          <a:xfrm>
            <a:off x="3581400" y="76200"/>
            <a:ext cx="28956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15"/>
          <p:cNvSpPr>
            <a:spLocks noGrp="1"/>
          </p:cNvSpPr>
          <p:nvPr>
            <p:ph type="sldNum" sz="quarter" idx="4"/>
          </p:nvPr>
        </p:nvSpPr>
        <p:spPr>
          <a:xfrm>
            <a:off x="8229600" y="6473825"/>
            <a:ext cx="758825"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B837AA75-A89B-4AC7-AA58-2B8496D0FD64}" type="slidenum">
              <a:rPr kumimoji="0" lang="zh-CN" altLang="en-US"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14" name="日期占位符 18"/>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39512FEA-950F-4BF7-8822-9A967EB6FB11}" type="datetime1">
              <a:rPr kumimoji="0" lang="zh-CN" alt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10"/>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15"/>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205F7B4E-1A6A-4BFF-9287-0AA9C76FE499}" type="slidenum">
              <a:rPr kumimoji="0" lang="zh-CN" altLang="en-US"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513C4257-CD28-4105-A008-002A5611E7AD}" type="datetime1">
              <a:rPr kumimoji="0" lang="zh-CN" alt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337C3C12-2E0B-47C4-8C0D-3514B11184FB}" type="slidenum">
              <a:rPr kumimoji="0" lang="zh-CN" altLang="en-US"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直接连接符 12"/>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4" name="日期占位符 9"/>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B9E8ADE0-10CF-478D-95F6-0F65DC01D831}" type="datetime1">
              <a:rPr kumimoji="0" lang="zh-CN" alt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5"/>
          <p:cNvSpPr>
            <a:spLocks noGrp="1"/>
          </p:cNvSpPr>
          <p:nvPr>
            <p:ph type="ftr" sz="quarter" idx="1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6"/>
          <p:cNvSpPr>
            <a:spLocks noGrp="1"/>
          </p:cNvSpPr>
          <p:nvPr>
            <p:ph type="sldNum" sz="quarter" idx="14"/>
          </p:nvPr>
        </p:nvSpPr>
        <p:spPr>
          <a:xfrm>
            <a:off x="8229600" y="6477000"/>
            <a:ext cx="762000"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E54D4ACA-7C91-49D8-88DC-2CDBC981449B}" type="slidenum">
              <a:rPr kumimoji="0" lang="zh-CN" altLang="en-US"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513C4257-CD28-4105-A008-002A5611E7AD}" type="datetime1">
              <a:rPr kumimoji="0" lang="zh-CN" alt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337C3C12-2E0B-47C4-8C0D-3514B11184FB}" type="slidenum">
              <a:rPr kumimoji="0" lang="zh-CN" altLang="en-US"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3" name="日期占位符 2"/>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7E933BEC-AA45-4289-AEA3-25D5066C5F50}" type="datetime1">
              <a:rPr kumimoji="0" lang="zh-CN" alt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23"/>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6"/>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45E992E3-2627-40AB-A0A6-CA814291955A}" type="slidenum">
              <a:rPr kumimoji="0" lang="zh-CN" altLang="en-US"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日期占位符 24"/>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5AD9565C-C726-4681-AC22-B295A9E00C19}" type="datetime1">
              <a:rPr kumimoji="0" lang="zh-CN" alt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28"/>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6"/>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C1C82274-0C3C-454B-B5DB-F9A0C70F01D2}" type="slidenum">
              <a:rPr kumimoji="0" lang="zh-CN" altLang="en-US"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chemeClr val="accent1"/>
              </a:buClr>
              <a:buSzPct val="7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2"/>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2" name="日期占位符 6"/>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C2AD4353-7365-4287-82EA-88C829C3CBB5}" type="datetime1">
              <a:rPr kumimoji="0" lang="zh-CN" alt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4"/>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30"/>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F6FF0158-9B4A-4DB2-BD03-70776096D232}" type="slidenum">
              <a:rPr kumimoji="0" lang="zh-CN" altLang="en-US"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文本占位符 7"/>
          <p:cNvSpPr>
            <a:spLocks noGrp="1"/>
          </p:cNvSpPr>
          <p:nvPr>
            <p:ph type="body" idx="1"/>
          </p:nvPr>
        </p:nvSpPr>
        <p:spPr>
          <a:xfrm>
            <a:off x="304800" y="1554163"/>
            <a:ext cx="8686800" cy="45259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spcBef>
                <a:spcPct val="20000"/>
              </a:spcBef>
              <a:buClr>
                <a:schemeClr val="tx1"/>
              </a:buClr>
              <a:buSzPct val="60000"/>
              <a:buFont typeface="Wingdings" panose="05000000000000000000" pitchFamily="2" charset="2"/>
              <a:buNone/>
              <a:defRPr kumimoji="0" sz="1200">
                <a:solidFill>
                  <a:schemeClr val="accent1">
                    <a:shade val="75000"/>
                  </a:schemeClr>
                </a:solidFill>
              </a:defRPr>
            </a:lvl1pPr>
          </a:lstStyle>
          <a:p>
            <a:pPr marL="0" marR="0" lvl="0" indent="0" algn="l"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513C4257-CD28-4105-A008-002A5611E7AD}" type="datetime1">
              <a:rPr kumimoji="0" lang="zh-CN" alt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spcBef>
                <a:spcPct val="20000"/>
              </a:spcBef>
              <a:buClr>
                <a:schemeClr val="tx1"/>
              </a:buClr>
              <a:buSzPct val="60000"/>
              <a:buFont typeface="Wingdings" panose="05000000000000000000" pitchFamily="2" charset="2"/>
              <a:buNone/>
              <a:defRPr kumimoji="0" sz="1200">
                <a:solidFill>
                  <a:schemeClr val="accent1">
                    <a:shade val="75000"/>
                  </a:schemeClr>
                </a:solidFill>
              </a:defRPr>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lgn="r" eaLnBrk="1" hangingPunct="1">
              <a:spcBef>
                <a:spcPct val="20000"/>
              </a:spcBef>
              <a:buClr>
                <a:schemeClr val="tx1"/>
              </a:buClr>
              <a:buSzPct val="60000"/>
              <a:buFont typeface="Wingdings" panose="05000000000000000000" pitchFamily="2" charset="2"/>
              <a:buNone/>
              <a:defRPr sz="1200" smtClean="0">
                <a:solidFill>
                  <a:srgbClr val="D38E27"/>
                </a:solidFill>
              </a:defRPr>
            </a:lvl1pPr>
          </a:lstStyle>
          <a:p>
            <a:pPr marL="0" marR="0" lvl="0" indent="0" algn="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fld id="{337C3C12-2E0B-47C4-8C0D-3514B11184FB}" type="slidenum">
              <a:rPr kumimoji="0" lang="zh-CN" altLang="en-US"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ctr" defTabSz="914400" rtl="0" eaLnBrk="1" fontAlgn="base" latinLnBrk="0" hangingPunct="1">
              <a:lnSpc>
                <a:spcPct val="100000"/>
              </a:lnSpc>
              <a:spcBef>
                <a:spcPct val="20000"/>
              </a:spcBef>
              <a:spcAft>
                <a:spcPct val="0"/>
              </a:spcAft>
              <a:buClr>
                <a:schemeClr val="tx1"/>
              </a:buClr>
              <a:buSzPct val="60000"/>
              <a:buFont typeface="Wingdings" panose="05000000000000000000" pitchFamily="2" charset="2"/>
              <a:buNone/>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oleObject" Target="../embeddings/oleObject7.bin"/><Relationship Id="rId4" Type="http://schemas.openxmlformats.org/officeDocument/2006/relationships/image" Target="../media/image9.wmf"/><Relationship Id="rId3" Type="http://schemas.openxmlformats.org/officeDocument/2006/relationships/oleObject" Target="../embeddings/oleObject6.bin"/><Relationship Id="rId2" Type="http://schemas.openxmlformats.org/officeDocument/2006/relationships/image" Target="../media/image8.wmf"/><Relationship Id="rId1"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oleObject" Target="../embeddings/oleObject11.bin"/><Relationship Id="rId4" Type="http://schemas.openxmlformats.org/officeDocument/2006/relationships/image" Target="../media/image12.wmf"/><Relationship Id="rId3" Type="http://schemas.openxmlformats.org/officeDocument/2006/relationships/oleObject" Target="../embeddings/oleObject10.bin"/><Relationship Id="rId2" Type="http://schemas.openxmlformats.org/officeDocument/2006/relationships/image" Target="../media/image11.wmf"/><Relationship Id="rId1"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13.bin"/><Relationship Id="rId2" Type="http://schemas.openxmlformats.org/officeDocument/2006/relationships/image" Target="../media/image14.wmf"/><Relationship Id="rId1"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7" Type="http://schemas.openxmlformats.org/officeDocument/2006/relationships/vmlDrawing" Target="../drawings/vmlDrawing10.vml"/><Relationship Id="rId6"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17.bin"/><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22.wmf"/><Relationship Id="rId3" Type="http://schemas.openxmlformats.org/officeDocument/2006/relationships/oleObject" Target="../embeddings/oleObject19.bin"/><Relationship Id="rId2" Type="http://schemas.openxmlformats.org/officeDocument/2006/relationships/image" Target="../media/image21.emf"/><Relationship Id="rId1" Type="http://schemas.openxmlformats.org/officeDocument/2006/relationships/oleObject" Target="../embeddings/oleObject18.bin"/></Relationships>
</file>

<file path=ppt/slides/_rels/slide37.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4.wmf"/><Relationship Id="rId3" Type="http://schemas.openxmlformats.org/officeDocument/2006/relationships/oleObject" Target="../embeddings/oleObject21.bin"/><Relationship Id="rId2" Type="http://schemas.openxmlformats.org/officeDocument/2006/relationships/image" Target="../media/image23.emf"/><Relationship Id="rId1"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27.wmf"/><Relationship Id="rId3" Type="http://schemas.openxmlformats.org/officeDocument/2006/relationships/oleObject" Target="../embeddings/oleObject24.bin"/><Relationship Id="rId2" Type="http://schemas.openxmlformats.org/officeDocument/2006/relationships/image" Target="../media/image26.wmf"/><Relationship Id="rId1" Type="http://schemas.openxmlformats.org/officeDocument/2006/relationships/oleObject" Target="../embeddings/oleObject23.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noChangeArrowheads="1"/>
          </p:cNvSpPr>
          <p:nvPr>
            <p:ph type="ctrTitle"/>
          </p:nvPr>
        </p:nvSpPr>
        <p:spPr>
          <a:xfrm>
            <a:off x="990600" y="1219200"/>
            <a:ext cx="7772400" cy="1676400"/>
          </a:xfrm>
          <a:noFill/>
          <a:ln>
            <a:noFill/>
          </a:ln>
          <a:effectLst/>
          <a:scene3d>
            <a:camera prst="orthographicFront"/>
            <a:lightRig rig="balanced" dir="t"/>
          </a:scene3d>
          <a:sp3d prstMaterial="plastic"/>
        </p:spPr>
        <p:txBody>
          <a:bodyPr vert="horz" anchor="t">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t>人工智能</a:t>
            </a:r>
            <a:br>
              <a:rPr kumimoji="0" lang="zh-CN" altLang="en-US"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br>
            <a:r>
              <a:rPr kumimoji="0" lang="en-US" altLang="zh-CN"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t>Artificial Intelligence</a:t>
            </a:r>
            <a:endParaRPr kumimoji="0" lang="en-US" altLang="zh-CN"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endParaRPr>
          </a:p>
        </p:txBody>
      </p:sp>
      <p:sp>
        <p:nvSpPr>
          <p:cNvPr id="2051" name="Rectangle 3" descr="Rectangle: Click to edit Master text styles&#10;Second level&#10;Third level&#10;Fourth level&#10;Fifth level"/>
          <p:cNvSpPr>
            <a:spLocks noGrp="1" noChangeArrowheads="1"/>
          </p:cNvSpPr>
          <p:nvPr>
            <p:ph type="subTitle" idx="1"/>
          </p:nvPr>
        </p:nvSpPr>
        <p:spPr>
          <a:xfrm>
            <a:off x="1484313" y="5181600"/>
            <a:ext cx="6400800" cy="1127125"/>
          </a:xfrm>
        </p:spPr>
        <p:txBody>
          <a:bodyPr vert="horz" wrap="square" lIns="91440" tIns="45720" rIns="91440" bIns="45720" numCol="1" anchor="b" anchorCtr="0" compatLnSpc="1">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zh-CN" alt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课件采用鲍军鹏 博士的课件</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版本：</a:t>
            </a: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2.0</a:t>
            </a:r>
            <a:endParaRPr kumimoji="0" lang="en-US" altLang="zh-CN" sz="2000" b="0" i="0" u="none" strike="noStrike" kern="1200" cap="none" spc="0" normalizeH="0" baseline="0" noProof="0" dirty="0">
              <a:ln>
                <a:noFill/>
              </a:ln>
              <a:solidFill>
                <a:schemeClr val="tx2">
                  <a:shade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2010</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年</a:t>
            </a: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1</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月</a:t>
            </a:r>
            <a:endParaRPr kumimoji="0" lang="zh-CN" altLang="en-US" sz="2000" b="0" i="0" u="none" strike="noStrike" kern="1200" cap="none" spc="0" normalizeH="0" baseline="0" noProof="0" dirty="0">
              <a:ln>
                <a:noFill/>
              </a:ln>
              <a:solidFill>
                <a:schemeClr val="tx2">
                  <a:shade val="75000"/>
                </a:schemeClr>
              </a:solidFill>
              <a:effectLst/>
              <a:uLnTx/>
              <a:uFillTx/>
              <a:latin typeface="+mn-lt"/>
              <a:ea typeface="+mn-ea"/>
              <a:cs typeface="+mn-cs"/>
            </a:endParaRPr>
          </a:p>
        </p:txBody>
      </p:sp>
      <p:pic>
        <p:nvPicPr>
          <p:cNvPr id="10244" name="Picture 7"/>
          <p:cNvPicPr>
            <a:picLocks noChangeAspect="1"/>
          </p:cNvPicPr>
          <p:nvPr/>
        </p:nvPicPr>
        <p:blipFill>
          <a:blip r:embed="rId1">
            <a:clrChange>
              <a:clrFrom>
                <a:srgbClr val="FFFFFF"/>
              </a:clrFrom>
              <a:clrTo>
                <a:srgbClr val="FFFFFF">
                  <a:alpha val="0"/>
                </a:srgbClr>
              </a:clrTo>
            </a:clrChange>
          </a:blip>
          <a:stretch>
            <a:fillRect/>
          </a:stretch>
        </p:blipFill>
        <p:spPr>
          <a:xfrm>
            <a:off x="7162800" y="457200"/>
            <a:ext cx="1066800" cy="590550"/>
          </a:xfrm>
          <a:prstGeom prst="rect">
            <a:avLst/>
          </a:prstGeom>
          <a:noFill/>
          <a:ln w="9525">
            <a:noFill/>
          </a:ln>
        </p:spPr>
      </p:pic>
      <p:pic>
        <p:nvPicPr>
          <p:cNvPr id="10245" name="Picture 9"/>
          <p:cNvPicPr>
            <a:picLocks noChangeAspect="1"/>
          </p:cNvPicPr>
          <p:nvPr/>
        </p:nvPicPr>
        <p:blipFill>
          <a:blip r:embed="rId2">
            <a:clrChange>
              <a:clrFrom>
                <a:srgbClr val="FFFFFF"/>
              </a:clrFrom>
              <a:clrTo>
                <a:srgbClr val="FFFFFF">
                  <a:alpha val="0"/>
                </a:srgbClr>
              </a:clrTo>
            </a:clrChange>
          </a:blip>
          <a:stretch>
            <a:fillRect/>
          </a:stretch>
        </p:blipFill>
        <p:spPr>
          <a:xfrm>
            <a:off x="533400" y="5181600"/>
            <a:ext cx="1123950" cy="895350"/>
          </a:xfrm>
          <a:prstGeom prst="rect">
            <a:avLst/>
          </a:prstGeom>
          <a:noFill/>
          <a:ln w="9525">
            <a:noFill/>
          </a:ln>
        </p:spPr>
      </p:pic>
      <p:sp>
        <p:nvSpPr>
          <p:cNvPr id="10246" name="文本框 1"/>
          <p:cNvSpPr txBox="1"/>
          <p:nvPr/>
        </p:nvSpPr>
        <p:spPr>
          <a:xfrm>
            <a:off x="2124075" y="3500438"/>
            <a:ext cx="5184775" cy="1766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lnSpc>
                <a:spcPct val="80000"/>
              </a:lnSpc>
              <a:buClr>
                <a:schemeClr val="hlink"/>
              </a:buClr>
              <a:buSzPct val="110000"/>
              <a:buFont typeface="Wingdings" panose="05000000000000000000" pitchFamily="2" charset="2"/>
              <a:buNone/>
            </a:pPr>
            <a:r>
              <a:rPr lang="zh-CN" altLang="en-US" dirty="0">
                <a:solidFill>
                  <a:schemeClr val="tx1"/>
                </a:solidFill>
                <a:latin typeface="Tahoma" panose="020B0604030504040204" pitchFamily="34" charset="0"/>
                <a:ea typeface="宋体" panose="02010600030101010101" pitchFamily="2" charset="-122"/>
              </a:rPr>
              <a:t>主讲：文贵华</a:t>
            </a:r>
            <a:endParaRPr lang="en-US" altLang="zh-CN" dirty="0">
              <a:solidFill>
                <a:schemeClr val="tx1"/>
              </a:solidFill>
              <a:latin typeface="Tahoma" panose="020B0604030504040204" pitchFamily="34" charset="0"/>
              <a:ea typeface="宋体" panose="02010600030101010101" pitchFamily="2" charset="-122"/>
            </a:endParaRPr>
          </a:p>
          <a:p>
            <a:pPr marL="0" lvl="0" indent="0" algn="ctr" eaLnBrk="1" hangingPunct="1">
              <a:lnSpc>
                <a:spcPct val="80000"/>
              </a:lnSpc>
              <a:buClr>
                <a:schemeClr val="hlink"/>
              </a:buClr>
              <a:buSzPct val="110000"/>
              <a:buFont typeface="Wingdings" panose="05000000000000000000" pitchFamily="2" charset="2"/>
              <a:buNone/>
            </a:pPr>
            <a:r>
              <a:rPr lang="en-US" altLang="zh-CN" dirty="0">
                <a:solidFill>
                  <a:schemeClr val="tx1"/>
                </a:solidFill>
                <a:latin typeface="Tahoma" panose="020B0604030504040204" pitchFamily="34" charset="0"/>
                <a:ea typeface="宋体" panose="02010600030101010101" pitchFamily="2" charset="-122"/>
              </a:rPr>
              <a:t>crghwen@scut.edu.cn</a:t>
            </a:r>
            <a:endParaRPr lang="en-US" altLang="zh-CN" dirty="0">
              <a:solidFill>
                <a:schemeClr val="tx1"/>
              </a:solidFill>
              <a:latin typeface="Tahoma" panose="020B0604030504040204" pitchFamily="34" charset="0"/>
              <a:ea typeface="宋体" panose="02010600030101010101" pitchFamily="2" charset="-122"/>
            </a:endParaRPr>
          </a:p>
          <a:p>
            <a:pPr marL="0" lvl="0" indent="0" algn="ctr" eaLnBrk="1" hangingPunct="1">
              <a:lnSpc>
                <a:spcPct val="80000"/>
              </a:lnSpc>
              <a:buClr>
                <a:schemeClr val="hlink"/>
              </a:buClr>
              <a:buSzPct val="11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5" name="Rectangle 3"/>
          <p:cNvSpPr>
            <a:spLocks noGrp="1" noChangeArrowheads="1"/>
          </p:cNvSpPr>
          <p:nvPr>
            <p:ph type="title"/>
          </p:nvPr>
        </p:nvSpPr>
        <p:spPr>
          <a:xfrm>
            <a:off x="2124075" y="188913"/>
            <a:ext cx="6842125" cy="639763"/>
          </a:xfrm>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13314" name="Rectangle 2"/>
          <p:cNvSpPr>
            <a:spLocks noGrp="1"/>
          </p:cNvSpPr>
          <p:nvPr>
            <p:ph idx="1"/>
          </p:nvPr>
        </p:nvSpPr>
        <p:spPr>
          <a:ln/>
        </p:spPr>
        <p:txBody>
          <a:bodyPr vert="horz" wrap="square" lIns="91440" tIns="45720" rIns="91440" bIns="45720" anchor="t" anchorCtr="0"/>
          <a:p>
            <a:pPr eaLnBrk="1" hangingPunct="1"/>
            <a:r>
              <a:rPr lang="zh-CN" altLang="en-US" dirty="0">
                <a:latin typeface="宋体" panose="02010600030101010101" pitchFamily="2" charset="-122"/>
                <a:ea typeface="宋体" panose="02010600030101010101" pitchFamily="2" charset="-122"/>
              </a:rPr>
              <a:t>后验概率</a:t>
            </a:r>
            <a:r>
              <a:rPr lang="en-US" altLang="zh-CN" dirty="0">
                <a:latin typeface="宋体" panose="02010600030101010101" pitchFamily="2" charset="-122"/>
                <a:ea typeface="宋体" panose="02010600030101010101" pitchFamily="2" charset="-122"/>
              </a:rPr>
              <a:t>P(h|d)</a:t>
            </a:r>
            <a:r>
              <a:rPr lang="zh-CN" altLang="en-US" dirty="0">
                <a:latin typeface="宋体" panose="02010600030101010101" pitchFamily="2" charset="-122"/>
                <a:ea typeface="宋体" panose="02010600030101010101" pitchFamily="2" charset="-122"/>
              </a:rPr>
              <a:t>是在数据</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上得到的学习结果，反映了数据</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的影响。这个学习结果是与训练数据相关的。</a:t>
            </a:r>
            <a:endParaRPr lang="zh-CN" altLang="en-US" dirty="0">
              <a:latin typeface="宋体" panose="02010600030101010101" pitchFamily="2" charset="-122"/>
              <a:ea typeface="宋体" panose="02010600030101010101" pitchFamily="2" charset="-122"/>
            </a:endParaRPr>
          </a:p>
          <a:p>
            <a:pPr eaLnBrk="1" hangingPunct="1"/>
            <a:endParaRPr lang="zh-CN" altLang="en-US"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与此相反，先验概率是与训练数据</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无关的，是独立于</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的。</a:t>
            </a:r>
            <a:endParaRPr lang="zh-CN" altLang="en-US" dirty="0">
              <a:latin typeface="宋体" panose="02010600030101010101" pitchFamily="2" charset="-122"/>
              <a:ea typeface="宋体" panose="02010600030101010101" pitchFamily="2" charset="-122"/>
            </a:endParaRPr>
          </a:p>
        </p:txBody>
      </p:sp>
      <p:sp>
        <p:nvSpPr>
          <p:cNvPr id="19460"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
        <p:nvSpPr>
          <p:cNvPr id="31749" name="AutoShape 4"/>
          <p:cNvSpPr/>
          <p:nvPr/>
        </p:nvSpPr>
        <p:spPr>
          <a:xfrm>
            <a:off x="2843213" y="5014913"/>
            <a:ext cx="4175125" cy="1006475"/>
          </a:xfrm>
          <a:prstGeom prst="cloudCallout">
            <a:avLst>
              <a:gd name="adj1" fmla="val -15917"/>
              <a:gd name="adj2" fmla="val -111685"/>
            </a:avLst>
          </a:prstGeom>
          <a:solidFill>
            <a:srgbClr val="00FF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spcBef>
                <a:spcPct val="0"/>
              </a:spcBef>
              <a:buClrTx/>
              <a:buSzTx/>
              <a:buFontTx/>
              <a:buNone/>
            </a:pPr>
            <a:r>
              <a:rPr lang="zh-CN" altLang="en-US" sz="4000" b="1" dirty="0">
                <a:solidFill>
                  <a:schemeClr val="tx1"/>
                </a:solidFill>
                <a:latin typeface="Arial" panose="020B0604020202020204" pitchFamily="34" charset="0"/>
                <a:ea typeface="宋体" panose="02010600030101010101" pitchFamily="2" charset="-122"/>
              </a:rPr>
              <a:t>注意</a:t>
            </a:r>
            <a:r>
              <a:rPr lang="en-US" altLang="zh-CN" sz="4000" b="1" dirty="0">
                <a:solidFill>
                  <a:schemeClr val="tx1"/>
                </a:solidFill>
                <a:latin typeface="Arial" panose="020B0604020202020204" pitchFamily="34" charset="0"/>
                <a:ea typeface="宋体" panose="02010600030101010101" pitchFamily="2" charset="-122"/>
              </a:rPr>
              <a:t>!</a:t>
            </a:r>
            <a:endParaRPr lang="en-US" altLang="zh-CN" sz="4000" b="1"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p:cTn id="7" dur="500" fill="hold"/>
                                        <p:tgtEl>
                                          <p:spTgt spid="31749"/>
                                        </p:tgtEl>
                                        <p:attrNameLst>
                                          <p:attrName>ppt_w</p:attrName>
                                        </p:attrNameLst>
                                      </p:cBhvr>
                                      <p:tavLst>
                                        <p:tav tm="0">
                                          <p:val>
                                            <p:fltVal val="0.000000"/>
                                          </p:val>
                                        </p:tav>
                                        <p:tav tm="100000">
                                          <p:val>
                                            <p:strVal val="#ppt_w"/>
                                          </p:val>
                                        </p:tav>
                                      </p:tavLst>
                                    </p:anim>
                                    <p:anim calcmode="lin" valueType="num">
                                      <p:cBhvr>
                                        <p:cTn id="8" dur="500" fill="hold"/>
                                        <p:tgtEl>
                                          <p:spTgt spid="31749"/>
                                        </p:tgtEl>
                                        <p:attrNameLst>
                                          <p:attrName>ppt_h</p:attrName>
                                        </p:attrNameLst>
                                      </p:cBhvr>
                                      <p:tavLst>
                                        <p:tav tm="0">
                                          <p:val>
                                            <p:fltVal val="0.000000"/>
                                          </p:val>
                                        </p:tav>
                                        <p:tav tm="100000">
                                          <p:val>
                                            <p:strVal val="#ppt_h"/>
                                          </p:val>
                                        </p:tav>
                                      </p:tavLst>
                                    </p:anim>
                                    <p:anim calcmode="lin" valueType="num">
                                      <p:cBhvr>
                                        <p:cTn id="9" dur="500" fill="hold"/>
                                        <p:tgtEl>
                                          <p:spTgt spid="31749"/>
                                        </p:tgtEl>
                                        <p:attrNameLst>
                                          <p:attrName>style.rotation</p:attrName>
                                        </p:attrNameLst>
                                      </p:cBhvr>
                                      <p:tavLst>
                                        <p:tav tm="0">
                                          <p:val>
                                            <p:fltVal val="360.000000"/>
                                          </p:val>
                                        </p:tav>
                                        <p:tav tm="100000">
                                          <p:val>
                                            <p:fltVal val="0.000000"/>
                                          </p:val>
                                        </p:tav>
                                      </p:tavLst>
                                    </p:anim>
                                    <p:animEffect transition="in" filter="fade">
                                      <p:cBhvr>
                                        <p:cTn id="10" dur="500"/>
                                        <p:tgtEl>
                                          <p:spTgt spid="3174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314">
                                            <p:txEl>
                                              <p:charRg st="0" end="51"/>
                                            </p:txEl>
                                          </p:spTgt>
                                        </p:tgtEl>
                                        <p:attrNameLst>
                                          <p:attrName>style.visibility</p:attrName>
                                        </p:attrNameLst>
                                      </p:cBhvr>
                                      <p:to>
                                        <p:strVal val="visible"/>
                                      </p:to>
                                    </p:set>
                                    <p:anim calcmode="lin" valueType="num">
                                      <p:cBhvr additive="base">
                                        <p:cTn id="15" dur="500" fill="hold"/>
                                        <p:tgtEl>
                                          <p:spTgt spid="13314">
                                            <p:txEl>
                                              <p:charRg st="0" end="5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4">
                                            <p:txEl>
                                              <p:charRg st="0" end="5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3314">
                                            <p:txEl>
                                              <p:charRg st="52" end="80"/>
                                            </p:txEl>
                                          </p:spTgt>
                                        </p:tgtEl>
                                        <p:attrNameLst>
                                          <p:attrName>style.visibility</p:attrName>
                                        </p:attrNameLst>
                                      </p:cBhvr>
                                      <p:to>
                                        <p:strVal val="visible"/>
                                      </p:to>
                                    </p:set>
                                    <p:anim calcmode="lin" valueType="num">
                                      <p:cBhvr additive="base">
                                        <p:cTn id="21" dur="500" fill="hold"/>
                                        <p:tgtEl>
                                          <p:spTgt spid="13314">
                                            <p:txEl>
                                              <p:charRg st="52" end="8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4">
                                            <p:txEl>
                                              <p:charRg st="52" end="8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Rectangle 3"/>
          <p:cNvSpPr>
            <a:spLocks noGrp="1" noChangeArrowheads="1"/>
          </p:cNvSpPr>
          <p:nvPr>
            <p:ph type="title"/>
          </p:nvPr>
        </p:nvSpPr>
        <p:spPr>
          <a:xfrm>
            <a:off x="2124075" y="188913"/>
            <a:ext cx="6842125" cy="639763"/>
          </a:xfrm>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14338" name="Rectangle 2"/>
          <p:cNvSpPr>
            <a:spLocks noGrp="1"/>
          </p:cNvSpPr>
          <p:nvPr>
            <p:ph idx="1"/>
          </p:nvPr>
        </p:nvSpPr>
        <p:spPr>
          <a:ln/>
        </p:spPr>
        <p:txBody>
          <a:bodyPr vert="horz" wrap="square" lIns="91440" tIns="45720" rIns="91440" bIns="45720" anchor="t" anchorCtr="0"/>
          <a:p>
            <a:pPr eaLnBrk="1" hangingPunct="1"/>
            <a:r>
              <a:rPr lang="zh-CN" altLang="en-US" dirty="0">
                <a:latin typeface="宋体" panose="02010600030101010101" pitchFamily="2" charset="-122"/>
                <a:ea typeface="宋体" panose="02010600030101010101" pitchFamily="2" charset="-122"/>
                <a:sym typeface="Arial" panose="020B0604020202020204" pitchFamily="34" charset="0"/>
              </a:rPr>
              <a:t>贝叶斯法则解决的机器学习任务一般是：</a:t>
            </a:r>
            <a:endParaRPr lang="zh-CN" altLang="en-US" dirty="0">
              <a:latin typeface="宋体" panose="02010600030101010101" pitchFamily="2" charset="-122"/>
              <a:ea typeface="宋体" panose="02010600030101010101" pitchFamily="2" charset="-122"/>
              <a:sym typeface="Arial" panose="020B0604020202020204" pitchFamily="34" charset="0"/>
            </a:endParaRPr>
          </a:p>
          <a:p>
            <a:pPr lvl="1" eaLnBrk="1" hangingPunct="1"/>
            <a:r>
              <a:rPr lang="zh-CN" altLang="en-US" dirty="0">
                <a:latin typeface="宋体" panose="02010600030101010101" pitchFamily="2" charset="-122"/>
                <a:ea typeface="宋体" panose="02010600030101010101" pitchFamily="2" charset="-122"/>
                <a:sym typeface="Arial" panose="020B0604020202020204" pitchFamily="34" charset="0"/>
              </a:rPr>
              <a:t>在给定训练数据</a:t>
            </a:r>
            <a:r>
              <a:rPr lang="en-US" altLang="zh-CN" dirty="0">
                <a:latin typeface="宋体" panose="02010600030101010101" pitchFamily="2" charset="-122"/>
                <a:ea typeface="宋体" panose="02010600030101010101" pitchFamily="2" charset="-122"/>
                <a:sym typeface="Arial" panose="020B0604020202020204" pitchFamily="34" charset="0"/>
              </a:rPr>
              <a:t>D</a:t>
            </a:r>
            <a:r>
              <a:rPr lang="zh-CN" altLang="en-US" dirty="0">
                <a:latin typeface="宋体" panose="02010600030101010101" pitchFamily="2" charset="-122"/>
                <a:ea typeface="宋体" panose="02010600030101010101" pitchFamily="2" charset="-122"/>
                <a:sym typeface="Arial" panose="020B0604020202020204" pitchFamily="34" charset="0"/>
              </a:rPr>
              <a:t>时，确定假设空间</a:t>
            </a:r>
            <a:r>
              <a:rPr lang="en-US" altLang="zh-CN" dirty="0">
                <a:latin typeface="宋体" panose="02010600030101010101" pitchFamily="2" charset="-122"/>
                <a:ea typeface="宋体" panose="02010600030101010101" pitchFamily="2" charset="-122"/>
                <a:sym typeface="Arial" panose="020B0604020202020204" pitchFamily="34" charset="0"/>
              </a:rPr>
              <a:t>H</a:t>
            </a:r>
            <a:r>
              <a:rPr lang="zh-CN" altLang="en-US" dirty="0">
                <a:latin typeface="宋体" panose="02010600030101010101" pitchFamily="2" charset="-122"/>
                <a:ea typeface="宋体" panose="02010600030101010101" pitchFamily="2" charset="-122"/>
                <a:sym typeface="Arial" panose="020B0604020202020204" pitchFamily="34" charset="0"/>
              </a:rPr>
              <a:t>中的最优假设。这是典型的分类问题。</a:t>
            </a:r>
            <a:endParaRPr lang="zh-CN" altLang="en-US" dirty="0">
              <a:latin typeface="宋体" panose="02010600030101010101" pitchFamily="2" charset="-122"/>
              <a:ea typeface="宋体" panose="02010600030101010101" pitchFamily="2" charset="-122"/>
              <a:sym typeface="Arial" panose="020B0604020202020204" pitchFamily="34" charset="0"/>
            </a:endParaRPr>
          </a:p>
          <a:p>
            <a:pPr lvl="1" eaLnBrk="1" hangingPunct="1"/>
            <a:endParaRPr lang="zh-CN" altLang="en-US" dirty="0">
              <a:latin typeface="宋体" panose="02010600030101010101" pitchFamily="2" charset="-122"/>
              <a:ea typeface="宋体" panose="02010600030101010101" pitchFamily="2" charset="-122"/>
              <a:sym typeface="Arial" panose="020B0604020202020204" pitchFamily="34" charset="0"/>
            </a:endParaRPr>
          </a:p>
          <a:p>
            <a:pPr eaLnBrk="1" hangingPunct="1"/>
            <a:r>
              <a:rPr lang="zh-CN" altLang="en-US" dirty="0">
                <a:latin typeface="宋体" panose="02010600030101010101" pitchFamily="2" charset="-122"/>
                <a:ea typeface="宋体" panose="02010600030101010101" pitchFamily="2" charset="-122"/>
                <a:sym typeface="Arial" panose="020B0604020202020204" pitchFamily="34" charset="0"/>
              </a:rPr>
              <a:t>贝叶斯法则基于假设的先验概率、给定假设下观察到不同数据的概率以及观察到的数据本身，提供了一种计算假设概率的方法。</a:t>
            </a:r>
            <a:endParaRPr lang="zh-CN" altLang="en-US" dirty="0">
              <a:latin typeface="宋体" panose="02010600030101010101" pitchFamily="2" charset="-122"/>
              <a:ea typeface="宋体" panose="02010600030101010101" pitchFamily="2" charset="-122"/>
              <a:sym typeface="Arial" panose="020B0604020202020204" pitchFamily="34" charset="0"/>
            </a:endParaRPr>
          </a:p>
          <a:p>
            <a:pPr eaLnBrk="1" hangingPunct="1">
              <a:buFontTx/>
              <a:buNone/>
            </a:pPr>
            <a:endParaRPr lang="zh-CN" altLang="en-US" dirty="0"/>
          </a:p>
        </p:txBody>
      </p:sp>
      <p:sp>
        <p:nvSpPr>
          <p:cNvPr id="20484"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338">
                                            <p:txEl>
                                              <p:charRg st="0" end="19"/>
                                            </p:txEl>
                                          </p:spTgt>
                                        </p:tgtEl>
                                        <p:attrNameLst>
                                          <p:attrName>style.visibility</p:attrName>
                                        </p:attrNameLst>
                                      </p:cBhvr>
                                      <p:to>
                                        <p:strVal val="visible"/>
                                      </p:to>
                                    </p:set>
                                    <p:anim calcmode="lin" valueType="num">
                                      <p:cBhvr additive="base">
                                        <p:cTn id="7" dur="500" fill="hold"/>
                                        <p:tgtEl>
                                          <p:spTgt spid="14338">
                                            <p:txEl>
                                              <p:charRg st="0" end="1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8">
                                            <p:txEl>
                                              <p:charRg st="0" end="1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8">
                                            <p:txEl>
                                              <p:charRg st="19" end="54"/>
                                            </p:txEl>
                                          </p:spTgt>
                                        </p:tgtEl>
                                        <p:attrNameLst>
                                          <p:attrName>style.visibility</p:attrName>
                                        </p:attrNameLst>
                                      </p:cBhvr>
                                      <p:to>
                                        <p:strVal val="visible"/>
                                      </p:to>
                                    </p:set>
                                    <p:anim calcmode="lin" valueType="num">
                                      <p:cBhvr additive="base">
                                        <p:cTn id="13" dur="500" fill="hold"/>
                                        <p:tgtEl>
                                          <p:spTgt spid="14338">
                                            <p:txEl>
                                              <p:charRg st="19" end="5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8">
                                            <p:txEl>
                                              <p:charRg st="19" end="5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8">
                                            <p:txEl>
                                              <p:charRg st="55" end="112"/>
                                            </p:txEl>
                                          </p:spTgt>
                                        </p:tgtEl>
                                        <p:attrNameLst>
                                          <p:attrName>style.visibility</p:attrName>
                                        </p:attrNameLst>
                                      </p:cBhvr>
                                      <p:to>
                                        <p:strVal val="visible"/>
                                      </p:to>
                                    </p:set>
                                    <p:anim calcmode="lin" valueType="num">
                                      <p:cBhvr additive="base">
                                        <p:cTn id="19" dur="500" fill="hold"/>
                                        <p:tgtEl>
                                          <p:spTgt spid="14338">
                                            <p:txEl>
                                              <p:charRg st="55" end="1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8">
                                            <p:txEl>
                                              <p:charRg st="55" end="1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贝叶斯</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最优假设</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16387" name="Rectangle 3"/>
          <p:cNvSpPr>
            <a:spLocks noGrp="1"/>
          </p:cNvSpPr>
          <p:nvPr>
            <p:ph idx="1"/>
          </p:nvPr>
        </p:nvSpPr>
        <p:spPr>
          <a:ln/>
        </p:spPr>
        <p:txBody>
          <a:bodyPr vert="horz" wrap="square" lIns="91440" tIns="45720" rIns="91440" bIns="45720" anchor="t" anchorCtr="0"/>
          <a:p>
            <a:pPr eaLnBrk="1" hangingPunct="1">
              <a:lnSpc>
                <a:spcPct val="90000"/>
              </a:lnSpc>
            </a:pPr>
            <a:r>
              <a:rPr lang="zh-CN" altLang="en-US" b="1" dirty="0">
                <a:latin typeface="宋体" panose="02010600030101010101" pitchFamily="2" charset="-122"/>
                <a:ea typeface="宋体" panose="02010600030101010101" pitchFamily="2" charset="-122"/>
              </a:rPr>
              <a:t>分类问题的最优假设（即最优结果），可以有不同定义。</a:t>
            </a:r>
            <a:endParaRPr lang="zh-CN" altLang="en-US" b="1" dirty="0">
              <a:latin typeface="宋体" panose="02010600030101010101" pitchFamily="2" charset="-122"/>
              <a:ea typeface="宋体" panose="02010600030101010101" pitchFamily="2" charset="-122"/>
            </a:endParaRPr>
          </a:p>
          <a:p>
            <a:pPr lvl="1" eaLnBrk="1" hangingPunct="1">
              <a:lnSpc>
                <a:spcPct val="90000"/>
              </a:lnSpc>
            </a:pPr>
            <a:r>
              <a:rPr lang="zh-CN" altLang="en-US" b="1" dirty="0">
                <a:latin typeface="宋体" panose="02010600030101010101" pitchFamily="2" charset="-122"/>
                <a:ea typeface="宋体" panose="02010600030101010101" pitchFamily="2" charset="-122"/>
              </a:rPr>
              <a:t>例如，与期望误差最小的假设；或者能取得最小熵（</a:t>
            </a:r>
            <a:r>
              <a:rPr lang="en-US" altLang="zh-CN" b="1" dirty="0">
                <a:latin typeface="宋体" panose="02010600030101010101" pitchFamily="2" charset="-122"/>
                <a:ea typeface="宋体" panose="02010600030101010101" pitchFamily="2" charset="-122"/>
              </a:rPr>
              <a:t>Entropy</a:t>
            </a:r>
            <a:r>
              <a:rPr lang="zh-CN" altLang="en-US" b="1" dirty="0">
                <a:latin typeface="宋体" panose="02010600030101010101" pitchFamily="2" charset="-122"/>
                <a:ea typeface="宋体" panose="02010600030101010101" pitchFamily="2" charset="-122"/>
              </a:rPr>
              <a:t>）的假设等等。</a:t>
            </a:r>
            <a:endParaRPr lang="zh-CN" altLang="en-US" b="1" dirty="0">
              <a:latin typeface="宋体" panose="02010600030101010101" pitchFamily="2" charset="-122"/>
              <a:ea typeface="宋体" panose="02010600030101010101" pitchFamily="2" charset="-122"/>
            </a:endParaRPr>
          </a:p>
          <a:p>
            <a:pPr lvl="1" eaLnBrk="1" hangingPunct="1">
              <a:lnSpc>
                <a:spcPct val="90000"/>
              </a:lnSpc>
            </a:pPr>
            <a:endParaRPr lang="zh-CN" altLang="en-US" b="1" dirty="0">
              <a:latin typeface="宋体" panose="02010600030101010101" pitchFamily="2" charset="-122"/>
              <a:ea typeface="宋体" panose="02010600030101010101" pitchFamily="2" charset="-122"/>
            </a:endParaRPr>
          </a:p>
          <a:p>
            <a:pPr eaLnBrk="1" hangingPunct="1">
              <a:lnSpc>
                <a:spcPct val="90000"/>
              </a:lnSpc>
            </a:pPr>
            <a:r>
              <a:rPr lang="zh-CN" altLang="en-US" b="1" dirty="0">
                <a:latin typeface="宋体" panose="02010600030101010101" pitchFamily="2" charset="-122"/>
                <a:ea typeface="宋体" panose="02010600030101010101" pitchFamily="2" charset="-122"/>
              </a:rPr>
              <a:t>贝叶斯分类器是指为在给定数据</a:t>
            </a:r>
            <a:r>
              <a:rPr lang="en-US" altLang="zh-CN" b="1" dirty="0">
                <a:latin typeface="宋体" panose="02010600030101010101" pitchFamily="2" charset="-122"/>
                <a:ea typeface="宋体" panose="02010600030101010101" pitchFamily="2" charset="-122"/>
              </a:rPr>
              <a:t>d</a:t>
            </a:r>
            <a:r>
              <a:rPr lang="zh-CN" altLang="en-US" b="1" dirty="0">
                <a:latin typeface="宋体" panose="02010600030101010101" pitchFamily="2" charset="-122"/>
                <a:ea typeface="宋体" panose="02010600030101010101" pitchFamily="2" charset="-122"/>
              </a:rPr>
              <a:t>、假设空间</a:t>
            </a:r>
            <a:r>
              <a:rPr lang="en-US" altLang="zh-CN" b="1" dirty="0">
                <a:latin typeface="宋体" panose="02010600030101010101" pitchFamily="2" charset="-122"/>
                <a:ea typeface="宋体" panose="02010600030101010101" pitchFamily="2" charset="-122"/>
              </a:rPr>
              <a:t>H</a:t>
            </a:r>
            <a:r>
              <a:rPr lang="zh-CN" altLang="en-US" b="1" dirty="0">
                <a:latin typeface="宋体" panose="02010600030101010101" pitchFamily="2" charset="-122"/>
                <a:ea typeface="宋体" panose="02010600030101010101" pitchFamily="2" charset="-122"/>
              </a:rPr>
              <a:t>中不同假设的先验概率以及有关知识下的最可能假设。</a:t>
            </a:r>
            <a:endParaRPr lang="zh-CN" altLang="en-US" b="1" dirty="0">
              <a:latin typeface="宋体" panose="02010600030101010101" pitchFamily="2" charset="-122"/>
              <a:ea typeface="宋体" panose="02010600030101010101" pitchFamily="2" charset="-122"/>
            </a:endParaRPr>
          </a:p>
          <a:p>
            <a:pPr lvl="1" eaLnBrk="1" hangingPunct="1">
              <a:lnSpc>
                <a:spcPct val="90000"/>
              </a:lnSpc>
            </a:pPr>
            <a:r>
              <a:rPr lang="zh-CN" altLang="en-US" b="1" dirty="0">
                <a:latin typeface="宋体" panose="02010600030101010101" pitchFamily="2" charset="-122"/>
                <a:ea typeface="宋体" panose="02010600030101010101" pitchFamily="2" charset="-122"/>
              </a:rPr>
              <a:t>这个最可能假设可有不同选择。</a:t>
            </a:r>
            <a:endParaRPr lang="zh-CN" altLang="en-US" b="1" dirty="0">
              <a:latin typeface="宋体" panose="02010600030101010101" pitchFamily="2" charset="-122"/>
              <a:ea typeface="宋体" panose="02010600030101010101" pitchFamily="2" charset="-122"/>
            </a:endParaRPr>
          </a:p>
        </p:txBody>
      </p:sp>
      <p:sp>
        <p:nvSpPr>
          <p:cNvPr id="21508"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charRg st="0" end="26"/>
                                            </p:txEl>
                                          </p:spTgt>
                                        </p:tgtEl>
                                        <p:attrNameLst>
                                          <p:attrName>style.visibility</p:attrName>
                                        </p:attrNameLst>
                                      </p:cBhvr>
                                      <p:to>
                                        <p:strVal val="visible"/>
                                      </p:to>
                                    </p:set>
                                    <p:anim calcmode="lin" valueType="num">
                                      <p:cBhvr additive="base">
                                        <p:cTn id="7" dur="500" fill="hold"/>
                                        <p:tgtEl>
                                          <p:spTgt spid="16387">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charRg st="26" end="64"/>
                                            </p:txEl>
                                          </p:spTgt>
                                        </p:tgtEl>
                                        <p:attrNameLst>
                                          <p:attrName>style.visibility</p:attrName>
                                        </p:attrNameLst>
                                      </p:cBhvr>
                                      <p:to>
                                        <p:strVal val="visible"/>
                                      </p:to>
                                    </p:set>
                                    <p:anim calcmode="lin" valueType="num">
                                      <p:cBhvr additive="base">
                                        <p:cTn id="13" dur="500" fill="hold"/>
                                        <p:tgtEl>
                                          <p:spTgt spid="16387">
                                            <p:txEl>
                                              <p:charRg st="26" end="6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charRg st="26" end="6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charRg st="65" end="111"/>
                                            </p:txEl>
                                          </p:spTgt>
                                        </p:tgtEl>
                                        <p:attrNameLst>
                                          <p:attrName>style.visibility</p:attrName>
                                        </p:attrNameLst>
                                      </p:cBhvr>
                                      <p:to>
                                        <p:strVal val="visible"/>
                                      </p:to>
                                    </p:set>
                                    <p:anim calcmode="lin" valueType="num">
                                      <p:cBhvr additive="base">
                                        <p:cTn id="19" dur="500" fill="hold"/>
                                        <p:tgtEl>
                                          <p:spTgt spid="16387">
                                            <p:txEl>
                                              <p:charRg st="65" end="11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charRg st="65" end="11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7">
                                            <p:txEl>
                                              <p:charRg st="111" end="126"/>
                                            </p:txEl>
                                          </p:spTgt>
                                        </p:tgtEl>
                                        <p:attrNameLst>
                                          <p:attrName>style.visibility</p:attrName>
                                        </p:attrNameLst>
                                      </p:cBhvr>
                                      <p:to>
                                        <p:strVal val="visible"/>
                                      </p:to>
                                    </p:set>
                                    <p:anim calcmode="lin" valueType="num">
                                      <p:cBhvr additive="base">
                                        <p:cTn id="25" dur="500" fill="hold"/>
                                        <p:tgtEl>
                                          <p:spTgt spid="16387">
                                            <p:txEl>
                                              <p:charRg st="111" end="12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charRg st="111" end="1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Rectangle 3"/>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极大后验假设</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17410" name="Rectangle 2"/>
          <p:cNvSpPr>
            <a:spLocks noGrp="1"/>
          </p:cNvSpPr>
          <p:nvPr>
            <p:ph idx="1"/>
          </p:nvPr>
        </p:nvSpPr>
        <p:spPr>
          <a:ln/>
        </p:spPr>
        <p:txBody>
          <a:bodyPr vert="horz" wrap="square" lIns="91440" tIns="45720" rIns="91440" bIns="45720" anchor="t" anchorCtr="0"/>
          <a:p>
            <a:pPr eaLnBrk="1" hangingPunct="1">
              <a:buFontTx/>
              <a:buNone/>
            </a:pPr>
            <a:r>
              <a:rPr lang="zh-CN" altLang="zh-CN" dirty="0">
                <a:latin typeface="宋体" panose="02010600030101010101" pitchFamily="2" charset="-122"/>
                <a:ea typeface="宋体" panose="02010600030101010101" pitchFamily="2" charset="-122"/>
              </a:rPr>
              <a:t>（1）</a:t>
            </a:r>
            <a:r>
              <a:rPr lang="zh-CN" altLang="zh-CN" b="1" dirty="0">
                <a:solidFill>
                  <a:srgbClr val="0000FF"/>
                </a:solidFill>
                <a:latin typeface="宋体" panose="02010600030101010101" pitchFamily="2" charset="-122"/>
                <a:ea typeface="宋体" panose="02010600030101010101" pitchFamily="2" charset="-122"/>
              </a:rPr>
              <a:t>极大后验假设</a:t>
            </a:r>
            <a:endParaRPr lang="zh-CN" altLang="zh-CN" b="1" dirty="0">
              <a:solidFill>
                <a:srgbClr val="0000FF"/>
              </a:solidFill>
              <a:latin typeface="宋体" panose="02010600030101010101" pitchFamily="2" charset="-122"/>
              <a:ea typeface="宋体" panose="02010600030101010101" pitchFamily="2" charset="-122"/>
            </a:endParaRPr>
          </a:p>
          <a:p>
            <a:pPr eaLnBrk="1" hangingPunct="1">
              <a:buFontTx/>
              <a:buNone/>
            </a:pPr>
            <a:r>
              <a:rPr lang="zh-CN" altLang="zh-CN" dirty="0">
                <a:latin typeface="宋体" panose="02010600030101010101" pitchFamily="2" charset="-122"/>
                <a:ea typeface="宋体" panose="02010600030101010101" pitchFamily="2" charset="-122"/>
              </a:rPr>
              <a:t>	（</a:t>
            </a:r>
            <a:r>
              <a:rPr lang="zh-CN" altLang="zh-CN" b="1" dirty="0">
                <a:latin typeface="宋体" panose="02010600030101010101" pitchFamily="2" charset="-122"/>
                <a:ea typeface="宋体" panose="02010600030101010101" pitchFamily="2" charset="-122"/>
              </a:rPr>
              <a:t>Maximum A Posteriori，简称MAP假设</a:t>
            </a:r>
            <a:r>
              <a:rPr lang="zh-CN" altLang="zh-CN" dirty="0">
                <a:latin typeface="宋体" panose="02010600030101010101" pitchFamily="2" charset="-122"/>
                <a:ea typeface="宋体" panose="02010600030101010101" pitchFamily="2" charset="-122"/>
              </a:rPr>
              <a:t>）</a:t>
            </a:r>
            <a:endParaRPr lang="zh-CN" altLang="zh-CN" dirty="0">
              <a:latin typeface="宋体" panose="02010600030101010101" pitchFamily="2" charset="-122"/>
              <a:ea typeface="宋体" panose="02010600030101010101" pitchFamily="2" charset="-122"/>
            </a:endParaRPr>
          </a:p>
          <a:p>
            <a:pPr eaLnBrk="1" hangingPunct="1">
              <a:buFontTx/>
              <a:buNone/>
            </a:pPr>
            <a:endParaRPr lang="zh-CN" altLang="en-US" dirty="0">
              <a:latin typeface="宋体" panose="02010600030101010101" pitchFamily="2" charset="-122"/>
              <a:ea typeface="宋体" panose="02010600030101010101" pitchFamily="2" charset="-122"/>
            </a:endParaRPr>
          </a:p>
          <a:p>
            <a:pPr eaLnBrk="1" hangingPunct="1">
              <a:lnSpc>
                <a:spcPct val="120000"/>
              </a:lnSpc>
              <a:buFontTx/>
              <a:buNone/>
            </a:pPr>
            <a:r>
              <a:rPr lang="zh-CN" altLang="en-US" dirty="0">
                <a:latin typeface="宋体" panose="02010600030101010101" pitchFamily="2" charset="-122"/>
                <a:ea typeface="宋体" panose="02010600030101010101" pitchFamily="2" charset="-122"/>
              </a:rPr>
              <a:t>  </a:t>
            </a:r>
            <a:r>
              <a:rPr lang="zh-CN" altLang="zh-CN" sz="2800" b="1" dirty="0">
                <a:latin typeface="宋体" panose="02010600030101010101" pitchFamily="2" charset="-122"/>
                <a:ea typeface="宋体" panose="02010600030101010101" pitchFamily="2" charset="-122"/>
              </a:rPr>
              <a:t>极大后验假设</a:t>
            </a:r>
            <a:r>
              <a:rPr lang="en-US" altLang="zh-CN" sz="2800" b="1" dirty="0">
                <a:latin typeface="宋体" panose="02010600030101010101" pitchFamily="2" charset="-122"/>
                <a:ea typeface="宋体" panose="02010600030101010101" pitchFamily="2" charset="-122"/>
              </a:rPr>
              <a:t>    </a:t>
            </a:r>
            <a:r>
              <a:rPr lang="zh-CN"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    </a:t>
            </a:r>
            <a:r>
              <a:rPr lang="zh-CN" altLang="zh-CN" sz="2800" b="1" dirty="0">
                <a:latin typeface="宋体" panose="02010600030101010101" pitchFamily="2" charset="-122"/>
                <a:ea typeface="宋体" panose="02010600030101010101" pitchFamily="2" charset="-122"/>
              </a:rPr>
              <a:t>∈H）就是在候选假设集合H中寻找对于给定数据d使后验概率P(h|d)最大的那个假设。</a:t>
            </a:r>
            <a:endParaRPr lang="zh-CN" altLang="zh-CN" sz="2800" b="1" dirty="0">
              <a:latin typeface="宋体" panose="02010600030101010101" pitchFamily="2" charset="-122"/>
              <a:ea typeface="宋体" panose="02010600030101010101" pitchFamily="2" charset="-122"/>
            </a:endParaRPr>
          </a:p>
        </p:txBody>
      </p:sp>
      <p:sp>
        <p:nvSpPr>
          <p:cNvPr id="22532"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17412" name="Object 4"/>
          <p:cNvGraphicFramePr>
            <a:graphicFrameLocks noChangeAspect="1"/>
          </p:cNvGraphicFramePr>
          <p:nvPr/>
        </p:nvGraphicFramePr>
        <p:xfrm>
          <a:off x="3081338" y="3429000"/>
          <a:ext cx="914400" cy="701675"/>
        </p:xfrm>
        <a:graphic>
          <a:graphicData uri="http://schemas.openxmlformats.org/presentationml/2006/ole">
            <mc:AlternateContent xmlns:mc="http://schemas.openxmlformats.org/markup-compatibility/2006">
              <mc:Choice xmlns:v="urn:schemas-microsoft-com:vml" Requires="v">
                <p:oleObj spid="_x0000_s3079" name="" r:id="rId1" imgW="7315200" imgH="5486400" progId="Equation.DSMT4">
                  <p:embed/>
                </p:oleObj>
              </mc:Choice>
              <mc:Fallback>
                <p:oleObj name="" r:id="rId1" imgW="7315200" imgH="5486400" progId="Equation.DSMT4">
                  <p:embed/>
                  <p:pic>
                    <p:nvPicPr>
                      <p:cNvPr id="0" name="图片 3078"/>
                      <p:cNvPicPr/>
                      <p:nvPr/>
                    </p:nvPicPr>
                    <p:blipFill>
                      <a:blip r:embed="rId2"/>
                      <a:stretch>
                        <a:fillRect/>
                      </a:stretch>
                    </p:blipFill>
                    <p:spPr>
                      <a:xfrm>
                        <a:off x="3081338" y="3429000"/>
                        <a:ext cx="914400" cy="701675"/>
                      </a:xfrm>
                      <a:prstGeom prst="rect">
                        <a:avLst/>
                      </a:prstGeom>
                      <a:noFill/>
                      <a:ln w="38100">
                        <a:noFill/>
                        <a:miter/>
                      </a:ln>
                    </p:spPr>
                  </p:pic>
                </p:oleObj>
              </mc:Fallback>
            </mc:AlternateContent>
          </a:graphicData>
        </a:graphic>
      </p:graphicFrame>
      <p:graphicFrame>
        <p:nvGraphicFramePr>
          <p:cNvPr id="17413" name="Object 5"/>
          <p:cNvGraphicFramePr>
            <a:graphicFrameLocks noChangeAspect="1"/>
          </p:cNvGraphicFramePr>
          <p:nvPr/>
        </p:nvGraphicFramePr>
        <p:xfrm>
          <a:off x="4067175" y="3448050"/>
          <a:ext cx="914400" cy="701675"/>
        </p:xfrm>
        <a:graphic>
          <a:graphicData uri="http://schemas.openxmlformats.org/presentationml/2006/ole">
            <mc:AlternateContent xmlns:mc="http://schemas.openxmlformats.org/markup-compatibility/2006">
              <mc:Choice xmlns:v="urn:schemas-microsoft-com:vml" Requires="v">
                <p:oleObj spid="_x0000_s3080" name="" r:id="rId3" imgW="7315200" imgH="5486400" progId="Equation.DSMT4">
                  <p:embed/>
                </p:oleObj>
              </mc:Choice>
              <mc:Fallback>
                <p:oleObj name="" r:id="rId3" imgW="7315200" imgH="5486400" progId="Equation.DSMT4">
                  <p:embed/>
                  <p:pic>
                    <p:nvPicPr>
                      <p:cNvPr id="0" name="图片 3079"/>
                      <p:cNvPicPr/>
                      <p:nvPr/>
                    </p:nvPicPr>
                    <p:blipFill>
                      <a:blip r:embed="rId2"/>
                      <a:stretch>
                        <a:fillRect/>
                      </a:stretch>
                    </p:blipFill>
                    <p:spPr>
                      <a:xfrm>
                        <a:off x="4067175" y="3448050"/>
                        <a:ext cx="914400" cy="701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7410">
                                            <p:txEl>
                                              <p:charRg st="0" end="10"/>
                                            </p:txEl>
                                          </p:spTgt>
                                        </p:tgtEl>
                                        <p:attrNameLst>
                                          <p:attrName>style.visibility</p:attrName>
                                        </p:attrNameLst>
                                      </p:cBhvr>
                                      <p:to>
                                        <p:strVal val="visible"/>
                                      </p:to>
                                    </p:set>
                                    <p:anim calcmode="lin" valueType="num">
                                      <p:cBhvr additive="base">
                                        <p:cTn id="7" dur="500" fill="hold"/>
                                        <p:tgtEl>
                                          <p:spTgt spid="17410">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0">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0">
                                            <p:txEl>
                                              <p:charRg st="10" end="42"/>
                                            </p:txEl>
                                          </p:spTgt>
                                        </p:tgtEl>
                                        <p:attrNameLst>
                                          <p:attrName>style.visibility</p:attrName>
                                        </p:attrNameLst>
                                      </p:cBhvr>
                                      <p:to>
                                        <p:strVal val="visible"/>
                                      </p:to>
                                    </p:set>
                                    <p:anim calcmode="lin" valueType="num">
                                      <p:cBhvr additive="base">
                                        <p:cTn id="13" dur="500" fill="hold"/>
                                        <p:tgtEl>
                                          <p:spTgt spid="17410">
                                            <p:txEl>
                                              <p:charRg st="10"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0">
                                            <p:txEl>
                                              <p:charRg st="10" end="4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0">
                                            <p:txEl>
                                              <p:charRg st="43" end="103"/>
                                            </p:txEl>
                                          </p:spTgt>
                                        </p:tgtEl>
                                        <p:attrNameLst>
                                          <p:attrName>style.visibility</p:attrName>
                                        </p:attrNameLst>
                                      </p:cBhvr>
                                      <p:to>
                                        <p:strVal val="visible"/>
                                      </p:to>
                                    </p:set>
                                    <p:anim calcmode="lin" valueType="num">
                                      <p:cBhvr additive="base">
                                        <p:cTn id="19" dur="500" fill="hold"/>
                                        <p:tgtEl>
                                          <p:spTgt spid="17410">
                                            <p:txEl>
                                              <p:charRg st="43" end="10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0">
                                            <p:txEl>
                                              <p:charRg st="43" end="103"/>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2" fill="hold" nodeType="afterEffect">
                                  <p:stCondLst>
                                    <p:cond delay="0"/>
                                  </p:stCondLst>
                                  <p:childTnLst>
                                    <p:set>
                                      <p:cBhvr>
                                        <p:cTn id="23" dur="1" fill="hold">
                                          <p:stCondLst>
                                            <p:cond delay="0"/>
                                          </p:stCondLst>
                                        </p:cTn>
                                        <p:tgtEl>
                                          <p:spTgt spid="17412"/>
                                        </p:tgtEl>
                                        <p:attrNameLst>
                                          <p:attrName>style.visibility</p:attrName>
                                        </p:attrNameLst>
                                      </p:cBhvr>
                                      <p:to>
                                        <p:strVal val="visible"/>
                                      </p:to>
                                    </p:set>
                                    <p:anim calcmode="lin" valueType="num">
                                      <p:cBhvr additive="base">
                                        <p:cTn id="24" dur="500" fill="hold"/>
                                        <p:tgtEl>
                                          <p:spTgt spid="17412"/>
                                        </p:tgtEl>
                                        <p:attrNameLst>
                                          <p:attrName>ppt_x</p:attrName>
                                        </p:attrNameLst>
                                      </p:cBhvr>
                                      <p:tavLst>
                                        <p:tav tm="0">
                                          <p:val>
                                            <p:strVal val="1+#ppt_w/2"/>
                                          </p:val>
                                        </p:tav>
                                        <p:tav tm="100000">
                                          <p:val>
                                            <p:strVal val="#ppt_x"/>
                                          </p:val>
                                        </p:tav>
                                      </p:tavLst>
                                    </p:anim>
                                    <p:anim calcmode="lin" valueType="num">
                                      <p:cBhvr additive="base">
                                        <p:cTn id="25" dur="500" fill="hold"/>
                                        <p:tgtEl>
                                          <p:spTgt spid="17412"/>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2" fill="hold" nodeType="afterEffect">
                                  <p:stCondLst>
                                    <p:cond delay="0"/>
                                  </p:stCondLst>
                                  <p:childTnLst>
                                    <p:set>
                                      <p:cBhvr>
                                        <p:cTn id="28" dur="1" fill="hold">
                                          <p:stCondLst>
                                            <p:cond delay="0"/>
                                          </p:stCondLst>
                                        </p:cTn>
                                        <p:tgtEl>
                                          <p:spTgt spid="17413"/>
                                        </p:tgtEl>
                                        <p:attrNameLst>
                                          <p:attrName>style.visibility</p:attrName>
                                        </p:attrNameLst>
                                      </p:cBhvr>
                                      <p:to>
                                        <p:strVal val="visible"/>
                                      </p:to>
                                    </p:set>
                                    <p:anim calcmode="lin" valueType="num">
                                      <p:cBhvr additive="base">
                                        <p:cTn id="29" dur="500" fill="hold"/>
                                        <p:tgtEl>
                                          <p:spTgt spid="17413"/>
                                        </p:tgtEl>
                                        <p:attrNameLst>
                                          <p:attrName>ppt_x</p:attrName>
                                        </p:attrNameLst>
                                      </p:cBhvr>
                                      <p:tavLst>
                                        <p:tav tm="0">
                                          <p:val>
                                            <p:strVal val="1+#ppt_w/2"/>
                                          </p:val>
                                        </p:tav>
                                        <p:tav tm="100000">
                                          <p:val>
                                            <p:strVal val="#ppt_x"/>
                                          </p:val>
                                        </p:tav>
                                      </p:tavLst>
                                    </p:anim>
                                    <p:anim calcmode="lin" valueType="num">
                                      <p:cBhvr additive="base">
                                        <p:cTn id="30" dur="500" fill="hold"/>
                                        <p:tgtEl>
                                          <p:spTgt spid="174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6" name="Rectangle 4"/>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极大后验假设</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23555" name="Rectangle 2"/>
          <p:cNvSpPr>
            <a:spLocks noGrp="1"/>
          </p:cNvSpPr>
          <p:nvPr>
            <p:ph idx="1"/>
          </p:nvPr>
        </p:nvSpPr>
        <p:spPr>
          <a:xfrm>
            <a:off x="457200" y="4510088"/>
            <a:ext cx="8229600" cy="1616075"/>
          </a:xfrm>
          <a:ln/>
        </p:spPr>
        <p:txBody>
          <a:bodyPr vert="horz" wrap="square" lIns="91440" tIns="45720" rIns="91440" bIns="45720" anchor="t" anchorCtr="0"/>
          <a:p>
            <a:pPr eaLnBrk="1" hangingPunct="1">
              <a:buFontTx/>
              <a:buNone/>
            </a:pPr>
            <a:endParaRPr lang="zh-CN" altLang="en-US" dirty="0">
              <a:latin typeface="宋体" panose="02010600030101010101" pitchFamily="2" charset="-122"/>
              <a:ea typeface="宋体" panose="02010600030101010101" pitchFamily="2" charset="-122"/>
            </a:endParaRPr>
          </a:p>
        </p:txBody>
      </p:sp>
      <p:sp>
        <p:nvSpPr>
          <p:cNvPr id="23556"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18435" name="Object 3"/>
          <p:cNvGraphicFramePr>
            <a:graphicFrameLocks noChangeAspect="1"/>
          </p:cNvGraphicFramePr>
          <p:nvPr/>
        </p:nvGraphicFramePr>
        <p:xfrm>
          <a:off x="755650" y="1628775"/>
          <a:ext cx="5545138" cy="2879725"/>
        </p:xfrm>
        <a:graphic>
          <a:graphicData uri="http://schemas.openxmlformats.org/presentationml/2006/ole">
            <mc:AlternateContent xmlns:mc="http://schemas.openxmlformats.org/markup-compatibility/2006">
              <mc:Choice xmlns:v="urn:schemas-microsoft-com:vml" Requires="v">
                <p:oleObj spid="_x0000_s3081" name="" r:id="rId1" imgW="42062400" imgH="25298400" progId="Equation.3">
                  <p:embed/>
                </p:oleObj>
              </mc:Choice>
              <mc:Fallback>
                <p:oleObj name="" r:id="rId1" imgW="42062400" imgH="25298400" progId="Equation.3">
                  <p:embed/>
                  <p:pic>
                    <p:nvPicPr>
                      <p:cNvPr id="0" name="图片 3080"/>
                      <p:cNvPicPr/>
                      <p:nvPr/>
                    </p:nvPicPr>
                    <p:blipFill>
                      <a:blip r:embed="rId2"/>
                      <a:stretch>
                        <a:fillRect/>
                      </a:stretch>
                    </p:blipFill>
                    <p:spPr>
                      <a:xfrm>
                        <a:off x="755650" y="1628775"/>
                        <a:ext cx="5545138" cy="2879725"/>
                      </a:xfrm>
                      <a:prstGeom prst="rect">
                        <a:avLst/>
                      </a:prstGeom>
                      <a:noFill/>
                      <a:ln w="38100">
                        <a:noFill/>
                        <a:miter/>
                      </a:ln>
                    </p:spPr>
                  </p:pic>
                </p:oleObj>
              </mc:Fallback>
            </mc:AlternateContent>
          </a:graphicData>
        </a:graphic>
      </p:graphicFrame>
      <p:sp>
        <p:nvSpPr>
          <p:cNvPr id="18437" name="AutoShape 5"/>
          <p:cNvSpPr/>
          <p:nvPr/>
        </p:nvSpPr>
        <p:spPr>
          <a:xfrm>
            <a:off x="6373813" y="2493963"/>
            <a:ext cx="2735262" cy="1365250"/>
          </a:xfrm>
          <a:prstGeom prst="wedgeEllipseCallout">
            <a:avLst>
              <a:gd name="adj1" fmla="val -82380"/>
              <a:gd name="adj2" fmla="val 15375"/>
            </a:avLst>
          </a:prstGeom>
          <a:solidFill>
            <a:srgbClr val="FFFF00"/>
          </a:solid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342900" lvl="0" indent="-342900" eaLnBrk="1" hangingPunct="1">
              <a:spcBef>
                <a:spcPct val="0"/>
              </a:spcBef>
              <a:buClrTx/>
              <a:buSzTx/>
              <a:buFontTx/>
              <a:buNone/>
            </a:pPr>
            <a:r>
              <a:rPr lang="zh-CN" altLang="en-US" dirty="0">
                <a:solidFill>
                  <a:schemeClr val="tx1"/>
                </a:solidFill>
                <a:latin typeface="Tahoma" panose="020B0604030504040204" pitchFamily="34" charset="0"/>
                <a:ea typeface="宋体" panose="02010600030101010101" pitchFamily="2" charset="-122"/>
              </a:rPr>
              <a:t>不依赖于</a:t>
            </a:r>
            <a:r>
              <a:rPr lang="en-US" altLang="zh-CN" dirty="0">
                <a:solidFill>
                  <a:schemeClr val="tx1"/>
                </a:solidFill>
                <a:latin typeface="Tahoma" panose="020B0604030504040204" pitchFamily="34" charset="0"/>
                <a:ea typeface="宋体" panose="02010600030101010101" pitchFamily="2" charset="-122"/>
              </a:rPr>
              <a:t>h</a:t>
            </a:r>
            <a:r>
              <a:rPr lang="zh-CN" altLang="en-US" dirty="0">
                <a:solidFill>
                  <a:schemeClr val="tx1"/>
                </a:solidFill>
                <a:latin typeface="Tahoma" panose="020B0604030504040204" pitchFamily="34" charset="0"/>
                <a:ea typeface="宋体" panose="02010600030101010101" pitchFamily="2" charset="-122"/>
              </a:rPr>
              <a:t>的常量</a:t>
            </a:r>
            <a:endParaRPr lang="zh-CN" altLang="en-US" dirty="0">
              <a:solidFill>
                <a:schemeClr val="tx1"/>
              </a:solidFill>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diamond(in)">
                                      <p:cBhvr>
                                        <p:cTn id="7" dur="2000"/>
                                        <p:tgtEl>
                                          <p:spTgt spid="1843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437"/>
                                        </p:tgtEl>
                                        <p:attrNameLst>
                                          <p:attrName>style.visibility</p:attrName>
                                        </p:attrNameLst>
                                      </p:cBhvr>
                                      <p:to>
                                        <p:strVal val="visible"/>
                                      </p:to>
                                    </p:set>
                                    <p:anim calcmode="lin" valueType="num">
                                      <p:cBhvr additive="base">
                                        <p:cTn id="12" dur="500" fill="hold"/>
                                        <p:tgtEl>
                                          <p:spTgt spid="18437"/>
                                        </p:tgtEl>
                                        <p:attrNameLst>
                                          <p:attrName>ppt_x</p:attrName>
                                        </p:attrNameLst>
                                      </p:cBhvr>
                                      <p:tavLst>
                                        <p:tav tm="0">
                                          <p:val>
                                            <p:strVal val="#ppt_x"/>
                                          </p:val>
                                        </p:tav>
                                        <p:tav tm="100000">
                                          <p:val>
                                            <p:strVal val="#ppt_x"/>
                                          </p:val>
                                        </p:tav>
                                      </p:tavLst>
                                    </p:anim>
                                    <p:anim calcmode="lin" valueType="num">
                                      <p:cBhvr additive="base">
                                        <p:cTn id="13"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60" name="Rectangle 4"/>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极大似然假设</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19458" name="Rectangle 2"/>
          <p:cNvSpPr>
            <a:spLocks noGrp="1"/>
          </p:cNvSpPr>
          <p:nvPr>
            <p:ph idx="1"/>
          </p:nvPr>
        </p:nvSpPr>
        <p:spPr>
          <a:xfrm>
            <a:off x="457200" y="1600200"/>
            <a:ext cx="8362950" cy="4525963"/>
          </a:xfrm>
          <a:ln/>
        </p:spPr>
        <p:txBody>
          <a:bodyPr vert="horz" wrap="square" lIns="91440" tIns="45720" rIns="91440" bIns="45720" anchor="t" anchorCtr="0"/>
          <a:p>
            <a:pPr eaLnBrk="1" hangingPunct="1">
              <a:buFontTx/>
              <a:buNone/>
            </a:pPr>
            <a:r>
              <a:rPr lang="zh-CN" altLang="zh-CN" dirty="0">
                <a:latin typeface="宋体" panose="02010600030101010101" pitchFamily="2" charset="-122"/>
                <a:ea typeface="宋体" panose="02010600030101010101" pitchFamily="2" charset="-122"/>
              </a:rPr>
              <a:t>（2）</a:t>
            </a:r>
            <a:r>
              <a:rPr lang="zh-CN" altLang="zh-CN" b="1" dirty="0">
                <a:solidFill>
                  <a:srgbClr val="0000FF"/>
                </a:solidFill>
                <a:latin typeface="宋体" panose="02010600030101010101" pitchFamily="2" charset="-122"/>
                <a:ea typeface="宋体" panose="02010600030101010101" pitchFamily="2" charset="-122"/>
              </a:rPr>
              <a:t>极大似然假设</a:t>
            </a:r>
            <a:endParaRPr lang="zh-CN" altLang="zh-CN" b="1" dirty="0">
              <a:solidFill>
                <a:srgbClr val="0000FF"/>
              </a:solidFill>
              <a:latin typeface="宋体" panose="02010600030101010101" pitchFamily="2" charset="-122"/>
              <a:ea typeface="宋体" panose="02010600030101010101" pitchFamily="2" charset="-122"/>
            </a:endParaRPr>
          </a:p>
          <a:p>
            <a:pPr eaLnBrk="1" hangingPunct="1">
              <a:buFontTx/>
              <a:buNone/>
            </a:pPr>
            <a:r>
              <a:rPr lang="zh-CN" altLang="zh-CN" dirty="0">
                <a:latin typeface="宋体" panose="02010600030101010101" pitchFamily="2" charset="-122"/>
                <a:ea typeface="宋体" panose="02010600030101010101" pitchFamily="2" charset="-122"/>
              </a:rPr>
              <a:t>	（</a:t>
            </a:r>
            <a:r>
              <a:rPr lang="zh-CN" altLang="zh-CN" b="1" dirty="0">
                <a:latin typeface="宋体" panose="02010600030101010101" pitchFamily="2" charset="-122"/>
                <a:ea typeface="宋体" panose="02010600030101010101" pitchFamily="2" charset="-122"/>
              </a:rPr>
              <a:t>Maximum Likelihood，简称ML假设</a:t>
            </a:r>
            <a:r>
              <a:rPr lang="zh-CN" altLang="zh-CN" dirty="0">
                <a:latin typeface="宋体" panose="02010600030101010101" pitchFamily="2" charset="-122"/>
                <a:ea typeface="宋体" panose="02010600030101010101" pitchFamily="2" charset="-122"/>
              </a:rPr>
              <a:t>）</a:t>
            </a:r>
            <a:endParaRPr lang="zh-CN" altLang="zh-CN" dirty="0">
              <a:latin typeface="宋体" panose="02010600030101010101" pitchFamily="2" charset="-122"/>
              <a:ea typeface="宋体" panose="02010600030101010101" pitchFamily="2" charset="-122"/>
            </a:endParaRPr>
          </a:p>
          <a:p>
            <a:pPr eaLnBrk="1" hangingPunct="1">
              <a:buFontTx/>
              <a:buNone/>
            </a:pPr>
            <a:r>
              <a:rPr lang="zh-CN" altLang="zh-CN" dirty="0">
                <a:latin typeface="宋体" panose="02010600030101010101" pitchFamily="2" charset="-122"/>
                <a:ea typeface="宋体" panose="02010600030101010101" pitchFamily="2" charset="-122"/>
              </a:rPr>
              <a:t>		</a:t>
            </a:r>
            <a:r>
              <a:rPr lang="zh-CN" altLang="zh-CN" sz="2800" b="1" dirty="0">
                <a:latin typeface="宋体" panose="02010600030101010101" pitchFamily="2" charset="-122"/>
                <a:ea typeface="宋体" panose="02010600030101010101" pitchFamily="2" charset="-122"/>
              </a:rPr>
              <a:t>极大似然假设就是在候选假设集合H中选择使给定数据d似然度（即类条件概率）P(d|h)最大的假设，即ML假设</a:t>
            </a:r>
            <a:r>
              <a:rPr lang="zh-CN" altLang="en-US" sz="2800" b="1" dirty="0">
                <a:latin typeface="宋体" panose="02010600030101010101" pitchFamily="2" charset="-122"/>
                <a:ea typeface="宋体" panose="02010600030101010101" pitchFamily="2" charset="-122"/>
              </a:rPr>
              <a:t>  </a:t>
            </a:r>
            <a:r>
              <a:rPr lang="zh-CN"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   </a:t>
            </a:r>
            <a:r>
              <a:rPr lang="zh-CN" altLang="zh-CN" sz="2800" b="1" dirty="0">
                <a:latin typeface="宋体" panose="02010600030101010101" pitchFamily="2" charset="-122"/>
                <a:ea typeface="宋体" panose="02010600030101010101" pitchFamily="2" charset="-122"/>
              </a:rPr>
              <a:t>∈H）是满足下式的假设</a:t>
            </a:r>
            <a:r>
              <a:rPr lang="zh-CN" altLang="en-US" sz="2800" b="1" dirty="0">
                <a:latin typeface="宋体" panose="02010600030101010101" pitchFamily="2" charset="-122"/>
                <a:ea typeface="宋体" panose="02010600030101010101" pitchFamily="2" charset="-122"/>
              </a:rPr>
              <a:t>。</a:t>
            </a:r>
            <a:endParaRPr lang="zh-CN" altLang="en-US" sz="2800" b="1" dirty="0">
              <a:latin typeface="宋体" panose="02010600030101010101" pitchFamily="2" charset="-122"/>
              <a:ea typeface="宋体" panose="02010600030101010101" pitchFamily="2" charset="-122"/>
            </a:endParaRPr>
          </a:p>
        </p:txBody>
      </p:sp>
      <p:sp>
        <p:nvSpPr>
          <p:cNvPr id="24580"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19459" name="Object 3"/>
          <p:cNvGraphicFramePr>
            <a:graphicFrameLocks noChangeAspect="1"/>
          </p:cNvGraphicFramePr>
          <p:nvPr/>
        </p:nvGraphicFramePr>
        <p:xfrm>
          <a:off x="2411413" y="4581525"/>
          <a:ext cx="3994150" cy="863600"/>
        </p:xfrm>
        <a:graphic>
          <a:graphicData uri="http://schemas.openxmlformats.org/presentationml/2006/ole">
            <mc:AlternateContent xmlns:mc="http://schemas.openxmlformats.org/markup-compatibility/2006">
              <mc:Choice xmlns:v="urn:schemas-microsoft-com:vml" Requires="v">
                <p:oleObj spid="_x0000_s3078" name="" r:id="rId1" imgW="1411605" imgH="305435" progId="Equation.3">
                  <p:embed/>
                </p:oleObj>
              </mc:Choice>
              <mc:Fallback>
                <p:oleObj name="" r:id="rId1" imgW="1411605" imgH="305435" progId="Equation.3">
                  <p:embed/>
                  <p:pic>
                    <p:nvPicPr>
                      <p:cNvPr id="0" name="图片 3077"/>
                      <p:cNvPicPr/>
                      <p:nvPr/>
                    </p:nvPicPr>
                    <p:blipFill>
                      <a:blip r:embed="rId2"/>
                      <a:stretch>
                        <a:fillRect/>
                      </a:stretch>
                    </p:blipFill>
                    <p:spPr>
                      <a:xfrm>
                        <a:off x="2411413" y="4581525"/>
                        <a:ext cx="3994150" cy="863600"/>
                      </a:xfrm>
                      <a:prstGeom prst="rect">
                        <a:avLst/>
                      </a:prstGeom>
                      <a:noFill/>
                      <a:ln w="38100">
                        <a:noFill/>
                        <a:miter/>
                      </a:ln>
                    </p:spPr>
                  </p:pic>
                </p:oleObj>
              </mc:Fallback>
            </mc:AlternateContent>
          </a:graphicData>
        </a:graphic>
      </p:graphicFrame>
      <p:graphicFrame>
        <p:nvGraphicFramePr>
          <p:cNvPr id="19461" name="Object 5"/>
          <p:cNvGraphicFramePr>
            <a:graphicFrameLocks noChangeAspect="1"/>
          </p:cNvGraphicFramePr>
          <p:nvPr/>
        </p:nvGraphicFramePr>
        <p:xfrm>
          <a:off x="3348038" y="3679825"/>
          <a:ext cx="647700" cy="612775"/>
        </p:xfrm>
        <a:graphic>
          <a:graphicData uri="http://schemas.openxmlformats.org/presentationml/2006/ole">
            <mc:AlternateContent xmlns:mc="http://schemas.openxmlformats.org/markup-compatibility/2006">
              <mc:Choice xmlns:v="urn:schemas-microsoft-com:vml" Requires="v">
                <p:oleObj spid="_x0000_s3076" name="" r:id="rId3" imgW="5791200" imgH="5486400" progId="Equation.DSMT4">
                  <p:embed/>
                </p:oleObj>
              </mc:Choice>
              <mc:Fallback>
                <p:oleObj name="" r:id="rId3" imgW="5791200" imgH="5486400" progId="Equation.DSMT4">
                  <p:embed/>
                  <p:pic>
                    <p:nvPicPr>
                      <p:cNvPr id="0" name="图片 3075"/>
                      <p:cNvPicPr/>
                      <p:nvPr/>
                    </p:nvPicPr>
                    <p:blipFill>
                      <a:blip r:embed="rId4"/>
                      <a:stretch>
                        <a:fillRect/>
                      </a:stretch>
                    </p:blipFill>
                    <p:spPr>
                      <a:xfrm>
                        <a:off x="3348038" y="3679825"/>
                        <a:ext cx="647700" cy="612775"/>
                      </a:xfrm>
                      <a:prstGeom prst="rect">
                        <a:avLst/>
                      </a:prstGeom>
                      <a:noFill/>
                      <a:ln w="38100">
                        <a:noFill/>
                        <a:miter/>
                      </a:ln>
                    </p:spPr>
                  </p:pic>
                </p:oleObj>
              </mc:Fallback>
            </mc:AlternateContent>
          </a:graphicData>
        </a:graphic>
      </p:graphicFrame>
      <p:graphicFrame>
        <p:nvGraphicFramePr>
          <p:cNvPr id="19462" name="Object 6"/>
          <p:cNvGraphicFramePr>
            <a:graphicFrameLocks noChangeAspect="1"/>
          </p:cNvGraphicFramePr>
          <p:nvPr/>
        </p:nvGraphicFramePr>
        <p:xfrm>
          <a:off x="4067175" y="3644900"/>
          <a:ext cx="649288" cy="612775"/>
        </p:xfrm>
        <a:graphic>
          <a:graphicData uri="http://schemas.openxmlformats.org/presentationml/2006/ole">
            <mc:AlternateContent xmlns:mc="http://schemas.openxmlformats.org/markup-compatibility/2006">
              <mc:Choice xmlns:v="urn:schemas-microsoft-com:vml" Requires="v">
                <p:oleObj spid="_x0000_s3077" name="" r:id="rId5" imgW="5791200" imgH="5486400" progId="Equation.DSMT4">
                  <p:embed/>
                </p:oleObj>
              </mc:Choice>
              <mc:Fallback>
                <p:oleObj name="" r:id="rId5" imgW="5791200" imgH="5486400" progId="Equation.DSMT4">
                  <p:embed/>
                  <p:pic>
                    <p:nvPicPr>
                      <p:cNvPr id="0" name="图片 3076"/>
                      <p:cNvPicPr/>
                      <p:nvPr/>
                    </p:nvPicPr>
                    <p:blipFill>
                      <a:blip r:embed="rId4"/>
                      <a:stretch>
                        <a:fillRect/>
                      </a:stretch>
                    </p:blipFill>
                    <p:spPr>
                      <a:xfrm>
                        <a:off x="4067175" y="3644900"/>
                        <a:ext cx="649288" cy="6127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458">
                                            <p:txEl>
                                              <p:charRg st="0" end="10"/>
                                            </p:txEl>
                                          </p:spTgt>
                                        </p:tgtEl>
                                        <p:attrNameLst>
                                          <p:attrName>style.visibility</p:attrName>
                                        </p:attrNameLst>
                                      </p:cBhvr>
                                      <p:to>
                                        <p:strVal val="visible"/>
                                      </p:to>
                                    </p:set>
                                    <p:anim calcmode="lin" valueType="num">
                                      <p:cBhvr additive="base">
                                        <p:cTn id="7" dur="500" fill="hold"/>
                                        <p:tgtEl>
                                          <p:spTgt spid="19458">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8">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58">
                                            <p:txEl>
                                              <p:charRg st="10" end="39"/>
                                            </p:txEl>
                                          </p:spTgt>
                                        </p:tgtEl>
                                        <p:attrNameLst>
                                          <p:attrName>style.visibility</p:attrName>
                                        </p:attrNameLst>
                                      </p:cBhvr>
                                      <p:to>
                                        <p:strVal val="visible"/>
                                      </p:to>
                                    </p:set>
                                    <p:anim calcmode="lin" valueType="num">
                                      <p:cBhvr additive="base">
                                        <p:cTn id="13" dur="500" fill="hold"/>
                                        <p:tgtEl>
                                          <p:spTgt spid="19458">
                                            <p:txEl>
                                              <p:charRg st="10" end="3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8">
                                            <p:txEl>
                                              <p:charRg st="10" end="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58">
                                            <p:txEl>
                                              <p:charRg st="39" end="113"/>
                                            </p:txEl>
                                          </p:spTgt>
                                        </p:tgtEl>
                                        <p:attrNameLst>
                                          <p:attrName>style.visibility</p:attrName>
                                        </p:attrNameLst>
                                      </p:cBhvr>
                                      <p:to>
                                        <p:strVal val="visible"/>
                                      </p:to>
                                    </p:set>
                                    <p:anim calcmode="lin" valueType="num">
                                      <p:cBhvr additive="base">
                                        <p:cTn id="19" dur="500" fill="hold"/>
                                        <p:tgtEl>
                                          <p:spTgt spid="19458">
                                            <p:txEl>
                                              <p:charRg st="39" end="1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8">
                                            <p:txEl>
                                              <p:charRg st="39" end="113"/>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2" fill="hold" nodeType="afterEffect">
                                  <p:stCondLst>
                                    <p:cond delay="0"/>
                                  </p:stCondLst>
                                  <p:childTnLst>
                                    <p:set>
                                      <p:cBhvr>
                                        <p:cTn id="23" dur="1" fill="hold">
                                          <p:stCondLst>
                                            <p:cond delay="0"/>
                                          </p:stCondLst>
                                        </p:cTn>
                                        <p:tgtEl>
                                          <p:spTgt spid="19461"/>
                                        </p:tgtEl>
                                        <p:attrNameLst>
                                          <p:attrName>style.visibility</p:attrName>
                                        </p:attrNameLst>
                                      </p:cBhvr>
                                      <p:to>
                                        <p:strVal val="visible"/>
                                      </p:to>
                                    </p:set>
                                    <p:anim calcmode="lin" valueType="num">
                                      <p:cBhvr additive="base">
                                        <p:cTn id="24" dur="500" fill="hold"/>
                                        <p:tgtEl>
                                          <p:spTgt spid="19461"/>
                                        </p:tgtEl>
                                        <p:attrNameLst>
                                          <p:attrName>ppt_x</p:attrName>
                                        </p:attrNameLst>
                                      </p:cBhvr>
                                      <p:tavLst>
                                        <p:tav tm="0">
                                          <p:val>
                                            <p:strVal val="1+#ppt_w/2"/>
                                          </p:val>
                                        </p:tav>
                                        <p:tav tm="100000">
                                          <p:val>
                                            <p:strVal val="#ppt_x"/>
                                          </p:val>
                                        </p:tav>
                                      </p:tavLst>
                                    </p:anim>
                                    <p:anim calcmode="lin" valueType="num">
                                      <p:cBhvr additive="base">
                                        <p:cTn id="25" dur="500" fill="hold"/>
                                        <p:tgtEl>
                                          <p:spTgt spid="19461"/>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2" fill="hold" nodeType="afterEffect">
                                  <p:stCondLst>
                                    <p:cond delay="0"/>
                                  </p:stCondLst>
                                  <p:childTnLst>
                                    <p:set>
                                      <p:cBhvr>
                                        <p:cTn id="28" dur="1" fill="hold">
                                          <p:stCondLst>
                                            <p:cond delay="0"/>
                                          </p:stCondLst>
                                        </p:cTn>
                                        <p:tgtEl>
                                          <p:spTgt spid="19462"/>
                                        </p:tgtEl>
                                        <p:attrNameLst>
                                          <p:attrName>style.visibility</p:attrName>
                                        </p:attrNameLst>
                                      </p:cBhvr>
                                      <p:to>
                                        <p:strVal val="visible"/>
                                      </p:to>
                                    </p:set>
                                    <p:anim calcmode="lin" valueType="num">
                                      <p:cBhvr additive="base">
                                        <p:cTn id="29" dur="500" fill="hold"/>
                                        <p:tgtEl>
                                          <p:spTgt spid="19462"/>
                                        </p:tgtEl>
                                        <p:attrNameLst>
                                          <p:attrName>ppt_x</p:attrName>
                                        </p:attrNameLst>
                                      </p:cBhvr>
                                      <p:tavLst>
                                        <p:tav tm="0">
                                          <p:val>
                                            <p:strVal val="1+#ppt_w/2"/>
                                          </p:val>
                                        </p:tav>
                                        <p:tav tm="100000">
                                          <p:val>
                                            <p:strVal val="#ppt_x"/>
                                          </p:val>
                                        </p:tav>
                                      </p:tavLst>
                                    </p:anim>
                                    <p:anim calcmode="lin" valueType="num">
                                      <p:cBhvr additive="base">
                                        <p:cTn id="30" dur="500" fill="hold"/>
                                        <p:tgtEl>
                                          <p:spTgt spid="1946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9459"/>
                                        </p:tgtEl>
                                        <p:attrNameLst>
                                          <p:attrName>style.visibility</p:attrName>
                                        </p:attrNameLst>
                                      </p:cBhvr>
                                      <p:to>
                                        <p:strVal val="visible"/>
                                      </p:to>
                                    </p:set>
                                    <p:animEffect transition="in" filter="dissolve">
                                      <p:cBhvr>
                                        <p:cTn id="35"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Rectangle 3"/>
          <p:cNvSpPr>
            <a:spLocks noGrp="1" noChangeArrowheads="1"/>
          </p:cNvSpPr>
          <p:nvPr>
            <p:ph type="title"/>
          </p:nvPr>
        </p:nvSpPr>
        <p:spPr>
          <a:xfrm>
            <a:off x="2124075" y="188913"/>
            <a:ext cx="6842125" cy="639763"/>
          </a:xfrm>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20482" name="Rectangle 2"/>
          <p:cNvSpPr>
            <a:spLocks noGrp="1"/>
          </p:cNvSpPr>
          <p:nvPr>
            <p:ph idx="1"/>
          </p:nvPr>
        </p:nvSpPr>
        <p:spPr>
          <a:xfrm>
            <a:off x="457200" y="1557338"/>
            <a:ext cx="8229600" cy="4525962"/>
          </a:xfrm>
          <a:ln/>
        </p:spPr>
        <p:txBody>
          <a:bodyPr vert="horz" wrap="square" lIns="91440" tIns="45720" rIns="91440" bIns="45720" anchor="t" anchorCtr="0"/>
          <a:p>
            <a:pPr lvl="1" eaLnBrk="1" hangingPunct="1"/>
            <a:r>
              <a:rPr lang="zh-CN" altLang="en-US" sz="3200" b="1" dirty="0">
                <a:latin typeface="宋体" panose="02010600030101010101" pitchFamily="2" charset="-122"/>
                <a:ea typeface="宋体" panose="02010600030101010101" pitchFamily="2" charset="-122"/>
              </a:rPr>
              <a:t>极大似然假设和极大后验假设有很强的关联性。</a:t>
            </a:r>
            <a:endParaRPr lang="zh-CN" altLang="en-US" sz="3200" b="1" dirty="0">
              <a:latin typeface="宋体" panose="02010600030101010101" pitchFamily="2" charset="-122"/>
              <a:ea typeface="宋体" panose="02010600030101010101" pitchFamily="2" charset="-122"/>
            </a:endParaRPr>
          </a:p>
          <a:p>
            <a:pPr lvl="1" eaLnBrk="1" hangingPunct="1"/>
            <a:endParaRPr lang="zh-CN" altLang="en-US" sz="3200" b="1" dirty="0">
              <a:latin typeface="宋体" panose="02010600030101010101" pitchFamily="2" charset="-122"/>
              <a:ea typeface="宋体" panose="02010600030101010101" pitchFamily="2" charset="-122"/>
            </a:endParaRPr>
          </a:p>
          <a:p>
            <a:pPr lvl="1" eaLnBrk="1" hangingPunct="1"/>
            <a:r>
              <a:rPr lang="zh-CN" altLang="en-US" sz="3200" b="1" dirty="0">
                <a:latin typeface="宋体" panose="02010600030101010101" pitchFamily="2" charset="-122"/>
                <a:ea typeface="宋体" panose="02010600030101010101" pitchFamily="2" charset="-122"/>
              </a:rPr>
              <a:t>由于数据似然度是先验知识，不需要训练就能知道。所以在机器学习实践中经常应用极大似然假设来指导学习。</a:t>
            </a:r>
            <a:endParaRPr lang="zh-CN" altLang="en-US" sz="3200" b="1" dirty="0">
              <a:latin typeface="宋体" panose="02010600030101010101" pitchFamily="2" charset="-122"/>
              <a:ea typeface="宋体" panose="02010600030101010101" pitchFamily="2" charset="-122"/>
            </a:endParaRPr>
          </a:p>
        </p:txBody>
      </p:sp>
      <p:sp>
        <p:nvSpPr>
          <p:cNvPr id="25604"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charRg st="0" end="22"/>
                                            </p:txEl>
                                          </p:spTgt>
                                        </p:tgtEl>
                                        <p:attrNameLst>
                                          <p:attrName>style.visibility</p:attrName>
                                        </p:attrNameLst>
                                      </p:cBhvr>
                                      <p:to>
                                        <p:strVal val="visible"/>
                                      </p:to>
                                    </p:set>
                                    <p:anim calcmode="lin" valueType="num">
                                      <p:cBhvr additive="base">
                                        <p:cTn id="7" dur="500" fill="hold"/>
                                        <p:tgtEl>
                                          <p:spTgt spid="20482">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charRg st="0" end="2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2">
                                            <p:txEl>
                                              <p:charRg st="23" end="73"/>
                                            </p:txEl>
                                          </p:spTgt>
                                        </p:tgtEl>
                                        <p:attrNameLst>
                                          <p:attrName>style.visibility</p:attrName>
                                        </p:attrNameLst>
                                      </p:cBhvr>
                                      <p:to>
                                        <p:strVal val="visible"/>
                                      </p:to>
                                    </p:set>
                                    <p:anim calcmode="lin" valueType="num">
                                      <p:cBhvr additive="base">
                                        <p:cTn id="13" dur="500" fill="hold"/>
                                        <p:tgtEl>
                                          <p:spTgt spid="20482">
                                            <p:txEl>
                                              <p:charRg st="23" end="7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2">
                                            <p:txEl>
                                              <p:charRg st="23" end="7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7" name="Rectangle 3"/>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贝叶斯</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最优</a:t>
            </a:r>
            <a:r>
              <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分类器</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21506" name="Rectangle 2"/>
          <p:cNvSpPr>
            <a:spLocks noGrp="1"/>
          </p:cNvSpPr>
          <p:nvPr>
            <p:ph idx="1"/>
          </p:nvPr>
        </p:nvSpPr>
        <p:spPr>
          <a:ln/>
        </p:spPr>
        <p:txBody>
          <a:bodyPr vert="horz" wrap="square" lIns="91440" tIns="45720" rIns="91440" bIns="45720" anchor="t" anchorCtr="0"/>
          <a:p>
            <a:pPr eaLnBrk="1" hangingPunct="1">
              <a:buFontTx/>
              <a:buNone/>
            </a:pPr>
            <a:r>
              <a:rPr lang="zh-CN" altLang="en-US" dirty="0">
                <a:latin typeface="宋体" panose="02010600030101010101" pitchFamily="2" charset="-122"/>
                <a:ea typeface="宋体" panose="02010600030101010101" pitchFamily="2" charset="-122"/>
                <a:sym typeface="Arial" panose="020B0604020202020204" pitchFamily="34" charset="0"/>
              </a:rPr>
              <a:t>（</a:t>
            </a:r>
            <a:r>
              <a:rPr lang="en-US" altLang="zh-CN" dirty="0">
                <a:latin typeface="宋体" panose="02010600030101010101" pitchFamily="2" charset="-122"/>
                <a:ea typeface="宋体" panose="02010600030101010101" pitchFamily="2" charset="-122"/>
                <a:sym typeface="Arial" panose="020B0604020202020204" pitchFamily="34" charset="0"/>
              </a:rPr>
              <a:t>3</a:t>
            </a:r>
            <a:r>
              <a:rPr lang="zh-CN" altLang="en-US" dirty="0">
                <a:latin typeface="宋体" panose="02010600030101010101" pitchFamily="2" charset="-122"/>
                <a:ea typeface="宋体" panose="02010600030101010101" pitchFamily="2" charset="-122"/>
                <a:sym typeface="Arial" panose="020B0604020202020204" pitchFamily="34" charset="0"/>
              </a:rPr>
              <a:t>）</a:t>
            </a:r>
            <a:r>
              <a:rPr lang="zh-CN" altLang="en-US" b="1" dirty="0">
                <a:solidFill>
                  <a:srgbClr val="0000FF"/>
                </a:solidFill>
                <a:latin typeface="宋体" panose="02010600030101010101" pitchFamily="2" charset="-122"/>
                <a:ea typeface="宋体" panose="02010600030101010101" pitchFamily="2" charset="-122"/>
                <a:sym typeface="Arial" panose="020B0604020202020204" pitchFamily="34" charset="0"/>
              </a:rPr>
              <a:t>贝叶斯最优分类器</a:t>
            </a:r>
            <a:endParaRPr lang="zh-CN" altLang="en-US" b="1" dirty="0">
              <a:solidFill>
                <a:srgbClr val="0000FF"/>
              </a:solidFill>
              <a:latin typeface="宋体" panose="02010600030101010101" pitchFamily="2" charset="-122"/>
              <a:ea typeface="宋体" panose="02010600030101010101" pitchFamily="2" charset="-122"/>
              <a:sym typeface="Arial" panose="020B0604020202020204" pitchFamily="34" charset="0"/>
            </a:endParaRPr>
          </a:p>
          <a:p>
            <a:pPr eaLnBrk="1" hangingPunct="1">
              <a:buFontTx/>
              <a:buNone/>
            </a:pPr>
            <a:r>
              <a:rPr lang="zh-CN" altLang="en-US" dirty="0">
                <a:latin typeface="宋体" panose="02010600030101010101" pitchFamily="2" charset="-122"/>
                <a:ea typeface="宋体" panose="02010600030101010101" pitchFamily="2" charset="-122"/>
                <a:sym typeface="Arial" panose="020B0604020202020204" pitchFamily="34" charset="0"/>
              </a:rPr>
              <a:t>	（</a:t>
            </a:r>
            <a:r>
              <a:rPr lang="en-US" altLang="zh-CN" b="1" dirty="0">
                <a:latin typeface="宋体" panose="02010600030101010101" pitchFamily="2" charset="-122"/>
                <a:ea typeface="宋体" panose="02010600030101010101" pitchFamily="2" charset="-122"/>
                <a:sym typeface="Arial" panose="020B0604020202020204" pitchFamily="34" charset="0"/>
              </a:rPr>
              <a:t>Bayes Optimal Classifier</a:t>
            </a:r>
            <a:r>
              <a:rPr lang="zh-CN" altLang="en-US" dirty="0">
                <a:latin typeface="宋体" panose="02010600030101010101" pitchFamily="2" charset="-122"/>
                <a:ea typeface="宋体" panose="02010600030101010101" pitchFamily="2" charset="-122"/>
                <a:sym typeface="Arial" panose="020B0604020202020204" pitchFamily="34" charset="0"/>
              </a:rPr>
              <a:t>）</a:t>
            </a:r>
            <a:endParaRPr lang="zh-CN" altLang="en-US" dirty="0">
              <a:latin typeface="宋体" panose="02010600030101010101" pitchFamily="2" charset="-122"/>
              <a:ea typeface="宋体" panose="02010600030101010101" pitchFamily="2" charset="-122"/>
              <a:sym typeface="Arial" panose="020B0604020202020204" pitchFamily="34" charset="0"/>
            </a:endParaRPr>
          </a:p>
          <a:p>
            <a:pPr lvl="1" eaLnBrk="1" hangingPunct="1">
              <a:buFont typeface="Wingdings 2" panose="05020102010507070707" pitchFamily="18" charset="2"/>
              <a:buChar char=""/>
            </a:pPr>
            <a:r>
              <a:rPr lang="zh-CN" altLang="en-US" b="1" dirty="0">
                <a:latin typeface="宋体" panose="02010600030101010101" pitchFamily="2" charset="-122"/>
                <a:ea typeface="宋体" panose="02010600030101010101" pitchFamily="2" charset="-122"/>
                <a:sym typeface="Arial" panose="020B0604020202020204" pitchFamily="34" charset="0"/>
              </a:rPr>
              <a:t>贝叶斯最优分类器是对最大后验假设的发展。它并不是简单地直接选取后验概率最大的假设（模型）作为分类依据。</a:t>
            </a:r>
            <a:endParaRPr lang="zh-CN" altLang="en-US" b="1" dirty="0">
              <a:latin typeface="宋体" panose="02010600030101010101" pitchFamily="2" charset="-122"/>
              <a:ea typeface="宋体" panose="02010600030101010101" pitchFamily="2" charset="-122"/>
              <a:sym typeface="Arial" panose="020B0604020202020204" pitchFamily="34" charset="0"/>
            </a:endParaRPr>
          </a:p>
          <a:p>
            <a:pPr lvl="1" eaLnBrk="1" hangingPunct="1">
              <a:buFont typeface="Wingdings 2" panose="05020102010507070707" pitchFamily="18" charset="2"/>
              <a:buChar char=""/>
            </a:pPr>
            <a:endParaRPr lang="zh-CN" altLang="en-US" b="1" dirty="0">
              <a:latin typeface="宋体" panose="02010600030101010101" pitchFamily="2" charset="-122"/>
              <a:ea typeface="宋体" panose="02010600030101010101" pitchFamily="2" charset="-122"/>
              <a:sym typeface="Arial" panose="020B0604020202020204" pitchFamily="34" charset="0"/>
            </a:endParaRPr>
          </a:p>
          <a:p>
            <a:pPr lvl="1" eaLnBrk="1" hangingPunct="1">
              <a:buFont typeface="Wingdings 2" panose="05020102010507070707" pitchFamily="18" charset="2"/>
              <a:buChar char=""/>
            </a:pPr>
            <a:r>
              <a:rPr lang="zh-CN" altLang="en-US" b="1" dirty="0">
                <a:latin typeface="宋体" panose="02010600030101010101" pitchFamily="2" charset="-122"/>
                <a:ea typeface="宋体" panose="02010600030101010101" pitchFamily="2" charset="-122"/>
                <a:sym typeface="Arial" panose="020B0604020202020204" pitchFamily="34" charset="0"/>
              </a:rPr>
              <a:t>而是对所有假设（模型）的后验概率做线性组合（加权求和），然后再选择加权和最大结果作为最优分类结果。</a:t>
            </a:r>
            <a:endParaRPr lang="zh-CN" altLang="en-US" b="1" dirty="0">
              <a:latin typeface="宋体" panose="02010600030101010101" pitchFamily="2" charset="-122"/>
              <a:ea typeface="宋体" panose="02010600030101010101" pitchFamily="2" charset="-122"/>
              <a:sym typeface="Arial" panose="020B0604020202020204" pitchFamily="34" charset="0"/>
            </a:endParaRPr>
          </a:p>
          <a:p>
            <a:pPr eaLnBrk="1" hangingPunct="1">
              <a:buFont typeface="Wingdings 2" panose="05020102010507070707" pitchFamily="18" charset="2"/>
              <a:buChar char=""/>
            </a:pPr>
            <a:endParaRPr lang="zh-CN" altLang="en-US" sz="2800" dirty="0">
              <a:latin typeface="宋体" panose="02010600030101010101" pitchFamily="2" charset="-122"/>
              <a:ea typeface="宋体" panose="02010600030101010101" pitchFamily="2" charset="-122"/>
              <a:sym typeface="Arial" panose="020B0604020202020204" pitchFamily="34" charset="0"/>
            </a:endParaRPr>
          </a:p>
        </p:txBody>
      </p:sp>
      <p:sp>
        <p:nvSpPr>
          <p:cNvPr id="26628"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1506">
                                            <p:txEl>
                                              <p:charRg st="0" end="12"/>
                                            </p:txEl>
                                          </p:spTgt>
                                        </p:tgtEl>
                                        <p:attrNameLst>
                                          <p:attrName>style.visibility</p:attrName>
                                        </p:attrNameLst>
                                      </p:cBhvr>
                                      <p:to>
                                        <p:strVal val="visible"/>
                                      </p:to>
                                    </p:set>
                                    <p:anim calcmode="lin" valueType="num">
                                      <p:cBhvr additive="base">
                                        <p:cTn id="7" dur="500" fill="hold"/>
                                        <p:tgtEl>
                                          <p:spTgt spid="21506">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6">
                                            <p:txEl>
                                              <p:charRg st="0" end="1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1506">
                                            <p:txEl>
                                              <p:charRg st="12" end="40"/>
                                            </p:txEl>
                                          </p:spTgt>
                                        </p:tgtEl>
                                        <p:attrNameLst>
                                          <p:attrName>style.visibility</p:attrName>
                                        </p:attrNameLst>
                                      </p:cBhvr>
                                      <p:to>
                                        <p:strVal val="visible"/>
                                      </p:to>
                                    </p:set>
                                    <p:anim calcmode="lin" valueType="num">
                                      <p:cBhvr additive="base">
                                        <p:cTn id="12" dur="500" fill="hold"/>
                                        <p:tgtEl>
                                          <p:spTgt spid="21506">
                                            <p:txEl>
                                              <p:charRg st="12" end="4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506">
                                            <p:txEl>
                                              <p:charRg st="12" end="4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1506">
                                            <p:txEl>
                                              <p:charRg st="40" end="92"/>
                                            </p:txEl>
                                          </p:spTgt>
                                        </p:tgtEl>
                                        <p:attrNameLst>
                                          <p:attrName>style.visibility</p:attrName>
                                        </p:attrNameLst>
                                      </p:cBhvr>
                                      <p:to>
                                        <p:strVal val="visible"/>
                                      </p:to>
                                    </p:set>
                                    <p:anim calcmode="lin" valueType="num">
                                      <p:cBhvr additive="base">
                                        <p:cTn id="18" dur="500" fill="hold"/>
                                        <p:tgtEl>
                                          <p:spTgt spid="21506">
                                            <p:txEl>
                                              <p:charRg st="40" end="9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1506">
                                            <p:txEl>
                                              <p:charRg st="40" end="9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1506">
                                            <p:txEl>
                                              <p:charRg st="93" end="143"/>
                                            </p:txEl>
                                          </p:spTgt>
                                        </p:tgtEl>
                                        <p:attrNameLst>
                                          <p:attrName>style.visibility</p:attrName>
                                        </p:attrNameLst>
                                      </p:cBhvr>
                                      <p:to>
                                        <p:strVal val="visible"/>
                                      </p:to>
                                    </p:set>
                                    <p:anim calcmode="lin" valueType="num">
                                      <p:cBhvr additive="base">
                                        <p:cTn id="24" dur="500" fill="hold"/>
                                        <p:tgtEl>
                                          <p:spTgt spid="21506">
                                            <p:txEl>
                                              <p:charRg st="93" end="14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1506">
                                            <p:txEl>
                                              <p:charRg st="93" end="14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Rectangle 3"/>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贝叶斯</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最优</a:t>
            </a:r>
            <a:r>
              <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分类器</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22530" name="Rectangle 2"/>
          <p:cNvSpPr>
            <a:spLocks noGrp="1"/>
          </p:cNvSpPr>
          <p:nvPr>
            <p:ph idx="1"/>
          </p:nvPr>
        </p:nvSpPr>
        <p:spPr>
          <a:ln/>
        </p:spPr>
        <p:txBody>
          <a:bodyPr vert="horz" wrap="square" lIns="91440" tIns="45720" rIns="91440" bIns="45720" anchor="t" anchorCtr="0"/>
          <a:p>
            <a:pPr lvl="1" eaLnBrk="1" hangingPunct="1"/>
            <a:r>
              <a:rPr lang="zh-CN" altLang="en-US" sz="3200" b="1" dirty="0">
                <a:latin typeface="宋体" panose="02010600030101010101" pitchFamily="2" charset="-122"/>
                <a:ea typeface="宋体" panose="02010600030101010101" pitchFamily="2" charset="-122"/>
                <a:sym typeface="Arial" panose="020B0604020202020204" pitchFamily="34" charset="0"/>
              </a:rPr>
              <a:t>设</a:t>
            </a:r>
            <a:r>
              <a:rPr lang="en-US" altLang="zh-CN" sz="3200" b="1" dirty="0">
                <a:latin typeface="宋体" panose="02010600030101010101" pitchFamily="2" charset="-122"/>
                <a:ea typeface="宋体" panose="02010600030101010101" pitchFamily="2" charset="-122"/>
                <a:sym typeface="Arial" panose="020B0604020202020204" pitchFamily="34" charset="0"/>
              </a:rPr>
              <a:t>V</a:t>
            </a:r>
            <a:r>
              <a:rPr lang="zh-CN" altLang="en-US" sz="3200" b="1" dirty="0">
                <a:latin typeface="宋体" panose="02010600030101010101" pitchFamily="2" charset="-122"/>
                <a:ea typeface="宋体" panose="02010600030101010101" pitchFamily="2" charset="-122"/>
                <a:sym typeface="Arial" panose="020B0604020202020204" pitchFamily="34" charset="0"/>
              </a:rPr>
              <a:t>表示类别集合，对于</a:t>
            </a:r>
            <a:r>
              <a:rPr lang="en-US" altLang="zh-CN" sz="3200" b="1" dirty="0">
                <a:latin typeface="宋体" panose="02010600030101010101" pitchFamily="2" charset="-122"/>
                <a:ea typeface="宋体" panose="02010600030101010101" pitchFamily="2" charset="-122"/>
                <a:sym typeface="Arial" panose="020B0604020202020204" pitchFamily="34" charset="0"/>
              </a:rPr>
              <a:t>V</a:t>
            </a:r>
            <a:r>
              <a:rPr lang="zh-CN" altLang="en-US" sz="3200" b="1" dirty="0">
                <a:latin typeface="宋体" panose="02010600030101010101" pitchFamily="2" charset="-122"/>
                <a:ea typeface="宋体" panose="02010600030101010101" pitchFamily="2" charset="-122"/>
                <a:sym typeface="Arial" panose="020B0604020202020204" pitchFamily="34" charset="0"/>
              </a:rPr>
              <a:t>中的任意一个类别</a:t>
            </a:r>
            <a:r>
              <a:rPr lang="en-US" altLang="zh-CN" sz="3200" b="1" dirty="0">
                <a:latin typeface="宋体" panose="02010600030101010101" pitchFamily="2" charset="-122"/>
                <a:ea typeface="宋体" panose="02010600030101010101" pitchFamily="2" charset="-122"/>
                <a:sym typeface="Arial" panose="020B0604020202020204" pitchFamily="34" charset="0"/>
              </a:rPr>
              <a:t>v</a:t>
            </a:r>
            <a:r>
              <a:rPr lang="en-US" altLang="zh-CN" sz="3200" b="1" baseline="-25000" dirty="0">
                <a:latin typeface="宋体" panose="02010600030101010101" pitchFamily="2" charset="-122"/>
                <a:ea typeface="宋体" panose="02010600030101010101" pitchFamily="2" charset="-122"/>
                <a:sym typeface="Arial" panose="020B0604020202020204" pitchFamily="34" charset="0"/>
              </a:rPr>
              <a:t>j</a:t>
            </a:r>
            <a:r>
              <a:rPr lang="zh-CN" altLang="en-US" sz="3200" b="1" dirty="0">
                <a:latin typeface="宋体" panose="02010600030101010101" pitchFamily="2" charset="-122"/>
                <a:ea typeface="宋体" panose="02010600030101010101" pitchFamily="2" charset="-122"/>
                <a:sym typeface="Arial" panose="020B0604020202020204" pitchFamily="34" charset="0"/>
              </a:rPr>
              <a:t>，概率</a:t>
            </a:r>
            <a:r>
              <a:rPr lang="en-US" altLang="zh-CN" sz="3200" b="1" dirty="0">
                <a:latin typeface="宋体" panose="02010600030101010101" pitchFamily="2" charset="-122"/>
                <a:ea typeface="宋体" panose="02010600030101010101" pitchFamily="2" charset="-122"/>
                <a:sym typeface="Arial" panose="020B0604020202020204" pitchFamily="34" charset="0"/>
              </a:rPr>
              <a:t>P(v</a:t>
            </a:r>
            <a:r>
              <a:rPr lang="en-US" altLang="zh-CN" sz="3200" b="1" baseline="-25000" dirty="0">
                <a:latin typeface="宋体" panose="02010600030101010101" pitchFamily="2" charset="-122"/>
                <a:ea typeface="宋体" panose="02010600030101010101" pitchFamily="2" charset="-122"/>
                <a:sym typeface="Arial" panose="020B0604020202020204" pitchFamily="34" charset="0"/>
              </a:rPr>
              <a:t>j</a:t>
            </a:r>
            <a:r>
              <a:rPr lang="en-US" altLang="zh-CN" sz="3200" b="1" dirty="0">
                <a:latin typeface="宋体" panose="02010600030101010101" pitchFamily="2" charset="-122"/>
                <a:ea typeface="宋体" panose="02010600030101010101" pitchFamily="2" charset="-122"/>
                <a:sym typeface="Arial" panose="020B0604020202020204" pitchFamily="34" charset="0"/>
              </a:rPr>
              <a:t>|d)</a:t>
            </a:r>
            <a:r>
              <a:rPr lang="zh-CN" altLang="en-US" sz="3200" b="1" dirty="0">
                <a:latin typeface="宋体" panose="02010600030101010101" pitchFamily="2" charset="-122"/>
                <a:ea typeface="宋体" panose="02010600030101010101" pitchFamily="2" charset="-122"/>
                <a:sym typeface="Arial" panose="020B0604020202020204" pitchFamily="34" charset="0"/>
              </a:rPr>
              <a:t>表示把数据</a:t>
            </a:r>
            <a:r>
              <a:rPr lang="en-US" altLang="zh-CN" sz="3200" b="1" dirty="0">
                <a:latin typeface="宋体" panose="02010600030101010101" pitchFamily="2" charset="-122"/>
                <a:ea typeface="宋体" panose="02010600030101010101" pitchFamily="2" charset="-122"/>
                <a:sym typeface="Arial" panose="020B0604020202020204" pitchFamily="34" charset="0"/>
              </a:rPr>
              <a:t>d</a:t>
            </a:r>
            <a:r>
              <a:rPr lang="zh-CN" altLang="en-US" sz="3200" b="1" dirty="0">
                <a:latin typeface="宋体" panose="02010600030101010101" pitchFamily="2" charset="-122"/>
                <a:ea typeface="宋体" panose="02010600030101010101" pitchFamily="2" charset="-122"/>
                <a:sym typeface="Arial" panose="020B0604020202020204" pitchFamily="34" charset="0"/>
              </a:rPr>
              <a:t>归为类别</a:t>
            </a:r>
            <a:r>
              <a:rPr lang="en-US" altLang="zh-CN" sz="3200" b="1" dirty="0">
                <a:latin typeface="宋体" panose="02010600030101010101" pitchFamily="2" charset="-122"/>
                <a:ea typeface="宋体" panose="02010600030101010101" pitchFamily="2" charset="-122"/>
                <a:sym typeface="Arial" panose="020B0604020202020204" pitchFamily="34" charset="0"/>
              </a:rPr>
              <a:t>v</a:t>
            </a:r>
            <a:r>
              <a:rPr lang="en-US" altLang="zh-CN" sz="3200" b="1" baseline="-25000" dirty="0">
                <a:latin typeface="宋体" panose="02010600030101010101" pitchFamily="2" charset="-122"/>
                <a:ea typeface="宋体" panose="02010600030101010101" pitchFamily="2" charset="-122"/>
                <a:sym typeface="Arial" panose="020B0604020202020204" pitchFamily="34" charset="0"/>
              </a:rPr>
              <a:t>j</a:t>
            </a:r>
            <a:r>
              <a:rPr lang="zh-CN" altLang="en-US" sz="3200" b="1" dirty="0">
                <a:latin typeface="宋体" panose="02010600030101010101" pitchFamily="2" charset="-122"/>
                <a:ea typeface="宋体" panose="02010600030101010101" pitchFamily="2" charset="-122"/>
                <a:sym typeface="Arial" panose="020B0604020202020204" pitchFamily="34" charset="0"/>
              </a:rPr>
              <a:t>的概率。</a:t>
            </a:r>
            <a:endParaRPr lang="zh-CN" altLang="en-US" sz="3200" b="1" dirty="0">
              <a:latin typeface="宋体" panose="02010600030101010101" pitchFamily="2" charset="-122"/>
              <a:ea typeface="宋体" panose="02010600030101010101" pitchFamily="2" charset="-122"/>
              <a:sym typeface="Arial" panose="020B0604020202020204" pitchFamily="34" charset="0"/>
            </a:endParaRPr>
          </a:p>
          <a:p>
            <a:pPr lvl="1" eaLnBrk="1" hangingPunct="1"/>
            <a:r>
              <a:rPr lang="zh-CN" altLang="en-US" sz="3200" b="1" dirty="0">
                <a:latin typeface="宋体" panose="02010600030101010101" pitchFamily="2" charset="-122"/>
                <a:ea typeface="宋体" panose="02010600030101010101" pitchFamily="2" charset="-122"/>
              </a:rPr>
              <a:t>贝叶斯最优分类就是使</a:t>
            </a:r>
            <a:r>
              <a:rPr lang="en-US" altLang="zh-CN" sz="3200" b="1" dirty="0">
                <a:latin typeface="宋体" panose="02010600030101010101" pitchFamily="2" charset="-122"/>
                <a:ea typeface="宋体" panose="02010600030101010101" pitchFamily="2" charset="-122"/>
              </a:rPr>
              <a:t>P(v</a:t>
            </a:r>
            <a:r>
              <a:rPr lang="en-US" altLang="zh-CN" sz="3200" b="1" baseline="-25000" dirty="0">
                <a:latin typeface="宋体" panose="02010600030101010101" pitchFamily="2" charset="-122"/>
                <a:ea typeface="宋体" panose="02010600030101010101" pitchFamily="2" charset="-122"/>
              </a:rPr>
              <a:t>j</a:t>
            </a:r>
            <a:r>
              <a:rPr lang="en-US" altLang="zh-CN" sz="3200" b="1" dirty="0">
                <a:latin typeface="宋体" panose="02010600030101010101" pitchFamily="2" charset="-122"/>
                <a:ea typeface="宋体" panose="02010600030101010101" pitchFamily="2" charset="-122"/>
              </a:rPr>
              <a:t>|d)</a:t>
            </a:r>
            <a:r>
              <a:rPr lang="zh-CN" altLang="en-US" sz="3200" b="1" dirty="0">
                <a:latin typeface="宋体" panose="02010600030101010101" pitchFamily="2" charset="-122"/>
                <a:ea typeface="宋体" panose="02010600030101010101" pitchFamily="2" charset="-122"/>
              </a:rPr>
              <a:t>最大的那个类别。贝叶斯最优分类器就是满足下式的分类系统。</a:t>
            </a:r>
            <a:endParaRPr lang="zh-CN" altLang="en-US" sz="3200" b="1" dirty="0">
              <a:latin typeface="宋体" panose="02010600030101010101" pitchFamily="2" charset="-122"/>
              <a:ea typeface="宋体" panose="02010600030101010101" pitchFamily="2" charset="-122"/>
            </a:endParaRPr>
          </a:p>
        </p:txBody>
      </p:sp>
      <p:sp>
        <p:nvSpPr>
          <p:cNvPr id="27652"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22532" name="Object 4"/>
          <p:cNvGraphicFramePr>
            <a:graphicFrameLocks noChangeAspect="1"/>
          </p:cNvGraphicFramePr>
          <p:nvPr/>
        </p:nvGraphicFramePr>
        <p:xfrm>
          <a:off x="1476375" y="4725988"/>
          <a:ext cx="6553200" cy="1368425"/>
        </p:xfrm>
        <a:graphic>
          <a:graphicData uri="http://schemas.openxmlformats.org/presentationml/2006/ole">
            <mc:AlternateContent xmlns:mc="http://schemas.openxmlformats.org/markup-compatibility/2006">
              <mc:Choice xmlns:v="urn:schemas-microsoft-com:vml" Requires="v">
                <p:oleObj spid="_x0000_s3083" name="" r:id="rId1" imgW="1842135" imgH="368300" progId="Equation.3">
                  <p:embed/>
                </p:oleObj>
              </mc:Choice>
              <mc:Fallback>
                <p:oleObj name="" r:id="rId1" imgW="1842135" imgH="368300" progId="Equation.3">
                  <p:embed/>
                  <p:pic>
                    <p:nvPicPr>
                      <p:cNvPr id="0" name="图片 3082"/>
                      <p:cNvPicPr/>
                      <p:nvPr/>
                    </p:nvPicPr>
                    <p:blipFill>
                      <a:blip r:embed="rId2"/>
                      <a:stretch>
                        <a:fillRect/>
                      </a:stretch>
                    </p:blipFill>
                    <p:spPr>
                      <a:xfrm>
                        <a:off x="1476375" y="4725988"/>
                        <a:ext cx="6553200" cy="13684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charRg st="0" end="49"/>
                                            </p:txEl>
                                          </p:spTgt>
                                        </p:tgtEl>
                                        <p:attrNameLst>
                                          <p:attrName>style.visibility</p:attrName>
                                        </p:attrNameLst>
                                      </p:cBhvr>
                                      <p:to>
                                        <p:strVal val="visible"/>
                                      </p:to>
                                    </p:set>
                                    <p:anim calcmode="lin" valueType="num">
                                      <p:cBhvr additive="base">
                                        <p:cTn id="7" dur="500" fill="hold"/>
                                        <p:tgtEl>
                                          <p:spTgt spid="22530">
                                            <p:txEl>
                                              <p:charRg st="0" end="4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charRg st="0" end="4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0">
                                            <p:txEl>
                                              <p:charRg st="49" end="95"/>
                                            </p:txEl>
                                          </p:spTgt>
                                        </p:tgtEl>
                                        <p:attrNameLst>
                                          <p:attrName>style.visibility</p:attrName>
                                        </p:attrNameLst>
                                      </p:cBhvr>
                                      <p:to>
                                        <p:strVal val="visible"/>
                                      </p:to>
                                    </p:set>
                                    <p:anim calcmode="lin" valueType="num">
                                      <p:cBhvr additive="base">
                                        <p:cTn id="13" dur="500" fill="hold"/>
                                        <p:tgtEl>
                                          <p:spTgt spid="22530">
                                            <p:txEl>
                                              <p:charRg st="49" end="9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0">
                                            <p:txEl>
                                              <p:charRg st="49" end="9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2532"/>
                                        </p:tgtEl>
                                        <p:attrNameLst>
                                          <p:attrName>style.visibility</p:attrName>
                                        </p:attrNameLst>
                                      </p:cBhvr>
                                      <p:to>
                                        <p:strVal val="visible"/>
                                      </p:to>
                                    </p:set>
                                    <p:animEffect transition="in" filter="dissolve">
                                      <p:cBhvr>
                                        <p:cTn id="19"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5" name="Rectangle 3"/>
          <p:cNvSpPr>
            <a:spLocks noGrp="1" noChangeArrowheads="1"/>
          </p:cNvSpPr>
          <p:nvPr>
            <p:ph type="title"/>
          </p:nvPr>
        </p:nvSpPr>
        <p:spPr>
          <a:xfrm>
            <a:off x="2124075" y="188913"/>
            <a:ext cx="6842125" cy="639763"/>
          </a:xfrm>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23554" name="Rectangle 2"/>
          <p:cNvSpPr>
            <a:spLocks noGrp="1"/>
          </p:cNvSpPr>
          <p:nvPr>
            <p:ph idx="1"/>
          </p:nvPr>
        </p:nvSpPr>
        <p:spPr>
          <a:xfrm>
            <a:off x="312738" y="1917700"/>
            <a:ext cx="8435975" cy="4210050"/>
          </a:xfrm>
          <a:ln/>
        </p:spPr>
        <p:txBody>
          <a:bodyPr vert="horz" wrap="square" lIns="91440" tIns="45720" rIns="91440" bIns="45720" anchor="t" anchorCtr="0"/>
          <a:p>
            <a:pPr eaLnBrk="1" hangingPunct="1"/>
            <a:r>
              <a:rPr lang="zh-CN" altLang="en-US" b="1" dirty="0">
                <a:ea typeface="宋体" panose="02010600030101010101" pitchFamily="2" charset="-122"/>
              </a:rPr>
              <a:t>在相同的假设空间和相同的先验概率条件下，其它方法的平均性能不会比贝叶斯最优分类器更好。</a:t>
            </a:r>
            <a:endParaRPr lang="zh-CN" altLang="en-US" b="1" dirty="0">
              <a:ea typeface="宋体" panose="02010600030101010101" pitchFamily="2" charset="-122"/>
            </a:endParaRPr>
          </a:p>
          <a:p>
            <a:pPr eaLnBrk="1" hangingPunct="1"/>
            <a:r>
              <a:rPr lang="zh-CN" altLang="en-US" b="1" dirty="0">
                <a:ea typeface="宋体" panose="02010600030101010101" pitchFamily="2" charset="-122"/>
              </a:rPr>
              <a:t>虽然贝叶斯最优分类器能从给定训练数据中获得最好性能，但是其算法开销比较大。</a:t>
            </a:r>
            <a:endParaRPr lang="zh-CN" altLang="en-US" b="1" dirty="0">
              <a:ea typeface="宋体" panose="02010600030101010101" pitchFamily="2" charset="-122"/>
            </a:endParaRPr>
          </a:p>
        </p:txBody>
      </p:sp>
      <p:sp>
        <p:nvSpPr>
          <p:cNvPr id="28676"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
        <p:nvSpPr>
          <p:cNvPr id="36869" name="AutoShape 4"/>
          <p:cNvSpPr/>
          <p:nvPr/>
        </p:nvSpPr>
        <p:spPr>
          <a:xfrm>
            <a:off x="2843213" y="5302250"/>
            <a:ext cx="4175125" cy="1006475"/>
          </a:xfrm>
          <a:prstGeom prst="cloudCallout">
            <a:avLst>
              <a:gd name="adj1" fmla="val -15917"/>
              <a:gd name="adj2" fmla="val -111685"/>
            </a:avLst>
          </a:prstGeom>
          <a:solidFill>
            <a:srgbClr val="00FF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spcBef>
                <a:spcPct val="0"/>
              </a:spcBef>
              <a:buClrTx/>
              <a:buSzTx/>
              <a:buFontTx/>
              <a:buNone/>
            </a:pPr>
            <a:r>
              <a:rPr lang="zh-CN" altLang="en-US" sz="4000" b="1" dirty="0">
                <a:solidFill>
                  <a:schemeClr val="tx1"/>
                </a:solidFill>
                <a:latin typeface="Arial" panose="020B0604020202020204" pitchFamily="34" charset="0"/>
                <a:ea typeface="宋体" panose="02010600030101010101" pitchFamily="2" charset="-122"/>
              </a:rPr>
              <a:t>注意</a:t>
            </a:r>
            <a:r>
              <a:rPr lang="en-US" altLang="zh-CN" sz="4000" b="1" dirty="0">
                <a:solidFill>
                  <a:schemeClr val="tx1"/>
                </a:solidFill>
                <a:latin typeface="Arial" panose="020B0604020202020204" pitchFamily="34" charset="0"/>
                <a:ea typeface="宋体" panose="02010600030101010101" pitchFamily="2" charset="-122"/>
              </a:rPr>
              <a:t>!</a:t>
            </a:r>
            <a:endParaRPr lang="en-US" altLang="zh-CN" sz="4000" b="1"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6869"/>
                                        </p:tgtEl>
                                        <p:attrNameLst>
                                          <p:attrName>style.visibility</p:attrName>
                                        </p:attrNameLst>
                                      </p:cBhvr>
                                      <p:to>
                                        <p:strVal val="visible"/>
                                      </p:to>
                                    </p:set>
                                    <p:anim calcmode="lin" valueType="num">
                                      <p:cBhvr>
                                        <p:cTn id="7" dur="500" fill="hold"/>
                                        <p:tgtEl>
                                          <p:spTgt spid="36869"/>
                                        </p:tgtEl>
                                        <p:attrNameLst>
                                          <p:attrName>ppt_w</p:attrName>
                                        </p:attrNameLst>
                                      </p:cBhvr>
                                      <p:tavLst>
                                        <p:tav tm="0">
                                          <p:val>
                                            <p:fltVal val="0.000000"/>
                                          </p:val>
                                        </p:tav>
                                        <p:tav tm="100000">
                                          <p:val>
                                            <p:strVal val="#ppt_w"/>
                                          </p:val>
                                        </p:tav>
                                      </p:tavLst>
                                    </p:anim>
                                    <p:anim calcmode="lin" valueType="num">
                                      <p:cBhvr>
                                        <p:cTn id="8" dur="500" fill="hold"/>
                                        <p:tgtEl>
                                          <p:spTgt spid="36869"/>
                                        </p:tgtEl>
                                        <p:attrNameLst>
                                          <p:attrName>ppt_h</p:attrName>
                                        </p:attrNameLst>
                                      </p:cBhvr>
                                      <p:tavLst>
                                        <p:tav tm="0">
                                          <p:val>
                                            <p:fltVal val="0.000000"/>
                                          </p:val>
                                        </p:tav>
                                        <p:tav tm="100000">
                                          <p:val>
                                            <p:strVal val="#ppt_h"/>
                                          </p:val>
                                        </p:tav>
                                      </p:tavLst>
                                    </p:anim>
                                    <p:anim calcmode="lin" valueType="num">
                                      <p:cBhvr>
                                        <p:cTn id="9" dur="500" fill="hold"/>
                                        <p:tgtEl>
                                          <p:spTgt spid="36869"/>
                                        </p:tgtEl>
                                        <p:attrNameLst>
                                          <p:attrName>style.rotation</p:attrName>
                                        </p:attrNameLst>
                                      </p:cBhvr>
                                      <p:tavLst>
                                        <p:tav tm="0">
                                          <p:val>
                                            <p:fltVal val="360.000000"/>
                                          </p:val>
                                        </p:tav>
                                        <p:tav tm="100000">
                                          <p:val>
                                            <p:fltVal val="0.000000"/>
                                          </p:val>
                                        </p:tav>
                                      </p:tavLst>
                                    </p:anim>
                                    <p:animEffect transition="in" filter="fade">
                                      <p:cBhvr>
                                        <p:cTn id="10" dur="500"/>
                                        <p:tgtEl>
                                          <p:spTgt spid="3686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3554">
                                            <p:txEl>
                                              <p:charRg st="0" end="44"/>
                                            </p:txEl>
                                          </p:spTgt>
                                        </p:tgtEl>
                                        <p:attrNameLst>
                                          <p:attrName>style.visibility</p:attrName>
                                        </p:attrNameLst>
                                      </p:cBhvr>
                                      <p:to>
                                        <p:strVal val="visible"/>
                                      </p:to>
                                    </p:set>
                                    <p:anim calcmode="lin" valueType="num">
                                      <p:cBhvr additive="base">
                                        <p:cTn id="15" dur="500" fill="hold"/>
                                        <p:tgtEl>
                                          <p:spTgt spid="23554">
                                            <p:txEl>
                                              <p:charRg st="0" end="4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54">
                                            <p:txEl>
                                              <p:charRg st="0" end="4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3554">
                                            <p:txEl>
                                              <p:charRg st="44" end="82"/>
                                            </p:txEl>
                                          </p:spTgt>
                                        </p:tgtEl>
                                        <p:attrNameLst>
                                          <p:attrName>style.visibility</p:attrName>
                                        </p:attrNameLst>
                                      </p:cBhvr>
                                      <p:to>
                                        <p:strVal val="visible"/>
                                      </p:to>
                                    </p:set>
                                    <p:anim calcmode="lin" valueType="num">
                                      <p:cBhvr additive="base">
                                        <p:cTn id="21" dur="500" fill="hold"/>
                                        <p:tgtEl>
                                          <p:spTgt spid="23554">
                                            <p:txEl>
                                              <p:charRg st="44" end="8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554">
                                            <p:txEl>
                                              <p:charRg st="44" end="8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Rectangle 3"/>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6.3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贝叶斯学习</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5122" name="Rectangle 2"/>
          <p:cNvSpPr>
            <a:spLocks noGrp="1"/>
          </p:cNvSpPr>
          <p:nvPr>
            <p:ph idx="1"/>
          </p:nvPr>
        </p:nvSpPr>
        <p:spPr>
          <a:xfrm>
            <a:off x="457200" y="1557338"/>
            <a:ext cx="8229600" cy="4568825"/>
          </a:xfrm>
          <a:ln/>
        </p:spPr>
        <p:txBody>
          <a:bodyPr vert="horz" wrap="square" lIns="91440" tIns="45720" rIns="91440" bIns="45720" anchor="t" anchorCtr="0"/>
          <a:p>
            <a:pPr eaLnBrk="1" hangingPunct="1"/>
            <a:r>
              <a:rPr lang="en-US" altLang="zh-CN" dirty="0">
                <a:solidFill>
                  <a:srgbClr val="0000FF"/>
                </a:solidFill>
              </a:rPr>
              <a:t>6.3.1 </a:t>
            </a:r>
            <a:r>
              <a:rPr lang="zh-CN" altLang="zh-CN" dirty="0">
                <a:solidFill>
                  <a:srgbClr val="0000FF"/>
                </a:solidFill>
              </a:rPr>
              <a:t>贝叶斯</a:t>
            </a:r>
            <a:r>
              <a:rPr lang="zh-CN" altLang="en-US" dirty="0">
                <a:solidFill>
                  <a:srgbClr val="0000FF"/>
                </a:solidFill>
              </a:rPr>
              <a:t>法则</a:t>
            </a:r>
            <a:endParaRPr lang="zh-CN" altLang="en-US" dirty="0">
              <a:solidFill>
                <a:srgbClr val="0000FF"/>
              </a:solidFill>
            </a:endParaRPr>
          </a:p>
          <a:p>
            <a:pPr eaLnBrk="1" hangingPunct="1"/>
            <a:r>
              <a:rPr lang="en-US" altLang="zh-CN" dirty="0">
                <a:sym typeface="Arial" panose="020B0604020202020204" pitchFamily="34" charset="0"/>
              </a:rPr>
              <a:t>6.3.2 </a:t>
            </a:r>
            <a:r>
              <a:rPr lang="zh-CN" altLang="zh-CN" dirty="0">
                <a:sym typeface="Arial" panose="020B0604020202020204" pitchFamily="34" charset="0"/>
              </a:rPr>
              <a:t>朴素贝叶斯方法</a:t>
            </a:r>
            <a:endParaRPr lang="zh-CN" altLang="zh-CN" dirty="0">
              <a:sym typeface="Arial" panose="020B0604020202020204" pitchFamily="34" charset="0"/>
            </a:endParaRPr>
          </a:p>
          <a:p>
            <a:pPr eaLnBrk="1" hangingPunct="1"/>
            <a:r>
              <a:rPr lang="en-US" altLang="zh-CN" dirty="0">
                <a:sym typeface="Arial" panose="020B0604020202020204" pitchFamily="34" charset="0"/>
              </a:rPr>
              <a:t>6.3.3 </a:t>
            </a:r>
            <a:r>
              <a:rPr lang="zh-CN" altLang="en-US" dirty="0">
                <a:sym typeface="Arial" panose="020B0604020202020204" pitchFamily="34" charset="0"/>
              </a:rPr>
              <a:t>贝叶斯网络</a:t>
            </a:r>
            <a:endParaRPr lang="zh-CN" altLang="en-US" dirty="0">
              <a:sym typeface="Arial" panose="020B0604020202020204" pitchFamily="34" charset="0"/>
            </a:endParaRPr>
          </a:p>
          <a:p>
            <a:pPr eaLnBrk="1" hangingPunct="1"/>
            <a:r>
              <a:rPr lang="en-US" altLang="zh-CN" dirty="0">
                <a:sym typeface="Arial" panose="020B0604020202020204" pitchFamily="34" charset="0"/>
              </a:rPr>
              <a:t>6.3.4 EM</a:t>
            </a:r>
            <a:r>
              <a:rPr lang="zh-CN" altLang="en-US" dirty="0">
                <a:sym typeface="Arial" panose="020B0604020202020204" pitchFamily="34" charset="0"/>
              </a:rPr>
              <a:t>算法</a:t>
            </a:r>
            <a:endParaRPr lang="zh-CN" altLang="en-US" dirty="0">
              <a:sym typeface="Arial" panose="020B0604020202020204" pitchFamily="34" charset="0"/>
            </a:endParaRPr>
          </a:p>
          <a:p>
            <a:pPr eaLnBrk="1" hangingPunct="1"/>
            <a:r>
              <a:rPr lang="en-US" altLang="zh-CN" dirty="0">
                <a:sym typeface="Arial" panose="020B0604020202020204" pitchFamily="34" charset="0"/>
              </a:rPr>
              <a:t>6.3.5 </a:t>
            </a:r>
            <a:r>
              <a:rPr lang="zh-CN" altLang="en-US" dirty="0">
                <a:sym typeface="Arial" panose="020B0604020202020204" pitchFamily="34" charset="0"/>
              </a:rPr>
              <a:t>用贝叶斯方法过滤垃圾邮件</a:t>
            </a:r>
            <a:endParaRPr lang="zh-CN" altLang="en-US" dirty="0"/>
          </a:p>
        </p:txBody>
      </p:sp>
      <p:sp>
        <p:nvSpPr>
          <p:cNvPr id="11268"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122">
                                            <p:txEl>
                                              <p:charRg st="0" end="12"/>
                                            </p:txEl>
                                          </p:spTgt>
                                        </p:tgtEl>
                                        <p:attrNameLst>
                                          <p:attrName>style.visibility</p:attrName>
                                        </p:attrNameLst>
                                      </p:cBhvr>
                                      <p:to>
                                        <p:strVal val="visible"/>
                                      </p:to>
                                    </p:set>
                                    <p:anim calcmode="lin" valueType="num">
                                      <p:cBhvr additive="base">
                                        <p:cTn id="7" dur="500" fill="hold"/>
                                        <p:tgtEl>
                                          <p:spTgt spid="5122">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2">
                                            <p:txEl>
                                              <p:charRg st="0" end="1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122">
                                            <p:txEl>
                                              <p:charRg st="12" end="26"/>
                                            </p:txEl>
                                          </p:spTgt>
                                        </p:tgtEl>
                                        <p:attrNameLst>
                                          <p:attrName>style.visibility</p:attrName>
                                        </p:attrNameLst>
                                      </p:cBhvr>
                                      <p:to>
                                        <p:strVal val="visible"/>
                                      </p:to>
                                    </p:set>
                                    <p:anim calcmode="lin" valueType="num">
                                      <p:cBhvr additive="base">
                                        <p:cTn id="12" dur="500" fill="hold"/>
                                        <p:tgtEl>
                                          <p:spTgt spid="5122">
                                            <p:txEl>
                                              <p:charRg st="12" end="2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2">
                                            <p:txEl>
                                              <p:charRg st="12" end="26"/>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122">
                                            <p:txEl>
                                              <p:charRg st="26" end="38"/>
                                            </p:txEl>
                                          </p:spTgt>
                                        </p:tgtEl>
                                        <p:attrNameLst>
                                          <p:attrName>style.visibility</p:attrName>
                                        </p:attrNameLst>
                                      </p:cBhvr>
                                      <p:to>
                                        <p:strVal val="visible"/>
                                      </p:to>
                                    </p:set>
                                    <p:anim calcmode="lin" valueType="num">
                                      <p:cBhvr additive="base">
                                        <p:cTn id="17" dur="500" fill="hold"/>
                                        <p:tgtEl>
                                          <p:spTgt spid="5122">
                                            <p:txEl>
                                              <p:charRg st="26" end="3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22">
                                            <p:txEl>
                                              <p:charRg st="26" end="38"/>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5122">
                                            <p:txEl>
                                              <p:charRg st="38" end="49"/>
                                            </p:txEl>
                                          </p:spTgt>
                                        </p:tgtEl>
                                        <p:attrNameLst>
                                          <p:attrName>style.visibility</p:attrName>
                                        </p:attrNameLst>
                                      </p:cBhvr>
                                      <p:to>
                                        <p:strVal val="visible"/>
                                      </p:to>
                                    </p:set>
                                    <p:anim calcmode="lin" valueType="num">
                                      <p:cBhvr additive="base">
                                        <p:cTn id="22" dur="500" fill="hold"/>
                                        <p:tgtEl>
                                          <p:spTgt spid="5122">
                                            <p:txEl>
                                              <p:charRg st="38" end="49"/>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2">
                                            <p:txEl>
                                              <p:charRg st="38" end="49"/>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5122">
                                            <p:txEl>
                                              <p:charRg st="49" end="68"/>
                                            </p:txEl>
                                          </p:spTgt>
                                        </p:tgtEl>
                                        <p:attrNameLst>
                                          <p:attrName>style.visibility</p:attrName>
                                        </p:attrNameLst>
                                      </p:cBhvr>
                                      <p:to>
                                        <p:strVal val="visible"/>
                                      </p:to>
                                    </p:set>
                                    <p:anim calcmode="lin" valueType="num">
                                      <p:cBhvr additive="base">
                                        <p:cTn id="27" dur="500" fill="hold"/>
                                        <p:tgtEl>
                                          <p:spTgt spid="5122">
                                            <p:txEl>
                                              <p:charRg st="49" end="6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22">
                                            <p:txEl>
                                              <p:charRg st="49" end="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Rectangle 3"/>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贝叶斯分类器</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示例</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24578" name="Rectangle 2"/>
          <p:cNvSpPr>
            <a:spLocks noGrp="1"/>
          </p:cNvSpPr>
          <p:nvPr>
            <p:ph idx="1"/>
          </p:nvPr>
        </p:nvSpPr>
        <p:spPr>
          <a:ln/>
        </p:spPr>
        <p:txBody>
          <a:bodyPr vert="horz" wrap="square" lIns="91440" tIns="45720" rIns="91440" bIns="45720" anchor="t" anchorCtr="0"/>
          <a:p>
            <a:pPr eaLnBrk="1" hangingPunct="1">
              <a:buFontTx/>
              <a:buNone/>
            </a:pPr>
            <a:r>
              <a:rPr lang="zh-CN" altLang="en-US" b="1" dirty="0">
                <a:latin typeface="宋体" panose="02010600030101010101" pitchFamily="2" charset="-122"/>
                <a:ea typeface="宋体" panose="02010600030101010101" pitchFamily="2" charset="-122"/>
              </a:rPr>
              <a:t>例</a:t>
            </a:r>
            <a:r>
              <a:rPr lang="en-US" altLang="zh-CN" b="1"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设对于数据</a:t>
            </a:r>
            <a:r>
              <a:rPr lang="en-US" altLang="zh-CN" sz="2800" dirty="0">
                <a:latin typeface="宋体" panose="02010600030101010101" pitchFamily="2" charset="-122"/>
                <a:ea typeface="宋体" panose="02010600030101010101" pitchFamily="2" charset="-122"/>
              </a:rPr>
              <a:t>d</a:t>
            </a:r>
            <a:r>
              <a:rPr lang="zh-CN" altLang="en-US" sz="2800" dirty="0">
                <a:latin typeface="宋体" panose="02010600030101010101" pitchFamily="2" charset="-122"/>
                <a:ea typeface="宋体" panose="02010600030101010101" pitchFamily="2" charset="-122"/>
              </a:rPr>
              <a:t>有假设</a:t>
            </a:r>
            <a:r>
              <a:rPr lang="en-US" altLang="zh-CN" sz="2800" dirty="0">
                <a:latin typeface="宋体" panose="02010600030101010101" pitchFamily="2" charset="-122"/>
                <a:ea typeface="宋体" panose="02010600030101010101" pitchFamily="2" charset="-122"/>
              </a:rPr>
              <a:t>h</a:t>
            </a:r>
            <a:r>
              <a:rPr lang="en-US" altLang="zh-CN" sz="2800" baseline="-250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h</a:t>
            </a:r>
            <a:r>
              <a:rPr lang="en-US" altLang="zh-CN" sz="2800" baseline="-250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h</a:t>
            </a:r>
            <a:r>
              <a:rPr lang="en-US" altLang="zh-CN" sz="2800" baseline="-25000" dirty="0">
                <a:latin typeface="宋体" panose="02010600030101010101" pitchFamily="2" charset="-122"/>
                <a:ea typeface="宋体" panose="02010600030101010101" pitchFamily="2" charset="-122"/>
              </a:rPr>
              <a:t>3</a:t>
            </a:r>
            <a:r>
              <a:rPr lang="zh-CN" altLang="en-US" sz="2800" dirty="0">
                <a:latin typeface="宋体" panose="02010600030101010101" pitchFamily="2" charset="-122"/>
                <a:ea typeface="宋体" panose="02010600030101010101" pitchFamily="2" charset="-122"/>
              </a:rPr>
              <a:t>。它们的先验概率分别是</a:t>
            </a:r>
            <a:endParaRPr lang="zh-CN" altLang="en-US" sz="2800" dirty="0">
              <a:latin typeface="宋体" panose="02010600030101010101" pitchFamily="2" charset="-122"/>
              <a:ea typeface="宋体" panose="02010600030101010101" pitchFamily="2" charset="-122"/>
            </a:endParaRPr>
          </a:p>
          <a:p>
            <a:pPr eaLnBrk="1" hangingPunct="1">
              <a:buFontTx/>
              <a:buNone/>
            </a:pPr>
            <a:r>
              <a:rPr lang="zh-CN" altLang="en-US" sz="2800" dirty="0">
                <a:latin typeface="宋体" panose="02010600030101010101" pitchFamily="2" charset="-122"/>
                <a:ea typeface="宋体" panose="02010600030101010101" pitchFamily="2" charset="-122"/>
              </a:rPr>
              <a:t>	</a:t>
            </a:r>
            <a:r>
              <a:rPr lang="en-US" altLang="zh-CN" sz="2800" dirty="0">
                <a:latin typeface="宋体" panose="02010600030101010101" pitchFamily="2" charset="-122"/>
                <a:ea typeface="宋体" panose="02010600030101010101" pitchFamily="2" charset="-122"/>
              </a:rPr>
              <a:t>P(h</a:t>
            </a:r>
            <a:r>
              <a:rPr lang="en-US" altLang="zh-CN" sz="2800" baseline="-25000" dirty="0">
                <a:latin typeface="宋体" panose="02010600030101010101" pitchFamily="2" charset="-122"/>
                <a:ea typeface="宋体" panose="02010600030101010101" pitchFamily="2" charset="-122"/>
              </a:rPr>
              <a:t>1</a:t>
            </a:r>
            <a:r>
              <a:rPr lang="en-US" altLang="zh-CN" sz="2800" dirty="0">
                <a:latin typeface="宋体" panose="02010600030101010101" pitchFamily="2" charset="-122"/>
                <a:ea typeface="宋体" panose="02010600030101010101" pitchFamily="2" charset="-122"/>
              </a:rPr>
              <a:t>)=0.3</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P(h</a:t>
            </a:r>
            <a:r>
              <a:rPr lang="en-US" altLang="zh-CN" sz="2800" baseline="-25000" dirty="0">
                <a:latin typeface="宋体" panose="02010600030101010101" pitchFamily="2" charset="-122"/>
                <a:ea typeface="宋体" panose="02010600030101010101" pitchFamily="2" charset="-122"/>
              </a:rPr>
              <a:t>2</a:t>
            </a:r>
            <a:r>
              <a:rPr lang="en-US" altLang="zh-CN" sz="2800" dirty="0">
                <a:latin typeface="宋体" panose="02010600030101010101" pitchFamily="2" charset="-122"/>
                <a:ea typeface="宋体" panose="02010600030101010101" pitchFamily="2" charset="-122"/>
              </a:rPr>
              <a:t>)=0.3</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P(h</a:t>
            </a:r>
            <a:r>
              <a:rPr lang="en-US" altLang="zh-CN" sz="2800" baseline="-25000" dirty="0">
                <a:latin typeface="宋体" panose="02010600030101010101" pitchFamily="2" charset="-122"/>
                <a:ea typeface="宋体" panose="02010600030101010101" pitchFamily="2" charset="-122"/>
              </a:rPr>
              <a:t>3</a:t>
            </a:r>
            <a:r>
              <a:rPr lang="en-US" altLang="zh-CN" sz="2800" dirty="0">
                <a:latin typeface="宋体" panose="02010600030101010101" pitchFamily="2" charset="-122"/>
                <a:ea typeface="宋体" panose="02010600030101010101" pitchFamily="2" charset="-122"/>
              </a:rPr>
              <a:t>)=0.4</a:t>
            </a:r>
            <a:r>
              <a:rPr lang="zh-CN" altLang="en-US"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a:p>
            <a:pPr eaLnBrk="1" hangingPunct="1">
              <a:buFontTx/>
              <a:buNone/>
            </a:pPr>
            <a:r>
              <a:rPr lang="zh-CN" altLang="en-US" sz="2800" dirty="0">
                <a:latin typeface="宋体" panose="02010600030101010101" pitchFamily="2" charset="-122"/>
                <a:ea typeface="宋体" panose="02010600030101010101" pitchFamily="2" charset="-122"/>
              </a:rPr>
              <a:t>	并且已知</a:t>
            </a:r>
            <a:endParaRPr lang="zh-CN" altLang="en-US" sz="2800" dirty="0">
              <a:latin typeface="宋体" panose="02010600030101010101" pitchFamily="2" charset="-122"/>
              <a:ea typeface="宋体" panose="02010600030101010101" pitchFamily="2" charset="-122"/>
            </a:endParaRPr>
          </a:p>
          <a:p>
            <a:pPr eaLnBrk="1" hangingPunct="1">
              <a:buFontTx/>
              <a:buNone/>
            </a:pPr>
            <a:r>
              <a:rPr lang="zh-CN" altLang="en-US" sz="2800" dirty="0">
                <a:latin typeface="宋体" panose="02010600030101010101" pitchFamily="2" charset="-122"/>
                <a:ea typeface="宋体" panose="02010600030101010101" pitchFamily="2" charset="-122"/>
              </a:rPr>
              <a:t>	</a:t>
            </a:r>
            <a:r>
              <a:rPr lang="en-US" altLang="zh-CN" sz="2800" dirty="0">
                <a:latin typeface="宋体" panose="02010600030101010101" pitchFamily="2" charset="-122"/>
                <a:ea typeface="宋体" panose="02010600030101010101" pitchFamily="2" charset="-122"/>
              </a:rPr>
              <a:t>P(d|h</a:t>
            </a:r>
            <a:r>
              <a:rPr lang="en-US" altLang="zh-CN" sz="2800" baseline="-25000" dirty="0">
                <a:latin typeface="宋体" panose="02010600030101010101" pitchFamily="2" charset="-122"/>
                <a:ea typeface="宋体" panose="02010600030101010101" pitchFamily="2" charset="-122"/>
              </a:rPr>
              <a:t>1</a:t>
            </a:r>
            <a:r>
              <a:rPr lang="en-US" altLang="zh-CN" sz="2800" dirty="0">
                <a:latin typeface="宋体" panose="02010600030101010101" pitchFamily="2" charset="-122"/>
                <a:ea typeface="宋体" panose="02010600030101010101" pitchFamily="2" charset="-122"/>
              </a:rPr>
              <a:t>)=0.5</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P(d|h</a:t>
            </a:r>
            <a:r>
              <a:rPr lang="en-US" altLang="zh-CN" sz="2800" baseline="-25000" dirty="0">
                <a:latin typeface="宋体" panose="02010600030101010101" pitchFamily="2" charset="-122"/>
                <a:ea typeface="宋体" panose="02010600030101010101" pitchFamily="2" charset="-122"/>
              </a:rPr>
              <a:t>2</a:t>
            </a:r>
            <a:r>
              <a:rPr lang="en-US" altLang="zh-CN" sz="2800" dirty="0">
                <a:latin typeface="宋体" panose="02010600030101010101" pitchFamily="2" charset="-122"/>
                <a:ea typeface="宋体" panose="02010600030101010101" pitchFamily="2" charset="-122"/>
              </a:rPr>
              <a:t>)=0.3</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P(d|h</a:t>
            </a:r>
            <a:r>
              <a:rPr lang="en-US" altLang="zh-CN" sz="2800" baseline="-25000" dirty="0">
                <a:latin typeface="宋体" panose="02010600030101010101" pitchFamily="2" charset="-122"/>
                <a:ea typeface="宋体" panose="02010600030101010101" pitchFamily="2" charset="-122"/>
              </a:rPr>
              <a:t>3</a:t>
            </a:r>
            <a:r>
              <a:rPr lang="en-US" altLang="zh-CN" sz="2800" dirty="0">
                <a:latin typeface="宋体" panose="02010600030101010101" pitchFamily="2" charset="-122"/>
                <a:ea typeface="宋体" panose="02010600030101010101" pitchFamily="2" charset="-122"/>
              </a:rPr>
              <a:t>)=0.2</a:t>
            </a:r>
            <a:r>
              <a:rPr lang="zh-CN" altLang="en-US"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a:p>
            <a:pPr eaLnBrk="1" hangingPunct="1">
              <a:buFontTx/>
              <a:buNone/>
            </a:pPr>
            <a:r>
              <a:rPr lang="zh-CN" altLang="en-US" sz="2800" dirty="0">
                <a:latin typeface="宋体" panose="02010600030101010101" pitchFamily="2" charset="-122"/>
                <a:ea typeface="宋体" panose="02010600030101010101" pitchFamily="2" charset="-122"/>
              </a:rPr>
              <a:t>	又已知在分类集合</a:t>
            </a:r>
            <a:r>
              <a:rPr lang="en-US" altLang="zh-CN" sz="2800" dirty="0">
                <a:latin typeface="宋体" panose="02010600030101010101" pitchFamily="2" charset="-122"/>
                <a:ea typeface="宋体" panose="02010600030101010101" pitchFamily="2" charset="-122"/>
              </a:rPr>
              <a:t>V={</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上数据</a:t>
            </a:r>
            <a:r>
              <a:rPr lang="en-US" altLang="zh-CN" sz="2800" dirty="0">
                <a:latin typeface="宋体" panose="02010600030101010101" pitchFamily="2" charset="-122"/>
                <a:ea typeface="宋体" panose="02010600030101010101" pitchFamily="2" charset="-122"/>
              </a:rPr>
              <a:t>d</a:t>
            </a:r>
            <a:r>
              <a:rPr lang="zh-CN" altLang="en-US" sz="2800" dirty="0">
                <a:latin typeface="宋体" panose="02010600030101010101" pitchFamily="2" charset="-122"/>
                <a:ea typeface="宋体" panose="02010600030101010101" pitchFamily="2" charset="-122"/>
              </a:rPr>
              <a:t>被</a:t>
            </a:r>
            <a:r>
              <a:rPr lang="en-US" altLang="zh-CN" sz="2800" dirty="0">
                <a:latin typeface="宋体" panose="02010600030101010101" pitchFamily="2" charset="-122"/>
                <a:ea typeface="宋体" panose="02010600030101010101" pitchFamily="2" charset="-122"/>
              </a:rPr>
              <a:t>h</a:t>
            </a:r>
            <a:r>
              <a:rPr lang="en-US" altLang="zh-CN" sz="2800" baseline="-250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分类为正，被</a:t>
            </a:r>
            <a:r>
              <a:rPr lang="en-US" altLang="zh-CN" sz="2800" dirty="0">
                <a:latin typeface="宋体" panose="02010600030101010101" pitchFamily="2" charset="-122"/>
                <a:ea typeface="宋体" panose="02010600030101010101" pitchFamily="2" charset="-122"/>
              </a:rPr>
              <a:t>h</a:t>
            </a:r>
            <a:r>
              <a:rPr lang="en-US" altLang="zh-CN" sz="2800" baseline="-250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和</a:t>
            </a:r>
            <a:r>
              <a:rPr lang="en-US" altLang="zh-CN" sz="2800" dirty="0">
                <a:latin typeface="宋体" panose="02010600030101010101" pitchFamily="2" charset="-122"/>
                <a:ea typeface="宋体" panose="02010600030101010101" pitchFamily="2" charset="-122"/>
              </a:rPr>
              <a:t>h</a:t>
            </a:r>
            <a:r>
              <a:rPr lang="en-US" altLang="zh-CN" sz="2800" baseline="-25000" dirty="0">
                <a:latin typeface="宋体" panose="02010600030101010101" pitchFamily="2" charset="-122"/>
                <a:ea typeface="宋体" panose="02010600030101010101" pitchFamily="2" charset="-122"/>
              </a:rPr>
              <a:t>3</a:t>
            </a:r>
            <a:r>
              <a:rPr lang="zh-CN" altLang="en-US" sz="2800" dirty="0">
                <a:latin typeface="宋体" panose="02010600030101010101" pitchFamily="2" charset="-122"/>
                <a:ea typeface="宋体" panose="02010600030101010101" pitchFamily="2" charset="-122"/>
              </a:rPr>
              <a:t>分类为负。请分别依据</a:t>
            </a:r>
            <a:r>
              <a:rPr lang="en-US" altLang="zh-CN" sz="2800" dirty="0">
                <a:latin typeface="宋体" panose="02010600030101010101" pitchFamily="2" charset="-122"/>
                <a:ea typeface="宋体" panose="02010600030101010101" pitchFamily="2" charset="-122"/>
              </a:rPr>
              <a:t>MAP</a:t>
            </a:r>
            <a:r>
              <a:rPr lang="zh-CN" altLang="en-US" sz="2800" dirty="0">
                <a:latin typeface="宋体" panose="02010600030101010101" pitchFamily="2" charset="-122"/>
                <a:ea typeface="宋体" panose="02010600030101010101" pitchFamily="2" charset="-122"/>
              </a:rPr>
              <a:t>假设和贝叶斯最优分类器对数据</a:t>
            </a:r>
            <a:r>
              <a:rPr lang="en-US" altLang="zh-CN" sz="2800" dirty="0">
                <a:latin typeface="宋体" panose="02010600030101010101" pitchFamily="2" charset="-122"/>
                <a:ea typeface="宋体" panose="02010600030101010101" pitchFamily="2" charset="-122"/>
              </a:rPr>
              <a:t>d</a:t>
            </a:r>
            <a:r>
              <a:rPr lang="zh-CN" altLang="en-US" sz="2800" dirty="0">
                <a:latin typeface="宋体" panose="02010600030101010101" pitchFamily="2" charset="-122"/>
                <a:ea typeface="宋体" panose="02010600030101010101" pitchFamily="2" charset="-122"/>
              </a:rPr>
              <a:t>进行分类。</a:t>
            </a:r>
            <a:endParaRPr lang="zh-CN" altLang="en-US" sz="2800" dirty="0">
              <a:latin typeface="宋体" panose="02010600030101010101" pitchFamily="2" charset="-122"/>
              <a:ea typeface="宋体" panose="02010600030101010101" pitchFamily="2" charset="-122"/>
            </a:endParaRPr>
          </a:p>
        </p:txBody>
      </p:sp>
      <p:sp>
        <p:nvSpPr>
          <p:cNvPr id="29700"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578">
                                            <p:txEl>
                                              <p:charRg st="0" end="32"/>
                                            </p:txEl>
                                          </p:spTgt>
                                        </p:tgtEl>
                                        <p:attrNameLst>
                                          <p:attrName>style.visibility</p:attrName>
                                        </p:attrNameLst>
                                      </p:cBhvr>
                                      <p:to>
                                        <p:strVal val="visible"/>
                                      </p:to>
                                    </p:set>
                                    <p:anim calcmode="lin" valueType="num">
                                      <p:cBhvr additive="base">
                                        <p:cTn id="7" dur="500" fill="hold"/>
                                        <p:tgtEl>
                                          <p:spTgt spid="24578">
                                            <p:txEl>
                                              <p:charRg st="0" end="3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charRg st="0" end="3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4578">
                                            <p:txEl>
                                              <p:charRg st="32" end="64"/>
                                            </p:txEl>
                                          </p:spTgt>
                                        </p:tgtEl>
                                        <p:attrNameLst>
                                          <p:attrName>style.visibility</p:attrName>
                                        </p:attrNameLst>
                                      </p:cBhvr>
                                      <p:to>
                                        <p:strVal val="visible"/>
                                      </p:to>
                                    </p:set>
                                    <p:anim calcmode="lin" valueType="num">
                                      <p:cBhvr additive="base">
                                        <p:cTn id="12" dur="500" fill="hold"/>
                                        <p:tgtEl>
                                          <p:spTgt spid="24578">
                                            <p:txEl>
                                              <p:charRg st="32" end="6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578">
                                            <p:txEl>
                                              <p:charRg st="32" end="6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4578">
                                            <p:txEl>
                                              <p:charRg st="64" end="70"/>
                                            </p:txEl>
                                          </p:spTgt>
                                        </p:tgtEl>
                                        <p:attrNameLst>
                                          <p:attrName>style.visibility</p:attrName>
                                        </p:attrNameLst>
                                      </p:cBhvr>
                                      <p:to>
                                        <p:strVal val="visible"/>
                                      </p:to>
                                    </p:set>
                                    <p:anim calcmode="lin" valueType="num">
                                      <p:cBhvr additive="base">
                                        <p:cTn id="17" dur="500" fill="hold"/>
                                        <p:tgtEl>
                                          <p:spTgt spid="24578">
                                            <p:txEl>
                                              <p:charRg st="64" end="7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78">
                                            <p:txEl>
                                              <p:charRg st="64" end="7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4578">
                                            <p:txEl>
                                              <p:charRg st="70" end="108"/>
                                            </p:txEl>
                                          </p:spTgt>
                                        </p:tgtEl>
                                        <p:attrNameLst>
                                          <p:attrName>style.visibility</p:attrName>
                                        </p:attrNameLst>
                                      </p:cBhvr>
                                      <p:to>
                                        <p:strVal val="visible"/>
                                      </p:to>
                                    </p:set>
                                    <p:anim calcmode="lin" valueType="num">
                                      <p:cBhvr additive="base">
                                        <p:cTn id="22" dur="500" fill="hold"/>
                                        <p:tgtEl>
                                          <p:spTgt spid="24578">
                                            <p:txEl>
                                              <p:charRg st="70" end="10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4578">
                                            <p:txEl>
                                              <p:charRg st="70" end="108"/>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24578">
                                            <p:txEl>
                                              <p:charRg st="108" end="176"/>
                                            </p:txEl>
                                          </p:spTgt>
                                        </p:tgtEl>
                                        <p:attrNameLst>
                                          <p:attrName>style.visibility</p:attrName>
                                        </p:attrNameLst>
                                      </p:cBhvr>
                                      <p:to>
                                        <p:strVal val="visible"/>
                                      </p:to>
                                    </p:set>
                                    <p:anim calcmode="lin" valueType="num">
                                      <p:cBhvr additive="base">
                                        <p:cTn id="27" dur="500" fill="hold"/>
                                        <p:tgtEl>
                                          <p:spTgt spid="24578">
                                            <p:txEl>
                                              <p:charRg st="108" end="17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578">
                                            <p:txEl>
                                              <p:charRg st="108" end="1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5" name="Rectangle 5"/>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贝叶斯分类器</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示例</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25602" name="Rectangle 2"/>
          <p:cNvSpPr>
            <a:spLocks noGrp="1"/>
          </p:cNvSpPr>
          <p:nvPr>
            <p:ph idx="1"/>
          </p:nvPr>
        </p:nvSpPr>
        <p:spPr>
          <a:ln/>
        </p:spPr>
        <p:txBody>
          <a:bodyPr vert="horz" wrap="square" lIns="91440" tIns="45720" rIns="91440" bIns="45720" anchor="t" anchorCtr="0"/>
          <a:p>
            <a:pPr eaLnBrk="1" hangingPunct="1">
              <a:buFontTx/>
              <a:buNone/>
            </a:pPr>
            <a:r>
              <a:rPr lang="zh-CN" altLang="en-US" dirty="0">
                <a:latin typeface="宋体" panose="02010600030101010101" pitchFamily="2" charset="-122"/>
                <a:ea typeface="宋体" panose="02010600030101010101" pitchFamily="2" charset="-122"/>
              </a:rPr>
              <a:t>解：先分别计算出假设</a:t>
            </a:r>
            <a:r>
              <a:rPr lang="en-US" altLang="zh-CN" dirty="0">
                <a:latin typeface="宋体" panose="02010600030101010101" pitchFamily="2" charset="-122"/>
                <a:ea typeface="宋体" panose="02010600030101010101" pitchFamily="2" charset="-122"/>
              </a:rPr>
              <a:t>h</a:t>
            </a:r>
            <a:r>
              <a:rPr lang="en-US" altLang="zh-CN" sz="2800" baseline="-25000"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h</a:t>
            </a:r>
            <a:r>
              <a:rPr lang="en-US" altLang="zh-CN" sz="2800" baseline="-25000"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h</a:t>
            </a:r>
            <a:r>
              <a:rPr lang="en-US" altLang="zh-CN" sz="2800" baseline="-25000"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的后验概率如下。</a:t>
            </a:r>
            <a:endParaRPr lang="zh-CN" altLang="en-US" dirty="0">
              <a:latin typeface="宋体" panose="02010600030101010101" pitchFamily="2" charset="-122"/>
              <a:ea typeface="宋体" panose="02010600030101010101" pitchFamily="2" charset="-122"/>
            </a:endParaRPr>
          </a:p>
          <a:p>
            <a:pPr eaLnBrk="1" hangingPunct="1">
              <a:buFont typeface="Wingdings 2" panose="05020102010507070707" pitchFamily="18" charset="2"/>
              <a:buChar char=""/>
            </a:pPr>
            <a:endParaRPr lang="zh-CN" altLang="en-US" dirty="0">
              <a:latin typeface="宋体" panose="02010600030101010101" pitchFamily="2" charset="-122"/>
              <a:ea typeface="宋体" panose="02010600030101010101" pitchFamily="2" charset="-122"/>
            </a:endParaRPr>
          </a:p>
          <a:p>
            <a:pPr eaLnBrk="1" hangingPunct="1">
              <a:buFont typeface="Wingdings 2" panose="05020102010507070707" pitchFamily="18" charset="2"/>
              <a:buChar char=""/>
            </a:pPr>
            <a:endParaRPr lang="zh-CN" altLang="en-US" dirty="0">
              <a:latin typeface="宋体" panose="02010600030101010101" pitchFamily="2" charset="-122"/>
              <a:ea typeface="宋体" panose="02010600030101010101" pitchFamily="2" charset="-122"/>
            </a:endParaRPr>
          </a:p>
          <a:p>
            <a:pPr eaLnBrk="1" hangingPunct="1">
              <a:buFont typeface="Wingdings 2" panose="05020102010507070707" pitchFamily="18" charset="2"/>
              <a:buChar char=""/>
            </a:pPr>
            <a:endParaRPr lang="zh-CN" altLang="en-US" dirty="0">
              <a:latin typeface="宋体" panose="02010600030101010101" pitchFamily="2" charset="-122"/>
              <a:ea typeface="宋体" panose="02010600030101010101" pitchFamily="2" charset="-122"/>
            </a:endParaRPr>
          </a:p>
          <a:p>
            <a:pPr eaLnBrk="1" hangingPunct="1">
              <a:buFont typeface="Wingdings 2" panose="05020102010507070707" pitchFamily="18" charset="2"/>
              <a:buChar char=""/>
            </a:pPr>
            <a:endParaRPr lang="zh-CN" altLang="en-US" dirty="0">
              <a:latin typeface="宋体" panose="02010600030101010101" pitchFamily="2" charset="-122"/>
              <a:ea typeface="宋体" panose="02010600030101010101" pitchFamily="2" charset="-122"/>
            </a:endParaRPr>
          </a:p>
          <a:p>
            <a:pPr eaLnBrk="1" hangingPunct="1">
              <a:buFontTx/>
              <a:buNone/>
            </a:pPr>
            <a:r>
              <a:rPr lang="zh-CN" altLang="en-US" dirty="0">
                <a:latin typeface="宋体" panose="02010600030101010101" pitchFamily="2" charset="-122"/>
                <a:ea typeface="宋体" panose="02010600030101010101" pitchFamily="2" charset="-122"/>
              </a:rPr>
              <a:t>	那么依据</a:t>
            </a:r>
            <a:r>
              <a:rPr lang="en-US" altLang="zh-CN" dirty="0">
                <a:latin typeface="宋体" panose="02010600030101010101" pitchFamily="2" charset="-122"/>
                <a:ea typeface="宋体" panose="02010600030101010101" pitchFamily="2" charset="-122"/>
              </a:rPr>
              <a:t>MAP</a:t>
            </a:r>
            <a:r>
              <a:rPr lang="zh-CN" altLang="en-US" dirty="0">
                <a:latin typeface="宋体" panose="02010600030101010101" pitchFamily="2" charset="-122"/>
                <a:ea typeface="宋体" panose="02010600030101010101" pitchFamily="2" charset="-122"/>
              </a:rPr>
              <a:t>假设，</a:t>
            </a:r>
            <a:r>
              <a:rPr lang="en-US" altLang="zh-CN" dirty="0">
                <a:latin typeface="宋体" panose="02010600030101010101" pitchFamily="2" charset="-122"/>
                <a:ea typeface="宋体" panose="02010600030101010101" pitchFamily="2" charset="-122"/>
              </a:rPr>
              <a:t>h</a:t>
            </a:r>
            <a:r>
              <a:rPr lang="en-US" altLang="zh-CN" sz="2800" baseline="-25000"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是最优假设，所以数据</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应分类为</a:t>
            </a:r>
            <a:r>
              <a:rPr lang="zh-CN" altLang="en-US" dirty="0">
                <a:solidFill>
                  <a:srgbClr val="0000FF"/>
                </a:solidFill>
                <a:latin typeface="宋体" panose="02010600030101010101" pitchFamily="2" charset="-122"/>
                <a:ea typeface="宋体" panose="02010600030101010101" pitchFamily="2" charset="-122"/>
              </a:rPr>
              <a:t>正</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30724"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25603" name="Object 3"/>
          <p:cNvGraphicFramePr>
            <a:graphicFrameLocks noChangeAspect="1"/>
          </p:cNvGraphicFramePr>
          <p:nvPr/>
        </p:nvGraphicFramePr>
        <p:xfrm>
          <a:off x="1331913" y="3306763"/>
          <a:ext cx="6553200" cy="703262"/>
        </p:xfrm>
        <a:graphic>
          <a:graphicData uri="http://schemas.openxmlformats.org/presentationml/2006/ole">
            <mc:AlternateContent xmlns:mc="http://schemas.openxmlformats.org/markup-compatibility/2006">
              <mc:Choice xmlns:v="urn:schemas-microsoft-com:vml" Requires="v">
                <p:oleObj spid="_x0000_s3085" name="" r:id="rId1" imgW="4062095" imgH="431800" progId="Equation.3">
                  <p:embed/>
                </p:oleObj>
              </mc:Choice>
              <mc:Fallback>
                <p:oleObj name="" r:id="rId1" imgW="4062095" imgH="431800" progId="Equation.3">
                  <p:embed/>
                  <p:pic>
                    <p:nvPicPr>
                      <p:cNvPr id="0" name="图片 3084"/>
                      <p:cNvPicPr/>
                      <p:nvPr/>
                    </p:nvPicPr>
                    <p:blipFill>
                      <a:blip r:embed="rId2"/>
                      <a:stretch>
                        <a:fillRect/>
                      </a:stretch>
                    </p:blipFill>
                    <p:spPr>
                      <a:xfrm>
                        <a:off x="1331913" y="3306763"/>
                        <a:ext cx="6553200" cy="703262"/>
                      </a:xfrm>
                      <a:prstGeom prst="rect">
                        <a:avLst/>
                      </a:prstGeom>
                      <a:noFill/>
                      <a:ln w="38100">
                        <a:noFill/>
                        <a:miter/>
                      </a:ln>
                    </p:spPr>
                  </p:pic>
                </p:oleObj>
              </mc:Fallback>
            </mc:AlternateContent>
          </a:graphicData>
        </a:graphic>
      </p:graphicFrame>
      <p:graphicFrame>
        <p:nvGraphicFramePr>
          <p:cNvPr id="25604" name="Object 4"/>
          <p:cNvGraphicFramePr>
            <a:graphicFrameLocks noChangeAspect="1"/>
          </p:cNvGraphicFramePr>
          <p:nvPr/>
        </p:nvGraphicFramePr>
        <p:xfrm>
          <a:off x="1331913" y="4098925"/>
          <a:ext cx="6553200" cy="698500"/>
        </p:xfrm>
        <a:graphic>
          <a:graphicData uri="http://schemas.openxmlformats.org/presentationml/2006/ole">
            <mc:AlternateContent xmlns:mc="http://schemas.openxmlformats.org/markup-compatibility/2006">
              <mc:Choice xmlns:v="urn:schemas-microsoft-com:vml" Requires="v">
                <p:oleObj spid="_x0000_s3084" name="" r:id="rId3" imgW="4049395" imgH="431800" progId="Equation.3">
                  <p:embed/>
                </p:oleObj>
              </mc:Choice>
              <mc:Fallback>
                <p:oleObj name="" r:id="rId3" imgW="4049395" imgH="431800" progId="Equation.3">
                  <p:embed/>
                  <p:pic>
                    <p:nvPicPr>
                      <p:cNvPr id="0" name="图片 3083"/>
                      <p:cNvPicPr/>
                      <p:nvPr/>
                    </p:nvPicPr>
                    <p:blipFill>
                      <a:blip r:embed="rId4"/>
                      <a:stretch>
                        <a:fillRect/>
                      </a:stretch>
                    </p:blipFill>
                    <p:spPr>
                      <a:xfrm>
                        <a:off x="1331913" y="4098925"/>
                        <a:ext cx="6553200" cy="698500"/>
                      </a:xfrm>
                      <a:prstGeom prst="rect">
                        <a:avLst/>
                      </a:prstGeom>
                      <a:noFill/>
                      <a:ln w="38100">
                        <a:noFill/>
                        <a:miter/>
                      </a:ln>
                    </p:spPr>
                  </p:pic>
                </p:oleObj>
              </mc:Fallback>
            </mc:AlternateContent>
          </a:graphicData>
        </a:graphic>
      </p:graphicFrame>
      <p:graphicFrame>
        <p:nvGraphicFramePr>
          <p:cNvPr id="25606" name="Object 6"/>
          <p:cNvGraphicFramePr>
            <a:graphicFrameLocks noChangeAspect="1"/>
          </p:cNvGraphicFramePr>
          <p:nvPr/>
        </p:nvGraphicFramePr>
        <p:xfrm>
          <a:off x="1331913" y="2587625"/>
          <a:ext cx="6583362" cy="708025"/>
        </p:xfrm>
        <a:graphic>
          <a:graphicData uri="http://schemas.openxmlformats.org/presentationml/2006/ole">
            <mc:AlternateContent xmlns:mc="http://schemas.openxmlformats.org/markup-compatibility/2006">
              <mc:Choice xmlns:v="urn:schemas-microsoft-com:vml" Requires="v">
                <p:oleObj spid="_x0000_s3086" name="" r:id="rId5" imgW="4011295" imgH="431800" progId="Equation.3">
                  <p:embed/>
                </p:oleObj>
              </mc:Choice>
              <mc:Fallback>
                <p:oleObj name="" r:id="rId5" imgW="4011295" imgH="431800" progId="Equation.3">
                  <p:embed/>
                  <p:pic>
                    <p:nvPicPr>
                      <p:cNvPr id="0" name="图片 3085"/>
                      <p:cNvPicPr/>
                      <p:nvPr/>
                    </p:nvPicPr>
                    <p:blipFill>
                      <a:blip r:embed="rId6"/>
                      <a:stretch>
                        <a:fillRect/>
                      </a:stretch>
                    </p:blipFill>
                    <p:spPr>
                      <a:xfrm>
                        <a:off x="1331913" y="2587625"/>
                        <a:ext cx="6583362" cy="708025"/>
                      </a:xfrm>
                      <a:prstGeom prst="rect">
                        <a:avLst/>
                      </a:prstGeom>
                      <a:noFill/>
                      <a:ln w="38100">
                        <a:noFill/>
                        <a:miter/>
                      </a:ln>
                    </p:spPr>
                  </p:pic>
                </p:oleObj>
              </mc:Fallback>
            </mc:AlternateContent>
          </a:graphicData>
        </a:graphic>
      </p:graphicFrame>
      <p:sp>
        <p:nvSpPr>
          <p:cNvPr id="25607" name="AutoShape 7"/>
          <p:cNvSpPr/>
          <p:nvPr/>
        </p:nvSpPr>
        <p:spPr>
          <a:xfrm>
            <a:off x="7740650" y="2133600"/>
            <a:ext cx="1296988" cy="504825"/>
          </a:xfrm>
          <a:prstGeom prst="wedgeRectCallout">
            <a:avLst>
              <a:gd name="adj1" fmla="val -43750"/>
              <a:gd name="adj2" fmla="val 70000"/>
            </a:avLst>
          </a:prstGeom>
          <a:solidFill>
            <a:srgbClr val="00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eaLnBrk="1" hangingPunct="1">
              <a:spcBef>
                <a:spcPct val="0"/>
              </a:spcBef>
              <a:buClrTx/>
              <a:buSzTx/>
              <a:buFontTx/>
              <a:buNone/>
            </a:pPr>
            <a:r>
              <a:rPr lang="zh-CN" altLang="en-US" sz="2400" dirty="0">
                <a:solidFill>
                  <a:schemeClr val="tx1"/>
                </a:solidFill>
                <a:latin typeface="Arial" panose="020B0604020202020204" pitchFamily="34" charset="0"/>
                <a:ea typeface="宋体" panose="02010600030101010101" pitchFamily="2" charset="-122"/>
              </a:rPr>
              <a:t>最优假设</a:t>
            </a:r>
            <a:endParaRPr lang="zh-CN" altLang="en-US" sz="2400"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additive="base">
                                        <p:cTn id="7" dur="500" fill="hold"/>
                                        <p:tgtEl>
                                          <p:spTgt spid="25606"/>
                                        </p:tgtEl>
                                        <p:attrNameLst>
                                          <p:attrName>ppt_x</p:attrName>
                                        </p:attrNameLst>
                                      </p:cBhvr>
                                      <p:tavLst>
                                        <p:tav tm="0">
                                          <p:val>
                                            <p:strVal val="0-#ppt_w/2"/>
                                          </p:val>
                                        </p:tav>
                                        <p:tav tm="100000">
                                          <p:val>
                                            <p:strVal val="#ppt_x"/>
                                          </p:val>
                                        </p:tav>
                                      </p:tavLst>
                                    </p:anim>
                                    <p:anim calcmode="lin" valueType="num">
                                      <p:cBhvr additive="base">
                                        <p:cTn id="8" dur="500" fill="hold"/>
                                        <p:tgtEl>
                                          <p:spTgt spid="256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603"/>
                                        </p:tgtEl>
                                        <p:attrNameLst>
                                          <p:attrName>style.visibility</p:attrName>
                                        </p:attrNameLst>
                                      </p:cBhvr>
                                      <p:to>
                                        <p:strVal val="visible"/>
                                      </p:to>
                                    </p:set>
                                    <p:anim calcmode="lin" valueType="num">
                                      <p:cBhvr additive="base">
                                        <p:cTn id="13" dur="500" fill="hold"/>
                                        <p:tgtEl>
                                          <p:spTgt spid="25603"/>
                                        </p:tgtEl>
                                        <p:attrNameLst>
                                          <p:attrName>ppt_x</p:attrName>
                                        </p:attrNameLst>
                                      </p:cBhvr>
                                      <p:tavLst>
                                        <p:tav tm="0">
                                          <p:val>
                                            <p:strVal val="0-#ppt_w/2"/>
                                          </p:val>
                                        </p:tav>
                                        <p:tav tm="100000">
                                          <p:val>
                                            <p:strVal val="#ppt_x"/>
                                          </p:val>
                                        </p:tav>
                                      </p:tavLst>
                                    </p:anim>
                                    <p:anim calcmode="lin" valueType="num">
                                      <p:cBhvr additive="base">
                                        <p:cTn id="14"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5604"/>
                                        </p:tgtEl>
                                        <p:attrNameLst>
                                          <p:attrName>style.visibility</p:attrName>
                                        </p:attrNameLst>
                                      </p:cBhvr>
                                      <p:to>
                                        <p:strVal val="visible"/>
                                      </p:to>
                                    </p:set>
                                    <p:anim calcmode="lin" valueType="num">
                                      <p:cBhvr additive="base">
                                        <p:cTn id="19" dur="500" fill="hold"/>
                                        <p:tgtEl>
                                          <p:spTgt spid="25604"/>
                                        </p:tgtEl>
                                        <p:attrNameLst>
                                          <p:attrName>ppt_x</p:attrName>
                                        </p:attrNameLst>
                                      </p:cBhvr>
                                      <p:tavLst>
                                        <p:tav tm="0">
                                          <p:val>
                                            <p:strVal val="0-#ppt_w/2"/>
                                          </p:val>
                                        </p:tav>
                                        <p:tav tm="100000">
                                          <p:val>
                                            <p:strVal val="#ppt_x"/>
                                          </p:val>
                                        </p:tav>
                                      </p:tavLst>
                                    </p:anim>
                                    <p:anim calcmode="lin" valueType="num">
                                      <p:cBhvr additive="base">
                                        <p:cTn id="20"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607"/>
                                        </p:tgtEl>
                                        <p:attrNameLst>
                                          <p:attrName>style.visibility</p:attrName>
                                        </p:attrNameLst>
                                      </p:cBhvr>
                                      <p:to>
                                        <p:strVal val="visible"/>
                                      </p:to>
                                    </p:set>
                                    <p:anim calcmode="lin" valueType="num">
                                      <p:cBhvr additive="base">
                                        <p:cTn id="25" dur="1000" fill="hold"/>
                                        <p:tgtEl>
                                          <p:spTgt spid="25607"/>
                                        </p:tgtEl>
                                        <p:attrNameLst>
                                          <p:attrName>ppt_x</p:attrName>
                                        </p:attrNameLst>
                                      </p:cBhvr>
                                      <p:tavLst>
                                        <p:tav tm="0">
                                          <p:val>
                                            <p:strVal val="#ppt_x"/>
                                          </p:val>
                                        </p:tav>
                                        <p:tav tm="100000">
                                          <p:val>
                                            <p:strVal val="#ppt_x"/>
                                          </p:val>
                                        </p:tav>
                                      </p:tavLst>
                                    </p:anim>
                                    <p:anim calcmode="lin" valueType="num">
                                      <p:cBhvr additive="base">
                                        <p:cTn id="26" dur="1000" fill="hold"/>
                                        <p:tgtEl>
                                          <p:spTgt spid="2560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5602">
                                            <p:txEl>
                                              <p:charRg st="31" end="62"/>
                                            </p:txEl>
                                          </p:spTgt>
                                        </p:tgtEl>
                                        <p:attrNameLst>
                                          <p:attrName>style.visibility</p:attrName>
                                        </p:attrNameLst>
                                      </p:cBhvr>
                                      <p:to>
                                        <p:strVal val="visible"/>
                                      </p:to>
                                    </p:set>
                                    <p:animEffect transition="in" filter="blinds(horizontal)">
                                      <p:cBhvr>
                                        <p:cTn id="31" dur="1000"/>
                                        <p:tgtEl>
                                          <p:spTgt spid="25602">
                                            <p:txEl>
                                              <p:charRg st="31" end="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9" name="Rectangle 5"/>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贝叶斯分类器</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示例</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26626" name="Rectangle 2"/>
          <p:cNvSpPr>
            <a:spLocks noGrp="1"/>
          </p:cNvSpPr>
          <p:nvPr>
            <p:ph idx="1"/>
          </p:nvPr>
        </p:nvSpPr>
        <p:spPr>
          <a:xfrm>
            <a:off x="457200" y="838200"/>
            <a:ext cx="8229600" cy="5688013"/>
          </a:xfrm>
          <a:ln/>
        </p:spPr>
        <p:txBody>
          <a:bodyPr vert="horz" wrap="square" lIns="91440" tIns="45720" rIns="91440" bIns="45720" anchor="t" anchorCtr="0"/>
          <a:p>
            <a:pPr eaLnBrk="1" hangingPunct="1">
              <a:buFontTx/>
              <a:buNone/>
            </a:pPr>
            <a:r>
              <a:rPr lang="zh-CN" altLang="en-US" dirty="0">
                <a:latin typeface="宋体" panose="02010600030101010101" pitchFamily="2" charset="-122"/>
                <a:ea typeface="宋体" panose="02010600030101010101" pitchFamily="2" charset="-122"/>
              </a:rPr>
              <a:t>	对于贝叶斯最优分类器，再计算分类概率如下。</a:t>
            </a:r>
            <a:endParaRPr lang="zh-CN" altLang="en-US" dirty="0">
              <a:latin typeface="宋体" panose="02010600030101010101" pitchFamily="2" charset="-122"/>
              <a:ea typeface="宋体" panose="02010600030101010101" pitchFamily="2" charset="-122"/>
            </a:endParaRPr>
          </a:p>
          <a:p>
            <a:pPr eaLnBrk="1" hangingPunct="1">
              <a:buFont typeface="Wingdings 2" panose="05020102010507070707" pitchFamily="18" charset="2"/>
              <a:buChar char=""/>
            </a:pPr>
            <a:endParaRPr lang="zh-CN" altLang="en-US" dirty="0">
              <a:latin typeface="宋体" panose="02010600030101010101" pitchFamily="2" charset="-122"/>
              <a:ea typeface="宋体" panose="02010600030101010101" pitchFamily="2" charset="-122"/>
            </a:endParaRPr>
          </a:p>
          <a:p>
            <a:pPr eaLnBrk="1" hangingPunct="1">
              <a:buFont typeface="Wingdings 2" panose="05020102010507070707" pitchFamily="18" charset="2"/>
              <a:buChar char=""/>
            </a:pPr>
            <a:endParaRPr lang="zh-CN" altLang="en-US" dirty="0">
              <a:latin typeface="宋体" panose="02010600030101010101" pitchFamily="2" charset="-122"/>
              <a:ea typeface="宋体" panose="02010600030101010101" pitchFamily="2" charset="-122"/>
            </a:endParaRPr>
          </a:p>
          <a:p>
            <a:pPr eaLnBrk="1" hangingPunct="1">
              <a:buFont typeface="Wingdings 2" panose="05020102010507070707" pitchFamily="18" charset="2"/>
              <a:buChar char=""/>
            </a:pPr>
            <a:endParaRPr lang="zh-CN" altLang="en-US" dirty="0">
              <a:latin typeface="宋体" panose="02010600030101010101" pitchFamily="2" charset="-122"/>
              <a:ea typeface="宋体" panose="02010600030101010101" pitchFamily="2" charset="-122"/>
            </a:endParaRPr>
          </a:p>
          <a:p>
            <a:pPr eaLnBrk="1" hangingPunct="1">
              <a:buFont typeface="Wingdings 2" panose="05020102010507070707" pitchFamily="18" charset="2"/>
              <a:buChar char=""/>
            </a:pPr>
            <a:endParaRPr lang="zh-CN" altLang="en-US" dirty="0">
              <a:latin typeface="宋体" panose="02010600030101010101" pitchFamily="2" charset="-122"/>
              <a:ea typeface="宋体" panose="02010600030101010101" pitchFamily="2" charset="-122"/>
            </a:endParaRPr>
          </a:p>
          <a:p>
            <a:pPr eaLnBrk="1" hangingPunct="1">
              <a:buFont typeface="Wingdings 2" panose="05020102010507070707" pitchFamily="18" charset="2"/>
              <a:buChar char=""/>
            </a:pPr>
            <a:endParaRPr lang="zh-CN" altLang="en-US" dirty="0">
              <a:latin typeface="宋体" panose="02010600030101010101" pitchFamily="2" charset="-122"/>
              <a:ea typeface="宋体" panose="02010600030101010101" pitchFamily="2" charset="-122"/>
            </a:endParaRPr>
          </a:p>
          <a:p>
            <a:pPr eaLnBrk="1" hangingPunct="1">
              <a:buFont typeface="Wingdings 2" panose="05020102010507070707" pitchFamily="18" charset="2"/>
              <a:buChar char=""/>
            </a:pPr>
            <a:endParaRPr lang="zh-CN" altLang="en-US" dirty="0">
              <a:latin typeface="宋体" panose="02010600030101010101" pitchFamily="2" charset="-122"/>
              <a:ea typeface="宋体" panose="02010600030101010101" pitchFamily="2" charset="-122"/>
            </a:endParaRPr>
          </a:p>
          <a:p>
            <a:pPr eaLnBrk="1" hangingPunct="1">
              <a:buFontTx/>
              <a:buNone/>
            </a:pPr>
            <a:r>
              <a:rPr lang="zh-CN" altLang="en-US" dirty="0">
                <a:latin typeface="宋体" panose="02010600030101010101" pitchFamily="2" charset="-122"/>
                <a:ea typeface="宋体" panose="02010600030101010101" pitchFamily="2" charset="-122"/>
              </a:rPr>
              <a:t>	那么依据贝叶斯最优分类器，数据</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应该分类为</a:t>
            </a:r>
            <a:r>
              <a:rPr lang="zh-CN" altLang="en-US" b="1" dirty="0">
                <a:solidFill>
                  <a:srgbClr val="FF3300"/>
                </a:solidFill>
                <a:latin typeface="宋体" panose="02010600030101010101" pitchFamily="2" charset="-122"/>
                <a:ea typeface="宋体" panose="02010600030101010101" pitchFamily="2" charset="-122"/>
              </a:rPr>
              <a:t>负</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31748"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26627" name="Object 3"/>
          <p:cNvGraphicFramePr>
            <a:graphicFrameLocks noChangeAspect="1"/>
          </p:cNvGraphicFramePr>
          <p:nvPr/>
        </p:nvGraphicFramePr>
        <p:xfrm>
          <a:off x="1908175" y="1700213"/>
          <a:ext cx="6119813" cy="1712912"/>
        </p:xfrm>
        <a:graphic>
          <a:graphicData uri="http://schemas.openxmlformats.org/presentationml/2006/ole">
            <mc:AlternateContent xmlns:mc="http://schemas.openxmlformats.org/markup-compatibility/2006">
              <mc:Choice xmlns:v="urn:schemas-microsoft-com:vml" Requires="v">
                <p:oleObj spid="_x0000_s3088" name="" r:id="rId1" imgW="3632200" imgH="1016000" progId="Equation.3">
                  <p:embed/>
                </p:oleObj>
              </mc:Choice>
              <mc:Fallback>
                <p:oleObj name="" r:id="rId1" imgW="3632200" imgH="1016000" progId="Equation.3">
                  <p:embed/>
                  <p:pic>
                    <p:nvPicPr>
                      <p:cNvPr id="0" name="图片 3087"/>
                      <p:cNvPicPr/>
                      <p:nvPr/>
                    </p:nvPicPr>
                    <p:blipFill>
                      <a:blip r:embed="rId2"/>
                      <a:stretch>
                        <a:fillRect/>
                      </a:stretch>
                    </p:blipFill>
                    <p:spPr>
                      <a:xfrm>
                        <a:off x="1908175" y="1700213"/>
                        <a:ext cx="6119813" cy="1712912"/>
                      </a:xfrm>
                      <a:prstGeom prst="rect">
                        <a:avLst/>
                      </a:prstGeom>
                      <a:noFill/>
                      <a:ln w="38100">
                        <a:noFill/>
                        <a:miter/>
                      </a:ln>
                    </p:spPr>
                  </p:pic>
                </p:oleObj>
              </mc:Fallback>
            </mc:AlternateContent>
          </a:graphicData>
        </a:graphic>
      </p:graphicFrame>
      <p:graphicFrame>
        <p:nvGraphicFramePr>
          <p:cNvPr id="26628" name="Object 4"/>
          <p:cNvGraphicFramePr>
            <a:graphicFrameLocks noChangeAspect="1"/>
          </p:cNvGraphicFramePr>
          <p:nvPr/>
        </p:nvGraphicFramePr>
        <p:xfrm>
          <a:off x="1908175" y="3505200"/>
          <a:ext cx="5846763" cy="1714500"/>
        </p:xfrm>
        <a:graphic>
          <a:graphicData uri="http://schemas.openxmlformats.org/presentationml/2006/ole">
            <mc:AlternateContent xmlns:mc="http://schemas.openxmlformats.org/markup-compatibility/2006">
              <mc:Choice xmlns:v="urn:schemas-microsoft-com:vml" Requires="v">
                <p:oleObj spid="_x0000_s3087" name="" r:id="rId3" imgW="83210400" imgH="24384000" progId="Equation.3">
                  <p:embed/>
                </p:oleObj>
              </mc:Choice>
              <mc:Fallback>
                <p:oleObj name="" r:id="rId3" imgW="83210400" imgH="24384000" progId="Equation.3">
                  <p:embed/>
                  <p:pic>
                    <p:nvPicPr>
                      <p:cNvPr id="0" name="图片 3086"/>
                      <p:cNvPicPr/>
                      <p:nvPr/>
                    </p:nvPicPr>
                    <p:blipFill>
                      <a:blip r:embed="rId4"/>
                      <a:stretch>
                        <a:fillRect/>
                      </a:stretch>
                    </p:blipFill>
                    <p:spPr>
                      <a:xfrm>
                        <a:off x="1908175" y="3505200"/>
                        <a:ext cx="5846763" cy="1714500"/>
                      </a:xfrm>
                      <a:prstGeom prst="rect">
                        <a:avLst/>
                      </a:prstGeom>
                      <a:noFill/>
                      <a:ln w="38100">
                        <a:noFill/>
                        <a:miter/>
                      </a:ln>
                    </p:spPr>
                  </p:pic>
                </p:oleObj>
              </mc:Fallback>
            </mc:AlternateContent>
          </a:graphicData>
        </a:graphic>
      </p:graphicFrame>
      <p:sp>
        <p:nvSpPr>
          <p:cNvPr id="26630" name="AutoShape 6"/>
          <p:cNvSpPr/>
          <p:nvPr/>
        </p:nvSpPr>
        <p:spPr>
          <a:xfrm>
            <a:off x="3348038" y="4941888"/>
            <a:ext cx="2016125" cy="431800"/>
          </a:xfrm>
          <a:prstGeom prst="wedgeRectCallout">
            <a:avLst>
              <a:gd name="adj1" fmla="val -86847"/>
              <a:gd name="adj2" fmla="val -21806"/>
            </a:avLst>
          </a:prstGeom>
          <a:solidFill>
            <a:srgbClr val="00FFFF"/>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spcBef>
                <a:spcPct val="0"/>
              </a:spcBef>
              <a:buClrTx/>
              <a:buSzTx/>
              <a:buFontTx/>
              <a:buNone/>
            </a:pPr>
            <a:r>
              <a:rPr lang="en-US" altLang="zh-CN" sz="2400" dirty="0">
                <a:solidFill>
                  <a:schemeClr val="tx1"/>
                </a:solidFill>
                <a:latin typeface="宋体" panose="02010600030101010101" pitchFamily="2" charset="-122"/>
                <a:ea typeface="宋体" panose="02010600030101010101" pitchFamily="2" charset="-122"/>
              </a:rPr>
              <a:t>0.53</a:t>
            </a:r>
            <a:r>
              <a:rPr lang="zh-CN" altLang="en-US" sz="2400" dirty="0">
                <a:solidFill>
                  <a:schemeClr val="tx1"/>
                </a:solidFill>
                <a:latin typeface="宋体" panose="02010600030101010101" pitchFamily="2" charset="-122"/>
                <a:ea typeface="宋体" panose="02010600030101010101" pitchFamily="2" charset="-122"/>
              </a:rPr>
              <a:t> </a:t>
            </a:r>
            <a:r>
              <a:rPr lang="en-US" altLang="zh-CN" sz="2400" dirty="0">
                <a:solidFill>
                  <a:schemeClr val="tx1"/>
                </a:solidFill>
                <a:latin typeface="宋体" panose="02010600030101010101" pitchFamily="2" charset="-122"/>
                <a:ea typeface="宋体" panose="02010600030101010101" pitchFamily="2" charset="-122"/>
              </a:rPr>
              <a:t>&gt;</a:t>
            </a:r>
            <a:r>
              <a:rPr lang="zh-CN" altLang="en-US" sz="2400" dirty="0">
                <a:solidFill>
                  <a:schemeClr val="tx1"/>
                </a:solidFill>
                <a:latin typeface="宋体" panose="02010600030101010101" pitchFamily="2" charset="-122"/>
                <a:ea typeface="宋体" panose="02010600030101010101" pitchFamily="2" charset="-122"/>
              </a:rPr>
              <a:t> </a:t>
            </a:r>
            <a:r>
              <a:rPr lang="en-US" altLang="zh-CN" sz="2400" dirty="0">
                <a:solidFill>
                  <a:schemeClr val="tx1"/>
                </a:solidFill>
                <a:latin typeface="宋体" panose="02010600030101010101" pitchFamily="2" charset="-122"/>
                <a:ea typeface="宋体" panose="02010600030101010101" pitchFamily="2" charset="-122"/>
              </a:rPr>
              <a:t>0.47</a:t>
            </a:r>
            <a:endParaRPr lang="en-US" altLang="zh-CN" sz="2400" dirty="0">
              <a:solidFill>
                <a:schemeClr val="tx1"/>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ppt_x"/>
                                          </p:val>
                                        </p:tav>
                                        <p:tav tm="100000">
                                          <p:val>
                                            <p:strVal val="#ppt_x"/>
                                          </p:val>
                                        </p:tav>
                                      </p:tavLst>
                                    </p:anim>
                                    <p:anim calcmode="lin" valueType="num">
                                      <p:cBhvr additive="base">
                                        <p:cTn id="8"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8"/>
                                        </p:tgtEl>
                                        <p:attrNameLst>
                                          <p:attrName>style.visibility</p:attrName>
                                        </p:attrNameLst>
                                      </p:cBhvr>
                                      <p:to>
                                        <p:strVal val="visible"/>
                                      </p:to>
                                    </p:set>
                                    <p:anim calcmode="lin" valueType="num">
                                      <p:cBhvr additive="base">
                                        <p:cTn id="13" dur="500" fill="hold"/>
                                        <p:tgtEl>
                                          <p:spTgt spid="26628"/>
                                        </p:tgtEl>
                                        <p:attrNameLst>
                                          <p:attrName>ppt_x</p:attrName>
                                        </p:attrNameLst>
                                      </p:cBhvr>
                                      <p:tavLst>
                                        <p:tav tm="0">
                                          <p:val>
                                            <p:strVal val="#ppt_x"/>
                                          </p:val>
                                        </p:tav>
                                        <p:tav tm="100000">
                                          <p:val>
                                            <p:strVal val="#ppt_x"/>
                                          </p:val>
                                        </p:tav>
                                      </p:tavLst>
                                    </p:anim>
                                    <p:anim calcmode="lin" valueType="num">
                                      <p:cBhvr additive="base">
                                        <p:cTn id="14"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6630"/>
                                        </p:tgtEl>
                                        <p:attrNameLst>
                                          <p:attrName>style.visibility</p:attrName>
                                        </p:attrNameLst>
                                      </p:cBhvr>
                                      <p:to>
                                        <p:strVal val="visible"/>
                                      </p:to>
                                    </p:set>
                                    <p:animEffect transition="in" filter="dissolve">
                                      <p:cBhvr>
                                        <p:cTn id="19" dur="500"/>
                                        <p:tgtEl>
                                          <p:spTgt spid="26630"/>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26626">
                                            <p:txEl>
                                              <p:charRg st="29" end="54"/>
                                            </p:txEl>
                                          </p:spTgt>
                                        </p:tgtEl>
                                        <p:attrNameLst>
                                          <p:attrName>style.visibility</p:attrName>
                                        </p:attrNameLst>
                                      </p:cBhvr>
                                      <p:to>
                                        <p:strVal val="visible"/>
                                      </p:to>
                                    </p:set>
                                    <p:animEffect transition="in" filter="checkerboard(across)">
                                      <p:cBhvr>
                                        <p:cTn id="24" dur="1000"/>
                                        <p:tgtEl>
                                          <p:spTgt spid="26626">
                                            <p:txEl>
                                              <p:charRg st="29" end="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1" name="Rectangle 3"/>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贝叶斯分类器</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32771" name="Rectangle 2"/>
          <p:cNvSpPr>
            <a:spLocks noGrp="1"/>
          </p:cNvSpPr>
          <p:nvPr>
            <p:ph idx="1"/>
          </p:nvPr>
        </p:nvSpPr>
        <p:spPr>
          <a:ln/>
        </p:spPr>
        <p:txBody>
          <a:bodyPr vert="horz" wrap="square" lIns="91440" tIns="45720" rIns="91440" bIns="45720" anchor="t" anchorCtr="0"/>
          <a:p>
            <a:pPr eaLnBrk="1" hangingPunct="1">
              <a:buFontTx/>
              <a:buNone/>
            </a:pPr>
            <a:r>
              <a:rPr lang="zh-CN" altLang="en-US" dirty="0">
                <a:latin typeface="宋体" panose="02010600030101010101" pitchFamily="2" charset="-122"/>
                <a:ea typeface="宋体" panose="02010600030101010101" pitchFamily="2" charset="-122"/>
              </a:rPr>
              <a:t>	</a:t>
            </a:r>
            <a:endParaRPr lang="zh-CN" altLang="en-US" dirty="0">
              <a:latin typeface="宋体" panose="02010600030101010101" pitchFamily="2" charset="-122"/>
              <a:ea typeface="宋体" panose="02010600030101010101" pitchFamily="2" charset="-122"/>
            </a:endParaRPr>
          </a:p>
          <a:p>
            <a:pPr eaLnBrk="1" hangingPunct="1">
              <a:buFontTx/>
              <a:buNone/>
            </a:pPr>
            <a:endParaRPr lang="zh-CN" altLang="en-US" dirty="0">
              <a:latin typeface="宋体" panose="02010600030101010101" pitchFamily="2" charset="-122"/>
              <a:ea typeface="宋体" panose="02010600030101010101" pitchFamily="2" charset="-122"/>
            </a:endParaRPr>
          </a:p>
        </p:txBody>
      </p:sp>
      <p:sp>
        <p:nvSpPr>
          <p:cNvPr id="32772"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
        <p:nvSpPr>
          <p:cNvPr id="27652" name="AutoShape 4"/>
          <p:cNvSpPr/>
          <p:nvPr/>
        </p:nvSpPr>
        <p:spPr>
          <a:xfrm>
            <a:off x="2698750" y="1412875"/>
            <a:ext cx="3311525" cy="1006475"/>
          </a:xfrm>
          <a:prstGeom prst="cube">
            <a:avLst>
              <a:gd name="adj" fmla="val 42560"/>
            </a:avLst>
          </a:prstGeom>
          <a:solidFill>
            <a:srgbClr val="00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spcBef>
                <a:spcPct val="0"/>
              </a:spcBef>
              <a:buClrTx/>
              <a:buSzTx/>
              <a:buFontTx/>
              <a:buNone/>
            </a:pPr>
            <a:r>
              <a:rPr lang="en-US" altLang="zh-CN" b="1" dirty="0">
                <a:solidFill>
                  <a:schemeClr val="tx1"/>
                </a:solidFill>
                <a:latin typeface="Arial" panose="020B0604020202020204" pitchFamily="34" charset="0"/>
                <a:ea typeface="宋体" panose="02010600030101010101" pitchFamily="2" charset="-122"/>
              </a:rPr>
              <a:t>MAP</a:t>
            </a:r>
            <a:r>
              <a:rPr lang="zh-CN" altLang="en-US" b="1" dirty="0">
                <a:solidFill>
                  <a:schemeClr val="tx1"/>
                </a:solidFill>
                <a:latin typeface="Arial" panose="020B0604020202020204" pitchFamily="34" charset="0"/>
                <a:ea typeface="宋体" panose="02010600030101010101" pitchFamily="2" charset="-122"/>
              </a:rPr>
              <a:t>假设</a:t>
            </a:r>
            <a:endParaRPr lang="zh-CN" altLang="en-US" b="1" dirty="0">
              <a:solidFill>
                <a:schemeClr val="tx1"/>
              </a:solidFill>
              <a:latin typeface="Arial" panose="020B0604020202020204" pitchFamily="34" charset="0"/>
              <a:ea typeface="宋体" panose="02010600030101010101" pitchFamily="2" charset="-122"/>
            </a:endParaRPr>
          </a:p>
        </p:txBody>
      </p:sp>
      <p:sp>
        <p:nvSpPr>
          <p:cNvPr id="27653" name="AutoShape 5"/>
          <p:cNvSpPr/>
          <p:nvPr/>
        </p:nvSpPr>
        <p:spPr>
          <a:xfrm>
            <a:off x="2698750" y="3355975"/>
            <a:ext cx="3311525" cy="1009650"/>
          </a:xfrm>
          <a:prstGeom prst="cube">
            <a:avLst>
              <a:gd name="adj" fmla="val 25000"/>
            </a:avLst>
          </a:prstGeom>
          <a:solidFill>
            <a:srgbClr val="00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spcBef>
                <a:spcPct val="0"/>
              </a:spcBef>
              <a:buClrTx/>
              <a:buSzTx/>
              <a:buFontTx/>
              <a:buNone/>
            </a:pPr>
            <a:r>
              <a:rPr lang="zh-CN" altLang="en-US" b="1" dirty="0">
                <a:solidFill>
                  <a:schemeClr val="tx1"/>
                </a:solidFill>
                <a:latin typeface="Arial" panose="020B0604020202020204" pitchFamily="34" charset="0"/>
                <a:ea typeface="宋体" panose="02010600030101010101" pitchFamily="2" charset="-122"/>
              </a:rPr>
              <a:t>贝叶斯最优分类器</a:t>
            </a:r>
            <a:endParaRPr lang="zh-CN" altLang="en-US" b="1" dirty="0">
              <a:solidFill>
                <a:schemeClr val="tx1"/>
              </a:solidFill>
              <a:latin typeface="Arial" panose="020B0604020202020204" pitchFamily="34" charset="0"/>
              <a:ea typeface="宋体" panose="02010600030101010101" pitchFamily="2" charset="-122"/>
            </a:endParaRPr>
          </a:p>
        </p:txBody>
      </p:sp>
      <p:sp>
        <p:nvSpPr>
          <p:cNvPr id="32775" name="AutoShape 6"/>
          <p:cNvSpPr/>
          <p:nvPr/>
        </p:nvSpPr>
        <p:spPr>
          <a:xfrm>
            <a:off x="682625" y="1987550"/>
            <a:ext cx="1079500" cy="2017713"/>
          </a:xfrm>
          <a:prstGeom prst="flowChartInputOutput">
            <a:avLst/>
          </a:prstGeom>
          <a:solidFill>
            <a:srgbClr val="00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spcBef>
                <a:spcPct val="0"/>
              </a:spcBef>
              <a:buClrTx/>
              <a:buSzTx/>
              <a:buFontTx/>
              <a:buNone/>
            </a:pPr>
            <a:r>
              <a:rPr lang="zh-CN" altLang="en-US" sz="4000" b="1" dirty="0">
                <a:solidFill>
                  <a:schemeClr val="tx1"/>
                </a:solidFill>
                <a:latin typeface="Arial" panose="020B0604020202020204" pitchFamily="34" charset="0"/>
                <a:ea typeface="宋体" panose="02010600030101010101" pitchFamily="2" charset="-122"/>
              </a:rPr>
              <a:t>数</a:t>
            </a:r>
            <a:endParaRPr lang="zh-CN" altLang="en-US" sz="4000" b="1" dirty="0">
              <a:solidFill>
                <a:schemeClr val="tx1"/>
              </a:solidFill>
              <a:latin typeface="Arial" panose="020B0604020202020204" pitchFamily="34" charset="0"/>
              <a:ea typeface="宋体" panose="02010600030101010101" pitchFamily="2" charset="-122"/>
            </a:endParaRPr>
          </a:p>
          <a:p>
            <a:pPr marL="0" lvl="0" indent="0" algn="ctr" eaLnBrk="1" hangingPunct="1">
              <a:spcBef>
                <a:spcPct val="0"/>
              </a:spcBef>
              <a:buClrTx/>
              <a:buSzTx/>
              <a:buFontTx/>
              <a:buNone/>
            </a:pPr>
            <a:r>
              <a:rPr lang="zh-CN" altLang="en-US" sz="4000" b="1" dirty="0">
                <a:solidFill>
                  <a:schemeClr val="tx1"/>
                </a:solidFill>
                <a:latin typeface="Arial" panose="020B0604020202020204" pitchFamily="34" charset="0"/>
                <a:ea typeface="宋体" panose="02010600030101010101" pitchFamily="2" charset="-122"/>
              </a:rPr>
              <a:t>据</a:t>
            </a:r>
            <a:endParaRPr lang="zh-CN" altLang="en-US" sz="4000" b="1" dirty="0">
              <a:solidFill>
                <a:schemeClr val="tx1"/>
              </a:solidFill>
              <a:latin typeface="Arial" panose="020B0604020202020204" pitchFamily="34" charset="0"/>
              <a:ea typeface="宋体" panose="02010600030101010101" pitchFamily="2" charset="-122"/>
            </a:endParaRPr>
          </a:p>
        </p:txBody>
      </p:sp>
      <p:sp>
        <p:nvSpPr>
          <p:cNvPr id="27655" name="AutoShape 7"/>
          <p:cNvSpPr/>
          <p:nvPr/>
        </p:nvSpPr>
        <p:spPr>
          <a:xfrm flipV="1">
            <a:off x="1835150" y="1628775"/>
            <a:ext cx="792163" cy="1008063"/>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buClr>
                <a:schemeClr val="tx1"/>
              </a:buClr>
              <a:buSzPct val="6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sp>
        <p:nvSpPr>
          <p:cNvPr id="27656" name="AutoShape 8"/>
          <p:cNvSpPr/>
          <p:nvPr/>
        </p:nvSpPr>
        <p:spPr>
          <a:xfrm flipV="1">
            <a:off x="1835150" y="3355975"/>
            <a:ext cx="792163" cy="1009650"/>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buClr>
                <a:schemeClr val="tx1"/>
              </a:buClr>
              <a:buSzPct val="6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sp>
        <p:nvSpPr>
          <p:cNvPr id="27657" name="AutoShape 9"/>
          <p:cNvSpPr/>
          <p:nvPr/>
        </p:nvSpPr>
        <p:spPr>
          <a:xfrm flipV="1">
            <a:off x="6083300" y="1628775"/>
            <a:ext cx="792163" cy="1008063"/>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buClr>
                <a:schemeClr val="tx1"/>
              </a:buClr>
              <a:buSzPct val="6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sp>
        <p:nvSpPr>
          <p:cNvPr id="27658" name="AutoShape 10"/>
          <p:cNvSpPr/>
          <p:nvPr/>
        </p:nvSpPr>
        <p:spPr>
          <a:xfrm flipV="1">
            <a:off x="6083300" y="3355975"/>
            <a:ext cx="792163" cy="1009650"/>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buClr>
                <a:schemeClr val="tx1"/>
              </a:buClr>
              <a:buSzPct val="6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sp>
        <p:nvSpPr>
          <p:cNvPr id="27659" name="AutoShape 11"/>
          <p:cNvSpPr/>
          <p:nvPr/>
        </p:nvSpPr>
        <p:spPr>
          <a:xfrm flipH="1">
            <a:off x="6946900" y="1844675"/>
            <a:ext cx="1511300" cy="574675"/>
          </a:xfrm>
          <a:prstGeom prst="flowChartTerminator">
            <a:avLst/>
          </a:prstGeom>
          <a:solidFill>
            <a:srgbClr val="00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spcBef>
                <a:spcPct val="0"/>
              </a:spcBef>
              <a:buClrTx/>
              <a:buSzTx/>
              <a:buFontTx/>
              <a:buNone/>
            </a:pPr>
            <a:r>
              <a:rPr lang="zh-CN" altLang="en-US" sz="2400" b="1" dirty="0">
                <a:solidFill>
                  <a:schemeClr val="tx1"/>
                </a:solidFill>
                <a:latin typeface="Arial" panose="020B0604020202020204" pitchFamily="34" charset="0"/>
                <a:ea typeface="宋体" panose="02010600030101010101" pitchFamily="2" charset="-122"/>
              </a:rPr>
              <a:t>数据为正</a:t>
            </a:r>
            <a:endParaRPr lang="zh-CN" altLang="en-US" sz="2400" b="1" dirty="0">
              <a:solidFill>
                <a:schemeClr val="tx1"/>
              </a:solidFill>
              <a:latin typeface="Arial" panose="020B0604020202020204" pitchFamily="34" charset="0"/>
              <a:ea typeface="宋体" panose="02010600030101010101" pitchFamily="2" charset="-122"/>
            </a:endParaRPr>
          </a:p>
        </p:txBody>
      </p:sp>
      <p:sp>
        <p:nvSpPr>
          <p:cNvPr id="27660" name="AutoShape 12"/>
          <p:cNvSpPr/>
          <p:nvPr/>
        </p:nvSpPr>
        <p:spPr>
          <a:xfrm flipH="1">
            <a:off x="6946900" y="3571875"/>
            <a:ext cx="1512888" cy="576263"/>
          </a:xfrm>
          <a:prstGeom prst="flowChartTerminator">
            <a:avLst/>
          </a:prstGeom>
          <a:solidFill>
            <a:srgbClr val="00FF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spcBef>
                <a:spcPct val="0"/>
              </a:spcBef>
              <a:buClrTx/>
              <a:buSzTx/>
              <a:buFontTx/>
              <a:buNone/>
            </a:pPr>
            <a:r>
              <a:rPr lang="zh-CN" altLang="en-US" sz="2400" b="1" dirty="0">
                <a:solidFill>
                  <a:schemeClr val="tx1"/>
                </a:solidFill>
                <a:latin typeface="Arial" panose="020B0604020202020204" pitchFamily="34" charset="0"/>
                <a:ea typeface="宋体" panose="02010600030101010101" pitchFamily="2" charset="-122"/>
              </a:rPr>
              <a:t>数据为负</a:t>
            </a:r>
            <a:endParaRPr lang="zh-CN" altLang="en-US" sz="2400" b="1" dirty="0">
              <a:solidFill>
                <a:schemeClr val="tx1"/>
              </a:solidFill>
              <a:latin typeface="Arial" panose="020B0604020202020204" pitchFamily="34" charset="0"/>
              <a:ea typeface="宋体" panose="02010600030101010101" pitchFamily="2" charset="-122"/>
            </a:endParaRPr>
          </a:p>
        </p:txBody>
      </p:sp>
      <p:sp>
        <p:nvSpPr>
          <p:cNvPr id="27661" name="AutoShape 13"/>
          <p:cNvSpPr/>
          <p:nvPr/>
        </p:nvSpPr>
        <p:spPr>
          <a:xfrm>
            <a:off x="1909763" y="5302250"/>
            <a:ext cx="6478587" cy="1008063"/>
          </a:xfrm>
          <a:prstGeom prst="cloudCallout">
            <a:avLst>
              <a:gd name="adj1" fmla="val -15917"/>
              <a:gd name="adj2" fmla="val -111685"/>
            </a:avLst>
          </a:prstGeom>
          <a:solidFill>
            <a:srgbClr val="00FF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spcBef>
                <a:spcPct val="0"/>
              </a:spcBef>
              <a:buClrTx/>
              <a:buSzTx/>
              <a:buFontTx/>
              <a:buNone/>
            </a:pPr>
            <a:r>
              <a:rPr lang="zh-CN" altLang="en-US" sz="4000" b="1" dirty="0">
                <a:solidFill>
                  <a:schemeClr val="tx1"/>
                </a:solidFill>
                <a:latin typeface="Arial" panose="020B0604020202020204" pitchFamily="34" charset="0"/>
                <a:ea typeface="宋体" panose="02010600030101010101" pitchFamily="2" charset="-122"/>
              </a:rPr>
              <a:t>不同的方法结果不同</a:t>
            </a:r>
            <a:r>
              <a:rPr lang="en-US" altLang="zh-CN" sz="4000" b="1" dirty="0">
                <a:solidFill>
                  <a:schemeClr val="tx1"/>
                </a:solidFill>
                <a:latin typeface="Arial" panose="020B0604020202020204" pitchFamily="34" charset="0"/>
                <a:ea typeface="宋体" panose="02010600030101010101" pitchFamily="2" charset="-122"/>
              </a:rPr>
              <a:t>!</a:t>
            </a:r>
            <a:endParaRPr lang="en-US" altLang="zh-CN" sz="4000" b="1"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27661"/>
                                        </p:tgtEl>
                                        <p:attrNameLst>
                                          <p:attrName>style.visibility</p:attrName>
                                        </p:attrNameLst>
                                      </p:cBhvr>
                                      <p:to>
                                        <p:strVal val="visible"/>
                                      </p:to>
                                    </p:set>
                                    <p:animEffect transition="in" filter="diamond(in)">
                                      <p:cBhvr>
                                        <p:cTn id="39" dur="1000"/>
                                        <p:tgtEl>
                                          <p:spTgt spid="27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P spid="27653" grpId="0" animBg="1"/>
      <p:bldP spid="27655" grpId="0" animBg="1"/>
      <p:bldP spid="27656" grpId="0" animBg="1"/>
      <p:bldP spid="27657" grpId="0" animBg="1"/>
      <p:bldP spid="27658" grpId="0" animBg="1"/>
      <p:bldP spid="27659" grpId="0" animBg="1"/>
      <p:bldP spid="27660" grpId="0" animBg="1"/>
      <p:bldP spid="2766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贝叶斯学习的特点</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1987" name="Rectangle 3"/>
          <p:cNvSpPr>
            <a:spLocks noGrp="1"/>
          </p:cNvSpPr>
          <p:nvPr>
            <p:ph idx="1"/>
          </p:nvPr>
        </p:nvSpPr>
        <p:spPr>
          <a:ln/>
        </p:spPr>
        <p:txBody>
          <a:bodyPr vert="horz" wrap="square" lIns="91440" tIns="45720" rIns="91440" bIns="45720" anchor="t" anchorCtr="0"/>
          <a:p>
            <a:pPr eaLnBrk="1" hangingPunct="1">
              <a:lnSpc>
                <a:spcPct val="90000"/>
              </a:lnSpc>
            </a:pPr>
            <a:r>
              <a:rPr lang="zh-CN" altLang="en-US" sz="2400" dirty="0"/>
              <a:t>贝叶斯学习为衡量多个假设的置信度提供了定量的方法，可以计算每个假设的显式概率，提供了一个客观的选择标准。 </a:t>
            </a:r>
            <a:endParaRPr lang="zh-CN" altLang="en-US" sz="2400" dirty="0"/>
          </a:p>
          <a:p>
            <a:pPr eaLnBrk="1" hangingPunct="1">
              <a:lnSpc>
                <a:spcPct val="90000"/>
              </a:lnSpc>
            </a:pPr>
            <a:r>
              <a:rPr lang="zh-CN" altLang="en-US" sz="2400" dirty="0"/>
              <a:t>特性 </a:t>
            </a:r>
            <a:endParaRPr lang="zh-CN" altLang="en-US" sz="2400" dirty="0"/>
          </a:p>
          <a:p>
            <a:pPr lvl="1" eaLnBrk="1" hangingPunct="1">
              <a:lnSpc>
                <a:spcPct val="90000"/>
              </a:lnSpc>
            </a:pPr>
            <a:r>
              <a:rPr lang="zh-CN" altLang="en-US" sz="2000" dirty="0"/>
              <a:t>观察到的每个训练样例可以增量地降低或升高某假设的估计概率。</a:t>
            </a:r>
            <a:endParaRPr lang="zh-CN" altLang="en-US" sz="2000" dirty="0"/>
          </a:p>
          <a:p>
            <a:pPr lvl="1" eaLnBrk="1" hangingPunct="1">
              <a:lnSpc>
                <a:spcPct val="90000"/>
              </a:lnSpc>
            </a:pPr>
            <a:r>
              <a:rPr lang="zh-CN" altLang="en-US" sz="2000" dirty="0"/>
              <a:t>先验知识可以与观察数据一起决定假设的最终概率。</a:t>
            </a:r>
            <a:endParaRPr lang="zh-CN" altLang="en-US" sz="2000" dirty="0"/>
          </a:p>
          <a:p>
            <a:pPr lvl="1" eaLnBrk="1" hangingPunct="1">
              <a:lnSpc>
                <a:spcPct val="90000"/>
              </a:lnSpc>
            </a:pPr>
            <a:r>
              <a:rPr lang="zh-CN" altLang="en-US" sz="2000" dirty="0"/>
              <a:t>允许假设做出不确定性的预测。例如前方目标是骆驼的可能性是</a:t>
            </a:r>
            <a:r>
              <a:rPr lang="en-US" altLang="zh-CN" sz="2000" dirty="0"/>
              <a:t>90%</a:t>
            </a:r>
            <a:r>
              <a:rPr lang="zh-CN" altLang="en-US" sz="2000" dirty="0"/>
              <a:t>，是马的可能性是</a:t>
            </a:r>
            <a:r>
              <a:rPr lang="en-US" altLang="zh-CN" sz="2000" dirty="0"/>
              <a:t>5%</a:t>
            </a:r>
            <a:r>
              <a:rPr lang="zh-CN" altLang="en-US" sz="2000" dirty="0"/>
              <a:t>。</a:t>
            </a:r>
            <a:endParaRPr lang="zh-CN" altLang="en-US" sz="2000" dirty="0"/>
          </a:p>
          <a:p>
            <a:pPr lvl="1" eaLnBrk="1" hangingPunct="1">
              <a:lnSpc>
                <a:spcPct val="90000"/>
              </a:lnSpc>
            </a:pPr>
            <a:r>
              <a:rPr lang="zh-CN" altLang="en-US" sz="2000" dirty="0"/>
              <a:t>新的实例分类可由多个假设一起做出预测，用它们的概率来加权。</a:t>
            </a:r>
            <a:endParaRPr lang="zh-CN" altLang="en-US" sz="2000" dirty="0"/>
          </a:p>
          <a:p>
            <a:pPr lvl="1" eaLnBrk="1" hangingPunct="1">
              <a:lnSpc>
                <a:spcPct val="90000"/>
              </a:lnSpc>
            </a:pPr>
            <a:r>
              <a:rPr lang="zh-CN" altLang="en-US" sz="2000" dirty="0"/>
              <a:t>即使在贝叶斯方法计算复杂度较高时，它仍可作为一个最优决策标准去衡量其它方法。 </a:t>
            </a:r>
            <a:endParaRPr lang="zh-CN" altLang="en-US" sz="2000" dirty="0"/>
          </a:p>
        </p:txBody>
      </p:sp>
      <p:sp>
        <p:nvSpPr>
          <p:cNvPr id="33796"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charRg st="0" end="54"/>
                                            </p:txEl>
                                          </p:spTgt>
                                        </p:tgtEl>
                                        <p:attrNameLst>
                                          <p:attrName>style.visibility</p:attrName>
                                        </p:attrNameLst>
                                      </p:cBhvr>
                                      <p:to>
                                        <p:strVal val="visible"/>
                                      </p:to>
                                    </p:set>
                                    <p:anim calcmode="lin" valueType="num">
                                      <p:cBhvr additive="base">
                                        <p:cTn id="7" dur="500" fill="hold"/>
                                        <p:tgtEl>
                                          <p:spTgt spid="41987">
                                            <p:txEl>
                                              <p:charRg st="0" end="5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charRg st="0" end="5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1987">
                                            <p:txEl>
                                              <p:charRg st="54" end="58"/>
                                            </p:txEl>
                                          </p:spTgt>
                                        </p:tgtEl>
                                        <p:attrNameLst>
                                          <p:attrName>style.visibility</p:attrName>
                                        </p:attrNameLst>
                                      </p:cBhvr>
                                      <p:to>
                                        <p:strVal val="visible"/>
                                      </p:to>
                                    </p:set>
                                    <p:anim calcmode="lin" valueType="num">
                                      <p:cBhvr additive="base">
                                        <p:cTn id="12" dur="500" fill="hold"/>
                                        <p:tgtEl>
                                          <p:spTgt spid="41987">
                                            <p:txEl>
                                              <p:charRg st="54" end="5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987">
                                            <p:txEl>
                                              <p:charRg st="54" end="58"/>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1987">
                                            <p:txEl>
                                              <p:charRg st="58" end="88"/>
                                            </p:txEl>
                                          </p:spTgt>
                                        </p:tgtEl>
                                        <p:attrNameLst>
                                          <p:attrName>style.visibility</p:attrName>
                                        </p:attrNameLst>
                                      </p:cBhvr>
                                      <p:to>
                                        <p:strVal val="visible"/>
                                      </p:to>
                                    </p:set>
                                    <p:anim calcmode="lin" valueType="num">
                                      <p:cBhvr additive="base">
                                        <p:cTn id="18" dur="500" fill="hold"/>
                                        <p:tgtEl>
                                          <p:spTgt spid="41987">
                                            <p:txEl>
                                              <p:charRg st="58" end="88"/>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987">
                                            <p:txEl>
                                              <p:charRg st="58" end="88"/>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1987">
                                            <p:txEl>
                                              <p:charRg st="88" end="112"/>
                                            </p:txEl>
                                          </p:spTgt>
                                        </p:tgtEl>
                                        <p:attrNameLst>
                                          <p:attrName>style.visibility</p:attrName>
                                        </p:attrNameLst>
                                      </p:cBhvr>
                                      <p:to>
                                        <p:strVal val="visible"/>
                                      </p:to>
                                    </p:set>
                                    <p:anim calcmode="lin" valueType="num">
                                      <p:cBhvr additive="base">
                                        <p:cTn id="24" dur="500" fill="hold"/>
                                        <p:tgtEl>
                                          <p:spTgt spid="41987">
                                            <p:txEl>
                                              <p:charRg st="88" end="11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987">
                                            <p:txEl>
                                              <p:charRg st="88" end="11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987">
                                            <p:txEl>
                                              <p:charRg st="112" end="155"/>
                                            </p:txEl>
                                          </p:spTgt>
                                        </p:tgtEl>
                                        <p:attrNameLst>
                                          <p:attrName>style.visibility</p:attrName>
                                        </p:attrNameLst>
                                      </p:cBhvr>
                                      <p:to>
                                        <p:strVal val="visible"/>
                                      </p:to>
                                    </p:set>
                                    <p:anim calcmode="lin" valueType="num">
                                      <p:cBhvr additive="base">
                                        <p:cTn id="30" dur="500" fill="hold"/>
                                        <p:tgtEl>
                                          <p:spTgt spid="41987">
                                            <p:txEl>
                                              <p:charRg st="112" end="15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987">
                                            <p:txEl>
                                              <p:charRg st="112" end="15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1987">
                                            <p:txEl>
                                              <p:charRg st="155" end="185"/>
                                            </p:txEl>
                                          </p:spTgt>
                                        </p:tgtEl>
                                        <p:attrNameLst>
                                          <p:attrName>style.visibility</p:attrName>
                                        </p:attrNameLst>
                                      </p:cBhvr>
                                      <p:to>
                                        <p:strVal val="visible"/>
                                      </p:to>
                                    </p:set>
                                    <p:anim calcmode="lin" valueType="num">
                                      <p:cBhvr additive="base">
                                        <p:cTn id="36" dur="500" fill="hold"/>
                                        <p:tgtEl>
                                          <p:spTgt spid="41987">
                                            <p:txEl>
                                              <p:charRg st="155" end="18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1987">
                                            <p:txEl>
                                              <p:charRg st="155" end="18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1987">
                                            <p:txEl>
                                              <p:charRg st="185" end="225"/>
                                            </p:txEl>
                                          </p:spTgt>
                                        </p:tgtEl>
                                        <p:attrNameLst>
                                          <p:attrName>style.visibility</p:attrName>
                                        </p:attrNameLst>
                                      </p:cBhvr>
                                      <p:to>
                                        <p:strVal val="visible"/>
                                      </p:to>
                                    </p:set>
                                    <p:anim calcmode="lin" valueType="num">
                                      <p:cBhvr additive="base">
                                        <p:cTn id="42" dur="500" fill="hold"/>
                                        <p:tgtEl>
                                          <p:spTgt spid="41987">
                                            <p:txEl>
                                              <p:charRg st="185" end="22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1987">
                                            <p:txEl>
                                              <p:charRg st="185" end="2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6.3.2 </a:t>
            </a:r>
            <a:r>
              <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朴素贝叶斯方法</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29699" name="Rectangle 3"/>
          <p:cNvSpPr>
            <a:spLocks noGrp="1"/>
          </p:cNvSpPr>
          <p:nvPr>
            <p:ph idx="1"/>
          </p:nvPr>
        </p:nvSpPr>
        <p:spPr>
          <a:xfrm>
            <a:off x="457200" y="1628775"/>
            <a:ext cx="8229600" cy="4525963"/>
          </a:xfrm>
          <a:ln/>
        </p:spPr>
        <p:txBody>
          <a:bodyPr vert="horz" wrap="square" lIns="91440" tIns="45720" rIns="91440" bIns="45720" anchor="t" anchorCtr="0"/>
          <a:p>
            <a:pPr eaLnBrk="1" hangingPunct="1"/>
            <a:r>
              <a:rPr lang="zh-CN" altLang="zh-CN" dirty="0">
                <a:latin typeface="宋体" panose="02010600030101010101" pitchFamily="2" charset="-122"/>
                <a:ea typeface="宋体" panose="02010600030101010101" pitchFamily="2" charset="-122"/>
              </a:rPr>
              <a:t>在机器学习中一个实例x往往有很多属性</a:t>
            </a:r>
            <a:endParaRPr lang="en-US" altLang="zh-CN" dirty="0">
              <a:latin typeface="宋体" panose="02010600030101010101" pitchFamily="2" charset="-122"/>
              <a:ea typeface="宋体" panose="02010600030101010101" pitchFamily="2" charset="-122"/>
            </a:endParaRPr>
          </a:p>
          <a:p>
            <a:pPr eaLnBrk="1" hangingPunct="1"/>
            <a:endParaRPr lang="en-US" altLang="zh-CN" dirty="0">
              <a:latin typeface="宋体" panose="02010600030101010101" pitchFamily="2" charset="-122"/>
              <a:ea typeface="宋体" panose="02010600030101010101" pitchFamily="2" charset="-122"/>
            </a:endParaRPr>
          </a:p>
          <a:p>
            <a:pPr algn="ctr" eaLnBrk="1" hangingPunct="1">
              <a:buFontTx/>
              <a:buNone/>
            </a:pPr>
            <a:r>
              <a:rPr lang="zh-CN" altLang="zh-CN" b="1" dirty="0">
                <a:latin typeface="宋体" panose="02010600030101010101" pitchFamily="2" charset="-122"/>
                <a:ea typeface="宋体" panose="02010600030101010101" pitchFamily="2" charset="-122"/>
              </a:rPr>
              <a:t>&lt;a</a:t>
            </a:r>
            <a:r>
              <a:rPr lang="zh-CN" altLang="zh-CN" b="1" baseline="-25000" dirty="0">
                <a:latin typeface="宋体" panose="02010600030101010101" pitchFamily="2" charset="-122"/>
                <a:ea typeface="宋体" panose="02010600030101010101" pitchFamily="2" charset="-122"/>
              </a:rPr>
              <a:t>1</a:t>
            </a:r>
            <a:r>
              <a:rPr lang="zh-CN" altLang="zh-CN" b="1" dirty="0">
                <a:latin typeface="宋体" panose="02010600030101010101" pitchFamily="2" charset="-122"/>
                <a:ea typeface="宋体" panose="02010600030101010101" pitchFamily="2" charset="-122"/>
              </a:rPr>
              <a:t>,a</a:t>
            </a:r>
            <a:r>
              <a:rPr lang="zh-CN" altLang="zh-CN" b="1" baseline="-25000" dirty="0">
                <a:latin typeface="宋体" panose="02010600030101010101" pitchFamily="2" charset="-122"/>
                <a:ea typeface="宋体" panose="02010600030101010101" pitchFamily="2" charset="-122"/>
              </a:rPr>
              <a:t>2</a:t>
            </a:r>
            <a:r>
              <a:rPr lang="zh-CN" altLang="zh-CN" b="1" dirty="0">
                <a:latin typeface="宋体" panose="02010600030101010101" pitchFamily="2" charset="-122"/>
                <a:ea typeface="宋体" panose="02010600030101010101" pitchFamily="2" charset="-122"/>
              </a:rPr>
              <a:t>,…,a</a:t>
            </a:r>
            <a:r>
              <a:rPr lang="zh-CN" altLang="zh-CN" b="1" baseline="-25000" dirty="0">
                <a:latin typeface="宋体" panose="02010600030101010101" pitchFamily="2" charset="-122"/>
                <a:ea typeface="宋体" panose="02010600030101010101" pitchFamily="2" charset="-122"/>
              </a:rPr>
              <a:t>n</a:t>
            </a:r>
            <a:r>
              <a:rPr lang="zh-CN" altLang="zh-CN" b="1" dirty="0">
                <a:latin typeface="宋体" panose="02010600030101010101" pitchFamily="2" charset="-122"/>
                <a:ea typeface="宋体" panose="02010600030101010101" pitchFamily="2" charset="-122"/>
              </a:rPr>
              <a:t>&gt;</a:t>
            </a:r>
            <a:endParaRPr lang="zh-CN" altLang="en-US" b="1" dirty="0">
              <a:latin typeface="宋体" panose="02010600030101010101" pitchFamily="2" charset="-122"/>
              <a:ea typeface="宋体" panose="02010600030101010101" pitchFamily="2" charset="-122"/>
            </a:endParaRPr>
          </a:p>
          <a:p>
            <a:pPr lvl="1" eaLnBrk="1" hangingPunct="1">
              <a:buFont typeface="Wingdings 2" panose="05020102010507070707" pitchFamily="18" charset="2"/>
              <a:buChar char=""/>
            </a:pPr>
            <a:endParaRPr lang="zh-CN" altLang="en-US" b="1" dirty="0">
              <a:latin typeface="宋体" panose="02010600030101010101" pitchFamily="2" charset="-122"/>
              <a:ea typeface="宋体" panose="02010600030101010101" pitchFamily="2" charset="-122"/>
            </a:endParaRPr>
          </a:p>
          <a:p>
            <a:pPr lvl="1" eaLnBrk="1" hangingPunct="1">
              <a:buFont typeface="Wingdings 2" panose="05020102010507070707" pitchFamily="18" charset="2"/>
              <a:buChar char=""/>
            </a:pPr>
            <a:r>
              <a:rPr lang="zh-CN" altLang="en-US" dirty="0">
                <a:latin typeface="宋体" panose="02010600030101010101" pitchFamily="2" charset="-122"/>
                <a:ea typeface="宋体" panose="02010600030101010101" pitchFamily="2" charset="-122"/>
              </a:rPr>
              <a:t>其中每一维代表一个属性，该分量的数值就是所对应属性的值。</a:t>
            </a:r>
            <a:endParaRPr lang="zh-CN" altLang="en-US" dirty="0">
              <a:latin typeface="宋体" panose="02010600030101010101" pitchFamily="2" charset="-122"/>
              <a:ea typeface="宋体" panose="02010600030101010101" pitchFamily="2" charset="-122"/>
            </a:endParaRPr>
          </a:p>
          <a:p>
            <a:pPr eaLnBrk="1" hangingPunct="1">
              <a:buFontTx/>
              <a:buNone/>
            </a:pPr>
            <a:endParaRPr lang="zh-CN" altLang="zh-CN" dirty="0">
              <a:latin typeface="宋体" panose="02010600030101010101" pitchFamily="2" charset="-122"/>
              <a:ea typeface="宋体" panose="02010600030101010101" pitchFamily="2" charset="-122"/>
            </a:endParaRPr>
          </a:p>
        </p:txBody>
      </p:sp>
      <p:sp>
        <p:nvSpPr>
          <p:cNvPr id="34820"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9699">
                                            <p:txEl>
                                              <p:charRg st="20" end="33"/>
                                            </p:txEl>
                                          </p:spTgt>
                                        </p:tgtEl>
                                        <p:attrNameLst>
                                          <p:attrName>style.visibility</p:attrName>
                                        </p:attrNameLst>
                                      </p:cBhvr>
                                      <p:to>
                                        <p:strVal val="visible"/>
                                      </p:to>
                                    </p:set>
                                    <p:animEffect transition="in" filter="blinds(vertical)">
                                      <p:cBhvr>
                                        <p:cTn id="7" dur="2000"/>
                                        <p:tgtEl>
                                          <p:spTgt spid="29699">
                                            <p:txEl>
                                              <p:charRg st="20"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9699">
                                            <p:txEl>
                                              <p:charRg st="34" end="63"/>
                                            </p:txEl>
                                          </p:spTgt>
                                        </p:tgtEl>
                                        <p:attrNameLst>
                                          <p:attrName>style.visibility</p:attrName>
                                        </p:attrNameLst>
                                      </p:cBhvr>
                                      <p:to>
                                        <p:strVal val="visible"/>
                                      </p:to>
                                    </p:set>
                                    <p:anim calcmode="lin" valueType="num">
                                      <p:cBhvr additive="base">
                                        <p:cTn id="12" dur="1000" fill="hold"/>
                                        <p:tgtEl>
                                          <p:spTgt spid="29699">
                                            <p:txEl>
                                              <p:charRg st="34" end="63"/>
                                            </p:txEl>
                                          </p:spTgt>
                                        </p:tgtEl>
                                        <p:attrNameLst>
                                          <p:attrName>ppt_x</p:attrName>
                                        </p:attrNameLst>
                                      </p:cBhvr>
                                      <p:tavLst>
                                        <p:tav tm="0">
                                          <p:val>
                                            <p:strVal val="1+#ppt_w/2"/>
                                          </p:val>
                                        </p:tav>
                                        <p:tav tm="100000">
                                          <p:val>
                                            <p:strVal val="#ppt_x"/>
                                          </p:val>
                                        </p:tav>
                                      </p:tavLst>
                                    </p:anim>
                                    <p:anim calcmode="lin" valueType="num">
                                      <p:cBhvr additive="base">
                                        <p:cTn id="13" dur="1000" fill="hold"/>
                                        <p:tgtEl>
                                          <p:spTgt spid="29699">
                                            <p:txEl>
                                              <p:charRg st="34" end="6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p:nvPr>
        </p:nvSpPr>
        <p:spPr>
          <a:xfrm>
            <a:off x="2124075" y="188913"/>
            <a:ext cx="6842125" cy="639763"/>
          </a:xfrm>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graphicFrame>
        <p:nvGraphicFramePr>
          <p:cNvPr id="30724" name="Object 4"/>
          <p:cNvGraphicFramePr>
            <a:graphicFrameLocks noChangeAspect="1"/>
          </p:cNvGraphicFramePr>
          <p:nvPr>
            <p:ph idx="1"/>
          </p:nvPr>
        </p:nvGraphicFramePr>
        <p:xfrm>
          <a:off x="1403350" y="3232150"/>
          <a:ext cx="6769100" cy="3024188"/>
        </p:xfrm>
        <a:graphic>
          <a:graphicData uri="http://schemas.openxmlformats.org/presentationml/2006/ole">
            <mc:AlternateContent xmlns:mc="http://schemas.openxmlformats.org/markup-compatibility/2006">
              <mc:Choice xmlns:v="urn:schemas-microsoft-com:vml" Requires="v">
                <p:oleObj spid="_x0000_s3082" name="" r:id="rId1" imgW="2501900" imgH="1117600" progId="Equation.3">
                  <p:embed/>
                </p:oleObj>
              </mc:Choice>
              <mc:Fallback>
                <p:oleObj name="" r:id="rId1" imgW="2501900" imgH="1117600" progId="Equation.3">
                  <p:embed/>
                  <p:pic>
                    <p:nvPicPr>
                      <p:cNvPr id="0" name="图片 3081"/>
                      <p:cNvPicPr/>
                      <p:nvPr/>
                    </p:nvPicPr>
                    <p:blipFill>
                      <a:blip r:embed="rId2"/>
                      <a:srcRect/>
                      <a:stretch>
                        <a:fillRect/>
                      </a:stretch>
                    </p:blipFill>
                    <p:spPr>
                      <a:xfrm>
                        <a:off x="1403350" y="3232150"/>
                        <a:ext cx="6769100" cy="3024188"/>
                      </a:xfrm>
                      <a:prstGeom prst="rect">
                        <a:avLst/>
                      </a:prstGeom>
                      <a:noFill/>
                      <a:ln w="38100">
                        <a:miter/>
                      </a:ln>
                    </p:spPr>
                  </p:pic>
                </p:oleObj>
              </mc:Fallback>
            </mc:AlternateContent>
          </a:graphicData>
        </a:graphic>
      </p:graphicFrame>
      <p:sp>
        <p:nvSpPr>
          <p:cNvPr id="35844"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
        <p:nvSpPr>
          <p:cNvPr id="35845" name="Rectangle 3"/>
          <p:cNvSpPr/>
          <p:nvPr>
            <p:ph type="body" idx="4294967295"/>
          </p:nvPr>
        </p:nvSpPr>
        <p:spPr>
          <a:xfrm>
            <a:off x="0" y="1341438"/>
            <a:ext cx="8229600" cy="4784725"/>
          </a:xfrm>
          <a:ln/>
        </p:spPr>
        <p:txBody>
          <a:bodyPr vert="horz" wrap="square" lIns="91440" tIns="45720" rIns="91440" bIns="45720" anchor="t" anchorCtr="0"/>
          <a:p>
            <a:pPr eaLnBrk="1" hangingPunct="1"/>
            <a:r>
              <a:rPr lang="zh-CN" altLang="en-US" dirty="0">
                <a:latin typeface="宋体" panose="02010600030101010101" pitchFamily="2" charset="-122"/>
                <a:ea typeface="宋体" panose="02010600030101010101" pitchFamily="2" charset="-122"/>
              </a:rPr>
              <a:t>此时依据</a:t>
            </a:r>
            <a:r>
              <a:rPr lang="en-US" altLang="zh-CN" dirty="0">
                <a:latin typeface="宋体" panose="02010600030101010101" pitchFamily="2" charset="-122"/>
                <a:ea typeface="宋体" panose="02010600030101010101" pitchFamily="2" charset="-122"/>
              </a:rPr>
              <a:t>MAP</a:t>
            </a:r>
            <a:r>
              <a:rPr lang="zh-CN" altLang="en-US" dirty="0">
                <a:latin typeface="宋体" panose="02010600030101010101" pitchFamily="2" charset="-122"/>
                <a:ea typeface="宋体" panose="02010600030101010101" pitchFamily="2" charset="-122"/>
              </a:rPr>
              <a:t>假设的贝叶斯学习就是对一个数据</a:t>
            </a:r>
            <a:r>
              <a:rPr lang="en-US" altLang="zh-CN" dirty="0">
                <a:latin typeface="宋体" panose="02010600030101010101" pitchFamily="2" charset="-122"/>
                <a:ea typeface="宋体" panose="02010600030101010101" pitchFamily="2" charset="-122"/>
              </a:rPr>
              <a:t>&lt;a</a:t>
            </a:r>
            <a:r>
              <a:rPr lang="en-US" altLang="zh-CN" baseline="-25000" dirty="0">
                <a:latin typeface="宋体" panose="02010600030101010101" pitchFamily="2" charset="-122"/>
                <a:ea typeface="宋体" panose="02010600030101010101" pitchFamily="2" charset="-122"/>
              </a:rPr>
              <a:t>1</a:t>
            </a:r>
            <a:r>
              <a:rPr lang="en-US" altLang="zh-CN" dirty="0">
                <a:latin typeface="宋体" panose="02010600030101010101" pitchFamily="2" charset="-122"/>
                <a:ea typeface="宋体" panose="02010600030101010101" pitchFamily="2" charset="-122"/>
              </a:rPr>
              <a:t>,a</a:t>
            </a:r>
            <a:r>
              <a:rPr lang="en-US" altLang="zh-CN" baseline="-25000" dirty="0">
                <a:latin typeface="宋体" panose="02010600030101010101" pitchFamily="2" charset="-122"/>
                <a:ea typeface="宋体" panose="02010600030101010101" pitchFamily="2" charset="-122"/>
              </a:rPr>
              <a:t>2</a:t>
            </a:r>
            <a:r>
              <a:rPr lang="en-US" altLang="zh-CN" dirty="0">
                <a:latin typeface="宋体" panose="02010600030101010101" pitchFamily="2" charset="-122"/>
                <a:ea typeface="宋体" panose="02010600030101010101" pitchFamily="2" charset="-122"/>
              </a:rPr>
              <a:t>,…,a</a:t>
            </a:r>
            <a:r>
              <a:rPr lang="en-US" altLang="zh-CN" baseline="-25000" dirty="0">
                <a:latin typeface="宋体" panose="02010600030101010101" pitchFamily="2" charset="-122"/>
                <a:ea typeface="宋体" panose="02010600030101010101" pitchFamily="2" charset="-122"/>
              </a:rPr>
              <a:t>n</a:t>
            </a:r>
            <a:r>
              <a:rPr lang="en-US" altLang="zh-CN" dirty="0">
                <a:latin typeface="宋体" panose="02010600030101010101" pitchFamily="2" charset="-122"/>
                <a:ea typeface="宋体" panose="02010600030101010101" pitchFamily="2" charset="-122"/>
              </a:rPr>
              <a:t>&gt;</a:t>
            </a:r>
            <a:r>
              <a:rPr lang="zh-CN" altLang="en-US" dirty="0">
                <a:latin typeface="宋体" panose="02010600030101010101" pitchFamily="2" charset="-122"/>
                <a:ea typeface="宋体" panose="02010600030101010101" pitchFamily="2" charset="-122"/>
              </a:rPr>
              <a:t>，求使其满足下式的目标值。其中</a:t>
            </a:r>
            <a:r>
              <a:rPr lang="en-US" altLang="zh-CN" dirty="0">
                <a:latin typeface="宋体" panose="02010600030101010101" pitchFamily="2" charset="-122"/>
                <a:ea typeface="宋体" panose="02010600030101010101" pitchFamily="2" charset="-122"/>
              </a:rPr>
              <a:t>H</a:t>
            </a:r>
            <a:r>
              <a:rPr lang="zh-CN" altLang="en-US" dirty="0">
                <a:latin typeface="宋体" panose="02010600030101010101" pitchFamily="2" charset="-122"/>
                <a:ea typeface="宋体" panose="02010600030101010101" pitchFamily="2" charset="-122"/>
              </a:rPr>
              <a:t>是目标值集合。 </a:t>
            </a: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linds(horizontal)">
                                      <p:cBhvr>
                                        <p:cTn id="7" dur="10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Rectangle 3"/>
          <p:cNvSpPr>
            <a:spLocks noGrp="1" noChangeArrowheads="1"/>
          </p:cNvSpPr>
          <p:nvPr>
            <p:ph type="title"/>
          </p:nvPr>
        </p:nvSpPr>
        <p:spPr>
          <a:xfrm>
            <a:off x="2124075" y="188913"/>
            <a:ext cx="6842125" cy="639763"/>
          </a:xfrm>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31746" name="Rectangle 2"/>
          <p:cNvSpPr>
            <a:spLocks noGrp="1"/>
          </p:cNvSpPr>
          <p:nvPr>
            <p:ph idx="1"/>
          </p:nvPr>
        </p:nvSpPr>
        <p:spPr>
          <a:ln/>
        </p:spPr>
        <p:txBody>
          <a:bodyPr vert="horz" wrap="square" lIns="91440" tIns="45720" rIns="91440" bIns="45720" anchor="t" anchorCtr="0"/>
          <a:p>
            <a:pPr eaLnBrk="1" hangingPunct="1"/>
            <a:r>
              <a:rPr lang="zh-CN" altLang="en-US" dirty="0">
                <a:latin typeface="宋体" panose="02010600030101010101" pitchFamily="2" charset="-122"/>
                <a:ea typeface="宋体" panose="02010600030101010101" pitchFamily="2" charset="-122"/>
              </a:rPr>
              <a:t>估计每个</a:t>
            </a:r>
            <a:r>
              <a:rPr lang="en-US" altLang="zh-CN" dirty="0">
                <a:latin typeface="宋体" panose="02010600030101010101" pitchFamily="2" charset="-122"/>
                <a:ea typeface="宋体" panose="02010600030101010101" pitchFamily="2" charset="-122"/>
              </a:rPr>
              <a:t>P(h</a:t>
            </a:r>
            <a:r>
              <a:rPr lang="en-US" altLang="zh-CN" baseline="-25000" dirty="0">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很容易，只要计算每个目标值</a:t>
            </a:r>
            <a:r>
              <a:rPr lang="en-US" altLang="zh-CN" dirty="0">
                <a:latin typeface="宋体" panose="02010600030101010101" pitchFamily="2" charset="-122"/>
                <a:ea typeface="宋体" panose="02010600030101010101" pitchFamily="2" charset="-122"/>
              </a:rPr>
              <a:t>h</a:t>
            </a:r>
            <a:r>
              <a:rPr lang="en-US" altLang="zh-CN" baseline="-25000"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出现在训练数据中的频率就可以。</a:t>
            </a:r>
            <a:endParaRPr lang="zh-CN" altLang="en-US" dirty="0">
              <a:latin typeface="宋体" panose="02010600030101010101" pitchFamily="2" charset="-122"/>
              <a:ea typeface="宋体" panose="02010600030101010101" pitchFamily="2" charset="-122"/>
            </a:endParaRPr>
          </a:p>
          <a:p>
            <a:pPr eaLnBrk="1" hangingPunct="1"/>
            <a:endParaRPr lang="zh-CN" altLang="en-US"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如果要如此估计所有的</a:t>
            </a:r>
            <a:r>
              <a:rPr lang="en-US" altLang="zh-CN" dirty="0">
                <a:latin typeface="宋体" panose="02010600030101010101" pitchFamily="2" charset="-122"/>
                <a:ea typeface="宋体" panose="02010600030101010101" pitchFamily="2" charset="-122"/>
              </a:rPr>
              <a:t>P(a</a:t>
            </a:r>
            <a:r>
              <a:rPr lang="en-US" altLang="zh-CN" baseline="-25000" dirty="0">
                <a:latin typeface="宋体" panose="02010600030101010101" pitchFamily="2" charset="-122"/>
                <a:ea typeface="宋体" panose="02010600030101010101" pitchFamily="2" charset="-122"/>
              </a:rPr>
              <a:t>1</a:t>
            </a:r>
            <a:r>
              <a:rPr lang="en-US" altLang="zh-CN" dirty="0">
                <a:latin typeface="宋体" panose="02010600030101010101" pitchFamily="2" charset="-122"/>
                <a:ea typeface="宋体" panose="02010600030101010101" pitchFamily="2" charset="-122"/>
              </a:rPr>
              <a:t>,a</a:t>
            </a:r>
            <a:r>
              <a:rPr lang="en-US" altLang="zh-CN" baseline="-25000" dirty="0">
                <a:latin typeface="宋体" panose="02010600030101010101" pitchFamily="2" charset="-122"/>
                <a:ea typeface="宋体" panose="02010600030101010101" pitchFamily="2" charset="-122"/>
              </a:rPr>
              <a:t>2</a:t>
            </a:r>
            <a:r>
              <a:rPr lang="en-US" altLang="zh-CN" dirty="0">
                <a:latin typeface="宋体" panose="02010600030101010101" pitchFamily="2" charset="-122"/>
                <a:ea typeface="宋体" panose="02010600030101010101" pitchFamily="2" charset="-122"/>
              </a:rPr>
              <a:t>,…,a</a:t>
            </a:r>
            <a:r>
              <a:rPr lang="en-US" altLang="zh-CN" baseline="-25000" dirty="0">
                <a:latin typeface="宋体" panose="02010600030101010101" pitchFamily="2" charset="-122"/>
                <a:ea typeface="宋体" panose="02010600030101010101" pitchFamily="2" charset="-122"/>
              </a:rPr>
              <a:t>n</a:t>
            </a:r>
            <a:r>
              <a:rPr lang="en-US" altLang="zh-CN" dirty="0">
                <a:latin typeface="宋体" panose="02010600030101010101" pitchFamily="2" charset="-122"/>
                <a:ea typeface="宋体" panose="02010600030101010101" pitchFamily="2" charset="-122"/>
              </a:rPr>
              <a:t>|h</a:t>
            </a:r>
            <a:r>
              <a:rPr lang="en-US" altLang="zh-CN" baseline="-25000" dirty="0">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项，则必须计算</a:t>
            </a:r>
            <a:r>
              <a:rPr lang="en-US" altLang="zh-CN" dirty="0">
                <a:latin typeface="宋体" panose="02010600030101010101" pitchFamily="2" charset="-122"/>
                <a:ea typeface="宋体" panose="02010600030101010101" pitchFamily="2" charset="-122"/>
              </a:rPr>
              <a:t>a</a:t>
            </a:r>
            <a:r>
              <a:rPr lang="en-US" altLang="zh-CN" baseline="-25000" dirty="0">
                <a:latin typeface="宋体" panose="02010600030101010101" pitchFamily="2" charset="-122"/>
                <a:ea typeface="宋体" panose="02010600030101010101" pitchFamily="2" charset="-122"/>
              </a:rPr>
              <a:t>1</a:t>
            </a:r>
            <a:r>
              <a:rPr lang="en-US" altLang="zh-CN" dirty="0">
                <a:latin typeface="宋体" panose="02010600030101010101" pitchFamily="2" charset="-122"/>
                <a:ea typeface="宋体" panose="02010600030101010101" pitchFamily="2" charset="-122"/>
              </a:rPr>
              <a:t>,a</a:t>
            </a:r>
            <a:r>
              <a:rPr lang="en-US" altLang="zh-CN" baseline="-25000" dirty="0">
                <a:latin typeface="宋体" panose="02010600030101010101" pitchFamily="2" charset="-122"/>
                <a:ea typeface="宋体" panose="02010600030101010101" pitchFamily="2" charset="-122"/>
              </a:rPr>
              <a:t>2</a:t>
            </a:r>
            <a:r>
              <a:rPr lang="en-US" altLang="zh-CN" dirty="0">
                <a:latin typeface="宋体" panose="02010600030101010101" pitchFamily="2" charset="-122"/>
                <a:ea typeface="宋体" panose="02010600030101010101" pitchFamily="2" charset="-122"/>
              </a:rPr>
              <a:t>,…,a</a:t>
            </a:r>
            <a:r>
              <a:rPr lang="en-US" altLang="zh-CN" baseline="-25000"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的所有可能取值组合，再乘以可能的目标值数量。</a:t>
            </a:r>
            <a:endParaRPr lang="zh-CN" altLang="en-US" dirty="0">
              <a:latin typeface="宋体" panose="02010600030101010101" pitchFamily="2" charset="-122"/>
              <a:ea typeface="宋体" panose="02010600030101010101" pitchFamily="2" charset="-122"/>
            </a:endParaRPr>
          </a:p>
        </p:txBody>
      </p:sp>
      <p:sp>
        <p:nvSpPr>
          <p:cNvPr id="36868"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6">
                                            <p:txEl>
                                              <p:charRg st="0" end="40"/>
                                            </p:txEl>
                                          </p:spTgt>
                                        </p:tgtEl>
                                        <p:attrNameLst>
                                          <p:attrName>style.visibility</p:attrName>
                                        </p:attrNameLst>
                                      </p:cBhvr>
                                      <p:to>
                                        <p:strVal val="visible"/>
                                      </p:to>
                                    </p:set>
                                    <p:anim calcmode="lin" valueType="num">
                                      <p:cBhvr additive="base">
                                        <p:cTn id="7" dur="500" fill="hold"/>
                                        <p:tgtEl>
                                          <p:spTgt spid="31746">
                                            <p:txEl>
                                              <p:charRg st="0" end="4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6">
                                            <p:txEl>
                                              <p:charRg st="0" end="4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6">
                                            <p:txEl>
                                              <p:charRg st="41" end="107"/>
                                            </p:txEl>
                                          </p:spTgt>
                                        </p:tgtEl>
                                        <p:attrNameLst>
                                          <p:attrName>style.visibility</p:attrName>
                                        </p:attrNameLst>
                                      </p:cBhvr>
                                      <p:to>
                                        <p:strVal val="visible"/>
                                      </p:to>
                                    </p:set>
                                    <p:anim calcmode="lin" valueType="num">
                                      <p:cBhvr additive="base">
                                        <p:cTn id="13" dur="500" fill="hold"/>
                                        <p:tgtEl>
                                          <p:spTgt spid="31746">
                                            <p:txEl>
                                              <p:charRg st="41" end="10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6">
                                            <p:txEl>
                                              <p:charRg st="41" end="10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1" name="Rectangle 3"/>
          <p:cNvSpPr>
            <a:spLocks noGrp="1" noChangeArrowheads="1"/>
          </p:cNvSpPr>
          <p:nvPr>
            <p:ph type="title"/>
          </p:nvPr>
        </p:nvSpPr>
        <p:spPr>
          <a:xfrm>
            <a:off x="2124075" y="188913"/>
            <a:ext cx="6842125" cy="639763"/>
          </a:xfrm>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37891" name="Rectangle 2"/>
          <p:cNvSpPr>
            <a:spLocks noGrp="1"/>
          </p:cNvSpPr>
          <p:nvPr>
            <p:ph idx="1"/>
          </p:nvPr>
        </p:nvSpPr>
        <p:spPr>
          <a:xfrm>
            <a:off x="457200" y="1600200"/>
            <a:ext cx="8435975" cy="4525963"/>
          </a:xfrm>
          <a:ln/>
        </p:spPr>
        <p:txBody>
          <a:bodyPr vert="horz" wrap="square" lIns="91440" tIns="45720" rIns="91440" bIns="45720" anchor="t" anchorCtr="0"/>
          <a:p>
            <a:pPr eaLnBrk="1" hangingPunct="1"/>
            <a:r>
              <a:rPr lang="zh-CN" altLang="zh-CN" dirty="0">
                <a:latin typeface="宋体" panose="02010600030101010101" pitchFamily="2" charset="-122"/>
                <a:ea typeface="宋体" panose="02010600030101010101" pitchFamily="2" charset="-122"/>
              </a:rPr>
              <a:t>假设一个实例有10个属性，每个属性有3个可能取值，而目标集合中有5个候选目标。那么P(a</a:t>
            </a:r>
            <a:r>
              <a:rPr lang="zh-CN" altLang="zh-CN" baseline="-25000" dirty="0">
                <a:latin typeface="宋体" panose="02010600030101010101" pitchFamily="2" charset="-122"/>
                <a:ea typeface="宋体" panose="02010600030101010101" pitchFamily="2" charset="-122"/>
              </a:rPr>
              <a:t>1</a:t>
            </a:r>
            <a:r>
              <a:rPr lang="zh-CN" altLang="zh-CN" dirty="0">
                <a:latin typeface="宋体" panose="02010600030101010101" pitchFamily="2" charset="-122"/>
                <a:ea typeface="宋体" panose="02010600030101010101" pitchFamily="2" charset="-122"/>
              </a:rPr>
              <a:t>,a</a:t>
            </a:r>
            <a:r>
              <a:rPr lang="zh-CN" altLang="zh-CN" baseline="-25000" dirty="0">
                <a:latin typeface="宋体" panose="02010600030101010101" pitchFamily="2" charset="-122"/>
                <a:ea typeface="宋体" panose="02010600030101010101" pitchFamily="2" charset="-122"/>
              </a:rPr>
              <a:t>2</a:t>
            </a:r>
            <a:r>
              <a:rPr lang="zh-CN" altLang="zh-CN" dirty="0">
                <a:latin typeface="宋体" panose="02010600030101010101" pitchFamily="2" charset="-122"/>
                <a:ea typeface="宋体" panose="02010600030101010101" pitchFamily="2" charset="-122"/>
              </a:rPr>
              <a:t>,…,a</a:t>
            </a:r>
            <a:r>
              <a:rPr lang="zh-CN" altLang="zh-CN" baseline="-25000" dirty="0">
                <a:latin typeface="宋体" panose="02010600030101010101" pitchFamily="2" charset="-122"/>
                <a:ea typeface="宋体" panose="02010600030101010101" pitchFamily="2" charset="-122"/>
              </a:rPr>
              <a:t>n</a:t>
            </a:r>
            <a:r>
              <a:rPr lang="zh-CN" altLang="zh-CN" dirty="0">
                <a:latin typeface="宋体" panose="02010600030101010101" pitchFamily="2" charset="-122"/>
                <a:ea typeface="宋体" panose="02010600030101010101" pitchFamily="2" charset="-122"/>
              </a:rPr>
              <a:t>|h</a:t>
            </a:r>
            <a:r>
              <a:rPr lang="zh-CN" altLang="zh-CN" baseline="-25000" dirty="0">
                <a:latin typeface="宋体" panose="02010600030101010101" pitchFamily="2" charset="-122"/>
                <a:ea typeface="宋体" panose="02010600030101010101" pitchFamily="2" charset="-122"/>
              </a:rPr>
              <a:t>i</a:t>
            </a:r>
            <a:r>
              <a:rPr lang="zh-CN" altLang="zh-CN" dirty="0">
                <a:latin typeface="宋体" panose="02010600030101010101" pitchFamily="2" charset="-122"/>
                <a:ea typeface="宋体" panose="02010600030101010101" pitchFamily="2" charset="-122"/>
              </a:rPr>
              <a:t>)项就有</a:t>
            </a:r>
            <a:r>
              <a:rPr lang="zh-CN" altLang="en-US"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个。</a:t>
            </a:r>
            <a:endParaRPr lang="zh-CN" altLang="zh-CN" dirty="0">
              <a:latin typeface="宋体" panose="02010600030101010101" pitchFamily="2" charset="-122"/>
              <a:ea typeface="宋体" panose="02010600030101010101" pitchFamily="2" charset="-122"/>
            </a:endParaRPr>
          </a:p>
          <a:p>
            <a:pPr eaLnBrk="1" hangingPunct="1"/>
            <a:endParaRPr lang="zh-CN" altLang="zh-CN" dirty="0">
              <a:sym typeface="Arial" panose="020B0604020202020204" pitchFamily="34" charset="0"/>
            </a:endParaRPr>
          </a:p>
        </p:txBody>
      </p:sp>
      <p:sp>
        <p:nvSpPr>
          <p:cNvPr id="37892"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pic>
        <p:nvPicPr>
          <p:cNvPr id="32772" name="Picture 4"/>
          <p:cNvPicPr>
            <a:picLocks noChangeAspect="1"/>
          </p:cNvPicPr>
          <p:nvPr/>
        </p:nvPicPr>
        <p:blipFill>
          <a:blip r:embed="rId1"/>
          <a:stretch>
            <a:fillRect/>
          </a:stretch>
        </p:blipFill>
        <p:spPr>
          <a:xfrm>
            <a:off x="6084888" y="2565400"/>
            <a:ext cx="1120775" cy="604838"/>
          </a:xfrm>
          <a:prstGeom prst="rect">
            <a:avLst/>
          </a:prstGeom>
          <a:noFill/>
          <a:ln w="9525">
            <a:noFill/>
          </a:ln>
        </p:spPr>
      </p:pic>
      <p:sp>
        <p:nvSpPr>
          <p:cNvPr id="32773" name="AutoShape 5"/>
          <p:cNvSpPr/>
          <p:nvPr/>
        </p:nvSpPr>
        <p:spPr>
          <a:xfrm>
            <a:off x="2052638" y="4078288"/>
            <a:ext cx="5905500" cy="1008062"/>
          </a:xfrm>
          <a:prstGeom prst="cloudCallout">
            <a:avLst>
              <a:gd name="adj1" fmla="val -15912"/>
              <a:gd name="adj2" fmla="val -128824"/>
            </a:avLst>
          </a:prstGeom>
          <a:solidFill>
            <a:srgbClr val="00FF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spcBef>
                <a:spcPct val="0"/>
              </a:spcBef>
              <a:buClrTx/>
              <a:buSzTx/>
              <a:buFontTx/>
              <a:buNone/>
            </a:pPr>
            <a:r>
              <a:rPr lang="zh-CN" altLang="en-US" sz="4000" b="1" dirty="0">
                <a:solidFill>
                  <a:schemeClr val="tx1"/>
                </a:solidFill>
                <a:latin typeface="Arial" panose="020B0604020202020204" pitchFamily="34" charset="0"/>
                <a:ea typeface="宋体" panose="02010600030101010101" pitchFamily="2" charset="-122"/>
              </a:rPr>
              <a:t>不适合于高维数据！</a:t>
            </a:r>
            <a:endParaRPr lang="zh-CN" altLang="en-US" sz="4000" b="1" dirty="0">
              <a:solidFill>
                <a:schemeClr val="tx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dissolve">
                                      <p:cBhvr>
                                        <p:cTn id="7" dur="1000"/>
                                        <p:tgtEl>
                                          <p:spTgt spid="32772"/>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2773"/>
                                        </p:tgtEl>
                                        <p:attrNameLst>
                                          <p:attrName>style.visibility</p:attrName>
                                        </p:attrNameLst>
                                      </p:cBhvr>
                                      <p:to>
                                        <p:strVal val="visible"/>
                                      </p:to>
                                    </p:set>
                                    <p:animEffect transition="in" filter="wedge">
                                      <p:cBhvr>
                                        <p:cTn id="12" dur="2000"/>
                                        <p:tgtEl>
                                          <p:spTgt spid="32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Rectangle 3"/>
          <p:cNvSpPr>
            <a:spLocks noGrp="1" noChangeArrowheads="1"/>
          </p:cNvSpPr>
          <p:nvPr>
            <p:ph type="title"/>
          </p:nvPr>
        </p:nvSpPr>
        <p:spPr>
          <a:xfrm>
            <a:off x="2124075" y="188913"/>
            <a:ext cx="6842125" cy="639763"/>
          </a:xfrm>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33794" name="Rectangle 2"/>
          <p:cNvSpPr>
            <a:spLocks noGrp="1"/>
          </p:cNvSpPr>
          <p:nvPr>
            <p:ph idx="1"/>
          </p:nvPr>
        </p:nvSpPr>
        <p:spPr>
          <a:ln/>
        </p:spPr>
        <p:txBody>
          <a:bodyPr vert="horz" wrap="square" lIns="91440" tIns="45720" rIns="91440" bIns="45720" anchor="t" anchorCtr="0"/>
          <a:p>
            <a:pPr eaLnBrk="1" hangingPunct="1"/>
            <a:r>
              <a:rPr lang="zh-CN" altLang="en-US" dirty="0">
                <a:latin typeface="宋体" panose="02010600030101010101" pitchFamily="2" charset="-122"/>
                <a:ea typeface="宋体" panose="02010600030101010101" pitchFamily="2" charset="-122"/>
              </a:rPr>
              <a:t>对于贝叶斯学习有两种思路可以解决高维数据问题。一种是</a:t>
            </a:r>
            <a:r>
              <a:rPr lang="zh-CN" altLang="en-US" b="1" dirty="0">
                <a:solidFill>
                  <a:srgbClr val="0000FF"/>
                </a:solidFill>
                <a:latin typeface="宋体" panose="02010600030101010101" pitchFamily="2" charset="-122"/>
                <a:ea typeface="宋体" panose="02010600030101010101" pitchFamily="2" charset="-122"/>
              </a:rPr>
              <a:t>朴素贝叶斯</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Naïve Bayes</a:t>
            </a:r>
            <a:r>
              <a:rPr lang="zh-CN" altLang="en-US" dirty="0">
                <a:latin typeface="宋体" panose="02010600030101010101" pitchFamily="2" charset="-122"/>
                <a:ea typeface="宋体" panose="02010600030101010101" pitchFamily="2" charset="-122"/>
              </a:rPr>
              <a:t>）方法，也称为简单贝叶斯（</a:t>
            </a:r>
            <a:r>
              <a:rPr lang="en-US" altLang="zh-CN" dirty="0">
                <a:latin typeface="宋体" panose="02010600030101010101" pitchFamily="2" charset="-122"/>
                <a:ea typeface="宋体" panose="02010600030101010101" pitchFamily="2" charset="-122"/>
              </a:rPr>
              <a:t>Simple Bayes</a:t>
            </a:r>
            <a:r>
              <a:rPr lang="zh-CN" altLang="en-US" dirty="0">
                <a:latin typeface="宋体" panose="02010600030101010101" pitchFamily="2" charset="-122"/>
                <a:ea typeface="宋体" panose="02010600030101010101" pitchFamily="2" charset="-122"/>
              </a:rPr>
              <a:t>）方法。</a:t>
            </a:r>
            <a:endParaRPr lang="zh-CN" altLang="en-US" dirty="0">
              <a:latin typeface="宋体" panose="02010600030101010101" pitchFamily="2" charset="-122"/>
              <a:ea typeface="宋体" panose="02010600030101010101" pitchFamily="2" charset="-122"/>
            </a:endParaRPr>
          </a:p>
        </p:txBody>
      </p:sp>
      <p:sp>
        <p:nvSpPr>
          <p:cNvPr id="38916"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794">
                                            <p:txEl>
                                              <p:charRg st="0" end="73"/>
                                            </p:txEl>
                                          </p:spTgt>
                                        </p:tgtEl>
                                        <p:attrNameLst>
                                          <p:attrName>style.visibility</p:attrName>
                                        </p:attrNameLst>
                                      </p:cBhvr>
                                      <p:to>
                                        <p:strVal val="visible"/>
                                      </p:to>
                                    </p:set>
                                    <p:anim calcmode="lin" valueType="num">
                                      <p:cBhvr additive="base">
                                        <p:cTn id="7" dur="500" fill="hold"/>
                                        <p:tgtEl>
                                          <p:spTgt spid="33794">
                                            <p:txEl>
                                              <p:charRg st="0" end="7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4">
                                            <p:txEl>
                                              <p:charRg st="0" end="7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Rectangle 3"/>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6.3.1</a:t>
            </a:r>
            <a:r>
              <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贝叶斯</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法则</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6146" name="Rectangle 2"/>
          <p:cNvSpPr>
            <a:spLocks noGrp="1"/>
          </p:cNvSpPr>
          <p:nvPr>
            <p:ph idx="1"/>
          </p:nvPr>
        </p:nvSpPr>
        <p:spPr>
          <a:xfrm>
            <a:off x="457200" y="1557338"/>
            <a:ext cx="8229600" cy="4568825"/>
          </a:xfrm>
          <a:ln/>
        </p:spPr>
        <p:txBody>
          <a:bodyPr vert="horz" wrap="square" lIns="91440" tIns="45720" rIns="91440" bIns="45720" anchor="t" anchorCtr="0"/>
          <a:p>
            <a:pPr eaLnBrk="1" hangingPunct="1"/>
            <a:r>
              <a:rPr lang="zh-CN" altLang="en-US" b="1" dirty="0">
                <a:solidFill>
                  <a:srgbClr val="0000FF"/>
                </a:solidFill>
                <a:latin typeface="宋体" panose="02010600030101010101" pitchFamily="2" charset="-122"/>
                <a:ea typeface="宋体" panose="02010600030101010101" pitchFamily="2" charset="-122"/>
              </a:rPr>
              <a:t>贝叶斯学习</a:t>
            </a:r>
            <a:endParaRPr lang="zh-CN" altLang="en-US" b="1" dirty="0">
              <a:solidFill>
                <a:srgbClr val="0000FF"/>
              </a:solidFill>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sym typeface="Arial" panose="020B0604020202020204" pitchFamily="34" charset="0"/>
              </a:rPr>
              <a:t>就是基于贝叶斯理论（</a:t>
            </a:r>
            <a:r>
              <a:rPr lang="en-US" altLang="zh-CN" dirty="0">
                <a:latin typeface="宋体" panose="02010600030101010101" pitchFamily="2" charset="-122"/>
                <a:ea typeface="宋体" panose="02010600030101010101" pitchFamily="2" charset="-122"/>
                <a:sym typeface="Arial" panose="020B0604020202020204" pitchFamily="34" charset="0"/>
              </a:rPr>
              <a:t>Bayesian Theory</a:t>
            </a:r>
            <a:r>
              <a:rPr lang="zh-CN" altLang="en-US" dirty="0">
                <a:latin typeface="宋体" panose="02010600030101010101" pitchFamily="2" charset="-122"/>
                <a:ea typeface="宋体" panose="02010600030101010101" pitchFamily="2" charset="-122"/>
                <a:sym typeface="Arial" panose="020B0604020202020204" pitchFamily="34" charset="0"/>
              </a:rPr>
              <a:t>）的机器学习方法</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eaLnBrk="1" hangingPunct="1">
              <a:buFontTx/>
              <a:buNone/>
            </a:pPr>
            <a:endParaRPr lang="zh-CN" altLang="en-US" dirty="0">
              <a:solidFill>
                <a:srgbClr val="0000FF"/>
              </a:solidFill>
            </a:endParaRPr>
          </a:p>
          <a:p>
            <a:pPr eaLnBrk="1" hangingPunct="1"/>
            <a:r>
              <a:rPr lang="zh-CN" altLang="en-US" b="1" dirty="0">
                <a:solidFill>
                  <a:srgbClr val="0000FF"/>
                </a:solidFill>
                <a:latin typeface="宋体" panose="02010600030101010101" pitchFamily="2" charset="-122"/>
                <a:ea typeface="宋体" panose="02010600030101010101" pitchFamily="2" charset="-122"/>
                <a:sym typeface="Arial" panose="020B0604020202020204" pitchFamily="34" charset="0"/>
              </a:rPr>
              <a:t>贝叶斯法则</a:t>
            </a:r>
            <a:endParaRPr lang="zh-CN" altLang="en-US" b="1" dirty="0">
              <a:solidFill>
                <a:srgbClr val="0000FF"/>
              </a:solidFill>
              <a:latin typeface="宋体" panose="02010600030101010101" pitchFamily="2" charset="-122"/>
              <a:ea typeface="宋体" panose="02010600030101010101" pitchFamily="2" charset="-122"/>
              <a:sym typeface="Arial" panose="020B0604020202020204" pitchFamily="34" charset="0"/>
            </a:endParaRPr>
          </a:p>
          <a:p>
            <a:pPr lvl="1" eaLnBrk="1" hangingPunct="1"/>
            <a:r>
              <a:rPr lang="zh-CN" altLang="en-US" dirty="0">
                <a:latin typeface="宋体" panose="02010600030101010101" pitchFamily="2" charset="-122"/>
                <a:ea typeface="宋体" panose="02010600030101010101" pitchFamily="2" charset="-122"/>
                <a:sym typeface="Arial" panose="020B0604020202020204" pitchFamily="34" charset="0"/>
              </a:rPr>
              <a:t>也称为贝叶斯理论（</a:t>
            </a:r>
            <a:r>
              <a:rPr lang="en-US" altLang="zh-CN" dirty="0">
                <a:latin typeface="宋体" panose="02010600030101010101" pitchFamily="2" charset="-122"/>
                <a:ea typeface="宋体" panose="02010600030101010101" pitchFamily="2" charset="-122"/>
                <a:sym typeface="Arial" panose="020B0604020202020204" pitchFamily="34" charset="0"/>
              </a:rPr>
              <a:t>Bayesian Theorem</a:t>
            </a:r>
            <a:r>
              <a:rPr lang="zh-CN" altLang="en-US" dirty="0">
                <a:latin typeface="宋体" panose="02010600030101010101" pitchFamily="2" charset="-122"/>
                <a:ea typeface="宋体" panose="02010600030101010101" pitchFamily="2" charset="-122"/>
                <a:sym typeface="Arial" panose="020B0604020202020204" pitchFamily="34" charset="0"/>
              </a:rPr>
              <a:t>，或</a:t>
            </a:r>
            <a:r>
              <a:rPr lang="en-US" altLang="zh-CN" dirty="0">
                <a:latin typeface="宋体" panose="02010600030101010101" pitchFamily="2" charset="-122"/>
                <a:ea typeface="宋体" panose="02010600030101010101" pitchFamily="2" charset="-122"/>
                <a:sym typeface="Arial" panose="020B0604020202020204" pitchFamily="34" charset="0"/>
              </a:rPr>
              <a:t>Bayesian Rule</a:t>
            </a:r>
            <a:r>
              <a:rPr lang="zh-CN" altLang="en-US" dirty="0">
                <a:latin typeface="宋体" panose="02010600030101010101" pitchFamily="2" charset="-122"/>
                <a:ea typeface="宋体" panose="02010600030101010101" pitchFamily="2" charset="-122"/>
                <a:sym typeface="Arial" panose="020B0604020202020204" pitchFamily="34" charset="0"/>
              </a:rPr>
              <a:t>，或</a:t>
            </a:r>
            <a:r>
              <a:rPr lang="en-US" altLang="zh-CN" dirty="0">
                <a:latin typeface="宋体" panose="02010600030101010101" pitchFamily="2" charset="-122"/>
                <a:ea typeface="宋体" panose="02010600030101010101" pitchFamily="2" charset="-122"/>
                <a:sym typeface="Arial" panose="020B0604020202020204" pitchFamily="34" charset="0"/>
              </a:rPr>
              <a:t>Bayesian Law</a:t>
            </a:r>
            <a:r>
              <a:rPr lang="zh-CN" altLang="en-US" dirty="0">
                <a:latin typeface="宋体" panose="02010600030101010101" pitchFamily="2" charset="-122"/>
                <a:ea typeface="宋体" panose="02010600030101010101" pitchFamily="2" charset="-122"/>
                <a:sym typeface="Arial" panose="020B0604020202020204" pitchFamily="34" charset="0"/>
              </a:rPr>
              <a:t>），其核心就是贝叶斯公式。</a:t>
            </a:r>
            <a:endParaRPr lang="zh-CN" altLang="en-US" dirty="0">
              <a:latin typeface="宋体" panose="02010600030101010101" pitchFamily="2" charset="-122"/>
              <a:ea typeface="宋体" panose="02010600030101010101" pitchFamily="2" charset="-122"/>
              <a:sym typeface="Arial" panose="020B0604020202020204" pitchFamily="34" charset="0"/>
            </a:endParaRPr>
          </a:p>
        </p:txBody>
      </p:sp>
      <p:sp>
        <p:nvSpPr>
          <p:cNvPr id="12292"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146">
                                            <p:txEl>
                                              <p:charRg st="6" end="41"/>
                                            </p:txEl>
                                          </p:spTgt>
                                        </p:tgtEl>
                                        <p:attrNameLst>
                                          <p:attrName>style.visibility</p:attrName>
                                        </p:attrNameLst>
                                      </p:cBhvr>
                                      <p:to>
                                        <p:strVal val="visible"/>
                                      </p:to>
                                    </p:set>
                                    <p:anim calcmode="lin" valueType="num">
                                      <p:cBhvr additive="base">
                                        <p:cTn id="7" dur="500" fill="hold"/>
                                        <p:tgtEl>
                                          <p:spTgt spid="6146">
                                            <p:txEl>
                                              <p:charRg st="6" end="4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146">
                                            <p:txEl>
                                              <p:charRg st="6" end="4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xEl>
                                              <p:charRg st="42" end="48"/>
                                            </p:txEl>
                                          </p:spTgt>
                                        </p:tgtEl>
                                        <p:attrNameLst>
                                          <p:attrName>style.visibility</p:attrName>
                                        </p:attrNameLst>
                                      </p:cBhvr>
                                      <p:to>
                                        <p:strVal val="visible"/>
                                      </p:to>
                                    </p:set>
                                    <p:anim calcmode="lin" valueType="num">
                                      <p:cBhvr additive="base">
                                        <p:cTn id="13" dur="500" fill="hold"/>
                                        <p:tgtEl>
                                          <p:spTgt spid="6146">
                                            <p:txEl>
                                              <p:charRg st="42" end="4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6">
                                            <p:txEl>
                                              <p:charRg st="42" end="4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146">
                                            <p:txEl>
                                              <p:charRg st="48" end="116"/>
                                            </p:txEl>
                                          </p:spTgt>
                                        </p:tgtEl>
                                        <p:attrNameLst>
                                          <p:attrName>style.visibility</p:attrName>
                                        </p:attrNameLst>
                                      </p:cBhvr>
                                      <p:to>
                                        <p:strVal val="visible"/>
                                      </p:to>
                                    </p:set>
                                    <p:anim calcmode="lin" valueType="num">
                                      <p:cBhvr additive="base">
                                        <p:cTn id="19" dur="500" fill="hold"/>
                                        <p:tgtEl>
                                          <p:spTgt spid="6146">
                                            <p:txEl>
                                              <p:charRg st="48" end="11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6">
                                            <p:txEl>
                                              <p:charRg st="48" end="1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9" name="Rectangle 3"/>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朴素贝叶斯方法</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34818" name="Rectangle 2"/>
          <p:cNvSpPr>
            <a:spLocks noGrp="1"/>
          </p:cNvSpPr>
          <p:nvPr>
            <p:ph idx="1"/>
          </p:nvPr>
        </p:nvSpPr>
        <p:spPr>
          <a:ln/>
        </p:spPr>
        <p:txBody>
          <a:bodyPr vert="horz" wrap="square" lIns="91440" tIns="45720" rIns="91440" bIns="45720" anchor="t" anchorCtr="0"/>
          <a:p>
            <a:pPr eaLnBrk="1" hangingPunct="1"/>
            <a:r>
              <a:rPr lang="zh-CN" altLang="en-US" dirty="0">
                <a:latin typeface="宋体" panose="02010600030101010101" pitchFamily="2" charset="-122"/>
                <a:ea typeface="宋体" panose="02010600030101010101" pitchFamily="2" charset="-122"/>
              </a:rPr>
              <a:t>朴素贝叶斯分类器采用最简单的假设：</a:t>
            </a:r>
            <a:endParaRPr lang="zh-CN" altLang="en-US"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对于目标值，数据各属性之间相互条件独立。</a:t>
            </a:r>
            <a:endParaRPr lang="zh-CN" altLang="en-US"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即，</a:t>
            </a:r>
            <a:r>
              <a:rPr lang="en-US" altLang="zh-CN" dirty="0">
                <a:solidFill>
                  <a:srgbClr val="0000FF"/>
                </a:solidFill>
                <a:latin typeface="宋体" panose="02010600030101010101" pitchFamily="2" charset="-122"/>
                <a:ea typeface="宋体" panose="02010600030101010101" pitchFamily="2" charset="-122"/>
              </a:rPr>
              <a:t>a</a:t>
            </a:r>
            <a:r>
              <a:rPr lang="en-US" altLang="zh-CN" baseline="-25000" dirty="0">
                <a:solidFill>
                  <a:srgbClr val="0000FF"/>
                </a:solidFill>
                <a:latin typeface="宋体" panose="02010600030101010101" pitchFamily="2" charset="-122"/>
                <a:ea typeface="宋体" panose="02010600030101010101" pitchFamily="2" charset="-122"/>
              </a:rPr>
              <a:t>1</a:t>
            </a:r>
            <a:r>
              <a:rPr lang="en-US" altLang="zh-CN" dirty="0">
                <a:solidFill>
                  <a:srgbClr val="0000FF"/>
                </a:solidFill>
                <a:latin typeface="宋体" panose="02010600030101010101" pitchFamily="2" charset="-122"/>
                <a:ea typeface="宋体" panose="02010600030101010101" pitchFamily="2" charset="-122"/>
              </a:rPr>
              <a:t>,a</a:t>
            </a:r>
            <a:r>
              <a:rPr lang="en-US" altLang="zh-CN" baseline="-25000" dirty="0">
                <a:solidFill>
                  <a:srgbClr val="0000FF"/>
                </a:solidFill>
                <a:latin typeface="宋体" panose="02010600030101010101" pitchFamily="2" charset="-122"/>
                <a:ea typeface="宋体" panose="02010600030101010101" pitchFamily="2" charset="-122"/>
              </a:rPr>
              <a:t>2</a:t>
            </a:r>
            <a:r>
              <a:rPr lang="en-US" altLang="zh-CN" dirty="0">
                <a:solidFill>
                  <a:srgbClr val="0000FF"/>
                </a:solidFill>
                <a:latin typeface="宋体" panose="02010600030101010101" pitchFamily="2" charset="-122"/>
                <a:ea typeface="宋体" panose="02010600030101010101" pitchFamily="2" charset="-122"/>
              </a:rPr>
              <a:t>,…,a</a:t>
            </a:r>
            <a:r>
              <a:rPr lang="en-US" altLang="zh-CN" baseline="-25000" dirty="0">
                <a:solidFill>
                  <a:srgbClr val="0000FF"/>
                </a:solidFill>
                <a:latin typeface="宋体" panose="02010600030101010101" pitchFamily="2" charset="-122"/>
                <a:ea typeface="宋体" panose="02010600030101010101" pitchFamily="2" charset="-122"/>
              </a:rPr>
              <a:t>n</a:t>
            </a:r>
            <a:r>
              <a:rPr lang="zh-CN" altLang="en-US" dirty="0">
                <a:solidFill>
                  <a:srgbClr val="0000FF"/>
                </a:solidFill>
                <a:latin typeface="宋体" panose="02010600030101010101" pitchFamily="2" charset="-122"/>
                <a:ea typeface="宋体" panose="02010600030101010101" pitchFamily="2" charset="-122"/>
              </a:rPr>
              <a:t>的联合概率等于每个单独属性的概率乘积：</a:t>
            </a:r>
            <a:endParaRPr lang="zh-CN" altLang="en-US" dirty="0">
              <a:solidFill>
                <a:srgbClr val="0000FF"/>
              </a:solidFill>
              <a:latin typeface="宋体" panose="02010600030101010101" pitchFamily="2" charset="-122"/>
              <a:ea typeface="宋体" panose="02010600030101010101" pitchFamily="2" charset="-122"/>
            </a:endParaRPr>
          </a:p>
        </p:txBody>
      </p:sp>
      <p:sp>
        <p:nvSpPr>
          <p:cNvPr id="39940"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34820" name="Object 4"/>
          <p:cNvGraphicFramePr>
            <a:graphicFrameLocks noChangeAspect="1"/>
          </p:cNvGraphicFramePr>
          <p:nvPr/>
        </p:nvGraphicFramePr>
        <p:xfrm>
          <a:off x="1835150" y="4078288"/>
          <a:ext cx="5480050" cy="935037"/>
        </p:xfrm>
        <a:graphic>
          <a:graphicData uri="http://schemas.openxmlformats.org/presentationml/2006/ole">
            <mc:AlternateContent xmlns:mc="http://schemas.openxmlformats.org/markup-compatibility/2006">
              <mc:Choice xmlns:v="urn:schemas-microsoft-com:vml" Requires="v">
                <p:oleObj spid="_x0000_s3096" name="" r:id="rId1" imgW="2159635" imgH="368300" progId="Equation.3">
                  <p:embed/>
                </p:oleObj>
              </mc:Choice>
              <mc:Fallback>
                <p:oleObj name="" r:id="rId1" imgW="2159635" imgH="368300" progId="Equation.3">
                  <p:embed/>
                  <p:pic>
                    <p:nvPicPr>
                      <p:cNvPr id="0" name="图片 3095"/>
                      <p:cNvPicPr/>
                      <p:nvPr/>
                    </p:nvPicPr>
                    <p:blipFill>
                      <a:blip r:embed="rId2"/>
                      <a:stretch>
                        <a:fillRect/>
                      </a:stretch>
                    </p:blipFill>
                    <p:spPr>
                      <a:xfrm>
                        <a:off x="1835150" y="4078288"/>
                        <a:ext cx="5480050" cy="9350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8">
                                            <p:txEl>
                                              <p:charRg st="0" end="18"/>
                                            </p:txEl>
                                          </p:spTgt>
                                        </p:tgtEl>
                                        <p:attrNameLst>
                                          <p:attrName>style.visibility</p:attrName>
                                        </p:attrNameLst>
                                      </p:cBhvr>
                                      <p:to>
                                        <p:strVal val="visible"/>
                                      </p:to>
                                    </p:set>
                                    <p:anim calcmode="lin" valueType="num">
                                      <p:cBhvr additive="base">
                                        <p:cTn id="7" dur="500" fill="hold"/>
                                        <p:tgtEl>
                                          <p:spTgt spid="34818">
                                            <p:txEl>
                                              <p:charRg st="0" end="1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8">
                                            <p:txEl>
                                              <p:charRg st="0" end="1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4818">
                                            <p:txEl>
                                              <p:charRg st="18" end="39"/>
                                            </p:txEl>
                                          </p:spTgt>
                                        </p:tgtEl>
                                        <p:attrNameLst>
                                          <p:attrName>style.visibility</p:attrName>
                                        </p:attrNameLst>
                                      </p:cBhvr>
                                      <p:to>
                                        <p:strVal val="visible"/>
                                      </p:to>
                                    </p:set>
                                    <p:anim calcmode="lin" valueType="num">
                                      <p:cBhvr additive="base">
                                        <p:cTn id="13" dur="500" fill="hold"/>
                                        <p:tgtEl>
                                          <p:spTgt spid="34818">
                                            <p:txEl>
                                              <p:charRg st="18" end="3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8">
                                            <p:txEl>
                                              <p:charRg st="18" end="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818">
                                            <p:txEl>
                                              <p:charRg st="39" end="71"/>
                                            </p:txEl>
                                          </p:spTgt>
                                        </p:tgtEl>
                                        <p:attrNameLst>
                                          <p:attrName>style.visibility</p:attrName>
                                        </p:attrNameLst>
                                      </p:cBhvr>
                                      <p:to>
                                        <p:strVal val="visible"/>
                                      </p:to>
                                    </p:set>
                                    <p:anim calcmode="lin" valueType="num">
                                      <p:cBhvr additive="base">
                                        <p:cTn id="19" dur="500" fill="hold"/>
                                        <p:tgtEl>
                                          <p:spTgt spid="34818">
                                            <p:txEl>
                                              <p:charRg st="39" end="7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8">
                                            <p:txEl>
                                              <p:charRg st="39" end="7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4820"/>
                                        </p:tgtEl>
                                        <p:attrNameLst>
                                          <p:attrName>style.visibility</p:attrName>
                                        </p:attrNameLst>
                                      </p:cBhvr>
                                      <p:to>
                                        <p:strVal val="visible"/>
                                      </p:to>
                                    </p:set>
                                    <p:animEffect transition="in" filter="dissolve">
                                      <p:cBhvr>
                                        <p:cTn id="25" dur="500"/>
                                        <p:tgtEl>
                                          <p:spTgt spid="34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4" name="Rectangle 4"/>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朴素贝叶斯方法</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35842" name="Rectangle 2"/>
          <p:cNvSpPr>
            <a:spLocks noGrp="1"/>
          </p:cNvSpPr>
          <p:nvPr>
            <p:ph idx="1"/>
          </p:nvPr>
        </p:nvSpPr>
        <p:spPr>
          <a:ln/>
        </p:spPr>
        <p:txBody>
          <a:bodyPr vert="horz" wrap="square" lIns="91440" tIns="45720" rIns="91440" bIns="45720" anchor="t" anchorCtr="0"/>
          <a:p>
            <a:pPr eaLnBrk="1" hangingPunct="1"/>
            <a:r>
              <a:rPr lang="zh-CN" altLang="zh-CN" dirty="0">
                <a:latin typeface="宋体" panose="02010600030101010101" pitchFamily="2" charset="-122"/>
                <a:ea typeface="宋体" panose="02010600030101010101" pitchFamily="2" charset="-122"/>
              </a:rPr>
              <a:t>将</a:t>
            </a:r>
            <a:r>
              <a:rPr lang="zh-CN" altLang="en-US" dirty="0">
                <a:latin typeface="宋体" panose="02010600030101010101" pitchFamily="2" charset="-122"/>
                <a:ea typeface="宋体" panose="02010600030101010101" pitchFamily="2" charset="-122"/>
              </a:rPr>
              <a:t>上页的式子</a:t>
            </a:r>
            <a:r>
              <a:rPr lang="zh-CN" altLang="zh-CN" dirty="0">
                <a:latin typeface="宋体" panose="02010600030101010101" pitchFamily="2" charset="-122"/>
                <a:ea typeface="宋体" panose="02010600030101010101" pitchFamily="2" charset="-122"/>
              </a:rPr>
              <a:t>带入</a:t>
            </a:r>
            <a:r>
              <a:rPr lang="zh-CN" altLang="en-US" dirty="0">
                <a:latin typeface="宋体" panose="02010600030101010101" pitchFamily="2" charset="-122"/>
                <a:ea typeface="宋体" panose="02010600030101010101" pitchFamily="2" charset="-122"/>
              </a:rPr>
              <a:t>上面求    的公式</a:t>
            </a:r>
            <a:r>
              <a:rPr lang="zh-CN" altLang="zh-CN" dirty="0">
                <a:latin typeface="宋体" panose="02010600030101010101" pitchFamily="2" charset="-122"/>
                <a:ea typeface="宋体" panose="02010600030101010101" pitchFamily="2" charset="-122"/>
              </a:rPr>
              <a:t>中，就得到朴素贝叶斯分类器所用的方法：</a:t>
            </a:r>
            <a:endParaRPr lang="zh-CN" altLang="zh-CN" dirty="0">
              <a:latin typeface="宋体" panose="02010600030101010101" pitchFamily="2" charset="-122"/>
              <a:ea typeface="宋体" panose="02010600030101010101" pitchFamily="2" charset="-122"/>
            </a:endParaRPr>
          </a:p>
          <a:p>
            <a:pPr eaLnBrk="1" hangingPunct="1"/>
            <a:endParaRPr lang="zh-CN" altLang="zh-CN" dirty="0">
              <a:latin typeface="宋体" panose="02010600030101010101" pitchFamily="2" charset="-122"/>
              <a:ea typeface="宋体" panose="02010600030101010101" pitchFamily="2" charset="-122"/>
            </a:endParaRPr>
          </a:p>
          <a:p>
            <a:pPr eaLnBrk="1" hangingPunct="1"/>
            <a:endParaRPr lang="zh-CN" altLang="zh-CN" dirty="0">
              <a:latin typeface="宋体" panose="02010600030101010101" pitchFamily="2" charset="-122"/>
              <a:ea typeface="宋体" panose="02010600030101010101" pitchFamily="2" charset="-122"/>
            </a:endParaRPr>
          </a:p>
          <a:p>
            <a:pPr eaLnBrk="1" hangingPunct="1"/>
            <a:endParaRPr lang="zh-CN" altLang="zh-CN" dirty="0">
              <a:latin typeface="宋体" panose="02010600030101010101" pitchFamily="2" charset="-122"/>
              <a:ea typeface="宋体" panose="02010600030101010101" pitchFamily="2" charset="-122"/>
            </a:endParaRPr>
          </a:p>
          <a:p>
            <a:pPr eaLnBrk="1" hangingPunct="1"/>
            <a:r>
              <a:rPr lang="zh-CN" altLang="zh-CN" dirty="0">
                <a:latin typeface="宋体" panose="02010600030101010101" pitchFamily="2" charset="-122"/>
                <a:ea typeface="宋体" panose="02010600030101010101" pitchFamily="2" charset="-122"/>
                <a:sym typeface="Arial" panose="020B0604020202020204" pitchFamily="34" charset="0"/>
              </a:rPr>
              <a:t>其中</a:t>
            </a:r>
            <a:r>
              <a:rPr lang="zh-CN" altLang="en-US" dirty="0">
                <a:latin typeface="宋体" panose="02010600030101010101" pitchFamily="2" charset="-122"/>
                <a:ea typeface="宋体" panose="02010600030101010101" pitchFamily="2" charset="-122"/>
                <a:sym typeface="Arial" panose="020B0604020202020204" pitchFamily="34" charset="0"/>
              </a:rPr>
              <a:t>  </a:t>
            </a:r>
            <a:r>
              <a:rPr lang="zh-CN" altLang="zh-CN" dirty="0">
                <a:latin typeface="宋体" panose="02010600030101010101" pitchFamily="2" charset="-122"/>
                <a:ea typeface="宋体" panose="02010600030101010101" pitchFamily="2" charset="-122"/>
                <a:sym typeface="Arial" panose="020B0604020202020204" pitchFamily="34" charset="0"/>
              </a:rPr>
              <a:t>表示朴素贝叶斯分类器输出的目标值。</a:t>
            </a:r>
            <a:endParaRPr lang="zh-CN" altLang="zh-CN" dirty="0">
              <a:latin typeface="宋体" panose="02010600030101010101" pitchFamily="2" charset="-122"/>
              <a:ea typeface="宋体" panose="02010600030101010101" pitchFamily="2" charset="-122"/>
              <a:sym typeface="Arial" panose="020B0604020202020204" pitchFamily="34" charset="0"/>
            </a:endParaRPr>
          </a:p>
          <a:p>
            <a:pPr eaLnBrk="1" hangingPunct="1">
              <a:buFontTx/>
              <a:buNone/>
            </a:pPr>
            <a:endParaRPr lang="zh-CN" altLang="zh-CN" dirty="0">
              <a:latin typeface="宋体" panose="02010600030101010101" pitchFamily="2" charset="-122"/>
              <a:ea typeface="宋体" panose="02010600030101010101" pitchFamily="2" charset="-122"/>
            </a:endParaRPr>
          </a:p>
        </p:txBody>
      </p:sp>
      <p:sp>
        <p:nvSpPr>
          <p:cNvPr id="40964"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35843" name="Object 3"/>
          <p:cNvGraphicFramePr>
            <a:graphicFrameLocks noChangeAspect="1"/>
          </p:cNvGraphicFramePr>
          <p:nvPr/>
        </p:nvGraphicFramePr>
        <p:xfrm>
          <a:off x="1835150" y="3213100"/>
          <a:ext cx="5594350" cy="1008063"/>
        </p:xfrm>
        <a:graphic>
          <a:graphicData uri="http://schemas.openxmlformats.org/presentationml/2006/ole">
            <mc:AlternateContent xmlns:mc="http://schemas.openxmlformats.org/markup-compatibility/2006">
              <mc:Choice xmlns:v="urn:schemas-microsoft-com:vml" Requires="v">
                <p:oleObj spid="_x0000_s3097" name="" r:id="rId1" imgW="2045335" imgH="368300" progId="Equation.3">
                  <p:embed/>
                </p:oleObj>
              </mc:Choice>
              <mc:Fallback>
                <p:oleObj name="" r:id="rId1" imgW="2045335" imgH="368300" progId="Equation.3">
                  <p:embed/>
                  <p:pic>
                    <p:nvPicPr>
                      <p:cNvPr id="0" name="图片 3096"/>
                      <p:cNvPicPr/>
                      <p:nvPr/>
                    </p:nvPicPr>
                    <p:blipFill>
                      <a:blip r:embed="rId2"/>
                      <a:stretch>
                        <a:fillRect/>
                      </a:stretch>
                    </p:blipFill>
                    <p:spPr>
                      <a:xfrm>
                        <a:off x="1835150" y="3213100"/>
                        <a:ext cx="5594350" cy="1008063"/>
                      </a:xfrm>
                      <a:prstGeom prst="rect">
                        <a:avLst/>
                      </a:prstGeom>
                      <a:noFill/>
                      <a:ln w="38100">
                        <a:noFill/>
                        <a:miter/>
                      </a:ln>
                    </p:spPr>
                  </p:pic>
                </p:oleObj>
              </mc:Fallback>
            </mc:AlternateContent>
          </a:graphicData>
        </a:graphic>
      </p:graphicFrame>
      <p:pic>
        <p:nvPicPr>
          <p:cNvPr id="40966" name="Picture 5"/>
          <p:cNvPicPr>
            <a:picLocks noChangeAspect="1"/>
          </p:cNvPicPr>
          <p:nvPr/>
        </p:nvPicPr>
        <p:blipFill>
          <a:blip r:embed="rId3"/>
          <a:stretch>
            <a:fillRect/>
          </a:stretch>
        </p:blipFill>
        <p:spPr>
          <a:xfrm>
            <a:off x="1619250" y="4460875"/>
            <a:ext cx="576263" cy="552450"/>
          </a:xfrm>
          <a:prstGeom prst="rect">
            <a:avLst/>
          </a:prstGeom>
          <a:noFill/>
          <a:ln w="9525">
            <a:noFill/>
          </a:ln>
        </p:spPr>
      </p:pic>
      <p:graphicFrame>
        <p:nvGraphicFramePr>
          <p:cNvPr id="35846" name="Object 6"/>
          <p:cNvGraphicFramePr>
            <a:graphicFrameLocks noChangeAspect="1"/>
          </p:cNvGraphicFramePr>
          <p:nvPr/>
        </p:nvGraphicFramePr>
        <p:xfrm>
          <a:off x="5313363" y="1574800"/>
          <a:ext cx="914400" cy="701675"/>
        </p:xfrm>
        <a:graphic>
          <a:graphicData uri="http://schemas.openxmlformats.org/presentationml/2006/ole">
            <mc:AlternateContent xmlns:mc="http://schemas.openxmlformats.org/markup-compatibility/2006">
              <mc:Choice xmlns:v="urn:schemas-microsoft-com:vml" Requires="v">
                <p:oleObj spid="_x0000_s3098" name="" r:id="rId4" imgW="7315200" imgH="5486400" progId="Equation.DSMT4">
                  <p:embed/>
                </p:oleObj>
              </mc:Choice>
              <mc:Fallback>
                <p:oleObj name="" r:id="rId4" imgW="7315200" imgH="5486400" progId="Equation.DSMT4">
                  <p:embed/>
                  <p:pic>
                    <p:nvPicPr>
                      <p:cNvPr id="0" name="图片 3097"/>
                      <p:cNvPicPr/>
                      <p:nvPr/>
                    </p:nvPicPr>
                    <p:blipFill>
                      <a:blip r:embed="rId5"/>
                      <a:stretch>
                        <a:fillRect/>
                      </a:stretch>
                    </p:blipFill>
                    <p:spPr>
                      <a:xfrm>
                        <a:off x="5313363" y="1574800"/>
                        <a:ext cx="914400" cy="7016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2">
                                            <p:txEl>
                                              <p:charRg st="0" end="38"/>
                                            </p:txEl>
                                          </p:spTgt>
                                        </p:tgtEl>
                                        <p:attrNameLst>
                                          <p:attrName>style.visibility</p:attrName>
                                        </p:attrNameLst>
                                      </p:cBhvr>
                                      <p:to>
                                        <p:strVal val="visible"/>
                                      </p:to>
                                    </p:set>
                                    <p:anim calcmode="lin" valueType="num">
                                      <p:cBhvr additive="base">
                                        <p:cTn id="7" dur="500" fill="hold"/>
                                        <p:tgtEl>
                                          <p:spTgt spid="35842">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2">
                                            <p:txEl>
                                              <p:charRg st="0" end="38"/>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5846"/>
                                        </p:tgtEl>
                                        <p:attrNameLst>
                                          <p:attrName>style.visibility</p:attrName>
                                        </p:attrNameLst>
                                      </p:cBhvr>
                                      <p:to>
                                        <p:strVal val="visible"/>
                                      </p:to>
                                    </p:set>
                                    <p:anim calcmode="lin" valueType="num">
                                      <p:cBhvr additive="base">
                                        <p:cTn id="12" dur="500" fill="hold"/>
                                        <p:tgtEl>
                                          <p:spTgt spid="35846"/>
                                        </p:tgtEl>
                                        <p:attrNameLst>
                                          <p:attrName>ppt_x</p:attrName>
                                        </p:attrNameLst>
                                      </p:cBhvr>
                                      <p:tavLst>
                                        <p:tav tm="0">
                                          <p:val>
                                            <p:strVal val="1+#ppt_w/2"/>
                                          </p:val>
                                        </p:tav>
                                        <p:tav tm="100000">
                                          <p:val>
                                            <p:strVal val="#ppt_x"/>
                                          </p:val>
                                        </p:tav>
                                      </p:tavLst>
                                    </p:anim>
                                    <p:anim calcmode="lin" valueType="num">
                                      <p:cBhvr additive="base">
                                        <p:cTn id="13" dur="500" fill="hold"/>
                                        <p:tgtEl>
                                          <p:spTgt spid="3584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843"/>
                                        </p:tgtEl>
                                        <p:attrNameLst>
                                          <p:attrName>style.visibility</p:attrName>
                                        </p:attrNameLst>
                                      </p:cBhvr>
                                      <p:to>
                                        <p:strVal val="visible"/>
                                      </p:to>
                                    </p:set>
                                    <p:animEffect transition="in" filter="checkerboard(across)">
                                      <p:cBhvr>
                                        <p:cTn id="18" dur="500"/>
                                        <p:tgtEl>
                                          <p:spTgt spid="35843"/>
                                        </p:tgtEl>
                                      </p:cBhvr>
                                    </p:animEffect>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35842">
                                            <p:txEl>
                                              <p:charRg st="41" end="63"/>
                                            </p:txEl>
                                          </p:spTgt>
                                        </p:tgtEl>
                                        <p:attrNameLst>
                                          <p:attrName>style.visibility</p:attrName>
                                        </p:attrNameLst>
                                      </p:cBhvr>
                                      <p:to>
                                        <p:strVal val="visible"/>
                                      </p:to>
                                    </p:set>
                                    <p:anim calcmode="lin" valueType="num">
                                      <p:cBhvr additive="base">
                                        <p:cTn id="22" dur="500" fill="hold"/>
                                        <p:tgtEl>
                                          <p:spTgt spid="35842">
                                            <p:txEl>
                                              <p:charRg st="41" end="6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5842">
                                            <p:txEl>
                                              <p:charRg st="41" end="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7" name="Rectangle 3"/>
          <p:cNvSpPr>
            <a:spLocks noGrp="1" noChangeArrowheads="1"/>
          </p:cNvSpPr>
          <p:nvPr>
            <p:ph type="title"/>
          </p:nvPr>
        </p:nvSpPr>
        <p:spPr>
          <a:xfrm>
            <a:off x="2124075" y="188913"/>
            <a:ext cx="6842125" cy="639763"/>
          </a:xfrm>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41987" name="Rectangle 2"/>
          <p:cNvSpPr>
            <a:spLocks noGrp="1"/>
          </p:cNvSpPr>
          <p:nvPr>
            <p:ph idx="1"/>
          </p:nvPr>
        </p:nvSpPr>
        <p:spPr>
          <a:ln/>
        </p:spPr>
        <p:txBody>
          <a:bodyPr vert="horz" wrap="square" lIns="91440" tIns="45720" rIns="91440" bIns="45720" anchor="t" anchorCtr="0"/>
          <a:p>
            <a:pPr eaLnBrk="1" hangingPunct="1"/>
            <a:r>
              <a:rPr lang="zh-CN" altLang="en-US" dirty="0">
                <a:latin typeface="宋体" panose="02010600030101010101" pitchFamily="2" charset="-122"/>
                <a:ea typeface="宋体" panose="02010600030101010101" pitchFamily="2" charset="-122"/>
              </a:rPr>
              <a:t>仍假设一个实例有</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个属性，每个属性有</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个可能取值，而目标集合中有</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个候选目标。朴素贝叶斯分类器中需要从训练数据中估计的</a:t>
            </a:r>
            <a:r>
              <a:rPr lang="en-US" altLang="zh-CN" dirty="0">
                <a:latin typeface="宋体" panose="02010600030101010101" pitchFamily="2" charset="-122"/>
                <a:ea typeface="宋体" panose="02010600030101010101" pitchFamily="2" charset="-122"/>
              </a:rPr>
              <a:t>P(a</a:t>
            </a:r>
            <a:r>
              <a:rPr lang="en-US" altLang="zh-CN" baseline="-25000" dirty="0">
                <a:latin typeface="宋体" panose="02010600030101010101" pitchFamily="2" charset="-122"/>
                <a:ea typeface="宋体" panose="02010600030101010101" pitchFamily="2" charset="-122"/>
              </a:rPr>
              <a:t>j</a:t>
            </a:r>
            <a:r>
              <a:rPr lang="en-US" altLang="zh-CN" dirty="0">
                <a:latin typeface="宋体" panose="02010600030101010101" pitchFamily="2" charset="-122"/>
                <a:ea typeface="宋体" panose="02010600030101010101" pitchFamily="2" charset="-122"/>
              </a:rPr>
              <a:t>|h</a:t>
            </a:r>
            <a:r>
              <a:rPr lang="en-US" altLang="zh-CN" baseline="-25000" dirty="0">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项的数量是        。</a:t>
            </a:r>
            <a:endParaRPr lang="zh-CN" altLang="en-US" dirty="0">
              <a:latin typeface="宋体" panose="02010600030101010101" pitchFamily="2" charset="-122"/>
              <a:ea typeface="宋体" panose="02010600030101010101" pitchFamily="2" charset="-122"/>
            </a:endParaRPr>
          </a:p>
        </p:txBody>
      </p:sp>
      <p:sp>
        <p:nvSpPr>
          <p:cNvPr id="41988"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
        <p:nvSpPr>
          <p:cNvPr id="36868" name="AutoShape 4"/>
          <p:cNvSpPr/>
          <p:nvPr/>
        </p:nvSpPr>
        <p:spPr>
          <a:xfrm>
            <a:off x="1692275" y="5013325"/>
            <a:ext cx="5905500" cy="1008063"/>
          </a:xfrm>
          <a:prstGeom prst="cloudCallout">
            <a:avLst>
              <a:gd name="adj1" fmla="val -15912"/>
              <a:gd name="adj2" fmla="val -128824"/>
            </a:avLst>
          </a:prstGeom>
          <a:solidFill>
            <a:srgbClr val="00FF00"/>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spcBef>
                <a:spcPct val="0"/>
              </a:spcBef>
              <a:buClrTx/>
              <a:buSzTx/>
              <a:buFontTx/>
              <a:buNone/>
            </a:pPr>
            <a:r>
              <a:rPr lang="zh-CN" altLang="zh-CN" sz="3600" b="1" dirty="0">
                <a:solidFill>
                  <a:schemeClr val="tx1"/>
                </a:solidFill>
                <a:latin typeface="宋体" panose="02010600030101010101" pitchFamily="2" charset="-122"/>
                <a:ea typeface="宋体" panose="02010600030101010101" pitchFamily="2" charset="-122"/>
              </a:rPr>
              <a:t>5×3×10</a:t>
            </a:r>
            <a:r>
              <a:rPr lang="en-US" altLang="zh-CN" sz="3600" b="1" dirty="0">
                <a:solidFill>
                  <a:schemeClr val="tx1"/>
                </a:solidFill>
                <a:latin typeface="宋体" panose="02010600030101010101" pitchFamily="2" charset="-122"/>
                <a:ea typeface="宋体" panose="02010600030101010101" pitchFamily="2" charset="-122"/>
              </a:rPr>
              <a:t> &lt;&lt;</a:t>
            </a:r>
            <a:r>
              <a:rPr lang="zh-CN" altLang="en-US" sz="3600" b="1" dirty="0">
                <a:solidFill>
                  <a:schemeClr val="tx1"/>
                </a:solidFill>
                <a:latin typeface="宋体" panose="02010600030101010101" pitchFamily="2" charset="-122"/>
                <a:ea typeface="宋体" panose="02010600030101010101" pitchFamily="2" charset="-122"/>
              </a:rPr>
              <a:t> </a:t>
            </a:r>
            <a:r>
              <a:rPr lang="en-US" altLang="zh-CN" sz="4000" b="1" dirty="0">
                <a:solidFill>
                  <a:schemeClr val="tx1"/>
                </a:solidFill>
                <a:latin typeface="宋体" panose="02010600030101010101" pitchFamily="2" charset="-122"/>
                <a:ea typeface="宋体" panose="02010600030101010101" pitchFamily="2" charset="-122"/>
              </a:rPr>
              <a:t>    </a:t>
            </a:r>
            <a:r>
              <a:rPr lang="zh-CN" altLang="en-US" sz="4000" b="1" dirty="0">
                <a:solidFill>
                  <a:schemeClr val="tx1"/>
                </a:solidFill>
                <a:latin typeface="Arial" panose="020B0604020202020204" pitchFamily="34" charset="0"/>
                <a:ea typeface="宋体" panose="02010600030101010101" pitchFamily="2" charset="-122"/>
              </a:rPr>
              <a:t>！</a:t>
            </a:r>
            <a:endParaRPr lang="zh-CN" altLang="en-US" sz="1800" dirty="0">
              <a:solidFill>
                <a:schemeClr val="tx1"/>
              </a:solidFill>
              <a:latin typeface="Arial" panose="020B0604020202020204" pitchFamily="34" charset="0"/>
              <a:ea typeface="宋体" panose="02010600030101010101" pitchFamily="2" charset="-122"/>
            </a:endParaRPr>
          </a:p>
        </p:txBody>
      </p:sp>
      <p:pic>
        <p:nvPicPr>
          <p:cNvPr id="36869" name="Picture 5"/>
          <p:cNvPicPr>
            <a:picLocks noChangeAspect="1"/>
          </p:cNvPicPr>
          <p:nvPr/>
        </p:nvPicPr>
        <p:blipFill>
          <a:blip r:embed="rId1"/>
          <a:stretch>
            <a:fillRect/>
          </a:stretch>
        </p:blipFill>
        <p:spPr>
          <a:xfrm>
            <a:off x="5003800" y="5229225"/>
            <a:ext cx="1120775" cy="604838"/>
          </a:xfrm>
          <a:prstGeom prst="rect">
            <a:avLst/>
          </a:prstGeom>
          <a:noFill/>
          <a:ln w="9525">
            <a:noFill/>
          </a:ln>
        </p:spPr>
      </p:pic>
      <p:sp>
        <p:nvSpPr>
          <p:cNvPr id="41991" name="WordArt 8"/>
          <p:cNvSpPr>
            <a:spLocks noTextEdit="1"/>
          </p:cNvSpPr>
          <p:nvPr/>
        </p:nvSpPr>
        <p:spPr>
          <a:xfrm>
            <a:off x="4357688" y="3227388"/>
            <a:ext cx="1428750" cy="352425"/>
          </a:xfrm>
          <a:prstGeom prst="rect">
            <a:avLst/>
          </a:prstGeom>
        </p:spPr>
        <p:txBody>
          <a:bodyPr vert="wordArtVert" wrap="none" fromWordArt="1">
            <a:prstTxWarp prst="textPlain">
              <a:avLst>
                <a:gd name="adj" fmla="val 50000"/>
              </a:avLst>
            </a:prstTxWarp>
            <a:normAutofit/>
          </a:bodyPr>
          <a:p>
            <a:pPr algn="ctr"/>
            <a:r>
              <a:rPr lang="zh-CN" altLang="en-US" sz="2800">
                <a:ln w="9525" cap="flat" cmpd="sng">
                  <a:solidFill>
                    <a:srgbClr val="000000"/>
                  </a:solidFill>
                  <a:prstDash val="solid"/>
                  <a:headEnd type="none" w="med" len="med"/>
                  <a:tailEnd type="none" w="med" len="med"/>
                </a:ln>
                <a:solidFill>
                  <a:srgbClr val="000000"/>
                </a:solidFill>
                <a:latin typeface="宋体" panose="02010600030101010101" pitchFamily="2" charset="-122"/>
                <a:ea typeface="宋体" panose="02010600030101010101" pitchFamily="2" charset="-122"/>
              </a:rPr>
              <a:t>5×3×10</a:t>
            </a:r>
            <a:endParaRPr lang="zh-CN" altLang="en-US" sz="2800">
              <a:ln w="9525" cap="flat" cmpd="sng">
                <a:solidFill>
                  <a:srgbClr val="000000"/>
                </a:solidFill>
                <a:prstDash val="solid"/>
                <a:headEnd type="none" w="med" len="med"/>
                <a:tailEnd type="none" w="med" len="med"/>
              </a:ln>
              <a:solidFill>
                <a:srgbClr val="00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991"/>
                                        </p:tgtEl>
                                        <p:attrNameLst>
                                          <p:attrName>style.visibility</p:attrName>
                                        </p:attrNameLst>
                                      </p:cBhvr>
                                      <p:to>
                                        <p:strVal val="visible"/>
                                      </p:to>
                                    </p:set>
                                    <p:animEffect transition="in" filter="dissolve">
                                      <p:cBhvr>
                                        <p:cTn id="7" dur="500"/>
                                        <p:tgtEl>
                                          <p:spTgt spid="41991"/>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wedge">
                                      <p:cBhvr>
                                        <p:cTn id="12" dur="2000"/>
                                        <p:tgtEl>
                                          <p:spTgt spid="3686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dissolve">
                                      <p:cBhvr>
                                        <p:cTn id="17"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1" name="Rectangle 3"/>
          <p:cNvSpPr>
            <a:spLocks noGrp="1" noChangeArrowheads="1"/>
          </p:cNvSpPr>
          <p:nvPr>
            <p:ph type="title"/>
          </p:nvPr>
        </p:nvSpPr>
        <p:spPr>
          <a:xfrm>
            <a:off x="2124075" y="188913"/>
            <a:ext cx="6842125" cy="639763"/>
          </a:xfrm>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37890" name="Rectangle 2"/>
          <p:cNvSpPr>
            <a:spLocks noGrp="1"/>
          </p:cNvSpPr>
          <p:nvPr>
            <p:ph idx="1"/>
          </p:nvPr>
        </p:nvSpPr>
        <p:spPr>
          <a:ln/>
        </p:spPr>
        <p:txBody>
          <a:bodyPr vert="horz" wrap="square" lIns="91440" tIns="45720" rIns="91440" bIns="45720" anchor="t" anchorCtr="0"/>
          <a:p>
            <a:pPr eaLnBrk="1" hangingPunct="1"/>
            <a:r>
              <a:rPr lang="zh-CN" altLang="en-US" dirty="0">
                <a:latin typeface="宋体" panose="02010600030101010101" pitchFamily="2" charset="-122"/>
                <a:ea typeface="宋体" panose="02010600030101010101" pitchFamily="2" charset="-122"/>
              </a:rPr>
              <a:t>朴素贝叶斯学习的主要过程在于计算训练样例中不同数据组合的出现频率，统计出</a:t>
            </a:r>
            <a:r>
              <a:rPr lang="en-US" altLang="zh-CN" dirty="0">
                <a:latin typeface="宋体" panose="02010600030101010101" pitchFamily="2" charset="-122"/>
                <a:ea typeface="宋体" panose="02010600030101010101" pitchFamily="2" charset="-122"/>
              </a:rPr>
              <a:t>P(h</a:t>
            </a:r>
            <a:r>
              <a:rPr lang="en-US" altLang="zh-CN" baseline="-25000" dirty="0">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P(a</a:t>
            </a:r>
            <a:r>
              <a:rPr lang="en-US" altLang="zh-CN" baseline="-25000" dirty="0">
                <a:latin typeface="宋体" panose="02010600030101010101" pitchFamily="2" charset="-122"/>
                <a:ea typeface="宋体" panose="02010600030101010101" pitchFamily="2" charset="-122"/>
              </a:rPr>
              <a:t>j</a:t>
            </a:r>
            <a:r>
              <a:rPr lang="en-US" altLang="zh-CN" dirty="0">
                <a:latin typeface="宋体" panose="02010600030101010101" pitchFamily="2" charset="-122"/>
                <a:ea typeface="宋体" panose="02010600030101010101" pitchFamily="2" charset="-122"/>
              </a:rPr>
              <a:t>|h</a:t>
            </a:r>
            <a:r>
              <a:rPr lang="en-US" altLang="zh-CN" baseline="-25000" dirty="0">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eaLnBrk="1" hangingPunct="1"/>
            <a:endParaRPr lang="zh-CN" altLang="en-US" dirty="0">
              <a:latin typeface="宋体" panose="02010600030101010101" pitchFamily="2" charset="-122"/>
              <a:ea typeface="宋体" panose="02010600030101010101" pitchFamily="2" charset="-122"/>
            </a:endParaRPr>
          </a:p>
          <a:p>
            <a:pPr eaLnBrk="1" hangingPunct="1"/>
            <a:r>
              <a:rPr lang="zh-CN" altLang="en-US" dirty="0">
                <a:latin typeface="宋体" panose="02010600030101010101" pitchFamily="2" charset="-122"/>
                <a:ea typeface="宋体" panose="02010600030101010101" pitchFamily="2" charset="-122"/>
              </a:rPr>
              <a:t>算法比较简单，是一种很有效的机器学习方法。</a:t>
            </a:r>
            <a:endParaRPr lang="zh-CN" altLang="en-US" dirty="0">
              <a:latin typeface="宋体" panose="02010600030101010101" pitchFamily="2" charset="-122"/>
              <a:ea typeface="宋体" panose="02010600030101010101" pitchFamily="2" charset="-122"/>
            </a:endParaRPr>
          </a:p>
        </p:txBody>
      </p:sp>
      <p:sp>
        <p:nvSpPr>
          <p:cNvPr id="43012"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0">
                                            <p:txEl>
                                              <p:charRg st="0" end="52"/>
                                            </p:txEl>
                                          </p:spTgt>
                                        </p:tgtEl>
                                        <p:attrNameLst>
                                          <p:attrName>style.visibility</p:attrName>
                                        </p:attrNameLst>
                                      </p:cBhvr>
                                      <p:to>
                                        <p:strVal val="visible"/>
                                      </p:to>
                                    </p:set>
                                    <p:anim calcmode="lin" valueType="num">
                                      <p:cBhvr additive="base">
                                        <p:cTn id="7" dur="500" fill="hold"/>
                                        <p:tgtEl>
                                          <p:spTgt spid="37890">
                                            <p:txEl>
                                              <p:charRg st="0" end="5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0">
                                            <p:txEl>
                                              <p:charRg st="0" end="5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0">
                                            <p:txEl>
                                              <p:charRg st="53" end="75"/>
                                            </p:txEl>
                                          </p:spTgt>
                                        </p:tgtEl>
                                        <p:attrNameLst>
                                          <p:attrName>style.visibility</p:attrName>
                                        </p:attrNameLst>
                                      </p:cBhvr>
                                      <p:to>
                                        <p:strVal val="visible"/>
                                      </p:to>
                                    </p:set>
                                    <p:anim calcmode="lin" valueType="num">
                                      <p:cBhvr additive="base">
                                        <p:cTn id="13" dur="500" fill="hold"/>
                                        <p:tgtEl>
                                          <p:spTgt spid="37890">
                                            <p:txEl>
                                              <p:charRg st="53" end="7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0">
                                            <p:txEl>
                                              <p:charRg st="53" end="7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5" name="Rectangle 3"/>
          <p:cNvSpPr>
            <a:spLocks noGrp="1" noChangeArrowheads="1"/>
          </p:cNvSpPr>
          <p:nvPr>
            <p:ph type="title"/>
          </p:nvPr>
        </p:nvSpPr>
        <p:spPr>
          <a:xfrm>
            <a:off x="2124075" y="188913"/>
            <a:ext cx="6842125" cy="639763"/>
          </a:xfrm>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38914" name="Rectangle 2"/>
          <p:cNvSpPr>
            <a:spLocks noGrp="1"/>
          </p:cNvSpPr>
          <p:nvPr>
            <p:ph idx="1"/>
          </p:nvPr>
        </p:nvSpPr>
        <p:spPr>
          <a:ln/>
        </p:spPr>
        <p:txBody>
          <a:bodyPr vert="horz" wrap="square" lIns="91440" tIns="45720" rIns="91440" bIns="45720" anchor="t" anchorCtr="0"/>
          <a:p>
            <a:pPr eaLnBrk="1" hangingPunct="1"/>
            <a:r>
              <a:rPr lang="zh-CN" altLang="zh-CN" dirty="0">
                <a:latin typeface="宋体" panose="02010600030101010101" pitchFamily="2" charset="-122"/>
                <a:ea typeface="宋体" panose="02010600030101010101" pitchFamily="2" charset="-122"/>
                <a:sym typeface="Arial" panose="020B0604020202020204" pitchFamily="34" charset="0"/>
              </a:rPr>
              <a:t>当各属性条件独立性满足时，朴素贝叶斯分类结果等于MAP分类。</a:t>
            </a:r>
            <a:endParaRPr lang="en-US" altLang="zh-CN" dirty="0">
              <a:latin typeface="宋体" panose="02010600030101010101" pitchFamily="2" charset="-122"/>
              <a:ea typeface="宋体" panose="02010600030101010101" pitchFamily="2" charset="-122"/>
              <a:sym typeface="Arial" panose="020B0604020202020204" pitchFamily="34" charset="0"/>
            </a:endParaRPr>
          </a:p>
          <a:p>
            <a:pPr eaLnBrk="1" hangingPunct="1"/>
            <a:r>
              <a:rPr lang="zh-CN" altLang="zh-CN" dirty="0">
                <a:latin typeface="宋体" panose="02010600030101010101" pitchFamily="2" charset="-122"/>
                <a:ea typeface="宋体" panose="02010600030101010101" pitchFamily="2" charset="-122"/>
                <a:sym typeface="Arial" panose="020B0604020202020204" pitchFamily="34" charset="0"/>
              </a:rPr>
              <a:t>这一假定一定程度上限制了朴素贝叶斯方法的适用范围</a:t>
            </a:r>
            <a:r>
              <a:rPr lang="zh-CN" altLang="en-US" dirty="0">
                <a:latin typeface="宋体" panose="02010600030101010101" pitchFamily="2" charset="-122"/>
                <a:ea typeface="宋体" panose="02010600030101010101" pitchFamily="2" charset="-122"/>
                <a:sym typeface="Arial" panose="020B0604020202020204" pitchFamily="34" charset="0"/>
              </a:rPr>
              <a:t>。</a:t>
            </a:r>
            <a:endParaRPr lang="zh-CN" altLang="en-US" dirty="0">
              <a:latin typeface="宋体" panose="02010600030101010101" pitchFamily="2" charset="-122"/>
              <a:ea typeface="宋体" panose="02010600030101010101" pitchFamily="2" charset="-122"/>
              <a:sym typeface="Arial" panose="020B0604020202020204" pitchFamily="34" charset="0"/>
            </a:endParaRPr>
          </a:p>
          <a:p>
            <a:pPr eaLnBrk="1" hangingPunct="1"/>
            <a:r>
              <a:rPr lang="zh-CN" altLang="zh-CN" dirty="0">
                <a:latin typeface="宋体" panose="02010600030101010101" pitchFamily="2" charset="-122"/>
                <a:ea typeface="宋体" panose="02010600030101010101" pitchFamily="2" charset="-122"/>
                <a:sym typeface="Arial" panose="020B0604020202020204" pitchFamily="34" charset="0"/>
              </a:rPr>
              <a:t>但是在实际应用中，许多领域在违背这种假定的条件下，朴素贝叶斯学习也表现出</a:t>
            </a:r>
            <a:r>
              <a:rPr lang="zh-CN" altLang="zh-CN" b="1" dirty="0">
                <a:solidFill>
                  <a:srgbClr val="0000FF"/>
                </a:solidFill>
                <a:latin typeface="宋体" panose="02010600030101010101" pitchFamily="2" charset="-122"/>
                <a:ea typeface="宋体" panose="02010600030101010101" pitchFamily="2" charset="-122"/>
                <a:sym typeface="Arial" panose="020B0604020202020204" pitchFamily="34" charset="0"/>
              </a:rPr>
              <a:t>相当的健壮性和高效性</a:t>
            </a:r>
            <a:r>
              <a:rPr lang="zh-CN" altLang="en-US" dirty="0">
                <a:latin typeface="宋体" panose="02010600030101010101" pitchFamily="2" charset="-122"/>
                <a:ea typeface="宋体" panose="02010600030101010101" pitchFamily="2" charset="-122"/>
                <a:sym typeface="Arial" panose="020B0604020202020204" pitchFamily="34" charset="0"/>
              </a:rPr>
              <a:t>。</a:t>
            </a:r>
            <a:endParaRPr lang="zh-CN" altLang="zh-CN" dirty="0">
              <a:latin typeface="宋体" panose="02010600030101010101" pitchFamily="2" charset="-122"/>
              <a:ea typeface="宋体" panose="02010600030101010101" pitchFamily="2" charset="-122"/>
              <a:sym typeface="Arial" panose="020B0604020202020204" pitchFamily="34" charset="0"/>
            </a:endParaRPr>
          </a:p>
          <a:p>
            <a:pPr eaLnBrk="1" hangingPunct="1">
              <a:buFontTx/>
              <a:buNone/>
            </a:pPr>
            <a:endParaRPr lang="zh-CN" altLang="zh-CN" sz="2400" dirty="0">
              <a:latin typeface="宋体" panose="02010600030101010101" pitchFamily="2" charset="-122"/>
              <a:ea typeface="宋体" panose="02010600030101010101" pitchFamily="2" charset="-122"/>
            </a:endParaRPr>
          </a:p>
        </p:txBody>
      </p:sp>
      <p:sp>
        <p:nvSpPr>
          <p:cNvPr id="44036"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4">
                                            <p:txEl>
                                              <p:charRg st="0" end="31"/>
                                            </p:txEl>
                                          </p:spTgt>
                                        </p:tgtEl>
                                        <p:attrNameLst>
                                          <p:attrName>style.visibility</p:attrName>
                                        </p:attrNameLst>
                                      </p:cBhvr>
                                      <p:to>
                                        <p:strVal val="visible"/>
                                      </p:to>
                                    </p:set>
                                    <p:anim calcmode="lin" valueType="num">
                                      <p:cBhvr additive="base">
                                        <p:cTn id="7" dur="500" fill="hold"/>
                                        <p:tgtEl>
                                          <p:spTgt spid="38914">
                                            <p:txEl>
                                              <p:charRg st="0" end="3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4">
                                            <p:txEl>
                                              <p:charRg st="0" end="3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4">
                                            <p:txEl>
                                              <p:charRg st="31" end="57"/>
                                            </p:txEl>
                                          </p:spTgt>
                                        </p:tgtEl>
                                        <p:attrNameLst>
                                          <p:attrName>style.visibility</p:attrName>
                                        </p:attrNameLst>
                                      </p:cBhvr>
                                      <p:to>
                                        <p:strVal val="visible"/>
                                      </p:to>
                                    </p:set>
                                    <p:anim calcmode="lin" valueType="num">
                                      <p:cBhvr additive="base">
                                        <p:cTn id="13" dur="500" fill="hold"/>
                                        <p:tgtEl>
                                          <p:spTgt spid="38914">
                                            <p:txEl>
                                              <p:charRg st="31" end="5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4">
                                            <p:txEl>
                                              <p:charRg st="31" end="5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4">
                                            <p:txEl>
                                              <p:charRg st="57" end="105"/>
                                            </p:txEl>
                                          </p:spTgt>
                                        </p:tgtEl>
                                        <p:attrNameLst>
                                          <p:attrName>style.visibility</p:attrName>
                                        </p:attrNameLst>
                                      </p:cBhvr>
                                      <p:to>
                                        <p:strVal val="visible"/>
                                      </p:to>
                                    </p:set>
                                    <p:anim calcmode="lin" valueType="num">
                                      <p:cBhvr additive="base">
                                        <p:cTn id="19" dur="500" fill="hold"/>
                                        <p:tgtEl>
                                          <p:spTgt spid="38914">
                                            <p:txEl>
                                              <p:charRg st="57" end="10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4">
                                            <p:txEl>
                                              <p:charRg st="57" end="10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5" name="Rectangle 3"/>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6.3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贝叶斯学习</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4034" name="Rectangle 2"/>
          <p:cNvSpPr>
            <a:spLocks noGrp="1"/>
          </p:cNvSpPr>
          <p:nvPr>
            <p:ph idx="1"/>
          </p:nvPr>
        </p:nvSpPr>
        <p:spPr>
          <a:xfrm>
            <a:off x="457200" y="1557338"/>
            <a:ext cx="8229600" cy="4568825"/>
          </a:xfrm>
          <a:ln/>
        </p:spPr>
        <p:txBody>
          <a:bodyPr vert="horz" wrap="square" lIns="91440" tIns="45720" rIns="91440" bIns="45720" anchor="t" anchorCtr="0"/>
          <a:p>
            <a:pPr eaLnBrk="1" hangingPunct="1"/>
            <a:r>
              <a:rPr lang="en-US" altLang="zh-CN" dirty="0"/>
              <a:t>6.3.1 </a:t>
            </a:r>
            <a:r>
              <a:rPr lang="zh-CN" altLang="zh-CN" dirty="0"/>
              <a:t>贝叶斯</a:t>
            </a:r>
            <a:r>
              <a:rPr lang="zh-CN" altLang="en-US" dirty="0"/>
              <a:t>法则</a:t>
            </a:r>
            <a:endParaRPr lang="zh-CN" altLang="en-US" dirty="0"/>
          </a:p>
          <a:p>
            <a:pPr eaLnBrk="1" hangingPunct="1"/>
            <a:r>
              <a:rPr lang="en-US" altLang="zh-CN" dirty="0">
                <a:sym typeface="Arial" panose="020B0604020202020204" pitchFamily="34" charset="0"/>
              </a:rPr>
              <a:t>6.3.2 </a:t>
            </a:r>
            <a:r>
              <a:rPr lang="zh-CN" altLang="zh-CN" dirty="0">
                <a:sym typeface="Arial" panose="020B0604020202020204" pitchFamily="34" charset="0"/>
              </a:rPr>
              <a:t>朴素贝叶斯方法</a:t>
            </a:r>
            <a:endParaRPr lang="zh-CN" altLang="zh-CN" dirty="0">
              <a:sym typeface="Arial" panose="020B0604020202020204" pitchFamily="34" charset="0"/>
            </a:endParaRPr>
          </a:p>
          <a:p>
            <a:pPr eaLnBrk="1" hangingPunct="1"/>
            <a:r>
              <a:rPr lang="en-US" altLang="zh-CN" dirty="0">
                <a:sym typeface="Arial" panose="020B0604020202020204" pitchFamily="34" charset="0"/>
              </a:rPr>
              <a:t>6.3.3 </a:t>
            </a:r>
            <a:r>
              <a:rPr lang="zh-CN" altLang="en-US" dirty="0">
                <a:sym typeface="Arial" panose="020B0604020202020204" pitchFamily="34" charset="0"/>
              </a:rPr>
              <a:t>贝叶斯网络</a:t>
            </a:r>
            <a:endParaRPr lang="zh-CN" altLang="en-US" dirty="0">
              <a:sym typeface="Arial" panose="020B0604020202020204" pitchFamily="34" charset="0"/>
            </a:endParaRPr>
          </a:p>
          <a:p>
            <a:pPr eaLnBrk="1" hangingPunct="1"/>
            <a:r>
              <a:rPr lang="en-US" altLang="zh-CN" dirty="0">
                <a:sym typeface="Arial" panose="020B0604020202020204" pitchFamily="34" charset="0"/>
              </a:rPr>
              <a:t>6.3.4 EM</a:t>
            </a:r>
            <a:r>
              <a:rPr lang="zh-CN" altLang="en-US" dirty="0">
                <a:sym typeface="Arial" panose="020B0604020202020204" pitchFamily="34" charset="0"/>
              </a:rPr>
              <a:t>算法</a:t>
            </a:r>
            <a:endParaRPr lang="zh-CN" altLang="en-US" dirty="0">
              <a:sym typeface="Arial" panose="020B0604020202020204" pitchFamily="34" charset="0"/>
            </a:endParaRPr>
          </a:p>
          <a:p>
            <a:pPr eaLnBrk="1" hangingPunct="1"/>
            <a:r>
              <a:rPr lang="en-US" altLang="zh-CN" dirty="0">
                <a:solidFill>
                  <a:srgbClr val="0000FF"/>
                </a:solidFill>
                <a:sym typeface="Arial" panose="020B0604020202020204" pitchFamily="34" charset="0"/>
              </a:rPr>
              <a:t>6.3.5 </a:t>
            </a:r>
            <a:r>
              <a:rPr lang="zh-CN" altLang="en-US" dirty="0">
                <a:solidFill>
                  <a:srgbClr val="0000FF"/>
                </a:solidFill>
                <a:sym typeface="Arial" panose="020B0604020202020204" pitchFamily="34" charset="0"/>
              </a:rPr>
              <a:t>用贝叶斯方法过滤垃圾邮件</a:t>
            </a:r>
            <a:endParaRPr lang="zh-CN" altLang="zh-CN" dirty="0">
              <a:solidFill>
                <a:srgbClr val="0000FF"/>
              </a:solidFill>
              <a:sym typeface="Arial" panose="020B0604020202020204" pitchFamily="34" charset="0"/>
            </a:endParaRPr>
          </a:p>
          <a:p>
            <a:pPr lvl="1" eaLnBrk="1" hangingPunct="1"/>
            <a:endParaRPr lang="zh-CN" altLang="en-US" sz="3200" dirty="0">
              <a:solidFill>
                <a:srgbClr val="0000FF"/>
              </a:solidFill>
            </a:endParaRPr>
          </a:p>
        </p:txBody>
      </p:sp>
      <p:sp>
        <p:nvSpPr>
          <p:cNvPr id="45060"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4034">
                                            <p:txEl>
                                              <p:charRg st="0" end="12"/>
                                            </p:txEl>
                                          </p:spTgt>
                                        </p:tgtEl>
                                        <p:attrNameLst>
                                          <p:attrName>style.visibility</p:attrName>
                                        </p:attrNameLst>
                                      </p:cBhvr>
                                      <p:to>
                                        <p:strVal val="visible"/>
                                      </p:to>
                                    </p:set>
                                    <p:anim calcmode="lin" valueType="num">
                                      <p:cBhvr additive="base">
                                        <p:cTn id="7" dur="500" fill="hold"/>
                                        <p:tgtEl>
                                          <p:spTgt spid="44034">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4">
                                            <p:txEl>
                                              <p:charRg st="0" end="1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4034">
                                            <p:txEl>
                                              <p:charRg st="12" end="26"/>
                                            </p:txEl>
                                          </p:spTgt>
                                        </p:tgtEl>
                                        <p:attrNameLst>
                                          <p:attrName>style.visibility</p:attrName>
                                        </p:attrNameLst>
                                      </p:cBhvr>
                                      <p:to>
                                        <p:strVal val="visible"/>
                                      </p:to>
                                    </p:set>
                                    <p:anim calcmode="lin" valueType="num">
                                      <p:cBhvr additive="base">
                                        <p:cTn id="12" dur="500" fill="hold"/>
                                        <p:tgtEl>
                                          <p:spTgt spid="44034">
                                            <p:txEl>
                                              <p:charRg st="12" end="2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4034">
                                            <p:txEl>
                                              <p:charRg st="12" end="26"/>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4034">
                                            <p:txEl>
                                              <p:charRg st="26" end="38"/>
                                            </p:txEl>
                                          </p:spTgt>
                                        </p:tgtEl>
                                        <p:attrNameLst>
                                          <p:attrName>style.visibility</p:attrName>
                                        </p:attrNameLst>
                                      </p:cBhvr>
                                      <p:to>
                                        <p:strVal val="visible"/>
                                      </p:to>
                                    </p:set>
                                    <p:anim calcmode="lin" valueType="num">
                                      <p:cBhvr additive="base">
                                        <p:cTn id="17" dur="500" fill="hold"/>
                                        <p:tgtEl>
                                          <p:spTgt spid="44034">
                                            <p:txEl>
                                              <p:charRg st="26" end="3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4">
                                            <p:txEl>
                                              <p:charRg st="26" end="38"/>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4034">
                                            <p:txEl>
                                              <p:charRg st="38" end="49"/>
                                            </p:txEl>
                                          </p:spTgt>
                                        </p:tgtEl>
                                        <p:attrNameLst>
                                          <p:attrName>style.visibility</p:attrName>
                                        </p:attrNameLst>
                                      </p:cBhvr>
                                      <p:to>
                                        <p:strVal val="visible"/>
                                      </p:to>
                                    </p:set>
                                    <p:anim calcmode="lin" valueType="num">
                                      <p:cBhvr additive="base">
                                        <p:cTn id="22" dur="500" fill="hold"/>
                                        <p:tgtEl>
                                          <p:spTgt spid="44034">
                                            <p:txEl>
                                              <p:charRg st="38" end="49"/>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4034">
                                            <p:txEl>
                                              <p:charRg st="38" end="49"/>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44034">
                                            <p:txEl>
                                              <p:charRg st="49" end="68"/>
                                            </p:txEl>
                                          </p:spTgt>
                                        </p:tgtEl>
                                        <p:attrNameLst>
                                          <p:attrName>style.visibility</p:attrName>
                                        </p:attrNameLst>
                                      </p:cBhvr>
                                      <p:to>
                                        <p:strVal val="visible"/>
                                      </p:to>
                                    </p:set>
                                    <p:anim calcmode="lin" valueType="num">
                                      <p:cBhvr additive="base">
                                        <p:cTn id="27" dur="500" fill="hold"/>
                                        <p:tgtEl>
                                          <p:spTgt spid="44034">
                                            <p:txEl>
                                              <p:charRg st="49" end="6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4">
                                            <p:txEl>
                                              <p:charRg st="49" end="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ChangeArrowheads="1"/>
          </p:cNvSpPr>
          <p:nvPr>
            <p:ph type="title"/>
          </p:nvPr>
        </p:nvSpPr>
        <p:spPr>
          <a:xfrm>
            <a:off x="1619250" y="188913"/>
            <a:ext cx="7345363"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6.3.5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用贝叶斯方法过滤垃圾邮件</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3011" name="Rectangle 3"/>
          <p:cNvSpPr>
            <a:spLocks noGrp="1" noChangeArrowheads="1"/>
          </p:cNvSpPr>
          <p:nvPr>
            <p:ph idx="1"/>
          </p:nvPr>
        </p:nvSpPr>
        <p:spPr>
          <a:xfrm>
            <a:off x="457200" y="1600200"/>
            <a:ext cx="8229600" cy="4924425"/>
          </a:xfrm>
        </p:spPr>
        <p:txBody>
          <a:bodyPr vert="horz" wrap="square" lIns="91440" tIns="45720" rIns="91440" bIns="45720" numCol="1" anchor="t" anchorCtr="0" compatLnSpc="1">
            <a:normAutofit lnSpcReduction="10000"/>
          </a:bodyPr>
          <a:lstStyle/>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r>
              <a:rPr kumimoji="0" lang="zh-CN" altLang="en-US" sz="2000" b="0" i="0" u="none" strike="noStrike" kern="1200" cap="none" spc="0" normalizeH="0" baseline="0" noProof="0">
                <a:ln>
                  <a:noFill/>
                </a:ln>
                <a:solidFill>
                  <a:schemeClr val="tx2"/>
                </a:solidFill>
                <a:effectLst/>
                <a:uLnTx/>
                <a:uFillTx/>
                <a:latin typeface="+mn-lt"/>
                <a:ea typeface="+mn-ea"/>
                <a:cs typeface="+mn-cs"/>
              </a:rPr>
              <a:t>朴素贝叶斯方法的学习过程 </a:t>
            </a: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zh-CN" altLang="en-US" sz="20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r>
              <a:rPr kumimoji="0" lang="zh-CN" altLang="en-US" sz="1800" b="0" i="0" u="none" strike="noStrike" kern="1200" cap="none" spc="0" normalizeH="0" baseline="0" noProof="0">
                <a:ln>
                  <a:noFill/>
                </a:ln>
                <a:solidFill>
                  <a:schemeClr val="tx2"/>
                </a:solidFill>
                <a:effectLst/>
                <a:uLnTx/>
                <a:uFillTx/>
                <a:latin typeface="+mn-lt"/>
                <a:ea typeface="+mn-ea"/>
                <a:cs typeface="+mn-cs"/>
              </a:rPr>
              <a:t>收集大量垃圾邮件和非垃圾邮件，建立垃圾邮件集和非垃圾邮件集。</a:t>
            </a:r>
            <a:endParaRPr kumimoji="0" lang="zh-CN" altLang="en-US" sz="18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r>
              <a:rPr kumimoji="0" lang="zh-CN" altLang="en-US" sz="1800" b="0" i="0" u="none" strike="noStrike" kern="1200" cap="none" spc="0" normalizeH="0" baseline="0" noProof="0">
                <a:ln>
                  <a:noFill/>
                </a:ln>
                <a:solidFill>
                  <a:schemeClr val="tx2"/>
                </a:solidFill>
                <a:effectLst/>
                <a:uLnTx/>
                <a:uFillTx/>
                <a:latin typeface="+mn-lt"/>
                <a:ea typeface="+mn-ea"/>
                <a:cs typeface="+mn-cs"/>
              </a:rPr>
              <a:t>提取邮件主题和邮件内容中的有效字词</a:t>
            </a:r>
            <a:r>
              <a:rPr kumimoji="0" lang="en-US" altLang="zh-CN" sz="1800" b="0" i="0" u="none" strike="noStrike" kern="1200" cap="none" spc="0" normalizeH="0" baseline="0" noProof="0">
                <a:ln>
                  <a:noFill/>
                </a:ln>
                <a:solidFill>
                  <a:schemeClr val="tx2"/>
                </a:solidFill>
                <a:effectLst/>
                <a:uLnTx/>
                <a:uFillTx/>
                <a:latin typeface="+mn-lt"/>
                <a:ea typeface="+mn-ea"/>
                <a:cs typeface="+mn-cs"/>
              </a:rPr>
              <a:t>w</a:t>
            </a:r>
            <a:r>
              <a:rPr kumimoji="0" lang="en-US" altLang="zh-CN" sz="1800" b="0" i="0" u="none" strike="noStrike" kern="1200" cap="none" spc="0" normalizeH="0" baseline="-25000" noProof="0">
                <a:ln>
                  <a:noFill/>
                </a:ln>
                <a:solidFill>
                  <a:schemeClr val="tx2"/>
                </a:solidFill>
                <a:effectLst/>
                <a:uLnTx/>
                <a:uFillTx/>
                <a:latin typeface="+mn-lt"/>
                <a:ea typeface="+mn-ea"/>
                <a:cs typeface="+mn-cs"/>
              </a:rPr>
              <a:t>i</a:t>
            </a:r>
            <a:r>
              <a:rPr kumimoji="0" lang="zh-CN" altLang="en-US" sz="1800" b="0" i="0" u="none" strike="noStrike" kern="1200" cap="none" spc="0" normalizeH="0" baseline="0" noProof="0">
                <a:ln>
                  <a:noFill/>
                </a:ln>
                <a:solidFill>
                  <a:schemeClr val="tx2"/>
                </a:solidFill>
                <a:effectLst/>
                <a:uLnTx/>
                <a:uFillTx/>
                <a:latin typeface="+mn-lt"/>
                <a:ea typeface="+mn-ea"/>
                <a:cs typeface="+mn-cs"/>
              </a:rPr>
              <a:t>，例如“内幕”、“真相”等等。然后统计其出现次数，即在该训练集上的词频</a:t>
            </a:r>
            <a:r>
              <a:rPr kumimoji="0" lang="en-US" altLang="zh-CN" sz="1800" b="0" i="0" u="none" strike="noStrike" kern="1200" cap="none" spc="0" normalizeH="0" baseline="0" noProof="0">
                <a:ln>
                  <a:noFill/>
                </a:ln>
                <a:solidFill>
                  <a:schemeClr val="tx2"/>
                </a:solidFill>
                <a:effectLst/>
                <a:uLnTx/>
                <a:uFillTx/>
                <a:latin typeface="+mn-lt"/>
                <a:ea typeface="+mn-ea"/>
                <a:cs typeface="+mn-cs"/>
              </a:rPr>
              <a:t>TF(w</a:t>
            </a:r>
            <a:r>
              <a:rPr kumimoji="0" lang="en-US" altLang="zh-CN" sz="1800" b="0" i="0" u="none" strike="noStrike" kern="1200" cap="none" spc="0" normalizeH="0" baseline="-25000" noProof="0">
                <a:ln>
                  <a:noFill/>
                </a:ln>
                <a:solidFill>
                  <a:schemeClr val="tx2"/>
                </a:solidFill>
                <a:effectLst/>
                <a:uLnTx/>
                <a:uFillTx/>
                <a:latin typeface="+mn-lt"/>
                <a:ea typeface="+mn-ea"/>
                <a:cs typeface="+mn-cs"/>
              </a:rPr>
              <a:t>i</a:t>
            </a:r>
            <a:r>
              <a:rPr kumimoji="0" lang="en-US" altLang="zh-CN" sz="1800" b="0" i="0" u="none" strike="noStrike" kern="1200" cap="none" spc="0" normalizeH="0" baseline="0" noProof="0">
                <a:ln>
                  <a:noFill/>
                </a:ln>
                <a:solidFill>
                  <a:schemeClr val="tx2"/>
                </a:solidFill>
                <a:effectLst/>
                <a:uLnTx/>
                <a:uFillTx/>
                <a:latin typeface="+mn-lt"/>
                <a:ea typeface="+mn-ea"/>
                <a:cs typeface="+mn-cs"/>
              </a:rPr>
              <a:t>)</a:t>
            </a:r>
            <a:r>
              <a:rPr kumimoji="0" lang="zh-CN" altLang="en-US" sz="1800" b="0" i="0" u="none" strike="noStrike" kern="1200" cap="none" spc="0" normalizeH="0" baseline="0" noProof="0">
                <a:ln>
                  <a:noFill/>
                </a:ln>
                <a:solidFill>
                  <a:schemeClr val="tx2"/>
                </a:solidFill>
                <a:effectLst/>
                <a:uLnTx/>
                <a:uFillTx/>
                <a:latin typeface="+mn-lt"/>
                <a:ea typeface="+mn-ea"/>
                <a:cs typeface="+mn-cs"/>
              </a:rPr>
              <a:t>。</a:t>
            </a:r>
            <a:endParaRPr kumimoji="0" lang="zh-CN" altLang="en-US" sz="18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r>
              <a:rPr kumimoji="0" lang="zh-CN" altLang="en-US" sz="1800" b="0" i="0" u="none" strike="noStrike" kern="1200" cap="none" spc="0" normalizeH="0" baseline="0" noProof="0">
                <a:ln>
                  <a:noFill/>
                </a:ln>
                <a:solidFill>
                  <a:schemeClr val="tx2"/>
                </a:solidFill>
                <a:effectLst/>
                <a:uLnTx/>
                <a:uFillTx/>
                <a:latin typeface="+mn-lt"/>
                <a:ea typeface="+mn-ea"/>
                <a:cs typeface="+mn-cs"/>
              </a:rPr>
              <a:t>对垃圾邮件集和非垃圾邮件集中所有邮件执行第二步。</a:t>
            </a:r>
            <a:endParaRPr kumimoji="0" lang="zh-CN" altLang="en-US" sz="18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r>
              <a:rPr kumimoji="0" lang="zh-CN" altLang="en-US" sz="1800" b="0" i="0" u="none" strike="noStrike" kern="1200" cap="none" spc="0" normalizeH="0" baseline="0" noProof="0">
                <a:ln>
                  <a:noFill/>
                </a:ln>
                <a:solidFill>
                  <a:schemeClr val="tx2"/>
                </a:solidFill>
                <a:effectLst/>
                <a:uLnTx/>
                <a:uFillTx/>
                <a:latin typeface="+mn-lt"/>
                <a:ea typeface="+mn-ea"/>
                <a:cs typeface="+mn-cs"/>
              </a:rPr>
              <a:t>对垃圾邮件集和非垃圾邮件集分别建立哈希表</a:t>
            </a:r>
            <a:r>
              <a:rPr kumimoji="0" lang="en-US" altLang="zh-CN" sz="1800" b="0" i="0" u="none" strike="noStrike" kern="1200" cap="none" spc="0" normalizeH="0" baseline="0" noProof="0">
                <a:ln>
                  <a:noFill/>
                </a:ln>
                <a:solidFill>
                  <a:schemeClr val="tx2"/>
                </a:solidFill>
                <a:effectLst/>
                <a:uLnTx/>
                <a:uFillTx/>
                <a:latin typeface="+mn-lt"/>
                <a:ea typeface="+mn-ea"/>
                <a:cs typeface="+mn-cs"/>
              </a:rPr>
              <a:t>W</a:t>
            </a:r>
            <a:r>
              <a:rPr kumimoji="0" lang="en-US" altLang="zh-CN" sz="1800" b="0" i="0" u="none" strike="noStrike" kern="1200" cap="none" spc="0" normalizeH="0" baseline="-25000" noProof="0">
                <a:ln>
                  <a:noFill/>
                </a:ln>
                <a:solidFill>
                  <a:schemeClr val="tx2"/>
                </a:solidFill>
                <a:effectLst/>
                <a:uLnTx/>
                <a:uFillTx/>
                <a:latin typeface="+mn-lt"/>
                <a:ea typeface="+mn-ea"/>
                <a:cs typeface="+mn-cs"/>
              </a:rPr>
              <a:t>spam</a:t>
            </a:r>
            <a:r>
              <a:rPr kumimoji="0" lang="zh-CN" altLang="en-US" sz="1800" b="0" i="0" u="none" strike="noStrike" kern="1200" cap="none" spc="0" normalizeH="0" baseline="0" noProof="0">
                <a:ln>
                  <a:noFill/>
                </a:ln>
                <a:solidFill>
                  <a:schemeClr val="tx2"/>
                </a:solidFill>
                <a:effectLst/>
                <a:uLnTx/>
                <a:uFillTx/>
                <a:latin typeface="+mn-lt"/>
                <a:ea typeface="+mn-ea"/>
                <a:cs typeface="+mn-cs"/>
              </a:rPr>
              <a:t>和</a:t>
            </a:r>
            <a:r>
              <a:rPr kumimoji="0" lang="en-US" altLang="zh-CN" sz="1800" b="0" i="0" u="none" strike="noStrike" kern="1200" cap="none" spc="0" normalizeH="0" baseline="0" noProof="0">
                <a:ln>
                  <a:noFill/>
                </a:ln>
                <a:solidFill>
                  <a:schemeClr val="tx2"/>
                </a:solidFill>
                <a:effectLst/>
                <a:uLnTx/>
                <a:uFillTx/>
                <a:latin typeface="+mn-lt"/>
                <a:ea typeface="+mn-ea"/>
                <a:cs typeface="+mn-cs"/>
              </a:rPr>
              <a:t>W</a:t>
            </a:r>
            <a:r>
              <a:rPr kumimoji="0" lang="en-US" altLang="zh-CN" sz="1800" b="0" i="0" u="none" strike="noStrike" kern="1200" cap="none" spc="0" normalizeH="0" baseline="-25000" noProof="0">
                <a:ln>
                  <a:noFill/>
                </a:ln>
                <a:solidFill>
                  <a:schemeClr val="tx2"/>
                </a:solidFill>
                <a:effectLst/>
                <a:uLnTx/>
                <a:uFillTx/>
                <a:latin typeface="+mn-lt"/>
                <a:ea typeface="+mn-ea"/>
                <a:cs typeface="+mn-cs"/>
              </a:rPr>
              <a:t>valid</a:t>
            </a:r>
            <a:r>
              <a:rPr kumimoji="0" lang="zh-CN" altLang="en-US" sz="1800" b="0" i="0" u="none" strike="noStrike" kern="1200" cap="none" spc="0" normalizeH="0" baseline="0" noProof="0">
                <a:ln>
                  <a:noFill/>
                </a:ln>
                <a:solidFill>
                  <a:schemeClr val="tx2"/>
                </a:solidFill>
                <a:effectLst/>
                <a:uLnTx/>
                <a:uFillTx/>
                <a:latin typeface="+mn-lt"/>
                <a:ea typeface="+mn-ea"/>
                <a:cs typeface="+mn-cs"/>
              </a:rPr>
              <a:t>，存储从有效字词到其词频的映射关系。</a:t>
            </a:r>
            <a:endParaRPr kumimoji="0" lang="zh-CN" altLang="en-US" sz="18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Char char=""/>
              <a:defRPr/>
            </a:pPr>
            <a:r>
              <a:rPr kumimoji="0" lang="zh-CN" altLang="en-US" sz="1800" b="0" i="0" u="none" strike="noStrike" kern="1200" cap="none" spc="0" normalizeH="0" baseline="0" noProof="0">
                <a:ln>
                  <a:noFill/>
                </a:ln>
                <a:solidFill>
                  <a:schemeClr val="tx2"/>
                </a:solidFill>
                <a:effectLst/>
                <a:uLnTx/>
                <a:uFillTx/>
                <a:latin typeface="+mn-lt"/>
                <a:ea typeface="+mn-ea"/>
                <a:cs typeface="+mn-cs"/>
              </a:rPr>
              <a:t>计算每个有效字词在垃圾邮件集（</a:t>
            </a:r>
            <a:r>
              <a:rPr kumimoji="0" lang="en-US" altLang="zh-CN" sz="1800" b="0" i="0" u="none" strike="noStrike" kern="1200" cap="none" spc="0" normalizeH="0" baseline="0" noProof="0">
                <a:ln>
                  <a:noFill/>
                </a:ln>
                <a:solidFill>
                  <a:schemeClr val="tx2"/>
                </a:solidFill>
                <a:effectLst/>
                <a:uLnTx/>
                <a:uFillTx/>
                <a:latin typeface="+mn-lt"/>
                <a:ea typeface="+mn-ea"/>
                <a:cs typeface="+mn-cs"/>
              </a:rPr>
              <a:t>W</a:t>
            </a:r>
            <a:r>
              <a:rPr kumimoji="0" lang="en-US" altLang="zh-CN" sz="1800" b="0" i="0" u="none" strike="noStrike" kern="1200" cap="none" spc="0" normalizeH="0" baseline="-25000" noProof="0">
                <a:ln>
                  <a:noFill/>
                </a:ln>
                <a:solidFill>
                  <a:schemeClr val="tx2"/>
                </a:solidFill>
                <a:effectLst/>
                <a:uLnTx/>
                <a:uFillTx/>
                <a:latin typeface="+mn-lt"/>
                <a:ea typeface="+mn-ea"/>
                <a:cs typeface="+mn-cs"/>
              </a:rPr>
              <a:t>spam</a:t>
            </a:r>
            <a:r>
              <a:rPr kumimoji="0" lang="zh-CN" altLang="en-US" sz="1800" b="0" i="0" u="none" strike="noStrike" kern="1200" cap="none" spc="0" normalizeH="0" baseline="0" noProof="0">
                <a:ln>
                  <a:noFill/>
                </a:ln>
                <a:solidFill>
                  <a:schemeClr val="tx2"/>
                </a:solidFill>
                <a:effectLst/>
                <a:uLnTx/>
                <a:uFillTx/>
                <a:latin typeface="+mn-lt"/>
                <a:ea typeface="+mn-ea"/>
                <a:cs typeface="+mn-cs"/>
              </a:rPr>
              <a:t>）上出现的概率</a:t>
            </a:r>
            <a:r>
              <a:rPr kumimoji="0" lang="en-US" altLang="zh-CN" sz="1800" b="0" i="0" u="none" strike="noStrike" kern="1200" cap="none" spc="0" normalizeH="0" baseline="0" noProof="0">
                <a:ln>
                  <a:noFill/>
                </a:ln>
                <a:solidFill>
                  <a:schemeClr val="tx2"/>
                </a:solidFill>
                <a:effectLst/>
                <a:uLnTx/>
                <a:uFillTx/>
                <a:latin typeface="+mn-lt"/>
                <a:ea typeface="+mn-ea"/>
                <a:cs typeface="+mn-cs"/>
              </a:rPr>
              <a:t>P(w</a:t>
            </a:r>
            <a:r>
              <a:rPr kumimoji="0" lang="en-US" altLang="zh-CN" sz="1800" b="0" i="0" u="none" strike="noStrike" kern="1200" cap="none" spc="0" normalizeH="0" baseline="-25000" noProof="0">
                <a:ln>
                  <a:noFill/>
                </a:ln>
                <a:solidFill>
                  <a:schemeClr val="tx2"/>
                </a:solidFill>
                <a:effectLst/>
                <a:uLnTx/>
                <a:uFillTx/>
                <a:latin typeface="+mn-lt"/>
                <a:ea typeface="+mn-ea"/>
                <a:cs typeface="+mn-cs"/>
              </a:rPr>
              <a:t>i</a:t>
            </a:r>
            <a:r>
              <a:rPr kumimoji="0" lang="en-US" altLang="zh-CN" sz="1800" b="0" i="0" u="none" strike="noStrike" kern="1200" cap="none" spc="0" normalizeH="0" baseline="0" noProof="0">
                <a:ln>
                  <a:noFill/>
                </a:ln>
                <a:solidFill>
                  <a:schemeClr val="tx2"/>
                </a:solidFill>
                <a:effectLst/>
                <a:uLnTx/>
                <a:uFillTx/>
                <a:latin typeface="+mn-lt"/>
                <a:ea typeface="+mn-ea"/>
                <a:cs typeface="+mn-cs"/>
              </a:rPr>
              <a:t>|C=spam)</a:t>
            </a:r>
            <a:r>
              <a:rPr kumimoji="0" lang="zh-CN" altLang="en-US" sz="1800" b="0" i="0" u="none" strike="noStrike" kern="1200" cap="none" spc="0" normalizeH="0" baseline="0" noProof="0">
                <a:ln>
                  <a:noFill/>
                </a:ln>
                <a:solidFill>
                  <a:schemeClr val="tx2"/>
                </a:solidFill>
                <a:effectLst/>
                <a:uLnTx/>
                <a:uFillTx/>
                <a:latin typeface="+mn-lt"/>
                <a:ea typeface="+mn-ea"/>
                <a:cs typeface="+mn-cs"/>
              </a:rPr>
              <a:t>和在非垃圾邮件集（</a:t>
            </a:r>
            <a:r>
              <a:rPr kumimoji="0" lang="en-US" altLang="zh-CN" sz="1800" b="0" i="0" u="none" strike="noStrike" kern="1200" cap="none" spc="0" normalizeH="0" baseline="0" noProof="0">
                <a:ln>
                  <a:noFill/>
                </a:ln>
                <a:solidFill>
                  <a:schemeClr val="tx2"/>
                </a:solidFill>
                <a:effectLst/>
                <a:uLnTx/>
                <a:uFillTx/>
                <a:latin typeface="+mn-lt"/>
                <a:ea typeface="+mn-ea"/>
                <a:cs typeface="+mn-cs"/>
              </a:rPr>
              <a:t>W</a:t>
            </a:r>
            <a:r>
              <a:rPr kumimoji="0" lang="en-US" altLang="zh-CN" sz="1800" b="0" i="0" u="none" strike="noStrike" kern="1200" cap="none" spc="0" normalizeH="0" baseline="-25000" noProof="0">
                <a:ln>
                  <a:noFill/>
                </a:ln>
                <a:solidFill>
                  <a:schemeClr val="tx2"/>
                </a:solidFill>
                <a:effectLst/>
                <a:uLnTx/>
                <a:uFillTx/>
                <a:latin typeface="+mn-lt"/>
                <a:ea typeface="+mn-ea"/>
                <a:cs typeface="+mn-cs"/>
              </a:rPr>
              <a:t>valid</a:t>
            </a:r>
            <a:r>
              <a:rPr kumimoji="0" lang="zh-CN" altLang="en-US" sz="1800" b="0" i="0" u="none" strike="noStrike" kern="1200" cap="none" spc="0" normalizeH="0" baseline="0" noProof="0">
                <a:ln>
                  <a:noFill/>
                </a:ln>
                <a:solidFill>
                  <a:schemeClr val="tx2"/>
                </a:solidFill>
                <a:effectLst/>
                <a:uLnTx/>
                <a:uFillTx/>
                <a:latin typeface="+mn-lt"/>
                <a:ea typeface="+mn-ea"/>
                <a:cs typeface="+mn-cs"/>
              </a:rPr>
              <a:t>）上出现的概率</a:t>
            </a:r>
            <a:r>
              <a:rPr kumimoji="0" lang="en-US" altLang="zh-CN" sz="1800" b="0" i="0" u="none" strike="noStrike" kern="1200" cap="none" spc="0" normalizeH="0" baseline="0" noProof="0">
                <a:ln>
                  <a:noFill/>
                </a:ln>
                <a:solidFill>
                  <a:schemeClr val="tx2"/>
                </a:solidFill>
                <a:effectLst/>
                <a:uLnTx/>
                <a:uFillTx/>
                <a:latin typeface="+mn-lt"/>
                <a:ea typeface="+mn-ea"/>
                <a:cs typeface="+mn-cs"/>
              </a:rPr>
              <a:t>P(w</a:t>
            </a:r>
            <a:r>
              <a:rPr kumimoji="0" lang="en-US" altLang="zh-CN" sz="1800" b="0" i="0" u="none" strike="noStrike" kern="1200" cap="none" spc="0" normalizeH="0" baseline="-25000" noProof="0">
                <a:ln>
                  <a:noFill/>
                </a:ln>
                <a:solidFill>
                  <a:schemeClr val="tx2"/>
                </a:solidFill>
                <a:effectLst/>
                <a:uLnTx/>
                <a:uFillTx/>
                <a:latin typeface="+mn-lt"/>
                <a:ea typeface="+mn-ea"/>
                <a:cs typeface="+mn-cs"/>
              </a:rPr>
              <a:t>i</a:t>
            </a:r>
            <a:r>
              <a:rPr kumimoji="0" lang="en-US" altLang="zh-CN" sz="1800" b="0" i="0" u="none" strike="noStrike" kern="1200" cap="none" spc="0" normalizeH="0" baseline="0" noProof="0">
                <a:ln>
                  <a:noFill/>
                </a:ln>
                <a:solidFill>
                  <a:schemeClr val="tx2"/>
                </a:solidFill>
                <a:effectLst/>
                <a:uLnTx/>
                <a:uFillTx/>
                <a:latin typeface="+mn-lt"/>
                <a:ea typeface="+mn-ea"/>
                <a:cs typeface="+mn-cs"/>
              </a:rPr>
              <a:t>|C=valid) </a:t>
            </a:r>
            <a:endParaRPr kumimoji="0" lang="en-US" altLang="zh-CN" sz="18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en-US" altLang="zh-CN" sz="18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en-US" altLang="zh-CN" sz="18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en-US" altLang="zh-CN" sz="18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endParaRPr kumimoji="0" lang="en-US" altLang="zh-CN" sz="1800" b="0" i="0" u="none" strike="noStrike" kern="1200" cap="none" spc="0" normalizeH="0" baseline="0" noProof="0">
              <a:ln>
                <a:noFill/>
              </a:ln>
              <a:solidFill>
                <a:schemeClr val="tx2"/>
              </a:solidFill>
              <a:effectLst/>
              <a:uLnTx/>
              <a:uFillTx/>
              <a:latin typeface="+mn-lt"/>
              <a:ea typeface="+mn-ea"/>
              <a:cs typeface="+mn-cs"/>
            </a:endParaRPr>
          </a:p>
          <a:p>
            <a:pPr marL="742950" marR="0" lvl="1" indent="-285750" algn="l" defTabSz="914400" rtl="0" eaLnBrk="1" fontAlgn="auto" latinLnBrk="0" hangingPunct="1">
              <a:lnSpc>
                <a:spcPct val="80000"/>
              </a:lnSpc>
              <a:spcBef>
                <a:spcPct val="20000"/>
              </a:spcBef>
              <a:spcAft>
                <a:spcPts val="0"/>
              </a:spcAft>
              <a:buClr>
                <a:schemeClr val="accent1"/>
              </a:buClr>
              <a:buSzPct val="70000"/>
              <a:buFont typeface="Wingdings 2" panose="05020102010507070707"/>
              <a:buChar char=""/>
              <a:defRPr/>
            </a:pPr>
            <a:r>
              <a:rPr kumimoji="0" lang="zh-CN" altLang="en-US" sz="1800" b="0" i="0" u="none" strike="noStrike" kern="1200" cap="none" spc="0" normalizeH="0" baseline="0" noProof="0">
                <a:ln>
                  <a:noFill/>
                </a:ln>
                <a:solidFill>
                  <a:schemeClr val="tx2"/>
                </a:solidFill>
                <a:effectLst/>
                <a:uLnTx/>
                <a:uFillTx/>
                <a:latin typeface="+mn-lt"/>
                <a:ea typeface="+mn-ea"/>
                <a:cs typeface="+mn-cs"/>
              </a:rPr>
              <a:t>在垃圾邮件集和非垃圾邮件集上的学习过程结束，获得在垃圾邮件集和非垃圾邮件集上每个有效字词的出现概率。 </a:t>
            </a:r>
            <a:endParaRPr kumimoji="0" lang="zh-CN" altLang="en-US" sz="1800" b="0" i="0" u="none" strike="noStrike" kern="1200" cap="none" spc="0" normalizeH="0" baseline="0" noProof="0">
              <a:ln>
                <a:noFill/>
              </a:ln>
              <a:solidFill>
                <a:schemeClr val="tx2"/>
              </a:solidFill>
              <a:effectLst/>
              <a:uLnTx/>
              <a:uFillTx/>
              <a:latin typeface="+mn-lt"/>
              <a:ea typeface="+mn-ea"/>
              <a:cs typeface="+mn-cs"/>
            </a:endParaRPr>
          </a:p>
        </p:txBody>
      </p:sp>
      <p:sp>
        <p:nvSpPr>
          <p:cNvPr id="46084"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
        <p:nvSpPr>
          <p:cNvPr id="46085" name="Rectangle 5"/>
          <p:cNvSpPr/>
          <p:nvPr/>
        </p:nvSpPr>
        <p:spPr>
          <a:xfrm>
            <a:off x="0" y="319563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buClr>
                <a:schemeClr val="tx1"/>
              </a:buClr>
              <a:buSzPct val="6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graphicFrame>
        <p:nvGraphicFramePr>
          <p:cNvPr id="43012" name="Object 4"/>
          <p:cNvGraphicFramePr>
            <a:graphicFrameLocks noChangeAspect="1"/>
          </p:cNvGraphicFramePr>
          <p:nvPr/>
        </p:nvGraphicFramePr>
        <p:xfrm>
          <a:off x="971550" y="1844675"/>
          <a:ext cx="7272338" cy="865188"/>
        </p:xfrm>
        <a:graphic>
          <a:graphicData uri="http://schemas.openxmlformats.org/presentationml/2006/ole">
            <mc:AlternateContent xmlns:mc="http://schemas.openxmlformats.org/markup-compatibility/2006">
              <mc:Choice xmlns:v="urn:schemas-microsoft-com:vml" Requires="v">
                <p:oleObj spid="_x0000_s3089" name="" r:id="rId1" imgW="4662170" imgH="564515" progId="Visio.Drawing.11">
                  <p:embed/>
                </p:oleObj>
              </mc:Choice>
              <mc:Fallback>
                <p:oleObj name="" r:id="rId1" imgW="4662170" imgH="564515" progId="Visio.Drawing.11">
                  <p:embed/>
                  <p:pic>
                    <p:nvPicPr>
                      <p:cNvPr id="0" name="图片 3088"/>
                      <p:cNvPicPr/>
                      <p:nvPr/>
                    </p:nvPicPr>
                    <p:blipFill>
                      <a:blip r:embed="rId2"/>
                      <a:stretch>
                        <a:fillRect/>
                      </a:stretch>
                    </p:blipFill>
                    <p:spPr>
                      <a:xfrm>
                        <a:off x="971550" y="1844675"/>
                        <a:ext cx="7272338" cy="865188"/>
                      </a:xfrm>
                      <a:prstGeom prst="rect">
                        <a:avLst/>
                      </a:prstGeom>
                      <a:noFill/>
                      <a:ln w="38100">
                        <a:noFill/>
                        <a:miter/>
                      </a:ln>
                    </p:spPr>
                  </p:pic>
                </p:oleObj>
              </mc:Fallback>
            </mc:AlternateContent>
          </a:graphicData>
        </a:graphic>
      </p:graphicFrame>
      <p:sp>
        <p:nvSpPr>
          <p:cNvPr id="46087" name="Rectangle 7"/>
          <p:cNvSpPr/>
          <p:nvPr/>
        </p:nvSpPr>
        <p:spPr>
          <a:xfrm>
            <a:off x="0" y="314325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buClr>
                <a:schemeClr val="tx1"/>
              </a:buClr>
              <a:buSzPct val="6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graphicFrame>
        <p:nvGraphicFramePr>
          <p:cNvPr id="43014" name="Object 6"/>
          <p:cNvGraphicFramePr>
            <a:graphicFrameLocks noChangeAspect="1"/>
          </p:cNvGraphicFramePr>
          <p:nvPr/>
        </p:nvGraphicFramePr>
        <p:xfrm>
          <a:off x="3195638" y="4714875"/>
          <a:ext cx="2312987" cy="912813"/>
        </p:xfrm>
        <a:graphic>
          <a:graphicData uri="http://schemas.openxmlformats.org/presentationml/2006/ole">
            <mc:AlternateContent xmlns:mc="http://schemas.openxmlformats.org/markup-compatibility/2006">
              <mc:Choice xmlns:v="urn:schemas-microsoft-com:vml" Requires="v">
                <p:oleObj spid="_x0000_s3090" name="" r:id="rId3" imgW="1447800" imgH="571500" progId="Equation.3">
                  <p:embed/>
                </p:oleObj>
              </mc:Choice>
              <mc:Fallback>
                <p:oleObj name="" r:id="rId3" imgW="1447800" imgH="571500" progId="Equation.3">
                  <p:embed/>
                  <p:pic>
                    <p:nvPicPr>
                      <p:cNvPr id="0" name="图片 3089"/>
                      <p:cNvPicPr/>
                      <p:nvPr/>
                    </p:nvPicPr>
                    <p:blipFill>
                      <a:blip r:embed="rId4"/>
                      <a:stretch>
                        <a:fillRect/>
                      </a:stretch>
                    </p:blipFill>
                    <p:spPr>
                      <a:xfrm>
                        <a:off x="3195638" y="4714875"/>
                        <a:ext cx="2312987" cy="9128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3011">
                                            <p:txEl>
                                              <p:charRg st="0" end="14"/>
                                            </p:txEl>
                                          </p:spTgt>
                                        </p:tgtEl>
                                        <p:attrNameLst>
                                          <p:attrName>style.visibility</p:attrName>
                                        </p:attrNameLst>
                                      </p:cBhvr>
                                      <p:to>
                                        <p:strVal val="visible"/>
                                      </p:to>
                                    </p:set>
                                    <p:anim calcmode="lin" valueType="num">
                                      <p:cBhvr additive="base">
                                        <p:cTn id="7" dur="500" fill="hold"/>
                                        <p:tgtEl>
                                          <p:spTgt spid="43011">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charRg st="0"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43012"/>
                                        </p:tgtEl>
                                        <p:attrNameLst>
                                          <p:attrName>style.visibility</p:attrName>
                                        </p:attrNameLst>
                                      </p:cBhvr>
                                      <p:to>
                                        <p:strVal val="visible"/>
                                      </p:to>
                                    </p:set>
                                    <p:animEffect transition="in" filter="dissolve">
                                      <p:cBhvr>
                                        <p:cTn id="13" dur="500"/>
                                        <p:tgtEl>
                                          <p:spTgt spid="4301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3011">
                                            <p:txEl>
                                              <p:charRg st="17" end="48"/>
                                            </p:txEl>
                                          </p:spTgt>
                                        </p:tgtEl>
                                        <p:attrNameLst>
                                          <p:attrName>style.visibility</p:attrName>
                                        </p:attrNameLst>
                                      </p:cBhvr>
                                      <p:to>
                                        <p:strVal val="visible"/>
                                      </p:to>
                                    </p:set>
                                    <p:anim calcmode="lin" valueType="num">
                                      <p:cBhvr additive="base">
                                        <p:cTn id="18" dur="500" fill="hold"/>
                                        <p:tgtEl>
                                          <p:spTgt spid="43011">
                                            <p:txEl>
                                              <p:charRg st="17" end="48"/>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3011">
                                            <p:txEl>
                                              <p:charRg st="17" end="48"/>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3011">
                                            <p:txEl>
                                              <p:charRg st="48" end="110"/>
                                            </p:txEl>
                                          </p:spTgt>
                                        </p:tgtEl>
                                        <p:attrNameLst>
                                          <p:attrName>style.visibility</p:attrName>
                                        </p:attrNameLst>
                                      </p:cBhvr>
                                      <p:to>
                                        <p:strVal val="visible"/>
                                      </p:to>
                                    </p:set>
                                    <p:anim calcmode="lin" valueType="num">
                                      <p:cBhvr additive="base">
                                        <p:cTn id="24" dur="500" fill="hold"/>
                                        <p:tgtEl>
                                          <p:spTgt spid="43011">
                                            <p:txEl>
                                              <p:charRg st="48" end="11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3011">
                                            <p:txEl>
                                              <p:charRg st="48" end="11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3011">
                                            <p:txEl>
                                              <p:charRg st="110" end="135"/>
                                            </p:txEl>
                                          </p:spTgt>
                                        </p:tgtEl>
                                        <p:attrNameLst>
                                          <p:attrName>style.visibility</p:attrName>
                                        </p:attrNameLst>
                                      </p:cBhvr>
                                      <p:to>
                                        <p:strVal val="visible"/>
                                      </p:to>
                                    </p:set>
                                    <p:anim calcmode="lin" valueType="num">
                                      <p:cBhvr additive="base">
                                        <p:cTn id="30" dur="500" fill="hold"/>
                                        <p:tgtEl>
                                          <p:spTgt spid="43011">
                                            <p:txEl>
                                              <p:charRg st="110" end="13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3011">
                                            <p:txEl>
                                              <p:charRg st="110" end="13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3011">
                                            <p:txEl>
                                              <p:charRg st="135" end="186"/>
                                            </p:txEl>
                                          </p:spTgt>
                                        </p:tgtEl>
                                        <p:attrNameLst>
                                          <p:attrName>style.visibility</p:attrName>
                                        </p:attrNameLst>
                                      </p:cBhvr>
                                      <p:to>
                                        <p:strVal val="visible"/>
                                      </p:to>
                                    </p:set>
                                    <p:anim calcmode="lin" valueType="num">
                                      <p:cBhvr additive="base">
                                        <p:cTn id="36" dur="500" fill="hold"/>
                                        <p:tgtEl>
                                          <p:spTgt spid="43011">
                                            <p:txEl>
                                              <p:charRg st="135" end="18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3011">
                                            <p:txEl>
                                              <p:charRg st="135" end="18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43011">
                                            <p:txEl>
                                              <p:charRg st="186" end="262"/>
                                            </p:txEl>
                                          </p:spTgt>
                                        </p:tgtEl>
                                        <p:attrNameLst>
                                          <p:attrName>style.visibility</p:attrName>
                                        </p:attrNameLst>
                                      </p:cBhvr>
                                      <p:to>
                                        <p:strVal val="visible"/>
                                      </p:to>
                                    </p:set>
                                    <p:anim calcmode="lin" valueType="num">
                                      <p:cBhvr additive="base">
                                        <p:cTn id="42" dur="500" fill="hold"/>
                                        <p:tgtEl>
                                          <p:spTgt spid="43011">
                                            <p:txEl>
                                              <p:charRg st="186" end="262"/>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3011">
                                            <p:txEl>
                                              <p:charRg st="186" end="262"/>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43014"/>
                                        </p:tgtEl>
                                        <p:attrNameLst>
                                          <p:attrName>style.visibility</p:attrName>
                                        </p:attrNameLst>
                                      </p:cBhvr>
                                      <p:to>
                                        <p:strVal val="visible"/>
                                      </p:to>
                                    </p:set>
                                    <p:animEffect transition="in" filter="checkerboard(across)">
                                      <p:cBhvr>
                                        <p:cTn id="48" dur="500"/>
                                        <p:tgtEl>
                                          <p:spTgt spid="43014"/>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43011">
                                            <p:txEl>
                                              <p:charRg st="266" end="318"/>
                                            </p:txEl>
                                          </p:spTgt>
                                        </p:tgtEl>
                                        <p:attrNameLst>
                                          <p:attrName>style.visibility</p:attrName>
                                        </p:attrNameLst>
                                      </p:cBhvr>
                                      <p:to>
                                        <p:strVal val="visible"/>
                                      </p:to>
                                    </p:set>
                                    <p:anim calcmode="lin" valueType="num">
                                      <p:cBhvr additive="base">
                                        <p:cTn id="53" dur="500" fill="hold"/>
                                        <p:tgtEl>
                                          <p:spTgt spid="43011">
                                            <p:txEl>
                                              <p:charRg st="266" end="31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3011">
                                            <p:txEl>
                                              <p:charRg st="266" end="3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noChangeArrowheads="1"/>
          </p:cNvSpPr>
          <p:nvPr>
            <p:ph type="title"/>
          </p:nvPr>
        </p:nvSpPr>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5059" name="Rectangle 3"/>
          <p:cNvSpPr>
            <a:spLocks noGrp="1"/>
          </p:cNvSpPr>
          <p:nvPr>
            <p:ph idx="1"/>
          </p:nvPr>
        </p:nvSpPr>
        <p:spPr>
          <a:xfrm>
            <a:off x="468313" y="1052513"/>
            <a:ext cx="8229600" cy="5545137"/>
          </a:xfrm>
          <a:ln/>
        </p:spPr>
        <p:txBody>
          <a:bodyPr vert="horz" wrap="square" lIns="91440" tIns="45720" rIns="91440" bIns="45720" anchor="t" anchorCtr="0"/>
          <a:p>
            <a:pPr eaLnBrk="1" hangingPunct="1">
              <a:lnSpc>
                <a:spcPct val="90000"/>
              </a:lnSpc>
            </a:pPr>
            <a:r>
              <a:rPr lang="zh-CN" altLang="en-US" sz="2400" dirty="0"/>
              <a:t>用朴素贝叶斯方法判定一封邮件的过程 </a:t>
            </a:r>
            <a:endParaRPr lang="zh-CN" altLang="en-US" sz="2400" dirty="0"/>
          </a:p>
          <a:p>
            <a:pPr eaLnBrk="1" hangingPunct="1">
              <a:lnSpc>
                <a:spcPct val="90000"/>
              </a:lnSpc>
            </a:pPr>
            <a:endParaRPr lang="zh-CN" altLang="en-US" sz="2400" dirty="0"/>
          </a:p>
          <a:p>
            <a:pPr eaLnBrk="1" hangingPunct="1">
              <a:lnSpc>
                <a:spcPct val="90000"/>
              </a:lnSpc>
            </a:pPr>
            <a:endParaRPr lang="zh-CN" altLang="en-US" sz="2400" dirty="0"/>
          </a:p>
          <a:p>
            <a:pPr lvl="1" eaLnBrk="1" hangingPunct="1">
              <a:lnSpc>
                <a:spcPct val="90000"/>
              </a:lnSpc>
            </a:pPr>
            <a:r>
              <a:rPr lang="zh-CN" altLang="en-US" sz="2000" dirty="0"/>
              <a:t>对于一封邮件提取其所有有效字词</a:t>
            </a:r>
            <a:r>
              <a:rPr lang="en-US" altLang="zh-CN" sz="2000" dirty="0"/>
              <a:t>t</a:t>
            </a:r>
            <a:r>
              <a:rPr lang="en-US" altLang="zh-CN" sz="2000" baseline="-25000" dirty="0"/>
              <a:t>1</a:t>
            </a:r>
            <a:r>
              <a:rPr lang="en-US" altLang="zh-CN" sz="2000" dirty="0"/>
              <a:t>,t</a:t>
            </a:r>
            <a:r>
              <a:rPr lang="en-US" altLang="zh-CN" sz="2000" baseline="-25000" dirty="0"/>
              <a:t>2</a:t>
            </a:r>
            <a:r>
              <a:rPr lang="en-US" altLang="zh-CN" sz="2000" dirty="0"/>
              <a:t>,…,t</a:t>
            </a:r>
            <a:r>
              <a:rPr lang="en-US" altLang="zh-CN" sz="2000" baseline="-25000" dirty="0"/>
              <a:t>n</a:t>
            </a:r>
            <a:r>
              <a:rPr lang="zh-CN" altLang="en-US" sz="2000" dirty="0"/>
              <a:t>。</a:t>
            </a:r>
            <a:endParaRPr lang="zh-CN" altLang="en-US" sz="2000" dirty="0"/>
          </a:p>
          <a:p>
            <a:pPr lvl="1" eaLnBrk="1" hangingPunct="1">
              <a:lnSpc>
                <a:spcPct val="90000"/>
              </a:lnSpc>
            </a:pPr>
            <a:r>
              <a:rPr lang="zh-CN" altLang="en-US" sz="2000" dirty="0"/>
              <a:t>从哈希表</a:t>
            </a:r>
            <a:r>
              <a:rPr lang="en-US" altLang="zh-CN" sz="2000" dirty="0"/>
              <a:t>W</a:t>
            </a:r>
            <a:r>
              <a:rPr lang="en-US" altLang="zh-CN" sz="2000" baseline="-25000" dirty="0"/>
              <a:t>spam</a:t>
            </a:r>
            <a:r>
              <a:rPr lang="zh-CN" altLang="en-US" sz="2000" dirty="0"/>
              <a:t>和</a:t>
            </a:r>
            <a:r>
              <a:rPr lang="en-US" altLang="zh-CN" sz="2000" dirty="0"/>
              <a:t>W</a:t>
            </a:r>
            <a:r>
              <a:rPr lang="en-US" altLang="zh-CN" sz="2000" baseline="-25000" dirty="0"/>
              <a:t>valid</a:t>
            </a:r>
            <a:r>
              <a:rPr lang="zh-CN" altLang="en-US" sz="2000" dirty="0"/>
              <a:t>中分别提取不同类别中上述有效字词的概率</a:t>
            </a:r>
            <a:r>
              <a:rPr lang="en-US" altLang="zh-CN" sz="2000" dirty="0"/>
              <a:t>P(t</a:t>
            </a:r>
            <a:r>
              <a:rPr lang="en-US" altLang="zh-CN" sz="2000" baseline="-25000" dirty="0"/>
              <a:t>i</a:t>
            </a:r>
            <a:r>
              <a:rPr lang="en-US" altLang="zh-CN" sz="2000" dirty="0"/>
              <a:t>|C=spam) </a:t>
            </a:r>
            <a:r>
              <a:rPr lang="zh-CN" altLang="en-US" sz="2000" dirty="0"/>
              <a:t>和</a:t>
            </a:r>
            <a:r>
              <a:rPr lang="en-US" altLang="zh-CN" sz="2000" dirty="0"/>
              <a:t>P(t</a:t>
            </a:r>
            <a:r>
              <a:rPr lang="en-US" altLang="zh-CN" sz="2000" baseline="-25000" dirty="0"/>
              <a:t>i</a:t>
            </a:r>
            <a:r>
              <a:rPr lang="en-US" altLang="zh-CN" sz="2000" dirty="0"/>
              <a:t>|C=valid)</a:t>
            </a:r>
            <a:r>
              <a:rPr lang="zh-CN" altLang="en-US" sz="2000" dirty="0"/>
              <a:t>。</a:t>
            </a:r>
            <a:endParaRPr lang="zh-CN" altLang="en-US" sz="2000" dirty="0"/>
          </a:p>
          <a:p>
            <a:pPr lvl="1" eaLnBrk="1" hangingPunct="1">
              <a:lnSpc>
                <a:spcPct val="90000"/>
              </a:lnSpc>
            </a:pPr>
            <a:r>
              <a:rPr lang="zh-CN" altLang="en-US" sz="2000" dirty="0"/>
              <a:t>依据朴素贝叶斯方法计算该邮件为垃圾邮件的概率</a:t>
            </a:r>
            <a:r>
              <a:rPr lang="en-US" altLang="zh-CN" sz="2000" dirty="0"/>
              <a:t>P(C=spam|t</a:t>
            </a:r>
            <a:r>
              <a:rPr lang="en-US" altLang="zh-CN" sz="2000" baseline="-25000" dirty="0"/>
              <a:t>1</a:t>
            </a:r>
            <a:r>
              <a:rPr lang="en-US" altLang="zh-CN" sz="2000" dirty="0"/>
              <a:t>,t</a:t>
            </a:r>
            <a:r>
              <a:rPr lang="en-US" altLang="zh-CN" sz="2000" baseline="-25000" dirty="0"/>
              <a:t>2</a:t>
            </a:r>
            <a:r>
              <a:rPr lang="en-US" altLang="zh-CN" sz="2000" dirty="0"/>
              <a:t>,…,t</a:t>
            </a:r>
            <a:r>
              <a:rPr lang="en-US" altLang="zh-CN" sz="2000" baseline="-25000" dirty="0"/>
              <a:t>n</a:t>
            </a:r>
            <a:r>
              <a:rPr lang="en-US" altLang="zh-CN" sz="2000" dirty="0"/>
              <a:t>)</a:t>
            </a:r>
            <a:r>
              <a:rPr lang="zh-CN" altLang="en-US" sz="2000" dirty="0"/>
              <a:t>和为非垃圾邮件的概率</a:t>
            </a:r>
            <a:r>
              <a:rPr lang="en-US" altLang="zh-CN" sz="2000" dirty="0"/>
              <a:t>P(C=valid|t</a:t>
            </a:r>
            <a:r>
              <a:rPr lang="en-US" altLang="zh-CN" sz="2000" baseline="-25000" dirty="0"/>
              <a:t>1</a:t>
            </a:r>
            <a:r>
              <a:rPr lang="en-US" altLang="zh-CN" sz="2000" dirty="0"/>
              <a:t>,t</a:t>
            </a:r>
            <a:r>
              <a:rPr lang="en-US" altLang="zh-CN" sz="2000" baseline="-25000" dirty="0"/>
              <a:t>2</a:t>
            </a:r>
            <a:r>
              <a:rPr lang="en-US" altLang="zh-CN" sz="2000" dirty="0"/>
              <a:t>,…,t</a:t>
            </a:r>
            <a:r>
              <a:rPr lang="en-US" altLang="zh-CN" sz="2000" baseline="-25000" dirty="0"/>
              <a:t>n</a:t>
            </a:r>
            <a:r>
              <a:rPr lang="en-US" altLang="zh-CN" sz="2000" dirty="0"/>
              <a:t>)</a:t>
            </a:r>
            <a:endParaRPr lang="en-US" altLang="zh-CN" sz="2000" dirty="0"/>
          </a:p>
          <a:p>
            <a:pPr lvl="1" eaLnBrk="1" hangingPunct="1">
              <a:lnSpc>
                <a:spcPct val="90000"/>
              </a:lnSpc>
            </a:pPr>
            <a:endParaRPr lang="zh-CN" altLang="en-US" sz="2000" dirty="0"/>
          </a:p>
          <a:p>
            <a:pPr lvl="1" eaLnBrk="1" hangingPunct="1">
              <a:lnSpc>
                <a:spcPct val="90000"/>
              </a:lnSpc>
            </a:pPr>
            <a:endParaRPr lang="zh-CN" altLang="en-US" sz="2000" dirty="0"/>
          </a:p>
          <a:p>
            <a:pPr lvl="1" eaLnBrk="1" hangingPunct="1">
              <a:lnSpc>
                <a:spcPct val="90000"/>
              </a:lnSpc>
            </a:pPr>
            <a:endParaRPr lang="zh-CN" altLang="en-US" sz="2000" dirty="0"/>
          </a:p>
          <a:p>
            <a:pPr lvl="1" eaLnBrk="1" hangingPunct="1">
              <a:lnSpc>
                <a:spcPct val="90000"/>
              </a:lnSpc>
            </a:pPr>
            <a:endParaRPr lang="zh-CN" altLang="en-US" sz="2000" dirty="0"/>
          </a:p>
          <a:p>
            <a:pPr lvl="1" eaLnBrk="1" hangingPunct="1">
              <a:lnSpc>
                <a:spcPct val="90000"/>
              </a:lnSpc>
            </a:pPr>
            <a:endParaRPr lang="zh-CN" altLang="en-US" sz="2000" dirty="0"/>
          </a:p>
          <a:p>
            <a:pPr lvl="1" eaLnBrk="1" hangingPunct="1">
              <a:lnSpc>
                <a:spcPct val="90000"/>
              </a:lnSpc>
              <a:buFontTx/>
              <a:buNone/>
            </a:pPr>
            <a:endParaRPr lang="zh-CN" altLang="en-US" sz="2000" dirty="0"/>
          </a:p>
          <a:p>
            <a:pPr lvl="1" eaLnBrk="1" hangingPunct="1">
              <a:lnSpc>
                <a:spcPct val="90000"/>
              </a:lnSpc>
            </a:pPr>
            <a:r>
              <a:rPr lang="zh-CN" altLang="en-US" sz="2000" dirty="0"/>
              <a:t>如果</a:t>
            </a:r>
            <a:r>
              <a:rPr lang="en-US" altLang="zh-CN" sz="2000" dirty="0"/>
              <a:t>P(C=spam|t</a:t>
            </a:r>
            <a:r>
              <a:rPr lang="en-US" altLang="zh-CN" sz="2000" baseline="-25000" dirty="0"/>
              <a:t>1</a:t>
            </a:r>
            <a:r>
              <a:rPr lang="en-US" altLang="zh-CN" sz="2000" dirty="0"/>
              <a:t>,t</a:t>
            </a:r>
            <a:r>
              <a:rPr lang="en-US" altLang="zh-CN" sz="2000" baseline="-25000" dirty="0"/>
              <a:t>2</a:t>
            </a:r>
            <a:r>
              <a:rPr lang="en-US" altLang="zh-CN" sz="2000" dirty="0"/>
              <a:t>,…,t</a:t>
            </a:r>
            <a:r>
              <a:rPr lang="en-US" altLang="zh-CN" sz="2000" baseline="-25000" dirty="0"/>
              <a:t>n</a:t>
            </a:r>
            <a:r>
              <a:rPr lang="en-US" altLang="zh-CN" sz="2000" dirty="0"/>
              <a:t>) &gt; P(C=valid|t</a:t>
            </a:r>
            <a:r>
              <a:rPr lang="en-US" altLang="zh-CN" sz="2000" baseline="-25000" dirty="0"/>
              <a:t>1</a:t>
            </a:r>
            <a:r>
              <a:rPr lang="en-US" altLang="zh-CN" sz="2000" dirty="0"/>
              <a:t>,t</a:t>
            </a:r>
            <a:r>
              <a:rPr lang="en-US" altLang="zh-CN" sz="2000" baseline="-25000" dirty="0"/>
              <a:t>2</a:t>
            </a:r>
            <a:r>
              <a:rPr lang="en-US" altLang="zh-CN" sz="2000" dirty="0"/>
              <a:t>,…,t</a:t>
            </a:r>
            <a:r>
              <a:rPr lang="en-US" altLang="zh-CN" sz="2000" baseline="-25000" dirty="0"/>
              <a:t>n</a:t>
            </a:r>
            <a:r>
              <a:rPr lang="en-US" altLang="zh-CN" sz="2000" dirty="0"/>
              <a:t>)</a:t>
            </a:r>
            <a:r>
              <a:rPr lang="zh-CN" altLang="en-US" sz="2000" dirty="0"/>
              <a:t>则该邮件为垃圾邮件，否则该邮件不是垃圾邮件。判定过程结束。 </a:t>
            </a:r>
            <a:endParaRPr lang="zh-CN" altLang="en-US" sz="2000" dirty="0"/>
          </a:p>
        </p:txBody>
      </p:sp>
      <p:sp>
        <p:nvSpPr>
          <p:cNvPr id="47108"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
        <p:nvSpPr>
          <p:cNvPr id="47109" name="Rectangle 5"/>
          <p:cNvSpPr/>
          <p:nvPr/>
        </p:nvSpPr>
        <p:spPr>
          <a:xfrm>
            <a:off x="0" y="319563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buClr>
                <a:schemeClr val="tx1"/>
              </a:buClr>
              <a:buSzPct val="6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graphicFrame>
        <p:nvGraphicFramePr>
          <p:cNvPr id="45060" name="Object 4"/>
          <p:cNvGraphicFramePr>
            <a:graphicFrameLocks noChangeAspect="1"/>
          </p:cNvGraphicFramePr>
          <p:nvPr/>
        </p:nvGraphicFramePr>
        <p:xfrm>
          <a:off x="755650" y="1412875"/>
          <a:ext cx="7848600" cy="831850"/>
        </p:xfrm>
        <a:graphic>
          <a:graphicData uri="http://schemas.openxmlformats.org/presentationml/2006/ole">
            <mc:AlternateContent xmlns:mc="http://schemas.openxmlformats.org/markup-compatibility/2006">
              <mc:Choice xmlns:v="urn:schemas-microsoft-com:vml" Requires="v">
                <p:oleObj spid="_x0000_s3091" name="" r:id="rId1" imgW="5260340" imgH="564515" progId="Visio.Drawing.11">
                  <p:embed/>
                </p:oleObj>
              </mc:Choice>
              <mc:Fallback>
                <p:oleObj name="" r:id="rId1" imgW="5260340" imgH="564515" progId="Visio.Drawing.11">
                  <p:embed/>
                  <p:pic>
                    <p:nvPicPr>
                      <p:cNvPr id="0" name="图片 3090"/>
                      <p:cNvPicPr/>
                      <p:nvPr/>
                    </p:nvPicPr>
                    <p:blipFill>
                      <a:blip r:embed="rId2"/>
                      <a:stretch>
                        <a:fillRect/>
                      </a:stretch>
                    </p:blipFill>
                    <p:spPr>
                      <a:xfrm>
                        <a:off x="755650" y="1412875"/>
                        <a:ext cx="7848600" cy="831850"/>
                      </a:xfrm>
                      <a:prstGeom prst="rect">
                        <a:avLst/>
                      </a:prstGeom>
                      <a:noFill/>
                      <a:ln w="38100">
                        <a:noFill/>
                        <a:miter/>
                      </a:ln>
                    </p:spPr>
                  </p:pic>
                </p:oleObj>
              </mc:Fallback>
            </mc:AlternateContent>
          </a:graphicData>
        </a:graphic>
      </p:graphicFrame>
      <p:sp>
        <p:nvSpPr>
          <p:cNvPr id="47111" name="Rectangle 7"/>
          <p:cNvSpPr/>
          <p:nvPr/>
        </p:nvSpPr>
        <p:spPr>
          <a:xfrm>
            <a:off x="0" y="31003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buClr>
                <a:schemeClr val="tx1"/>
              </a:buClr>
              <a:buSzPct val="6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graphicFrame>
        <p:nvGraphicFramePr>
          <p:cNvPr id="45062" name="Object 6"/>
          <p:cNvGraphicFramePr>
            <a:graphicFrameLocks noChangeAspect="1"/>
          </p:cNvGraphicFramePr>
          <p:nvPr/>
        </p:nvGraphicFramePr>
        <p:xfrm>
          <a:off x="1425575" y="3865563"/>
          <a:ext cx="6602413" cy="931862"/>
        </p:xfrm>
        <a:graphic>
          <a:graphicData uri="http://schemas.openxmlformats.org/presentationml/2006/ole">
            <mc:AlternateContent xmlns:mc="http://schemas.openxmlformats.org/markup-compatibility/2006">
              <mc:Choice xmlns:v="urn:schemas-microsoft-com:vml" Requires="v">
                <p:oleObj spid="_x0000_s3092" name="" r:id="rId3" imgW="4660900" imgH="660400" progId="Equation.3">
                  <p:embed/>
                </p:oleObj>
              </mc:Choice>
              <mc:Fallback>
                <p:oleObj name="" r:id="rId3" imgW="4660900" imgH="660400" progId="Equation.3">
                  <p:embed/>
                  <p:pic>
                    <p:nvPicPr>
                      <p:cNvPr id="0" name="图片 3091"/>
                      <p:cNvPicPr/>
                      <p:nvPr/>
                    </p:nvPicPr>
                    <p:blipFill>
                      <a:blip r:embed="rId4"/>
                      <a:stretch>
                        <a:fillRect/>
                      </a:stretch>
                    </p:blipFill>
                    <p:spPr>
                      <a:xfrm>
                        <a:off x="1425575" y="3865563"/>
                        <a:ext cx="6602413" cy="931862"/>
                      </a:xfrm>
                      <a:prstGeom prst="rect">
                        <a:avLst/>
                      </a:prstGeom>
                      <a:noFill/>
                      <a:ln w="38100">
                        <a:noFill/>
                        <a:miter/>
                      </a:ln>
                    </p:spPr>
                  </p:pic>
                </p:oleObj>
              </mc:Fallback>
            </mc:AlternateContent>
          </a:graphicData>
        </a:graphic>
      </p:graphicFrame>
      <p:sp>
        <p:nvSpPr>
          <p:cNvPr id="47113" name="Rectangle 9"/>
          <p:cNvSpPr/>
          <p:nvPr/>
        </p:nvSpPr>
        <p:spPr>
          <a:xfrm>
            <a:off x="0" y="31003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buClr>
                <a:schemeClr val="tx1"/>
              </a:buClr>
              <a:buSzPct val="6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graphicFrame>
        <p:nvGraphicFramePr>
          <p:cNvPr id="45064" name="Object 8"/>
          <p:cNvGraphicFramePr>
            <a:graphicFrameLocks noChangeAspect="1"/>
          </p:cNvGraphicFramePr>
          <p:nvPr/>
        </p:nvGraphicFramePr>
        <p:xfrm>
          <a:off x="1331913" y="4797425"/>
          <a:ext cx="6840537" cy="968375"/>
        </p:xfrm>
        <a:graphic>
          <a:graphicData uri="http://schemas.openxmlformats.org/presentationml/2006/ole">
            <mc:AlternateContent xmlns:mc="http://schemas.openxmlformats.org/markup-compatibility/2006">
              <mc:Choice xmlns:v="urn:schemas-microsoft-com:vml" Requires="v">
                <p:oleObj spid="_x0000_s3094" name="" r:id="rId5" imgW="4635500" imgH="660400" progId="Equation.3">
                  <p:embed/>
                </p:oleObj>
              </mc:Choice>
              <mc:Fallback>
                <p:oleObj name="" r:id="rId5" imgW="4635500" imgH="660400" progId="Equation.3">
                  <p:embed/>
                  <p:pic>
                    <p:nvPicPr>
                      <p:cNvPr id="0" name="图片 3093"/>
                      <p:cNvPicPr/>
                      <p:nvPr/>
                    </p:nvPicPr>
                    <p:blipFill>
                      <a:blip r:embed="rId6"/>
                      <a:stretch>
                        <a:fillRect/>
                      </a:stretch>
                    </p:blipFill>
                    <p:spPr>
                      <a:xfrm>
                        <a:off x="1331913" y="4797425"/>
                        <a:ext cx="6840537" cy="9683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5059">
                                            <p:txEl>
                                              <p:charRg st="0" end="19"/>
                                            </p:txEl>
                                          </p:spTgt>
                                        </p:tgtEl>
                                        <p:attrNameLst>
                                          <p:attrName>style.visibility</p:attrName>
                                        </p:attrNameLst>
                                      </p:cBhvr>
                                      <p:to>
                                        <p:strVal val="visible"/>
                                      </p:to>
                                    </p:set>
                                    <p:anim calcmode="lin" valueType="num">
                                      <p:cBhvr additive="base">
                                        <p:cTn id="7" dur="500" fill="hold"/>
                                        <p:tgtEl>
                                          <p:spTgt spid="45059">
                                            <p:txEl>
                                              <p:charRg st="0" end="1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charRg st="0" end="1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45060"/>
                                        </p:tgtEl>
                                        <p:attrNameLst>
                                          <p:attrName>style.visibility</p:attrName>
                                        </p:attrNameLst>
                                      </p:cBhvr>
                                      <p:to>
                                        <p:strVal val="visible"/>
                                      </p:to>
                                    </p:set>
                                    <p:animEffect transition="in" filter="checkerboard(across)">
                                      <p:cBhvr>
                                        <p:cTn id="13" dur="500"/>
                                        <p:tgtEl>
                                          <p:spTgt spid="4506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5059">
                                            <p:txEl>
                                              <p:charRg st="21" end="48"/>
                                            </p:txEl>
                                          </p:spTgt>
                                        </p:tgtEl>
                                        <p:attrNameLst>
                                          <p:attrName>style.visibility</p:attrName>
                                        </p:attrNameLst>
                                      </p:cBhvr>
                                      <p:to>
                                        <p:strVal val="visible"/>
                                      </p:to>
                                    </p:set>
                                    <p:anim calcmode="lin" valueType="num">
                                      <p:cBhvr additive="base">
                                        <p:cTn id="18" dur="500" fill="hold"/>
                                        <p:tgtEl>
                                          <p:spTgt spid="45059">
                                            <p:txEl>
                                              <p:charRg st="21" end="48"/>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5059">
                                            <p:txEl>
                                              <p:charRg st="21" end="48"/>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5059">
                                            <p:txEl>
                                              <p:charRg st="48" end="112"/>
                                            </p:txEl>
                                          </p:spTgt>
                                        </p:tgtEl>
                                        <p:attrNameLst>
                                          <p:attrName>style.visibility</p:attrName>
                                        </p:attrNameLst>
                                      </p:cBhvr>
                                      <p:to>
                                        <p:strVal val="visible"/>
                                      </p:to>
                                    </p:set>
                                    <p:anim calcmode="lin" valueType="num">
                                      <p:cBhvr additive="base">
                                        <p:cTn id="24" dur="500" fill="hold"/>
                                        <p:tgtEl>
                                          <p:spTgt spid="45059">
                                            <p:txEl>
                                              <p:charRg st="48" end="11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5059">
                                            <p:txEl>
                                              <p:charRg st="48" end="11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5059">
                                            <p:txEl>
                                              <p:charRg st="112" end="186"/>
                                            </p:txEl>
                                          </p:spTgt>
                                        </p:tgtEl>
                                        <p:attrNameLst>
                                          <p:attrName>style.visibility</p:attrName>
                                        </p:attrNameLst>
                                      </p:cBhvr>
                                      <p:to>
                                        <p:strVal val="visible"/>
                                      </p:to>
                                    </p:set>
                                    <p:anim calcmode="lin" valueType="num">
                                      <p:cBhvr additive="base">
                                        <p:cTn id="30" dur="500" fill="hold"/>
                                        <p:tgtEl>
                                          <p:spTgt spid="45059">
                                            <p:txEl>
                                              <p:charRg st="112" end="18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5059">
                                            <p:txEl>
                                              <p:charRg st="112" end="18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nodeType="clickEffect">
                                  <p:stCondLst>
                                    <p:cond delay="0"/>
                                  </p:stCondLst>
                                  <p:childTnLst>
                                    <p:set>
                                      <p:cBhvr>
                                        <p:cTn id="35" dur="1" fill="hold">
                                          <p:stCondLst>
                                            <p:cond delay="0"/>
                                          </p:stCondLst>
                                        </p:cTn>
                                        <p:tgtEl>
                                          <p:spTgt spid="45062"/>
                                        </p:tgtEl>
                                        <p:attrNameLst>
                                          <p:attrName>style.visibility</p:attrName>
                                        </p:attrNameLst>
                                      </p:cBhvr>
                                      <p:to>
                                        <p:strVal val="visible"/>
                                      </p:to>
                                    </p:set>
                                    <p:animEffect transition="in" filter="diamond(in)">
                                      <p:cBhvr>
                                        <p:cTn id="36" dur="2000"/>
                                        <p:tgtEl>
                                          <p:spTgt spid="45062"/>
                                        </p:tgtEl>
                                      </p:cBhvr>
                                    </p:animEffect>
                                  </p:childTnLst>
                                </p:cTn>
                              </p:par>
                            </p:childTnLst>
                          </p:cTn>
                        </p:par>
                      </p:childTnLst>
                    </p:cTn>
                  </p:par>
                  <p:par>
                    <p:cTn id="37" fill="hold">
                      <p:stCondLst>
                        <p:cond delay="indefinite"/>
                      </p:stCondLst>
                      <p:childTnLst>
                        <p:par>
                          <p:cTn id="38" fill="hold">
                            <p:stCondLst>
                              <p:cond delay="0"/>
                            </p:stCondLst>
                            <p:childTnLst>
                              <p:par>
                                <p:cTn id="39" presetID="8" presetClass="entr" presetSubtype="16" fill="hold" nodeType="clickEffect">
                                  <p:stCondLst>
                                    <p:cond delay="0"/>
                                  </p:stCondLst>
                                  <p:childTnLst>
                                    <p:set>
                                      <p:cBhvr>
                                        <p:cTn id="40" dur="1" fill="hold">
                                          <p:stCondLst>
                                            <p:cond delay="0"/>
                                          </p:stCondLst>
                                        </p:cTn>
                                        <p:tgtEl>
                                          <p:spTgt spid="45064"/>
                                        </p:tgtEl>
                                        <p:attrNameLst>
                                          <p:attrName>style.visibility</p:attrName>
                                        </p:attrNameLst>
                                      </p:cBhvr>
                                      <p:to>
                                        <p:strVal val="visible"/>
                                      </p:to>
                                    </p:set>
                                    <p:animEffect transition="in" filter="diamond(in)">
                                      <p:cBhvr>
                                        <p:cTn id="41" dur="2000"/>
                                        <p:tgtEl>
                                          <p:spTgt spid="4506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45059">
                                            <p:txEl>
                                              <p:charRg st="192" end="269"/>
                                            </p:txEl>
                                          </p:spTgt>
                                        </p:tgtEl>
                                        <p:attrNameLst>
                                          <p:attrName>style.visibility</p:attrName>
                                        </p:attrNameLst>
                                      </p:cBhvr>
                                      <p:to>
                                        <p:strVal val="visible"/>
                                      </p:to>
                                    </p:set>
                                    <p:anim calcmode="lin" valueType="num">
                                      <p:cBhvr additive="base">
                                        <p:cTn id="46" dur="500" fill="hold"/>
                                        <p:tgtEl>
                                          <p:spTgt spid="45059">
                                            <p:txEl>
                                              <p:charRg st="192" end="26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5059">
                                            <p:txEl>
                                              <p:charRg st="192" end="2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m-</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估计方法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6083" name="Rectangle 3"/>
          <p:cNvSpPr>
            <a:spLocks noGrp="1"/>
          </p:cNvSpPr>
          <p:nvPr>
            <p:ph idx="1"/>
          </p:nvPr>
        </p:nvSpPr>
        <p:spPr>
          <a:ln/>
        </p:spPr>
        <p:txBody>
          <a:bodyPr vert="horz" wrap="square" lIns="91440" tIns="45720" rIns="91440" bIns="45720" anchor="t" anchorCtr="0"/>
          <a:p>
            <a:pPr eaLnBrk="1" hangingPunct="1">
              <a:lnSpc>
                <a:spcPct val="80000"/>
              </a:lnSpc>
            </a:pPr>
            <a:r>
              <a:rPr lang="zh-CN" altLang="en-US" sz="2000" dirty="0"/>
              <a:t>问题</a:t>
            </a:r>
            <a:endParaRPr lang="zh-CN" altLang="en-US" sz="2000" dirty="0"/>
          </a:p>
          <a:p>
            <a:pPr lvl="1" eaLnBrk="1" hangingPunct="1">
              <a:lnSpc>
                <a:spcPct val="80000"/>
              </a:lnSpc>
            </a:pPr>
            <a:r>
              <a:rPr lang="zh-CN" altLang="en-US" sz="1800" dirty="0"/>
              <a:t>某个词频为</a:t>
            </a:r>
            <a:r>
              <a:rPr lang="en-US" altLang="zh-CN" sz="1800" dirty="0"/>
              <a:t>0</a:t>
            </a:r>
            <a:r>
              <a:rPr lang="zh-CN" altLang="en-US" sz="1800" dirty="0"/>
              <a:t>的时候，实际概率不应该为</a:t>
            </a:r>
            <a:r>
              <a:rPr lang="en-US" altLang="zh-CN" sz="1800" dirty="0"/>
              <a:t>0 </a:t>
            </a:r>
            <a:endParaRPr lang="en-US" altLang="zh-CN" sz="1800" dirty="0"/>
          </a:p>
          <a:p>
            <a:pPr eaLnBrk="1" hangingPunct="1">
              <a:lnSpc>
                <a:spcPct val="80000"/>
              </a:lnSpc>
            </a:pPr>
            <a:r>
              <a:rPr lang="zh-CN" altLang="en-US" sz="2000" dirty="0"/>
              <a:t>思想：</a:t>
            </a:r>
            <a:endParaRPr lang="zh-CN" altLang="en-US" sz="2000" dirty="0"/>
          </a:p>
          <a:p>
            <a:pPr lvl="1" eaLnBrk="1" hangingPunct="1">
              <a:lnSpc>
                <a:spcPct val="80000"/>
              </a:lnSpc>
            </a:pPr>
            <a:r>
              <a:rPr lang="zh-CN" altLang="en-US" sz="1800" dirty="0"/>
              <a:t>把原先</a:t>
            </a:r>
            <a:r>
              <a:rPr lang="en-US" altLang="zh-CN" sz="1800" dirty="0"/>
              <a:t>n</a:t>
            </a:r>
            <a:r>
              <a:rPr lang="zh-CN" altLang="en-US" sz="1800" dirty="0"/>
              <a:t>个实际观察扩大，加上</a:t>
            </a:r>
            <a:r>
              <a:rPr lang="en-US" altLang="zh-CN" sz="1800" dirty="0"/>
              <a:t>m</a:t>
            </a:r>
            <a:r>
              <a:rPr lang="zh-CN" altLang="en-US" sz="1800" dirty="0"/>
              <a:t>个按照</a:t>
            </a:r>
            <a:r>
              <a:rPr lang="en-US" altLang="zh-CN" sz="1800" dirty="0"/>
              <a:t>p</a:t>
            </a:r>
            <a:r>
              <a:rPr lang="zh-CN" altLang="en-US" sz="1800" dirty="0"/>
              <a:t>分布的虚拟样本。</a:t>
            </a:r>
            <a:endParaRPr lang="zh-CN" altLang="en-US" sz="1800" dirty="0"/>
          </a:p>
          <a:p>
            <a:pPr lvl="1" eaLnBrk="1" hangingPunct="1">
              <a:lnSpc>
                <a:spcPct val="80000"/>
              </a:lnSpc>
              <a:buFontTx/>
              <a:buNone/>
            </a:pPr>
            <a:endParaRPr lang="en-US" altLang="zh-CN" sz="1800" dirty="0"/>
          </a:p>
          <a:p>
            <a:pPr lvl="1" eaLnBrk="1" hangingPunct="1">
              <a:lnSpc>
                <a:spcPct val="80000"/>
              </a:lnSpc>
            </a:pPr>
            <a:endParaRPr lang="en-US" altLang="zh-CN" sz="1800" dirty="0"/>
          </a:p>
          <a:p>
            <a:pPr lvl="1" eaLnBrk="1" hangingPunct="1">
              <a:lnSpc>
                <a:spcPct val="80000"/>
              </a:lnSpc>
            </a:pPr>
            <a:endParaRPr lang="en-US" altLang="zh-CN" sz="1800" dirty="0"/>
          </a:p>
          <a:p>
            <a:pPr lvl="1" eaLnBrk="1" hangingPunct="1">
              <a:lnSpc>
                <a:spcPct val="80000"/>
              </a:lnSpc>
            </a:pPr>
            <a:endParaRPr lang="en-US" altLang="zh-CN" sz="1800" dirty="0"/>
          </a:p>
          <a:p>
            <a:pPr lvl="1" eaLnBrk="1" hangingPunct="1">
              <a:lnSpc>
                <a:spcPct val="80000"/>
              </a:lnSpc>
            </a:pPr>
            <a:r>
              <a:rPr lang="zh-CN" altLang="en-US" sz="1800" dirty="0"/>
              <a:t>其中</a:t>
            </a:r>
            <a:r>
              <a:rPr lang="en-US" altLang="zh-CN" sz="1800" dirty="0"/>
              <a:t>p</a:t>
            </a:r>
            <a:r>
              <a:rPr lang="zh-CN" altLang="en-US" sz="1800" dirty="0"/>
              <a:t>是先验估计概率。 </a:t>
            </a:r>
            <a:endParaRPr lang="zh-CN" altLang="en-US" sz="1800" dirty="0"/>
          </a:p>
          <a:p>
            <a:pPr lvl="1" eaLnBrk="1" hangingPunct="1">
              <a:lnSpc>
                <a:spcPct val="80000"/>
              </a:lnSpc>
            </a:pPr>
            <a:r>
              <a:rPr lang="en-US" altLang="zh-CN" sz="1800" dirty="0"/>
              <a:t>m</a:t>
            </a:r>
            <a:r>
              <a:rPr lang="zh-CN" altLang="en-US" sz="1800" dirty="0"/>
              <a:t>是一个表示等效样本大小的常量。</a:t>
            </a:r>
            <a:endParaRPr lang="zh-CN" altLang="en-US" sz="1800" dirty="0"/>
          </a:p>
          <a:p>
            <a:pPr eaLnBrk="1" hangingPunct="1">
              <a:lnSpc>
                <a:spcPct val="80000"/>
              </a:lnSpc>
            </a:pPr>
            <a:r>
              <a:rPr lang="zh-CN" altLang="en-US" sz="2000" dirty="0"/>
              <a:t>估计</a:t>
            </a:r>
            <a:r>
              <a:rPr lang="en-US" altLang="zh-CN" sz="2000" dirty="0"/>
              <a:t>p</a:t>
            </a:r>
            <a:r>
              <a:rPr lang="zh-CN" altLang="en-US" sz="2000" dirty="0"/>
              <a:t>最常用的方法就是假定均匀分布的先验概率。</a:t>
            </a:r>
            <a:endParaRPr lang="zh-CN" altLang="en-US" sz="2000" dirty="0"/>
          </a:p>
          <a:p>
            <a:pPr lvl="1" eaLnBrk="1" hangingPunct="1">
              <a:lnSpc>
                <a:spcPct val="80000"/>
              </a:lnSpc>
            </a:pPr>
            <a:r>
              <a:rPr lang="zh-CN" altLang="en-US" sz="1800" dirty="0"/>
              <a:t>若属性（即训练样例）有</a:t>
            </a:r>
            <a:r>
              <a:rPr lang="en-US" altLang="zh-CN" sz="1800" dirty="0"/>
              <a:t>k</a:t>
            </a:r>
            <a:r>
              <a:rPr lang="zh-CN" altLang="en-US" sz="1800" dirty="0"/>
              <a:t>个可能取值，那么</a:t>
            </a:r>
            <a:r>
              <a:rPr lang="en-US" altLang="zh-CN" sz="1800" dirty="0"/>
              <a:t>p=1/k</a:t>
            </a:r>
            <a:r>
              <a:rPr lang="zh-CN" altLang="en-US" sz="1800" dirty="0"/>
              <a:t>。</a:t>
            </a:r>
            <a:endParaRPr lang="zh-CN" altLang="en-US" sz="1800" dirty="0"/>
          </a:p>
          <a:p>
            <a:pPr eaLnBrk="1" hangingPunct="1">
              <a:lnSpc>
                <a:spcPct val="80000"/>
              </a:lnSpc>
            </a:pPr>
            <a:r>
              <a:rPr lang="en-US" altLang="zh-CN" sz="2000" dirty="0"/>
              <a:t>m</a:t>
            </a:r>
            <a:r>
              <a:rPr lang="zh-CN" altLang="en-US" sz="2000" dirty="0"/>
              <a:t>最常见的取值就是所有不同有效字词的个数，即词汇表的大小。</a:t>
            </a:r>
            <a:endParaRPr lang="zh-CN" altLang="en-US" sz="2000" dirty="0"/>
          </a:p>
          <a:p>
            <a:pPr eaLnBrk="1" hangingPunct="1">
              <a:lnSpc>
                <a:spcPct val="80000"/>
              </a:lnSpc>
            </a:pPr>
            <a:r>
              <a:rPr lang="zh-CN" altLang="en-US" sz="2000" dirty="0"/>
              <a:t>此时若采用均匀分布的先验概率，则</a:t>
            </a:r>
            <a:r>
              <a:rPr lang="en-US" altLang="zh-CN" sz="2000" dirty="0"/>
              <a:t>mp=1</a:t>
            </a:r>
            <a:r>
              <a:rPr lang="zh-CN" altLang="en-US" sz="2000" dirty="0"/>
              <a:t>。所以上式变为： </a:t>
            </a:r>
            <a:endParaRPr lang="zh-CN" altLang="en-US" sz="2000" dirty="0"/>
          </a:p>
        </p:txBody>
      </p:sp>
      <p:sp>
        <p:nvSpPr>
          <p:cNvPr id="48132"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
        <p:nvSpPr>
          <p:cNvPr id="48133" name="Rectangle 5"/>
          <p:cNvSpPr/>
          <p:nvPr/>
        </p:nvSpPr>
        <p:spPr>
          <a:xfrm>
            <a:off x="0" y="314325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buClr>
                <a:schemeClr val="tx1"/>
              </a:buClr>
              <a:buSzPct val="6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graphicFrame>
        <p:nvGraphicFramePr>
          <p:cNvPr id="46084" name="Object 4"/>
          <p:cNvGraphicFramePr>
            <a:graphicFrameLocks noChangeAspect="1"/>
          </p:cNvGraphicFramePr>
          <p:nvPr/>
        </p:nvGraphicFramePr>
        <p:xfrm>
          <a:off x="2482850" y="2900363"/>
          <a:ext cx="2881313" cy="960437"/>
        </p:xfrm>
        <a:graphic>
          <a:graphicData uri="http://schemas.openxmlformats.org/presentationml/2006/ole">
            <mc:AlternateContent xmlns:mc="http://schemas.openxmlformats.org/markup-compatibility/2006">
              <mc:Choice xmlns:v="urn:schemas-microsoft-com:vml" Requires="v">
                <p:oleObj spid="_x0000_s3093" name="" r:id="rId1" imgW="1714500" imgH="571500" progId="Equation.3">
                  <p:embed/>
                </p:oleObj>
              </mc:Choice>
              <mc:Fallback>
                <p:oleObj name="" r:id="rId1" imgW="1714500" imgH="571500" progId="Equation.3">
                  <p:embed/>
                  <p:pic>
                    <p:nvPicPr>
                      <p:cNvPr id="0" name="图片 3092"/>
                      <p:cNvPicPr/>
                      <p:nvPr/>
                    </p:nvPicPr>
                    <p:blipFill>
                      <a:blip r:embed="rId2"/>
                      <a:stretch>
                        <a:fillRect/>
                      </a:stretch>
                    </p:blipFill>
                    <p:spPr>
                      <a:xfrm>
                        <a:off x="2482850" y="2900363"/>
                        <a:ext cx="2881313" cy="960437"/>
                      </a:xfrm>
                      <a:prstGeom prst="rect">
                        <a:avLst/>
                      </a:prstGeom>
                      <a:noFill/>
                      <a:ln w="38100">
                        <a:noFill/>
                        <a:miter/>
                      </a:ln>
                    </p:spPr>
                  </p:pic>
                </p:oleObj>
              </mc:Fallback>
            </mc:AlternateContent>
          </a:graphicData>
        </a:graphic>
      </p:graphicFrame>
      <p:sp>
        <p:nvSpPr>
          <p:cNvPr id="48135" name="Rectangle 7"/>
          <p:cNvSpPr/>
          <p:nvPr/>
        </p:nvSpPr>
        <p:spPr>
          <a:xfrm>
            <a:off x="0" y="314325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ctr" eaLnBrk="1" hangingPunct="1">
              <a:buClr>
                <a:schemeClr val="tx1"/>
              </a:buClr>
              <a:buSzPct val="6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graphicFrame>
        <p:nvGraphicFramePr>
          <p:cNvPr id="46086" name="Object 6"/>
          <p:cNvGraphicFramePr>
            <a:graphicFrameLocks noChangeAspect="1"/>
          </p:cNvGraphicFramePr>
          <p:nvPr/>
        </p:nvGraphicFramePr>
        <p:xfrm>
          <a:off x="2668588" y="5732463"/>
          <a:ext cx="2940050" cy="925512"/>
        </p:xfrm>
        <a:graphic>
          <a:graphicData uri="http://schemas.openxmlformats.org/presentationml/2006/ole">
            <mc:AlternateContent xmlns:mc="http://schemas.openxmlformats.org/markup-compatibility/2006">
              <mc:Choice xmlns:v="urn:schemas-microsoft-com:vml" Requires="v">
                <p:oleObj spid="_x0000_s3095" name="" r:id="rId3" imgW="1778000" imgH="558800" progId="Equation.3">
                  <p:embed/>
                </p:oleObj>
              </mc:Choice>
              <mc:Fallback>
                <p:oleObj name="" r:id="rId3" imgW="1778000" imgH="558800" progId="Equation.3">
                  <p:embed/>
                  <p:pic>
                    <p:nvPicPr>
                      <p:cNvPr id="0" name="图片 3094"/>
                      <p:cNvPicPr/>
                      <p:nvPr/>
                    </p:nvPicPr>
                    <p:blipFill>
                      <a:blip r:embed="rId4"/>
                      <a:stretch>
                        <a:fillRect/>
                      </a:stretch>
                    </p:blipFill>
                    <p:spPr>
                      <a:xfrm>
                        <a:off x="2668588" y="5732463"/>
                        <a:ext cx="2940050" cy="9255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6083">
                                            <p:txEl>
                                              <p:charRg st="0" end="3"/>
                                            </p:txEl>
                                          </p:spTgt>
                                        </p:tgtEl>
                                        <p:attrNameLst>
                                          <p:attrName>style.visibility</p:attrName>
                                        </p:attrNameLst>
                                      </p:cBhvr>
                                      <p:to>
                                        <p:strVal val="visible"/>
                                      </p:to>
                                    </p:set>
                                    <p:anim calcmode="lin" valueType="num">
                                      <p:cBhvr additive="base">
                                        <p:cTn id="7" dur="500" fill="hold"/>
                                        <p:tgtEl>
                                          <p:spTgt spid="46083">
                                            <p:txEl>
                                              <p:charRg st="0"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charRg st="0"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charRg st="3" end="24"/>
                                            </p:txEl>
                                          </p:spTgt>
                                        </p:tgtEl>
                                        <p:attrNameLst>
                                          <p:attrName>style.visibility</p:attrName>
                                        </p:attrNameLst>
                                      </p:cBhvr>
                                      <p:to>
                                        <p:strVal val="visible"/>
                                      </p:to>
                                    </p:set>
                                    <p:anim calcmode="lin" valueType="num">
                                      <p:cBhvr additive="base">
                                        <p:cTn id="13" dur="500" fill="hold"/>
                                        <p:tgtEl>
                                          <p:spTgt spid="46083">
                                            <p:txEl>
                                              <p:charRg st="3" end="2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charRg st="3" end="2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3">
                                            <p:txEl>
                                              <p:charRg st="24" end="28"/>
                                            </p:txEl>
                                          </p:spTgt>
                                        </p:tgtEl>
                                        <p:attrNameLst>
                                          <p:attrName>style.visibility</p:attrName>
                                        </p:attrNameLst>
                                      </p:cBhvr>
                                      <p:to>
                                        <p:strVal val="visible"/>
                                      </p:to>
                                    </p:set>
                                    <p:anim calcmode="lin" valueType="num">
                                      <p:cBhvr additive="base">
                                        <p:cTn id="19" dur="500" fill="hold"/>
                                        <p:tgtEl>
                                          <p:spTgt spid="46083">
                                            <p:txEl>
                                              <p:charRg st="24" end="2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charRg st="24" end="2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6083">
                                            <p:txEl>
                                              <p:charRg st="28" end="56"/>
                                            </p:txEl>
                                          </p:spTgt>
                                        </p:tgtEl>
                                        <p:attrNameLst>
                                          <p:attrName>style.visibility</p:attrName>
                                        </p:attrNameLst>
                                      </p:cBhvr>
                                      <p:to>
                                        <p:strVal val="visible"/>
                                      </p:to>
                                    </p:set>
                                    <p:anim calcmode="lin" valueType="num">
                                      <p:cBhvr additive="base">
                                        <p:cTn id="25" dur="500" fill="hold"/>
                                        <p:tgtEl>
                                          <p:spTgt spid="46083">
                                            <p:txEl>
                                              <p:charRg st="28" end="5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3">
                                            <p:txEl>
                                              <p:charRg st="28" end="5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8" presetClass="entr" presetSubtype="12" fill="hold" nodeType="clickEffect">
                                  <p:stCondLst>
                                    <p:cond delay="0"/>
                                  </p:stCondLst>
                                  <p:childTnLst>
                                    <p:set>
                                      <p:cBhvr>
                                        <p:cTn id="30" dur="1" fill="hold">
                                          <p:stCondLst>
                                            <p:cond delay="0"/>
                                          </p:stCondLst>
                                        </p:cTn>
                                        <p:tgtEl>
                                          <p:spTgt spid="46084"/>
                                        </p:tgtEl>
                                        <p:attrNameLst>
                                          <p:attrName>style.visibility</p:attrName>
                                        </p:attrNameLst>
                                      </p:cBhvr>
                                      <p:to>
                                        <p:strVal val="visible"/>
                                      </p:to>
                                    </p:set>
                                    <p:animEffect transition="in" filter="strips(downLeft)">
                                      <p:cBhvr>
                                        <p:cTn id="31" dur="500"/>
                                        <p:tgtEl>
                                          <p:spTgt spid="46084"/>
                                        </p:tgtEl>
                                      </p:cBhvr>
                                    </p:animEffect>
                                  </p:childTnLst>
                                </p:cTn>
                              </p:par>
                            </p:childTnLst>
                          </p:cTn>
                        </p:par>
                        <p:par>
                          <p:cTn id="32" fill="hold">
                            <p:stCondLst>
                              <p:cond delay="500"/>
                            </p:stCondLst>
                            <p:childTnLst>
                              <p:par>
                                <p:cTn id="33" presetID="2" presetClass="entr" presetSubtype="4" fill="hold" nodeType="afterEffect">
                                  <p:stCondLst>
                                    <p:cond delay="0"/>
                                  </p:stCondLst>
                                  <p:childTnLst>
                                    <p:set>
                                      <p:cBhvr>
                                        <p:cTn id="34" dur="1" fill="hold">
                                          <p:stCondLst>
                                            <p:cond delay="0"/>
                                          </p:stCondLst>
                                        </p:cTn>
                                        <p:tgtEl>
                                          <p:spTgt spid="46083">
                                            <p:txEl>
                                              <p:charRg st="60" end="73"/>
                                            </p:txEl>
                                          </p:spTgt>
                                        </p:tgtEl>
                                        <p:attrNameLst>
                                          <p:attrName>style.visibility</p:attrName>
                                        </p:attrNameLst>
                                      </p:cBhvr>
                                      <p:to>
                                        <p:strVal val="visible"/>
                                      </p:to>
                                    </p:set>
                                    <p:anim calcmode="lin" valueType="num">
                                      <p:cBhvr additive="base">
                                        <p:cTn id="35" dur="500" fill="hold"/>
                                        <p:tgtEl>
                                          <p:spTgt spid="46083">
                                            <p:txEl>
                                              <p:charRg st="60" end="7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083">
                                            <p:txEl>
                                              <p:charRg st="60" end="73"/>
                                            </p:txEl>
                                          </p:spTgt>
                                        </p:tgtEl>
                                        <p:attrNameLst>
                                          <p:attrName>ppt_y</p:attrName>
                                        </p:attrNameLst>
                                      </p:cBhvr>
                                      <p:tavLst>
                                        <p:tav tm="0">
                                          <p:val>
                                            <p:strVal val="1+#ppt_h/2"/>
                                          </p:val>
                                        </p:tav>
                                        <p:tav tm="100000">
                                          <p:val>
                                            <p:strVal val="#ppt_y"/>
                                          </p:val>
                                        </p:tav>
                                      </p:tavLst>
                                    </p:anim>
                                  </p:childTnLst>
                                </p:cTn>
                              </p:par>
                            </p:childTnLst>
                          </p:cTn>
                        </p:par>
                        <p:par>
                          <p:cTn id="37" fill="hold">
                            <p:stCondLst>
                              <p:cond delay="1000"/>
                            </p:stCondLst>
                            <p:childTnLst>
                              <p:par>
                                <p:cTn id="38" presetID="2" presetClass="entr" presetSubtype="4" fill="hold" nodeType="afterEffect">
                                  <p:stCondLst>
                                    <p:cond delay="0"/>
                                  </p:stCondLst>
                                  <p:childTnLst>
                                    <p:set>
                                      <p:cBhvr>
                                        <p:cTn id="39" dur="1" fill="hold">
                                          <p:stCondLst>
                                            <p:cond delay="0"/>
                                          </p:stCondLst>
                                        </p:cTn>
                                        <p:tgtEl>
                                          <p:spTgt spid="46083">
                                            <p:txEl>
                                              <p:charRg st="73" end="90"/>
                                            </p:txEl>
                                          </p:spTgt>
                                        </p:tgtEl>
                                        <p:attrNameLst>
                                          <p:attrName>style.visibility</p:attrName>
                                        </p:attrNameLst>
                                      </p:cBhvr>
                                      <p:to>
                                        <p:strVal val="visible"/>
                                      </p:to>
                                    </p:set>
                                    <p:anim calcmode="lin" valueType="num">
                                      <p:cBhvr additive="base">
                                        <p:cTn id="40" dur="500" fill="hold"/>
                                        <p:tgtEl>
                                          <p:spTgt spid="46083">
                                            <p:txEl>
                                              <p:charRg st="73" end="9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6083">
                                            <p:txEl>
                                              <p:charRg st="73" end="9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46083">
                                            <p:txEl>
                                              <p:charRg st="90" end="114"/>
                                            </p:txEl>
                                          </p:spTgt>
                                        </p:tgtEl>
                                        <p:attrNameLst>
                                          <p:attrName>style.visibility</p:attrName>
                                        </p:attrNameLst>
                                      </p:cBhvr>
                                      <p:to>
                                        <p:strVal val="visible"/>
                                      </p:to>
                                    </p:set>
                                    <p:anim calcmode="lin" valueType="num">
                                      <p:cBhvr additive="base">
                                        <p:cTn id="46" dur="500" fill="hold"/>
                                        <p:tgtEl>
                                          <p:spTgt spid="46083">
                                            <p:txEl>
                                              <p:charRg st="90" end="11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6083">
                                            <p:txEl>
                                              <p:charRg st="90" end="114"/>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46083">
                                            <p:txEl>
                                              <p:charRg st="114" end="141"/>
                                            </p:txEl>
                                          </p:spTgt>
                                        </p:tgtEl>
                                        <p:attrNameLst>
                                          <p:attrName>style.visibility</p:attrName>
                                        </p:attrNameLst>
                                      </p:cBhvr>
                                      <p:to>
                                        <p:strVal val="visible"/>
                                      </p:to>
                                    </p:set>
                                    <p:anim calcmode="lin" valueType="num">
                                      <p:cBhvr additive="base">
                                        <p:cTn id="52" dur="500" fill="hold"/>
                                        <p:tgtEl>
                                          <p:spTgt spid="46083">
                                            <p:txEl>
                                              <p:charRg st="114" end="14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6083">
                                            <p:txEl>
                                              <p:charRg st="114" end="141"/>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46083">
                                            <p:txEl>
                                              <p:charRg st="141" end="171"/>
                                            </p:txEl>
                                          </p:spTgt>
                                        </p:tgtEl>
                                        <p:attrNameLst>
                                          <p:attrName>style.visibility</p:attrName>
                                        </p:attrNameLst>
                                      </p:cBhvr>
                                      <p:to>
                                        <p:strVal val="visible"/>
                                      </p:to>
                                    </p:set>
                                    <p:anim calcmode="lin" valueType="num">
                                      <p:cBhvr additive="base">
                                        <p:cTn id="58" dur="500" fill="hold"/>
                                        <p:tgtEl>
                                          <p:spTgt spid="46083">
                                            <p:txEl>
                                              <p:charRg st="141" end="17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6083">
                                            <p:txEl>
                                              <p:charRg st="141" end="171"/>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46083">
                                            <p:txEl>
                                              <p:charRg st="171" end="201"/>
                                            </p:txEl>
                                          </p:spTgt>
                                        </p:tgtEl>
                                        <p:attrNameLst>
                                          <p:attrName>style.visibility</p:attrName>
                                        </p:attrNameLst>
                                      </p:cBhvr>
                                      <p:to>
                                        <p:strVal val="visible"/>
                                      </p:to>
                                    </p:set>
                                    <p:anim calcmode="lin" valueType="num">
                                      <p:cBhvr additive="base">
                                        <p:cTn id="64" dur="500" fill="hold"/>
                                        <p:tgtEl>
                                          <p:spTgt spid="46083">
                                            <p:txEl>
                                              <p:charRg st="171" end="201"/>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46083">
                                            <p:txEl>
                                              <p:charRg st="171" end="201"/>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46086"/>
                                        </p:tgtEl>
                                        <p:attrNameLst>
                                          <p:attrName>style.visibility</p:attrName>
                                        </p:attrNameLst>
                                      </p:cBhvr>
                                      <p:to>
                                        <p:strVal val="visible"/>
                                      </p:to>
                                    </p:set>
                                    <p:animEffect transition="in" filter="dissolve">
                                      <p:cBhvr>
                                        <p:cTn id="70"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3"/>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
        <p:nvSpPr>
          <p:cNvPr id="49155" name="Rectangle 3" descr="Rectangle: Click to edit Master text styles&#13;&#10;Second level&#13;&#10;Third level&#13;&#10;Fourth level&#13;&#10;Fifth level"/>
          <p:cNvSpPr>
            <a:spLocks noGrp="1"/>
          </p:cNvSpPr>
          <p:nvPr>
            <p:ph idx="1"/>
          </p:nvPr>
        </p:nvSpPr>
        <p:spPr>
          <a:xfrm>
            <a:off x="1579563" y="3030538"/>
            <a:ext cx="5992812" cy="2244725"/>
          </a:xfrm>
          <a:ln/>
        </p:spPr>
        <p:txBody>
          <a:bodyPr vert="horz" wrap="square" lIns="91440" tIns="45720" rIns="91440" bIns="45720" anchor="t" anchorCtr="0"/>
          <a:p>
            <a:pPr algn="ctr" eaLnBrk="1" hangingPunct="1">
              <a:buFont typeface="Wingdings" panose="05000000000000000000" pitchFamily="2" charset="2"/>
              <a:buNone/>
            </a:pPr>
            <a:r>
              <a:rPr lang="zh-CN" altLang="en-US" sz="4400" dirty="0"/>
              <a:t>本章待续</a:t>
            </a:r>
            <a:r>
              <a:rPr lang="en-US" altLang="zh-CN" sz="4400" dirty="0">
                <a:latin typeface="Times New Roman" panose="02020603050405020304" pitchFamily="18" charset="0"/>
              </a:rPr>
              <a:t>……</a:t>
            </a:r>
            <a:endParaRPr lang="en-US" altLang="zh-CN" sz="4000" dirty="0"/>
          </a:p>
        </p:txBody>
      </p:sp>
      <p:sp>
        <p:nvSpPr>
          <p:cNvPr id="49156" name="灯片编号占位符 5"/>
          <p:cNvSpPr txBox="1">
            <a:spLocks noGrp="1"/>
          </p:cNvSpPr>
          <p:nvPr/>
        </p:nvSpPr>
        <p:spPr>
          <a:xfrm>
            <a:off x="8229600" y="6473825"/>
            <a:ext cx="758825" cy="24765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r" eaLnBrk="1" hangingPunct="1">
              <a:lnSpc>
                <a:spcPct val="80000"/>
              </a:lnSpc>
              <a:buClr>
                <a:schemeClr val="hlink"/>
              </a:buClr>
              <a:buSzPct val="110000"/>
              <a:buFont typeface="Wingdings" panose="05000000000000000000" pitchFamily="2" charset="2"/>
              <a:buNone/>
            </a:pPr>
            <a:fld id="{9A0DB2DC-4C9A-4742-B13C-FB6460FD3503}" type="slidenum">
              <a:rPr lang="en-US" altLang="zh-CN" sz="1200" dirty="0">
                <a:solidFill>
                  <a:srgbClr val="D38E27"/>
                </a:solidFill>
                <a:latin typeface="Tahoma" panose="020B0604030504040204" pitchFamily="34" charset="0"/>
                <a:ea typeface="宋体" panose="02010600030101010101" pitchFamily="2" charset="-122"/>
              </a:rPr>
            </a:fld>
            <a:endParaRPr lang="en-US" altLang="zh-CN" sz="1200" dirty="0">
              <a:solidFill>
                <a:srgbClr val="D38E27"/>
              </a:solidFill>
              <a:latin typeface="Tahoma" panose="020B060403050404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Rectangle 4"/>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贝叶斯</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公式</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13315" name="Rectangle 2"/>
          <p:cNvSpPr>
            <a:spLocks noGrp="1"/>
          </p:cNvSpPr>
          <p:nvPr>
            <p:ph idx="1"/>
          </p:nvPr>
        </p:nvSpPr>
        <p:spPr>
          <a:ln/>
        </p:spPr>
        <p:txBody>
          <a:bodyPr vert="horz" wrap="square" lIns="91440" tIns="45720" rIns="91440" bIns="45720" anchor="t" anchorCtr="0"/>
          <a:p>
            <a:pPr eaLnBrk="1" hangingPunct="1">
              <a:buFontTx/>
              <a:buNone/>
            </a:pPr>
            <a:endParaRPr lang="zh-CN" altLang="en-US" dirty="0">
              <a:ea typeface="宋体" panose="02010600030101010101" pitchFamily="2" charset="-122"/>
            </a:endParaRPr>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p:txBody>
      </p:sp>
      <p:sp>
        <p:nvSpPr>
          <p:cNvPr id="13316"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7171" name="Object 3"/>
          <p:cNvGraphicFramePr>
            <a:graphicFrameLocks noChangeAspect="1"/>
          </p:cNvGraphicFramePr>
          <p:nvPr/>
        </p:nvGraphicFramePr>
        <p:xfrm>
          <a:off x="1547813" y="3430588"/>
          <a:ext cx="6032500" cy="1511300"/>
        </p:xfrm>
        <a:graphic>
          <a:graphicData uri="http://schemas.openxmlformats.org/presentationml/2006/ole">
            <mc:AlternateContent xmlns:mc="http://schemas.openxmlformats.org/markup-compatibility/2006">
              <mc:Choice xmlns:v="urn:schemas-microsoft-com:vml" Requires="v">
                <p:oleObj spid="_x0000_s3076" name="" r:id="rId1" imgW="1473835" imgH="419100" progId="Equation.3">
                  <p:embed/>
                </p:oleObj>
              </mc:Choice>
              <mc:Fallback>
                <p:oleObj name="" r:id="rId1" imgW="1473835" imgH="419100" progId="Equation.3">
                  <p:embed/>
                  <p:pic>
                    <p:nvPicPr>
                      <p:cNvPr id="0" name="图片 3075"/>
                      <p:cNvPicPr/>
                      <p:nvPr/>
                    </p:nvPicPr>
                    <p:blipFill>
                      <a:blip r:embed="rId2"/>
                      <a:stretch>
                        <a:fillRect/>
                      </a:stretch>
                    </p:blipFill>
                    <p:spPr>
                      <a:xfrm>
                        <a:off x="1547813" y="3430588"/>
                        <a:ext cx="6032500" cy="1511300"/>
                      </a:xfrm>
                      <a:prstGeom prst="rect">
                        <a:avLst/>
                      </a:prstGeom>
                      <a:noFill/>
                      <a:ln w="38100">
                        <a:noFill/>
                        <a:miter/>
                      </a:ln>
                    </p:spPr>
                  </p:pic>
                </p:oleObj>
              </mc:Fallback>
            </mc:AlternateContent>
          </a:graphicData>
        </a:graphic>
      </p:graphicFrame>
      <p:sp>
        <p:nvSpPr>
          <p:cNvPr id="7173" name="AutoShape 5"/>
          <p:cNvSpPr/>
          <p:nvPr/>
        </p:nvSpPr>
        <p:spPr>
          <a:xfrm>
            <a:off x="323850" y="2781300"/>
            <a:ext cx="2665413" cy="719138"/>
          </a:xfrm>
          <a:prstGeom prst="wedgeEllipseCallout">
            <a:avLst>
              <a:gd name="adj1" fmla="val 32056"/>
              <a:gd name="adj2" fmla="val 83537"/>
            </a:avLst>
          </a:prstGeom>
          <a:solidFill>
            <a:srgbClr val="FFFF00"/>
          </a:solid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342900" lvl="0" indent="-342900" algn="ctr" eaLnBrk="1" hangingPunct="1">
              <a:buClr>
                <a:schemeClr val="tx1"/>
              </a:buClr>
              <a:buSzPct val="60000"/>
              <a:buFont typeface="Wingdings" panose="05000000000000000000" pitchFamily="2" charset="2"/>
              <a:buNone/>
            </a:pPr>
            <a:r>
              <a:rPr lang="zh-CN" altLang="en-US" dirty="0">
                <a:solidFill>
                  <a:schemeClr val="tx1"/>
                </a:solidFill>
                <a:latin typeface="Tahoma" panose="020B0604030504040204" pitchFamily="34" charset="0"/>
                <a:ea typeface="宋体" panose="02010600030101010101" pitchFamily="2" charset="-122"/>
              </a:rPr>
              <a:t>后验概率</a:t>
            </a:r>
            <a:endParaRPr lang="zh-CN" altLang="en-US" dirty="0">
              <a:solidFill>
                <a:schemeClr val="tx1"/>
              </a:solidFill>
              <a:latin typeface="Tahoma" panose="020B0604030504040204" pitchFamily="34" charset="0"/>
              <a:ea typeface="宋体" panose="02010600030101010101" pitchFamily="2" charset="-122"/>
            </a:endParaRPr>
          </a:p>
        </p:txBody>
      </p:sp>
      <p:sp>
        <p:nvSpPr>
          <p:cNvPr id="7174" name="AutoShape 6"/>
          <p:cNvSpPr/>
          <p:nvPr/>
        </p:nvSpPr>
        <p:spPr>
          <a:xfrm>
            <a:off x="5580063" y="2349500"/>
            <a:ext cx="2665412" cy="720725"/>
          </a:xfrm>
          <a:prstGeom prst="wedgeEllipseCallout">
            <a:avLst>
              <a:gd name="adj1" fmla="val 3861"/>
              <a:gd name="adj2" fmla="val 99602"/>
            </a:avLst>
          </a:prstGeom>
          <a:solidFill>
            <a:srgbClr val="FFFF00"/>
          </a:solidFill>
          <a:ln w="9525">
            <a:noFill/>
          </a:ln>
        </p:spPr>
        <p:txBody>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342900" lvl="0" indent="-342900" algn="ctr" eaLnBrk="1" hangingPunct="1">
              <a:buClr>
                <a:schemeClr val="tx1"/>
              </a:buClr>
              <a:buSzPct val="60000"/>
              <a:buFont typeface="Wingdings" panose="05000000000000000000" pitchFamily="2" charset="2"/>
              <a:buNone/>
            </a:pPr>
            <a:r>
              <a:rPr lang="zh-CN" altLang="en-US" dirty="0">
                <a:solidFill>
                  <a:schemeClr val="tx1"/>
                </a:solidFill>
                <a:latin typeface="Tahoma" panose="020B0604030504040204" pitchFamily="34" charset="0"/>
                <a:ea typeface="宋体" panose="02010600030101010101" pitchFamily="2" charset="-122"/>
              </a:rPr>
              <a:t>先验概率</a:t>
            </a:r>
            <a:endParaRPr lang="zh-CN" altLang="en-US" dirty="0">
              <a:solidFill>
                <a:schemeClr val="tx1"/>
              </a:solidFill>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dissolve">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174"/>
                                        </p:tgtEl>
                                        <p:attrNameLst>
                                          <p:attrName>style.visibility</p:attrName>
                                        </p:attrNameLst>
                                      </p:cBhvr>
                                      <p:to>
                                        <p:strVal val="visible"/>
                                      </p:to>
                                    </p:set>
                                    <p:anim calcmode="lin" valueType="num">
                                      <p:cBhvr additive="base">
                                        <p:cTn id="12" dur="500" fill="hold"/>
                                        <p:tgtEl>
                                          <p:spTgt spid="7174"/>
                                        </p:tgtEl>
                                        <p:attrNameLst>
                                          <p:attrName>ppt_x</p:attrName>
                                        </p:attrNameLst>
                                      </p:cBhvr>
                                      <p:tavLst>
                                        <p:tav tm="0">
                                          <p:val>
                                            <p:strVal val="#ppt_x"/>
                                          </p:val>
                                        </p:tav>
                                        <p:tav tm="100000">
                                          <p:val>
                                            <p:strVal val="#ppt_x"/>
                                          </p:val>
                                        </p:tav>
                                      </p:tavLst>
                                    </p:anim>
                                    <p:anim calcmode="lin" valueType="num">
                                      <p:cBhvr additive="base">
                                        <p:cTn id="13"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173"/>
                                        </p:tgtEl>
                                        <p:attrNameLst>
                                          <p:attrName>style.visibility</p:attrName>
                                        </p:attrNameLst>
                                      </p:cBhvr>
                                      <p:to>
                                        <p:strVal val="visible"/>
                                      </p:to>
                                    </p:set>
                                    <p:anim calcmode="lin" valueType="num">
                                      <p:cBhvr additive="base">
                                        <p:cTn id="18" dur="500" fill="hold"/>
                                        <p:tgtEl>
                                          <p:spTgt spid="7173"/>
                                        </p:tgtEl>
                                        <p:attrNameLst>
                                          <p:attrName>ppt_x</p:attrName>
                                        </p:attrNameLst>
                                      </p:cBhvr>
                                      <p:tavLst>
                                        <p:tav tm="0">
                                          <p:val>
                                            <p:strVal val="#ppt_x"/>
                                          </p:val>
                                        </p:tav>
                                        <p:tav tm="100000">
                                          <p:val>
                                            <p:strVal val="#ppt_x"/>
                                          </p:val>
                                        </p:tav>
                                      </p:tavLst>
                                    </p:anim>
                                    <p:anim calcmode="lin" valueType="num">
                                      <p:cBhvr additive="base">
                                        <p:cTn id="19"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ldLvl="0" animBg="1"/>
      <p:bldP spid="7174"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5" name="Rectangle 3"/>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先验概率</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8194" name="Rectangle 2"/>
          <p:cNvSpPr>
            <a:spLocks noGrp="1"/>
          </p:cNvSpPr>
          <p:nvPr>
            <p:ph idx="1"/>
          </p:nvPr>
        </p:nvSpPr>
        <p:spPr>
          <a:xfrm>
            <a:off x="457200" y="1196975"/>
            <a:ext cx="8229600" cy="4929188"/>
          </a:xfrm>
          <a:ln/>
        </p:spPr>
        <p:txBody>
          <a:bodyPr vert="horz" wrap="square" lIns="91440" tIns="45720" rIns="91440" bIns="45720" anchor="t" anchorCtr="0"/>
          <a:p>
            <a:pPr eaLnBrk="1" hangingPunct="1">
              <a:buFontTx/>
              <a:buNone/>
            </a:pPr>
            <a:r>
              <a:rPr lang="zh-CN" altLang="en-US" b="1" dirty="0">
                <a:solidFill>
                  <a:srgbClr val="0000FF"/>
                </a:solidFill>
                <a:latin typeface="宋体" panose="02010600030101010101" pitchFamily="2" charset="-122"/>
                <a:ea typeface="宋体" panose="02010600030101010101" pitchFamily="2" charset="-122"/>
              </a:rPr>
              <a:t>先验概率</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Prior Probability</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先验概率就是还没有训练数据之前，某个假设</a:t>
            </a:r>
            <a:r>
              <a:rPr lang="en-US" altLang="zh-CN" dirty="0">
                <a:latin typeface="宋体" panose="02010600030101010101" pitchFamily="2" charset="-122"/>
                <a:ea typeface="宋体" panose="02010600030101010101" pitchFamily="2" charset="-122"/>
              </a:rPr>
              <a:t>h</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h∈H</a:t>
            </a:r>
            <a:r>
              <a:rPr lang="zh-CN" altLang="en-US" dirty="0">
                <a:latin typeface="宋体" panose="02010600030101010101" pitchFamily="2" charset="-122"/>
                <a:ea typeface="宋体" panose="02010600030101010101" pitchFamily="2" charset="-122"/>
              </a:rPr>
              <a:t>）的初始概率</a:t>
            </a:r>
            <a:r>
              <a:rPr lang="zh-CN" altLang="en-US" dirty="0">
                <a:latin typeface="宋体" panose="02010600030101010101" pitchFamily="2" charset="-122"/>
                <a:ea typeface="宋体" panose="02010600030101010101" pitchFamily="2" charset="-122"/>
                <a:sym typeface="Arial" panose="020B0604020202020204" pitchFamily="34" charset="0"/>
              </a:rPr>
              <a:t>，记为</a:t>
            </a:r>
            <a:r>
              <a:rPr lang="en-US" altLang="zh-CN" dirty="0">
                <a:latin typeface="宋体" panose="02010600030101010101" pitchFamily="2" charset="-122"/>
                <a:ea typeface="宋体" panose="02010600030101010101" pitchFamily="2" charset="-122"/>
                <a:sym typeface="Arial" panose="020B0604020202020204" pitchFamily="34" charset="0"/>
              </a:rPr>
              <a:t>P(h)</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lvl="1" eaLnBrk="1" hangingPunct="1"/>
            <a:endParaRPr lang="zh-CN" altLang="en-US"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先验概率反映了一个背景知识，表示</a:t>
            </a:r>
            <a:r>
              <a:rPr lang="en-US" altLang="zh-CN" dirty="0">
                <a:latin typeface="宋体" panose="02010600030101010101" pitchFamily="2" charset="-122"/>
                <a:ea typeface="宋体" panose="02010600030101010101" pitchFamily="2" charset="-122"/>
              </a:rPr>
              <a:t>h</a:t>
            </a:r>
            <a:r>
              <a:rPr lang="zh-CN" altLang="en-US" dirty="0">
                <a:latin typeface="宋体" panose="02010600030101010101" pitchFamily="2" charset="-122"/>
                <a:ea typeface="宋体" panose="02010600030101010101" pitchFamily="2" charset="-122"/>
              </a:rPr>
              <a:t>是一个正确假设的可能性有多少。</a:t>
            </a:r>
            <a:endParaRPr lang="zh-CN" altLang="en-US" dirty="0">
              <a:latin typeface="宋体" panose="02010600030101010101" pitchFamily="2" charset="-122"/>
              <a:ea typeface="宋体" panose="02010600030101010101" pitchFamily="2" charset="-122"/>
            </a:endParaRPr>
          </a:p>
          <a:p>
            <a:pPr lvl="1" eaLnBrk="1" hangingPunct="1"/>
            <a:endParaRPr lang="zh-CN" altLang="en-US" dirty="0">
              <a:latin typeface="宋体" panose="02010600030101010101" pitchFamily="2" charset="-122"/>
              <a:ea typeface="宋体" panose="02010600030101010101" pitchFamily="2" charset="-122"/>
            </a:endParaRPr>
          </a:p>
          <a:p>
            <a:pPr lvl="1" eaLnBrk="1" hangingPunct="1"/>
            <a:r>
              <a:rPr lang="zh-CN" altLang="en-US" dirty="0">
                <a:latin typeface="宋体" panose="02010600030101010101" pitchFamily="2" charset="-122"/>
                <a:ea typeface="宋体" panose="02010600030101010101" pitchFamily="2" charset="-122"/>
              </a:rPr>
              <a:t>如果没有这一先验知识，那么可以简单地将每一候选假设赋予相同的先验概率。</a:t>
            </a:r>
            <a:endParaRPr lang="zh-CN" altLang="en-US" dirty="0">
              <a:latin typeface="宋体" panose="02010600030101010101" pitchFamily="2" charset="-122"/>
              <a:ea typeface="宋体" panose="02010600030101010101" pitchFamily="2" charset="-122"/>
            </a:endParaRPr>
          </a:p>
        </p:txBody>
      </p:sp>
      <p:sp>
        <p:nvSpPr>
          <p:cNvPr id="14340"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194">
                                            <p:txEl>
                                              <p:charRg st="0" end="24"/>
                                            </p:txEl>
                                          </p:spTgt>
                                        </p:tgtEl>
                                        <p:attrNameLst>
                                          <p:attrName>style.visibility</p:attrName>
                                        </p:attrNameLst>
                                      </p:cBhvr>
                                      <p:to>
                                        <p:strVal val="visible"/>
                                      </p:to>
                                    </p:set>
                                    <p:anim calcmode="lin" valueType="num">
                                      <p:cBhvr additive="base">
                                        <p:cTn id="7" dur="500" fill="hold"/>
                                        <p:tgtEl>
                                          <p:spTgt spid="8194">
                                            <p:txEl>
                                              <p:charRg st="0" end="2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4">
                                            <p:txEl>
                                              <p:charRg st="0" end="2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xEl>
                                              <p:charRg st="24" end="64"/>
                                            </p:txEl>
                                          </p:spTgt>
                                        </p:tgtEl>
                                        <p:attrNameLst>
                                          <p:attrName>style.visibility</p:attrName>
                                        </p:attrNameLst>
                                      </p:cBhvr>
                                      <p:to>
                                        <p:strVal val="visible"/>
                                      </p:to>
                                    </p:set>
                                    <p:anim calcmode="lin" valueType="num">
                                      <p:cBhvr additive="base">
                                        <p:cTn id="13" dur="500" fill="hold"/>
                                        <p:tgtEl>
                                          <p:spTgt spid="8194">
                                            <p:txEl>
                                              <p:charRg st="24" end="6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4">
                                            <p:txEl>
                                              <p:charRg st="24" end="6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4">
                                            <p:txEl>
                                              <p:charRg st="65" end="98"/>
                                            </p:txEl>
                                          </p:spTgt>
                                        </p:tgtEl>
                                        <p:attrNameLst>
                                          <p:attrName>style.visibility</p:attrName>
                                        </p:attrNameLst>
                                      </p:cBhvr>
                                      <p:to>
                                        <p:strVal val="visible"/>
                                      </p:to>
                                    </p:set>
                                    <p:anim calcmode="lin" valueType="num">
                                      <p:cBhvr additive="base">
                                        <p:cTn id="19" dur="500" fill="hold"/>
                                        <p:tgtEl>
                                          <p:spTgt spid="8194">
                                            <p:txEl>
                                              <p:charRg st="65" end="9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4">
                                            <p:txEl>
                                              <p:charRg st="65" end="9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194">
                                            <p:txEl>
                                              <p:charRg st="99" end="135"/>
                                            </p:txEl>
                                          </p:spTgt>
                                        </p:tgtEl>
                                        <p:attrNameLst>
                                          <p:attrName>style.visibility</p:attrName>
                                        </p:attrNameLst>
                                      </p:cBhvr>
                                      <p:to>
                                        <p:strVal val="visible"/>
                                      </p:to>
                                    </p:set>
                                    <p:anim calcmode="lin" valueType="num">
                                      <p:cBhvr additive="base">
                                        <p:cTn id="25" dur="500" fill="hold"/>
                                        <p:tgtEl>
                                          <p:spTgt spid="8194">
                                            <p:txEl>
                                              <p:charRg st="99" end="13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4">
                                            <p:txEl>
                                              <p:charRg st="99" end="1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Rectangle 3"/>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似然度</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9218" name="Rectangle 2"/>
          <p:cNvSpPr>
            <a:spLocks noGrp="1"/>
          </p:cNvSpPr>
          <p:nvPr>
            <p:ph idx="1"/>
          </p:nvPr>
        </p:nvSpPr>
        <p:spPr>
          <a:ln/>
        </p:spPr>
        <p:txBody>
          <a:bodyPr vert="horz" wrap="square" lIns="91440" tIns="45720" rIns="91440" bIns="45720" anchor="t" anchorCtr="0"/>
          <a:p>
            <a:pPr lvl="1" eaLnBrk="1" hangingPunct="1"/>
            <a:r>
              <a:rPr lang="en-US" altLang="zh-CN" sz="3200" dirty="0">
                <a:latin typeface="宋体" panose="02010600030101010101" pitchFamily="2" charset="-122"/>
                <a:ea typeface="宋体" panose="02010600030101010101" pitchFamily="2" charset="-122"/>
                <a:sym typeface="Arial" panose="020B0604020202020204" pitchFamily="34" charset="0"/>
              </a:rPr>
              <a:t>P(d)</a:t>
            </a:r>
            <a:r>
              <a:rPr lang="zh-CN" altLang="en-US" sz="3200" dirty="0">
                <a:latin typeface="宋体" panose="02010600030101010101" pitchFamily="2" charset="-122"/>
                <a:ea typeface="宋体" panose="02010600030101010101" pitchFamily="2" charset="-122"/>
                <a:sym typeface="Arial" panose="020B0604020202020204" pitchFamily="34" charset="0"/>
              </a:rPr>
              <a:t>表示训练数据</a:t>
            </a:r>
            <a:r>
              <a:rPr lang="en-US" altLang="zh-CN" sz="3200" dirty="0">
                <a:latin typeface="宋体" panose="02010600030101010101" pitchFamily="2" charset="-122"/>
                <a:ea typeface="宋体" panose="02010600030101010101" pitchFamily="2" charset="-122"/>
                <a:sym typeface="Arial" panose="020B0604020202020204" pitchFamily="34" charset="0"/>
              </a:rPr>
              <a:t>d</a:t>
            </a:r>
            <a:r>
              <a:rPr lang="zh-CN" altLang="en-US" sz="3200" dirty="0">
                <a:latin typeface="宋体" panose="02010600030101010101" pitchFamily="2" charset="-122"/>
                <a:ea typeface="宋体" panose="02010600030101010101" pitchFamily="2" charset="-122"/>
                <a:sym typeface="Arial" panose="020B0604020202020204" pitchFamily="34" charset="0"/>
              </a:rPr>
              <a:t>的先验概率，也就是在任何假设都未知或不确定时</a:t>
            </a:r>
            <a:r>
              <a:rPr lang="en-US" altLang="zh-CN" sz="3200" dirty="0">
                <a:latin typeface="宋体" panose="02010600030101010101" pitchFamily="2" charset="-122"/>
                <a:ea typeface="宋体" panose="02010600030101010101" pitchFamily="2" charset="-122"/>
                <a:sym typeface="Arial" panose="020B0604020202020204" pitchFamily="34" charset="0"/>
              </a:rPr>
              <a:t>d</a:t>
            </a:r>
            <a:r>
              <a:rPr lang="zh-CN" altLang="en-US" sz="3200" dirty="0">
                <a:latin typeface="宋体" panose="02010600030101010101" pitchFamily="2" charset="-122"/>
                <a:ea typeface="宋体" panose="02010600030101010101" pitchFamily="2" charset="-122"/>
                <a:sym typeface="Arial" panose="020B0604020202020204" pitchFamily="34" charset="0"/>
              </a:rPr>
              <a:t>的概率。</a:t>
            </a:r>
            <a:endParaRPr lang="zh-CN" altLang="en-US" sz="3200" dirty="0">
              <a:latin typeface="宋体" panose="02010600030101010101" pitchFamily="2" charset="-122"/>
              <a:ea typeface="宋体" panose="02010600030101010101" pitchFamily="2" charset="-122"/>
              <a:sym typeface="Arial" panose="020B0604020202020204" pitchFamily="34" charset="0"/>
            </a:endParaRPr>
          </a:p>
          <a:p>
            <a:pPr lvl="1" eaLnBrk="1" hangingPunct="1"/>
            <a:endParaRPr lang="zh-CN" altLang="en-US" sz="3200" dirty="0">
              <a:latin typeface="宋体" panose="02010600030101010101" pitchFamily="2" charset="-122"/>
              <a:ea typeface="宋体" panose="02010600030101010101" pitchFamily="2" charset="-122"/>
              <a:sym typeface="Arial" panose="020B0604020202020204" pitchFamily="34" charset="0"/>
            </a:endParaRPr>
          </a:p>
          <a:p>
            <a:pPr lvl="1" eaLnBrk="1" hangingPunct="1"/>
            <a:r>
              <a:rPr lang="en-US" altLang="zh-CN" sz="3200" dirty="0">
                <a:latin typeface="宋体" panose="02010600030101010101" pitchFamily="2" charset="-122"/>
                <a:ea typeface="宋体" panose="02010600030101010101" pitchFamily="2" charset="-122"/>
                <a:sym typeface="Arial" panose="020B0604020202020204" pitchFamily="34" charset="0"/>
              </a:rPr>
              <a:t>P(d|h)</a:t>
            </a:r>
            <a:r>
              <a:rPr lang="zh-CN" altLang="en-US" sz="3200" dirty="0">
                <a:latin typeface="宋体" panose="02010600030101010101" pitchFamily="2" charset="-122"/>
                <a:ea typeface="宋体" panose="02010600030101010101" pitchFamily="2" charset="-122"/>
                <a:sym typeface="Arial" panose="020B0604020202020204" pitchFamily="34" charset="0"/>
              </a:rPr>
              <a:t>表示已知假设</a:t>
            </a:r>
            <a:r>
              <a:rPr lang="en-US" altLang="zh-CN" sz="3200" dirty="0">
                <a:latin typeface="宋体" panose="02010600030101010101" pitchFamily="2" charset="-122"/>
                <a:ea typeface="宋体" panose="02010600030101010101" pitchFamily="2" charset="-122"/>
                <a:sym typeface="Arial" panose="020B0604020202020204" pitchFamily="34" charset="0"/>
              </a:rPr>
              <a:t>h</a:t>
            </a:r>
            <a:r>
              <a:rPr lang="zh-CN" altLang="en-US" sz="3200" dirty="0">
                <a:latin typeface="宋体" panose="02010600030101010101" pitchFamily="2" charset="-122"/>
                <a:ea typeface="宋体" panose="02010600030101010101" pitchFamily="2" charset="-122"/>
                <a:sym typeface="Arial" panose="020B0604020202020204" pitchFamily="34" charset="0"/>
              </a:rPr>
              <a:t>成立时</a:t>
            </a:r>
            <a:r>
              <a:rPr lang="en-US" altLang="zh-CN" sz="3200" dirty="0">
                <a:latin typeface="宋体" panose="02010600030101010101" pitchFamily="2" charset="-122"/>
                <a:ea typeface="宋体" panose="02010600030101010101" pitchFamily="2" charset="-122"/>
                <a:sym typeface="Arial" panose="020B0604020202020204" pitchFamily="34" charset="0"/>
              </a:rPr>
              <a:t>d</a:t>
            </a:r>
            <a:r>
              <a:rPr lang="zh-CN" altLang="en-US" sz="3200" dirty="0">
                <a:latin typeface="宋体" panose="02010600030101010101" pitchFamily="2" charset="-122"/>
                <a:ea typeface="宋体" panose="02010600030101010101" pitchFamily="2" charset="-122"/>
                <a:sym typeface="Arial" panose="020B0604020202020204" pitchFamily="34" charset="0"/>
              </a:rPr>
              <a:t>的概率，称之为类条件概率，或者给定假设</a:t>
            </a:r>
            <a:r>
              <a:rPr lang="en-US" altLang="zh-CN" sz="3200" dirty="0">
                <a:latin typeface="宋体" panose="02010600030101010101" pitchFamily="2" charset="-122"/>
                <a:ea typeface="宋体" panose="02010600030101010101" pitchFamily="2" charset="-122"/>
                <a:sym typeface="Arial" panose="020B0604020202020204" pitchFamily="34" charset="0"/>
              </a:rPr>
              <a:t>h</a:t>
            </a:r>
            <a:r>
              <a:rPr lang="zh-CN" altLang="en-US" sz="3200" dirty="0">
                <a:latin typeface="宋体" panose="02010600030101010101" pitchFamily="2" charset="-122"/>
                <a:ea typeface="宋体" panose="02010600030101010101" pitchFamily="2" charset="-122"/>
                <a:sym typeface="Arial" panose="020B0604020202020204" pitchFamily="34" charset="0"/>
              </a:rPr>
              <a:t>时数据</a:t>
            </a:r>
            <a:r>
              <a:rPr lang="en-US" altLang="zh-CN" sz="3200" dirty="0">
                <a:latin typeface="宋体" panose="02010600030101010101" pitchFamily="2" charset="-122"/>
                <a:ea typeface="宋体" panose="02010600030101010101" pitchFamily="2" charset="-122"/>
                <a:sym typeface="Arial" panose="020B0604020202020204" pitchFamily="34" charset="0"/>
              </a:rPr>
              <a:t>d</a:t>
            </a:r>
            <a:r>
              <a:rPr lang="zh-CN" altLang="en-US" sz="3200" dirty="0">
                <a:latin typeface="宋体" panose="02010600030101010101" pitchFamily="2" charset="-122"/>
                <a:ea typeface="宋体" panose="02010600030101010101" pitchFamily="2" charset="-122"/>
                <a:sym typeface="Arial" panose="020B0604020202020204" pitchFamily="34" charset="0"/>
              </a:rPr>
              <a:t>的</a:t>
            </a:r>
            <a:r>
              <a:rPr lang="zh-CN" altLang="en-US" sz="3200" b="1" dirty="0">
                <a:solidFill>
                  <a:srgbClr val="0000FF"/>
                </a:solidFill>
                <a:latin typeface="宋体" panose="02010600030101010101" pitchFamily="2" charset="-122"/>
                <a:ea typeface="宋体" panose="02010600030101010101" pitchFamily="2" charset="-122"/>
                <a:sym typeface="Arial" panose="020B0604020202020204" pitchFamily="34" charset="0"/>
              </a:rPr>
              <a:t>似然度</a:t>
            </a:r>
            <a:r>
              <a:rPr lang="zh-CN" altLang="en-US" sz="3200" dirty="0">
                <a:latin typeface="宋体" panose="02010600030101010101" pitchFamily="2" charset="-122"/>
                <a:ea typeface="宋体" panose="02010600030101010101" pitchFamily="2" charset="-122"/>
                <a:sym typeface="Arial" panose="020B0604020202020204" pitchFamily="34" charset="0"/>
              </a:rPr>
              <a:t>（</a:t>
            </a:r>
            <a:r>
              <a:rPr lang="en-US" altLang="zh-CN" sz="3200" dirty="0">
                <a:latin typeface="宋体" panose="02010600030101010101" pitchFamily="2" charset="-122"/>
                <a:ea typeface="宋体" panose="02010600030101010101" pitchFamily="2" charset="-122"/>
                <a:sym typeface="Arial" panose="020B0604020202020204" pitchFamily="34" charset="0"/>
              </a:rPr>
              <a:t>Likelihood</a:t>
            </a:r>
            <a:r>
              <a:rPr lang="zh-CN" altLang="en-US" sz="3200" dirty="0">
                <a:latin typeface="宋体" panose="02010600030101010101" pitchFamily="2" charset="-122"/>
                <a:ea typeface="宋体" panose="02010600030101010101" pitchFamily="2" charset="-122"/>
                <a:sym typeface="Arial" panose="020B0604020202020204" pitchFamily="34" charset="0"/>
              </a:rPr>
              <a:t>）。</a:t>
            </a:r>
            <a:endParaRPr lang="zh-CN" altLang="en-US" sz="3200" dirty="0">
              <a:latin typeface="宋体" panose="02010600030101010101" pitchFamily="2" charset="-122"/>
              <a:ea typeface="宋体" panose="02010600030101010101" pitchFamily="2" charset="-122"/>
              <a:sym typeface="Arial" panose="020B0604020202020204" pitchFamily="34" charset="0"/>
            </a:endParaRPr>
          </a:p>
        </p:txBody>
      </p:sp>
      <p:sp>
        <p:nvSpPr>
          <p:cNvPr id="15364"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charRg st="0" end="39"/>
                                            </p:txEl>
                                          </p:spTgt>
                                        </p:tgtEl>
                                        <p:attrNameLst>
                                          <p:attrName>style.visibility</p:attrName>
                                        </p:attrNameLst>
                                      </p:cBhvr>
                                      <p:to>
                                        <p:strVal val="visible"/>
                                      </p:to>
                                    </p:set>
                                    <p:anim calcmode="lin" valueType="num">
                                      <p:cBhvr additive="base">
                                        <p:cTn id="7" dur="500" fill="hold"/>
                                        <p:tgtEl>
                                          <p:spTgt spid="9218">
                                            <p:txEl>
                                              <p:charRg st="0" end="3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charRg st="0" end="3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xEl>
                                              <p:charRg st="40" end="99"/>
                                            </p:txEl>
                                          </p:spTgt>
                                        </p:tgtEl>
                                        <p:attrNameLst>
                                          <p:attrName>style.visibility</p:attrName>
                                        </p:attrNameLst>
                                      </p:cBhvr>
                                      <p:to>
                                        <p:strVal val="visible"/>
                                      </p:to>
                                    </p:set>
                                    <p:anim calcmode="lin" valueType="num">
                                      <p:cBhvr additive="base">
                                        <p:cTn id="13" dur="500" fill="hold"/>
                                        <p:tgtEl>
                                          <p:spTgt spid="9218">
                                            <p:txEl>
                                              <p:charRg st="40" end="9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charRg st="40" end="9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Rectangle 3"/>
          <p:cNvSpPr>
            <a:spLocks noGrp="1" noChangeArrowheads="1"/>
          </p:cNvSpPr>
          <p:nvPr>
            <p:ph type="title"/>
          </p:nvPr>
        </p:nvSpPr>
        <p:spPr>
          <a:xfrm>
            <a:off x="2124075" y="188913"/>
            <a:ext cx="6842125" cy="63976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rPr>
              <a:t>后验概率</a:t>
            </a: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10242" name="Rectangle 2"/>
          <p:cNvSpPr>
            <a:spLocks noGrp="1"/>
          </p:cNvSpPr>
          <p:nvPr>
            <p:ph idx="1"/>
          </p:nvPr>
        </p:nvSpPr>
        <p:spPr>
          <a:ln/>
        </p:spPr>
        <p:txBody>
          <a:bodyPr vert="horz" wrap="square" lIns="91440" tIns="45720" rIns="91440" bIns="45720" anchor="t" anchorCtr="0"/>
          <a:p>
            <a:pPr eaLnBrk="1" hangingPunct="1">
              <a:buFontTx/>
              <a:buNone/>
            </a:pPr>
            <a:r>
              <a:rPr lang="zh-CN" altLang="en-US" b="1" dirty="0">
                <a:solidFill>
                  <a:srgbClr val="0000FF"/>
                </a:solidFill>
                <a:latin typeface="宋体" panose="02010600030101010101" pitchFamily="2" charset="-122"/>
                <a:ea typeface="宋体" panose="02010600030101010101" pitchFamily="2" charset="-122"/>
                <a:sym typeface="Arial" panose="020B0604020202020204" pitchFamily="34" charset="0"/>
              </a:rPr>
              <a:t>后验概率</a:t>
            </a:r>
            <a:r>
              <a:rPr lang="zh-CN" altLang="en-US" dirty="0">
                <a:latin typeface="宋体" panose="02010600030101010101" pitchFamily="2" charset="-122"/>
                <a:ea typeface="宋体" panose="02010600030101010101" pitchFamily="2" charset="-122"/>
                <a:sym typeface="Arial" panose="020B0604020202020204" pitchFamily="34" charset="0"/>
              </a:rPr>
              <a:t>（</a:t>
            </a:r>
            <a:r>
              <a:rPr lang="en-US" altLang="zh-CN" dirty="0">
                <a:latin typeface="宋体" panose="02010600030101010101" pitchFamily="2" charset="-122"/>
                <a:ea typeface="宋体" panose="02010600030101010101" pitchFamily="2" charset="-122"/>
                <a:sym typeface="Arial" panose="020B0604020202020204" pitchFamily="34" charset="0"/>
              </a:rPr>
              <a:t>Posterior Probability</a:t>
            </a:r>
            <a:r>
              <a:rPr lang="zh-CN" altLang="en-US" dirty="0">
                <a:latin typeface="宋体" panose="02010600030101010101" pitchFamily="2" charset="-122"/>
                <a:ea typeface="宋体" panose="02010600030101010101" pitchFamily="2" charset="-122"/>
                <a:sym typeface="Arial" panose="020B0604020202020204" pitchFamily="34" charset="0"/>
              </a:rPr>
              <a:t>）</a:t>
            </a:r>
            <a:endParaRPr lang="zh-CN" altLang="en-US" dirty="0">
              <a:latin typeface="宋体" panose="02010600030101010101" pitchFamily="2" charset="-122"/>
              <a:ea typeface="宋体" panose="02010600030101010101" pitchFamily="2" charset="-122"/>
              <a:sym typeface="Arial" panose="020B0604020202020204" pitchFamily="34" charset="0"/>
            </a:endParaRPr>
          </a:p>
          <a:p>
            <a:pPr eaLnBrk="1" hangingPunct="1">
              <a:buFontTx/>
              <a:buNone/>
            </a:pPr>
            <a:endParaRPr lang="zh-CN" altLang="en-US" dirty="0">
              <a:latin typeface="宋体" panose="02010600030101010101" pitchFamily="2" charset="-122"/>
              <a:ea typeface="宋体" panose="02010600030101010101" pitchFamily="2" charset="-122"/>
              <a:sym typeface="Arial" panose="020B0604020202020204" pitchFamily="34" charset="0"/>
            </a:endParaRPr>
          </a:p>
          <a:p>
            <a:pPr lvl="1" eaLnBrk="1" hangingPunct="1"/>
            <a:r>
              <a:rPr lang="zh-CN" altLang="en-US" dirty="0">
                <a:latin typeface="宋体" panose="02010600030101010101" pitchFamily="2" charset="-122"/>
                <a:ea typeface="宋体" panose="02010600030101010101" pitchFamily="2" charset="-122"/>
                <a:sym typeface="Arial" panose="020B0604020202020204" pitchFamily="34" charset="0"/>
              </a:rPr>
              <a:t>后验概率就是在数据</a:t>
            </a:r>
            <a:r>
              <a:rPr lang="en-US" altLang="zh-CN" dirty="0">
                <a:latin typeface="宋体" panose="02010600030101010101" pitchFamily="2" charset="-122"/>
                <a:ea typeface="宋体" panose="02010600030101010101" pitchFamily="2" charset="-122"/>
                <a:sym typeface="Arial" panose="020B0604020202020204" pitchFamily="34" charset="0"/>
              </a:rPr>
              <a:t>d</a:t>
            </a:r>
            <a:r>
              <a:rPr lang="zh-CN" altLang="en-US" dirty="0">
                <a:latin typeface="宋体" panose="02010600030101010101" pitchFamily="2" charset="-122"/>
                <a:ea typeface="宋体" panose="02010600030101010101" pitchFamily="2" charset="-122"/>
                <a:sym typeface="Arial" panose="020B0604020202020204" pitchFamily="34" charset="0"/>
              </a:rPr>
              <a:t>上经过学习之后，获得的假设</a:t>
            </a:r>
            <a:r>
              <a:rPr lang="en-US" altLang="zh-CN" dirty="0">
                <a:latin typeface="宋体" panose="02010600030101010101" pitchFamily="2" charset="-122"/>
                <a:ea typeface="宋体" panose="02010600030101010101" pitchFamily="2" charset="-122"/>
                <a:sym typeface="Arial" panose="020B0604020202020204" pitchFamily="34" charset="0"/>
              </a:rPr>
              <a:t>h</a:t>
            </a:r>
            <a:r>
              <a:rPr lang="zh-CN" altLang="en-US" dirty="0">
                <a:latin typeface="宋体" panose="02010600030101010101" pitchFamily="2" charset="-122"/>
                <a:ea typeface="宋体" panose="02010600030101010101" pitchFamily="2" charset="-122"/>
                <a:sym typeface="Arial" panose="020B0604020202020204" pitchFamily="34" charset="0"/>
              </a:rPr>
              <a:t>成立的概率，记为</a:t>
            </a:r>
            <a:r>
              <a:rPr lang="en-US" altLang="zh-CN" dirty="0">
                <a:latin typeface="宋体" panose="02010600030101010101" pitchFamily="2" charset="-122"/>
                <a:ea typeface="宋体" panose="02010600030101010101" pitchFamily="2" charset="-122"/>
                <a:sym typeface="Arial" panose="020B0604020202020204" pitchFamily="34" charset="0"/>
              </a:rPr>
              <a:t>P(h|d)</a:t>
            </a:r>
            <a:r>
              <a:rPr lang="zh-CN" altLang="en-US" dirty="0">
                <a:latin typeface="宋体" panose="02010600030101010101" pitchFamily="2" charset="-122"/>
                <a:ea typeface="宋体" panose="02010600030101010101" pitchFamily="2" charset="-122"/>
                <a:sym typeface="Arial" panose="020B0604020202020204" pitchFamily="34" charset="0"/>
              </a:rPr>
              <a:t>。</a:t>
            </a:r>
            <a:endParaRPr lang="zh-CN" altLang="en-US" dirty="0">
              <a:latin typeface="宋体" panose="02010600030101010101" pitchFamily="2" charset="-122"/>
              <a:ea typeface="宋体" panose="02010600030101010101" pitchFamily="2" charset="-122"/>
              <a:sym typeface="Arial" panose="020B0604020202020204" pitchFamily="34" charset="0"/>
            </a:endParaRPr>
          </a:p>
          <a:p>
            <a:pPr lvl="1" eaLnBrk="1" hangingPunct="1"/>
            <a:endParaRPr lang="zh-CN" altLang="en-US" dirty="0">
              <a:latin typeface="宋体" panose="02010600030101010101" pitchFamily="2" charset="-122"/>
              <a:ea typeface="宋体" panose="02010600030101010101" pitchFamily="2" charset="-122"/>
              <a:sym typeface="Arial" panose="020B0604020202020204" pitchFamily="34" charset="0"/>
            </a:endParaRPr>
          </a:p>
          <a:p>
            <a:pPr lvl="1" eaLnBrk="1" hangingPunct="1"/>
            <a:r>
              <a:rPr lang="en-US" altLang="zh-CN" dirty="0">
                <a:latin typeface="宋体" panose="02010600030101010101" pitchFamily="2" charset="-122"/>
                <a:ea typeface="宋体" panose="02010600030101010101" pitchFamily="2" charset="-122"/>
                <a:sym typeface="Arial" panose="020B0604020202020204" pitchFamily="34" charset="0"/>
              </a:rPr>
              <a:t>P(h|d)</a:t>
            </a:r>
            <a:r>
              <a:rPr lang="zh-CN" altLang="en-US" dirty="0">
                <a:latin typeface="宋体" panose="02010600030101010101" pitchFamily="2" charset="-122"/>
                <a:ea typeface="宋体" panose="02010600030101010101" pitchFamily="2" charset="-122"/>
                <a:sym typeface="Arial" panose="020B0604020202020204" pitchFamily="34" charset="0"/>
              </a:rPr>
              <a:t>表示给定数据</a:t>
            </a:r>
            <a:r>
              <a:rPr lang="en-US" altLang="zh-CN" dirty="0">
                <a:latin typeface="宋体" panose="02010600030101010101" pitchFamily="2" charset="-122"/>
                <a:ea typeface="宋体" panose="02010600030101010101" pitchFamily="2" charset="-122"/>
                <a:sym typeface="Arial" panose="020B0604020202020204" pitchFamily="34" charset="0"/>
              </a:rPr>
              <a:t>d</a:t>
            </a:r>
            <a:r>
              <a:rPr lang="zh-CN" altLang="en-US" dirty="0">
                <a:latin typeface="宋体" panose="02010600030101010101" pitchFamily="2" charset="-122"/>
                <a:ea typeface="宋体" panose="02010600030101010101" pitchFamily="2" charset="-122"/>
                <a:sym typeface="Arial" panose="020B0604020202020204" pitchFamily="34" charset="0"/>
              </a:rPr>
              <a:t>时假设</a:t>
            </a:r>
            <a:r>
              <a:rPr lang="en-US" altLang="zh-CN" dirty="0">
                <a:latin typeface="宋体" panose="02010600030101010101" pitchFamily="2" charset="-122"/>
                <a:ea typeface="宋体" panose="02010600030101010101" pitchFamily="2" charset="-122"/>
                <a:sym typeface="Arial" panose="020B0604020202020204" pitchFamily="34" charset="0"/>
              </a:rPr>
              <a:t>h</a:t>
            </a:r>
            <a:r>
              <a:rPr lang="zh-CN" altLang="en-US" dirty="0">
                <a:latin typeface="宋体" panose="02010600030101010101" pitchFamily="2" charset="-122"/>
                <a:ea typeface="宋体" panose="02010600030101010101" pitchFamily="2" charset="-122"/>
                <a:sym typeface="Arial" panose="020B0604020202020204" pitchFamily="34" charset="0"/>
              </a:rPr>
              <a:t>成立的概率，称为</a:t>
            </a:r>
            <a:r>
              <a:rPr lang="en-US" altLang="zh-CN" dirty="0">
                <a:latin typeface="宋体" panose="02010600030101010101" pitchFamily="2" charset="-122"/>
                <a:ea typeface="宋体" panose="02010600030101010101" pitchFamily="2" charset="-122"/>
                <a:sym typeface="Arial" panose="020B0604020202020204" pitchFamily="34" charset="0"/>
              </a:rPr>
              <a:t>h</a:t>
            </a:r>
            <a:r>
              <a:rPr lang="zh-CN" altLang="en-US" dirty="0">
                <a:latin typeface="宋体" panose="02010600030101010101" pitchFamily="2" charset="-122"/>
                <a:ea typeface="宋体" panose="02010600030101010101" pitchFamily="2" charset="-122"/>
                <a:sym typeface="Arial" panose="020B0604020202020204" pitchFamily="34" charset="0"/>
              </a:rPr>
              <a:t>的后验概率。</a:t>
            </a:r>
            <a:endParaRPr lang="zh-CN" altLang="en-US" dirty="0">
              <a:latin typeface="宋体" panose="02010600030101010101" pitchFamily="2" charset="-122"/>
              <a:ea typeface="宋体" panose="02010600030101010101" pitchFamily="2" charset="-122"/>
              <a:sym typeface="Arial" panose="020B0604020202020204" pitchFamily="34" charset="0"/>
            </a:endParaRPr>
          </a:p>
        </p:txBody>
      </p:sp>
      <p:sp>
        <p:nvSpPr>
          <p:cNvPr id="16388"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42">
                                            <p:txEl>
                                              <p:charRg st="0" end="28"/>
                                            </p:txEl>
                                          </p:spTgt>
                                        </p:tgtEl>
                                        <p:attrNameLst>
                                          <p:attrName>style.visibility</p:attrName>
                                        </p:attrNameLst>
                                      </p:cBhvr>
                                      <p:to>
                                        <p:strVal val="visible"/>
                                      </p:to>
                                    </p:set>
                                    <p:anim calcmode="lin" valueType="num">
                                      <p:cBhvr additive="base">
                                        <p:cTn id="7" dur="500" fill="hold"/>
                                        <p:tgtEl>
                                          <p:spTgt spid="10242">
                                            <p:txEl>
                                              <p:charRg st="0" end="2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charRg st="0" end="2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xEl>
                                              <p:charRg st="29" end="69"/>
                                            </p:txEl>
                                          </p:spTgt>
                                        </p:tgtEl>
                                        <p:attrNameLst>
                                          <p:attrName>style.visibility</p:attrName>
                                        </p:attrNameLst>
                                      </p:cBhvr>
                                      <p:to>
                                        <p:strVal val="visible"/>
                                      </p:to>
                                    </p:set>
                                    <p:anim calcmode="lin" valueType="num">
                                      <p:cBhvr additive="base">
                                        <p:cTn id="13" dur="500" fill="hold"/>
                                        <p:tgtEl>
                                          <p:spTgt spid="10242">
                                            <p:txEl>
                                              <p:charRg st="29" end="6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charRg st="29" end="6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2">
                                            <p:txEl>
                                              <p:charRg st="70" end="103"/>
                                            </p:txEl>
                                          </p:spTgt>
                                        </p:tgtEl>
                                        <p:attrNameLst>
                                          <p:attrName>style.visibility</p:attrName>
                                        </p:attrNameLst>
                                      </p:cBhvr>
                                      <p:to>
                                        <p:strVal val="visible"/>
                                      </p:to>
                                    </p:set>
                                    <p:anim calcmode="lin" valueType="num">
                                      <p:cBhvr additive="base">
                                        <p:cTn id="19" dur="500" fill="hold"/>
                                        <p:tgtEl>
                                          <p:spTgt spid="10242">
                                            <p:txEl>
                                              <p:charRg st="70" end="10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2">
                                            <p:txEl>
                                              <p:charRg st="70" end="10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Rectangle 3"/>
          <p:cNvSpPr>
            <a:spLocks noGrp="1" noChangeArrowheads="1"/>
          </p:cNvSpPr>
          <p:nvPr>
            <p:ph type="title"/>
          </p:nvPr>
        </p:nvSpPr>
        <p:spPr>
          <a:xfrm>
            <a:off x="2124075" y="188913"/>
            <a:ext cx="6842125" cy="639763"/>
          </a:xfrm>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11266" name="Rectangle 2"/>
          <p:cNvSpPr>
            <a:spLocks noGrp="1"/>
          </p:cNvSpPr>
          <p:nvPr>
            <p:ph idx="1"/>
          </p:nvPr>
        </p:nvSpPr>
        <p:spPr>
          <a:ln/>
        </p:spPr>
        <p:txBody>
          <a:bodyPr vert="horz" wrap="square" lIns="91440" tIns="45720" rIns="91440" bIns="45720" anchor="t" anchorCtr="0"/>
          <a:p>
            <a:pPr lvl="1" eaLnBrk="1" hangingPunct="1"/>
            <a:r>
              <a:rPr lang="zh-CN" altLang="en-US" sz="3200" dirty="0">
                <a:latin typeface="宋体" panose="02010600030101010101" pitchFamily="2" charset="-122"/>
                <a:ea typeface="宋体" panose="02010600030101010101" pitchFamily="2" charset="-122"/>
              </a:rPr>
              <a:t>后验概率是学习的结果，反映了在看到训练数据</a:t>
            </a:r>
            <a:r>
              <a:rPr lang="en-US" altLang="zh-CN" sz="3200" dirty="0">
                <a:latin typeface="宋体" panose="02010600030101010101" pitchFamily="2" charset="-122"/>
                <a:ea typeface="宋体" panose="02010600030101010101" pitchFamily="2" charset="-122"/>
              </a:rPr>
              <a:t>d</a:t>
            </a:r>
            <a:r>
              <a:rPr lang="zh-CN" altLang="en-US" sz="3200" dirty="0">
                <a:latin typeface="宋体" panose="02010600030101010101" pitchFamily="2" charset="-122"/>
                <a:ea typeface="宋体" panose="02010600030101010101" pitchFamily="2" charset="-122"/>
              </a:rPr>
              <a:t>之后，假设</a:t>
            </a:r>
            <a:r>
              <a:rPr lang="en-US" altLang="zh-CN" sz="3200" dirty="0">
                <a:latin typeface="宋体" panose="02010600030101010101" pitchFamily="2" charset="-122"/>
                <a:ea typeface="宋体" panose="02010600030101010101" pitchFamily="2" charset="-122"/>
              </a:rPr>
              <a:t>h</a:t>
            </a:r>
            <a:r>
              <a:rPr lang="zh-CN" altLang="en-US" sz="3200" dirty="0">
                <a:latin typeface="宋体" panose="02010600030101010101" pitchFamily="2" charset="-122"/>
                <a:ea typeface="宋体" panose="02010600030101010101" pitchFamily="2" charset="-122"/>
              </a:rPr>
              <a:t>成立的置信度。</a:t>
            </a:r>
            <a:endParaRPr lang="zh-CN" altLang="en-US" sz="3200" dirty="0">
              <a:latin typeface="宋体" panose="02010600030101010101" pitchFamily="2" charset="-122"/>
              <a:ea typeface="宋体" panose="02010600030101010101" pitchFamily="2" charset="-122"/>
            </a:endParaRPr>
          </a:p>
          <a:p>
            <a:pPr lvl="1" eaLnBrk="1" hangingPunct="1"/>
            <a:endParaRPr lang="zh-CN" altLang="en-US" sz="3200" dirty="0">
              <a:latin typeface="宋体" panose="02010600030101010101" pitchFamily="2" charset="-122"/>
              <a:ea typeface="宋体" panose="02010600030101010101" pitchFamily="2" charset="-122"/>
            </a:endParaRPr>
          </a:p>
          <a:p>
            <a:pPr lvl="1" eaLnBrk="1" hangingPunct="1"/>
            <a:r>
              <a:rPr lang="zh-CN" altLang="en-US" sz="3200" dirty="0">
                <a:latin typeface="宋体" panose="02010600030101010101" pitchFamily="2" charset="-122"/>
                <a:ea typeface="宋体" panose="02010600030101010101" pitchFamily="2" charset="-122"/>
              </a:rPr>
              <a:t>后验概率用作解决问题时的依据。</a:t>
            </a:r>
            <a:endParaRPr lang="zh-CN" altLang="en-US" sz="3200" dirty="0">
              <a:latin typeface="宋体" panose="02010600030101010101" pitchFamily="2" charset="-122"/>
              <a:ea typeface="宋体" panose="02010600030101010101" pitchFamily="2" charset="-122"/>
            </a:endParaRPr>
          </a:p>
          <a:p>
            <a:pPr lvl="1" eaLnBrk="1" hangingPunct="1"/>
            <a:endParaRPr lang="zh-CN" altLang="en-US" sz="3200" dirty="0">
              <a:latin typeface="宋体" panose="02010600030101010101" pitchFamily="2" charset="-122"/>
              <a:ea typeface="宋体" panose="02010600030101010101" pitchFamily="2" charset="-122"/>
            </a:endParaRPr>
          </a:p>
          <a:p>
            <a:pPr lvl="1" eaLnBrk="1" hangingPunct="1"/>
            <a:r>
              <a:rPr lang="zh-CN" altLang="en-US" sz="3200" dirty="0">
                <a:latin typeface="宋体" panose="02010600030101010101" pitchFamily="2" charset="-122"/>
                <a:ea typeface="宋体" panose="02010600030101010101" pitchFamily="2" charset="-122"/>
              </a:rPr>
              <a:t>对于给定数据根据该概率做出相应决策，例如判断数据的类别，或得出某种结论，或执行某种行动等等。</a:t>
            </a:r>
            <a:endParaRPr lang="zh-CN" altLang="en-US" sz="3200" dirty="0">
              <a:latin typeface="宋体" panose="02010600030101010101" pitchFamily="2" charset="-122"/>
              <a:ea typeface="宋体" panose="02010600030101010101" pitchFamily="2" charset="-122"/>
            </a:endParaRPr>
          </a:p>
        </p:txBody>
      </p:sp>
      <p:sp>
        <p:nvSpPr>
          <p:cNvPr id="17412"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charRg st="0" end="36"/>
                                            </p:txEl>
                                          </p:spTgt>
                                        </p:tgtEl>
                                        <p:attrNameLst>
                                          <p:attrName>style.visibility</p:attrName>
                                        </p:attrNameLst>
                                      </p:cBhvr>
                                      <p:to>
                                        <p:strVal val="visible"/>
                                      </p:to>
                                    </p:set>
                                    <p:anim calcmode="lin" valueType="num">
                                      <p:cBhvr additive="base">
                                        <p:cTn id="7" dur="500" fill="hold"/>
                                        <p:tgtEl>
                                          <p:spTgt spid="11266">
                                            <p:txEl>
                                              <p:charRg st="0" end="3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charRg st="0" end="3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6">
                                            <p:txEl>
                                              <p:charRg st="37" end="53"/>
                                            </p:txEl>
                                          </p:spTgt>
                                        </p:tgtEl>
                                        <p:attrNameLst>
                                          <p:attrName>style.visibility</p:attrName>
                                        </p:attrNameLst>
                                      </p:cBhvr>
                                      <p:to>
                                        <p:strVal val="visible"/>
                                      </p:to>
                                    </p:set>
                                    <p:anim calcmode="lin" valueType="num">
                                      <p:cBhvr additive="base">
                                        <p:cTn id="13" dur="500" fill="hold"/>
                                        <p:tgtEl>
                                          <p:spTgt spid="11266">
                                            <p:txEl>
                                              <p:charRg st="37" end="5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6">
                                            <p:txEl>
                                              <p:charRg st="37" end="5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66">
                                            <p:txEl>
                                              <p:charRg st="54" end="101"/>
                                            </p:txEl>
                                          </p:spTgt>
                                        </p:tgtEl>
                                        <p:attrNameLst>
                                          <p:attrName>style.visibility</p:attrName>
                                        </p:attrNameLst>
                                      </p:cBhvr>
                                      <p:to>
                                        <p:strVal val="visible"/>
                                      </p:to>
                                    </p:set>
                                    <p:anim calcmode="lin" valueType="num">
                                      <p:cBhvr additive="base">
                                        <p:cTn id="19" dur="500" fill="hold"/>
                                        <p:tgtEl>
                                          <p:spTgt spid="11266">
                                            <p:txEl>
                                              <p:charRg st="54" end="10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6">
                                            <p:txEl>
                                              <p:charRg st="54" end="10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1" name="Rectangle 3"/>
          <p:cNvSpPr>
            <a:spLocks noGrp="1" noChangeArrowheads="1"/>
          </p:cNvSpPr>
          <p:nvPr>
            <p:ph type="title"/>
          </p:nvPr>
        </p:nvSpPr>
        <p:spPr>
          <a:xfrm>
            <a:off x="2124075" y="188913"/>
            <a:ext cx="6842125" cy="639763"/>
          </a:xfrm>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sym typeface="Arial" panose="020B0604020202020204" pitchFamily="34" charset="0"/>
            </a:endParaRPr>
          </a:p>
        </p:txBody>
      </p:sp>
      <p:sp>
        <p:nvSpPr>
          <p:cNvPr id="12290" name="Rectangle 2"/>
          <p:cNvSpPr>
            <a:spLocks noGrp="1"/>
          </p:cNvSpPr>
          <p:nvPr>
            <p:ph idx="1"/>
          </p:nvPr>
        </p:nvSpPr>
        <p:spPr>
          <a:ln/>
        </p:spPr>
        <p:txBody>
          <a:bodyPr vert="horz" wrap="square" lIns="91440" tIns="45720" rIns="91440" bIns="45720" anchor="t" anchorCtr="0"/>
          <a:p>
            <a:pPr lvl="1" eaLnBrk="1" hangingPunct="1"/>
            <a:r>
              <a:rPr lang="en-US" altLang="zh-CN" sz="3200" dirty="0">
                <a:latin typeface="宋体" panose="02010600030101010101" pitchFamily="2" charset="-122"/>
                <a:ea typeface="宋体" panose="02010600030101010101" pitchFamily="2" charset="-122"/>
              </a:rPr>
              <a:t>P(h|d)</a:t>
            </a:r>
            <a:r>
              <a:rPr lang="zh-CN" altLang="en-US" sz="3200" dirty="0">
                <a:latin typeface="宋体" panose="02010600030101010101" pitchFamily="2" charset="-122"/>
                <a:ea typeface="宋体" panose="02010600030101010101" pitchFamily="2" charset="-122"/>
              </a:rPr>
              <a:t>随着</a:t>
            </a:r>
            <a:r>
              <a:rPr lang="en-US" altLang="zh-CN" sz="3200" dirty="0">
                <a:latin typeface="宋体" panose="02010600030101010101" pitchFamily="2" charset="-122"/>
                <a:ea typeface="宋体" panose="02010600030101010101" pitchFamily="2" charset="-122"/>
              </a:rPr>
              <a:t>P(h)</a:t>
            </a:r>
            <a:r>
              <a:rPr lang="zh-CN" altLang="en-US" sz="3200" dirty="0">
                <a:latin typeface="宋体" panose="02010600030101010101" pitchFamily="2" charset="-122"/>
                <a:ea typeface="宋体" panose="02010600030101010101" pitchFamily="2" charset="-122"/>
              </a:rPr>
              <a:t>和</a:t>
            </a:r>
            <a:r>
              <a:rPr lang="en-US" altLang="zh-CN" sz="3200" dirty="0">
                <a:latin typeface="宋体" panose="02010600030101010101" pitchFamily="2" charset="-122"/>
                <a:ea typeface="宋体" panose="02010600030101010101" pitchFamily="2" charset="-122"/>
              </a:rPr>
              <a:t>P(d|h)</a:t>
            </a:r>
            <a:r>
              <a:rPr lang="zh-CN" altLang="en-US" sz="3200" dirty="0">
                <a:latin typeface="宋体" panose="02010600030101010101" pitchFamily="2" charset="-122"/>
                <a:ea typeface="宋体" panose="02010600030101010101" pitchFamily="2" charset="-122"/>
              </a:rPr>
              <a:t>的增长而增长，随着</a:t>
            </a:r>
            <a:r>
              <a:rPr lang="en-US" altLang="zh-CN" sz="3200" dirty="0">
                <a:latin typeface="宋体" panose="02010600030101010101" pitchFamily="2" charset="-122"/>
                <a:ea typeface="宋体" panose="02010600030101010101" pitchFamily="2" charset="-122"/>
              </a:rPr>
              <a:t>P(d)</a:t>
            </a:r>
            <a:r>
              <a:rPr lang="zh-CN" altLang="en-US" sz="3200" dirty="0">
                <a:latin typeface="宋体" panose="02010600030101010101" pitchFamily="2" charset="-122"/>
                <a:ea typeface="宋体" panose="02010600030101010101" pitchFamily="2" charset="-122"/>
              </a:rPr>
              <a:t>的增长而减少。</a:t>
            </a:r>
            <a:endParaRPr lang="zh-CN" altLang="en-US" sz="3200" dirty="0">
              <a:latin typeface="宋体" panose="02010600030101010101" pitchFamily="2" charset="-122"/>
              <a:ea typeface="宋体" panose="02010600030101010101" pitchFamily="2" charset="-122"/>
            </a:endParaRPr>
          </a:p>
          <a:p>
            <a:pPr lvl="1" eaLnBrk="1" hangingPunct="1"/>
            <a:endParaRPr lang="zh-CN" altLang="en-US" sz="3200" dirty="0">
              <a:latin typeface="宋体" panose="02010600030101010101" pitchFamily="2" charset="-122"/>
              <a:ea typeface="宋体" panose="02010600030101010101" pitchFamily="2" charset="-122"/>
            </a:endParaRPr>
          </a:p>
          <a:p>
            <a:pPr lvl="1" eaLnBrk="1" hangingPunct="1"/>
            <a:r>
              <a:rPr lang="zh-CN" altLang="en-US" sz="3200" dirty="0">
                <a:latin typeface="宋体" panose="02010600030101010101" pitchFamily="2" charset="-122"/>
                <a:ea typeface="宋体" panose="02010600030101010101" pitchFamily="2" charset="-122"/>
              </a:rPr>
              <a:t>即如果</a:t>
            </a:r>
            <a:r>
              <a:rPr lang="en-US" altLang="zh-CN" sz="3200" dirty="0">
                <a:latin typeface="宋体" panose="02010600030101010101" pitchFamily="2" charset="-122"/>
                <a:ea typeface="宋体" panose="02010600030101010101" pitchFamily="2" charset="-122"/>
              </a:rPr>
              <a:t>d</a:t>
            </a:r>
            <a:r>
              <a:rPr lang="zh-CN" altLang="en-US" sz="3200" dirty="0">
                <a:latin typeface="宋体" panose="02010600030101010101" pitchFamily="2" charset="-122"/>
                <a:ea typeface="宋体" panose="02010600030101010101" pitchFamily="2" charset="-122"/>
              </a:rPr>
              <a:t>独立于</a:t>
            </a:r>
            <a:r>
              <a:rPr lang="en-US" altLang="zh-CN" sz="3200" dirty="0">
                <a:latin typeface="宋体" panose="02010600030101010101" pitchFamily="2" charset="-122"/>
                <a:ea typeface="宋体" panose="02010600030101010101" pitchFamily="2" charset="-122"/>
              </a:rPr>
              <a:t>h</a:t>
            </a:r>
            <a:r>
              <a:rPr lang="zh-CN" altLang="en-US" sz="3200" dirty="0">
                <a:latin typeface="宋体" panose="02010600030101010101" pitchFamily="2" charset="-122"/>
                <a:ea typeface="宋体" panose="02010600030101010101" pitchFamily="2" charset="-122"/>
              </a:rPr>
              <a:t>时被观察到的可能性越大，那么</a:t>
            </a:r>
            <a:r>
              <a:rPr lang="en-US" altLang="zh-CN" sz="3200" dirty="0">
                <a:latin typeface="宋体" panose="02010600030101010101" pitchFamily="2" charset="-122"/>
                <a:ea typeface="宋体" panose="02010600030101010101" pitchFamily="2" charset="-122"/>
              </a:rPr>
              <a:t>d</a:t>
            </a:r>
            <a:r>
              <a:rPr lang="zh-CN" altLang="en-US" sz="3200" dirty="0">
                <a:latin typeface="宋体" panose="02010600030101010101" pitchFamily="2" charset="-122"/>
                <a:ea typeface="宋体" panose="02010600030101010101" pitchFamily="2" charset="-122"/>
              </a:rPr>
              <a:t>对</a:t>
            </a:r>
            <a:r>
              <a:rPr lang="en-US" altLang="zh-CN" sz="3200" dirty="0">
                <a:latin typeface="宋体" panose="02010600030101010101" pitchFamily="2" charset="-122"/>
                <a:ea typeface="宋体" panose="02010600030101010101" pitchFamily="2" charset="-122"/>
              </a:rPr>
              <a:t>h</a:t>
            </a:r>
            <a:r>
              <a:rPr lang="zh-CN" altLang="en-US" sz="3200" dirty="0">
                <a:latin typeface="宋体" panose="02010600030101010101" pitchFamily="2" charset="-122"/>
                <a:ea typeface="宋体" panose="02010600030101010101" pitchFamily="2" charset="-122"/>
              </a:rPr>
              <a:t>的支持度越小。</a:t>
            </a:r>
            <a:endParaRPr lang="zh-CN" altLang="en-US" sz="3200" dirty="0">
              <a:latin typeface="宋体" panose="02010600030101010101" pitchFamily="2" charset="-122"/>
              <a:ea typeface="宋体" panose="02010600030101010101" pitchFamily="2" charset="-122"/>
            </a:endParaRPr>
          </a:p>
          <a:p>
            <a:pPr lvl="1" eaLnBrk="1" hangingPunct="1"/>
            <a:endParaRPr lang="zh-CN" altLang="en-US" sz="3200" dirty="0">
              <a:latin typeface="宋体" panose="02010600030101010101" pitchFamily="2" charset="-122"/>
              <a:ea typeface="宋体" panose="02010600030101010101" pitchFamily="2" charset="-122"/>
            </a:endParaRPr>
          </a:p>
          <a:p>
            <a:pPr lvl="1" eaLnBrk="1" hangingPunct="1"/>
            <a:r>
              <a:rPr lang="zh-CN" altLang="en-US" sz="3200" dirty="0">
                <a:latin typeface="宋体" panose="02010600030101010101" pitchFamily="2" charset="-122"/>
                <a:ea typeface="宋体" panose="02010600030101010101" pitchFamily="2" charset="-122"/>
              </a:rPr>
              <a:t>后验概率是对先验概率的修正。</a:t>
            </a:r>
            <a:endParaRPr lang="zh-CN" altLang="en-US" sz="3200" dirty="0">
              <a:latin typeface="宋体" panose="02010600030101010101" pitchFamily="2" charset="-122"/>
              <a:ea typeface="宋体" panose="02010600030101010101" pitchFamily="2" charset="-122"/>
            </a:endParaRPr>
          </a:p>
        </p:txBody>
      </p:sp>
      <p:sp>
        <p:nvSpPr>
          <p:cNvPr id="18436" name="灯片编号占位符 5"/>
          <p:cNvSpPr txBox="1">
            <a:spLocks noGrp="1"/>
          </p:cNvSpPr>
          <p:nvPr>
            <p:ph type="sldNum" sz="quarter" idx="4"/>
          </p:nvPr>
        </p:nvSpPr>
        <p:spPr>
          <a:noFill/>
          <a:ln>
            <a:noFill/>
          </a:ln>
        </p:spPr>
        <p:txBody>
          <a:bodyPr/>
          <a:p>
            <a:pPr marL="0" indent="0" algn="r" eaLnBrk="1" hangingPunct="1">
              <a:buClr>
                <a:schemeClr val="tx1"/>
              </a:buClr>
              <a:buSzPct val="60000"/>
              <a:buFont typeface="Wingdings" panose="05000000000000000000" pitchFamily="2" charset="2"/>
              <a:buNone/>
            </a:pPr>
            <a:fld id="{9A0DB2DC-4C9A-4742-B13C-FB6460FD3503}" type="slidenum">
              <a:rPr lang="zh-CN" altLang="en-US" sz="1200" kern="1200" dirty="0">
                <a:solidFill>
                  <a:srgbClr val="D38E27"/>
                </a:solidFill>
                <a:latin typeface="Tahoma" panose="020B0604030504040204" pitchFamily="34" charset="0"/>
                <a:ea typeface="宋体" panose="02010600030101010101" pitchFamily="2" charset="-122"/>
                <a:cs typeface="+mn-cs"/>
              </a:rPr>
            </a:fld>
            <a:endParaRPr lang="zh-CN" altLang="en-US"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xEl>
                                              <p:charRg st="0" end="40"/>
                                            </p:txEl>
                                          </p:spTgt>
                                        </p:tgtEl>
                                        <p:attrNameLst>
                                          <p:attrName>style.visibility</p:attrName>
                                        </p:attrNameLst>
                                      </p:cBhvr>
                                      <p:to>
                                        <p:strVal val="visible"/>
                                      </p:to>
                                    </p:set>
                                    <p:anim calcmode="lin" valueType="num">
                                      <p:cBhvr additive="base">
                                        <p:cTn id="7" dur="500" fill="hold"/>
                                        <p:tgtEl>
                                          <p:spTgt spid="12290">
                                            <p:txEl>
                                              <p:charRg st="0" end="4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0">
                                            <p:txEl>
                                              <p:charRg st="0" end="4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0">
                                            <p:txEl>
                                              <p:charRg st="41" end="74"/>
                                            </p:txEl>
                                          </p:spTgt>
                                        </p:tgtEl>
                                        <p:attrNameLst>
                                          <p:attrName>style.visibility</p:attrName>
                                        </p:attrNameLst>
                                      </p:cBhvr>
                                      <p:to>
                                        <p:strVal val="visible"/>
                                      </p:to>
                                    </p:set>
                                    <p:anim calcmode="lin" valueType="num">
                                      <p:cBhvr additive="base">
                                        <p:cTn id="13" dur="500" fill="hold"/>
                                        <p:tgtEl>
                                          <p:spTgt spid="12290">
                                            <p:txEl>
                                              <p:charRg st="41" end="7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0">
                                            <p:txEl>
                                              <p:charRg st="41" end="7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0">
                                            <p:txEl>
                                              <p:charRg st="75" end="90"/>
                                            </p:txEl>
                                          </p:spTgt>
                                        </p:tgtEl>
                                        <p:attrNameLst>
                                          <p:attrName>style.visibility</p:attrName>
                                        </p:attrNameLst>
                                      </p:cBhvr>
                                      <p:to>
                                        <p:strVal val="visible"/>
                                      </p:to>
                                    </p:set>
                                    <p:anim calcmode="lin" valueType="num">
                                      <p:cBhvr additive="base">
                                        <p:cTn id="19" dur="500" fill="hold"/>
                                        <p:tgtEl>
                                          <p:spTgt spid="12290">
                                            <p:txEl>
                                              <p:charRg st="75" end="9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0">
                                            <p:txEl>
                                              <p:charRg st="75" end="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846890d0-6704-4e7f-8037-be8825a0c82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4017</Words>
  <Application>WPS 演示</Application>
  <PresentationFormat>全屏显示(4:3)</PresentationFormat>
  <Paragraphs>380</Paragraphs>
  <Slides>39</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24</vt:i4>
      </vt:variant>
      <vt:variant>
        <vt:lpstr>幻灯片标题</vt:lpstr>
      </vt:variant>
      <vt:variant>
        <vt:i4>39</vt:i4>
      </vt:variant>
    </vt:vector>
  </HeadingPairs>
  <TitlesOfParts>
    <vt:vector size="79" baseType="lpstr">
      <vt:lpstr>Arial</vt:lpstr>
      <vt:lpstr>宋体</vt:lpstr>
      <vt:lpstr>Wingdings</vt:lpstr>
      <vt:lpstr>Tahoma</vt:lpstr>
      <vt:lpstr>Franklin Gothic Medium</vt:lpstr>
      <vt:lpstr>隶书</vt:lpstr>
      <vt:lpstr>Franklin Gothic Book</vt:lpstr>
      <vt:lpstr>华文楷体</vt:lpstr>
      <vt:lpstr>Wingdings 2</vt:lpstr>
      <vt:lpstr>Calibri</vt:lpstr>
      <vt:lpstr>Times New Roman</vt:lpstr>
      <vt:lpstr>Wingdings 2</vt:lpstr>
      <vt:lpstr>华文行楷</vt:lpstr>
      <vt:lpstr>微软雅黑</vt:lpstr>
      <vt:lpstr>Arial Unicode MS</vt:lpstr>
      <vt:lpstr>跋涉</vt:lpstr>
      <vt:lpstr>Equation.3</vt:lpstr>
      <vt:lpstr>Equation.3</vt:lpstr>
      <vt:lpstr>Equation.3</vt:lpstr>
      <vt:lpstr>Equation.3</vt:lpstr>
      <vt:lpstr>Equation.3</vt:lpstr>
      <vt:lpstr>Equation.3</vt:lpstr>
      <vt:lpstr>Equation.3</vt:lpstr>
      <vt:lpstr>Equation.3</vt:lpstr>
      <vt:lpstr>Equation.DSMT4</vt:lpstr>
      <vt:lpstr>Visio.Drawing.11</vt:lpstr>
      <vt:lpstr>Equation.3</vt:lpstr>
      <vt:lpstr>Equation.DSMT4</vt:lpstr>
      <vt:lpstr>Visio.Drawing.11</vt:lpstr>
      <vt:lpstr>Equation.3</vt:lpstr>
      <vt:lpstr>Equation.3</vt:lpstr>
      <vt:lpstr>Equation.3</vt:lpstr>
      <vt:lpstr>Equation.3</vt:lpstr>
      <vt:lpstr>Equation.DSMT4</vt:lpstr>
      <vt:lpstr>Equation.3</vt:lpstr>
      <vt:lpstr>Equation.3</vt:lpstr>
      <vt:lpstr>Equation.DSMT4</vt:lpstr>
      <vt:lpstr>Equation.DSMT4</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机器学习</dc:title>
  <dc:creator>719</dc:creator>
  <cp:lastModifiedBy>sturat</cp:lastModifiedBy>
  <cp:revision>63</cp:revision>
  <dcterms:created xsi:type="dcterms:W3CDTF">2007-11-12T21:16:52Z</dcterms:created>
  <dcterms:modified xsi:type="dcterms:W3CDTF">2023-08-25T04:20:05Z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11672F4D85894874B5106211E106B170_13</vt:lpwstr>
  </property>
  <property fmtid="{D5CDD505-2E9C-101B-9397-08002B2CF9AE}" pid="3" name="KSOProductBuildVer">
    <vt:lpwstr>2052-11.1.0.14309</vt:lpwstr>
  </property>
</Properties>
</file>