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302"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Lst>
  <p:sldSz cx="9144000" cy="6858000" type="screen4x3"/>
  <p:notesSz cx="6858000" cy="9144000"/>
  <p:custDataLst>
    <p:tags r:id="rId33"/>
  </p:custDataLst>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585"/>
  </p:normalViewPr>
  <p:slideViewPr>
    <p:cSldViewPr showGuides="1">
      <p:cViewPr varScale="1">
        <p:scale>
          <a:sx n="66" d="100"/>
          <a:sy n="66" d="100"/>
        </p:scale>
        <p:origin x="128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2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72572F0-6255-4E01-AE7B-F6F69C872CF2}"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20000"/>
              </a:spcBef>
              <a:buClr>
                <a:schemeClr val="hlink"/>
              </a:buClr>
              <a:buSzPct val="110000"/>
              <a:buFont typeface="Wingdings" panose="05000000000000000000" pitchFamily="2" charset="2"/>
              <a:buChar char="w"/>
              <a:defRPr sz="1200"/>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20000"/>
              </a:spcBef>
              <a:buClr>
                <a:schemeClr val="hlink"/>
              </a:buClr>
              <a:buSzPct val="110000"/>
              <a:buFont typeface="Wingdings" panose="05000000000000000000" pitchFamily="2" charset="2"/>
              <a:buChar char="w"/>
              <a:defRPr sz="120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DA34E51F-D206-4BBB-8883-016DC4505C79}" type="datetimeFigureOut">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20000"/>
              </a:spcBef>
              <a:buClr>
                <a:schemeClr val="hlink"/>
              </a:buClr>
              <a:buSzPct val="110000"/>
              <a:buFont typeface="Wingdings" panose="05000000000000000000" pitchFamily="2" charset="2"/>
              <a:buChar char="w"/>
              <a:defRPr sz="1200"/>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spcBef>
                <a:spcPct val="20000"/>
              </a:spcBef>
              <a:buClr>
                <a:schemeClr val="hlink"/>
              </a:buClr>
              <a:buSzPct val="110000"/>
              <a:buFont typeface="Wingdings" panose="05000000000000000000" pitchFamily="2" charset="2"/>
              <a:buChar char="w"/>
              <a:defRPr sz="1200"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F1F7D92-1706-4B0F-8030-183F6D268180}" type="slidenum">
              <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zh-CN" altLang="en-US"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7C080649-C3AC-4DF5-8F99-1EFE9D6EF2DF}"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B93A2B01-3F0F-42BE-89DA-473F29D14A5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0D07A030-22E5-41A9-B7F6-FF29601820B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E46F8D27-4ED2-4E63-959D-0B41321F183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E61000C6-E7F8-414E-BA70-9BAB92A48E9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B93A2B01-3F0F-42BE-89DA-473F29D14A5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334BCBB7-8E05-4C50-A140-2C09263917C8}"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B93A2B01-3F0F-42BE-89DA-473F29D14A5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7D937B26-1F53-4295-8236-C8085AB1632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3247A5A4-2F1F-4931-8C98-E9C43514233D}"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ECBD4C0F-BBF3-4378-9A5A-C80CD35B8379}"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spcBef>
                <a:spcPct val="20000"/>
              </a:spcBef>
              <a:buClr>
                <a:schemeClr val="hlink"/>
              </a:buClr>
              <a:buSzPct val="110000"/>
              <a:buFont typeface="Wingdings" panose="05000000000000000000" pitchFamily="2" charset="2"/>
              <a:buChar char="w"/>
              <a:defRPr kumimoji="0" sz="1200" smtClean="0">
                <a:solidFill>
                  <a:srgbClr val="D38E27"/>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B93A2B01-3F0F-42BE-89DA-473F29D14A5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just"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28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image" Target="../media/image11.wmf"/><Relationship Id="rId3" Type="http://schemas.openxmlformats.org/officeDocument/2006/relationships/oleObject" Target="../embeddings/oleObject7.bin"/><Relationship Id="rId2" Type="http://schemas.openxmlformats.org/officeDocument/2006/relationships/image" Target="../media/image10.wmf"/><Relationship Id="rId1"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image" Target="../media/image18.wmf"/><Relationship Id="rId3" Type="http://schemas.openxmlformats.org/officeDocument/2006/relationships/oleObject" Target="../embeddings/oleObject14.bin"/><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17.xml"/><Relationship Id="rId4" Type="http://schemas.openxmlformats.org/officeDocument/2006/relationships/image" Target="../media/image21.wmf"/><Relationship Id="rId3" Type="http://schemas.openxmlformats.org/officeDocument/2006/relationships/oleObject" Target="../embeddings/oleObject17.bin"/><Relationship Id="rId2" Type="http://schemas.openxmlformats.org/officeDocument/2006/relationships/image" Target="../media/image20.wmf"/><Relationship Id="rId1"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image" Target="../media/image23.wmf"/><Relationship Id="rId3" Type="http://schemas.openxmlformats.org/officeDocument/2006/relationships/oleObject" Target="../embeddings/oleObject19.bin"/><Relationship Id="rId2" Type="http://schemas.openxmlformats.org/officeDocument/2006/relationships/image" Target="../media/image22.wmf"/><Relationship Id="rId1"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7" Type="http://schemas.openxmlformats.org/officeDocument/2006/relationships/vmlDrawing" Target="../drawings/vmlDrawing14.v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image" Target="../media/image25.wmf"/><Relationship Id="rId3" Type="http://schemas.openxmlformats.org/officeDocument/2006/relationships/oleObject" Target="../embeddings/oleObject21.bin"/><Relationship Id="rId2" Type="http://schemas.openxmlformats.org/officeDocument/2006/relationships/image" Target="../media/image24.wmf"/><Relationship Id="rId1"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5.vml"/><Relationship Id="rId6" Type="http://schemas.openxmlformats.org/officeDocument/2006/relationships/slideLayout" Target="../slideLayouts/slideLayout2.xml"/><Relationship Id="rId5" Type="http://schemas.openxmlformats.org/officeDocument/2006/relationships/tags" Target="../tags/tag21.xml"/><Relationship Id="rId4" Type="http://schemas.openxmlformats.org/officeDocument/2006/relationships/image" Target="../media/image27.wmf"/><Relationship Id="rId3" Type="http://schemas.openxmlformats.org/officeDocument/2006/relationships/oleObject" Target="../embeddings/oleObject23.bin"/><Relationship Id="rId2" Type="http://schemas.openxmlformats.org/officeDocument/2006/relationships/image" Target="../media/image26.wmf"/><Relationship Id="rId1"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2.xml"/><Relationship Id="rId5" Type="http://schemas.openxmlformats.org/officeDocument/2006/relationships/tags" Target="../tags/tag23.xml"/><Relationship Id="rId4" Type="http://schemas.openxmlformats.org/officeDocument/2006/relationships/image" Target="../media/image29.wmf"/><Relationship Id="rId3" Type="http://schemas.openxmlformats.org/officeDocument/2006/relationships/oleObject" Target="../embeddings/oleObject25.bin"/><Relationship Id="rId2" Type="http://schemas.openxmlformats.org/officeDocument/2006/relationships/image" Target="../media/image28.wmf"/><Relationship Id="rId1" Type="http://schemas.openxmlformats.org/officeDocument/2006/relationships/oleObject" Target="../embeddings/oleObject24.bin"/></Relationships>
</file>

<file path=ppt/slides/_rels/slide25.xml.rels><?xml version="1.0" encoding="UTF-8" standalone="yes"?>
<Relationships xmlns="http://schemas.openxmlformats.org/package/2006/relationships"><Relationship Id="rId9" Type="http://schemas.openxmlformats.org/officeDocument/2006/relationships/vmlDrawing" Target="../drawings/vmlDrawing17.vml"/><Relationship Id="rId8" Type="http://schemas.openxmlformats.org/officeDocument/2006/relationships/slideLayout" Target="../slideLayouts/slideLayout2.xml"/><Relationship Id="rId7" Type="http://schemas.openxmlformats.org/officeDocument/2006/relationships/tags" Target="../tags/tag24.xml"/><Relationship Id="rId6" Type="http://schemas.openxmlformats.org/officeDocument/2006/relationships/image" Target="../media/image32.wmf"/><Relationship Id="rId5" Type="http://schemas.openxmlformats.org/officeDocument/2006/relationships/oleObject" Target="../embeddings/oleObject28.bin"/><Relationship Id="rId4" Type="http://schemas.openxmlformats.org/officeDocument/2006/relationships/image" Target="../media/image31.wmf"/><Relationship Id="rId3" Type="http://schemas.openxmlformats.org/officeDocument/2006/relationships/oleObject" Target="../embeddings/oleObject27.bin"/><Relationship Id="rId2" Type="http://schemas.openxmlformats.org/officeDocument/2006/relationships/image" Target="../media/image30.wmf"/><Relationship Id="rId1"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tags" Target="../tags/tag3.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tags" Target="../tags/tag7.xml"/><Relationship Id="rId4" Type="http://schemas.openxmlformats.org/officeDocument/2006/relationships/image" Target="../media/image9.emf"/><Relationship Id="rId3" Type="http://schemas.openxmlformats.org/officeDocument/2006/relationships/oleObject" Target="../embeddings/oleObject5.bin"/><Relationship Id="rId2" Type="http://schemas.openxmlformats.org/officeDocument/2006/relationships/image" Target="../media/image8.e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2292"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2293"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2294"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lnSpc>
                <a:spcPct val="80000"/>
              </a:lnSpc>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algn="just" eaLnBrk="1" hangingPunct="1">
              <a:lnSpc>
                <a:spcPct val="80000"/>
              </a:lnSpc>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algn="just" eaLnBrk="1" hangingPunct="1">
              <a:lnSpc>
                <a:spcPct val="80000"/>
              </a:lnSpc>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transition spd="slow" advTm="159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结构风险</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4147" name="Rectangle 3" descr="Rectangle: Click to edit Master text styles&#13;&#10;Second level&#13;&#10;Third level&#13;&#10;Fourth level&#13;&#10;Fifth level"/>
          <p:cNvSpPr>
            <a:spLocks noGrp="1"/>
          </p:cNvSpPr>
          <p:nvPr>
            <p:ph idx="1"/>
          </p:nvPr>
        </p:nvSpPr>
        <p:spPr>
          <a:xfrm>
            <a:off x="838200" y="1905000"/>
            <a:ext cx="7772400" cy="4692650"/>
          </a:xfrm>
          <a:ln/>
        </p:spPr>
        <p:txBody>
          <a:bodyPr vert="horz" wrap="square" lIns="91440" tIns="45720" rIns="91440" bIns="45720" anchor="t" anchorCtr="0"/>
          <a:p>
            <a:pPr eaLnBrk="1" hangingPunct="1">
              <a:lnSpc>
                <a:spcPct val="90000"/>
              </a:lnSpc>
            </a:pPr>
            <a:r>
              <a:rPr lang="zh-CN" altLang="en-US" sz="2400" dirty="0"/>
              <a:t>对于两类分类问题：</a:t>
            </a:r>
            <a:endParaRPr lang="zh-CN" altLang="en-US" sz="2400" dirty="0"/>
          </a:p>
          <a:p>
            <a:pPr lvl="1" eaLnBrk="1" hangingPunct="1">
              <a:lnSpc>
                <a:spcPct val="90000"/>
              </a:lnSpc>
            </a:pPr>
            <a:r>
              <a:rPr lang="zh-CN" altLang="en-US" sz="2000" dirty="0"/>
              <a:t>指示函数集中的所有函数（包括使经验风险最小的函数），经验风险</a:t>
            </a:r>
            <a:r>
              <a:rPr lang="en-US" altLang="zh-CN" sz="2000" dirty="0"/>
              <a:t>Remp(a)</a:t>
            </a:r>
            <a:r>
              <a:rPr lang="zh-CN" altLang="en-US" sz="2000" dirty="0"/>
              <a:t>和期望风险</a:t>
            </a:r>
            <a:r>
              <a:rPr lang="en-US" altLang="zh-CN" sz="2000" dirty="0"/>
              <a:t>R(a)</a:t>
            </a:r>
            <a:r>
              <a:rPr lang="zh-CN" altLang="en-US" sz="2000" dirty="0"/>
              <a:t>之间以至少</a:t>
            </a:r>
            <a:r>
              <a:rPr lang="en-US" altLang="zh-CN" sz="2000" dirty="0"/>
              <a:t>1-η</a:t>
            </a:r>
            <a:r>
              <a:rPr lang="zh-CN" altLang="en-US" sz="2000" dirty="0"/>
              <a:t>的概率满足如下关系： </a:t>
            </a: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a:p>
            <a:pPr eaLnBrk="1" hangingPunct="1">
              <a:lnSpc>
                <a:spcPct val="90000"/>
              </a:lnSpc>
            </a:pPr>
            <a:r>
              <a:rPr lang="zh-CN" altLang="en-US" sz="2400" dirty="0"/>
              <a:t>它表明，在有限的训练样本下，学习机器的</a:t>
            </a:r>
            <a:r>
              <a:rPr lang="en-US" altLang="zh-CN" sz="2400" dirty="0"/>
              <a:t>VC</a:t>
            </a:r>
            <a:r>
              <a:rPr lang="zh-CN" altLang="en-US" sz="2400" dirty="0"/>
              <a:t>维越高，复杂性越高，则置信范围越大，从而导致真实风险与经验风险之间可能的差别越大。</a:t>
            </a:r>
            <a:endParaRPr lang="zh-CN" altLang="en-US" sz="2400" dirty="0"/>
          </a:p>
          <a:p>
            <a:pPr eaLnBrk="1" hangingPunct="1">
              <a:lnSpc>
                <a:spcPct val="90000"/>
              </a:lnSpc>
            </a:pPr>
            <a:r>
              <a:rPr lang="zh-CN" altLang="en-US" sz="2400" dirty="0"/>
              <a:t>由以上结论可知，</a:t>
            </a:r>
            <a:r>
              <a:rPr lang="en-US" altLang="zh-CN" sz="2400" dirty="0"/>
              <a:t>ERM</a:t>
            </a:r>
            <a:r>
              <a:rPr lang="zh-CN" altLang="en-US" sz="2400" dirty="0"/>
              <a:t>原则在样本有限时是不合理的</a:t>
            </a:r>
            <a:endParaRPr lang="zh-CN" altLang="en-US" sz="2400" dirty="0"/>
          </a:p>
        </p:txBody>
      </p:sp>
      <p:sp>
        <p:nvSpPr>
          <p:cNvPr id="21508" name="Rectangle 5"/>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4148" name="Object 4"/>
          <p:cNvGraphicFramePr>
            <a:graphicFrameLocks noChangeAspect="1"/>
          </p:cNvGraphicFramePr>
          <p:nvPr/>
        </p:nvGraphicFramePr>
        <p:xfrm>
          <a:off x="2268538" y="3213100"/>
          <a:ext cx="4918075" cy="777875"/>
        </p:xfrm>
        <a:graphic>
          <a:graphicData uri="http://schemas.openxmlformats.org/presentationml/2006/ole">
            <mc:AlternateContent xmlns:mc="http://schemas.openxmlformats.org/markup-compatibility/2006">
              <mc:Choice xmlns:v="urn:schemas-microsoft-com:vml" Requires="v">
                <p:oleObj spid="_x0000_s3080" name="" r:id="rId1" imgW="2832100" imgH="444500" progId="Equation.3">
                  <p:embed/>
                </p:oleObj>
              </mc:Choice>
              <mc:Fallback>
                <p:oleObj name="" r:id="rId1" imgW="2832100" imgH="444500" progId="Equation.3">
                  <p:embed/>
                  <p:pic>
                    <p:nvPicPr>
                      <p:cNvPr id="0" name="图片 3079"/>
                      <p:cNvPicPr/>
                      <p:nvPr/>
                    </p:nvPicPr>
                    <p:blipFill>
                      <a:blip r:embed="rId2"/>
                      <a:stretch>
                        <a:fillRect/>
                      </a:stretch>
                    </p:blipFill>
                    <p:spPr>
                      <a:xfrm>
                        <a:off x="2268538" y="3213100"/>
                        <a:ext cx="4918075" cy="777875"/>
                      </a:xfrm>
                      <a:prstGeom prst="rect">
                        <a:avLst/>
                      </a:prstGeom>
                      <a:noFill/>
                      <a:ln w="38100">
                        <a:noFill/>
                        <a:miter/>
                      </a:ln>
                    </p:spPr>
                  </p:pic>
                </p:oleObj>
              </mc:Fallback>
            </mc:AlternateContent>
          </a:graphicData>
        </a:graphic>
      </p:graphicFrame>
      <p:sp>
        <p:nvSpPr>
          <p:cNvPr id="21510" name="Rectangle 7"/>
          <p:cNvSpPr/>
          <p:nvPr/>
        </p:nvSpPr>
        <p:spPr>
          <a:xfrm>
            <a:off x="0" y="33099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4150" name="Object 6"/>
          <p:cNvGraphicFramePr>
            <a:graphicFrameLocks noChangeAspect="1"/>
          </p:cNvGraphicFramePr>
          <p:nvPr/>
        </p:nvGraphicFramePr>
        <p:xfrm>
          <a:off x="2195513" y="4149725"/>
          <a:ext cx="3644900" cy="533400"/>
        </p:xfrm>
        <a:graphic>
          <a:graphicData uri="http://schemas.openxmlformats.org/presentationml/2006/ole">
            <mc:AlternateContent xmlns:mc="http://schemas.openxmlformats.org/markup-compatibility/2006">
              <mc:Choice xmlns:v="urn:schemas-microsoft-com:vml" Requires="v">
                <p:oleObj spid="_x0000_s3079" name="" r:id="rId3" imgW="1625600" imgH="241300" progId="Equation.3">
                  <p:embed/>
                </p:oleObj>
              </mc:Choice>
              <mc:Fallback>
                <p:oleObj name="" r:id="rId3" imgW="1625600" imgH="241300" progId="Equation.3">
                  <p:embed/>
                  <p:pic>
                    <p:nvPicPr>
                      <p:cNvPr id="0" name="图片 3078"/>
                      <p:cNvPicPr/>
                      <p:nvPr/>
                    </p:nvPicPr>
                    <p:blipFill>
                      <a:blip r:embed="rId4"/>
                      <a:stretch>
                        <a:fillRect/>
                      </a:stretch>
                    </p:blipFill>
                    <p:spPr>
                      <a:xfrm>
                        <a:off x="2195513" y="4149725"/>
                        <a:ext cx="3644900" cy="533400"/>
                      </a:xfrm>
                      <a:prstGeom prst="rect">
                        <a:avLst/>
                      </a:prstGeom>
                      <a:noFill/>
                      <a:ln w="38100">
                        <a:noFill/>
                        <a:miter/>
                      </a:ln>
                    </p:spPr>
                  </p:pic>
                </p:oleObj>
              </mc:Fallback>
            </mc:AlternateContent>
          </a:graphicData>
        </a:graphic>
      </p:graphicFrame>
      <p:sp>
        <p:nvSpPr>
          <p:cNvPr id="21512"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278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4147">
                                            <p:txEl>
                                              <p:charRg st="0" end="10"/>
                                            </p:txEl>
                                          </p:spTgt>
                                        </p:tgtEl>
                                        <p:attrNameLst>
                                          <p:attrName>style.visibility</p:attrName>
                                        </p:attrNameLst>
                                      </p:cBhvr>
                                      <p:to>
                                        <p:strVal val="visible"/>
                                      </p:to>
                                    </p:set>
                                    <p:anim calcmode="lin" valueType="num">
                                      <p:cBhvr additive="base">
                                        <p:cTn id="7" dur="500" fill="hold"/>
                                        <p:tgtEl>
                                          <p:spTgt spid="134147">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7">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4147">
                                            <p:txEl>
                                              <p:charRg st="10" end="76"/>
                                            </p:txEl>
                                          </p:spTgt>
                                        </p:tgtEl>
                                        <p:attrNameLst>
                                          <p:attrName>style.visibility</p:attrName>
                                        </p:attrNameLst>
                                      </p:cBhvr>
                                      <p:to>
                                        <p:strVal val="visible"/>
                                      </p:to>
                                    </p:set>
                                    <p:anim calcmode="lin" valueType="num">
                                      <p:cBhvr additive="base">
                                        <p:cTn id="13" dur="500" fill="hold"/>
                                        <p:tgtEl>
                                          <p:spTgt spid="134147">
                                            <p:txEl>
                                              <p:charRg st="10" end="7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7">
                                            <p:txEl>
                                              <p:charRg st="10" end="7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34148"/>
                                        </p:tgtEl>
                                        <p:attrNameLst>
                                          <p:attrName>style.visibility</p:attrName>
                                        </p:attrNameLst>
                                      </p:cBhvr>
                                      <p:to>
                                        <p:strVal val="visible"/>
                                      </p:to>
                                    </p:set>
                                    <p:animEffect transition="in" filter="dissolve">
                                      <p:cBhvr>
                                        <p:cTn id="19" dur="500"/>
                                        <p:tgtEl>
                                          <p:spTgt spid="134148"/>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34150"/>
                                        </p:tgtEl>
                                        <p:attrNameLst>
                                          <p:attrName>style.visibility</p:attrName>
                                        </p:attrNameLst>
                                      </p:cBhvr>
                                      <p:to>
                                        <p:strVal val="visible"/>
                                      </p:to>
                                    </p:set>
                                    <p:animEffect transition="in" filter="strips(downLeft)">
                                      <p:cBhvr>
                                        <p:cTn id="24" dur="500"/>
                                        <p:tgtEl>
                                          <p:spTgt spid="1341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4147">
                                            <p:txEl>
                                              <p:charRg st="81" end="144"/>
                                            </p:txEl>
                                          </p:spTgt>
                                        </p:tgtEl>
                                        <p:attrNameLst>
                                          <p:attrName>style.visibility</p:attrName>
                                        </p:attrNameLst>
                                      </p:cBhvr>
                                      <p:to>
                                        <p:strVal val="visible"/>
                                      </p:to>
                                    </p:set>
                                    <p:anim calcmode="lin" valueType="num">
                                      <p:cBhvr additive="base">
                                        <p:cTn id="29" dur="500" fill="hold"/>
                                        <p:tgtEl>
                                          <p:spTgt spid="134147">
                                            <p:txEl>
                                              <p:charRg st="81" end="14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4147">
                                            <p:txEl>
                                              <p:charRg st="81" end="14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34147">
                                            <p:txEl>
                                              <p:charRg st="144" end="169"/>
                                            </p:txEl>
                                          </p:spTgt>
                                        </p:tgtEl>
                                        <p:attrNameLst>
                                          <p:attrName>style.visibility</p:attrName>
                                        </p:attrNameLst>
                                      </p:cBhvr>
                                      <p:to>
                                        <p:strVal val="visible"/>
                                      </p:to>
                                    </p:set>
                                    <p:anim calcmode="lin" valueType="num">
                                      <p:cBhvr additive="base">
                                        <p:cTn id="35" dur="500" fill="hold"/>
                                        <p:tgtEl>
                                          <p:spTgt spid="134147">
                                            <p:txEl>
                                              <p:charRg st="144" end="16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4147">
                                            <p:txEl>
                                              <p:charRg st="144" end="16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结构风险最小化原则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5171" name="Rectangle 3" descr="Rectangle: Click to edit Master text styles&#13;&#10;Second level&#13;&#10;Third level&#13;&#10;Fourth level&#13;&#10;Fifth level"/>
          <p:cNvSpPr>
            <a:spLocks noGrp="1"/>
          </p:cNvSpPr>
          <p:nvPr>
            <p:ph idx="1"/>
          </p:nvPr>
        </p:nvSpPr>
        <p:spPr>
          <a:xfrm>
            <a:off x="471488" y="1700213"/>
            <a:ext cx="8277225" cy="4692650"/>
          </a:xfrm>
          <a:ln/>
        </p:spPr>
        <p:txBody>
          <a:bodyPr vert="horz" wrap="square" lIns="91440" tIns="45720" rIns="91440" bIns="45720" anchor="t" anchorCtr="0"/>
          <a:p>
            <a:pPr eaLnBrk="1" hangingPunct="1">
              <a:lnSpc>
                <a:spcPct val="80000"/>
              </a:lnSpc>
            </a:pPr>
            <a:r>
              <a:rPr lang="zh-CN" altLang="en-US" sz="2400" dirty="0"/>
              <a:t>在同一子集中置信界限相同；在每一个子集中寻找最小经验风险；最后在不同子集间综合考虑经验风险和置信界限，使得真实风险最小。</a:t>
            </a: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buFont typeface="Wingdings" panose="05000000000000000000" pitchFamily="2" charset="2"/>
              <a:buNone/>
            </a:pPr>
            <a:endParaRPr lang="zh-CN" altLang="en-US" sz="2400" dirty="0"/>
          </a:p>
          <a:p>
            <a:pPr eaLnBrk="1" hangingPunct="1">
              <a:lnSpc>
                <a:spcPct val="80000"/>
              </a:lnSpc>
            </a:pPr>
            <a:endParaRPr lang="zh-CN" altLang="en-US" sz="2400" dirty="0"/>
          </a:p>
          <a:p>
            <a:pPr eaLnBrk="1" hangingPunct="1">
              <a:lnSpc>
                <a:spcPct val="80000"/>
              </a:lnSpc>
              <a:buFont typeface="Wingdings" panose="05000000000000000000" pitchFamily="2" charset="2"/>
              <a:buNone/>
            </a:pPr>
            <a:r>
              <a:rPr lang="zh-CN" altLang="en-US" sz="2400" dirty="0"/>
              <a:t> </a:t>
            </a:r>
            <a:endParaRPr lang="zh-CN" altLang="en-US" sz="2400" dirty="0"/>
          </a:p>
        </p:txBody>
      </p:sp>
      <p:sp>
        <p:nvSpPr>
          <p:cNvPr id="22532" name="Rectangle 5"/>
          <p:cNvSpPr/>
          <p:nvPr/>
        </p:nvSpPr>
        <p:spPr>
          <a:xfrm>
            <a:off x="0" y="21955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5172" name="Object 4"/>
          <p:cNvGraphicFramePr>
            <a:graphicFrameLocks noChangeAspect="1"/>
          </p:cNvGraphicFramePr>
          <p:nvPr/>
        </p:nvGraphicFramePr>
        <p:xfrm>
          <a:off x="2190750" y="2598738"/>
          <a:ext cx="4686300" cy="4214812"/>
        </p:xfrm>
        <a:graphic>
          <a:graphicData uri="http://schemas.openxmlformats.org/presentationml/2006/ole">
            <mc:AlternateContent xmlns:mc="http://schemas.openxmlformats.org/markup-compatibility/2006">
              <mc:Choice xmlns:v="urn:schemas-microsoft-com:vml" Requires="v">
                <p:oleObj spid="_x0000_s3076" name="" r:id="rId1" imgW="3262630" imgH="2946400" progId="Visio.Drawing.11">
                  <p:embed/>
                </p:oleObj>
              </mc:Choice>
              <mc:Fallback>
                <p:oleObj name="" r:id="rId1" imgW="3262630" imgH="2946400" progId="Visio.Drawing.11">
                  <p:embed/>
                  <p:pic>
                    <p:nvPicPr>
                      <p:cNvPr id="0" name="图片 3075"/>
                      <p:cNvPicPr/>
                      <p:nvPr/>
                    </p:nvPicPr>
                    <p:blipFill>
                      <a:blip r:embed="rId2"/>
                      <a:stretch>
                        <a:fillRect/>
                      </a:stretch>
                    </p:blipFill>
                    <p:spPr>
                      <a:xfrm>
                        <a:off x="2190750" y="2598738"/>
                        <a:ext cx="4686300" cy="4214812"/>
                      </a:xfrm>
                      <a:prstGeom prst="rect">
                        <a:avLst/>
                      </a:prstGeom>
                      <a:noFill/>
                      <a:ln w="38100">
                        <a:noFill/>
                        <a:miter/>
                      </a:ln>
                    </p:spPr>
                  </p:pic>
                </p:oleObj>
              </mc:Fallback>
            </mc:AlternateContent>
          </a:graphicData>
        </a:graphic>
      </p:graphicFrame>
      <p:sp>
        <p:nvSpPr>
          <p:cNvPr id="2253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123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171">
                                            <p:txEl>
                                              <p:charRg st="0" end="61"/>
                                            </p:txEl>
                                          </p:spTgt>
                                        </p:tgtEl>
                                        <p:attrNameLst>
                                          <p:attrName>style.visibility</p:attrName>
                                        </p:attrNameLst>
                                      </p:cBhvr>
                                      <p:to>
                                        <p:strVal val="visible"/>
                                      </p:to>
                                    </p:set>
                                    <p:anim calcmode="lin" valueType="num">
                                      <p:cBhvr additive="base">
                                        <p:cTn id="7" dur="500" fill="hold"/>
                                        <p:tgtEl>
                                          <p:spTgt spid="135171">
                                            <p:txEl>
                                              <p:charRg st="0" end="6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1">
                                            <p:txEl>
                                              <p:charRg st="0" end="6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5172"/>
                                        </p:tgtEl>
                                        <p:attrNameLst>
                                          <p:attrName>style.visibility</p:attrName>
                                        </p:attrNameLst>
                                      </p:cBhvr>
                                      <p:to>
                                        <p:strVal val="visible"/>
                                      </p:to>
                                    </p:set>
                                    <p:animEffect transition="in" filter="dissolve">
                                      <p:cBhvr>
                                        <p:cTn id="13" dur="500"/>
                                        <p:tgtEl>
                                          <p:spTgt spid="135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6.4.2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支持向量机</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619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采用了保持经验风险值固定而最小化置信界限的策略。 </a:t>
            </a:r>
            <a:endParaRPr lang="zh-CN" altLang="en-US" sz="2400" dirty="0"/>
          </a:p>
          <a:p>
            <a:pPr eaLnBrk="1" hangingPunct="1">
              <a:lnSpc>
                <a:spcPct val="90000"/>
              </a:lnSpc>
            </a:pPr>
            <a:r>
              <a:rPr lang="en-US" altLang="zh-CN" sz="2400" b="1" dirty="0"/>
              <a:t>1</a:t>
            </a:r>
            <a:r>
              <a:rPr lang="zh-CN" altLang="en-US" sz="2400" b="1" dirty="0"/>
              <a:t>．线性可分数据的最优分类超平面</a:t>
            </a:r>
            <a:r>
              <a:rPr lang="zh-CN" altLang="en-US" sz="2400" dirty="0"/>
              <a:t> </a:t>
            </a:r>
            <a:endParaRPr lang="zh-CN" altLang="en-US" sz="2400" dirty="0"/>
          </a:p>
          <a:p>
            <a:pPr algn="ctr" eaLnBrk="1" hangingPunct="1">
              <a:lnSpc>
                <a:spcPct val="90000"/>
              </a:lnSpc>
              <a:buFont typeface="Wingdings" panose="05000000000000000000" pitchFamily="2" charset="2"/>
              <a:buNone/>
            </a:pPr>
            <a:r>
              <a:rPr lang="en-US" altLang="zh-CN" sz="2400" dirty="0"/>
              <a:t>(</a:t>
            </a:r>
            <a:r>
              <a:rPr lang="en-US" altLang="zh-CN" sz="2400" b="1" i="1" dirty="0"/>
              <a:t>w </a:t>
            </a:r>
            <a:r>
              <a:rPr lang="en-US" altLang="zh-CN" sz="2400" b="1" dirty="0">
                <a:latin typeface="Times New Roman" panose="02020603050405020304" pitchFamily="18" charset="0"/>
              </a:rPr>
              <a:t>·</a:t>
            </a:r>
            <a:r>
              <a:rPr lang="en-US" altLang="zh-CN" sz="2400" b="1" dirty="0"/>
              <a:t>x</a:t>
            </a:r>
            <a:r>
              <a:rPr lang="en-US" altLang="zh-CN" sz="2400" dirty="0"/>
              <a:t>)</a:t>
            </a:r>
            <a:r>
              <a:rPr lang="zh-CN" altLang="en-US" sz="2400" dirty="0"/>
              <a:t>－</a:t>
            </a:r>
            <a:r>
              <a:rPr lang="en-US" altLang="zh-CN" sz="2400" dirty="0"/>
              <a:t>b=0</a:t>
            </a:r>
            <a:endParaRPr lang="en-US" altLang="zh-CN" sz="2400" dirty="0"/>
          </a:p>
          <a:p>
            <a:pPr eaLnBrk="1" hangingPunct="1">
              <a:lnSpc>
                <a:spcPct val="90000"/>
              </a:lnSpc>
            </a:pPr>
            <a:r>
              <a:rPr lang="zh-CN" altLang="en-US" sz="2400" dirty="0"/>
              <a:t>最优分类超平面</a:t>
            </a:r>
            <a:endParaRPr lang="zh-CN" altLang="en-US" sz="2400" dirty="0"/>
          </a:p>
          <a:p>
            <a:pPr lvl="1" eaLnBrk="1" hangingPunct="1">
              <a:lnSpc>
                <a:spcPct val="90000"/>
              </a:lnSpc>
            </a:pPr>
            <a:r>
              <a:rPr lang="zh-CN" altLang="en-US" sz="2000" dirty="0"/>
              <a:t>训练数据可以被无错误地划分</a:t>
            </a:r>
            <a:endParaRPr lang="zh-CN" altLang="en-US" sz="2000" dirty="0"/>
          </a:p>
          <a:p>
            <a:pPr lvl="1" eaLnBrk="1" hangingPunct="1">
              <a:lnSpc>
                <a:spcPct val="90000"/>
              </a:lnSpc>
            </a:pPr>
            <a:r>
              <a:rPr lang="zh-CN" altLang="en-US" sz="2000" dirty="0"/>
              <a:t>并且每一类数据与超平面距离最近的向量距超平面之间的距离最大</a:t>
            </a:r>
            <a:endParaRPr lang="zh-CN" altLang="en-US" sz="2000" dirty="0"/>
          </a:p>
          <a:p>
            <a:pPr eaLnBrk="1" hangingPunct="1">
              <a:lnSpc>
                <a:spcPct val="90000"/>
              </a:lnSpc>
            </a:pPr>
            <a:r>
              <a:rPr lang="zh-CN" altLang="en-US" sz="2400" dirty="0"/>
              <a:t>两类数据之间最近的距离称为分类边距（</a:t>
            </a:r>
            <a:r>
              <a:rPr lang="en-US" altLang="zh-CN" sz="2400" dirty="0"/>
              <a:t>Margin</a:t>
            </a:r>
            <a:r>
              <a:rPr lang="zh-CN" altLang="en-US" sz="2400" dirty="0"/>
              <a:t>）</a:t>
            </a:r>
            <a:endParaRPr lang="zh-CN" altLang="en-US" sz="2400" dirty="0"/>
          </a:p>
          <a:p>
            <a:pPr lvl="1" eaLnBrk="1" hangingPunct="1">
              <a:lnSpc>
                <a:spcPct val="90000"/>
              </a:lnSpc>
            </a:pPr>
            <a:r>
              <a:rPr lang="zh-CN" altLang="en-US" sz="2000" dirty="0"/>
              <a:t>对于上式分类边距等于</a:t>
            </a:r>
            <a:r>
              <a:rPr lang="en-US" altLang="zh-CN" sz="2000" dirty="0"/>
              <a:t>2/||</a:t>
            </a:r>
            <a:r>
              <a:rPr lang="en-US" altLang="zh-CN" sz="2000" b="1" i="1" dirty="0"/>
              <a:t> w</a:t>
            </a:r>
            <a:r>
              <a:rPr lang="en-US" altLang="zh-CN" sz="2000" dirty="0"/>
              <a:t> ||</a:t>
            </a:r>
            <a:endParaRPr lang="en-US" altLang="zh-CN" sz="2000" dirty="0"/>
          </a:p>
          <a:p>
            <a:pPr lvl="1" eaLnBrk="1" hangingPunct="1">
              <a:lnSpc>
                <a:spcPct val="90000"/>
              </a:lnSpc>
            </a:pPr>
            <a:r>
              <a:rPr lang="zh-CN" altLang="en-US" sz="2000" dirty="0"/>
              <a:t>最优超平面就是使分类边距最大的分类超平面</a:t>
            </a:r>
            <a:endParaRPr lang="zh-CN" altLang="en-US" sz="2000" dirty="0"/>
          </a:p>
        </p:txBody>
      </p:sp>
      <p:sp>
        <p:nvSpPr>
          <p:cNvPr id="23556"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512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6195">
                                            <p:txEl>
                                              <p:charRg st="0" end="26"/>
                                            </p:txEl>
                                          </p:spTgt>
                                        </p:tgtEl>
                                        <p:attrNameLst>
                                          <p:attrName>style.visibility</p:attrName>
                                        </p:attrNameLst>
                                      </p:cBhvr>
                                      <p:to>
                                        <p:strVal val="visible"/>
                                      </p:to>
                                    </p:set>
                                    <p:anim calcmode="lin" valueType="num">
                                      <p:cBhvr additive="base">
                                        <p:cTn id="7" dur="500" fill="hold"/>
                                        <p:tgtEl>
                                          <p:spTgt spid="13619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19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6195">
                                            <p:txEl>
                                              <p:charRg st="26" end="44"/>
                                            </p:txEl>
                                          </p:spTgt>
                                        </p:tgtEl>
                                        <p:attrNameLst>
                                          <p:attrName>style.visibility</p:attrName>
                                        </p:attrNameLst>
                                      </p:cBhvr>
                                      <p:to>
                                        <p:strVal val="visible"/>
                                      </p:to>
                                    </p:set>
                                    <p:anim calcmode="lin" valueType="num">
                                      <p:cBhvr additive="base">
                                        <p:cTn id="13" dur="500" fill="hold"/>
                                        <p:tgtEl>
                                          <p:spTgt spid="136195">
                                            <p:txEl>
                                              <p:charRg st="26" end="4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6195">
                                            <p:txEl>
                                              <p:charRg st="26" end="4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6195">
                                            <p:txEl>
                                              <p:charRg st="44" end="55"/>
                                            </p:txEl>
                                          </p:spTgt>
                                        </p:tgtEl>
                                        <p:attrNameLst>
                                          <p:attrName>style.visibility</p:attrName>
                                        </p:attrNameLst>
                                      </p:cBhvr>
                                      <p:to>
                                        <p:strVal val="visible"/>
                                      </p:to>
                                    </p:set>
                                    <p:anim calcmode="lin" valueType="num">
                                      <p:cBhvr additive="base">
                                        <p:cTn id="19" dur="500" fill="hold"/>
                                        <p:tgtEl>
                                          <p:spTgt spid="136195">
                                            <p:txEl>
                                              <p:charRg st="44" end="5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6195">
                                            <p:txEl>
                                              <p:charRg st="44" end="5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6195">
                                            <p:txEl>
                                              <p:charRg st="55" end="63"/>
                                            </p:txEl>
                                          </p:spTgt>
                                        </p:tgtEl>
                                        <p:attrNameLst>
                                          <p:attrName>style.visibility</p:attrName>
                                        </p:attrNameLst>
                                      </p:cBhvr>
                                      <p:to>
                                        <p:strVal val="visible"/>
                                      </p:to>
                                    </p:set>
                                    <p:anim calcmode="lin" valueType="num">
                                      <p:cBhvr additive="base">
                                        <p:cTn id="25" dur="500" fill="hold"/>
                                        <p:tgtEl>
                                          <p:spTgt spid="136195">
                                            <p:txEl>
                                              <p:charRg st="55" end="6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6195">
                                            <p:txEl>
                                              <p:charRg st="55" end="6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6195">
                                            <p:txEl>
                                              <p:charRg st="63" end="77"/>
                                            </p:txEl>
                                          </p:spTgt>
                                        </p:tgtEl>
                                        <p:attrNameLst>
                                          <p:attrName>style.visibility</p:attrName>
                                        </p:attrNameLst>
                                      </p:cBhvr>
                                      <p:to>
                                        <p:strVal val="visible"/>
                                      </p:to>
                                    </p:set>
                                    <p:anim calcmode="lin" valueType="num">
                                      <p:cBhvr additive="base">
                                        <p:cTn id="31" dur="500" fill="hold"/>
                                        <p:tgtEl>
                                          <p:spTgt spid="136195">
                                            <p:txEl>
                                              <p:charRg st="63" end="7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6195">
                                            <p:txEl>
                                              <p:charRg st="63" end="7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6195">
                                            <p:txEl>
                                              <p:charRg st="77" end="107"/>
                                            </p:txEl>
                                          </p:spTgt>
                                        </p:tgtEl>
                                        <p:attrNameLst>
                                          <p:attrName>style.visibility</p:attrName>
                                        </p:attrNameLst>
                                      </p:cBhvr>
                                      <p:to>
                                        <p:strVal val="visible"/>
                                      </p:to>
                                    </p:set>
                                    <p:anim calcmode="lin" valueType="num">
                                      <p:cBhvr additive="base">
                                        <p:cTn id="37" dur="500" fill="hold"/>
                                        <p:tgtEl>
                                          <p:spTgt spid="136195">
                                            <p:txEl>
                                              <p:charRg st="77" end="10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6195">
                                            <p:txEl>
                                              <p:charRg st="77" end="10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6195">
                                            <p:txEl>
                                              <p:charRg st="107" end="133"/>
                                            </p:txEl>
                                          </p:spTgt>
                                        </p:tgtEl>
                                        <p:attrNameLst>
                                          <p:attrName>style.visibility</p:attrName>
                                        </p:attrNameLst>
                                      </p:cBhvr>
                                      <p:to>
                                        <p:strVal val="visible"/>
                                      </p:to>
                                    </p:set>
                                    <p:anim calcmode="lin" valueType="num">
                                      <p:cBhvr additive="base">
                                        <p:cTn id="43" dur="500" fill="hold"/>
                                        <p:tgtEl>
                                          <p:spTgt spid="136195">
                                            <p:txEl>
                                              <p:charRg st="107" end="13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6195">
                                            <p:txEl>
                                              <p:charRg st="107" end="13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6195">
                                            <p:txEl>
                                              <p:charRg st="133" end="153"/>
                                            </p:txEl>
                                          </p:spTgt>
                                        </p:tgtEl>
                                        <p:attrNameLst>
                                          <p:attrName>style.visibility</p:attrName>
                                        </p:attrNameLst>
                                      </p:cBhvr>
                                      <p:to>
                                        <p:strVal val="visible"/>
                                      </p:to>
                                    </p:set>
                                    <p:anim calcmode="lin" valueType="num">
                                      <p:cBhvr additive="base">
                                        <p:cTn id="49" dur="500" fill="hold"/>
                                        <p:tgtEl>
                                          <p:spTgt spid="136195">
                                            <p:txEl>
                                              <p:charRg st="133" end="15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6195">
                                            <p:txEl>
                                              <p:charRg st="133" end="15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6195">
                                            <p:txEl>
                                              <p:charRg st="153" end="174"/>
                                            </p:txEl>
                                          </p:spTgt>
                                        </p:tgtEl>
                                        <p:attrNameLst>
                                          <p:attrName>style.visibility</p:attrName>
                                        </p:attrNameLst>
                                      </p:cBhvr>
                                      <p:to>
                                        <p:strVal val="visible"/>
                                      </p:to>
                                    </p:set>
                                    <p:anim calcmode="lin" valueType="num">
                                      <p:cBhvr additive="base">
                                        <p:cTn id="55" dur="500" fill="hold"/>
                                        <p:tgtEl>
                                          <p:spTgt spid="136195">
                                            <p:txEl>
                                              <p:charRg st="153" end="17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6195">
                                            <p:txEl>
                                              <p:charRg st="153" end="17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最优分类面</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457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endParaRPr lang="zh-CN" altLang="zh-CN" dirty="0"/>
          </a:p>
        </p:txBody>
      </p:sp>
      <p:sp>
        <p:nvSpPr>
          <p:cNvPr id="24580" name="Rectangle 5"/>
          <p:cNvSpPr/>
          <p:nvPr/>
        </p:nvSpPr>
        <p:spPr>
          <a:xfrm>
            <a:off x="0" y="24955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7220" name="Object 4"/>
          <p:cNvGraphicFramePr>
            <a:graphicFrameLocks noChangeAspect="1"/>
          </p:cNvGraphicFramePr>
          <p:nvPr/>
        </p:nvGraphicFramePr>
        <p:xfrm>
          <a:off x="625475" y="2471738"/>
          <a:ext cx="7907338" cy="3044825"/>
        </p:xfrm>
        <a:graphic>
          <a:graphicData uri="http://schemas.openxmlformats.org/presentationml/2006/ole">
            <mc:AlternateContent xmlns:mc="http://schemas.openxmlformats.org/markup-compatibility/2006">
              <mc:Choice xmlns:v="urn:schemas-microsoft-com:vml" Requires="v">
                <p:oleObj spid="_x0000_s3077" name="" r:id="rId1" imgW="6332855" imgH="2438400" progId="Visio.Drawing.11">
                  <p:embed/>
                </p:oleObj>
              </mc:Choice>
              <mc:Fallback>
                <p:oleObj name="" r:id="rId1" imgW="6332855" imgH="2438400" progId="Visio.Drawing.11">
                  <p:embed/>
                  <p:pic>
                    <p:nvPicPr>
                      <p:cNvPr id="0" name="图片 3076"/>
                      <p:cNvPicPr/>
                      <p:nvPr/>
                    </p:nvPicPr>
                    <p:blipFill>
                      <a:blip r:embed="rId2"/>
                      <a:stretch>
                        <a:fillRect/>
                      </a:stretch>
                    </p:blipFill>
                    <p:spPr>
                      <a:xfrm>
                        <a:off x="625475" y="2471738"/>
                        <a:ext cx="7907338" cy="3044825"/>
                      </a:xfrm>
                      <a:prstGeom prst="rect">
                        <a:avLst/>
                      </a:prstGeom>
                      <a:noFill/>
                      <a:ln w="38100">
                        <a:noFill/>
                        <a:miter/>
                      </a:ln>
                    </p:spPr>
                  </p:pic>
                </p:oleObj>
              </mc:Fallback>
            </mc:AlternateContent>
          </a:graphicData>
        </a:graphic>
      </p:graphicFrame>
      <p:sp>
        <p:nvSpPr>
          <p:cNvPr id="2458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174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7220"/>
                                        </p:tgtEl>
                                        <p:attrNameLst>
                                          <p:attrName>style.visibility</p:attrName>
                                        </p:attrNameLst>
                                      </p:cBhvr>
                                      <p:to>
                                        <p:strVal val="visible"/>
                                      </p:to>
                                    </p:set>
                                    <p:animEffect transition="in" filter="dissolve">
                                      <p:cBhvr>
                                        <p:cTn id="7" dur="500"/>
                                        <p:tgtEl>
                                          <p:spTgt spid="137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824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在线性可分情况下，求解最优超平面，需要求解下面的二次规划问题（最小化泛函）</a:t>
            </a:r>
            <a:endParaRPr lang="zh-CN" altLang="en-US" dirty="0"/>
          </a:p>
          <a:p>
            <a:pPr eaLnBrk="1" hangingPunct="1"/>
            <a:endParaRPr lang="zh-CN" altLang="en-US" dirty="0"/>
          </a:p>
          <a:p>
            <a:pPr eaLnBrk="1" hangingPunct="1"/>
            <a:endParaRPr lang="zh-CN" altLang="en-US" dirty="0"/>
          </a:p>
          <a:p>
            <a:pPr lvl="1" eaLnBrk="1" hangingPunct="1"/>
            <a:r>
              <a:rPr lang="zh-CN" altLang="en-US" dirty="0"/>
              <a:t>约束条件为不等式</a:t>
            </a:r>
            <a:endParaRPr lang="zh-CN" altLang="en-US" dirty="0"/>
          </a:p>
          <a:p>
            <a:pPr lvl="1" algn="ctr" eaLnBrk="1" hangingPunct="1">
              <a:buFont typeface="Wingdings" panose="05000000000000000000" pitchFamily="2" charset="2"/>
              <a:buNone/>
            </a:pPr>
            <a:r>
              <a:rPr lang="en-US" altLang="zh-CN" dirty="0"/>
              <a:t>y</a:t>
            </a:r>
            <a:r>
              <a:rPr lang="en-US" altLang="zh-CN" baseline="-25000" dirty="0"/>
              <a:t>i</a:t>
            </a:r>
            <a:r>
              <a:rPr lang="en-US" altLang="zh-CN" dirty="0"/>
              <a:t>[(</a:t>
            </a:r>
            <a:r>
              <a:rPr lang="en-US" altLang="zh-CN" b="1" i="1" dirty="0"/>
              <a:t>w </a:t>
            </a:r>
            <a:r>
              <a:rPr lang="en-US" altLang="zh-CN" b="1" dirty="0">
                <a:latin typeface="Times New Roman" panose="02020603050405020304" pitchFamily="18" charset="0"/>
              </a:rPr>
              <a:t>·</a:t>
            </a:r>
            <a:r>
              <a:rPr lang="en-US" altLang="zh-CN" b="1" dirty="0"/>
              <a:t>x</a:t>
            </a:r>
            <a:r>
              <a:rPr lang="en-US" altLang="zh-CN" b="1" baseline="-25000" dirty="0"/>
              <a:t>i</a:t>
            </a:r>
            <a:r>
              <a:rPr lang="en-US" altLang="zh-CN" dirty="0"/>
              <a:t>)</a:t>
            </a:r>
            <a:r>
              <a:rPr lang="zh-CN" altLang="en-US" dirty="0"/>
              <a:t>－</a:t>
            </a:r>
            <a:r>
              <a:rPr lang="en-US" altLang="zh-CN" dirty="0"/>
              <a:t>b]</a:t>
            </a:r>
            <a:r>
              <a:rPr lang="zh-CN" altLang="en-US" dirty="0"/>
              <a:t>－</a:t>
            </a:r>
            <a:r>
              <a:rPr lang="en-US" altLang="zh-CN" dirty="0"/>
              <a:t>1≥0</a:t>
            </a:r>
            <a:r>
              <a:rPr lang="zh-CN" altLang="en-US" dirty="0"/>
              <a:t>，</a:t>
            </a:r>
            <a:r>
              <a:rPr lang="en-US" altLang="zh-CN" dirty="0"/>
              <a:t>i=1,2,</a:t>
            </a:r>
            <a:r>
              <a:rPr lang="en-US" altLang="zh-CN" dirty="0">
                <a:latin typeface="Times New Roman" panose="02020603050405020304" pitchFamily="18" charset="0"/>
              </a:rPr>
              <a:t>…</a:t>
            </a:r>
            <a:r>
              <a:rPr lang="en-US" altLang="zh-CN" dirty="0"/>
              <a:t>,N  </a:t>
            </a:r>
            <a:endParaRPr lang="en-US" altLang="zh-CN" dirty="0"/>
          </a:p>
        </p:txBody>
      </p:sp>
      <p:sp>
        <p:nvSpPr>
          <p:cNvPr id="25604" name="Rectangle 5"/>
          <p:cNvSpPr/>
          <p:nvPr/>
        </p:nvSpPr>
        <p:spPr>
          <a:xfrm>
            <a:off x="0" y="32337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8244" name="Object 4"/>
          <p:cNvGraphicFramePr>
            <a:graphicFrameLocks noChangeAspect="1"/>
          </p:cNvGraphicFramePr>
          <p:nvPr/>
        </p:nvGraphicFramePr>
        <p:xfrm>
          <a:off x="3563938" y="2571750"/>
          <a:ext cx="2284412" cy="1155700"/>
        </p:xfrm>
        <a:graphic>
          <a:graphicData uri="http://schemas.openxmlformats.org/presentationml/2006/ole">
            <mc:AlternateContent xmlns:mc="http://schemas.openxmlformats.org/markup-compatibility/2006">
              <mc:Choice xmlns:v="urn:schemas-microsoft-com:vml" Requires="v">
                <p:oleObj spid="_x0000_s3078" name="" r:id="rId1" imgW="774065" imgH="393700" progId="Equation.3">
                  <p:embed/>
                </p:oleObj>
              </mc:Choice>
              <mc:Fallback>
                <p:oleObj name="" r:id="rId1" imgW="774065" imgH="393700" progId="Equation.3">
                  <p:embed/>
                  <p:pic>
                    <p:nvPicPr>
                      <p:cNvPr id="0" name="图片 3077"/>
                      <p:cNvPicPr/>
                      <p:nvPr/>
                    </p:nvPicPr>
                    <p:blipFill>
                      <a:blip r:embed="rId2"/>
                      <a:stretch>
                        <a:fillRect/>
                      </a:stretch>
                    </p:blipFill>
                    <p:spPr>
                      <a:xfrm>
                        <a:off x="3563938" y="2571750"/>
                        <a:ext cx="2284412" cy="1155700"/>
                      </a:xfrm>
                      <a:prstGeom prst="rect">
                        <a:avLst/>
                      </a:prstGeom>
                      <a:noFill/>
                      <a:ln w="38100">
                        <a:noFill/>
                        <a:miter/>
                      </a:ln>
                    </p:spPr>
                  </p:pic>
                </p:oleObj>
              </mc:Fallback>
            </mc:AlternateContent>
          </a:graphicData>
        </a:graphic>
      </p:graphicFrame>
      <p:sp>
        <p:nvSpPr>
          <p:cNvPr id="2560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328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8243">
                                            <p:txEl>
                                              <p:charRg st="0" end="38"/>
                                            </p:txEl>
                                          </p:spTgt>
                                        </p:tgtEl>
                                        <p:attrNameLst>
                                          <p:attrName>style.visibility</p:attrName>
                                        </p:attrNameLst>
                                      </p:cBhvr>
                                      <p:to>
                                        <p:strVal val="visible"/>
                                      </p:to>
                                    </p:set>
                                    <p:anim calcmode="lin" valueType="num">
                                      <p:cBhvr additive="base">
                                        <p:cTn id="7" dur="500" fill="hold"/>
                                        <p:tgtEl>
                                          <p:spTgt spid="138243">
                                            <p:txEl>
                                              <p:charRg st="0" end="3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8243">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38244"/>
                                        </p:tgtEl>
                                        <p:attrNameLst>
                                          <p:attrName>style.visibility</p:attrName>
                                        </p:attrNameLst>
                                      </p:cBhvr>
                                      <p:to>
                                        <p:strVal val="visible"/>
                                      </p:to>
                                    </p:set>
                                    <p:animEffect transition="in" filter="dissolve">
                                      <p:cBhvr>
                                        <p:cTn id="13" dur="500"/>
                                        <p:tgtEl>
                                          <p:spTgt spid="13824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8243">
                                            <p:txEl>
                                              <p:charRg st="40" end="49"/>
                                            </p:txEl>
                                          </p:spTgt>
                                        </p:tgtEl>
                                        <p:attrNameLst>
                                          <p:attrName>style.visibility</p:attrName>
                                        </p:attrNameLst>
                                      </p:cBhvr>
                                      <p:to>
                                        <p:strVal val="visible"/>
                                      </p:to>
                                    </p:set>
                                    <p:anim calcmode="lin" valueType="num">
                                      <p:cBhvr additive="base">
                                        <p:cTn id="18" dur="500" fill="hold"/>
                                        <p:tgtEl>
                                          <p:spTgt spid="138243">
                                            <p:txEl>
                                              <p:charRg st="40" end="49"/>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8243">
                                            <p:txEl>
                                              <p:charRg st="40" end="49"/>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8243">
                                            <p:txEl>
                                              <p:charRg st="49" end="79"/>
                                            </p:txEl>
                                          </p:spTgt>
                                        </p:tgtEl>
                                        <p:attrNameLst>
                                          <p:attrName>style.visibility</p:attrName>
                                        </p:attrNameLst>
                                      </p:cBhvr>
                                      <p:to>
                                        <p:strVal val="visible"/>
                                      </p:to>
                                    </p:set>
                                    <p:anim calcmode="lin" valueType="num">
                                      <p:cBhvr additive="base">
                                        <p:cTn id="24" dur="500" fill="hold"/>
                                        <p:tgtEl>
                                          <p:spTgt spid="138243">
                                            <p:txEl>
                                              <p:charRg st="49" end="79"/>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38243">
                                            <p:txEl>
                                              <p:charRg st="49" end="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926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这个优化问题的解由下面拉格朗日函数的鞍点给出： </a:t>
            </a:r>
            <a:endParaRPr lang="zh-CN" altLang="en-US" dirty="0"/>
          </a:p>
          <a:p>
            <a:pPr eaLnBrk="1" hangingPunct="1"/>
            <a:endParaRPr lang="zh-CN" altLang="en-US" dirty="0"/>
          </a:p>
          <a:p>
            <a:pPr eaLnBrk="1" hangingPunct="1"/>
            <a:endParaRPr lang="zh-CN" altLang="en-US" dirty="0"/>
          </a:p>
          <a:p>
            <a:pPr lvl="1" eaLnBrk="1" hangingPunct="1"/>
            <a:r>
              <a:rPr lang="zh-CN" altLang="en-US" dirty="0"/>
              <a:t>其中</a:t>
            </a:r>
            <a:r>
              <a:rPr lang="en-US" altLang="zh-CN" i="1" dirty="0"/>
              <a:t>a</a:t>
            </a:r>
            <a:r>
              <a:rPr lang="en-US" altLang="zh-CN" baseline="-25000" dirty="0"/>
              <a:t>i</a:t>
            </a:r>
            <a:r>
              <a:rPr lang="en-US" altLang="zh-CN" dirty="0"/>
              <a:t>≥0</a:t>
            </a:r>
            <a:r>
              <a:rPr lang="zh-CN" altLang="en-US" dirty="0"/>
              <a:t>为拉格朗日系数。</a:t>
            </a:r>
            <a:r>
              <a:rPr lang="en-US" altLang="zh-CN" dirty="0"/>
              <a:t>L</a:t>
            </a:r>
            <a:r>
              <a:rPr lang="zh-CN" altLang="en-US" dirty="0"/>
              <a:t>的极值点为鞍点，</a:t>
            </a:r>
            <a:r>
              <a:rPr lang="en-US" altLang="zh-CN" dirty="0"/>
              <a:t>L</a:t>
            </a:r>
            <a:r>
              <a:rPr lang="zh-CN" altLang="en-US" dirty="0"/>
              <a:t>求导可得</a:t>
            </a:r>
            <a:r>
              <a:rPr lang="en-US" altLang="zh-CN" b="1" i="1" dirty="0"/>
              <a:t>w</a:t>
            </a:r>
            <a:r>
              <a:rPr lang="en-US" altLang="zh-CN" dirty="0"/>
              <a:t>*</a:t>
            </a:r>
            <a:r>
              <a:rPr lang="zh-CN" altLang="en-US" dirty="0"/>
              <a:t>和</a:t>
            </a:r>
            <a:r>
              <a:rPr lang="en-US" altLang="zh-CN" i="1" dirty="0"/>
              <a:t>a</a:t>
            </a:r>
            <a:r>
              <a:rPr lang="en-US" altLang="zh-CN" dirty="0"/>
              <a:t>*</a:t>
            </a:r>
            <a:r>
              <a:rPr lang="zh-CN" altLang="en-US" dirty="0"/>
              <a:t>： </a:t>
            </a:r>
            <a:endParaRPr lang="zh-CN" altLang="en-US" dirty="0"/>
          </a:p>
        </p:txBody>
      </p:sp>
      <p:sp>
        <p:nvSpPr>
          <p:cNvPr id="26628"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9268" name="Object 4"/>
          <p:cNvGraphicFramePr>
            <a:graphicFrameLocks noChangeAspect="1"/>
          </p:cNvGraphicFramePr>
          <p:nvPr/>
        </p:nvGraphicFramePr>
        <p:xfrm>
          <a:off x="1476375" y="2500313"/>
          <a:ext cx="6480175" cy="955675"/>
        </p:xfrm>
        <a:graphic>
          <a:graphicData uri="http://schemas.openxmlformats.org/presentationml/2006/ole">
            <mc:AlternateContent xmlns:mc="http://schemas.openxmlformats.org/markup-compatibility/2006">
              <mc:Choice xmlns:v="urn:schemas-microsoft-com:vml" Requires="v">
                <p:oleObj spid="_x0000_s3080" name="" r:id="rId1" imgW="2908300" imgH="431800" progId="Equation.3">
                  <p:embed/>
                </p:oleObj>
              </mc:Choice>
              <mc:Fallback>
                <p:oleObj name="" r:id="rId1" imgW="2908300" imgH="431800" progId="Equation.3">
                  <p:embed/>
                  <p:pic>
                    <p:nvPicPr>
                      <p:cNvPr id="0" name="图片 3079"/>
                      <p:cNvPicPr/>
                      <p:nvPr/>
                    </p:nvPicPr>
                    <p:blipFill>
                      <a:blip r:embed="rId2"/>
                      <a:stretch>
                        <a:fillRect/>
                      </a:stretch>
                    </p:blipFill>
                    <p:spPr>
                      <a:xfrm>
                        <a:off x="1476375" y="2500313"/>
                        <a:ext cx="6480175" cy="955675"/>
                      </a:xfrm>
                      <a:prstGeom prst="rect">
                        <a:avLst/>
                      </a:prstGeom>
                      <a:noFill/>
                      <a:ln w="38100">
                        <a:noFill/>
                        <a:miter/>
                      </a:ln>
                    </p:spPr>
                  </p:pic>
                </p:oleObj>
              </mc:Fallback>
            </mc:AlternateContent>
          </a:graphicData>
        </a:graphic>
      </p:graphicFrame>
      <p:sp>
        <p:nvSpPr>
          <p:cNvPr id="26630" name="Rectangle 7"/>
          <p:cNvSpPr/>
          <p:nvPr/>
        </p:nvSpPr>
        <p:spPr>
          <a:xfrm>
            <a:off x="0" y="29860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9270" name="Object 6"/>
          <p:cNvGraphicFramePr>
            <a:graphicFrameLocks noChangeAspect="1"/>
          </p:cNvGraphicFramePr>
          <p:nvPr/>
        </p:nvGraphicFramePr>
        <p:xfrm>
          <a:off x="2268538" y="5062538"/>
          <a:ext cx="4516437" cy="1751012"/>
        </p:xfrm>
        <a:graphic>
          <a:graphicData uri="http://schemas.openxmlformats.org/presentationml/2006/ole">
            <mc:AlternateContent xmlns:mc="http://schemas.openxmlformats.org/markup-compatibility/2006">
              <mc:Choice xmlns:v="urn:schemas-microsoft-com:vml" Requires="v">
                <p:oleObj spid="_x0000_s3079" name="" r:id="rId3" imgW="2286000" imgH="889000" progId="Equation.3">
                  <p:embed/>
                </p:oleObj>
              </mc:Choice>
              <mc:Fallback>
                <p:oleObj name="" r:id="rId3" imgW="2286000" imgH="889000" progId="Equation.3">
                  <p:embed/>
                  <p:pic>
                    <p:nvPicPr>
                      <p:cNvPr id="0" name="图片 3078"/>
                      <p:cNvPicPr/>
                      <p:nvPr/>
                    </p:nvPicPr>
                    <p:blipFill>
                      <a:blip r:embed="rId4"/>
                      <a:stretch>
                        <a:fillRect/>
                      </a:stretch>
                    </p:blipFill>
                    <p:spPr>
                      <a:xfrm>
                        <a:off x="2268538" y="5062538"/>
                        <a:ext cx="4516437" cy="1751012"/>
                      </a:xfrm>
                      <a:prstGeom prst="rect">
                        <a:avLst/>
                      </a:prstGeom>
                      <a:noFill/>
                      <a:ln w="38100">
                        <a:noFill/>
                        <a:miter/>
                      </a:ln>
                    </p:spPr>
                  </p:pic>
                </p:oleObj>
              </mc:Fallback>
            </mc:AlternateContent>
          </a:graphicData>
        </a:graphic>
      </p:graphicFrame>
      <p:sp>
        <p:nvSpPr>
          <p:cNvPr id="26632"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1323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267">
                                            <p:txEl>
                                              <p:charRg st="0" end="25"/>
                                            </p:txEl>
                                          </p:spTgt>
                                        </p:tgtEl>
                                        <p:attrNameLst>
                                          <p:attrName>style.visibility</p:attrName>
                                        </p:attrNameLst>
                                      </p:cBhvr>
                                      <p:to>
                                        <p:strVal val="visible"/>
                                      </p:to>
                                    </p:set>
                                    <p:anim calcmode="lin" valueType="num">
                                      <p:cBhvr additive="base">
                                        <p:cTn id="7" dur="500" fill="hold"/>
                                        <p:tgtEl>
                                          <p:spTgt spid="139267">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926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39268"/>
                                        </p:tgtEl>
                                        <p:attrNameLst>
                                          <p:attrName>style.visibility</p:attrName>
                                        </p:attrNameLst>
                                      </p:cBhvr>
                                      <p:to>
                                        <p:strVal val="visible"/>
                                      </p:to>
                                    </p:set>
                                    <p:animEffect transition="in" filter="checkerboard(across)">
                                      <p:cBhvr>
                                        <p:cTn id="13" dur="500"/>
                                        <p:tgtEl>
                                          <p:spTgt spid="13926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9267">
                                            <p:txEl>
                                              <p:charRg st="27" end="63"/>
                                            </p:txEl>
                                          </p:spTgt>
                                        </p:tgtEl>
                                        <p:attrNameLst>
                                          <p:attrName>style.visibility</p:attrName>
                                        </p:attrNameLst>
                                      </p:cBhvr>
                                      <p:to>
                                        <p:strVal val="visible"/>
                                      </p:to>
                                    </p:set>
                                    <p:anim calcmode="lin" valueType="num">
                                      <p:cBhvr additive="base">
                                        <p:cTn id="18" dur="500" fill="hold"/>
                                        <p:tgtEl>
                                          <p:spTgt spid="139267">
                                            <p:txEl>
                                              <p:charRg st="27" end="6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39267">
                                            <p:txEl>
                                              <p:charRg st="27" end="6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39270"/>
                                        </p:tgtEl>
                                        <p:attrNameLst>
                                          <p:attrName>style.visibility</p:attrName>
                                        </p:attrNameLst>
                                      </p:cBhvr>
                                      <p:to>
                                        <p:strVal val="visible"/>
                                      </p:to>
                                    </p:set>
                                    <p:animEffect transition="in" filter="dissolve">
                                      <p:cBhvr>
                                        <p:cTn id="24" dur="500"/>
                                        <p:tgtEl>
                                          <p:spTgt spid="139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029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此时原目标函数的对偶问题（最大化泛函）为 </a:t>
            </a:r>
            <a:endParaRPr lang="zh-CN" altLang="en-US" dirty="0"/>
          </a:p>
          <a:p>
            <a:pPr eaLnBrk="1" hangingPunct="1">
              <a:buFont typeface="Wingdings" panose="05000000000000000000" pitchFamily="2" charset="2"/>
              <a:buNone/>
            </a:pPr>
            <a:endParaRPr lang="zh-CN" altLang="en-US" dirty="0"/>
          </a:p>
          <a:p>
            <a:pPr eaLnBrk="1" hangingPunct="1"/>
            <a:endParaRPr lang="zh-CN" altLang="en-US" dirty="0"/>
          </a:p>
          <a:p>
            <a:pPr lvl="1" eaLnBrk="1" hangingPunct="1"/>
            <a:r>
              <a:rPr lang="zh-CN" altLang="en-US" dirty="0"/>
              <a:t>其约束条件为 </a:t>
            </a:r>
            <a:endParaRPr lang="zh-CN" altLang="en-US" dirty="0"/>
          </a:p>
        </p:txBody>
      </p:sp>
      <p:sp>
        <p:nvSpPr>
          <p:cNvPr id="27652"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0292" name="Object 4"/>
          <p:cNvGraphicFramePr>
            <a:graphicFrameLocks noChangeAspect="1"/>
          </p:cNvGraphicFramePr>
          <p:nvPr/>
        </p:nvGraphicFramePr>
        <p:xfrm>
          <a:off x="1858963" y="2214563"/>
          <a:ext cx="5376862" cy="1022350"/>
        </p:xfrm>
        <a:graphic>
          <a:graphicData uri="http://schemas.openxmlformats.org/presentationml/2006/ole">
            <mc:AlternateContent xmlns:mc="http://schemas.openxmlformats.org/markup-compatibility/2006">
              <mc:Choice xmlns:v="urn:schemas-microsoft-com:vml" Requires="v">
                <p:oleObj spid="_x0000_s3086" name="" r:id="rId1" imgW="2349500" imgH="444500" progId="Equation.3">
                  <p:embed/>
                </p:oleObj>
              </mc:Choice>
              <mc:Fallback>
                <p:oleObj name="" r:id="rId1" imgW="2349500" imgH="444500" progId="Equation.3">
                  <p:embed/>
                  <p:pic>
                    <p:nvPicPr>
                      <p:cNvPr id="0" name="图片 3085"/>
                      <p:cNvPicPr/>
                      <p:nvPr/>
                    </p:nvPicPr>
                    <p:blipFill>
                      <a:blip r:embed="rId2"/>
                      <a:stretch>
                        <a:fillRect/>
                      </a:stretch>
                    </p:blipFill>
                    <p:spPr>
                      <a:xfrm>
                        <a:off x="1858963" y="2214563"/>
                        <a:ext cx="5376862" cy="1022350"/>
                      </a:xfrm>
                      <a:prstGeom prst="rect">
                        <a:avLst/>
                      </a:prstGeom>
                      <a:noFill/>
                      <a:ln w="38100">
                        <a:noFill/>
                        <a:miter/>
                      </a:ln>
                    </p:spPr>
                  </p:pic>
                </p:oleObj>
              </mc:Fallback>
            </mc:AlternateContent>
          </a:graphicData>
        </a:graphic>
      </p:graphicFrame>
      <p:sp>
        <p:nvSpPr>
          <p:cNvPr id="27654" name="Rectangle 7"/>
          <p:cNvSpPr/>
          <p:nvPr/>
        </p:nvSpPr>
        <p:spPr>
          <a:xfrm>
            <a:off x="0" y="31003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0294" name="Object 6"/>
          <p:cNvGraphicFramePr>
            <a:graphicFrameLocks noChangeAspect="1"/>
          </p:cNvGraphicFramePr>
          <p:nvPr/>
        </p:nvGraphicFramePr>
        <p:xfrm>
          <a:off x="2727325" y="4000500"/>
          <a:ext cx="3357563" cy="1484313"/>
        </p:xfrm>
        <a:graphic>
          <a:graphicData uri="http://schemas.openxmlformats.org/presentationml/2006/ole">
            <mc:AlternateContent xmlns:mc="http://schemas.openxmlformats.org/markup-compatibility/2006">
              <mc:Choice xmlns:v="urn:schemas-microsoft-com:vml" Requires="v">
                <p:oleObj spid="_x0000_s3084" name="" r:id="rId3" imgW="1485900" imgH="660400" progId="Equation.3">
                  <p:embed/>
                </p:oleObj>
              </mc:Choice>
              <mc:Fallback>
                <p:oleObj name="" r:id="rId3" imgW="1485900" imgH="660400" progId="Equation.3">
                  <p:embed/>
                  <p:pic>
                    <p:nvPicPr>
                      <p:cNvPr id="0" name="图片 3083"/>
                      <p:cNvPicPr/>
                      <p:nvPr/>
                    </p:nvPicPr>
                    <p:blipFill>
                      <a:blip r:embed="rId4"/>
                      <a:stretch>
                        <a:fillRect/>
                      </a:stretch>
                    </p:blipFill>
                    <p:spPr>
                      <a:xfrm>
                        <a:off x="2727325" y="4000500"/>
                        <a:ext cx="3357563" cy="1484313"/>
                      </a:xfrm>
                      <a:prstGeom prst="rect">
                        <a:avLst/>
                      </a:prstGeom>
                      <a:noFill/>
                      <a:ln w="38100">
                        <a:noFill/>
                        <a:miter/>
                      </a:ln>
                    </p:spPr>
                  </p:pic>
                </p:oleObj>
              </mc:Fallback>
            </mc:AlternateContent>
          </a:graphicData>
        </a:graphic>
      </p:graphicFrame>
      <p:sp>
        <p:nvSpPr>
          <p:cNvPr id="27656"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311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charRg st="0" end="22"/>
                                            </p:txEl>
                                          </p:spTgt>
                                        </p:tgtEl>
                                        <p:attrNameLst>
                                          <p:attrName>style.visibility</p:attrName>
                                        </p:attrNameLst>
                                      </p:cBhvr>
                                      <p:to>
                                        <p:strVal val="visible"/>
                                      </p:to>
                                    </p:set>
                                    <p:anim calcmode="lin" valueType="num">
                                      <p:cBhvr additive="base">
                                        <p:cTn id="7" dur="500" fill="hold"/>
                                        <p:tgtEl>
                                          <p:spTgt spid="140291">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charRg st="0" end="2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0292"/>
                                        </p:tgtEl>
                                        <p:attrNameLst>
                                          <p:attrName>style.visibility</p:attrName>
                                        </p:attrNameLst>
                                      </p:cBhvr>
                                      <p:to>
                                        <p:strVal val="visible"/>
                                      </p:to>
                                    </p:set>
                                    <p:animEffect transition="in" filter="dissolve">
                                      <p:cBhvr>
                                        <p:cTn id="13" dur="500"/>
                                        <p:tgtEl>
                                          <p:spTgt spid="14029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0291">
                                            <p:txEl>
                                              <p:charRg st="24" end="32"/>
                                            </p:txEl>
                                          </p:spTgt>
                                        </p:tgtEl>
                                        <p:attrNameLst>
                                          <p:attrName>style.visibility</p:attrName>
                                        </p:attrNameLst>
                                      </p:cBhvr>
                                      <p:to>
                                        <p:strVal val="visible"/>
                                      </p:to>
                                    </p:set>
                                    <p:anim calcmode="lin" valueType="num">
                                      <p:cBhvr additive="base">
                                        <p:cTn id="18" dur="500" fill="hold"/>
                                        <p:tgtEl>
                                          <p:spTgt spid="140291">
                                            <p:txEl>
                                              <p:charRg st="24" end="3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0291">
                                            <p:txEl>
                                              <p:charRg st="24" end="3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40294"/>
                                        </p:tgtEl>
                                        <p:attrNameLst>
                                          <p:attrName>style.visibility</p:attrName>
                                        </p:attrNameLst>
                                      </p:cBhvr>
                                      <p:to>
                                        <p:strVal val="visible"/>
                                      </p:to>
                                    </p:set>
                                    <p:animEffect transition="in" filter="dissolve">
                                      <p:cBhvr>
                                        <p:cTn id="24" dur="500"/>
                                        <p:tgtEl>
                                          <p:spTgt spid="140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1315" name="Rectangle 3" descr="Rectangle: Click to edit Master text styles&#13;&#10;Second level&#13;&#10;Third level&#13;&#10;Fourth level&#13;&#10;Fifth level"/>
          <p:cNvSpPr>
            <a:spLocks noGrp="1"/>
          </p:cNvSpPr>
          <p:nvPr>
            <p:ph idx="1"/>
          </p:nvPr>
        </p:nvSpPr>
        <p:spPr>
          <a:xfrm>
            <a:off x="838200" y="1412875"/>
            <a:ext cx="7772400" cy="5111750"/>
          </a:xfrm>
          <a:ln/>
        </p:spPr>
        <p:txBody>
          <a:bodyPr vert="horz" wrap="square" lIns="91440" tIns="45720" rIns="91440" bIns="45720" anchor="t" anchorCtr="0"/>
          <a:p>
            <a:pPr eaLnBrk="1" hangingPunct="1">
              <a:lnSpc>
                <a:spcPct val="80000"/>
              </a:lnSpc>
            </a:pPr>
            <a:r>
              <a:rPr lang="zh-CN" altLang="en-US" sz="2800" dirty="0"/>
              <a:t>这是一个不等式约束下的二次函数极值问题，且存在唯一解。根据</a:t>
            </a:r>
            <a:r>
              <a:rPr lang="en-US" altLang="zh-CN" sz="2800" dirty="0"/>
              <a:t>Karush-Kuhn-Tucker (KKT)</a:t>
            </a:r>
            <a:r>
              <a:rPr lang="zh-CN" altLang="en-US" sz="2800" dirty="0"/>
              <a:t>条件，这个优化问题的解必须满足：</a:t>
            </a:r>
            <a:endParaRPr lang="zh-CN" altLang="en-US" sz="2800" dirty="0"/>
          </a:p>
          <a:p>
            <a:pPr algn="ctr" eaLnBrk="1" hangingPunct="1">
              <a:lnSpc>
                <a:spcPct val="80000"/>
              </a:lnSpc>
              <a:buFont typeface="Wingdings" panose="05000000000000000000" pitchFamily="2" charset="2"/>
              <a:buNone/>
            </a:pPr>
            <a:r>
              <a:rPr lang="en-US" altLang="zh-CN" sz="2800" i="1" dirty="0"/>
              <a:t>a</a:t>
            </a:r>
            <a:r>
              <a:rPr lang="en-US" altLang="zh-CN" sz="2800" baseline="-25000" dirty="0"/>
              <a:t>i</a:t>
            </a:r>
            <a:r>
              <a:rPr lang="en-US" altLang="zh-CN" sz="2800" dirty="0"/>
              <a:t>(y</a:t>
            </a:r>
            <a:r>
              <a:rPr lang="en-US" altLang="zh-CN" sz="2800" baseline="-25000" dirty="0"/>
              <a:t>i</a:t>
            </a:r>
            <a:r>
              <a:rPr lang="en-US" altLang="zh-CN" sz="2800" dirty="0"/>
              <a:t>[(</a:t>
            </a:r>
            <a:r>
              <a:rPr lang="en-US" altLang="zh-CN" sz="2800" b="1" i="1" dirty="0"/>
              <a:t>w </a:t>
            </a:r>
            <a:r>
              <a:rPr lang="en-US" altLang="zh-CN" sz="2800" b="1" dirty="0">
                <a:latin typeface="Times New Roman" panose="02020603050405020304" pitchFamily="18" charset="0"/>
              </a:rPr>
              <a:t>·</a:t>
            </a:r>
            <a:r>
              <a:rPr lang="en-US" altLang="zh-CN" sz="2800" b="1" dirty="0"/>
              <a:t>x</a:t>
            </a:r>
            <a:r>
              <a:rPr lang="en-US" altLang="zh-CN" sz="2800" b="1" baseline="-25000" dirty="0"/>
              <a:t>i</a:t>
            </a:r>
            <a:r>
              <a:rPr lang="en-US" altLang="zh-CN" sz="2800" dirty="0"/>
              <a:t>)</a:t>
            </a:r>
            <a:r>
              <a:rPr lang="zh-CN" altLang="en-US" sz="2800" dirty="0"/>
              <a:t>－</a:t>
            </a:r>
            <a:r>
              <a:rPr lang="en-US" altLang="zh-CN" sz="2800" dirty="0"/>
              <a:t>b]</a:t>
            </a:r>
            <a:r>
              <a:rPr lang="zh-CN" altLang="en-US" sz="2800" dirty="0"/>
              <a:t>－</a:t>
            </a:r>
            <a:r>
              <a:rPr lang="en-US" altLang="zh-CN" sz="2800" dirty="0"/>
              <a:t>1)=0</a:t>
            </a:r>
            <a:r>
              <a:rPr lang="zh-CN" altLang="en-US" sz="2800" dirty="0"/>
              <a:t>，</a:t>
            </a:r>
            <a:r>
              <a:rPr lang="en-US" altLang="zh-CN" sz="2800" dirty="0"/>
              <a:t>i=1,2,</a:t>
            </a:r>
            <a:r>
              <a:rPr lang="en-US" altLang="zh-CN" sz="2800" dirty="0">
                <a:latin typeface="Times New Roman" panose="02020603050405020304" pitchFamily="18" charset="0"/>
              </a:rPr>
              <a:t>…</a:t>
            </a:r>
            <a:r>
              <a:rPr lang="en-US" altLang="zh-CN" sz="2800" dirty="0"/>
              <a:t>,N </a:t>
            </a:r>
            <a:endParaRPr lang="en-US" altLang="zh-CN" sz="2800" dirty="0"/>
          </a:p>
          <a:p>
            <a:pPr eaLnBrk="1" hangingPunct="1">
              <a:lnSpc>
                <a:spcPct val="80000"/>
              </a:lnSpc>
              <a:buFont typeface="Wingdings" panose="05000000000000000000" pitchFamily="2" charset="2"/>
              <a:buNone/>
            </a:pPr>
            <a:endParaRPr lang="en-US" altLang="zh-CN" sz="2800" dirty="0"/>
          </a:p>
          <a:p>
            <a:pPr eaLnBrk="1" hangingPunct="1">
              <a:lnSpc>
                <a:spcPct val="80000"/>
              </a:lnSpc>
            </a:pPr>
            <a:r>
              <a:rPr lang="zh-CN" altLang="en-US" sz="2800" dirty="0"/>
              <a:t>由于多数样本所对应的</a:t>
            </a:r>
            <a:r>
              <a:rPr lang="en-US" altLang="zh-CN" sz="2800" i="1" dirty="0"/>
              <a:t>a</a:t>
            </a:r>
            <a:r>
              <a:rPr lang="en-US" altLang="zh-CN" sz="2800" baseline="-25000" dirty="0"/>
              <a:t>i</a:t>
            </a:r>
            <a:r>
              <a:rPr lang="zh-CN" altLang="en-US" sz="2800" dirty="0"/>
              <a:t>将为</a:t>
            </a:r>
            <a:r>
              <a:rPr lang="en-US" altLang="zh-CN" sz="2800" dirty="0"/>
              <a:t>0</a:t>
            </a:r>
            <a:r>
              <a:rPr lang="zh-CN" altLang="en-US" sz="2800" dirty="0"/>
              <a:t>，这些样本对于分类超平面根本没有作用。</a:t>
            </a:r>
            <a:endParaRPr lang="zh-CN" altLang="en-US" sz="2800" dirty="0"/>
          </a:p>
          <a:p>
            <a:pPr eaLnBrk="1" hangingPunct="1">
              <a:lnSpc>
                <a:spcPct val="80000"/>
              </a:lnSpc>
            </a:pPr>
            <a:r>
              <a:rPr lang="zh-CN" altLang="en-US" sz="2800" dirty="0"/>
              <a:t>只有当</a:t>
            </a:r>
            <a:r>
              <a:rPr lang="en-US" altLang="zh-CN" sz="2800" i="1" dirty="0"/>
              <a:t>a</a:t>
            </a:r>
            <a:r>
              <a:rPr lang="en-US" altLang="zh-CN" sz="2800" baseline="-25000" dirty="0"/>
              <a:t>i</a:t>
            </a:r>
            <a:r>
              <a:rPr lang="zh-CN" altLang="en-US" sz="2800" dirty="0"/>
              <a:t>不为</a:t>
            </a:r>
            <a:r>
              <a:rPr lang="en-US" altLang="zh-CN" sz="2800" dirty="0"/>
              <a:t>0</a:t>
            </a:r>
            <a:r>
              <a:rPr lang="zh-CN" altLang="en-US" sz="2800" dirty="0"/>
              <a:t>时才对分类超平面有用，这些不为</a:t>
            </a:r>
            <a:r>
              <a:rPr lang="en-US" altLang="zh-CN" sz="2800" dirty="0"/>
              <a:t>0</a:t>
            </a:r>
            <a:r>
              <a:rPr lang="zh-CN" altLang="en-US" sz="2800" dirty="0"/>
              <a:t>的</a:t>
            </a:r>
            <a:r>
              <a:rPr lang="en-US" altLang="zh-CN" sz="2800" i="1" dirty="0"/>
              <a:t>a</a:t>
            </a:r>
            <a:r>
              <a:rPr lang="en-US" altLang="zh-CN" sz="2800" baseline="-25000" dirty="0"/>
              <a:t>i</a:t>
            </a:r>
            <a:r>
              <a:rPr lang="zh-CN" altLang="en-US" sz="2800" dirty="0"/>
              <a:t>所对应的样本就是支持向量。</a:t>
            </a:r>
            <a:endParaRPr lang="zh-CN" altLang="en-US" sz="2800" dirty="0"/>
          </a:p>
          <a:p>
            <a:pPr eaLnBrk="1" hangingPunct="1">
              <a:lnSpc>
                <a:spcPct val="80000"/>
              </a:lnSpc>
            </a:pPr>
            <a:r>
              <a:rPr lang="zh-CN" altLang="en-US" sz="2800" dirty="0"/>
              <a:t>也就是说最优分类超平面只用支持向量就决定了，即</a:t>
            </a:r>
            <a:endParaRPr lang="zh-CN" altLang="en-US" sz="2800" dirty="0"/>
          </a:p>
          <a:p>
            <a:pPr eaLnBrk="1" hangingPunct="1">
              <a:lnSpc>
                <a:spcPct val="80000"/>
              </a:lnSpc>
              <a:buFont typeface="Wingdings" panose="05000000000000000000" pitchFamily="2" charset="2"/>
              <a:buNone/>
            </a:pPr>
            <a:endParaRPr lang="en-US" altLang="zh-CN" sz="2800" dirty="0"/>
          </a:p>
        </p:txBody>
      </p:sp>
      <p:sp>
        <p:nvSpPr>
          <p:cNvPr id="28676" name="Rectangle 5"/>
          <p:cNvSpPr/>
          <p:nvPr/>
        </p:nvSpPr>
        <p:spPr>
          <a:xfrm>
            <a:off x="0" y="325755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1316" name="Object 4"/>
          <p:cNvGraphicFramePr>
            <a:graphicFrameLocks noChangeAspect="1"/>
          </p:cNvGraphicFramePr>
          <p:nvPr/>
        </p:nvGraphicFramePr>
        <p:xfrm>
          <a:off x="3132138" y="5734050"/>
          <a:ext cx="2320925" cy="835025"/>
        </p:xfrm>
        <a:graphic>
          <a:graphicData uri="http://schemas.openxmlformats.org/presentationml/2006/ole">
            <mc:AlternateContent xmlns:mc="http://schemas.openxmlformats.org/markup-compatibility/2006">
              <mc:Choice xmlns:v="urn:schemas-microsoft-com:vml" Requires="v">
                <p:oleObj spid="_x0000_s3083" name="" r:id="rId1" imgW="951865" imgH="342900" progId="Equation.3">
                  <p:embed/>
                </p:oleObj>
              </mc:Choice>
              <mc:Fallback>
                <p:oleObj name="" r:id="rId1" imgW="951865" imgH="342900" progId="Equation.3">
                  <p:embed/>
                  <p:pic>
                    <p:nvPicPr>
                      <p:cNvPr id="0" name="图片 3082"/>
                      <p:cNvPicPr/>
                      <p:nvPr/>
                    </p:nvPicPr>
                    <p:blipFill>
                      <a:blip r:embed="rId2"/>
                      <a:stretch>
                        <a:fillRect/>
                      </a:stretch>
                    </p:blipFill>
                    <p:spPr>
                      <a:xfrm>
                        <a:off x="3132138" y="5734050"/>
                        <a:ext cx="2320925" cy="835025"/>
                      </a:xfrm>
                      <a:prstGeom prst="rect">
                        <a:avLst/>
                      </a:prstGeom>
                      <a:noFill/>
                      <a:ln w="38100">
                        <a:noFill/>
                        <a:miter/>
                      </a:ln>
                    </p:spPr>
                  </p:pic>
                </p:oleObj>
              </mc:Fallback>
            </mc:AlternateContent>
          </a:graphicData>
        </a:graphic>
      </p:graphicFrame>
      <p:sp>
        <p:nvSpPr>
          <p:cNvPr id="2867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47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1315">
                                            <p:txEl>
                                              <p:charRg st="0" end="70"/>
                                            </p:txEl>
                                          </p:spTgt>
                                        </p:tgtEl>
                                        <p:attrNameLst>
                                          <p:attrName>style.visibility</p:attrName>
                                        </p:attrNameLst>
                                      </p:cBhvr>
                                      <p:to>
                                        <p:strVal val="visible"/>
                                      </p:to>
                                    </p:set>
                                    <p:anim calcmode="lin" valueType="num">
                                      <p:cBhvr additive="base">
                                        <p:cTn id="7" dur="500" fill="hold"/>
                                        <p:tgtEl>
                                          <p:spTgt spid="141315">
                                            <p:txEl>
                                              <p:charRg st="0" end="7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1315">
                                            <p:txEl>
                                              <p:charRg st="0" end="7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xEl>
                                              <p:charRg st="70" end="103"/>
                                            </p:txEl>
                                          </p:spTgt>
                                        </p:tgtEl>
                                        <p:attrNameLst>
                                          <p:attrName>style.visibility</p:attrName>
                                        </p:attrNameLst>
                                      </p:cBhvr>
                                      <p:to>
                                        <p:strVal val="visible"/>
                                      </p:to>
                                    </p:set>
                                    <p:anim calcmode="lin" valueType="num">
                                      <p:cBhvr additive="base">
                                        <p:cTn id="13" dur="500" fill="hold"/>
                                        <p:tgtEl>
                                          <p:spTgt spid="141315">
                                            <p:txEl>
                                              <p:charRg st="70" end="10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1315">
                                            <p:txEl>
                                              <p:charRg st="70" end="10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1315">
                                            <p:txEl>
                                              <p:charRg st="104" end="139"/>
                                            </p:txEl>
                                          </p:spTgt>
                                        </p:tgtEl>
                                        <p:attrNameLst>
                                          <p:attrName>style.visibility</p:attrName>
                                        </p:attrNameLst>
                                      </p:cBhvr>
                                      <p:to>
                                        <p:strVal val="visible"/>
                                      </p:to>
                                    </p:set>
                                    <p:anim calcmode="lin" valueType="num">
                                      <p:cBhvr additive="base">
                                        <p:cTn id="19" dur="500" fill="hold"/>
                                        <p:tgtEl>
                                          <p:spTgt spid="141315">
                                            <p:txEl>
                                              <p:charRg st="104" end="13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1315">
                                            <p:txEl>
                                              <p:charRg st="104" end="13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1315">
                                            <p:txEl>
                                              <p:charRg st="139" end="180"/>
                                            </p:txEl>
                                          </p:spTgt>
                                        </p:tgtEl>
                                        <p:attrNameLst>
                                          <p:attrName>style.visibility</p:attrName>
                                        </p:attrNameLst>
                                      </p:cBhvr>
                                      <p:to>
                                        <p:strVal val="visible"/>
                                      </p:to>
                                    </p:set>
                                    <p:anim calcmode="lin" valueType="num">
                                      <p:cBhvr additive="base">
                                        <p:cTn id="25" dur="500" fill="hold"/>
                                        <p:tgtEl>
                                          <p:spTgt spid="141315">
                                            <p:txEl>
                                              <p:charRg st="139" end="18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1315">
                                            <p:txEl>
                                              <p:charRg st="139" end="18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1315">
                                            <p:txEl>
                                              <p:charRg st="180" end="204"/>
                                            </p:txEl>
                                          </p:spTgt>
                                        </p:tgtEl>
                                        <p:attrNameLst>
                                          <p:attrName>style.visibility</p:attrName>
                                        </p:attrNameLst>
                                      </p:cBhvr>
                                      <p:to>
                                        <p:strVal val="visible"/>
                                      </p:to>
                                    </p:set>
                                    <p:anim calcmode="lin" valueType="num">
                                      <p:cBhvr additive="base">
                                        <p:cTn id="31" dur="500" fill="hold"/>
                                        <p:tgtEl>
                                          <p:spTgt spid="141315">
                                            <p:txEl>
                                              <p:charRg st="180" end="2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1315">
                                            <p:txEl>
                                              <p:charRg st="180" end="20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1316"/>
                                        </p:tgtEl>
                                        <p:attrNameLst>
                                          <p:attrName>style.visibility</p:attrName>
                                        </p:attrNameLst>
                                      </p:cBhvr>
                                      <p:to>
                                        <p:strVal val="visible"/>
                                      </p:to>
                                    </p:set>
                                    <p:animEffect transition="in" filter="dissolve">
                                      <p:cBhvr>
                                        <p:cTn id="37" dur="500"/>
                                        <p:tgtEl>
                                          <p:spTgt spid="141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2339" name="Rectangle 3" descr="Rectangle: Click to edit Master text styles&#13;&#10;Second level&#13;&#10;Third level&#13;&#10;Fourth level&#13;&#10;Fifth level"/>
          <p:cNvSpPr>
            <a:spLocks noGrp="1"/>
          </p:cNvSpPr>
          <p:nvPr>
            <p:ph idx="1"/>
          </p:nvPr>
        </p:nvSpPr>
        <p:spPr>
          <a:xfrm>
            <a:off x="838200" y="1557338"/>
            <a:ext cx="7772400" cy="4462462"/>
          </a:xfrm>
          <a:ln/>
        </p:spPr>
        <p:txBody>
          <a:bodyPr vert="horz" wrap="square" lIns="91440" tIns="45720" rIns="91440" bIns="45720" anchor="t" anchorCtr="0"/>
          <a:p>
            <a:pPr eaLnBrk="1" hangingPunct="1">
              <a:lnSpc>
                <a:spcPct val="90000"/>
              </a:lnSpc>
            </a:pPr>
            <a:r>
              <a:rPr lang="en-US" altLang="zh-CN" i="1" dirty="0"/>
              <a:t>a</a:t>
            </a:r>
            <a:r>
              <a:rPr lang="en-US" altLang="zh-CN" dirty="0"/>
              <a:t>*</a:t>
            </a:r>
            <a:r>
              <a:rPr lang="zh-CN" altLang="en-US" dirty="0"/>
              <a:t>通过训练算法可显式求得。用支持向量样本又可以求得</a:t>
            </a:r>
            <a:r>
              <a:rPr lang="en-US" altLang="zh-CN" dirty="0"/>
              <a:t>b*</a:t>
            </a:r>
            <a:r>
              <a:rPr lang="zh-CN" altLang="en-US" dirty="0"/>
              <a:t>（阈值）：</a:t>
            </a:r>
            <a:endParaRPr lang="zh-CN" altLang="en-US" dirty="0"/>
          </a:p>
          <a:p>
            <a:pPr eaLnBrk="1" hangingPunct="1">
              <a:lnSpc>
                <a:spcPct val="90000"/>
              </a:lnSpc>
            </a:pPr>
            <a:endParaRPr lang="zh-CN" altLang="en-US" dirty="0"/>
          </a:p>
          <a:p>
            <a:pPr eaLnBrk="1" hangingPunct="1">
              <a:lnSpc>
                <a:spcPct val="90000"/>
              </a:lnSpc>
            </a:pPr>
            <a:endParaRPr lang="zh-CN" altLang="en-US" dirty="0"/>
          </a:p>
          <a:p>
            <a:pPr lvl="1" eaLnBrk="1" hangingPunct="1">
              <a:lnSpc>
                <a:spcPct val="90000"/>
              </a:lnSpc>
            </a:pPr>
            <a:r>
              <a:rPr lang="zh-CN" altLang="en-US" dirty="0"/>
              <a:t>其中，</a:t>
            </a:r>
            <a:r>
              <a:rPr lang="en-US" altLang="zh-CN" dirty="0"/>
              <a:t>x</a:t>
            </a:r>
            <a:r>
              <a:rPr lang="en-US" altLang="zh-CN" baseline="30000" dirty="0"/>
              <a:t>*</a:t>
            </a:r>
            <a:r>
              <a:rPr lang="en-US" altLang="zh-CN" baseline="-25000" dirty="0"/>
              <a:t>+1</a:t>
            </a:r>
            <a:r>
              <a:rPr lang="zh-CN" altLang="en-US" dirty="0"/>
              <a:t>表示属于第一类的某个（任意一个）支持向量， </a:t>
            </a:r>
            <a:r>
              <a:rPr lang="en-US" altLang="zh-CN" dirty="0"/>
              <a:t>x</a:t>
            </a:r>
            <a:r>
              <a:rPr lang="en-US" altLang="zh-CN" baseline="30000" dirty="0"/>
              <a:t>*</a:t>
            </a:r>
            <a:r>
              <a:rPr lang="en-US" altLang="zh-CN" baseline="-25000" dirty="0"/>
              <a:t>-1</a:t>
            </a:r>
            <a:r>
              <a:rPr lang="zh-CN" altLang="en-US" dirty="0"/>
              <a:t>表示属于另一类的任意一个支持向量。</a:t>
            </a:r>
            <a:endParaRPr lang="zh-CN" altLang="en-US" dirty="0"/>
          </a:p>
          <a:p>
            <a:pPr eaLnBrk="1" hangingPunct="1">
              <a:lnSpc>
                <a:spcPct val="90000"/>
              </a:lnSpc>
            </a:pPr>
            <a:r>
              <a:rPr lang="zh-CN" altLang="en-US" dirty="0"/>
              <a:t>最后基于最优超平面的分类规则就是下面的指示函数。</a:t>
            </a:r>
            <a:endParaRPr lang="zh-CN" altLang="en-US" dirty="0"/>
          </a:p>
          <a:p>
            <a:pPr eaLnBrk="1" hangingPunct="1">
              <a:lnSpc>
                <a:spcPct val="90000"/>
              </a:lnSpc>
              <a:buFont typeface="Wingdings" panose="05000000000000000000" pitchFamily="2" charset="2"/>
              <a:buNone/>
            </a:pPr>
            <a:endParaRPr lang="en-US" altLang="zh-CN" dirty="0"/>
          </a:p>
        </p:txBody>
      </p:sp>
      <p:sp>
        <p:nvSpPr>
          <p:cNvPr id="29700"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2340" name="Object 4"/>
          <p:cNvGraphicFramePr>
            <a:graphicFrameLocks noChangeAspect="1"/>
          </p:cNvGraphicFramePr>
          <p:nvPr/>
        </p:nvGraphicFramePr>
        <p:xfrm>
          <a:off x="2268538" y="2636838"/>
          <a:ext cx="4459287" cy="933450"/>
        </p:xfrm>
        <a:graphic>
          <a:graphicData uri="http://schemas.openxmlformats.org/presentationml/2006/ole">
            <mc:AlternateContent xmlns:mc="http://schemas.openxmlformats.org/markup-compatibility/2006">
              <mc:Choice xmlns:v="urn:schemas-microsoft-com:vml" Requires="v">
                <p:oleObj spid="_x0000_s3085" name="" r:id="rId1" imgW="1866265" imgH="393700" progId="Equation.3">
                  <p:embed/>
                </p:oleObj>
              </mc:Choice>
              <mc:Fallback>
                <p:oleObj name="" r:id="rId1" imgW="1866265" imgH="393700" progId="Equation.3">
                  <p:embed/>
                  <p:pic>
                    <p:nvPicPr>
                      <p:cNvPr id="0" name="图片 3084"/>
                      <p:cNvPicPr/>
                      <p:nvPr/>
                    </p:nvPicPr>
                    <p:blipFill>
                      <a:blip r:embed="rId2"/>
                      <a:stretch>
                        <a:fillRect/>
                      </a:stretch>
                    </p:blipFill>
                    <p:spPr>
                      <a:xfrm>
                        <a:off x="2268538" y="2636838"/>
                        <a:ext cx="4459287" cy="933450"/>
                      </a:xfrm>
                      <a:prstGeom prst="rect">
                        <a:avLst/>
                      </a:prstGeom>
                      <a:noFill/>
                      <a:ln w="38100">
                        <a:noFill/>
                        <a:miter/>
                      </a:ln>
                    </p:spPr>
                  </p:pic>
                </p:oleObj>
              </mc:Fallback>
            </mc:AlternateContent>
          </a:graphicData>
        </a:graphic>
      </p:graphicFrame>
      <p:sp>
        <p:nvSpPr>
          <p:cNvPr id="29702" name="Rectangle 7"/>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2342" name="Object 6"/>
          <p:cNvGraphicFramePr>
            <a:graphicFrameLocks noChangeAspect="1"/>
          </p:cNvGraphicFramePr>
          <p:nvPr/>
        </p:nvGraphicFramePr>
        <p:xfrm>
          <a:off x="1612900" y="5735638"/>
          <a:ext cx="6127750" cy="862012"/>
        </p:xfrm>
        <a:graphic>
          <a:graphicData uri="http://schemas.openxmlformats.org/presentationml/2006/ole">
            <mc:AlternateContent xmlns:mc="http://schemas.openxmlformats.org/markup-compatibility/2006">
              <mc:Choice xmlns:v="urn:schemas-microsoft-com:vml" Requires="v">
                <p:oleObj spid="_x0000_s3082" name="" r:id="rId3" imgW="3251200" imgH="457200" progId="Equation.3">
                  <p:embed/>
                </p:oleObj>
              </mc:Choice>
              <mc:Fallback>
                <p:oleObj name="" r:id="rId3" imgW="3251200" imgH="457200" progId="Equation.3">
                  <p:embed/>
                  <p:pic>
                    <p:nvPicPr>
                      <p:cNvPr id="0" name="图片 3081"/>
                      <p:cNvPicPr/>
                      <p:nvPr/>
                    </p:nvPicPr>
                    <p:blipFill>
                      <a:blip r:embed="rId4"/>
                      <a:stretch>
                        <a:fillRect/>
                      </a:stretch>
                    </p:blipFill>
                    <p:spPr>
                      <a:xfrm>
                        <a:off x="1612900" y="5735638"/>
                        <a:ext cx="6127750" cy="862012"/>
                      </a:xfrm>
                      <a:prstGeom prst="rect">
                        <a:avLst/>
                      </a:prstGeom>
                      <a:noFill/>
                      <a:ln w="38100">
                        <a:noFill/>
                        <a:miter/>
                      </a:ln>
                    </p:spPr>
                  </p:pic>
                </p:oleObj>
              </mc:Fallback>
            </mc:AlternateContent>
          </a:graphicData>
        </a:graphic>
      </p:graphicFrame>
      <p:sp>
        <p:nvSpPr>
          <p:cNvPr id="29704"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350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2339">
                                            <p:txEl>
                                              <p:charRg st="0" end="34"/>
                                            </p:txEl>
                                          </p:spTgt>
                                        </p:tgtEl>
                                        <p:attrNameLst>
                                          <p:attrName>style.visibility</p:attrName>
                                        </p:attrNameLst>
                                      </p:cBhvr>
                                      <p:to>
                                        <p:strVal val="visible"/>
                                      </p:to>
                                    </p:set>
                                    <p:anim calcmode="lin" valueType="num">
                                      <p:cBhvr additive="base">
                                        <p:cTn id="7" dur="500" fill="hold"/>
                                        <p:tgtEl>
                                          <p:spTgt spid="142339">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2339">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2340"/>
                                        </p:tgtEl>
                                        <p:attrNameLst>
                                          <p:attrName>style.visibility</p:attrName>
                                        </p:attrNameLst>
                                      </p:cBhvr>
                                      <p:to>
                                        <p:strVal val="visible"/>
                                      </p:to>
                                    </p:set>
                                    <p:animEffect transition="in" filter="dissolve">
                                      <p:cBhvr>
                                        <p:cTn id="13" dur="500"/>
                                        <p:tgtEl>
                                          <p:spTgt spid="14234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2339">
                                            <p:txEl>
                                              <p:charRg st="36" end="87"/>
                                            </p:txEl>
                                          </p:spTgt>
                                        </p:tgtEl>
                                        <p:attrNameLst>
                                          <p:attrName>style.visibility</p:attrName>
                                        </p:attrNameLst>
                                      </p:cBhvr>
                                      <p:to>
                                        <p:strVal val="visible"/>
                                      </p:to>
                                    </p:set>
                                    <p:anim calcmode="lin" valueType="num">
                                      <p:cBhvr additive="base">
                                        <p:cTn id="18" dur="500" fill="hold"/>
                                        <p:tgtEl>
                                          <p:spTgt spid="142339">
                                            <p:txEl>
                                              <p:charRg st="36" end="8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2339">
                                            <p:txEl>
                                              <p:charRg st="36" end="8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2339">
                                            <p:txEl>
                                              <p:charRg st="87" end="112"/>
                                            </p:txEl>
                                          </p:spTgt>
                                        </p:tgtEl>
                                        <p:attrNameLst>
                                          <p:attrName>style.visibility</p:attrName>
                                        </p:attrNameLst>
                                      </p:cBhvr>
                                      <p:to>
                                        <p:strVal val="visible"/>
                                      </p:to>
                                    </p:set>
                                    <p:anim calcmode="lin" valueType="num">
                                      <p:cBhvr additive="base">
                                        <p:cTn id="24" dur="500" fill="hold"/>
                                        <p:tgtEl>
                                          <p:spTgt spid="142339">
                                            <p:txEl>
                                              <p:charRg st="87" end="11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2339">
                                            <p:txEl>
                                              <p:charRg st="87" end="11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2342"/>
                                        </p:tgtEl>
                                        <p:attrNameLst>
                                          <p:attrName>style.visibility</p:attrName>
                                        </p:attrNameLst>
                                      </p:cBhvr>
                                      <p:to>
                                        <p:strVal val="visible"/>
                                      </p:to>
                                    </p:set>
                                    <p:animEffect transition="in" filter="dissolve">
                                      <p:cBhvr>
                                        <p:cTn id="30" dur="500"/>
                                        <p:tgtEl>
                                          <p:spTgt spid="142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线性不可分数据</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3363" name="Rectangle 3" descr="Rectangle: Click to edit Master text styles&#13;&#10;Second level&#13;&#10;Third level&#13;&#10;Fourth level&#13;&#10;Fifth level"/>
          <p:cNvSpPr>
            <a:spLocks noGrp="1"/>
          </p:cNvSpPr>
          <p:nvPr>
            <p:ph idx="1"/>
          </p:nvPr>
        </p:nvSpPr>
        <p:spPr>
          <a:xfrm>
            <a:off x="838200" y="1557338"/>
            <a:ext cx="7772400" cy="4462462"/>
          </a:xfrm>
          <a:ln/>
        </p:spPr>
        <p:txBody>
          <a:bodyPr vert="horz" wrap="square" lIns="91440" tIns="45720" rIns="91440" bIns="45720" anchor="t" anchorCtr="0"/>
          <a:p>
            <a:pPr eaLnBrk="1" hangingPunct="1">
              <a:lnSpc>
                <a:spcPct val="80000"/>
              </a:lnSpc>
            </a:pPr>
            <a:r>
              <a:rPr lang="en-US" altLang="zh-CN" sz="2400" b="1" dirty="0"/>
              <a:t>2</a:t>
            </a:r>
            <a:r>
              <a:rPr lang="zh-CN" altLang="en-US" sz="2400" b="1" dirty="0"/>
              <a:t>．线性不可分数据的最优分类超平面</a:t>
            </a:r>
            <a:r>
              <a:rPr lang="zh-CN" altLang="en-US" sz="2400" dirty="0"/>
              <a:t> </a:t>
            </a:r>
            <a:endParaRPr lang="zh-CN" altLang="en-US" sz="2400" dirty="0"/>
          </a:p>
          <a:p>
            <a:pPr eaLnBrk="1" hangingPunct="1">
              <a:lnSpc>
                <a:spcPct val="80000"/>
              </a:lnSpc>
            </a:pPr>
            <a:r>
              <a:rPr lang="zh-CN" altLang="en-US" sz="2400" dirty="0"/>
              <a:t>引入非负松弛变量</a:t>
            </a:r>
            <a:r>
              <a:rPr lang="en-US" altLang="zh-CN" sz="2400" i="1" dirty="0"/>
              <a:t>ξ</a:t>
            </a:r>
            <a:r>
              <a:rPr lang="en-US" altLang="zh-CN" sz="2400" baseline="-25000" dirty="0"/>
              <a:t>i</a:t>
            </a:r>
            <a:r>
              <a:rPr lang="en-US" altLang="zh-CN" sz="2400" dirty="0"/>
              <a:t>≥0</a:t>
            </a:r>
            <a:r>
              <a:rPr lang="zh-CN" altLang="en-US" sz="2400" dirty="0"/>
              <a:t>。 </a:t>
            </a:r>
            <a:endParaRPr lang="zh-CN" altLang="en-US" sz="2400" dirty="0"/>
          </a:p>
          <a:p>
            <a:pPr eaLnBrk="1" hangingPunct="1">
              <a:lnSpc>
                <a:spcPct val="80000"/>
              </a:lnSpc>
            </a:pPr>
            <a:r>
              <a:rPr lang="zh-CN" altLang="en-US" sz="2400" dirty="0"/>
              <a:t>线性约束条件转化为 </a:t>
            </a:r>
            <a:endParaRPr lang="zh-CN" altLang="en-US" sz="2400" dirty="0"/>
          </a:p>
          <a:p>
            <a:pPr algn="ctr" eaLnBrk="1" hangingPunct="1">
              <a:lnSpc>
                <a:spcPct val="80000"/>
              </a:lnSpc>
              <a:buFont typeface="Wingdings" panose="05000000000000000000" pitchFamily="2" charset="2"/>
              <a:buNone/>
            </a:pPr>
            <a:r>
              <a:rPr lang="en-US" altLang="zh-CN" sz="2400" dirty="0"/>
              <a:t>y</a:t>
            </a:r>
            <a:r>
              <a:rPr lang="en-US" altLang="zh-CN" sz="2400" baseline="-25000" dirty="0"/>
              <a:t>i</a:t>
            </a:r>
            <a:r>
              <a:rPr lang="en-US" altLang="zh-CN" sz="2400" dirty="0"/>
              <a:t>[(</a:t>
            </a:r>
            <a:r>
              <a:rPr lang="en-US" altLang="zh-CN" sz="2400" b="1" i="1" dirty="0"/>
              <a:t>w </a:t>
            </a:r>
            <a:r>
              <a:rPr lang="en-US" altLang="zh-CN" sz="2400" b="1" dirty="0">
                <a:latin typeface="Times New Roman" panose="02020603050405020304" pitchFamily="18" charset="0"/>
              </a:rPr>
              <a:t>·</a:t>
            </a:r>
            <a:r>
              <a:rPr lang="en-US" altLang="zh-CN" sz="2400" b="1" dirty="0"/>
              <a:t>x</a:t>
            </a:r>
            <a:r>
              <a:rPr lang="en-US" altLang="zh-CN" sz="2400" b="1" baseline="-25000" dirty="0"/>
              <a:t>i</a:t>
            </a:r>
            <a:r>
              <a:rPr lang="en-US" altLang="zh-CN" sz="2400" dirty="0"/>
              <a:t>)</a:t>
            </a:r>
            <a:r>
              <a:rPr lang="zh-CN" altLang="en-US" sz="2400" dirty="0"/>
              <a:t>－</a:t>
            </a:r>
            <a:r>
              <a:rPr lang="en-US" altLang="zh-CN" sz="2400" dirty="0"/>
              <a:t>b] ≥ 1</a:t>
            </a:r>
            <a:r>
              <a:rPr lang="zh-CN" altLang="en-US" sz="2400" dirty="0"/>
              <a:t>－</a:t>
            </a:r>
            <a:r>
              <a:rPr lang="en-US" altLang="zh-CN" sz="2400" i="1" dirty="0"/>
              <a:t>ξ</a:t>
            </a:r>
            <a:r>
              <a:rPr lang="en-US" altLang="zh-CN" sz="2400" baseline="-25000" dirty="0"/>
              <a:t>i</a:t>
            </a:r>
            <a:r>
              <a:rPr lang="zh-CN" altLang="en-US" sz="2400" dirty="0"/>
              <a:t>，</a:t>
            </a:r>
            <a:r>
              <a:rPr lang="en-US" altLang="zh-CN" sz="2400" dirty="0"/>
              <a:t>i=1,2,</a:t>
            </a:r>
            <a:r>
              <a:rPr lang="en-US" altLang="zh-CN" sz="2400" dirty="0">
                <a:latin typeface="Times New Roman" panose="02020603050405020304" pitchFamily="18" charset="0"/>
              </a:rPr>
              <a:t>…</a:t>
            </a:r>
            <a:r>
              <a:rPr lang="en-US" altLang="zh-CN" sz="2400" dirty="0"/>
              <a:t>,N </a:t>
            </a:r>
            <a:endParaRPr lang="en-US" altLang="zh-CN" sz="2400" dirty="0"/>
          </a:p>
          <a:p>
            <a:pPr eaLnBrk="1" hangingPunct="1">
              <a:lnSpc>
                <a:spcPct val="80000"/>
              </a:lnSpc>
            </a:pPr>
            <a:r>
              <a:rPr lang="zh-CN" altLang="en-US" sz="2400" dirty="0"/>
              <a:t>二次规划问题就变成 </a:t>
            </a: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eaLnBrk="1" hangingPunct="1">
              <a:lnSpc>
                <a:spcPct val="80000"/>
              </a:lnSpc>
            </a:pPr>
            <a:endParaRPr lang="zh-CN" altLang="en-US" sz="2400" dirty="0"/>
          </a:p>
          <a:p>
            <a:pPr lvl="1" eaLnBrk="1" hangingPunct="1">
              <a:lnSpc>
                <a:spcPct val="80000"/>
              </a:lnSpc>
            </a:pPr>
            <a:r>
              <a:rPr lang="zh-CN" altLang="en-US" sz="2000" dirty="0"/>
              <a:t>其中</a:t>
            </a:r>
            <a:r>
              <a:rPr lang="en-US" altLang="zh-CN" sz="2000" dirty="0"/>
              <a:t>C</a:t>
            </a:r>
            <a:r>
              <a:rPr lang="zh-CN" altLang="en-US" sz="2000" dirty="0"/>
              <a:t>被称为惩罚因子。通过改变惩罚因子可以在最大分类间隔和误分率之间进行折衷。</a:t>
            </a:r>
            <a:endParaRPr lang="zh-CN" altLang="en-US" sz="2000" dirty="0"/>
          </a:p>
          <a:p>
            <a:pPr eaLnBrk="1" hangingPunct="1">
              <a:lnSpc>
                <a:spcPct val="80000"/>
              </a:lnSpc>
            </a:pPr>
            <a:r>
              <a:rPr lang="zh-CN" altLang="en-US" sz="2400" dirty="0"/>
              <a:t>求解这个二次优化问题的方法与在可分情况下几乎相同，只是约束条件有一点小变化 </a:t>
            </a:r>
            <a:endParaRPr lang="zh-CN" altLang="en-US" sz="2400" dirty="0"/>
          </a:p>
        </p:txBody>
      </p:sp>
      <p:sp>
        <p:nvSpPr>
          <p:cNvPr id="30724" name="Rectangle 5"/>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3364" name="Object 4"/>
          <p:cNvGraphicFramePr>
            <a:graphicFrameLocks noChangeAspect="1"/>
          </p:cNvGraphicFramePr>
          <p:nvPr/>
        </p:nvGraphicFramePr>
        <p:xfrm>
          <a:off x="2652713" y="3357563"/>
          <a:ext cx="3214687" cy="990600"/>
        </p:xfrm>
        <a:graphic>
          <a:graphicData uri="http://schemas.openxmlformats.org/presentationml/2006/ole">
            <mc:AlternateContent xmlns:mc="http://schemas.openxmlformats.org/markup-compatibility/2006">
              <mc:Choice xmlns:v="urn:schemas-microsoft-com:vml" Requires="v">
                <p:oleObj spid="_x0000_s3081" name="" r:id="rId1" imgW="1485900" imgH="457200" progId="Equation.3">
                  <p:embed/>
                </p:oleObj>
              </mc:Choice>
              <mc:Fallback>
                <p:oleObj name="" r:id="rId1" imgW="1485900" imgH="457200" progId="Equation.3">
                  <p:embed/>
                  <p:pic>
                    <p:nvPicPr>
                      <p:cNvPr id="0" name="图片 3080"/>
                      <p:cNvPicPr/>
                      <p:nvPr/>
                    </p:nvPicPr>
                    <p:blipFill>
                      <a:blip r:embed="rId2"/>
                      <a:stretch>
                        <a:fillRect/>
                      </a:stretch>
                    </p:blipFill>
                    <p:spPr>
                      <a:xfrm>
                        <a:off x="2652713" y="3357563"/>
                        <a:ext cx="3214687" cy="990600"/>
                      </a:xfrm>
                      <a:prstGeom prst="rect">
                        <a:avLst/>
                      </a:prstGeom>
                      <a:noFill/>
                      <a:ln w="38100">
                        <a:noFill/>
                        <a:miter/>
                      </a:ln>
                    </p:spPr>
                  </p:pic>
                </p:oleObj>
              </mc:Fallback>
            </mc:AlternateContent>
          </a:graphicData>
        </a:graphic>
      </p:graphicFrame>
      <p:sp>
        <p:nvSpPr>
          <p:cNvPr id="30726" name="Rectangle 7"/>
          <p:cNvSpPr/>
          <p:nvPr/>
        </p:nvSpPr>
        <p:spPr>
          <a:xfrm>
            <a:off x="0" y="31003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3366" name="Object 6"/>
          <p:cNvGraphicFramePr>
            <a:graphicFrameLocks noChangeAspect="1"/>
          </p:cNvGraphicFramePr>
          <p:nvPr/>
        </p:nvGraphicFramePr>
        <p:xfrm>
          <a:off x="2843213" y="5653088"/>
          <a:ext cx="3097212" cy="1160462"/>
        </p:xfrm>
        <a:graphic>
          <a:graphicData uri="http://schemas.openxmlformats.org/presentationml/2006/ole">
            <mc:AlternateContent xmlns:mc="http://schemas.openxmlformats.org/markup-compatibility/2006">
              <mc:Choice xmlns:v="urn:schemas-microsoft-com:vml" Requires="v">
                <p:oleObj spid="_x0000_s3092" name="" r:id="rId3" imgW="1752600" imgH="660400" progId="Equation.3">
                  <p:embed/>
                </p:oleObj>
              </mc:Choice>
              <mc:Fallback>
                <p:oleObj name="" r:id="rId3" imgW="1752600" imgH="660400" progId="Equation.3">
                  <p:embed/>
                  <p:pic>
                    <p:nvPicPr>
                      <p:cNvPr id="0" name="图片 3091"/>
                      <p:cNvPicPr/>
                      <p:nvPr/>
                    </p:nvPicPr>
                    <p:blipFill>
                      <a:blip r:embed="rId4"/>
                      <a:stretch>
                        <a:fillRect/>
                      </a:stretch>
                    </p:blipFill>
                    <p:spPr>
                      <a:xfrm>
                        <a:off x="2843213" y="5653088"/>
                        <a:ext cx="3097212" cy="1160462"/>
                      </a:xfrm>
                      <a:prstGeom prst="rect">
                        <a:avLst/>
                      </a:prstGeom>
                      <a:noFill/>
                      <a:ln w="38100">
                        <a:noFill/>
                        <a:miter/>
                      </a:ln>
                    </p:spPr>
                  </p:pic>
                </p:oleObj>
              </mc:Fallback>
            </mc:AlternateContent>
          </a:graphicData>
        </a:graphic>
      </p:graphicFrame>
      <p:sp>
        <p:nvSpPr>
          <p:cNvPr id="30728"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602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363">
                                            <p:txEl>
                                              <p:charRg st="0" end="19"/>
                                            </p:txEl>
                                          </p:spTgt>
                                        </p:tgtEl>
                                        <p:attrNameLst>
                                          <p:attrName>style.visibility</p:attrName>
                                        </p:attrNameLst>
                                      </p:cBhvr>
                                      <p:to>
                                        <p:strVal val="visible"/>
                                      </p:to>
                                    </p:set>
                                    <p:anim calcmode="lin" valueType="num">
                                      <p:cBhvr additive="base">
                                        <p:cTn id="7" dur="500" fill="hold"/>
                                        <p:tgtEl>
                                          <p:spTgt spid="143363">
                                            <p:txEl>
                                              <p:charRg st="0" end="1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3">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3363">
                                            <p:txEl>
                                              <p:charRg st="19" end="34"/>
                                            </p:txEl>
                                          </p:spTgt>
                                        </p:tgtEl>
                                        <p:attrNameLst>
                                          <p:attrName>style.visibility</p:attrName>
                                        </p:attrNameLst>
                                      </p:cBhvr>
                                      <p:to>
                                        <p:strVal val="visible"/>
                                      </p:to>
                                    </p:set>
                                    <p:anim calcmode="lin" valueType="num">
                                      <p:cBhvr additive="base">
                                        <p:cTn id="13" dur="500" fill="hold"/>
                                        <p:tgtEl>
                                          <p:spTgt spid="143363">
                                            <p:txEl>
                                              <p:charRg st="19" end="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3363">
                                            <p:txEl>
                                              <p:charRg st="19" end="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363">
                                            <p:txEl>
                                              <p:charRg st="34" end="45"/>
                                            </p:txEl>
                                          </p:spTgt>
                                        </p:tgtEl>
                                        <p:attrNameLst>
                                          <p:attrName>style.visibility</p:attrName>
                                        </p:attrNameLst>
                                      </p:cBhvr>
                                      <p:to>
                                        <p:strVal val="visible"/>
                                      </p:to>
                                    </p:set>
                                    <p:anim calcmode="lin" valueType="num">
                                      <p:cBhvr additive="base">
                                        <p:cTn id="19" dur="500" fill="hold"/>
                                        <p:tgtEl>
                                          <p:spTgt spid="143363">
                                            <p:txEl>
                                              <p:charRg st="34" end="4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3363">
                                            <p:txEl>
                                              <p:charRg st="34" end="4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3363">
                                            <p:txEl>
                                              <p:charRg st="45" end="77"/>
                                            </p:txEl>
                                          </p:spTgt>
                                        </p:tgtEl>
                                        <p:attrNameLst>
                                          <p:attrName>style.visibility</p:attrName>
                                        </p:attrNameLst>
                                      </p:cBhvr>
                                      <p:to>
                                        <p:strVal val="visible"/>
                                      </p:to>
                                    </p:set>
                                    <p:anim calcmode="lin" valueType="num">
                                      <p:cBhvr additive="base">
                                        <p:cTn id="25" dur="500" fill="hold"/>
                                        <p:tgtEl>
                                          <p:spTgt spid="143363">
                                            <p:txEl>
                                              <p:charRg st="45" end="7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3363">
                                            <p:txEl>
                                              <p:charRg st="45" end="7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3363">
                                            <p:txEl>
                                              <p:charRg st="77" end="88"/>
                                            </p:txEl>
                                          </p:spTgt>
                                        </p:tgtEl>
                                        <p:attrNameLst>
                                          <p:attrName>style.visibility</p:attrName>
                                        </p:attrNameLst>
                                      </p:cBhvr>
                                      <p:to>
                                        <p:strVal val="visible"/>
                                      </p:to>
                                    </p:set>
                                    <p:anim calcmode="lin" valueType="num">
                                      <p:cBhvr additive="base">
                                        <p:cTn id="31" dur="500" fill="hold"/>
                                        <p:tgtEl>
                                          <p:spTgt spid="143363">
                                            <p:txEl>
                                              <p:charRg st="77" end="8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3363">
                                            <p:txEl>
                                              <p:charRg st="77" end="8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43364"/>
                                        </p:tgtEl>
                                        <p:attrNameLst>
                                          <p:attrName>style.visibility</p:attrName>
                                        </p:attrNameLst>
                                      </p:cBhvr>
                                      <p:to>
                                        <p:strVal val="visible"/>
                                      </p:to>
                                    </p:set>
                                    <p:animEffect transition="in" filter="checkerboard(across)">
                                      <p:cBhvr>
                                        <p:cTn id="37" dur="500"/>
                                        <p:tgtEl>
                                          <p:spTgt spid="14336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3363">
                                            <p:txEl>
                                              <p:charRg st="91" end="131"/>
                                            </p:txEl>
                                          </p:spTgt>
                                        </p:tgtEl>
                                        <p:attrNameLst>
                                          <p:attrName>style.visibility</p:attrName>
                                        </p:attrNameLst>
                                      </p:cBhvr>
                                      <p:to>
                                        <p:strVal val="visible"/>
                                      </p:to>
                                    </p:set>
                                    <p:anim calcmode="lin" valueType="num">
                                      <p:cBhvr additive="base">
                                        <p:cTn id="42" dur="500" fill="hold"/>
                                        <p:tgtEl>
                                          <p:spTgt spid="143363">
                                            <p:txEl>
                                              <p:charRg st="91" end="13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43363">
                                            <p:txEl>
                                              <p:charRg st="91" end="131"/>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143363">
                                            <p:txEl>
                                              <p:charRg st="131" end="170"/>
                                            </p:txEl>
                                          </p:spTgt>
                                        </p:tgtEl>
                                        <p:attrNameLst>
                                          <p:attrName>style.visibility</p:attrName>
                                        </p:attrNameLst>
                                      </p:cBhvr>
                                      <p:to>
                                        <p:strVal val="visible"/>
                                      </p:to>
                                    </p:set>
                                    <p:anim calcmode="lin" valueType="num">
                                      <p:cBhvr additive="base">
                                        <p:cTn id="48" dur="500" fill="hold"/>
                                        <p:tgtEl>
                                          <p:spTgt spid="143363">
                                            <p:txEl>
                                              <p:charRg st="131" end="17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143363">
                                            <p:txEl>
                                              <p:charRg st="131" end="17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43366"/>
                                        </p:tgtEl>
                                        <p:attrNameLst>
                                          <p:attrName>style.visibility</p:attrName>
                                        </p:attrNameLst>
                                      </p:cBhvr>
                                      <p:to>
                                        <p:strVal val="visible"/>
                                      </p:to>
                                    </p:set>
                                    <p:animEffect transition="in" filter="dissolve">
                                      <p:cBhvr>
                                        <p:cTn id="54" dur="500"/>
                                        <p:tgtEl>
                                          <p:spTgt spid="14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6.4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统计学习</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595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zh-CN" altLang="en-US" sz="2800" dirty="0"/>
              <a:t>传统的统计学理论，即</a:t>
            </a:r>
            <a:r>
              <a:rPr lang="en-US" altLang="zh-CN" sz="2800" dirty="0"/>
              <a:t>Fisher</a:t>
            </a:r>
            <a:r>
              <a:rPr lang="zh-CN" altLang="en-US" sz="2800" dirty="0"/>
              <a:t>理论体系的前提条件</a:t>
            </a:r>
            <a:endParaRPr lang="zh-CN" altLang="en-US" sz="2800" dirty="0"/>
          </a:p>
          <a:p>
            <a:pPr lvl="1" eaLnBrk="1" hangingPunct="1">
              <a:lnSpc>
                <a:spcPct val="80000"/>
              </a:lnSpc>
            </a:pPr>
            <a:r>
              <a:rPr lang="zh-CN" altLang="en-US" sz="2400" dirty="0"/>
              <a:t>已知准确的样本分布函数</a:t>
            </a:r>
            <a:endParaRPr lang="zh-CN" altLang="en-US" sz="2400" dirty="0"/>
          </a:p>
          <a:p>
            <a:pPr lvl="1" eaLnBrk="1" hangingPunct="1">
              <a:lnSpc>
                <a:spcPct val="80000"/>
              </a:lnSpc>
            </a:pPr>
            <a:r>
              <a:rPr lang="zh-CN" altLang="en-US" sz="2400" dirty="0"/>
              <a:t>并且采样无穷多为 </a:t>
            </a:r>
            <a:endParaRPr lang="zh-CN" altLang="en-US" sz="2400" dirty="0"/>
          </a:p>
          <a:p>
            <a:pPr eaLnBrk="1" hangingPunct="1">
              <a:lnSpc>
                <a:spcPct val="80000"/>
              </a:lnSpc>
            </a:pPr>
            <a:r>
              <a:rPr lang="en-US" altLang="zh-CN" sz="2800" dirty="0"/>
              <a:t>V. Vapnik</a:t>
            </a:r>
            <a:r>
              <a:rPr lang="zh-CN" altLang="en-US" sz="2800" dirty="0"/>
              <a:t>提出小样本（有限样本）统计学习理论</a:t>
            </a:r>
            <a:endParaRPr lang="zh-CN" altLang="en-US" sz="2800" dirty="0"/>
          </a:p>
          <a:p>
            <a:pPr lvl="1" eaLnBrk="1" hangingPunct="1">
              <a:lnSpc>
                <a:spcPct val="80000"/>
              </a:lnSpc>
            </a:pPr>
            <a:r>
              <a:rPr lang="zh-CN" altLang="en-US" sz="2400" dirty="0"/>
              <a:t>小样本统计学习理论基于对学习错误（过学习，</a:t>
            </a:r>
            <a:r>
              <a:rPr lang="en-US" altLang="zh-CN" sz="2400" dirty="0"/>
              <a:t>overfitting</a:t>
            </a:r>
            <a:r>
              <a:rPr lang="zh-CN" altLang="en-US" sz="2400" dirty="0"/>
              <a:t>）和泛化能力之间关系的定量刻画，</a:t>
            </a:r>
            <a:endParaRPr lang="zh-CN" altLang="en-US" sz="2400" dirty="0"/>
          </a:p>
          <a:p>
            <a:pPr lvl="1" eaLnBrk="1" hangingPunct="1">
              <a:lnSpc>
                <a:spcPct val="80000"/>
              </a:lnSpc>
            </a:pPr>
            <a:r>
              <a:rPr lang="zh-CN" altLang="en-US" sz="2400" dirty="0"/>
              <a:t>不仅避免了对样本点分布的假设和数目要求，</a:t>
            </a:r>
            <a:endParaRPr lang="zh-CN" altLang="en-US" sz="2400" dirty="0"/>
          </a:p>
          <a:p>
            <a:pPr lvl="1" eaLnBrk="1" hangingPunct="1">
              <a:lnSpc>
                <a:spcPct val="80000"/>
              </a:lnSpc>
            </a:pPr>
            <a:r>
              <a:rPr lang="zh-CN" altLang="en-US" sz="2400" dirty="0"/>
              <a:t>还产生了一种新的统计推断原理</a:t>
            </a:r>
            <a:r>
              <a:rPr lang="en-US" altLang="zh-CN" sz="2400" dirty="0">
                <a:latin typeface="Times New Roman" panose="02020603050405020304" pitchFamily="18" charset="0"/>
              </a:rPr>
              <a:t>——</a:t>
            </a:r>
            <a:r>
              <a:rPr lang="zh-CN" altLang="en-US" sz="2400" dirty="0"/>
              <a:t>结构风险最小化原理。</a:t>
            </a:r>
            <a:endParaRPr lang="zh-CN" altLang="en-US" sz="2400" dirty="0"/>
          </a:p>
        </p:txBody>
      </p:sp>
      <p:sp>
        <p:nvSpPr>
          <p:cNvPr id="13316"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2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5955">
                                            <p:txEl>
                                              <p:charRg st="0" end="26"/>
                                            </p:txEl>
                                          </p:spTgt>
                                        </p:tgtEl>
                                        <p:attrNameLst>
                                          <p:attrName>style.visibility</p:attrName>
                                        </p:attrNameLst>
                                      </p:cBhvr>
                                      <p:to>
                                        <p:strVal val="visible"/>
                                      </p:to>
                                    </p:set>
                                    <p:anim calcmode="lin" valueType="num">
                                      <p:cBhvr additive="base">
                                        <p:cTn id="7" dur="500" fill="hold"/>
                                        <p:tgtEl>
                                          <p:spTgt spid="12595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595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5955">
                                            <p:txEl>
                                              <p:charRg st="26" end="38"/>
                                            </p:txEl>
                                          </p:spTgt>
                                        </p:tgtEl>
                                        <p:attrNameLst>
                                          <p:attrName>style.visibility</p:attrName>
                                        </p:attrNameLst>
                                      </p:cBhvr>
                                      <p:to>
                                        <p:strVal val="visible"/>
                                      </p:to>
                                    </p:set>
                                    <p:anim calcmode="lin" valueType="num">
                                      <p:cBhvr additive="base">
                                        <p:cTn id="13" dur="500" fill="hold"/>
                                        <p:tgtEl>
                                          <p:spTgt spid="125955">
                                            <p:txEl>
                                              <p:charRg st="26"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5955">
                                            <p:txEl>
                                              <p:charRg st="26"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5955">
                                            <p:txEl>
                                              <p:charRg st="38" end="48"/>
                                            </p:txEl>
                                          </p:spTgt>
                                        </p:tgtEl>
                                        <p:attrNameLst>
                                          <p:attrName>style.visibility</p:attrName>
                                        </p:attrNameLst>
                                      </p:cBhvr>
                                      <p:to>
                                        <p:strVal val="visible"/>
                                      </p:to>
                                    </p:set>
                                    <p:anim calcmode="lin" valueType="num">
                                      <p:cBhvr additive="base">
                                        <p:cTn id="19" dur="500" fill="hold"/>
                                        <p:tgtEl>
                                          <p:spTgt spid="125955">
                                            <p:txEl>
                                              <p:charRg st="38" end="4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5955">
                                            <p:txEl>
                                              <p:charRg st="38" end="4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5955">
                                            <p:txEl>
                                              <p:charRg st="48" end="75"/>
                                            </p:txEl>
                                          </p:spTgt>
                                        </p:tgtEl>
                                        <p:attrNameLst>
                                          <p:attrName>style.visibility</p:attrName>
                                        </p:attrNameLst>
                                      </p:cBhvr>
                                      <p:to>
                                        <p:strVal val="visible"/>
                                      </p:to>
                                    </p:set>
                                    <p:anim calcmode="lin" valueType="num">
                                      <p:cBhvr additive="base">
                                        <p:cTn id="25" dur="500" fill="hold"/>
                                        <p:tgtEl>
                                          <p:spTgt spid="125955">
                                            <p:txEl>
                                              <p:charRg st="48" end="7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5955">
                                            <p:txEl>
                                              <p:charRg st="48" end="7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5955">
                                            <p:txEl>
                                              <p:charRg st="75" end="124"/>
                                            </p:txEl>
                                          </p:spTgt>
                                        </p:tgtEl>
                                        <p:attrNameLst>
                                          <p:attrName>style.visibility</p:attrName>
                                        </p:attrNameLst>
                                      </p:cBhvr>
                                      <p:to>
                                        <p:strVal val="visible"/>
                                      </p:to>
                                    </p:set>
                                    <p:anim calcmode="lin" valueType="num">
                                      <p:cBhvr additive="base">
                                        <p:cTn id="31" dur="500" fill="hold"/>
                                        <p:tgtEl>
                                          <p:spTgt spid="125955">
                                            <p:txEl>
                                              <p:charRg st="75" end="12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5955">
                                            <p:txEl>
                                              <p:charRg st="75" end="12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5955">
                                            <p:txEl>
                                              <p:charRg st="124" end="145"/>
                                            </p:txEl>
                                          </p:spTgt>
                                        </p:tgtEl>
                                        <p:attrNameLst>
                                          <p:attrName>style.visibility</p:attrName>
                                        </p:attrNameLst>
                                      </p:cBhvr>
                                      <p:to>
                                        <p:strVal val="visible"/>
                                      </p:to>
                                    </p:set>
                                    <p:anim calcmode="lin" valueType="num">
                                      <p:cBhvr additive="base">
                                        <p:cTn id="37" dur="500" fill="hold"/>
                                        <p:tgtEl>
                                          <p:spTgt spid="125955">
                                            <p:txEl>
                                              <p:charRg st="124" end="14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5955">
                                            <p:txEl>
                                              <p:charRg st="124" end="14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5955">
                                            <p:txEl>
                                              <p:charRg st="145" end="172"/>
                                            </p:txEl>
                                          </p:spTgt>
                                        </p:tgtEl>
                                        <p:attrNameLst>
                                          <p:attrName>style.visibility</p:attrName>
                                        </p:attrNameLst>
                                      </p:cBhvr>
                                      <p:to>
                                        <p:strVal val="visible"/>
                                      </p:to>
                                    </p:set>
                                    <p:anim calcmode="lin" valueType="num">
                                      <p:cBhvr additive="base">
                                        <p:cTn id="43" dur="500" fill="hold"/>
                                        <p:tgtEl>
                                          <p:spTgt spid="125955">
                                            <p:txEl>
                                              <p:charRg st="145" end="17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25955">
                                            <p:txEl>
                                              <p:charRg st="145"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非线性数据</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4387"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en-US" altLang="zh-CN" sz="2800" b="1" dirty="0"/>
              <a:t>3</a:t>
            </a:r>
            <a:r>
              <a:rPr lang="zh-CN" altLang="en-US" sz="2800" b="1" dirty="0"/>
              <a:t>．非线性数据的最优分类超平面</a:t>
            </a:r>
            <a:r>
              <a:rPr lang="zh-CN" altLang="en-US" sz="2800" dirty="0"/>
              <a:t> </a:t>
            </a:r>
            <a:endParaRPr lang="zh-CN" altLang="en-US" sz="2800" dirty="0"/>
          </a:p>
          <a:p>
            <a:pPr eaLnBrk="1" hangingPunct="1">
              <a:lnSpc>
                <a:spcPct val="90000"/>
              </a:lnSpc>
            </a:pPr>
            <a:r>
              <a:rPr lang="zh-CN" altLang="en-US" sz="2800" dirty="0"/>
              <a:t>非线性问题，</a:t>
            </a:r>
            <a:r>
              <a:rPr lang="en-US" altLang="zh-CN" sz="2800" dirty="0"/>
              <a:t>SVM</a:t>
            </a:r>
            <a:r>
              <a:rPr lang="zh-CN" altLang="en-US" sz="2800" dirty="0"/>
              <a:t>通过非线性变换把非线性数据映射到另一个高维空间（特征空间）。</a:t>
            </a:r>
            <a:endParaRPr lang="zh-CN" altLang="en-US" sz="2800" dirty="0"/>
          </a:p>
          <a:p>
            <a:pPr eaLnBrk="1" hangingPunct="1">
              <a:lnSpc>
                <a:spcPct val="90000"/>
              </a:lnSpc>
            </a:pPr>
            <a:r>
              <a:rPr lang="zh-CN" altLang="en-US" sz="2800" dirty="0"/>
              <a:t>即对于线性不可分的样本</a:t>
            </a:r>
            <a:r>
              <a:rPr lang="en-US" altLang="zh-CN" sz="2800" b="1" dirty="0"/>
              <a:t>x</a:t>
            </a:r>
            <a:r>
              <a:rPr lang="en-US" altLang="zh-CN" sz="2800" dirty="0"/>
              <a:t>∈R</a:t>
            </a:r>
            <a:r>
              <a:rPr lang="en-US" altLang="zh-CN" sz="2800" baseline="30000" dirty="0"/>
              <a:t>d</a:t>
            </a:r>
            <a:r>
              <a:rPr lang="zh-CN" altLang="en-US" sz="2800" dirty="0"/>
              <a:t>，作非线性变换</a:t>
            </a:r>
            <a:r>
              <a:rPr lang="en-US" altLang="zh-CN" sz="2800" dirty="0"/>
              <a:t>Φ:R</a:t>
            </a:r>
            <a:r>
              <a:rPr lang="en-US" altLang="zh-CN" sz="2800" baseline="30000" dirty="0"/>
              <a:t>d</a:t>
            </a:r>
            <a:r>
              <a:rPr lang="en-US" altLang="zh-CN" sz="2800" dirty="0"/>
              <a:t>→H</a:t>
            </a:r>
            <a:r>
              <a:rPr lang="zh-CN" altLang="en-US" sz="2800" dirty="0"/>
              <a:t>，使得</a:t>
            </a:r>
            <a:r>
              <a:rPr lang="en-US" altLang="zh-CN" sz="2800" dirty="0"/>
              <a:t>Φ(</a:t>
            </a:r>
            <a:r>
              <a:rPr lang="en-US" altLang="zh-CN" sz="2800" b="1" dirty="0"/>
              <a:t>x</a:t>
            </a:r>
            <a:r>
              <a:rPr lang="en-US" altLang="zh-CN" sz="2800" dirty="0"/>
              <a:t>)∈H</a:t>
            </a:r>
            <a:r>
              <a:rPr lang="zh-CN" altLang="en-US" sz="2800" dirty="0"/>
              <a:t>在特征空间</a:t>
            </a:r>
            <a:r>
              <a:rPr lang="en-US" altLang="zh-CN" sz="2800" dirty="0"/>
              <a:t>H</a:t>
            </a:r>
            <a:r>
              <a:rPr lang="zh-CN" altLang="en-US" sz="2800" dirty="0"/>
              <a:t>中是线性可分的。</a:t>
            </a:r>
            <a:endParaRPr lang="zh-CN" altLang="en-US" sz="2800" dirty="0"/>
          </a:p>
          <a:p>
            <a:pPr eaLnBrk="1" hangingPunct="1">
              <a:lnSpc>
                <a:spcPct val="90000"/>
              </a:lnSpc>
            </a:pPr>
            <a:r>
              <a:rPr lang="zh-CN" altLang="en-US" sz="2800" dirty="0"/>
              <a:t>下面的问题就转化成在高维空间</a:t>
            </a:r>
            <a:r>
              <a:rPr lang="en-US" altLang="zh-CN" sz="2800" dirty="0"/>
              <a:t>H</a:t>
            </a:r>
            <a:r>
              <a:rPr lang="zh-CN" altLang="en-US" sz="2800" dirty="0"/>
              <a:t>中求广义最优分类超平面的问题，也就是用最大边距法解决高维空间中的线性可分问题。 </a:t>
            </a:r>
            <a:endParaRPr lang="zh-CN" altLang="en-US" sz="2800" dirty="0"/>
          </a:p>
        </p:txBody>
      </p:sp>
      <p:sp>
        <p:nvSpPr>
          <p:cNvPr id="31748"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351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4387">
                                            <p:txEl>
                                              <p:charRg st="0" end="17"/>
                                            </p:txEl>
                                          </p:spTgt>
                                        </p:tgtEl>
                                        <p:attrNameLst>
                                          <p:attrName>style.visibility</p:attrName>
                                        </p:attrNameLst>
                                      </p:cBhvr>
                                      <p:to>
                                        <p:strVal val="visible"/>
                                      </p:to>
                                    </p:set>
                                    <p:anim calcmode="lin" valueType="num">
                                      <p:cBhvr additive="base">
                                        <p:cTn id="7" dur="500" fill="hold"/>
                                        <p:tgtEl>
                                          <p:spTgt spid="144387">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7">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4387">
                                            <p:txEl>
                                              <p:charRg st="17" end="57"/>
                                            </p:txEl>
                                          </p:spTgt>
                                        </p:tgtEl>
                                        <p:attrNameLst>
                                          <p:attrName>style.visibility</p:attrName>
                                        </p:attrNameLst>
                                      </p:cBhvr>
                                      <p:to>
                                        <p:strVal val="visible"/>
                                      </p:to>
                                    </p:set>
                                    <p:anim calcmode="lin" valueType="num">
                                      <p:cBhvr additive="base">
                                        <p:cTn id="13" dur="500" fill="hold"/>
                                        <p:tgtEl>
                                          <p:spTgt spid="144387">
                                            <p:txEl>
                                              <p:charRg st="17" end="5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4387">
                                            <p:txEl>
                                              <p:charRg st="17" end="5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4387">
                                            <p:txEl>
                                              <p:charRg st="57" end="109"/>
                                            </p:txEl>
                                          </p:spTgt>
                                        </p:tgtEl>
                                        <p:attrNameLst>
                                          <p:attrName>style.visibility</p:attrName>
                                        </p:attrNameLst>
                                      </p:cBhvr>
                                      <p:to>
                                        <p:strVal val="visible"/>
                                      </p:to>
                                    </p:set>
                                    <p:anim calcmode="lin" valueType="num">
                                      <p:cBhvr additive="base">
                                        <p:cTn id="19" dur="500" fill="hold"/>
                                        <p:tgtEl>
                                          <p:spTgt spid="144387">
                                            <p:txEl>
                                              <p:charRg st="57" end="10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7">
                                            <p:txEl>
                                              <p:charRg st="57" end="10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4387">
                                            <p:txEl>
                                              <p:charRg st="109" end="165"/>
                                            </p:txEl>
                                          </p:spTgt>
                                        </p:tgtEl>
                                        <p:attrNameLst>
                                          <p:attrName>style.visibility</p:attrName>
                                        </p:attrNameLst>
                                      </p:cBhvr>
                                      <p:to>
                                        <p:strVal val="visible"/>
                                      </p:to>
                                    </p:set>
                                    <p:anim calcmode="lin" valueType="num">
                                      <p:cBhvr additive="base">
                                        <p:cTn id="25" dur="500" fill="hold"/>
                                        <p:tgtEl>
                                          <p:spTgt spid="144387">
                                            <p:txEl>
                                              <p:charRg st="109" end="16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4387">
                                            <p:txEl>
                                              <p:charRg st="109" end="16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SVM</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解决思路</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5411"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90000"/>
              </a:lnSpc>
            </a:pPr>
            <a:r>
              <a:rPr lang="zh-CN" altLang="en-US" sz="2400" dirty="0"/>
              <a:t>直接寻求非线性变换</a:t>
            </a:r>
            <a:r>
              <a:rPr lang="en-US" altLang="zh-CN" sz="2400" dirty="0"/>
              <a:t>Φ</a:t>
            </a:r>
            <a:r>
              <a:rPr lang="zh-CN" altLang="en-US" sz="2400" dirty="0"/>
              <a:t>往往很复杂，一般很难实现。</a:t>
            </a:r>
            <a:endParaRPr lang="zh-CN" altLang="en-US" sz="2400" dirty="0"/>
          </a:p>
          <a:p>
            <a:pPr eaLnBrk="1" hangingPunct="1">
              <a:lnSpc>
                <a:spcPct val="90000"/>
              </a:lnSpc>
            </a:pPr>
            <a:r>
              <a:rPr lang="zh-CN" altLang="en-US" sz="2400" dirty="0"/>
              <a:t>但是</a:t>
            </a:r>
            <a:r>
              <a:rPr lang="en-US" altLang="zh-CN" sz="2400" dirty="0"/>
              <a:t>SVM</a:t>
            </a:r>
            <a:r>
              <a:rPr lang="zh-CN" altLang="en-US" sz="2400" dirty="0"/>
              <a:t>巧妙地通过核函数（</a:t>
            </a:r>
            <a:r>
              <a:rPr lang="en-US" altLang="zh-CN" sz="2400" dirty="0"/>
              <a:t>Kernel function</a:t>
            </a:r>
            <a:r>
              <a:rPr lang="zh-CN" altLang="en-US" sz="2400" dirty="0"/>
              <a:t>）避开了这种分线性变换。用特征向量</a:t>
            </a:r>
            <a:r>
              <a:rPr lang="en-US" altLang="zh-CN" sz="2400" dirty="0"/>
              <a:t>Φ(</a:t>
            </a:r>
            <a:r>
              <a:rPr lang="en-US" altLang="zh-CN" sz="2400" b="1" dirty="0"/>
              <a:t>x</a:t>
            </a:r>
            <a:r>
              <a:rPr lang="en-US" altLang="zh-CN" sz="2400" dirty="0"/>
              <a:t>)</a:t>
            </a:r>
            <a:r>
              <a:rPr lang="zh-CN" altLang="en-US" sz="2400" dirty="0"/>
              <a:t>代替输入向量</a:t>
            </a:r>
            <a:r>
              <a:rPr lang="en-US" altLang="zh-CN" sz="2400" b="1" dirty="0"/>
              <a:t>x</a:t>
            </a:r>
            <a:r>
              <a:rPr lang="zh-CN" altLang="en-US" sz="2400" b="1" dirty="0"/>
              <a:t>。</a:t>
            </a: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endParaRPr lang="zh-CN" altLang="en-US" sz="2400" b="1" dirty="0"/>
          </a:p>
          <a:p>
            <a:pPr eaLnBrk="1" hangingPunct="1">
              <a:lnSpc>
                <a:spcPct val="90000"/>
              </a:lnSpc>
            </a:pPr>
            <a:r>
              <a:rPr lang="zh-CN" altLang="en-US" sz="2400" b="1" dirty="0"/>
              <a:t>令</a:t>
            </a:r>
            <a:r>
              <a:rPr lang="en-US" altLang="zh-CN" sz="2400" b="1" dirty="0"/>
              <a:t>K(x</a:t>
            </a:r>
            <a:r>
              <a:rPr lang="en-US" altLang="zh-CN" sz="2400" b="1" baseline="-25000" dirty="0"/>
              <a:t>i</a:t>
            </a:r>
            <a:r>
              <a:rPr lang="zh-CN" altLang="en-US" sz="2400" b="1" dirty="0"/>
              <a:t>，</a:t>
            </a:r>
            <a:r>
              <a:rPr lang="en-US" altLang="zh-CN" sz="2400" b="1" dirty="0"/>
              <a:t>x</a:t>
            </a:r>
            <a:r>
              <a:rPr lang="en-US" altLang="zh-CN" sz="2400" b="1" baseline="-25000" dirty="0"/>
              <a:t>j</a:t>
            </a:r>
            <a:r>
              <a:rPr lang="en-US" altLang="zh-CN" sz="2400" b="1" dirty="0"/>
              <a:t>)=Φ(x</a:t>
            </a:r>
            <a:r>
              <a:rPr lang="en-US" altLang="zh-CN" sz="2400" b="1" baseline="-25000" dirty="0"/>
              <a:t>i</a:t>
            </a:r>
            <a:r>
              <a:rPr lang="en-US" altLang="zh-CN" sz="2400" b="1" dirty="0"/>
              <a:t>)</a:t>
            </a:r>
            <a:r>
              <a:rPr lang="en-US" altLang="zh-CN" sz="2400" b="1" dirty="0">
                <a:latin typeface="Times New Roman" panose="02020603050405020304" pitchFamily="18" charset="0"/>
              </a:rPr>
              <a:t>·</a:t>
            </a:r>
            <a:r>
              <a:rPr lang="en-US" altLang="zh-CN" sz="2400" b="1" dirty="0"/>
              <a:t>Φ(x</a:t>
            </a:r>
            <a:r>
              <a:rPr lang="en-US" altLang="zh-CN" sz="2400" b="1" baseline="-25000" dirty="0"/>
              <a:t>j</a:t>
            </a:r>
            <a:r>
              <a:rPr lang="en-US" altLang="zh-CN" sz="2400" b="1" dirty="0"/>
              <a:t>)</a:t>
            </a:r>
            <a:r>
              <a:rPr lang="zh-CN" altLang="en-US" sz="2400" b="1" dirty="0"/>
              <a:t>，</a:t>
            </a:r>
            <a:r>
              <a:rPr lang="en-US" altLang="zh-CN" sz="2400" b="1" dirty="0"/>
              <a:t>K</a:t>
            </a:r>
            <a:r>
              <a:rPr lang="zh-CN" altLang="en-US" sz="2400" b="1" dirty="0"/>
              <a:t>被称为核函数。</a:t>
            </a:r>
            <a:endParaRPr lang="zh-CN" altLang="en-US" sz="2400" b="1" dirty="0"/>
          </a:p>
          <a:p>
            <a:pPr eaLnBrk="1" hangingPunct="1">
              <a:lnSpc>
                <a:spcPct val="90000"/>
              </a:lnSpc>
            </a:pPr>
            <a:r>
              <a:rPr lang="zh-CN" altLang="en-US" sz="2400" b="1" dirty="0"/>
              <a:t>根据泛函有关理论，只要一种核函数</a:t>
            </a:r>
            <a:r>
              <a:rPr lang="en-US" altLang="zh-CN" sz="2400" b="1" dirty="0"/>
              <a:t>K(x</a:t>
            </a:r>
            <a:r>
              <a:rPr lang="en-US" altLang="zh-CN" sz="2400" b="1" baseline="-25000" dirty="0"/>
              <a:t>i</a:t>
            </a:r>
            <a:r>
              <a:rPr lang="zh-CN" altLang="en-US" sz="2400" b="1" dirty="0"/>
              <a:t>，</a:t>
            </a:r>
            <a:r>
              <a:rPr lang="en-US" altLang="zh-CN" sz="2400" b="1" dirty="0"/>
              <a:t>x</a:t>
            </a:r>
            <a:r>
              <a:rPr lang="en-US" altLang="zh-CN" sz="2400" b="1" baseline="-25000" dirty="0"/>
              <a:t>j</a:t>
            </a:r>
            <a:r>
              <a:rPr lang="en-US" altLang="zh-CN" sz="2400" b="1" dirty="0"/>
              <a:t>)</a:t>
            </a:r>
            <a:r>
              <a:rPr lang="zh-CN" altLang="en-US" sz="2400" b="1" dirty="0"/>
              <a:t>满足</a:t>
            </a:r>
            <a:r>
              <a:rPr lang="en-US" altLang="zh-CN" sz="2400" b="1" dirty="0"/>
              <a:t>Mercer</a:t>
            </a:r>
            <a:r>
              <a:rPr lang="zh-CN" altLang="en-US" sz="2400" b="1" dirty="0"/>
              <a:t>条件，那么它就对应某一变换空间中的内积。</a:t>
            </a:r>
            <a:endParaRPr lang="zh-CN" altLang="en-US" sz="2400" dirty="0"/>
          </a:p>
        </p:txBody>
      </p:sp>
      <p:sp>
        <p:nvSpPr>
          <p:cNvPr id="32772" name="Rectangle 5"/>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5412" name="Object 4"/>
          <p:cNvGraphicFramePr>
            <a:graphicFrameLocks noChangeAspect="1"/>
          </p:cNvGraphicFramePr>
          <p:nvPr/>
        </p:nvGraphicFramePr>
        <p:xfrm>
          <a:off x="1979613" y="3284538"/>
          <a:ext cx="5084762" cy="819150"/>
        </p:xfrm>
        <a:graphic>
          <a:graphicData uri="http://schemas.openxmlformats.org/presentationml/2006/ole">
            <mc:AlternateContent xmlns:mc="http://schemas.openxmlformats.org/markup-compatibility/2006">
              <mc:Choice xmlns:v="urn:schemas-microsoft-com:vml" Requires="v">
                <p:oleObj spid="_x0000_s3093" name="" r:id="rId1" imgW="2781300" imgH="444500" progId="Equation.3">
                  <p:embed/>
                </p:oleObj>
              </mc:Choice>
              <mc:Fallback>
                <p:oleObj name="" r:id="rId1" imgW="2781300" imgH="444500" progId="Equation.3">
                  <p:embed/>
                  <p:pic>
                    <p:nvPicPr>
                      <p:cNvPr id="0" name="图片 3092"/>
                      <p:cNvPicPr/>
                      <p:nvPr/>
                    </p:nvPicPr>
                    <p:blipFill>
                      <a:blip r:embed="rId2"/>
                      <a:stretch>
                        <a:fillRect/>
                      </a:stretch>
                    </p:blipFill>
                    <p:spPr>
                      <a:xfrm>
                        <a:off x="1979613" y="3284538"/>
                        <a:ext cx="5084762" cy="819150"/>
                      </a:xfrm>
                      <a:prstGeom prst="rect">
                        <a:avLst/>
                      </a:prstGeom>
                      <a:noFill/>
                      <a:ln w="38100">
                        <a:noFill/>
                        <a:miter/>
                      </a:ln>
                    </p:spPr>
                  </p:pic>
                </p:oleObj>
              </mc:Fallback>
            </mc:AlternateContent>
          </a:graphicData>
        </a:graphic>
      </p:graphicFrame>
      <p:sp>
        <p:nvSpPr>
          <p:cNvPr id="32774" name="Rectangle 7"/>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5414" name="Object 6"/>
          <p:cNvGraphicFramePr>
            <a:graphicFrameLocks noChangeAspect="1"/>
          </p:cNvGraphicFramePr>
          <p:nvPr/>
        </p:nvGraphicFramePr>
        <p:xfrm>
          <a:off x="657225" y="4221163"/>
          <a:ext cx="7947025" cy="928687"/>
        </p:xfrm>
        <a:graphic>
          <a:graphicData uri="http://schemas.openxmlformats.org/presentationml/2006/ole">
            <mc:AlternateContent xmlns:mc="http://schemas.openxmlformats.org/markup-compatibility/2006">
              <mc:Choice xmlns:v="urn:schemas-microsoft-com:vml" Requires="v">
                <p:oleObj spid="_x0000_s3091" name="" r:id="rId3" imgW="3911600" imgH="457200" progId="Equation.3">
                  <p:embed/>
                </p:oleObj>
              </mc:Choice>
              <mc:Fallback>
                <p:oleObj name="" r:id="rId3" imgW="3911600" imgH="457200" progId="Equation.3">
                  <p:embed/>
                  <p:pic>
                    <p:nvPicPr>
                      <p:cNvPr id="0" name="图片 3090"/>
                      <p:cNvPicPr/>
                      <p:nvPr/>
                    </p:nvPicPr>
                    <p:blipFill>
                      <a:blip r:embed="rId4"/>
                      <a:stretch>
                        <a:fillRect/>
                      </a:stretch>
                    </p:blipFill>
                    <p:spPr>
                      <a:xfrm>
                        <a:off x="657225" y="4221163"/>
                        <a:ext cx="7947025" cy="928687"/>
                      </a:xfrm>
                      <a:prstGeom prst="rect">
                        <a:avLst/>
                      </a:prstGeom>
                      <a:noFill/>
                      <a:ln w="38100">
                        <a:noFill/>
                        <a:miter/>
                      </a:ln>
                    </p:spPr>
                  </p:pic>
                </p:oleObj>
              </mc:Fallback>
            </mc:AlternateContent>
          </a:graphicData>
        </a:graphic>
      </p:graphicFrame>
      <p:sp>
        <p:nvSpPr>
          <p:cNvPr id="32776"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64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5411">
                                            <p:txEl>
                                              <p:charRg st="0" end="24"/>
                                            </p:txEl>
                                          </p:spTgt>
                                        </p:tgtEl>
                                        <p:attrNameLst>
                                          <p:attrName>style.visibility</p:attrName>
                                        </p:attrNameLst>
                                      </p:cBhvr>
                                      <p:to>
                                        <p:strVal val="visible"/>
                                      </p:to>
                                    </p:set>
                                    <p:anim calcmode="lin" valueType="num">
                                      <p:cBhvr additive="base">
                                        <p:cTn id="7" dur="500" fill="hold"/>
                                        <p:tgtEl>
                                          <p:spTgt spid="145411">
                                            <p:txEl>
                                              <p:charRg st="0" end="2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txEl>
                                              <p:charRg st="0" end="2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5411">
                                            <p:txEl>
                                              <p:charRg st="24" end="83"/>
                                            </p:txEl>
                                          </p:spTgt>
                                        </p:tgtEl>
                                        <p:attrNameLst>
                                          <p:attrName>style.visibility</p:attrName>
                                        </p:attrNameLst>
                                      </p:cBhvr>
                                      <p:to>
                                        <p:strVal val="visible"/>
                                      </p:to>
                                    </p:set>
                                    <p:anim calcmode="lin" valueType="num">
                                      <p:cBhvr additive="base">
                                        <p:cTn id="13" dur="500" fill="hold"/>
                                        <p:tgtEl>
                                          <p:spTgt spid="145411">
                                            <p:txEl>
                                              <p:charRg st="24" end="8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charRg st="24" end="8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45412"/>
                                        </p:tgtEl>
                                        <p:attrNameLst>
                                          <p:attrName>style.visibility</p:attrName>
                                        </p:attrNameLst>
                                      </p:cBhvr>
                                      <p:to>
                                        <p:strVal val="visible"/>
                                      </p:to>
                                    </p:set>
                                    <p:animEffect transition="in" filter="dissolve">
                                      <p:cBhvr>
                                        <p:cTn id="19" dur="500"/>
                                        <p:tgtEl>
                                          <p:spTgt spid="145412"/>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45414"/>
                                        </p:tgtEl>
                                        <p:attrNameLst>
                                          <p:attrName>style.visibility</p:attrName>
                                        </p:attrNameLst>
                                      </p:cBhvr>
                                      <p:to>
                                        <p:strVal val="visible"/>
                                      </p:to>
                                    </p:set>
                                    <p:animEffect transition="in" filter="checkerboard(across)">
                                      <p:cBhvr>
                                        <p:cTn id="24" dur="500"/>
                                        <p:tgtEl>
                                          <p:spTgt spid="145414"/>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5411">
                                            <p:txEl>
                                              <p:charRg st="89" end="120"/>
                                            </p:txEl>
                                          </p:spTgt>
                                        </p:tgtEl>
                                        <p:attrNameLst>
                                          <p:attrName>style.visibility</p:attrName>
                                        </p:attrNameLst>
                                      </p:cBhvr>
                                      <p:to>
                                        <p:strVal val="visible"/>
                                      </p:to>
                                    </p:set>
                                    <p:anim calcmode="lin" valueType="num">
                                      <p:cBhvr additive="base">
                                        <p:cTn id="29" dur="500" fill="hold"/>
                                        <p:tgtEl>
                                          <p:spTgt spid="145411">
                                            <p:txEl>
                                              <p:charRg st="89" end="12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5411">
                                            <p:txEl>
                                              <p:charRg st="89" end="12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5411">
                                            <p:txEl>
                                              <p:charRg st="120" end="173"/>
                                            </p:txEl>
                                          </p:spTgt>
                                        </p:tgtEl>
                                        <p:attrNameLst>
                                          <p:attrName>style.visibility</p:attrName>
                                        </p:attrNameLst>
                                      </p:cBhvr>
                                      <p:to>
                                        <p:strVal val="visible"/>
                                      </p:to>
                                    </p:set>
                                    <p:anim calcmode="lin" valueType="num">
                                      <p:cBhvr additive="base">
                                        <p:cTn id="35" dur="500" fill="hold"/>
                                        <p:tgtEl>
                                          <p:spTgt spid="145411">
                                            <p:txEl>
                                              <p:charRg st="120" end="17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5411">
                                            <p:txEl>
                                              <p:charRg st="120" end="1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支持向量机与核函数</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643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在最优分类超平面中采用适当的核函数就可以实现某一非线性变换后的线性分类，而计算复杂度却没有增加。 </a:t>
            </a:r>
            <a:endParaRPr lang="zh-CN" altLang="en-US" dirty="0"/>
          </a:p>
        </p:txBody>
      </p:sp>
      <p:sp>
        <p:nvSpPr>
          <p:cNvPr id="33796" name="Rectangle 5"/>
          <p:cNvSpPr/>
          <p:nvPr/>
        </p:nvSpPr>
        <p:spPr>
          <a:xfrm>
            <a:off x="0" y="320516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6436" name="Object 4"/>
          <p:cNvGraphicFramePr>
            <a:graphicFrameLocks noChangeAspect="1"/>
          </p:cNvGraphicFramePr>
          <p:nvPr/>
        </p:nvGraphicFramePr>
        <p:xfrm>
          <a:off x="2484438" y="3735388"/>
          <a:ext cx="4535487" cy="846137"/>
        </p:xfrm>
        <a:graphic>
          <a:graphicData uri="http://schemas.openxmlformats.org/presentationml/2006/ole">
            <mc:AlternateContent xmlns:mc="http://schemas.openxmlformats.org/markup-compatibility/2006">
              <mc:Choice xmlns:v="urn:schemas-microsoft-com:vml" Requires="v">
                <p:oleObj spid="_x0000_s3087" name="" r:id="rId1" imgW="2400300" imgH="444500" progId="Equation.3">
                  <p:embed/>
                </p:oleObj>
              </mc:Choice>
              <mc:Fallback>
                <p:oleObj name="" r:id="rId1" imgW="2400300" imgH="444500" progId="Equation.3">
                  <p:embed/>
                  <p:pic>
                    <p:nvPicPr>
                      <p:cNvPr id="0" name="图片 3086"/>
                      <p:cNvPicPr/>
                      <p:nvPr/>
                    </p:nvPicPr>
                    <p:blipFill>
                      <a:blip r:embed="rId2"/>
                      <a:stretch>
                        <a:fillRect/>
                      </a:stretch>
                    </p:blipFill>
                    <p:spPr>
                      <a:xfrm>
                        <a:off x="2484438" y="3735388"/>
                        <a:ext cx="4535487" cy="846137"/>
                      </a:xfrm>
                      <a:prstGeom prst="rect">
                        <a:avLst/>
                      </a:prstGeom>
                      <a:noFill/>
                      <a:ln w="38100">
                        <a:noFill/>
                        <a:miter/>
                      </a:ln>
                    </p:spPr>
                  </p:pic>
                </p:oleObj>
              </mc:Fallback>
            </mc:AlternateContent>
          </a:graphicData>
        </a:graphic>
      </p:graphicFrame>
      <p:sp>
        <p:nvSpPr>
          <p:cNvPr id="33798" name="Rectangle 7"/>
          <p:cNvSpPr/>
          <p:nvPr/>
        </p:nvSpPr>
        <p:spPr>
          <a:xfrm>
            <a:off x="0" y="32004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6438" name="Object 6"/>
          <p:cNvGraphicFramePr>
            <a:graphicFrameLocks noChangeAspect="1"/>
          </p:cNvGraphicFramePr>
          <p:nvPr/>
        </p:nvGraphicFramePr>
        <p:xfrm>
          <a:off x="2339975" y="4811713"/>
          <a:ext cx="4537075" cy="993775"/>
        </p:xfrm>
        <a:graphic>
          <a:graphicData uri="http://schemas.openxmlformats.org/presentationml/2006/ole">
            <mc:AlternateContent xmlns:mc="http://schemas.openxmlformats.org/markup-compatibility/2006">
              <mc:Choice xmlns:v="urn:schemas-microsoft-com:vml" Requires="v">
                <p:oleObj spid="_x0000_s3088" name="" r:id="rId3" imgW="2082800" imgH="457200" progId="Equation.3">
                  <p:embed/>
                </p:oleObj>
              </mc:Choice>
              <mc:Fallback>
                <p:oleObj name="" r:id="rId3" imgW="2082800" imgH="457200" progId="Equation.3">
                  <p:embed/>
                  <p:pic>
                    <p:nvPicPr>
                      <p:cNvPr id="0" name="图片 3087"/>
                      <p:cNvPicPr/>
                      <p:nvPr/>
                    </p:nvPicPr>
                    <p:blipFill>
                      <a:blip r:embed="rId4"/>
                      <a:stretch>
                        <a:fillRect/>
                      </a:stretch>
                    </p:blipFill>
                    <p:spPr>
                      <a:xfrm>
                        <a:off x="2339975" y="4811713"/>
                        <a:ext cx="4537075" cy="993775"/>
                      </a:xfrm>
                      <a:prstGeom prst="rect">
                        <a:avLst/>
                      </a:prstGeom>
                      <a:noFill/>
                      <a:ln w="38100">
                        <a:noFill/>
                        <a:miter/>
                      </a:ln>
                    </p:spPr>
                  </p:pic>
                </p:oleObj>
              </mc:Fallback>
            </mc:AlternateContent>
          </a:graphicData>
        </a:graphic>
      </p:graphicFrame>
      <p:sp>
        <p:nvSpPr>
          <p:cNvPr id="33800"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281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435">
                                            <p:txEl>
                                              <p:charRg st="0" end="50"/>
                                            </p:txEl>
                                          </p:spTgt>
                                        </p:tgtEl>
                                        <p:attrNameLst>
                                          <p:attrName>style.visibility</p:attrName>
                                        </p:attrNameLst>
                                      </p:cBhvr>
                                      <p:to>
                                        <p:strVal val="visible"/>
                                      </p:to>
                                    </p:set>
                                    <p:anim calcmode="lin" valueType="num">
                                      <p:cBhvr additive="base">
                                        <p:cTn id="7" dur="500" fill="hold"/>
                                        <p:tgtEl>
                                          <p:spTgt spid="146435">
                                            <p:txEl>
                                              <p:charRg st="0"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435">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146436"/>
                                        </p:tgtEl>
                                        <p:attrNameLst>
                                          <p:attrName>style.visibility</p:attrName>
                                        </p:attrNameLst>
                                      </p:cBhvr>
                                      <p:to>
                                        <p:strVal val="visible"/>
                                      </p:to>
                                    </p:set>
                                    <p:animEffect transition="in" filter="diamond(in)">
                                      <p:cBhvr>
                                        <p:cTn id="13" dur="2000"/>
                                        <p:tgtEl>
                                          <p:spTgt spid="14643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46438"/>
                                        </p:tgtEl>
                                        <p:attrNameLst>
                                          <p:attrName>style.visibility</p:attrName>
                                        </p:attrNameLst>
                                      </p:cBhvr>
                                      <p:to>
                                        <p:strVal val="visible"/>
                                      </p:to>
                                    </p:set>
                                    <p:animEffect transition="in" filter="dissolve">
                                      <p:cBhvr>
                                        <p:cTn id="18" dur="500"/>
                                        <p:tgtEl>
                                          <p:spTgt spid="146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6.4.3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核函数</a:t>
            </a:r>
            <a:endPar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745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思想：</a:t>
            </a:r>
            <a:endParaRPr lang="zh-CN" altLang="en-US" dirty="0"/>
          </a:p>
          <a:p>
            <a:pPr lvl="1" eaLnBrk="1" hangingPunct="1"/>
            <a:r>
              <a:rPr lang="zh-CN" altLang="en-US" dirty="0"/>
              <a:t>将样本空间的内积替换成了核函数，而运算实际上是在样本空间中进行的，并未在特征空间中计算高维向量内积。</a:t>
            </a:r>
            <a:endParaRPr lang="zh-CN" altLang="en-US" dirty="0"/>
          </a:p>
          <a:p>
            <a:pPr eaLnBrk="1" hangingPunct="1"/>
            <a:r>
              <a:rPr lang="zh-CN" altLang="en-US" dirty="0"/>
              <a:t>条件</a:t>
            </a:r>
            <a:endParaRPr lang="zh-CN" altLang="en-US" dirty="0"/>
          </a:p>
          <a:p>
            <a:pPr lvl="1" eaLnBrk="1" hangingPunct="1"/>
            <a:r>
              <a:rPr lang="zh-CN" altLang="en-US" dirty="0"/>
              <a:t>满足</a:t>
            </a:r>
            <a:r>
              <a:rPr lang="en-US" altLang="zh-CN" dirty="0"/>
              <a:t>Mercer</a:t>
            </a:r>
            <a:r>
              <a:rPr lang="zh-CN" altLang="en-US" dirty="0"/>
              <a:t>条件的函数</a:t>
            </a:r>
            <a:r>
              <a:rPr lang="en-US" altLang="zh-CN" dirty="0"/>
              <a:t>K(</a:t>
            </a:r>
            <a:r>
              <a:rPr lang="en-US" altLang="zh-CN" b="1" dirty="0"/>
              <a:t>x,y</a:t>
            </a:r>
            <a:r>
              <a:rPr lang="en-US" altLang="zh-CN" dirty="0"/>
              <a:t>)</a:t>
            </a:r>
            <a:r>
              <a:rPr lang="zh-CN" altLang="en-US" dirty="0"/>
              <a:t>必定是核函数，也就是肯定存在着一个映射</a:t>
            </a:r>
            <a:r>
              <a:rPr lang="en-US" altLang="zh-CN" dirty="0"/>
              <a:t>Φ</a:t>
            </a:r>
            <a:r>
              <a:rPr lang="zh-CN" altLang="en-US" dirty="0"/>
              <a:t>使得</a:t>
            </a:r>
            <a:r>
              <a:rPr lang="en-US" altLang="zh-CN" dirty="0"/>
              <a:t>K(</a:t>
            </a:r>
            <a:r>
              <a:rPr lang="en-US" altLang="zh-CN" b="1" dirty="0"/>
              <a:t>x,y</a:t>
            </a:r>
            <a:r>
              <a:rPr lang="en-US" altLang="zh-CN" dirty="0"/>
              <a:t>)=Φ(</a:t>
            </a:r>
            <a:r>
              <a:rPr lang="en-US" altLang="zh-CN" b="1" dirty="0"/>
              <a:t>x</a:t>
            </a:r>
            <a:r>
              <a:rPr lang="en-US" altLang="zh-CN" dirty="0"/>
              <a:t>)</a:t>
            </a:r>
            <a:r>
              <a:rPr lang="en-US" altLang="zh-CN" dirty="0">
                <a:latin typeface="Times New Roman" panose="02020603050405020304" pitchFamily="18" charset="0"/>
              </a:rPr>
              <a:t>·</a:t>
            </a:r>
            <a:r>
              <a:rPr lang="en-US" altLang="zh-CN" dirty="0"/>
              <a:t>Φ(</a:t>
            </a:r>
            <a:r>
              <a:rPr lang="en-US" altLang="zh-CN" b="1" dirty="0"/>
              <a:t>y</a:t>
            </a:r>
            <a:r>
              <a:rPr lang="en-US" altLang="zh-CN" dirty="0"/>
              <a:t>)</a:t>
            </a:r>
            <a:r>
              <a:rPr lang="zh-CN" altLang="en-US" dirty="0"/>
              <a:t>。 </a:t>
            </a:r>
            <a:endParaRPr lang="zh-CN" altLang="en-US" dirty="0"/>
          </a:p>
        </p:txBody>
      </p:sp>
      <p:sp>
        <p:nvSpPr>
          <p:cNvPr id="34820"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870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7459">
                                            <p:txEl>
                                              <p:charRg st="0" end="4"/>
                                            </p:txEl>
                                          </p:spTgt>
                                        </p:tgtEl>
                                        <p:attrNameLst>
                                          <p:attrName>style.visibility</p:attrName>
                                        </p:attrNameLst>
                                      </p:cBhvr>
                                      <p:to>
                                        <p:strVal val="visible"/>
                                      </p:to>
                                    </p:set>
                                    <p:anim calcmode="lin" valueType="num">
                                      <p:cBhvr additive="base">
                                        <p:cTn id="7" dur="500" fill="hold"/>
                                        <p:tgtEl>
                                          <p:spTgt spid="147459">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459">
                                            <p:txEl>
                                              <p:charRg st="4" end="55"/>
                                            </p:txEl>
                                          </p:spTgt>
                                        </p:tgtEl>
                                        <p:attrNameLst>
                                          <p:attrName>style.visibility</p:attrName>
                                        </p:attrNameLst>
                                      </p:cBhvr>
                                      <p:to>
                                        <p:strVal val="visible"/>
                                      </p:to>
                                    </p:set>
                                    <p:anim calcmode="lin" valueType="num">
                                      <p:cBhvr additive="base">
                                        <p:cTn id="13" dur="500" fill="hold"/>
                                        <p:tgtEl>
                                          <p:spTgt spid="147459">
                                            <p:txEl>
                                              <p:charRg st="4" end="5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7459">
                                            <p:txEl>
                                              <p:charRg st="4" end="5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7459">
                                            <p:txEl>
                                              <p:charRg st="55" end="58"/>
                                            </p:txEl>
                                          </p:spTgt>
                                        </p:tgtEl>
                                        <p:attrNameLst>
                                          <p:attrName>style.visibility</p:attrName>
                                        </p:attrNameLst>
                                      </p:cBhvr>
                                      <p:to>
                                        <p:strVal val="visible"/>
                                      </p:to>
                                    </p:set>
                                    <p:anim calcmode="lin" valueType="num">
                                      <p:cBhvr additive="base">
                                        <p:cTn id="19" dur="500" fill="hold"/>
                                        <p:tgtEl>
                                          <p:spTgt spid="147459">
                                            <p:txEl>
                                              <p:charRg st="55" end="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7459">
                                            <p:txEl>
                                              <p:charRg st="55" end="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7459">
                                            <p:txEl>
                                              <p:charRg st="58" end="118"/>
                                            </p:txEl>
                                          </p:spTgt>
                                        </p:tgtEl>
                                        <p:attrNameLst>
                                          <p:attrName>style.visibility</p:attrName>
                                        </p:attrNameLst>
                                      </p:cBhvr>
                                      <p:to>
                                        <p:strVal val="visible"/>
                                      </p:to>
                                    </p:set>
                                    <p:anim calcmode="lin" valueType="num">
                                      <p:cBhvr additive="base">
                                        <p:cTn id="25" dur="500" fill="hold"/>
                                        <p:tgtEl>
                                          <p:spTgt spid="147459">
                                            <p:txEl>
                                              <p:charRg st="58" end="11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7459">
                                            <p:txEl>
                                              <p:charRg st="58" end="1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Mercer</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条件</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848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b="1" dirty="0"/>
              <a:t>定理</a:t>
            </a:r>
            <a:r>
              <a:rPr lang="en-US" altLang="zh-CN" b="1" dirty="0"/>
              <a:t>6.3</a:t>
            </a:r>
            <a:r>
              <a:rPr lang="zh-CN" altLang="en-US" b="1" dirty="0"/>
              <a:t>（</a:t>
            </a:r>
            <a:r>
              <a:rPr lang="en-US" altLang="zh-CN" b="1" dirty="0"/>
              <a:t>Mercer</a:t>
            </a:r>
            <a:r>
              <a:rPr lang="zh-CN" altLang="en-US" b="1" dirty="0"/>
              <a:t>条件）</a:t>
            </a:r>
            <a:r>
              <a:rPr lang="zh-CN" altLang="en-US" dirty="0"/>
              <a:t> </a:t>
            </a:r>
            <a:endParaRPr lang="zh-CN" altLang="en-US" dirty="0"/>
          </a:p>
          <a:p>
            <a:pPr lvl="1" eaLnBrk="1" hangingPunct="1"/>
            <a:r>
              <a:rPr lang="zh-CN" altLang="en-US" dirty="0"/>
              <a:t>函数</a:t>
            </a:r>
            <a:r>
              <a:rPr lang="en-US" altLang="zh-CN" dirty="0"/>
              <a:t>K(</a:t>
            </a:r>
            <a:r>
              <a:rPr lang="en-US" altLang="zh-CN" b="1" dirty="0"/>
              <a:t>x,y</a:t>
            </a:r>
            <a:r>
              <a:rPr lang="en-US" altLang="zh-CN" dirty="0"/>
              <a:t>)</a:t>
            </a:r>
            <a:r>
              <a:rPr lang="zh-CN" altLang="en-US" dirty="0"/>
              <a:t>描述了某个空间中一个内积的充分必要条件是，对于任意给定的函数</a:t>
            </a:r>
            <a:r>
              <a:rPr lang="en-US" altLang="zh-CN" dirty="0"/>
              <a:t>g(x)</a:t>
            </a:r>
            <a:r>
              <a:rPr lang="zh-CN" altLang="en-US" dirty="0"/>
              <a:t>，当 </a:t>
            </a:r>
            <a:endParaRPr lang="zh-CN" altLang="en-US" dirty="0"/>
          </a:p>
          <a:p>
            <a:pPr lvl="1" eaLnBrk="1" hangingPunct="1"/>
            <a:endParaRPr lang="zh-CN" altLang="en-US" dirty="0"/>
          </a:p>
          <a:p>
            <a:pPr lvl="1" eaLnBrk="1" hangingPunct="1"/>
            <a:endParaRPr lang="zh-CN" altLang="en-US" dirty="0"/>
          </a:p>
          <a:p>
            <a:pPr lvl="1" eaLnBrk="1" hangingPunct="1">
              <a:buFont typeface="Wingdings" panose="05000000000000000000" pitchFamily="2" charset="2"/>
              <a:buNone/>
            </a:pPr>
            <a:r>
              <a:rPr lang="zh-CN" altLang="en-US" dirty="0"/>
              <a:t>时，有 </a:t>
            </a:r>
            <a:endParaRPr lang="zh-CN" altLang="en-US" dirty="0"/>
          </a:p>
        </p:txBody>
      </p:sp>
      <p:sp>
        <p:nvSpPr>
          <p:cNvPr id="35844" name="Rectangle 5"/>
          <p:cNvSpPr/>
          <p:nvPr/>
        </p:nvSpPr>
        <p:spPr>
          <a:xfrm>
            <a:off x="0" y="32908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8484" name="Object 4"/>
          <p:cNvGraphicFramePr>
            <a:graphicFrameLocks noChangeAspect="1"/>
          </p:cNvGraphicFramePr>
          <p:nvPr/>
        </p:nvGraphicFramePr>
        <p:xfrm>
          <a:off x="3368675" y="3214688"/>
          <a:ext cx="2498725" cy="755650"/>
        </p:xfrm>
        <a:graphic>
          <a:graphicData uri="http://schemas.openxmlformats.org/presentationml/2006/ole">
            <mc:AlternateContent xmlns:mc="http://schemas.openxmlformats.org/markup-compatibility/2006">
              <mc:Choice xmlns:v="urn:schemas-microsoft-com:vml" Requires="v">
                <p:oleObj spid="_x0000_s3089" name="" r:id="rId1" imgW="914400" imgH="279400" progId="Equation.3">
                  <p:embed/>
                </p:oleObj>
              </mc:Choice>
              <mc:Fallback>
                <p:oleObj name="" r:id="rId1" imgW="914400" imgH="279400" progId="Equation.3">
                  <p:embed/>
                  <p:pic>
                    <p:nvPicPr>
                      <p:cNvPr id="0" name="图片 3088"/>
                      <p:cNvPicPr/>
                      <p:nvPr/>
                    </p:nvPicPr>
                    <p:blipFill>
                      <a:blip r:embed="rId2"/>
                      <a:stretch>
                        <a:fillRect/>
                      </a:stretch>
                    </p:blipFill>
                    <p:spPr>
                      <a:xfrm>
                        <a:off x="3368675" y="3214688"/>
                        <a:ext cx="2498725" cy="755650"/>
                      </a:xfrm>
                      <a:prstGeom prst="rect">
                        <a:avLst/>
                      </a:prstGeom>
                      <a:noFill/>
                      <a:ln w="38100">
                        <a:noFill/>
                        <a:miter/>
                      </a:ln>
                    </p:spPr>
                  </p:pic>
                </p:oleObj>
              </mc:Fallback>
            </mc:AlternateContent>
          </a:graphicData>
        </a:graphic>
      </p:graphicFrame>
      <p:sp>
        <p:nvSpPr>
          <p:cNvPr id="35846" name="Rectangle 7"/>
          <p:cNvSpPr/>
          <p:nvPr/>
        </p:nvSpPr>
        <p:spPr>
          <a:xfrm>
            <a:off x="0" y="32908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8486" name="Object 6"/>
          <p:cNvGraphicFramePr>
            <a:graphicFrameLocks noChangeAspect="1"/>
          </p:cNvGraphicFramePr>
          <p:nvPr/>
        </p:nvGraphicFramePr>
        <p:xfrm>
          <a:off x="2063750" y="4929188"/>
          <a:ext cx="5387975" cy="849312"/>
        </p:xfrm>
        <a:graphic>
          <a:graphicData uri="http://schemas.openxmlformats.org/presentationml/2006/ole">
            <mc:AlternateContent xmlns:mc="http://schemas.openxmlformats.org/markup-compatibility/2006">
              <mc:Choice xmlns:v="urn:schemas-microsoft-com:vml" Requires="v">
                <p:oleObj spid="_x0000_s3090" name="" r:id="rId3" imgW="1752600" imgH="279400" progId="Equation.3">
                  <p:embed/>
                </p:oleObj>
              </mc:Choice>
              <mc:Fallback>
                <p:oleObj name="" r:id="rId3" imgW="1752600" imgH="279400" progId="Equation.3">
                  <p:embed/>
                  <p:pic>
                    <p:nvPicPr>
                      <p:cNvPr id="0" name="图片 3089"/>
                      <p:cNvPicPr/>
                      <p:nvPr/>
                    </p:nvPicPr>
                    <p:blipFill>
                      <a:blip r:embed="rId4"/>
                      <a:stretch>
                        <a:fillRect/>
                      </a:stretch>
                    </p:blipFill>
                    <p:spPr>
                      <a:xfrm>
                        <a:off x="2063750" y="4929188"/>
                        <a:ext cx="5387975" cy="849312"/>
                      </a:xfrm>
                      <a:prstGeom prst="rect">
                        <a:avLst/>
                      </a:prstGeom>
                      <a:noFill/>
                      <a:ln w="38100">
                        <a:noFill/>
                        <a:miter/>
                      </a:ln>
                    </p:spPr>
                  </p:pic>
                </p:oleObj>
              </mc:Fallback>
            </mc:AlternateContent>
          </a:graphicData>
        </a:graphic>
      </p:graphicFrame>
      <p:sp>
        <p:nvSpPr>
          <p:cNvPr id="35848"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262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8483">
                                            <p:txEl>
                                              <p:charRg st="0" end="17"/>
                                            </p:txEl>
                                          </p:spTgt>
                                        </p:tgtEl>
                                        <p:attrNameLst>
                                          <p:attrName>style.visibility</p:attrName>
                                        </p:attrNameLst>
                                      </p:cBhvr>
                                      <p:to>
                                        <p:strVal val="visible"/>
                                      </p:to>
                                    </p:set>
                                    <p:anim calcmode="lin" valueType="num">
                                      <p:cBhvr additive="base">
                                        <p:cTn id="7" dur="500" fill="hold"/>
                                        <p:tgtEl>
                                          <p:spTgt spid="148483">
                                            <p:txEl>
                                              <p:charRg st="0" end="1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charRg st="17" end="63"/>
                                            </p:txEl>
                                          </p:spTgt>
                                        </p:tgtEl>
                                        <p:attrNameLst>
                                          <p:attrName>style.visibility</p:attrName>
                                        </p:attrNameLst>
                                      </p:cBhvr>
                                      <p:to>
                                        <p:strVal val="visible"/>
                                      </p:to>
                                    </p:set>
                                    <p:anim calcmode="lin" valueType="num">
                                      <p:cBhvr additive="base">
                                        <p:cTn id="13" dur="500" fill="hold"/>
                                        <p:tgtEl>
                                          <p:spTgt spid="148483">
                                            <p:txEl>
                                              <p:charRg st="17" end="6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charRg st="17" end="6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48484"/>
                                        </p:tgtEl>
                                        <p:attrNameLst>
                                          <p:attrName>style.visibility</p:attrName>
                                        </p:attrNameLst>
                                      </p:cBhvr>
                                      <p:to>
                                        <p:strVal val="visible"/>
                                      </p:to>
                                    </p:set>
                                    <p:animEffect transition="in" filter="checkerboard(across)">
                                      <p:cBhvr>
                                        <p:cTn id="19" dur="500"/>
                                        <p:tgtEl>
                                          <p:spTgt spid="148484"/>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8483">
                                            <p:txEl>
                                              <p:charRg st="65" end="70"/>
                                            </p:txEl>
                                          </p:spTgt>
                                        </p:tgtEl>
                                        <p:attrNameLst>
                                          <p:attrName>style.visibility</p:attrName>
                                        </p:attrNameLst>
                                      </p:cBhvr>
                                      <p:to>
                                        <p:strVal val="visible"/>
                                      </p:to>
                                    </p:set>
                                    <p:anim calcmode="lin" valueType="num">
                                      <p:cBhvr additive="base">
                                        <p:cTn id="24" dur="500" fill="hold"/>
                                        <p:tgtEl>
                                          <p:spTgt spid="148483">
                                            <p:txEl>
                                              <p:charRg st="65" end="7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48483">
                                            <p:txEl>
                                              <p:charRg st="65" end="7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48486"/>
                                        </p:tgtEl>
                                        <p:attrNameLst>
                                          <p:attrName>style.visibility</p:attrName>
                                        </p:attrNameLst>
                                      </p:cBhvr>
                                      <p:to>
                                        <p:strVal val="visible"/>
                                      </p:to>
                                    </p:set>
                                    <p:animEffect transition="in" filter="dissolve">
                                      <p:cBhvr>
                                        <p:cTn id="30" dur="500"/>
                                        <p:tgtEl>
                                          <p:spTgt spid="148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常用的核函数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49507" name="Rectangle 3" descr="Rectangle: Click to edit Master text styles&#13;&#10;Second level&#13;&#10;Third level&#13;&#10;Fourth level&#13;&#10;Fifth level"/>
          <p:cNvSpPr>
            <a:spLocks noGrp="1"/>
          </p:cNvSpPr>
          <p:nvPr>
            <p:ph idx="1"/>
          </p:nvPr>
        </p:nvSpPr>
        <p:spPr>
          <a:xfrm>
            <a:off x="838200" y="1905000"/>
            <a:ext cx="7772400" cy="4619625"/>
          </a:xfrm>
          <a:ln/>
        </p:spPr>
        <p:txBody>
          <a:bodyPr vert="horz" wrap="square" lIns="91440" tIns="45720" rIns="91440" bIns="45720" anchor="t" anchorCtr="0"/>
          <a:p>
            <a:pPr eaLnBrk="1" hangingPunct="1">
              <a:lnSpc>
                <a:spcPct val="80000"/>
              </a:lnSpc>
            </a:pPr>
            <a:r>
              <a:rPr lang="zh-CN" altLang="en-US" sz="2000" dirty="0"/>
              <a:t>多项式核函数（</a:t>
            </a:r>
            <a:r>
              <a:rPr lang="en-US" altLang="zh-CN" sz="2000" dirty="0"/>
              <a:t>Polynomial kernel function</a:t>
            </a:r>
            <a:r>
              <a:rPr lang="zh-CN" altLang="en-US" sz="2000" dirty="0"/>
              <a:t>） </a:t>
            </a:r>
            <a:endParaRPr lang="zh-CN" altLang="en-US" sz="2000" dirty="0"/>
          </a:p>
          <a:p>
            <a:pPr eaLnBrk="1" hangingPunct="1">
              <a:lnSpc>
                <a:spcPct val="80000"/>
              </a:lnSpc>
            </a:pPr>
            <a:endParaRPr lang="zh-CN" altLang="en-US" sz="2000" dirty="0"/>
          </a:p>
          <a:p>
            <a:pPr eaLnBrk="1" hangingPunct="1">
              <a:lnSpc>
                <a:spcPct val="80000"/>
              </a:lnSpc>
            </a:pPr>
            <a:endParaRPr lang="zh-CN" altLang="en-US" sz="2000" dirty="0"/>
          </a:p>
          <a:p>
            <a:pPr eaLnBrk="1" hangingPunct="1">
              <a:lnSpc>
                <a:spcPct val="80000"/>
              </a:lnSpc>
            </a:pPr>
            <a:endParaRPr lang="zh-CN" altLang="en-US" sz="2000" dirty="0"/>
          </a:p>
          <a:p>
            <a:pPr eaLnBrk="1" hangingPunct="1">
              <a:lnSpc>
                <a:spcPct val="80000"/>
              </a:lnSpc>
            </a:pPr>
            <a:r>
              <a:rPr lang="zh-CN" altLang="en-US" sz="2000" dirty="0"/>
              <a:t>径向基核函数（</a:t>
            </a:r>
            <a:r>
              <a:rPr lang="en-US" altLang="zh-CN" sz="2000" dirty="0"/>
              <a:t>Radial basis function</a:t>
            </a:r>
            <a:r>
              <a:rPr lang="zh-CN" altLang="en-US" sz="2000" dirty="0"/>
              <a:t>，</a:t>
            </a:r>
            <a:r>
              <a:rPr lang="en-US" altLang="zh-CN" sz="2000" dirty="0"/>
              <a:t>RBF</a:t>
            </a:r>
            <a:r>
              <a:rPr lang="zh-CN" altLang="en-US" sz="2000" dirty="0"/>
              <a:t>） </a:t>
            </a:r>
            <a:endParaRPr lang="zh-CN" altLang="en-US" sz="2000" dirty="0"/>
          </a:p>
          <a:p>
            <a:pPr eaLnBrk="1" hangingPunct="1">
              <a:lnSpc>
                <a:spcPct val="80000"/>
              </a:lnSpc>
            </a:pPr>
            <a:endParaRPr lang="zh-CN" altLang="en-US" sz="2000" dirty="0"/>
          </a:p>
          <a:p>
            <a:pPr eaLnBrk="1" hangingPunct="1">
              <a:lnSpc>
                <a:spcPct val="80000"/>
              </a:lnSpc>
            </a:pPr>
            <a:endParaRPr lang="zh-CN" altLang="en-US" sz="2000" dirty="0"/>
          </a:p>
          <a:p>
            <a:pPr eaLnBrk="1" hangingPunct="1">
              <a:lnSpc>
                <a:spcPct val="80000"/>
              </a:lnSpc>
            </a:pPr>
            <a:endParaRPr lang="zh-CN" altLang="en-US" sz="2000" dirty="0"/>
          </a:p>
          <a:p>
            <a:pPr eaLnBrk="1" hangingPunct="1">
              <a:lnSpc>
                <a:spcPct val="80000"/>
              </a:lnSpc>
            </a:pPr>
            <a:r>
              <a:rPr lang="en-US" altLang="zh-CN" sz="2000" dirty="0"/>
              <a:t>Sigmoid</a:t>
            </a:r>
            <a:r>
              <a:rPr lang="zh-CN" altLang="en-US" sz="2000" dirty="0"/>
              <a:t>核函数 </a:t>
            </a:r>
            <a:endParaRPr lang="zh-CN" altLang="en-US" sz="2000" dirty="0"/>
          </a:p>
          <a:p>
            <a:pPr eaLnBrk="1" hangingPunct="1">
              <a:lnSpc>
                <a:spcPct val="80000"/>
              </a:lnSpc>
            </a:pPr>
            <a:endParaRPr lang="zh-CN" altLang="en-US" sz="2000" dirty="0"/>
          </a:p>
          <a:p>
            <a:pPr eaLnBrk="1" hangingPunct="1">
              <a:lnSpc>
                <a:spcPct val="80000"/>
              </a:lnSpc>
            </a:pPr>
            <a:endParaRPr lang="zh-CN" altLang="en-US" sz="2000" dirty="0"/>
          </a:p>
          <a:p>
            <a:pPr eaLnBrk="1" hangingPunct="1">
              <a:lnSpc>
                <a:spcPct val="80000"/>
              </a:lnSpc>
            </a:pPr>
            <a:r>
              <a:rPr lang="zh-CN" altLang="en-US" sz="2000" dirty="0"/>
              <a:t>并非任意的</a:t>
            </a:r>
            <a:r>
              <a:rPr lang="en-US" altLang="zh-CN" sz="2000" i="1" dirty="0"/>
              <a:t>γ</a:t>
            </a:r>
            <a:r>
              <a:rPr lang="zh-CN" altLang="en-US" sz="2000" dirty="0"/>
              <a:t>、</a:t>
            </a:r>
            <a:r>
              <a:rPr lang="en-US" altLang="zh-CN" sz="2000" i="1" dirty="0"/>
              <a:t>c</a:t>
            </a:r>
            <a:r>
              <a:rPr lang="zh-CN" altLang="en-US" sz="2000" dirty="0"/>
              <a:t>参数值都使</a:t>
            </a:r>
            <a:r>
              <a:rPr lang="en-US" altLang="zh-CN" sz="2000" dirty="0"/>
              <a:t>Sigmoid</a:t>
            </a:r>
            <a:r>
              <a:rPr lang="zh-CN" altLang="en-US" sz="2000" dirty="0"/>
              <a:t>函数满足</a:t>
            </a:r>
            <a:r>
              <a:rPr lang="en-US" altLang="zh-CN" sz="2000" dirty="0"/>
              <a:t>Mercer</a:t>
            </a:r>
            <a:r>
              <a:rPr lang="zh-CN" altLang="en-US" sz="2000" dirty="0"/>
              <a:t>条件。</a:t>
            </a:r>
            <a:endParaRPr lang="zh-CN" altLang="en-US" sz="2000" dirty="0"/>
          </a:p>
          <a:p>
            <a:pPr eaLnBrk="1" hangingPunct="1">
              <a:lnSpc>
                <a:spcPct val="80000"/>
              </a:lnSpc>
            </a:pPr>
            <a:r>
              <a:rPr lang="zh-CN" altLang="en-US" sz="2000" dirty="0"/>
              <a:t>多项式核和径向基核总是满足</a:t>
            </a:r>
            <a:r>
              <a:rPr lang="en-US" altLang="zh-CN" sz="2000" dirty="0"/>
              <a:t>Mercer</a:t>
            </a:r>
            <a:r>
              <a:rPr lang="zh-CN" altLang="en-US" sz="2000" dirty="0"/>
              <a:t>条件的。</a:t>
            </a:r>
            <a:endParaRPr lang="zh-CN" altLang="en-US" sz="2000" dirty="0"/>
          </a:p>
          <a:p>
            <a:pPr eaLnBrk="1" hangingPunct="1">
              <a:lnSpc>
                <a:spcPct val="80000"/>
              </a:lnSpc>
            </a:pPr>
            <a:r>
              <a:rPr lang="zh-CN" altLang="en-US" sz="2000" dirty="0"/>
              <a:t>核函数的线性组合仍然是核函数。 </a:t>
            </a:r>
            <a:endParaRPr lang="zh-CN" altLang="en-US" sz="2000" dirty="0"/>
          </a:p>
        </p:txBody>
      </p:sp>
      <p:sp>
        <p:nvSpPr>
          <p:cNvPr id="36868" name="Rectangle 5"/>
          <p:cNvSpPr/>
          <p:nvPr/>
        </p:nvSpPr>
        <p:spPr>
          <a:xfrm>
            <a:off x="0" y="330993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9508" name="Object 4"/>
          <p:cNvGraphicFramePr>
            <a:graphicFrameLocks noChangeAspect="1"/>
          </p:cNvGraphicFramePr>
          <p:nvPr/>
        </p:nvGraphicFramePr>
        <p:xfrm>
          <a:off x="1706563" y="2309813"/>
          <a:ext cx="5602287" cy="565150"/>
        </p:xfrm>
        <a:graphic>
          <a:graphicData uri="http://schemas.openxmlformats.org/presentationml/2006/ole">
            <mc:AlternateContent xmlns:mc="http://schemas.openxmlformats.org/markup-compatibility/2006">
              <mc:Choice xmlns:v="urn:schemas-microsoft-com:vml" Requires="v">
                <p:oleObj spid="_x0000_s3096" name="" r:id="rId1" imgW="2362200" imgH="241300" progId="Equation.3">
                  <p:embed/>
                </p:oleObj>
              </mc:Choice>
              <mc:Fallback>
                <p:oleObj name="" r:id="rId1" imgW="2362200" imgH="241300" progId="Equation.3">
                  <p:embed/>
                  <p:pic>
                    <p:nvPicPr>
                      <p:cNvPr id="0" name="图片 3095"/>
                      <p:cNvPicPr/>
                      <p:nvPr/>
                    </p:nvPicPr>
                    <p:blipFill>
                      <a:blip r:embed="rId2"/>
                      <a:stretch>
                        <a:fillRect/>
                      </a:stretch>
                    </p:blipFill>
                    <p:spPr>
                      <a:xfrm>
                        <a:off x="1706563" y="2309813"/>
                        <a:ext cx="5602287" cy="565150"/>
                      </a:xfrm>
                      <a:prstGeom prst="rect">
                        <a:avLst/>
                      </a:prstGeom>
                      <a:noFill/>
                      <a:ln w="38100">
                        <a:noFill/>
                        <a:miter/>
                      </a:ln>
                    </p:spPr>
                  </p:pic>
                </p:oleObj>
              </mc:Fallback>
            </mc:AlternateContent>
          </a:graphicData>
        </a:graphic>
      </p:graphicFrame>
      <p:sp>
        <p:nvSpPr>
          <p:cNvPr id="36870" name="Rectangle 7"/>
          <p:cNvSpPr/>
          <p:nvPr/>
        </p:nvSpPr>
        <p:spPr>
          <a:xfrm>
            <a:off x="0" y="3186113"/>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9510" name="Object 6"/>
          <p:cNvGraphicFramePr>
            <a:graphicFrameLocks noChangeAspect="1"/>
          </p:cNvGraphicFramePr>
          <p:nvPr/>
        </p:nvGraphicFramePr>
        <p:xfrm>
          <a:off x="2392363" y="3424238"/>
          <a:ext cx="3187700" cy="850900"/>
        </p:xfrm>
        <a:graphic>
          <a:graphicData uri="http://schemas.openxmlformats.org/presentationml/2006/ole">
            <mc:AlternateContent xmlns:mc="http://schemas.openxmlformats.org/markup-compatibility/2006">
              <mc:Choice xmlns:v="urn:schemas-microsoft-com:vml" Requires="v">
                <p:oleObj spid="_x0000_s3094" name="" r:id="rId3" imgW="1816100" imgH="482600" progId="Equation.3">
                  <p:embed/>
                </p:oleObj>
              </mc:Choice>
              <mc:Fallback>
                <p:oleObj name="" r:id="rId3" imgW="1816100" imgH="482600" progId="Equation.3">
                  <p:embed/>
                  <p:pic>
                    <p:nvPicPr>
                      <p:cNvPr id="0" name="图片 3093"/>
                      <p:cNvPicPr/>
                      <p:nvPr/>
                    </p:nvPicPr>
                    <p:blipFill>
                      <a:blip r:embed="rId4"/>
                      <a:stretch>
                        <a:fillRect/>
                      </a:stretch>
                    </p:blipFill>
                    <p:spPr>
                      <a:xfrm>
                        <a:off x="2392363" y="3424238"/>
                        <a:ext cx="3187700" cy="850900"/>
                      </a:xfrm>
                      <a:prstGeom prst="rect">
                        <a:avLst/>
                      </a:prstGeom>
                      <a:noFill/>
                      <a:ln w="38100">
                        <a:noFill/>
                        <a:miter/>
                      </a:ln>
                    </p:spPr>
                  </p:pic>
                </p:oleObj>
              </mc:Fallback>
            </mc:AlternateContent>
          </a:graphicData>
        </a:graphic>
      </p:graphicFrame>
      <p:sp>
        <p:nvSpPr>
          <p:cNvPr id="36872" name="Rectangle 9"/>
          <p:cNvSpPr/>
          <p:nvPr/>
        </p:nvSpPr>
        <p:spPr>
          <a:xfrm>
            <a:off x="0" y="331470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49512" name="Object 8"/>
          <p:cNvGraphicFramePr>
            <a:graphicFrameLocks noChangeAspect="1"/>
          </p:cNvGraphicFramePr>
          <p:nvPr/>
        </p:nvGraphicFramePr>
        <p:xfrm>
          <a:off x="2339975" y="4681538"/>
          <a:ext cx="3744913" cy="476250"/>
        </p:xfrm>
        <a:graphic>
          <a:graphicData uri="http://schemas.openxmlformats.org/presentationml/2006/ole">
            <mc:AlternateContent xmlns:mc="http://schemas.openxmlformats.org/markup-compatibility/2006">
              <mc:Choice xmlns:v="urn:schemas-microsoft-com:vml" Requires="v">
                <p:oleObj spid="_x0000_s3095" name="" r:id="rId5" imgW="1803400" imgH="228600" progId="Equation.3">
                  <p:embed/>
                </p:oleObj>
              </mc:Choice>
              <mc:Fallback>
                <p:oleObj name="" r:id="rId5" imgW="1803400" imgH="228600" progId="Equation.3">
                  <p:embed/>
                  <p:pic>
                    <p:nvPicPr>
                      <p:cNvPr id="0" name="图片 3094"/>
                      <p:cNvPicPr/>
                      <p:nvPr/>
                    </p:nvPicPr>
                    <p:blipFill>
                      <a:blip r:embed="rId6"/>
                      <a:stretch>
                        <a:fillRect/>
                      </a:stretch>
                    </p:blipFill>
                    <p:spPr>
                      <a:xfrm>
                        <a:off x="2339975" y="4681538"/>
                        <a:ext cx="3744913" cy="476250"/>
                      </a:xfrm>
                      <a:prstGeom prst="rect">
                        <a:avLst/>
                      </a:prstGeom>
                      <a:noFill/>
                      <a:ln w="38100">
                        <a:noFill/>
                        <a:miter/>
                      </a:ln>
                    </p:spPr>
                  </p:pic>
                </p:oleObj>
              </mc:Fallback>
            </mc:AlternateContent>
          </a:graphicData>
        </a:graphic>
      </p:graphicFrame>
      <p:sp>
        <p:nvSpPr>
          <p:cNvPr id="36874" name="灯片编号占位符 9"/>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7"/>
    </p:custDataLst>
  </p:cSld>
  <p:clrMapOvr>
    <a:masterClrMapping/>
  </p:clrMapOvr>
  <p:transition spd="slow" advTm="499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507">
                                            <p:txEl>
                                              <p:charRg st="0" end="36"/>
                                            </p:txEl>
                                          </p:spTgt>
                                        </p:tgtEl>
                                        <p:attrNameLst>
                                          <p:attrName>style.visibility</p:attrName>
                                        </p:attrNameLst>
                                      </p:cBhvr>
                                      <p:to>
                                        <p:strVal val="visible"/>
                                      </p:to>
                                    </p:set>
                                    <p:anim calcmode="lin" valueType="num">
                                      <p:cBhvr additive="base">
                                        <p:cTn id="7" dur="500" fill="hold"/>
                                        <p:tgtEl>
                                          <p:spTgt spid="149507">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9507">
                                            <p:txEl>
                                              <p:charRg st="0" end="3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49508"/>
                                        </p:tgtEl>
                                        <p:attrNameLst>
                                          <p:attrName>style.visibility</p:attrName>
                                        </p:attrNameLst>
                                      </p:cBhvr>
                                      <p:to>
                                        <p:strVal val="visible"/>
                                      </p:to>
                                    </p:set>
                                    <p:animEffect transition="in" filter="dissolve">
                                      <p:cBhvr>
                                        <p:cTn id="13" dur="500"/>
                                        <p:tgtEl>
                                          <p:spTgt spid="14950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9507">
                                            <p:txEl>
                                              <p:charRg st="39" end="74"/>
                                            </p:txEl>
                                          </p:spTgt>
                                        </p:tgtEl>
                                        <p:attrNameLst>
                                          <p:attrName>style.visibility</p:attrName>
                                        </p:attrNameLst>
                                      </p:cBhvr>
                                      <p:to>
                                        <p:strVal val="visible"/>
                                      </p:to>
                                    </p:set>
                                    <p:anim calcmode="lin" valueType="num">
                                      <p:cBhvr additive="base">
                                        <p:cTn id="18" dur="500" fill="hold"/>
                                        <p:tgtEl>
                                          <p:spTgt spid="149507">
                                            <p:txEl>
                                              <p:charRg st="39" end="7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49507">
                                            <p:txEl>
                                              <p:charRg st="39" end="7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149510"/>
                                        </p:tgtEl>
                                        <p:attrNameLst>
                                          <p:attrName>style.visibility</p:attrName>
                                        </p:attrNameLst>
                                      </p:cBhvr>
                                      <p:to>
                                        <p:strVal val="visible"/>
                                      </p:to>
                                    </p:set>
                                    <p:animEffect transition="in" filter="diamond(in)">
                                      <p:cBhvr>
                                        <p:cTn id="24" dur="2000"/>
                                        <p:tgtEl>
                                          <p:spTgt spid="14951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9507">
                                            <p:txEl>
                                              <p:charRg st="77" end="89"/>
                                            </p:txEl>
                                          </p:spTgt>
                                        </p:tgtEl>
                                        <p:attrNameLst>
                                          <p:attrName>style.visibility</p:attrName>
                                        </p:attrNameLst>
                                      </p:cBhvr>
                                      <p:to>
                                        <p:strVal val="visible"/>
                                      </p:to>
                                    </p:set>
                                    <p:anim calcmode="lin" valueType="num">
                                      <p:cBhvr additive="base">
                                        <p:cTn id="29" dur="500" fill="hold"/>
                                        <p:tgtEl>
                                          <p:spTgt spid="149507">
                                            <p:txEl>
                                              <p:charRg st="77" end="8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9507">
                                            <p:txEl>
                                              <p:charRg st="77" end="8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49512"/>
                                        </p:tgtEl>
                                        <p:attrNameLst>
                                          <p:attrName>style.visibility</p:attrName>
                                        </p:attrNameLst>
                                      </p:cBhvr>
                                      <p:to>
                                        <p:strVal val="visible"/>
                                      </p:to>
                                    </p:set>
                                    <p:animEffect transition="in" filter="checkerboard(across)">
                                      <p:cBhvr>
                                        <p:cTn id="35" dur="500"/>
                                        <p:tgtEl>
                                          <p:spTgt spid="1495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49507">
                                            <p:txEl>
                                              <p:charRg st="91" end="125"/>
                                            </p:txEl>
                                          </p:spTgt>
                                        </p:tgtEl>
                                        <p:attrNameLst>
                                          <p:attrName>style.visibility</p:attrName>
                                        </p:attrNameLst>
                                      </p:cBhvr>
                                      <p:to>
                                        <p:strVal val="visible"/>
                                      </p:to>
                                    </p:set>
                                    <p:anim calcmode="lin" valueType="num">
                                      <p:cBhvr additive="base">
                                        <p:cTn id="40" dur="500" fill="hold"/>
                                        <p:tgtEl>
                                          <p:spTgt spid="149507">
                                            <p:txEl>
                                              <p:charRg st="91" end="12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49507">
                                            <p:txEl>
                                              <p:charRg st="91" end="12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49507">
                                            <p:txEl>
                                              <p:charRg st="125" end="149"/>
                                            </p:txEl>
                                          </p:spTgt>
                                        </p:tgtEl>
                                        <p:attrNameLst>
                                          <p:attrName>style.visibility</p:attrName>
                                        </p:attrNameLst>
                                      </p:cBhvr>
                                      <p:to>
                                        <p:strVal val="visible"/>
                                      </p:to>
                                    </p:set>
                                    <p:anim calcmode="lin" valueType="num">
                                      <p:cBhvr additive="base">
                                        <p:cTn id="46" dur="500" fill="hold"/>
                                        <p:tgtEl>
                                          <p:spTgt spid="149507">
                                            <p:txEl>
                                              <p:charRg st="125" end="14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149507">
                                            <p:txEl>
                                              <p:charRg st="125" end="14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49507">
                                            <p:txEl>
                                              <p:charRg st="149" end="166"/>
                                            </p:txEl>
                                          </p:spTgt>
                                        </p:tgtEl>
                                        <p:attrNameLst>
                                          <p:attrName>style.visibility</p:attrName>
                                        </p:attrNameLst>
                                      </p:cBhvr>
                                      <p:to>
                                        <p:strVal val="visible"/>
                                      </p:to>
                                    </p:set>
                                    <p:anim calcmode="lin" valueType="num">
                                      <p:cBhvr additive="base">
                                        <p:cTn id="52" dur="500" fill="hold"/>
                                        <p:tgtEl>
                                          <p:spTgt spid="149507">
                                            <p:txEl>
                                              <p:charRg st="149" end="166"/>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149507">
                                            <p:txEl>
                                              <p:charRg st="149" end="16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6.4.1 </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统计学习理论</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6979" name="Rectangle 3" descr="Rectangle: Click to edit Master text styles&#13;&#10;Second level&#13;&#10;Third level&#13;&#10;Fourth level&#13;&#10;Fifth level"/>
          <p:cNvSpPr>
            <a:spLocks noGrp="1"/>
          </p:cNvSpPr>
          <p:nvPr>
            <p:ph idx="1"/>
          </p:nvPr>
        </p:nvSpPr>
        <p:spPr>
          <a:xfrm>
            <a:off x="838200" y="1905000"/>
            <a:ext cx="7772400" cy="4692650"/>
          </a:xfrm>
          <a:ln/>
        </p:spPr>
        <p:txBody>
          <a:bodyPr vert="horz" wrap="square" lIns="91440" tIns="45720" rIns="91440" bIns="45720" anchor="t" anchorCtr="0"/>
          <a:p>
            <a:pPr eaLnBrk="1" hangingPunct="1">
              <a:lnSpc>
                <a:spcPct val="80000"/>
              </a:lnSpc>
            </a:pPr>
            <a:r>
              <a:rPr lang="zh-CN" altLang="en-US" sz="1800" b="1" dirty="0"/>
              <a:t>函数估计模型</a:t>
            </a:r>
            <a:r>
              <a:rPr lang="zh-CN" altLang="en-US" sz="1800" dirty="0"/>
              <a:t> </a:t>
            </a: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lnSpc>
                <a:spcPct val="80000"/>
              </a:lnSpc>
            </a:pPr>
            <a:endParaRPr lang="zh-CN" altLang="en-US" sz="1800" dirty="0"/>
          </a:p>
          <a:p>
            <a:pPr eaLnBrk="1" hangingPunct="1">
              <a:buFont typeface="Wingdings" panose="05000000000000000000" pitchFamily="2" charset="2"/>
              <a:buNone/>
            </a:pPr>
            <a:r>
              <a:rPr lang="zh-CN" altLang="en-US" sz="1800" dirty="0"/>
              <a:t>	（</a:t>
            </a:r>
            <a:r>
              <a:rPr lang="en-US" altLang="zh-CN" sz="1800" dirty="0"/>
              <a:t>1</a:t>
            </a:r>
            <a:r>
              <a:rPr lang="zh-CN" altLang="en-US" sz="1800" dirty="0"/>
              <a:t>）</a:t>
            </a:r>
            <a:r>
              <a:rPr lang="en-US" altLang="zh-CN" sz="1800" dirty="0"/>
              <a:t>G</a:t>
            </a:r>
            <a:r>
              <a:rPr lang="zh-CN" altLang="en-US" sz="1800" dirty="0"/>
              <a:t>表示产生器，用于产生输入向量</a:t>
            </a:r>
            <a:r>
              <a:rPr lang="en-US" altLang="zh-CN" sz="1800" b="1" dirty="0"/>
              <a:t>x</a:t>
            </a:r>
            <a:r>
              <a:rPr lang="zh-CN" altLang="en-US" sz="1800" dirty="0"/>
              <a:t>；</a:t>
            </a:r>
            <a:endParaRPr lang="zh-CN" altLang="en-US" sz="1800" dirty="0"/>
          </a:p>
          <a:p>
            <a:pPr eaLnBrk="1" hangingPunct="1">
              <a:buFont typeface="Wingdings" panose="05000000000000000000" pitchFamily="2" charset="2"/>
              <a:buNone/>
            </a:pPr>
            <a:r>
              <a:rPr lang="zh-CN" altLang="en-US" sz="1800" dirty="0"/>
              <a:t>	（</a:t>
            </a:r>
            <a:r>
              <a:rPr lang="en-US" altLang="zh-CN" sz="1800" dirty="0"/>
              <a:t>2</a:t>
            </a:r>
            <a:r>
              <a:rPr lang="zh-CN" altLang="en-US" sz="1800" dirty="0"/>
              <a:t>）</a:t>
            </a:r>
            <a:r>
              <a:rPr lang="en-US" altLang="zh-CN" sz="1800" dirty="0"/>
              <a:t>S</a:t>
            </a:r>
            <a:r>
              <a:rPr lang="zh-CN" altLang="en-US" sz="1800" dirty="0"/>
              <a:t>表示被观测的系统或者称为训练器。训练器对每个输入</a:t>
            </a:r>
            <a:r>
              <a:rPr lang="en-US" altLang="zh-CN" sz="1800" b="1" dirty="0"/>
              <a:t>x</a:t>
            </a:r>
            <a:r>
              <a:rPr lang="zh-CN" altLang="en-US" sz="1800" dirty="0"/>
              <a:t>产生相应的输出</a:t>
            </a:r>
            <a:r>
              <a:rPr lang="en-US" altLang="zh-CN" sz="1800" b="1" dirty="0"/>
              <a:t>y</a:t>
            </a:r>
            <a:r>
              <a:rPr lang="zh-CN" altLang="en-US" sz="1800" dirty="0"/>
              <a:t>，并且输入和输出遵从某个未知联合概率</a:t>
            </a:r>
            <a:r>
              <a:rPr lang="en-US" altLang="zh-CN" sz="1800" dirty="0"/>
              <a:t>F(</a:t>
            </a:r>
            <a:r>
              <a:rPr lang="en-US" altLang="zh-CN" sz="1800" b="1" dirty="0"/>
              <a:t>x,y</a:t>
            </a:r>
            <a:r>
              <a:rPr lang="en-US" altLang="zh-CN" sz="1800" dirty="0"/>
              <a:t>)</a:t>
            </a:r>
            <a:r>
              <a:rPr lang="zh-CN" altLang="en-US" sz="1800" dirty="0"/>
              <a:t>；</a:t>
            </a:r>
            <a:endParaRPr lang="zh-CN" altLang="en-US" sz="1800" dirty="0"/>
          </a:p>
          <a:p>
            <a:pPr eaLnBrk="1" hangingPunct="1">
              <a:buFont typeface="Wingdings" panose="05000000000000000000" pitchFamily="2" charset="2"/>
              <a:buNone/>
            </a:pPr>
            <a:r>
              <a:rPr lang="zh-CN" altLang="en-US" sz="1800" dirty="0"/>
              <a:t>	（</a:t>
            </a:r>
            <a:r>
              <a:rPr lang="en-US" altLang="zh-CN" sz="1800" dirty="0"/>
              <a:t>3</a:t>
            </a:r>
            <a:r>
              <a:rPr lang="zh-CN" altLang="en-US" sz="1800" dirty="0"/>
              <a:t>）</a:t>
            </a:r>
            <a:r>
              <a:rPr lang="en-US" altLang="zh-CN" sz="1800" dirty="0"/>
              <a:t>LM</a:t>
            </a:r>
            <a:r>
              <a:rPr lang="zh-CN" altLang="en-US" sz="1800" dirty="0"/>
              <a:t>表示学习机。学习机能够实现一定的函数集</a:t>
            </a:r>
            <a:r>
              <a:rPr lang="en-US" altLang="zh-CN" sz="1800" dirty="0"/>
              <a:t>f(</a:t>
            </a:r>
            <a:r>
              <a:rPr lang="en-US" altLang="zh-CN" sz="1800" b="1" dirty="0"/>
              <a:t>x</a:t>
            </a:r>
            <a:r>
              <a:rPr lang="en-US" altLang="zh-CN" sz="1800" dirty="0"/>
              <a:t>,</a:t>
            </a:r>
            <a:r>
              <a:rPr lang="en-US" altLang="zh-CN" sz="1800" i="1" dirty="0"/>
              <a:t>a</a:t>
            </a:r>
            <a:r>
              <a:rPr lang="en-US" altLang="zh-CN" sz="1800" dirty="0"/>
              <a:t>)</a:t>
            </a:r>
            <a:r>
              <a:rPr lang="zh-CN" altLang="en-US" sz="1800" dirty="0"/>
              <a:t>，</a:t>
            </a:r>
            <a:r>
              <a:rPr lang="en-US" altLang="zh-CN" sz="1800" i="1" dirty="0"/>
              <a:t>a</a:t>
            </a:r>
            <a:r>
              <a:rPr lang="en-US" altLang="zh-CN" sz="1800" dirty="0"/>
              <a:t>∈Λ</a:t>
            </a:r>
            <a:r>
              <a:rPr lang="zh-CN" altLang="en-US" sz="1800" dirty="0"/>
              <a:t>，其中</a:t>
            </a:r>
            <a:r>
              <a:rPr lang="en-US" altLang="zh-CN" sz="1800" dirty="0"/>
              <a:t>Λ</a:t>
            </a:r>
            <a:r>
              <a:rPr lang="zh-CN" altLang="en-US" sz="1800" dirty="0"/>
              <a:t>是学习参数集合，学习参数既可能是向量也可能是函数。不同的</a:t>
            </a:r>
            <a:r>
              <a:rPr lang="en-US" altLang="zh-CN" sz="1800" i="1" dirty="0"/>
              <a:t>a</a:t>
            </a:r>
            <a:r>
              <a:rPr lang="zh-CN" altLang="en-US" sz="1800" dirty="0"/>
              <a:t>值就决定了不同的学习函数。</a:t>
            </a:r>
            <a:endParaRPr lang="zh-CN" altLang="en-US" sz="1800" dirty="0"/>
          </a:p>
          <a:p>
            <a:pPr eaLnBrk="1" hangingPunct="1"/>
            <a:r>
              <a:rPr lang="zh-CN" altLang="en-US" sz="1800" dirty="0"/>
              <a:t>学习的问题就是从给定的函数集</a:t>
            </a:r>
            <a:r>
              <a:rPr lang="en-US" altLang="zh-CN" sz="1800" dirty="0"/>
              <a:t>f(</a:t>
            </a:r>
            <a:r>
              <a:rPr lang="en-US" altLang="zh-CN" sz="1800" b="1" dirty="0"/>
              <a:t>x</a:t>
            </a:r>
            <a:r>
              <a:rPr lang="en-US" altLang="zh-CN" sz="1800" dirty="0"/>
              <a:t>,</a:t>
            </a:r>
            <a:r>
              <a:rPr lang="en-US" altLang="zh-CN" sz="1800" i="1" dirty="0"/>
              <a:t>a</a:t>
            </a:r>
            <a:r>
              <a:rPr lang="en-US" altLang="zh-CN" sz="1800" dirty="0"/>
              <a:t>)</a:t>
            </a:r>
            <a:r>
              <a:rPr lang="zh-CN" altLang="en-US" sz="1800" dirty="0"/>
              <a:t>，</a:t>
            </a:r>
            <a:r>
              <a:rPr lang="en-US" altLang="zh-CN" sz="1800" i="1" dirty="0"/>
              <a:t>a</a:t>
            </a:r>
            <a:r>
              <a:rPr lang="en-US" altLang="zh-CN" sz="1800" dirty="0"/>
              <a:t>∈Λ</a:t>
            </a:r>
            <a:r>
              <a:rPr lang="zh-CN" altLang="en-US" sz="1800" dirty="0"/>
              <a:t>中选择出能最好地逼近训练器响应的函数。 </a:t>
            </a:r>
            <a:endParaRPr lang="zh-CN" altLang="en-US" sz="1800" dirty="0"/>
          </a:p>
        </p:txBody>
      </p:sp>
      <p:sp>
        <p:nvSpPr>
          <p:cNvPr id="14340" name="Rectangle 5"/>
          <p:cNvSpPr/>
          <p:nvPr/>
        </p:nvSpPr>
        <p:spPr>
          <a:xfrm>
            <a:off x="0" y="292417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26980" name="Object 4"/>
          <p:cNvGraphicFramePr>
            <a:graphicFrameLocks noChangeAspect="1"/>
          </p:cNvGraphicFramePr>
          <p:nvPr/>
        </p:nvGraphicFramePr>
        <p:xfrm>
          <a:off x="2916238" y="2078038"/>
          <a:ext cx="3817937" cy="1782762"/>
        </p:xfrm>
        <a:graphic>
          <a:graphicData uri="http://schemas.openxmlformats.org/presentationml/2006/ole">
            <mc:AlternateContent xmlns:mc="http://schemas.openxmlformats.org/markup-compatibility/2006">
              <mc:Choice xmlns:v="urn:schemas-microsoft-com:vml" Requires="v">
                <p:oleObj spid="_x0000_s3077" name="" r:id="rId1" imgW="2562860" imgH="1207770" progId="Visio.Drawing.11">
                  <p:embed/>
                </p:oleObj>
              </mc:Choice>
              <mc:Fallback>
                <p:oleObj name="" r:id="rId1" imgW="2562860" imgH="1207770" progId="Visio.Drawing.11">
                  <p:embed/>
                  <p:pic>
                    <p:nvPicPr>
                      <p:cNvPr id="0" name="图片 3076"/>
                      <p:cNvPicPr/>
                      <p:nvPr/>
                    </p:nvPicPr>
                    <p:blipFill>
                      <a:blip r:embed="rId2"/>
                      <a:stretch>
                        <a:fillRect/>
                      </a:stretch>
                    </p:blipFill>
                    <p:spPr>
                      <a:xfrm>
                        <a:off x="2916238" y="2078038"/>
                        <a:ext cx="3817937" cy="1782762"/>
                      </a:xfrm>
                      <a:prstGeom prst="rect">
                        <a:avLst/>
                      </a:prstGeom>
                      <a:noFill/>
                      <a:ln w="38100">
                        <a:noFill/>
                        <a:miter/>
                      </a:ln>
                    </p:spPr>
                  </p:pic>
                </p:oleObj>
              </mc:Fallback>
            </mc:AlternateContent>
          </a:graphicData>
        </a:graphic>
      </p:graphicFrame>
      <p:sp>
        <p:nvSpPr>
          <p:cNvPr id="1434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229"/>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26979">
                                            <p:txEl>
                                              <p:charRg st="0" end="8"/>
                                            </p:txEl>
                                          </p:spTgt>
                                        </p:tgtEl>
                                        <p:attrNameLst>
                                          <p:attrName>style.visibility</p:attrName>
                                        </p:attrNameLst>
                                      </p:cBhvr>
                                      <p:to>
                                        <p:strVal val="visible"/>
                                      </p:to>
                                    </p:set>
                                    <p:anim calcmode="lin" valueType="num">
                                      <p:cBhvr additive="base">
                                        <p:cTn id="7" dur="500" fill="hold"/>
                                        <p:tgtEl>
                                          <p:spTgt spid="126979">
                                            <p:txEl>
                                              <p:charRg st="0" end="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9">
                                            <p:txEl>
                                              <p:charRg st="0" end="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6980"/>
                                        </p:tgtEl>
                                        <p:attrNameLst>
                                          <p:attrName>style.visibility</p:attrName>
                                        </p:attrNameLst>
                                      </p:cBhvr>
                                      <p:to>
                                        <p:strVal val="visible"/>
                                      </p:to>
                                    </p:set>
                                    <p:animEffect transition="in" filter="dissolve">
                                      <p:cBhvr>
                                        <p:cTn id="13" dur="500"/>
                                        <p:tgtEl>
                                          <p:spTgt spid="12698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6979">
                                            <p:txEl>
                                              <p:charRg st="15" end="37"/>
                                            </p:txEl>
                                          </p:spTgt>
                                        </p:tgtEl>
                                        <p:attrNameLst>
                                          <p:attrName>style.visibility</p:attrName>
                                        </p:attrNameLst>
                                      </p:cBhvr>
                                      <p:to>
                                        <p:strVal val="visible"/>
                                      </p:to>
                                    </p:set>
                                    <p:anim calcmode="lin" valueType="num">
                                      <p:cBhvr additive="base">
                                        <p:cTn id="18" dur="500" fill="hold"/>
                                        <p:tgtEl>
                                          <p:spTgt spid="126979">
                                            <p:txEl>
                                              <p:charRg st="15" end="3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6979">
                                            <p:txEl>
                                              <p:charRg st="15" end="37"/>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26979">
                                            <p:txEl>
                                              <p:charRg st="37" end="101"/>
                                            </p:txEl>
                                          </p:spTgt>
                                        </p:tgtEl>
                                        <p:attrNameLst>
                                          <p:attrName>style.visibility</p:attrName>
                                        </p:attrNameLst>
                                      </p:cBhvr>
                                      <p:to>
                                        <p:strVal val="visible"/>
                                      </p:to>
                                    </p:set>
                                    <p:anim calcmode="lin" valueType="num">
                                      <p:cBhvr additive="base">
                                        <p:cTn id="24" dur="500" fill="hold"/>
                                        <p:tgtEl>
                                          <p:spTgt spid="126979">
                                            <p:txEl>
                                              <p:charRg st="37" end="10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26979">
                                            <p:txEl>
                                              <p:charRg st="37" end="10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26979">
                                            <p:txEl>
                                              <p:charRg st="101" end="183"/>
                                            </p:txEl>
                                          </p:spTgt>
                                        </p:tgtEl>
                                        <p:attrNameLst>
                                          <p:attrName>style.visibility</p:attrName>
                                        </p:attrNameLst>
                                      </p:cBhvr>
                                      <p:to>
                                        <p:strVal val="visible"/>
                                      </p:to>
                                    </p:set>
                                    <p:anim calcmode="lin" valueType="num">
                                      <p:cBhvr additive="base">
                                        <p:cTn id="30" dur="500" fill="hold"/>
                                        <p:tgtEl>
                                          <p:spTgt spid="126979">
                                            <p:txEl>
                                              <p:charRg st="101" end="18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26979">
                                            <p:txEl>
                                              <p:charRg st="101" end="18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26979">
                                            <p:txEl>
                                              <p:charRg st="183" end="228"/>
                                            </p:txEl>
                                          </p:spTgt>
                                        </p:tgtEl>
                                        <p:attrNameLst>
                                          <p:attrName>style.visibility</p:attrName>
                                        </p:attrNameLst>
                                      </p:cBhvr>
                                      <p:to>
                                        <p:strVal val="visible"/>
                                      </p:to>
                                    </p:set>
                                    <p:anim calcmode="lin" valueType="num">
                                      <p:cBhvr additive="base">
                                        <p:cTn id="36" dur="500" fill="hold"/>
                                        <p:tgtEl>
                                          <p:spTgt spid="126979">
                                            <p:txEl>
                                              <p:charRg st="183" end="228"/>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26979">
                                            <p:txEl>
                                              <p:charRg st="183" end="22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期望风险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800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损失的数学期望值就称为风险泛函（</a:t>
            </a:r>
            <a:r>
              <a:rPr lang="en-US" altLang="zh-CN" dirty="0"/>
              <a:t>risk functional</a:t>
            </a:r>
            <a:r>
              <a:rPr lang="zh-CN" altLang="en-US" dirty="0"/>
              <a:t>），也称为期望风险 。</a:t>
            </a:r>
            <a:endParaRPr lang="zh-CN" altLang="en-US" dirty="0"/>
          </a:p>
          <a:p>
            <a:pPr eaLnBrk="1" hangingPunct="1"/>
            <a:endParaRPr lang="zh-CN" altLang="en-US" dirty="0"/>
          </a:p>
          <a:p>
            <a:pPr eaLnBrk="1" hangingPunct="1"/>
            <a:endParaRPr lang="zh-CN" altLang="en-US" dirty="0"/>
          </a:p>
          <a:p>
            <a:pPr eaLnBrk="1" hangingPunct="1">
              <a:buFont typeface="Wingdings" panose="05000000000000000000" pitchFamily="2" charset="2"/>
              <a:buNone/>
            </a:pPr>
            <a:endParaRPr lang="zh-CN" altLang="en-US" dirty="0"/>
          </a:p>
          <a:p>
            <a:pPr eaLnBrk="1" hangingPunct="1"/>
            <a:r>
              <a:rPr lang="zh-CN" altLang="en-US" dirty="0"/>
              <a:t>学习的目标就是最小化风险泛函</a:t>
            </a:r>
            <a:r>
              <a:rPr lang="en-US" altLang="zh-CN" dirty="0"/>
              <a:t>R(</a:t>
            </a:r>
            <a:r>
              <a:rPr lang="en-US" altLang="zh-CN" i="1" dirty="0"/>
              <a:t>a</a:t>
            </a:r>
            <a:r>
              <a:rPr lang="en-US" altLang="zh-CN" dirty="0"/>
              <a:t>)</a:t>
            </a:r>
            <a:r>
              <a:rPr lang="zh-CN" altLang="en-US" dirty="0"/>
              <a:t>，即风险最小化问题 。</a:t>
            </a:r>
            <a:endParaRPr lang="zh-CN" altLang="en-US" dirty="0"/>
          </a:p>
        </p:txBody>
      </p:sp>
      <p:sp>
        <p:nvSpPr>
          <p:cNvPr id="15364" name="Rectangle 5"/>
          <p:cNvSpPr/>
          <p:nvPr/>
        </p:nvSpPr>
        <p:spPr>
          <a:xfrm>
            <a:off x="0" y="32908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28004" name="Object 4"/>
          <p:cNvGraphicFramePr>
            <a:graphicFrameLocks noChangeAspect="1"/>
          </p:cNvGraphicFramePr>
          <p:nvPr/>
        </p:nvGraphicFramePr>
        <p:xfrm>
          <a:off x="1797050" y="3314700"/>
          <a:ext cx="5367338" cy="790575"/>
        </p:xfrm>
        <a:graphic>
          <a:graphicData uri="http://schemas.openxmlformats.org/presentationml/2006/ole">
            <mc:AlternateContent xmlns:mc="http://schemas.openxmlformats.org/markup-compatibility/2006">
              <mc:Choice xmlns:v="urn:schemas-microsoft-com:vml" Requires="v">
                <p:oleObj spid="_x0000_s3078" name="" r:id="rId1" imgW="1879600" imgH="279400" progId="Equation.3">
                  <p:embed/>
                </p:oleObj>
              </mc:Choice>
              <mc:Fallback>
                <p:oleObj name="" r:id="rId1" imgW="1879600" imgH="279400" progId="Equation.3">
                  <p:embed/>
                  <p:pic>
                    <p:nvPicPr>
                      <p:cNvPr id="0" name="图片 3077"/>
                      <p:cNvPicPr/>
                      <p:nvPr/>
                    </p:nvPicPr>
                    <p:blipFill>
                      <a:blip r:embed="rId2"/>
                      <a:stretch>
                        <a:fillRect/>
                      </a:stretch>
                    </p:blipFill>
                    <p:spPr>
                      <a:xfrm>
                        <a:off x="1797050" y="3314700"/>
                        <a:ext cx="5367338" cy="790575"/>
                      </a:xfrm>
                      <a:prstGeom prst="rect">
                        <a:avLst/>
                      </a:prstGeom>
                      <a:noFill/>
                      <a:ln w="38100">
                        <a:noFill/>
                        <a:miter/>
                      </a:ln>
                    </p:spPr>
                  </p:pic>
                </p:oleObj>
              </mc:Fallback>
            </mc:AlternateContent>
          </a:graphicData>
        </a:graphic>
      </p:graphicFrame>
      <p:sp>
        <p:nvSpPr>
          <p:cNvPr id="1536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20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8003">
                                            <p:txEl>
                                              <p:charRg st="0" end="43"/>
                                            </p:txEl>
                                          </p:spTgt>
                                        </p:tgtEl>
                                        <p:attrNameLst>
                                          <p:attrName>style.visibility</p:attrName>
                                        </p:attrNameLst>
                                      </p:cBhvr>
                                      <p:to>
                                        <p:strVal val="visible"/>
                                      </p:to>
                                    </p:set>
                                    <p:anim calcmode="lin" valueType="num">
                                      <p:cBhvr additive="base">
                                        <p:cTn id="7" dur="500" fill="hold"/>
                                        <p:tgtEl>
                                          <p:spTgt spid="128003">
                                            <p:txEl>
                                              <p:charRg st="0" end="4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3">
                                            <p:txEl>
                                              <p:charRg st="0" end="4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128004"/>
                                        </p:tgtEl>
                                        <p:attrNameLst>
                                          <p:attrName>style.visibility</p:attrName>
                                        </p:attrNameLst>
                                      </p:cBhvr>
                                      <p:to>
                                        <p:strVal val="visible"/>
                                      </p:to>
                                    </p:set>
                                    <p:animEffect transition="in" filter="checkerboard(across)">
                                      <p:cBhvr>
                                        <p:cTn id="13" dur="500"/>
                                        <p:tgtEl>
                                          <p:spTgt spid="12800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8003">
                                            <p:txEl>
                                              <p:charRg st="46" end="76"/>
                                            </p:txEl>
                                          </p:spTgt>
                                        </p:tgtEl>
                                        <p:attrNameLst>
                                          <p:attrName>style.visibility</p:attrName>
                                        </p:attrNameLst>
                                      </p:cBhvr>
                                      <p:to>
                                        <p:strVal val="visible"/>
                                      </p:to>
                                    </p:set>
                                    <p:anim calcmode="lin" valueType="num">
                                      <p:cBhvr additive="base">
                                        <p:cTn id="18" dur="500" fill="hold"/>
                                        <p:tgtEl>
                                          <p:spTgt spid="128003">
                                            <p:txEl>
                                              <p:charRg st="46" end="7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8003">
                                            <p:txEl>
                                              <p:charRg st="46" end="7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经验风险</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9027" name="Rectangle 3" descr="Rectangle: Click to edit Master text styles&#13;&#10;Second level&#13;&#10;Third level&#13;&#10;Fourth level&#13;&#10;Fifth level"/>
          <p:cNvSpPr>
            <a:spLocks noGrp="1"/>
          </p:cNvSpPr>
          <p:nvPr>
            <p:ph idx="1"/>
          </p:nvPr>
        </p:nvSpPr>
        <p:spPr>
          <a:xfrm>
            <a:off x="838200" y="1905000"/>
            <a:ext cx="7772400" cy="4619625"/>
          </a:xfrm>
          <a:ln/>
        </p:spPr>
        <p:txBody>
          <a:bodyPr vert="horz" wrap="square" lIns="91440" tIns="45720" rIns="91440" bIns="45720" anchor="t" anchorCtr="0"/>
          <a:p>
            <a:pPr eaLnBrk="1" hangingPunct="1">
              <a:lnSpc>
                <a:spcPct val="80000"/>
              </a:lnSpc>
            </a:pPr>
            <a:r>
              <a:rPr lang="zh-CN" altLang="en-US" sz="2800" dirty="0"/>
              <a:t>实际问题中，联合概率</a:t>
            </a:r>
            <a:r>
              <a:rPr lang="en-US" altLang="zh-CN" sz="2800" dirty="0"/>
              <a:t>F(x,y)</a:t>
            </a:r>
            <a:r>
              <a:rPr lang="zh-CN" altLang="en-US" sz="2800" dirty="0"/>
              <a:t>是未知的，所以就无法用风险泛函直接计算损失的期望值，也无法最小化。于是实践中常用算术平均代替数学期望，从而得到经验风险泛函</a:t>
            </a:r>
            <a:endParaRPr lang="zh-CN" altLang="en-US" sz="2800" dirty="0"/>
          </a:p>
          <a:p>
            <a:pPr eaLnBrk="1" hangingPunct="1">
              <a:lnSpc>
                <a:spcPct val="80000"/>
              </a:lnSpc>
            </a:pPr>
            <a:endParaRPr lang="zh-CN" altLang="en-US" sz="2800" dirty="0"/>
          </a:p>
          <a:p>
            <a:pPr eaLnBrk="1" hangingPunct="1">
              <a:lnSpc>
                <a:spcPct val="80000"/>
              </a:lnSpc>
            </a:pPr>
            <a:endParaRPr lang="zh-CN" altLang="en-US" sz="2800" dirty="0"/>
          </a:p>
          <a:p>
            <a:pPr eaLnBrk="1" hangingPunct="1">
              <a:lnSpc>
                <a:spcPct val="80000"/>
              </a:lnSpc>
            </a:pPr>
            <a:endParaRPr lang="zh-CN" altLang="en-US" sz="2800" dirty="0"/>
          </a:p>
          <a:p>
            <a:pPr eaLnBrk="1" hangingPunct="1">
              <a:lnSpc>
                <a:spcPct val="80000"/>
              </a:lnSpc>
            </a:pPr>
            <a:r>
              <a:rPr lang="zh-CN" altLang="en-US" sz="2800" dirty="0"/>
              <a:t>当</a:t>
            </a:r>
            <a:r>
              <a:rPr lang="en-US" altLang="zh-CN" sz="2800" dirty="0"/>
              <a:t>N→∞</a:t>
            </a:r>
            <a:r>
              <a:rPr lang="zh-CN" altLang="en-US" sz="2800" dirty="0"/>
              <a:t>时，经验风险</a:t>
            </a:r>
            <a:r>
              <a:rPr lang="en-US" altLang="zh-CN" sz="2800" dirty="0"/>
              <a:t>Remp(</a:t>
            </a:r>
            <a:r>
              <a:rPr lang="en-US" altLang="zh-CN" sz="2800" i="1" dirty="0"/>
              <a:t>a</a:t>
            </a:r>
            <a:r>
              <a:rPr lang="en-US" altLang="zh-CN" sz="2800" dirty="0"/>
              <a:t>)</a:t>
            </a:r>
            <a:r>
              <a:rPr lang="zh-CN" altLang="en-US" sz="2800" dirty="0"/>
              <a:t>才在概率意义下趋近于期望风险</a:t>
            </a:r>
            <a:r>
              <a:rPr lang="en-US" altLang="zh-CN" sz="2800" dirty="0"/>
              <a:t>R(</a:t>
            </a:r>
            <a:r>
              <a:rPr lang="en-US" altLang="zh-CN" sz="2800" i="1" dirty="0"/>
              <a:t>a</a:t>
            </a:r>
            <a:r>
              <a:rPr lang="en-US" altLang="zh-CN" sz="2800" dirty="0"/>
              <a:t>)</a:t>
            </a:r>
            <a:r>
              <a:rPr lang="zh-CN" altLang="en-US" sz="2800" dirty="0"/>
              <a:t>。传统的学习方法大多都是使经验风险最小化（</a:t>
            </a:r>
            <a:r>
              <a:rPr lang="en-US" altLang="zh-CN" sz="2800" dirty="0"/>
              <a:t>Empirical risk minimization</a:t>
            </a:r>
            <a:r>
              <a:rPr lang="zh-CN" altLang="en-US" sz="2800" dirty="0"/>
              <a:t>，</a:t>
            </a:r>
            <a:r>
              <a:rPr lang="en-US" altLang="zh-CN" sz="2800" dirty="0"/>
              <a:t>ERM</a:t>
            </a:r>
            <a:r>
              <a:rPr lang="zh-CN" altLang="en-US" sz="2800" dirty="0"/>
              <a:t>）。 </a:t>
            </a:r>
            <a:endParaRPr lang="zh-CN" altLang="en-US" sz="2800" dirty="0"/>
          </a:p>
        </p:txBody>
      </p:sp>
      <p:sp>
        <p:nvSpPr>
          <p:cNvPr id="16388" name="Rectangle 5"/>
          <p:cNvSpPr/>
          <p:nvPr/>
        </p:nvSpPr>
        <p:spPr>
          <a:xfrm>
            <a:off x="0" y="3214688"/>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29028" name="Object 4"/>
          <p:cNvGraphicFramePr>
            <a:graphicFrameLocks noChangeAspect="1"/>
          </p:cNvGraphicFramePr>
          <p:nvPr/>
        </p:nvGraphicFramePr>
        <p:xfrm>
          <a:off x="2532063" y="3476625"/>
          <a:ext cx="4056062" cy="915988"/>
        </p:xfrm>
        <a:graphic>
          <a:graphicData uri="http://schemas.openxmlformats.org/presentationml/2006/ole">
            <mc:AlternateContent xmlns:mc="http://schemas.openxmlformats.org/markup-compatibility/2006">
              <mc:Choice xmlns:v="urn:schemas-microsoft-com:vml" Requires="v">
                <p:oleObj spid="_x0000_s3076" name="" r:id="rId1" imgW="1892300" imgH="431800" progId="Equation.3">
                  <p:embed/>
                </p:oleObj>
              </mc:Choice>
              <mc:Fallback>
                <p:oleObj name="" r:id="rId1" imgW="1892300" imgH="431800" progId="Equation.3">
                  <p:embed/>
                  <p:pic>
                    <p:nvPicPr>
                      <p:cNvPr id="0" name="图片 3075"/>
                      <p:cNvPicPr/>
                      <p:nvPr/>
                    </p:nvPicPr>
                    <p:blipFill>
                      <a:blip r:embed="rId2"/>
                      <a:stretch>
                        <a:fillRect/>
                      </a:stretch>
                    </p:blipFill>
                    <p:spPr>
                      <a:xfrm>
                        <a:off x="2532063" y="3476625"/>
                        <a:ext cx="4056062" cy="915988"/>
                      </a:xfrm>
                      <a:prstGeom prst="rect">
                        <a:avLst/>
                      </a:prstGeom>
                      <a:noFill/>
                      <a:ln w="38100">
                        <a:noFill/>
                        <a:miter/>
                      </a:ln>
                    </p:spPr>
                  </p:pic>
                </p:oleObj>
              </mc:Fallback>
            </mc:AlternateContent>
          </a:graphicData>
        </a:graphic>
      </p:graphicFrame>
      <p:sp>
        <p:nvSpPr>
          <p:cNvPr id="1639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3"/>
    </p:custDataLst>
  </p:cSld>
  <p:clrMapOvr>
    <a:masterClrMapping/>
  </p:clrMapOvr>
  <p:transition spd="slow" advTm="11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9027">
                                            <p:txEl>
                                              <p:charRg st="0" end="78"/>
                                            </p:txEl>
                                          </p:spTgt>
                                        </p:tgtEl>
                                        <p:attrNameLst>
                                          <p:attrName>style.visibility</p:attrName>
                                        </p:attrNameLst>
                                      </p:cBhvr>
                                      <p:to>
                                        <p:strVal val="visible"/>
                                      </p:to>
                                    </p:set>
                                    <p:anim calcmode="lin" valueType="num">
                                      <p:cBhvr additive="base">
                                        <p:cTn id="7" dur="500" fill="hold"/>
                                        <p:tgtEl>
                                          <p:spTgt spid="129027">
                                            <p:txEl>
                                              <p:charRg st="0" end="7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7">
                                            <p:txEl>
                                              <p:charRg st="0" end="78"/>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29028"/>
                                        </p:tgtEl>
                                        <p:attrNameLst>
                                          <p:attrName>style.visibility</p:attrName>
                                        </p:attrNameLst>
                                      </p:cBhvr>
                                      <p:to>
                                        <p:strVal val="visible"/>
                                      </p:to>
                                    </p:set>
                                    <p:animEffect transition="in" filter="dissolve">
                                      <p:cBhvr>
                                        <p:cTn id="13" dur="500"/>
                                        <p:tgtEl>
                                          <p:spTgt spid="12902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29027">
                                            <p:txEl>
                                              <p:charRg st="81" end="172"/>
                                            </p:txEl>
                                          </p:spTgt>
                                        </p:tgtEl>
                                        <p:attrNameLst>
                                          <p:attrName>style.visibility</p:attrName>
                                        </p:attrNameLst>
                                      </p:cBhvr>
                                      <p:to>
                                        <p:strVal val="visible"/>
                                      </p:to>
                                    </p:set>
                                    <p:anim calcmode="lin" valueType="num">
                                      <p:cBhvr additive="base">
                                        <p:cTn id="18" dur="500" fill="hold"/>
                                        <p:tgtEl>
                                          <p:spTgt spid="129027">
                                            <p:txEl>
                                              <p:charRg st="81" end="17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29027">
                                            <p:txEl>
                                              <p:charRg st="81" end="17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小样本统计学习理论</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0051" name="Rectangle 3" descr="Rectangle: Click to edit Master text styles&#13;&#10;Second level&#13;&#10;Third level&#13;&#10;Fourth level&#13;&#10;Fifth level"/>
          <p:cNvSpPr>
            <a:spLocks noGrp="1"/>
          </p:cNvSpPr>
          <p:nvPr>
            <p:ph idx="1"/>
          </p:nvPr>
        </p:nvSpPr>
        <p:spPr>
          <a:xfrm>
            <a:off x="838200" y="1905000"/>
            <a:ext cx="7772400" cy="4548188"/>
          </a:xfrm>
          <a:ln/>
        </p:spPr>
        <p:txBody>
          <a:bodyPr vert="horz" wrap="square" lIns="91440" tIns="45720" rIns="91440" bIns="45720" anchor="t" anchorCtr="0"/>
          <a:p>
            <a:pPr eaLnBrk="1" hangingPunct="1">
              <a:lnSpc>
                <a:spcPct val="90000"/>
              </a:lnSpc>
            </a:pPr>
            <a:r>
              <a:rPr lang="zh-CN" altLang="en-US" sz="2400" dirty="0"/>
              <a:t>即使样本数目很大，也不能保证经验风险的最小值与期望风险的最小值相近。</a:t>
            </a:r>
            <a:endParaRPr lang="zh-CN" altLang="en-US" sz="2400" dirty="0"/>
          </a:p>
          <a:p>
            <a:pPr eaLnBrk="1" hangingPunct="1">
              <a:lnSpc>
                <a:spcPct val="90000"/>
              </a:lnSpc>
            </a:pPr>
            <a:r>
              <a:rPr lang="zh-CN" altLang="en-US" sz="2400" dirty="0"/>
              <a:t>所以统计学习理论就要研究在样本数目有限的情况下，经验风险与期望风险之间的关系。其核心内容包括一下</a:t>
            </a:r>
            <a:r>
              <a:rPr lang="en-US" altLang="zh-CN" sz="2400" dirty="0"/>
              <a:t>4</a:t>
            </a:r>
            <a:r>
              <a:rPr lang="zh-CN" altLang="en-US" sz="2400" dirty="0"/>
              <a:t>点：</a:t>
            </a:r>
            <a:endParaRPr lang="zh-CN" altLang="en-US" sz="2400" dirty="0"/>
          </a:p>
          <a:p>
            <a:pPr lvl="1" eaLnBrk="1" hangingPunct="1">
              <a:lnSpc>
                <a:spcPct val="90000"/>
              </a:lnSpc>
            </a:pPr>
            <a:r>
              <a:rPr lang="zh-CN" altLang="en-US" sz="2000" dirty="0"/>
              <a:t>在什么条件下，当样本数目趋于无穷时，经验风险</a:t>
            </a:r>
            <a:r>
              <a:rPr lang="en-US" altLang="zh-CN" sz="2000" dirty="0"/>
              <a:t>Remp(</a:t>
            </a:r>
            <a:r>
              <a:rPr lang="en-US" altLang="zh-CN" sz="2000" i="1" dirty="0"/>
              <a:t>a</a:t>
            </a:r>
            <a:r>
              <a:rPr lang="en-US" altLang="zh-CN" sz="2000" dirty="0"/>
              <a:t>)</a:t>
            </a:r>
            <a:r>
              <a:rPr lang="zh-CN" altLang="en-US" sz="2000" dirty="0"/>
              <a:t>最优值趋于期望风险</a:t>
            </a:r>
            <a:r>
              <a:rPr lang="en-US" altLang="zh-CN" sz="2000" dirty="0"/>
              <a:t>R(</a:t>
            </a:r>
            <a:r>
              <a:rPr lang="en-US" altLang="zh-CN" sz="2000" i="1" dirty="0"/>
              <a:t>a</a:t>
            </a:r>
            <a:r>
              <a:rPr lang="en-US" altLang="zh-CN" sz="2000" dirty="0"/>
              <a:t>)</a:t>
            </a:r>
            <a:r>
              <a:rPr lang="zh-CN" altLang="en-US" sz="2000" dirty="0"/>
              <a:t>最优值（能够推广），其收敛速度又如何。也就是在经验风险最小化原则下的学习一致性条件。</a:t>
            </a:r>
            <a:endParaRPr lang="zh-CN" altLang="en-US" sz="2000" dirty="0"/>
          </a:p>
          <a:p>
            <a:pPr lvl="1" eaLnBrk="1" hangingPunct="1">
              <a:lnSpc>
                <a:spcPct val="90000"/>
              </a:lnSpc>
            </a:pPr>
            <a:r>
              <a:rPr lang="zh-CN" altLang="en-US" sz="2000" dirty="0"/>
              <a:t>如何从经验风险估计出期望风险的上界，即关于统计学习方法推广性的界。</a:t>
            </a:r>
            <a:endParaRPr lang="zh-CN" altLang="en-US" sz="2000" dirty="0"/>
          </a:p>
          <a:p>
            <a:pPr lvl="1" eaLnBrk="1" hangingPunct="1">
              <a:lnSpc>
                <a:spcPct val="90000"/>
              </a:lnSpc>
            </a:pPr>
            <a:r>
              <a:rPr lang="zh-CN" altLang="en-US" sz="2000" dirty="0"/>
              <a:t>在对期望风险界估计的基础上选择预测函数的原则，即小样本归纳推理原则。</a:t>
            </a:r>
            <a:endParaRPr lang="zh-CN" altLang="en-US" sz="2000" dirty="0"/>
          </a:p>
          <a:p>
            <a:pPr lvl="1" eaLnBrk="1" hangingPunct="1">
              <a:lnSpc>
                <a:spcPct val="90000"/>
              </a:lnSpc>
            </a:pPr>
            <a:r>
              <a:rPr lang="zh-CN" altLang="en-US" sz="2000" dirty="0"/>
              <a:t>实现上述原则的具体方法。例如支持向量机（</a:t>
            </a:r>
            <a:r>
              <a:rPr lang="en-US" altLang="zh-CN" sz="2000" dirty="0"/>
              <a:t>Support vector machine</a:t>
            </a:r>
            <a:r>
              <a:rPr lang="zh-CN" altLang="en-US" sz="2000" dirty="0"/>
              <a:t>，</a:t>
            </a:r>
            <a:r>
              <a:rPr lang="en-US" altLang="zh-CN" sz="2000" dirty="0"/>
              <a:t>SVM</a:t>
            </a:r>
            <a:r>
              <a:rPr lang="zh-CN" altLang="en-US" sz="2000" dirty="0"/>
              <a:t>）就是一个具体的方法。</a:t>
            </a:r>
            <a:endParaRPr lang="zh-CN" altLang="en-US" sz="2000" dirty="0"/>
          </a:p>
        </p:txBody>
      </p:sp>
      <p:sp>
        <p:nvSpPr>
          <p:cNvPr id="17412"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20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charRg st="0" end="35"/>
                                            </p:txEl>
                                          </p:spTgt>
                                        </p:tgtEl>
                                        <p:attrNameLst>
                                          <p:attrName>style.visibility</p:attrName>
                                        </p:attrNameLst>
                                      </p:cBhvr>
                                      <p:to>
                                        <p:strVal val="visible"/>
                                      </p:to>
                                    </p:set>
                                    <p:anim calcmode="lin" valueType="num">
                                      <p:cBhvr additive="base">
                                        <p:cTn id="7" dur="500" fill="hold"/>
                                        <p:tgtEl>
                                          <p:spTgt spid="130051">
                                            <p:txEl>
                                              <p:charRg st="0" end="3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charRg st="0" end="3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0051">
                                            <p:txEl>
                                              <p:charRg st="35" end="87"/>
                                            </p:txEl>
                                          </p:spTgt>
                                        </p:tgtEl>
                                        <p:attrNameLst>
                                          <p:attrName>style.visibility</p:attrName>
                                        </p:attrNameLst>
                                      </p:cBhvr>
                                      <p:to>
                                        <p:strVal val="visible"/>
                                      </p:to>
                                    </p:set>
                                    <p:anim calcmode="lin" valueType="num">
                                      <p:cBhvr additive="base">
                                        <p:cTn id="13" dur="500" fill="hold"/>
                                        <p:tgtEl>
                                          <p:spTgt spid="130051">
                                            <p:txEl>
                                              <p:charRg st="35"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charRg st="35" end="8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0051">
                                            <p:txEl>
                                              <p:charRg st="87" end="172"/>
                                            </p:txEl>
                                          </p:spTgt>
                                        </p:tgtEl>
                                        <p:attrNameLst>
                                          <p:attrName>style.visibility</p:attrName>
                                        </p:attrNameLst>
                                      </p:cBhvr>
                                      <p:to>
                                        <p:strVal val="visible"/>
                                      </p:to>
                                    </p:set>
                                    <p:anim calcmode="lin" valueType="num">
                                      <p:cBhvr additive="base">
                                        <p:cTn id="19" dur="500" fill="hold"/>
                                        <p:tgtEl>
                                          <p:spTgt spid="130051">
                                            <p:txEl>
                                              <p:charRg st="87" end="1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0051">
                                            <p:txEl>
                                              <p:charRg st="87" end="1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0051">
                                            <p:txEl>
                                              <p:charRg st="172" end="206"/>
                                            </p:txEl>
                                          </p:spTgt>
                                        </p:tgtEl>
                                        <p:attrNameLst>
                                          <p:attrName>style.visibility</p:attrName>
                                        </p:attrNameLst>
                                      </p:cBhvr>
                                      <p:to>
                                        <p:strVal val="visible"/>
                                      </p:to>
                                    </p:set>
                                    <p:anim calcmode="lin" valueType="num">
                                      <p:cBhvr additive="base">
                                        <p:cTn id="25" dur="500" fill="hold"/>
                                        <p:tgtEl>
                                          <p:spTgt spid="130051">
                                            <p:txEl>
                                              <p:charRg st="172" end="20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0051">
                                            <p:txEl>
                                              <p:charRg st="172" end="20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0051">
                                            <p:txEl>
                                              <p:charRg st="206" end="241"/>
                                            </p:txEl>
                                          </p:spTgt>
                                        </p:tgtEl>
                                        <p:attrNameLst>
                                          <p:attrName>style.visibility</p:attrName>
                                        </p:attrNameLst>
                                      </p:cBhvr>
                                      <p:to>
                                        <p:strVal val="visible"/>
                                      </p:to>
                                    </p:set>
                                    <p:anim calcmode="lin" valueType="num">
                                      <p:cBhvr additive="base">
                                        <p:cTn id="31" dur="500" fill="hold"/>
                                        <p:tgtEl>
                                          <p:spTgt spid="130051">
                                            <p:txEl>
                                              <p:charRg st="206" end="24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0051">
                                            <p:txEl>
                                              <p:charRg st="206" end="24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0051">
                                            <p:txEl>
                                              <p:charRg st="241" end="299"/>
                                            </p:txEl>
                                          </p:spTgt>
                                        </p:tgtEl>
                                        <p:attrNameLst>
                                          <p:attrName>style.visibility</p:attrName>
                                        </p:attrNameLst>
                                      </p:cBhvr>
                                      <p:to>
                                        <p:strVal val="visible"/>
                                      </p:to>
                                    </p:set>
                                    <p:anim calcmode="lin" valueType="num">
                                      <p:cBhvr additive="base">
                                        <p:cTn id="37" dur="500" fill="hold"/>
                                        <p:tgtEl>
                                          <p:spTgt spid="130051">
                                            <p:txEl>
                                              <p:charRg st="241" end="29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0051">
                                            <p:txEl>
                                              <p:charRg st="241" end="2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VC</a:t>
            </a:r>
            <a:r>
              <a:rPr kumimoji="0" lang="zh-CN" altLang="en-US" sz="3600" b="1"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维</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 </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1075"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lnSpc>
                <a:spcPct val="80000"/>
              </a:lnSpc>
            </a:pPr>
            <a:r>
              <a:rPr lang="en-US" altLang="zh-CN" sz="2800" dirty="0"/>
              <a:t>VC</a:t>
            </a:r>
            <a:r>
              <a:rPr lang="zh-CN" altLang="en-US" sz="2800" dirty="0"/>
              <a:t>维的直观定义：</a:t>
            </a:r>
            <a:endParaRPr lang="zh-CN" altLang="en-US" sz="2800" dirty="0"/>
          </a:p>
          <a:p>
            <a:pPr lvl="1" eaLnBrk="1" hangingPunct="1">
              <a:lnSpc>
                <a:spcPct val="80000"/>
              </a:lnSpc>
            </a:pPr>
            <a:r>
              <a:rPr lang="zh-CN" altLang="en-US" sz="2400" dirty="0"/>
              <a:t>对一个指示函数集，如果存在</a:t>
            </a:r>
            <a:r>
              <a:rPr lang="en-US" altLang="zh-CN" sz="2400" dirty="0"/>
              <a:t>h</a:t>
            </a:r>
            <a:r>
              <a:rPr lang="zh-CN" altLang="en-US" sz="2400" dirty="0"/>
              <a:t>个样本能够被函数集中的函数按所有可能的</a:t>
            </a:r>
            <a:r>
              <a:rPr lang="en-US" altLang="zh-CN" sz="2400" dirty="0"/>
              <a:t>2h</a:t>
            </a:r>
            <a:r>
              <a:rPr lang="zh-CN" altLang="en-US" sz="2400" dirty="0"/>
              <a:t>种形式分开，则称函数集能够把</a:t>
            </a:r>
            <a:r>
              <a:rPr lang="en-US" altLang="zh-CN" sz="2400" dirty="0"/>
              <a:t>h</a:t>
            </a:r>
            <a:r>
              <a:rPr lang="zh-CN" altLang="en-US" sz="2400" dirty="0"/>
              <a:t>个样本打散。函数集的</a:t>
            </a:r>
            <a:r>
              <a:rPr lang="en-US" altLang="zh-CN" sz="2400" dirty="0"/>
              <a:t>VC</a:t>
            </a:r>
            <a:r>
              <a:rPr lang="zh-CN" altLang="en-US" sz="2400" dirty="0"/>
              <a:t>维就是它能打散的最大样本数目</a:t>
            </a:r>
            <a:r>
              <a:rPr lang="en-US" altLang="zh-CN" sz="2400" dirty="0"/>
              <a:t>h</a:t>
            </a:r>
            <a:r>
              <a:rPr lang="zh-CN" altLang="en-US" sz="2400" dirty="0"/>
              <a:t>。</a:t>
            </a:r>
            <a:endParaRPr lang="zh-CN" altLang="en-US" sz="2400" dirty="0"/>
          </a:p>
          <a:p>
            <a:pPr eaLnBrk="1" hangingPunct="1">
              <a:lnSpc>
                <a:spcPct val="80000"/>
              </a:lnSpc>
            </a:pPr>
            <a:r>
              <a:rPr lang="zh-CN" altLang="en-US" sz="2800" dirty="0"/>
              <a:t>所谓打散就是不管全部样本如何分布，总能在函数集中找到一个函数把所有样本正确地分为两类。</a:t>
            </a:r>
            <a:endParaRPr lang="zh-CN" altLang="en-US" sz="2800" dirty="0"/>
          </a:p>
          <a:p>
            <a:pPr lvl="1" eaLnBrk="1" hangingPunct="1">
              <a:lnSpc>
                <a:spcPct val="80000"/>
              </a:lnSpc>
            </a:pPr>
            <a:r>
              <a:rPr lang="zh-CN" altLang="en-US" sz="2400" dirty="0"/>
              <a:t>若对任意数目的样本都有函数能将它们打散，则函数集的</a:t>
            </a:r>
            <a:r>
              <a:rPr lang="en-US" altLang="zh-CN" sz="2400" dirty="0"/>
              <a:t>VC</a:t>
            </a:r>
            <a:r>
              <a:rPr lang="zh-CN" altLang="en-US" sz="2400" dirty="0"/>
              <a:t>维是无穷大。</a:t>
            </a:r>
            <a:endParaRPr lang="zh-CN" altLang="en-US" sz="2400" dirty="0"/>
          </a:p>
          <a:p>
            <a:pPr lvl="1" eaLnBrk="1" hangingPunct="1">
              <a:lnSpc>
                <a:spcPct val="80000"/>
              </a:lnSpc>
            </a:pPr>
            <a:r>
              <a:rPr lang="zh-CN" altLang="en-US" sz="2400" dirty="0"/>
              <a:t>有界实函数的</a:t>
            </a:r>
            <a:r>
              <a:rPr lang="en-US" altLang="zh-CN" sz="2400" dirty="0"/>
              <a:t>VC</a:t>
            </a:r>
            <a:r>
              <a:rPr lang="zh-CN" altLang="en-US" sz="2400" dirty="0"/>
              <a:t>维可以通过用一定的阈值将它转化成指示函数来定义。 </a:t>
            </a:r>
            <a:endParaRPr lang="zh-CN" altLang="en-US" sz="2400" dirty="0"/>
          </a:p>
        </p:txBody>
      </p:sp>
      <p:sp>
        <p:nvSpPr>
          <p:cNvPr id="18436"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2166"/>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31075">
                                            <p:txEl>
                                              <p:charRg st="0" end="10"/>
                                            </p:txEl>
                                          </p:spTgt>
                                        </p:tgtEl>
                                        <p:attrNameLst>
                                          <p:attrName>style.visibility</p:attrName>
                                        </p:attrNameLst>
                                      </p:cBhvr>
                                      <p:to>
                                        <p:strVal val="visible"/>
                                      </p:to>
                                    </p:set>
                                    <p:anim calcmode="lin" valueType="num">
                                      <p:cBhvr additive="base">
                                        <p:cTn id="7" dur="500" fill="hold"/>
                                        <p:tgtEl>
                                          <p:spTgt spid="131075">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5">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075">
                                            <p:txEl>
                                              <p:charRg st="10" end="89"/>
                                            </p:txEl>
                                          </p:spTgt>
                                        </p:tgtEl>
                                        <p:attrNameLst>
                                          <p:attrName>style.visibility</p:attrName>
                                        </p:attrNameLst>
                                      </p:cBhvr>
                                      <p:to>
                                        <p:strVal val="visible"/>
                                      </p:to>
                                    </p:set>
                                    <p:anim calcmode="lin" valueType="num">
                                      <p:cBhvr additive="base">
                                        <p:cTn id="13" dur="500" fill="hold"/>
                                        <p:tgtEl>
                                          <p:spTgt spid="131075">
                                            <p:txEl>
                                              <p:charRg st="10" end="8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075">
                                            <p:txEl>
                                              <p:charRg st="10" end="89"/>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075">
                                            <p:txEl>
                                              <p:charRg st="89" end="133"/>
                                            </p:txEl>
                                          </p:spTgt>
                                        </p:tgtEl>
                                        <p:attrNameLst>
                                          <p:attrName>style.visibility</p:attrName>
                                        </p:attrNameLst>
                                      </p:cBhvr>
                                      <p:to>
                                        <p:strVal val="visible"/>
                                      </p:to>
                                    </p:set>
                                    <p:anim calcmode="lin" valueType="num">
                                      <p:cBhvr additive="base">
                                        <p:cTn id="19" dur="500" fill="hold"/>
                                        <p:tgtEl>
                                          <p:spTgt spid="131075">
                                            <p:txEl>
                                              <p:charRg st="89" end="13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5">
                                            <p:txEl>
                                              <p:charRg st="89" end="13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075">
                                            <p:txEl>
                                              <p:charRg st="133" end="167"/>
                                            </p:txEl>
                                          </p:spTgt>
                                        </p:tgtEl>
                                        <p:attrNameLst>
                                          <p:attrName>style.visibility</p:attrName>
                                        </p:attrNameLst>
                                      </p:cBhvr>
                                      <p:to>
                                        <p:strVal val="visible"/>
                                      </p:to>
                                    </p:set>
                                    <p:anim calcmode="lin" valueType="num">
                                      <p:cBhvr additive="base">
                                        <p:cTn id="25" dur="500" fill="hold"/>
                                        <p:tgtEl>
                                          <p:spTgt spid="131075">
                                            <p:txEl>
                                              <p:charRg st="133" end="16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075">
                                            <p:txEl>
                                              <p:charRg st="133" end="16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1075">
                                            <p:txEl>
                                              <p:charRg st="167" end="201"/>
                                            </p:txEl>
                                          </p:spTgt>
                                        </p:tgtEl>
                                        <p:attrNameLst>
                                          <p:attrName>style.visibility</p:attrName>
                                        </p:attrNameLst>
                                      </p:cBhvr>
                                      <p:to>
                                        <p:strVal val="visible"/>
                                      </p:to>
                                    </p:set>
                                    <p:anim calcmode="lin" valueType="num">
                                      <p:cBhvr additive="base">
                                        <p:cTn id="31" dur="500" fill="hold"/>
                                        <p:tgtEl>
                                          <p:spTgt spid="131075">
                                            <p:txEl>
                                              <p:charRg st="167" end="20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5">
                                            <p:txEl>
                                              <p:charRg st="167" end="20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实数平面的</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VC</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维</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2099"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dirty="0"/>
              <a:t>实际上</a:t>
            </a:r>
            <a:r>
              <a:rPr lang="en-US" altLang="zh-CN" dirty="0"/>
              <a:t>n</a:t>
            </a:r>
            <a:r>
              <a:rPr lang="zh-CN" altLang="en-US" dirty="0"/>
              <a:t>维超平面的</a:t>
            </a:r>
            <a:r>
              <a:rPr lang="en-US" altLang="zh-CN" dirty="0"/>
              <a:t>VC</a:t>
            </a:r>
            <a:r>
              <a:rPr lang="zh-CN" altLang="en-US" dirty="0"/>
              <a:t>维是</a:t>
            </a:r>
            <a:r>
              <a:rPr lang="en-US" altLang="zh-CN" dirty="0"/>
              <a:t>n+1 </a:t>
            </a:r>
            <a:r>
              <a:rPr lang="zh-CN" altLang="en-US" dirty="0"/>
              <a:t>。</a:t>
            </a:r>
            <a:endParaRPr lang="zh-CN" altLang="en-US" dirty="0"/>
          </a:p>
        </p:txBody>
      </p:sp>
      <p:sp>
        <p:nvSpPr>
          <p:cNvPr id="19460" name="Rectangle 5"/>
          <p:cNvSpPr/>
          <p:nvPr/>
        </p:nvSpPr>
        <p:spPr>
          <a:xfrm>
            <a:off x="0" y="275272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2100" name="Object 4"/>
          <p:cNvGraphicFramePr>
            <a:graphicFrameLocks noChangeAspect="1"/>
          </p:cNvGraphicFramePr>
          <p:nvPr/>
        </p:nvGraphicFramePr>
        <p:xfrm>
          <a:off x="428625" y="2730500"/>
          <a:ext cx="3856038" cy="3074988"/>
        </p:xfrm>
        <a:graphic>
          <a:graphicData uri="http://schemas.openxmlformats.org/presentationml/2006/ole">
            <mc:AlternateContent xmlns:mc="http://schemas.openxmlformats.org/markup-compatibility/2006">
              <mc:Choice xmlns:v="urn:schemas-microsoft-com:vml" Requires="v">
                <p:oleObj spid="_x0000_s3082" name="" r:id="rId1" imgW="2020570" imgH="1614170" progId="Visio.Drawing.11">
                  <p:embed/>
                </p:oleObj>
              </mc:Choice>
              <mc:Fallback>
                <p:oleObj name="" r:id="rId1" imgW="2020570" imgH="1614170" progId="Visio.Drawing.11">
                  <p:embed/>
                  <p:pic>
                    <p:nvPicPr>
                      <p:cNvPr id="0" name="图片 3081"/>
                      <p:cNvPicPr/>
                      <p:nvPr/>
                    </p:nvPicPr>
                    <p:blipFill>
                      <a:blip r:embed="rId2"/>
                      <a:stretch>
                        <a:fillRect/>
                      </a:stretch>
                    </p:blipFill>
                    <p:spPr>
                      <a:xfrm>
                        <a:off x="428625" y="2730500"/>
                        <a:ext cx="3856038" cy="3074988"/>
                      </a:xfrm>
                      <a:prstGeom prst="rect">
                        <a:avLst/>
                      </a:prstGeom>
                      <a:noFill/>
                      <a:ln w="38100">
                        <a:noFill/>
                        <a:miter/>
                      </a:ln>
                    </p:spPr>
                  </p:pic>
                </p:oleObj>
              </mc:Fallback>
            </mc:AlternateContent>
          </a:graphicData>
        </a:graphic>
      </p:graphicFrame>
      <p:sp>
        <p:nvSpPr>
          <p:cNvPr id="19462" name="Rectangle 7"/>
          <p:cNvSpPr/>
          <p:nvPr/>
        </p:nvSpPr>
        <p:spPr>
          <a:xfrm>
            <a:off x="0" y="2752725"/>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algn="just" eaLnBrk="1" hangingPunct="1">
              <a:buClr>
                <a:schemeClr val="hlink"/>
              </a:buClr>
              <a:buSzPct val="110000"/>
              <a:buFont typeface="Wingdings" panose="05000000000000000000" pitchFamily="2" charset="2"/>
              <a:buChar char="w"/>
            </a:pPr>
            <a:endParaRPr lang="zh-CN" altLang="en-US" sz="2800" dirty="0">
              <a:solidFill>
                <a:schemeClr val="tx1"/>
              </a:solidFill>
              <a:latin typeface="Tahoma" panose="020B0604030504040204" pitchFamily="34" charset="0"/>
              <a:ea typeface="宋体" panose="02010600030101010101" pitchFamily="2" charset="-122"/>
            </a:endParaRPr>
          </a:p>
        </p:txBody>
      </p:sp>
      <p:graphicFrame>
        <p:nvGraphicFramePr>
          <p:cNvPr id="132102" name="Object 6"/>
          <p:cNvGraphicFramePr>
            <a:graphicFrameLocks noChangeAspect="1"/>
          </p:cNvGraphicFramePr>
          <p:nvPr/>
        </p:nvGraphicFramePr>
        <p:xfrm>
          <a:off x="4356100" y="2830513"/>
          <a:ext cx="3744913" cy="2970212"/>
        </p:xfrm>
        <a:graphic>
          <a:graphicData uri="http://schemas.openxmlformats.org/presentationml/2006/ole">
            <mc:AlternateContent xmlns:mc="http://schemas.openxmlformats.org/markup-compatibility/2006">
              <mc:Choice xmlns:v="urn:schemas-microsoft-com:vml" Requires="v">
                <p:oleObj spid="_x0000_s3081" name="" r:id="rId3" imgW="2020570" imgH="1614170" progId="Visio.Drawing.11">
                  <p:embed/>
                </p:oleObj>
              </mc:Choice>
              <mc:Fallback>
                <p:oleObj name="" r:id="rId3" imgW="2020570" imgH="1614170" progId="Visio.Drawing.11">
                  <p:embed/>
                  <p:pic>
                    <p:nvPicPr>
                      <p:cNvPr id="0" name="图片 3080"/>
                      <p:cNvPicPr/>
                      <p:nvPr/>
                    </p:nvPicPr>
                    <p:blipFill>
                      <a:blip r:embed="rId4"/>
                      <a:stretch>
                        <a:fillRect/>
                      </a:stretch>
                    </p:blipFill>
                    <p:spPr>
                      <a:xfrm>
                        <a:off x="4356100" y="2830513"/>
                        <a:ext cx="3744913" cy="2970212"/>
                      </a:xfrm>
                      <a:prstGeom prst="rect">
                        <a:avLst/>
                      </a:prstGeom>
                      <a:noFill/>
                      <a:ln w="38100">
                        <a:noFill/>
                        <a:miter/>
                      </a:ln>
                    </p:spPr>
                  </p:pic>
                </p:oleObj>
              </mc:Fallback>
            </mc:AlternateContent>
          </a:graphicData>
        </a:graphic>
      </p:graphicFrame>
      <p:sp>
        <p:nvSpPr>
          <p:cNvPr id="19464" name="灯片编号占位符 7"/>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5"/>
    </p:custDataLst>
  </p:cSld>
  <p:clrMapOvr>
    <a:masterClrMapping/>
  </p:clrMapOvr>
  <p:transition spd="slow" advTm="197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checkerboard(across)">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32102"/>
                                        </p:tgtEl>
                                        <p:attrNameLst>
                                          <p:attrName>style.visibility</p:attrName>
                                        </p:attrNameLst>
                                      </p:cBhvr>
                                      <p:to>
                                        <p:strVal val="visible"/>
                                      </p:to>
                                    </p:set>
                                    <p:animEffect transition="in" filter="diamond(in)">
                                      <p:cBhvr>
                                        <p:cTn id="12" dur="2000"/>
                                        <p:tgtEl>
                                          <p:spTgt spid="13210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2099">
                                            <p:txEl>
                                              <p:charRg st="0" end="19"/>
                                            </p:txEl>
                                          </p:spTgt>
                                        </p:tgtEl>
                                        <p:attrNameLst>
                                          <p:attrName>style.visibility</p:attrName>
                                        </p:attrNameLst>
                                      </p:cBhvr>
                                      <p:to>
                                        <p:strVal val="visible"/>
                                      </p:to>
                                    </p:set>
                                    <p:anim calcmode="lin" valueType="num">
                                      <p:cBhvr additive="base">
                                        <p:cTn id="17" dur="500" fill="hold"/>
                                        <p:tgtEl>
                                          <p:spTgt spid="132099">
                                            <p:txEl>
                                              <p:charRg st="0" end="1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2099">
                                            <p:txEl>
                                              <p:charRg st="0"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noChangeArrowheads="1"/>
          </p:cNvSpPr>
          <p:nvPr>
            <p:ph type="title"/>
          </p:nvPr>
        </p:nvSpPr>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endParaRPr kumimoji="0" lang="zh-CN"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33123" name="Rectangle 3" descr="Rectangle: Click to edit Master text styles&#13;&#10;Second level&#13;&#10;Third level&#13;&#10;Fourth level&#13;&#10;Fifth level"/>
          <p:cNvSpPr>
            <a:spLocks noGrp="1"/>
          </p:cNvSpPr>
          <p:nvPr>
            <p:ph idx="1"/>
          </p:nvPr>
        </p:nvSpPr>
        <p:spPr>
          <a:xfrm>
            <a:off x="838200" y="1905000"/>
            <a:ext cx="7772400" cy="4692650"/>
          </a:xfrm>
          <a:ln/>
        </p:spPr>
        <p:txBody>
          <a:bodyPr vert="horz" wrap="square" lIns="91440" tIns="45720" rIns="91440" bIns="45720" anchor="t" anchorCtr="0"/>
          <a:p>
            <a:pPr eaLnBrk="1" hangingPunct="1"/>
            <a:r>
              <a:rPr lang="zh-CN" altLang="en-US" sz="1800" b="1" dirty="0"/>
              <a:t>定理</a:t>
            </a:r>
            <a:r>
              <a:rPr lang="en-US" altLang="zh-CN" sz="1800" b="1" dirty="0"/>
              <a:t>6.2</a:t>
            </a:r>
            <a:r>
              <a:rPr lang="en-US" altLang="zh-CN" sz="1800" dirty="0"/>
              <a:t> </a:t>
            </a:r>
            <a:r>
              <a:rPr lang="zh-CN" altLang="en-US" sz="1800" dirty="0"/>
              <a:t>对于</a:t>
            </a:r>
            <a:r>
              <a:rPr lang="en-US" altLang="zh-CN" sz="1800" dirty="0"/>
              <a:t>R</a:t>
            </a:r>
            <a:r>
              <a:rPr lang="en-US" altLang="zh-CN" sz="1800" baseline="30000" dirty="0"/>
              <a:t>n</a:t>
            </a:r>
            <a:r>
              <a:rPr lang="zh-CN" altLang="en-US" sz="1800" dirty="0"/>
              <a:t>中的</a:t>
            </a:r>
            <a:r>
              <a:rPr lang="en-US" altLang="zh-CN" sz="1800" dirty="0"/>
              <a:t>m</a:t>
            </a:r>
            <a:r>
              <a:rPr lang="zh-CN" altLang="en-US" sz="1800" dirty="0"/>
              <a:t>个点集，选择任何一个点作为原点，</a:t>
            </a:r>
            <a:r>
              <a:rPr lang="en-US" altLang="zh-CN" sz="1800" dirty="0"/>
              <a:t>m</a:t>
            </a:r>
            <a:r>
              <a:rPr lang="zh-CN" altLang="en-US" sz="1800" dirty="0"/>
              <a:t>个点能被超平面打散当且仅当剩余点的位置向量是线性独立的。</a:t>
            </a:r>
            <a:endParaRPr lang="zh-CN" altLang="en-US" sz="1800" b="1" dirty="0"/>
          </a:p>
          <a:p>
            <a:pPr eaLnBrk="1" hangingPunct="1"/>
            <a:r>
              <a:rPr lang="zh-CN" altLang="en-US" sz="1800" b="1" dirty="0"/>
              <a:t>推论</a:t>
            </a:r>
            <a:r>
              <a:rPr lang="zh-CN" altLang="en-US" sz="1800" dirty="0"/>
              <a:t> </a:t>
            </a:r>
            <a:r>
              <a:rPr lang="en-US" altLang="zh-CN" sz="1800" dirty="0"/>
              <a:t>R</a:t>
            </a:r>
            <a:r>
              <a:rPr lang="en-US" altLang="zh-CN" sz="1800" baseline="30000" dirty="0"/>
              <a:t>n</a:t>
            </a:r>
            <a:r>
              <a:rPr lang="zh-CN" altLang="en-US" sz="1800" dirty="0"/>
              <a:t>中有向超平面集的</a:t>
            </a:r>
            <a:r>
              <a:rPr lang="en-US" altLang="zh-CN" sz="1800" dirty="0"/>
              <a:t>VC</a:t>
            </a:r>
            <a:r>
              <a:rPr lang="zh-CN" altLang="en-US" sz="1800" dirty="0"/>
              <a:t>维是</a:t>
            </a:r>
            <a:r>
              <a:rPr lang="en-US" altLang="zh-CN" sz="1800" dirty="0"/>
              <a:t>n+1</a:t>
            </a:r>
            <a:r>
              <a:rPr lang="zh-CN" altLang="en-US" sz="1800" dirty="0"/>
              <a:t>。</a:t>
            </a:r>
            <a:endParaRPr lang="zh-CN" altLang="en-US" sz="1800" dirty="0"/>
          </a:p>
          <a:p>
            <a:pPr lvl="1" eaLnBrk="1" hangingPunct="1"/>
            <a:r>
              <a:rPr lang="zh-CN" altLang="en-US" sz="1600" dirty="0"/>
              <a:t>因为总能找出</a:t>
            </a:r>
            <a:r>
              <a:rPr lang="en-US" altLang="zh-CN" sz="1600" dirty="0"/>
              <a:t>n+1</a:t>
            </a:r>
            <a:r>
              <a:rPr lang="zh-CN" altLang="en-US" sz="1600" dirty="0"/>
              <a:t>个点，选择其中一个作为原点，剩余</a:t>
            </a:r>
            <a:r>
              <a:rPr lang="en-US" altLang="zh-CN" sz="1600" dirty="0"/>
              <a:t>n</a:t>
            </a:r>
            <a:r>
              <a:rPr lang="zh-CN" altLang="en-US" sz="1600" dirty="0"/>
              <a:t>个点的位置向量是线性独立的。但无法选择</a:t>
            </a:r>
            <a:r>
              <a:rPr lang="en-US" altLang="zh-CN" sz="1600" dirty="0"/>
              <a:t>n+2</a:t>
            </a:r>
            <a:r>
              <a:rPr lang="zh-CN" altLang="en-US" sz="1600" dirty="0"/>
              <a:t>个这样的点，因为在</a:t>
            </a:r>
            <a:r>
              <a:rPr lang="en-US" altLang="zh-CN" sz="1600" dirty="0"/>
              <a:t>R</a:t>
            </a:r>
            <a:r>
              <a:rPr lang="en-US" altLang="zh-CN" sz="1600" baseline="30000" dirty="0"/>
              <a:t>n</a:t>
            </a:r>
            <a:r>
              <a:rPr lang="zh-CN" altLang="en-US" sz="1600" dirty="0"/>
              <a:t>中没有</a:t>
            </a:r>
            <a:r>
              <a:rPr lang="en-US" altLang="zh-CN" sz="1600" dirty="0"/>
              <a:t>n+2</a:t>
            </a:r>
            <a:r>
              <a:rPr lang="zh-CN" altLang="en-US" sz="1600" dirty="0"/>
              <a:t>个向量是线性独立的。</a:t>
            </a:r>
            <a:endParaRPr lang="zh-CN" altLang="en-US" sz="1600" dirty="0"/>
          </a:p>
          <a:p>
            <a:pPr eaLnBrk="1" hangingPunct="1"/>
            <a:r>
              <a:rPr lang="en-US" altLang="zh-CN" sz="1800" dirty="0"/>
              <a:t>VC</a:t>
            </a:r>
            <a:r>
              <a:rPr lang="zh-CN" altLang="en-US" sz="1800" dirty="0"/>
              <a:t>维反映了函数集的学习能力</a:t>
            </a:r>
            <a:endParaRPr lang="zh-CN" altLang="en-US" sz="1800" dirty="0"/>
          </a:p>
          <a:p>
            <a:pPr lvl="1" eaLnBrk="1" hangingPunct="1"/>
            <a:r>
              <a:rPr lang="en-US" altLang="zh-CN" sz="1600" dirty="0"/>
              <a:t>VC</a:t>
            </a:r>
            <a:r>
              <a:rPr lang="zh-CN" altLang="en-US" sz="1600" dirty="0"/>
              <a:t>维越大则学习机器越复杂，容量越大。</a:t>
            </a:r>
            <a:endParaRPr lang="zh-CN" altLang="en-US" sz="1600" dirty="0"/>
          </a:p>
          <a:p>
            <a:pPr eaLnBrk="1" hangingPunct="1"/>
            <a:r>
              <a:rPr lang="zh-CN" altLang="en-US" sz="1800" dirty="0"/>
              <a:t>线性函数的</a:t>
            </a:r>
            <a:r>
              <a:rPr lang="en-US" altLang="zh-CN" sz="1800" dirty="0"/>
              <a:t>VC</a:t>
            </a:r>
            <a:r>
              <a:rPr lang="zh-CN" altLang="en-US" sz="1800" dirty="0"/>
              <a:t>维等于其自由参数的个数。</a:t>
            </a:r>
            <a:endParaRPr lang="zh-CN" altLang="en-US" sz="1800" dirty="0"/>
          </a:p>
          <a:p>
            <a:pPr lvl="1" eaLnBrk="1" hangingPunct="1"/>
            <a:r>
              <a:rPr lang="zh-CN" altLang="en-US" sz="1600" dirty="0"/>
              <a:t>但是一般来说，函数集的</a:t>
            </a:r>
            <a:r>
              <a:rPr lang="en-US" altLang="zh-CN" sz="1600" dirty="0"/>
              <a:t>VC</a:t>
            </a:r>
            <a:r>
              <a:rPr lang="zh-CN" altLang="en-US" sz="1600" dirty="0"/>
              <a:t>维与其自由参数的个数不相同。</a:t>
            </a:r>
            <a:endParaRPr lang="zh-CN" altLang="en-US" sz="1600" dirty="0"/>
          </a:p>
          <a:p>
            <a:pPr eaLnBrk="1" hangingPunct="1"/>
            <a:r>
              <a:rPr lang="zh-CN" altLang="en-US" sz="1800" dirty="0"/>
              <a:t>实际上，影响学习机器推广性能的是函数集的</a:t>
            </a:r>
            <a:r>
              <a:rPr lang="en-US" altLang="zh-CN" sz="1800" dirty="0"/>
              <a:t>VC</a:t>
            </a:r>
            <a:r>
              <a:rPr lang="zh-CN" altLang="en-US" sz="1800" dirty="0"/>
              <a:t>维，而不是其自由参数个数。</a:t>
            </a:r>
            <a:endParaRPr lang="zh-CN" altLang="en-US" sz="1800" dirty="0"/>
          </a:p>
          <a:p>
            <a:pPr lvl="1" eaLnBrk="1" hangingPunct="1"/>
            <a:r>
              <a:rPr lang="zh-CN" altLang="en-US" sz="1600" dirty="0"/>
              <a:t>这给我们克服</a:t>
            </a:r>
            <a:r>
              <a:rPr lang="zh-CN" altLang="en-US" sz="1600" dirty="0">
                <a:latin typeface="Times New Roman" panose="02020603050405020304" pitchFamily="18" charset="0"/>
              </a:rPr>
              <a:t>“</a:t>
            </a:r>
            <a:r>
              <a:rPr lang="zh-CN" altLang="en-US" sz="1600" dirty="0"/>
              <a:t>维数灾难</a:t>
            </a:r>
            <a:r>
              <a:rPr lang="zh-CN" altLang="en-US" sz="1600" dirty="0">
                <a:latin typeface="Times New Roman" panose="02020603050405020304" pitchFamily="18" charset="0"/>
              </a:rPr>
              <a:t>”</a:t>
            </a:r>
            <a:r>
              <a:rPr lang="zh-CN" altLang="en-US" sz="1600" dirty="0"/>
              <a:t>创造了一个很好的机会：用一个包含很多参数，但却有较小</a:t>
            </a:r>
            <a:r>
              <a:rPr lang="en-US" altLang="zh-CN" sz="1600" dirty="0"/>
              <a:t>VC</a:t>
            </a:r>
            <a:r>
              <a:rPr lang="zh-CN" altLang="en-US" sz="1600" dirty="0"/>
              <a:t>维的函数集为基础构造学习机器会实现较好的推广性。</a:t>
            </a:r>
            <a:endParaRPr lang="zh-CN" altLang="en-US" sz="1600" dirty="0"/>
          </a:p>
        </p:txBody>
      </p:sp>
      <p:sp>
        <p:nvSpPr>
          <p:cNvPr id="20484"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ustDataLst>
      <p:tags r:id="rId1"/>
    </p:custDataLst>
  </p:cSld>
  <p:clrMapOvr>
    <a:masterClrMapping/>
  </p:clrMapOvr>
  <p:transition spd="slow" advTm="428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23">
                                            <p:txEl>
                                              <p:charRg st="0" end="59"/>
                                            </p:txEl>
                                          </p:spTgt>
                                        </p:tgtEl>
                                        <p:attrNameLst>
                                          <p:attrName>style.visibility</p:attrName>
                                        </p:attrNameLst>
                                      </p:cBhvr>
                                      <p:to>
                                        <p:strVal val="visible"/>
                                      </p:to>
                                    </p:set>
                                    <p:anim calcmode="lin" valueType="num">
                                      <p:cBhvr additive="base">
                                        <p:cTn id="7" dur="500" fill="hold"/>
                                        <p:tgtEl>
                                          <p:spTgt spid="133123">
                                            <p:txEl>
                                              <p:charRg st="0" end="5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3">
                                            <p:txEl>
                                              <p:charRg st="0" end="5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3">
                                            <p:txEl>
                                              <p:charRg st="59" end="81"/>
                                            </p:txEl>
                                          </p:spTgt>
                                        </p:tgtEl>
                                        <p:attrNameLst>
                                          <p:attrName>style.visibility</p:attrName>
                                        </p:attrNameLst>
                                      </p:cBhvr>
                                      <p:to>
                                        <p:strVal val="visible"/>
                                      </p:to>
                                    </p:set>
                                    <p:anim calcmode="lin" valueType="num">
                                      <p:cBhvr additive="base">
                                        <p:cTn id="13" dur="500" fill="hold"/>
                                        <p:tgtEl>
                                          <p:spTgt spid="133123">
                                            <p:txEl>
                                              <p:charRg st="59" end="8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3">
                                            <p:txEl>
                                              <p:charRg st="59" end="8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3123">
                                            <p:txEl>
                                              <p:charRg st="81" end="157"/>
                                            </p:txEl>
                                          </p:spTgt>
                                        </p:tgtEl>
                                        <p:attrNameLst>
                                          <p:attrName>style.visibility</p:attrName>
                                        </p:attrNameLst>
                                      </p:cBhvr>
                                      <p:to>
                                        <p:strVal val="visible"/>
                                      </p:to>
                                    </p:set>
                                    <p:anim calcmode="lin" valueType="num">
                                      <p:cBhvr additive="base">
                                        <p:cTn id="19" dur="500" fill="hold"/>
                                        <p:tgtEl>
                                          <p:spTgt spid="133123">
                                            <p:txEl>
                                              <p:charRg st="81" end="1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3123">
                                            <p:txEl>
                                              <p:charRg st="81" end="1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3123">
                                            <p:txEl>
                                              <p:charRg st="157" end="172"/>
                                            </p:txEl>
                                          </p:spTgt>
                                        </p:tgtEl>
                                        <p:attrNameLst>
                                          <p:attrName>style.visibility</p:attrName>
                                        </p:attrNameLst>
                                      </p:cBhvr>
                                      <p:to>
                                        <p:strVal val="visible"/>
                                      </p:to>
                                    </p:set>
                                    <p:anim calcmode="lin" valueType="num">
                                      <p:cBhvr additive="base">
                                        <p:cTn id="25" dur="500" fill="hold"/>
                                        <p:tgtEl>
                                          <p:spTgt spid="133123">
                                            <p:txEl>
                                              <p:charRg st="157" end="17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3123">
                                            <p:txEl>
                                              <p:charRg st="157" end="17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3123">
                                            <p:txEl>
                                              <p:charRg st="172" end="192"/>
                                            </p:txEl>
                                          </p:spTgt>
                                        </p:tgtEl>
                                        <p:attrNameLst>
                                          <p:attrName>style.visibility</p:attrName>
                                        </p:attrNameLst>
                                      </p:cBhvr>
                                      <p:to>
                                        <p:strVal val="visible"/>
                                      </p:to>
                                    </p:set>
                                    <p:anim calcmode="lin" valueType="num">
                                      <p:cBhvr additive="base">
                                        <p:cTn id="31" dur="500" fill="hold"/>
                                        <p:tgtEl>
                                          <p:spTgt spid="133123">
                                            <p:txEl>
                                              <p:charRg st="172" end="19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3123">
                                            <p:txEl>
                                              <p:charRg st="172" end="19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3123">
                                            <p:txEl>
                                              <p:charRg st="192" end="212"/>
                                            </p:txEl>
                                          </p:spTgt>
                                        </p:tgtEl>
                                        <p:attrNameLst>
                                          <p:attrName>style.visibility</p:attrName>
                                        </p:attrNameLst>
                                      </p:cBhvr>
                                      <p:to>
                                        <p:strVal val="visible"/>
                                      </p:to>
                                    </p:set>
                                    <p:anim calcmode="lin" valueType="num">
                                      <p:cBhvr additive="base">
                                        <p:cTn id="37" dur="500" fill="hold"/>
                                        <p:tgtEl>
                                          <p:spTgt spid="133123">
                                            <p:txEl>
                                              <p:charRg st="192" end="2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33123">
                                            <p:txEl>
                                              <p:charRg st="192" end="21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3123">
                                            <p:txEl>
                                              <p:charRg st="212" end="240"/>
                                            </p:txEl>
                                          </p:spTgt>
                                        </p:tgtEl>
                                        <p:attrNameLst>
                                          <p:attrName>style.visibility</p:attrName>
                                        </p:attrNameLst>
                                      </p:cBhvr>
                                      <p:to>
                                        <p:strVal val="visible"/>
                                      </p:to>
                                    </p:set>
                                    <p:anim calcmode="lin" valueType="num">
                                      <p:cBhvr additive="base">
                                        <p:cTn id="43" dur="500" fill="hold"/>
                                        <p:tgtEl>
                                          <p:spTgt spid="133123">
                                            <p:txEl>
                                              <p:charRg st="212" end="24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3123">
                                            <p:txEl>
                                              <p:charRg st="212" end="24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33123">
                                            <p:txEl>
                                              <p:charRg st="240" end="276"/>
                                            </p:txEl>
                                          </p:spTgt>
                                        </p:tgtEl>
                                        <p:attrNameLst>
                                          <p:attrName>style.visibility</p:attrName>
                                        </p:attrNameLst>
                                      </p:cBhvr>
                                      <p:to>
                                        <p:strVal val="visible"/>
                                      </p:to>
                                    </p:set>
                                    <p:anim calcmode="lin" valueType="num">
                                      <p:cBhvr additive="base">
                                        <p:cTn id="49" dur="500" fill="hold"/>
                                        <p:tgtEl>
                                          <p:spTgt spid="133123">
                                            <p:txEl>
                                              <p:charRg st="240" end="27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33123">
                                            <p:txEl>
                                              <p:charRg st="240" end="27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33123">
                                            <p:txEl>
                                              <p:charRg st="276" end="341"/>
                                            </p:txEl>
                                          </p:spTgt>
                                        </p:tgtEl>
                                        <p:attrNameLst>
                                          <p:attrName>style.visibility</p:attrName>
                                        </p:attrNameLst>
                                      </p:cBhvr>
                                      <p:to>
                                        <p:strVal val="visible"/>
                                      </p:to>
                                    </p:set>
                                    <p:anim calcmode="lin" valueType="num">
                                      <p:cBhvr additive="base">
                                        <p:cTn id="55" dur="500" fill="hold"/>
                                        <p:tgtEl>
                                          <p:spTgt spid="133123">
                                            <p:txEl>
                                              <p:charRg st="276" end="34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33123">
                                            <p:txEl>
                                              <p:charRg st="276" end="3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TIMING" val="|0.4|0.2|0.4|0.3|0.2|0.5|0"/>
</p:tagLst>
</file>

<file path=ppt/tags/tag10.xml><?xml version="1.0" encoding="utf-8"?>
<p:tagLst xmlns:p="http://schemas.openxmlformats.org/presentationml/2006/main">
  <p:tag name="TIMING" val="|0.4|0.2"/>
</p:tagLst>
</file>

<file path=ppt/tags/tag11.xml><?xml version="1.0" encoding="utf-8"?>
<p:tagLst xmlns:p="http://schemas.openxmlformats.org/presentationml/2006/main">
  <p:tag name="TIMING" val="|0.6|0.4|0.3|0.7|0.3|0.3|0.4|0.3|0.3"/>
</p:tagLst>
</file>

<file path=ppt/tags/tag12.xml><?xml version="1.0" encoding="utf-8"?>
<p:tagLst xmlns:p="http://schemas.openxmlformats.org/presentationml/2006/main">
  <p:tag name="TIMING" val="|0.6"/>
</p:tagLst>
</file>

<file path=ppt/tags/tag13.xml><?xml version="1.0" encoding="utf-8"?>
<p:tagLst xmlns:p="http://schemas.openxmlformats.org/presentationml/2006/main">
  <p:tag name="TIMING" val="|0.6|0.5|0.5|0.5"/>
</p:tagLst>
</file>

<file path=ppt/tags/tag14.xml><?xml version="1.0" encoding="utf-8"?>
<p:tagLst xmlns:p="http://schemas.openxmlformats.org/presentationml/2006/main">
  <p:tag name="TIMING" val="|0.6|0.8|2.2|8.8"/>
</p:tagLst>
</file>

<file path=ppt/tags/tag15.xml><?xml version="1.0" encoding="utf-8"?>
<p:tagLst xmlns:p="http://schemas.openxmlformats.org/presentationml/2006/main">
  <p:tag name="TIMING" val="|0.4|0.8|0.6|0.5"/>
</p:tagLst>
</file>

<file path=ppt/tags/tag16.xml><?xml version="1.0" encoding="utf-8"?>
<p:tagLst xmlns:p="http://schemas.openxmlformats.org/presentationml/2006/main">
  <p:tag name="TIMING" val="|0.5|0.5|0.7|0.7|0.8|0.7"/>
</p:tagLst>
</file>

<file path=ppt/tags/tag17.xml><?xml version="1.0" encoding="utf-8"?>
<p:tagLst xmlns:p="http://schemas.openxmlformats.org/presentationml/2006/main">
  <p:tag name="TIMING" val="|0.4|0.4|0.4|0.4|0.3"/>
</p:tagLst>
</file>

<file path=ppt/tags/tag18.xml><?xml version="1.0" encoding="utf-8"?>
<p:tagLst xmlns:p="http://schemas.openxmlformats.org/presentationml/2006/main">
  <p:tag name="TIMING" val="|0.6|0.5|0.4|0.3|0.3|0.3|0.4|0.5|1.2"/>
</p:tagLst>
</file>

<file path=ppt/tags/tag19.xml><?xml version="1.0" encoding="utf-8"?>
<p:tagLst xmlns:p="http://schemas.openxmlformats.org/presentationml/2006/main">
  <p:tag name="TIMING" val="|0.5|0.5|0.9|0.6"/>
</p:tagLst>
</file>

<file path=ppt/tags/tag2.xml><?xml version="1.0" encoding="utf-8"?>
<p:tagLst xmlns:p="http://schemas.openxmlformats.org/presentationml/2006/main">
  <p:tag name="TIMING" val="|0|0|0|0|0"/>
</p:tagLst>
</file>

<file path=ppt/tags/tag20.xml><?xml version="1.0" encoding="utf-8"?>
<p:tagLst xmlns:p="http://schemas.openxmlformats.org/presentationml/2006/main">
  <p:tag name="TIMING" val="|0.7|0.8|1|0.5|0.4|1.8"/>
</p:tagLst>
</file>

<file path=ppt/tags/tag21.xml><?xml version="1.0" encoding="utf-8"?>
<p:tagLst xmlns:p="http://schemas.openxmlformats.org/presentationml/2006/main">
  <p:tag name="TIMING" val="|0.4|0.8|0.7"/>
</p:tagLst>
</file>

<file path=ppt/tags/tag22.xml><?xml version="1.0" encoding="utf-8"?>
<p:tagLst xmlns:p="http://schemas.openxmlformats.org/presentationml/2006/main">
  <p:tag name="TIMING" val="|0.5|0.8|6.6"/>
</p:tagLst>
</file>

<file path=ppt/tags/tag23.xml><?xml version="1.0" encoding="utf-8"?>
<p:tagLst xmlns:p="http://schemas.openxmlformats.org/presentationml/2006/main">
  <p:tag name="TIMING" val="|0.5|0.5|0.3|0.4"/>
</p:tagLst>
</file>

<file path=ppt/tags/tag24.xml><?xml version="1.0" encoding="utf-8"?>
<p:tagLst xmlns:p="http://schemas.openxmlformats.org/presentationml/2006/main">
  <p:tag name="TIMING" val="|0.4|0.3|0.2|0.5|0.4|0.3|0.5|0.6|0.7"/>
</p:tagLst>
</file>

<file path=ppt/tags/tag25.xml><?xml version="1.0" encoding="utf-8"?>
<p:tagLst xmlns:p="http://schemas.openxmlformats.org/presentationml/2006/main">
  <p:tag name="KSO_WPP_MARK_KEY" val="06b7fed9-1192-49f3-a3f7-e51832ba43bf"/>
</p:tagLst>
</file>

<file path=ppt/tags/tag3.xml><?xml version="1.0" encoding="utf-8"?>
<p:tagLst xmlns:p="http://schemas.openxmlformats.org/presentationml/2006/main">
  <p:tag name="TIMING" val="|0.2|0.5|0.5"/>
</p:tagLst>
</file>

<file path=ppt/tags/tag4.xml><?xml version="1.0" encoding="utf-8"?>
<p:tagLst xmlns:p="http://schemas.openxmlformats.org/presentationml/2006/main">
  <p:tag name="TIMING" val="|0.3|0.2|0.2"/>
</p:tagLst>
</file>

<file path=ppt/tags/tag5.xml><?xml version="1.0" encoding="utf-8"?>
<p:tagLst xmlns:p="http://schemas.openxmlformats.org/presentationml/2006/main">
  <p:tag name="TIMING" val="|0.2|0.2|0.2|0.2|0.2|0.2"/>
</p:tagLst>
</file>

<file path=ppt/tags/tag6.xml><?xml version="1.0" encoding="utf-8"?>
<p:tagLst xmlns:p="http://schemas.openxmlformats.org/presentationml/2006/main">
  <p:tag name="TIMING" val="|0.3|0.2|0.2|0.2"/>
</p:tagLst>
</file>

<file path=ppt/tags/tag7.xml><?xml version="1.0" encoding="utf-8"?>
<p:tagLst xmlns:p="http://schemas.openxmlformats.org/presentationml/2006/main">
  <p:tag name="TIMING" val="|0.4|0.3|0.3"/>
</p:tagLst>
</file>

<file path=ppt/tags/tag8.xml><?xml version="1.0" encoding="utf-8"?>
<p:tagLst xmlns:p="http://schemas.openxmlformats.org/presentationml/2006/main">
  <p:tag name="TIMING" val="|0.5|0.3|0.3|0.3|0.3|0.3|0.4|0.3|0.3"/>
</p:tagLst>
</file>

<file path=ppt/tags/tag9.xml><?xml version="1.0" encoding="utf-8"?>
<p:tagLst xmlns:p="http://schemas.openxmlformats.org/presentationml/2006/main">
  <p:tag name="TIMING" val="|0.7|0.3|0.2|0.2|0.3"/>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3414</Words>
  <Application>WPS 演示</Application>
  <PresentationFormat>全屏显示(4:3)</PresentationFormat>
  <Paragraphs>269</Paragraphs>
  <Slides>25</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28</vt:i4>
      </vt:variant>
      <vt:variant>
        <vt:lpstr>幻灯片标题</vt:lpstr>
      </vt:variant>
      <vt:variant>
        <vt:i4>25</vt:i4>
      </vt:variant>
    </vt:vector>
  </HeadingPairs>
  <TitlesOfParts>
    <vt:vector size="69" baseType="lpstr">
      <vt:lpstr>Arial</vt:lpstr>
      <vt:lpstr>宋体</vt:lpstr>
      <vt:lpstr>Wingdings</vt:lpstr>
      <vt:lpstr>Tahoma</vt:lpstr>
      <vt:lpstr>Franklin Gothic Medium</vt:lpstr>
      <vt:lpstr>隶书</vt:lpstr>
      <vt:lpstr>Franklin Gothic Book</vt:lpstr>
      <vt:lpstr>华文楷体</vt:lpstr>
      <vt:lpstr>Wingdings 2</vt:lpstr>
      <vt:lpstr>Calibri</vt:lpstr>
      <vt:lpstr>Times New Roman</vt:lpstr>
      <vt:lpstr>Wingdings 2</vt:lpstr>
      <vt:lpstr>华文行楷</vt:lpstr>
      <vt:lpstr>微软雅黑</vt:lpstr>
      <vt:lpstr>Arial Unicode MS</vt:lpstr>
      <vt:lpstr>跋涉</vt:lpstr>
      <vt:lpstr>Visio.Drawing.11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Visio.Drawing.11</vt:lpstr>
      <vt:lpstr>Visio.Drawing.11</vt:lpstr>
      <vt:lpstr>Equation.3</vt:lpstr>
      <vt:lpstr>Equation.3</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363</cp:revision>
  <dcterms:created xsi:type="dcterms:W3CDTF">2003-08-30T13:37:50Z</dcterms:created>
  <dcterms:modified xsi:type="dcterms:W3CDTF">2023-08-25T04:20:33Z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F8B37798618340528386AE429B5C2475_13</vt:lpwstr>
  </property>
  <property fmtid="{D5CDD505-2E9C-101B-9397-08002B2CF9AE}" pid="3" name="KSOProductBuildVer">
    <vt:lpwstr>2052-11.1.0.14309</vt:lpwstr>
  </property>
</Properties>
</file>