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1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28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D31128"/>
    <a:srgbClr val="0F0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585"/>
  </p:normalViewPr>
  <p:slideViewPr>
    <p:cSldViewPr showGuide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E411CE6-3073-449A-BDB2-A02E993CE9A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F3726406-7604-48B0-80FD-E9372B41DF7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3F0DCE4C-3241-41E1-8C83-DBBA1A96D3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4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178A64F-6210-478E-86DC-876D5955E4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7DC986E-7659-4C11-B91C-1CF6EB2AB8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5EF0C9D6-AE3D-4825-8D0A-A417A1AD4FC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45B7BE2D-029C-473B-8EF9-3288FA025A4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085D1754-7694-4D8D-86CF-B80B5FCA4BB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7DC986E-7659-4C11-B91C-1CF6EB2AB8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5A76E6BB-3534-447F-B261-96E33C3ADDE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7DC986E-7659-4C11-B91C-1CF6EB2AB8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23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A72FF5B-18F7-4911-8144-4557295918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04CF544F-C0F9-4BCF-8781-7F85C1552A9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6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C18447F6-D923-4B36-85F0-B281B519378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solidFill>
                  <a:srgbClr val="D38E27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7DC986E-7659-4C11-B91C-1CF6EB2AB8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676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t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人工智能</a:t>
            </a:r>
            <a:br>
              <a:rPr kumimoji="0" lang="zh-CN" altLang="en-US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</a:br>
            <a:r>
              <a:rPr kumimoji="0" lang="en-US" altLang="zh-CN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Artificial Intelligence</a:t>
            </a:r>
            <a:endParaRPr kumimoji="0" lang="en-US" altLang="zh-CN" sz="54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484313" y="5181600"/>
            <a:ext cx="6400800" cy="1127125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课件采用鲍军鹏 博士的课件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457200"/>
            <a:ext cx="106680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5181600"/>
            <a:ext cx="112395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文本框 1"/>
          <p:cNvSpPr txBox="1"/>
          <p:nvPr/>
        </p:nvSpPr>
        <p:spPr>
          <a:xfrm>
            <a:off x="2124075" y="3500438"/>
            <a:ext cx="5184775" cy="1766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主讲：文贵华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crghwen@scut.edu.cn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0" lvl="0" indent="0" algn="just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81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Linkage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Linkage</a:t>
            </a:r>
            <a:r>
              <a:rPr lang="zh-CN" altLang="en-US" sz="2400" dirty="0"/>
              <a:t>算法一般用距离定义相似度。在合并或者分裂簇的时候，主要考虑簇间距离。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单链（</a:t>
            </a:r>
            <a:r>
              <a:rPr lang="en-US" altLang="zh-CN" sz="2400" dirty="0"/>
              <a:t>Single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算子</a:t>
            </a:r>
            <a:r>
              <a:rPr lang="en-US" altLang="zh-CN" sz="2000" dirty="0"/>
              <a:t>L</a:t>
            </a:r>
            <a:r>
              <a:rPr lang="zh-CN" altLang="en-US" sz="2000" dirty="0"/>
              <a:t>取极小化算子，即两个簇的距离等于两簇最近两个点间的距离</a:t>
            </a:r>
            <a:endParaRPr lang="en-US" altLang="zh-CN" sz="2000" dirty="0"/>
          </a:p>
          <a:p>
            <a:r>
              <a:rPr lang="zh-CN" altLang="en-US" sz="2400" dirty="0"/>
              <a:t>均链（</a:t>
            </a:r>
            <a:r>
              <a:rPr lang="en-US" altLang="zh-CN" sz="2400" dirty="0"/>
              <a:t>Average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算子</a:t>
            </a:r>
            <a:r>
              <a:rPr lang="en-US" altLang="zh-CN" sz="2000" dirty="0"/>
              <a:t>L</a:t>
            </a:r>
            <a:r>
              <a:rPr lang="zh-CN" altLang="en-US" sz="2000" dirty="0"/>
              <a:t>取平均算子，即两个簇的距离等于两簇点间距离的平均值</a:t>
            </a:r>
            <a:endParaRPr lang="en-US" altLang="zh-CN" sz="2000" dirty="0"/>
          </a:p>
          <a:p>
            <a:r>
              <a:rPr lang="zh-CN" altLang="en-US" sz="2400" dirty="0"/>
              <a:t>全链（</a:t>
            </a:r>
            <a:r>
              <a:rPr lang="en-US" altLang="zh-CN" sz="2400" dirty="0"/>
              <a:t>Complete Link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000" dirty="0"/>
              <a:t>算子</a:t>
            </a:r>
            <a:r>
              <a:rPr lang="en-US" altLang="zh-CN" sz="2000" dirty="0"/>
              <a:t>L</a:t>
            </a:r>
            <a:r>
              <a:rPr lang="zh-CN" altLang="en-US" sz="2000" dirty="0"/>
              <a:t>取极大化算子，即两个簇的距离等于两簇最远两个点间的距离</a:t>
            </a:r>
            <a:endParaRPr lang="zh-CN" altLang="en-US" sz="2000" dirty="0"/>
          </a:p>
          <a:p>
            <a:endParaRPr lang="zh-CN" altLang="en-US" sz="2400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/>
        </p:nvGraphicFramePr>
        <p:xfrm>
          <a:off x="2255838" y="2500313"/>
          <a:ext cx="4673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62200" imgH="215900" progId="Equation.3">
                  <p:embed/>
                </p:oleObj>
              </mc:Choice>
              <mc:Fallback>
                <p:oleObj name="" r:id="rId1" imgW="23622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5838" y="2500313"/>
                        <a:ext cx="4673600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41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4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4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charRg st="9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0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4">
                                            <p:txEl>
                                              <p:charRg st="10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charRg st="10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4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4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5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4">
                                            <p:txEl>
                                              <p:charRg st="15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4">
                                            <p:txEl>
                                              <p:charRg st="155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SLINK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算法的步骤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第一步 以每个数据点为一个簇，并将其放入有效簇集合中；</a:t>
            </a:r>
            <a:endParaRPr lang="zh-CN" altLang="en-US" sz="2400" dirty="0"/>
          </a:p>
          <a:p>
            <a:r>
              <a:rPr lang="zh-CN" altLang="en-US" sz="2400" dirty="0"/>
              <a:t>第二步 计算有效簇集合中任意两簇之间的距离，然后将其按升序排列成簇间距离队列；</a:t>
            </a:r>
            <a:endParaRPr lang="zh-CN" altLang="en-US" sz="2400" dirty="0"/>
          </a:p>
          <a:p>
            <a:r>
              <a:rPr lang="zh-CN" altLang="en-US" sz="2400" dirty="0"/>
              <a:t>第三步 如果距离队列首位的两个簇均为有效簇，则将二者合并为一个簇（即合并距离最小的两个簇），并把新簇放入有效簇集中，把两个旧簇删除；</a:t>
            </a:r>
            <a:endParaRPr lang="zh-CN" altLang="en-US" sz="2400" dirty="0"/>
          </a:p>
          <a:p>
            <a:r>
              <a:rPr lang="zh-CN" altLang="en-US" sz="2400" dirty="0"/>
              <a:t>第四步 删除距离队列的首位；</a:t>
            </a:r>
            <a:endParaRPr lang="zh-CN" altLang="en-US" sz="2400" dirty="0"/>
          </a:p>
          <a:p>
            <a:r>
              <a:rPr lang="zh-CN" altLang="en-US" sz="2400" dirty="0"/>
              <a:t>第五步 如果距离队列非空，则转至第三步，否则执行下一步；</a:t>
            </a:r>
            <a:endParaRPr lang="zh-CN" altLang="en-US" sz="2400" dirty="0"/>
          </a:p>
          <a:p>
            <a:r>
              <a:rPr lang="zh-CN" altLang="en-US" sz="2400" dirty="0"/>
              <a:t>第六步 如果有效簇集中簇数大于预期簇数</a:t>
            </a:r>
            <a:r>
              <a:rPr lang="en-US" altLang="zh-CN" sz="2400" dirty="0"/>
              <a:t>k</a:t>
            </a:r>
            <a:r>
              <a:rPr lang="zh-CN" altLang="en-US" sz="2400" dirty="0"/>
              <a:t>，则转至第二步，否则算法结束。</a:t>
            </a:r>
            <a:endParaRPr lang="zh-CN" altLang="en-US" sz="2400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49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charRg st="2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charRg st="6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charRg st="6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charRg st="13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charRg st="135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char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charRg st="15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charRg st="179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分层聚类的特点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在聚类过程中一次性就建好了聚类树，没有回溯调整操作。</a:t>
            </a:r>
            <a:endParaRPr lang="en-US" altLang="zh-CN" sz="2400" dirty="0"/>
          </a:p>
          <a:p>
            <a:pPr lvl="1"/>
            <a:r>
              <a:rPr lang="zh-CN" altLang="en-US" sz="2000" dirty="0"/>
              <a:t>一个数据点一旦属于每个簇之后就一直属于该簇，不会更改。</a:t>
            </a:r>
            <a:endParaRPr lang="en-US" altLang="zh-CN" sz="2000" dirty="0"/>
          </a:p>
          <a:p>
            <a:pPr lvl="1"/>
            <a:r>
              <a:rPr lang="zh-CN" altLang="en-US" sz="2000" dirty="0"/>
              <a:t>一个簇一旦被合并或者分裂之后，也不会再调整其中的数据点了。</a:t>
            </a:r>
            <a:endParaRPr lang="zh-CN" altLang="en-US" sz="2000" dirty="0"/>
          </a:p>
          <a:p>
            <a:r>
              <a:rPr lang="zh-CN" altLang="en-US" sz="2400" dirty="0"/>
              <a:t>优点：</a:t>
            </a:r>
            <a:endParaRPr lang="en-US" altLang="zh-CN" sz="2400" dirty="0"/>
          </a:p>
          <a:p>
            <a:pPr lvl="1"/>
            <a:r>
              <a:rPr lang="zh-CN" altLang="en-US" sz="2000" dirty="0"/>
              <a:t>算法简单，适用性强，数据扫描顺序对聚类结果无影响，不用担心组合数目的不同选择。</a:t>
            </a:r>
            <a:endParaRPr lang="en-US" altLang="zh-CN" sz="2000" dirty="0"/>
          </a:p>
          <a:p>
            <a:r>
              <a:rPr lang="zh-CN" altLang="en-US" sz="2400" dirty="0"/>
              <a:t>缺点：</a:t>
            </a:r>
            <a:endParaRPr lang="en-US" altLang="zh-CN" sz="2400" dirty="0"/>
          </a:p>
          <a:p>
            <a:pPr lvl="1"/>
            <a:r>
              <a:rPr lang="zh-CN" altLang="en-US" sz="2000" dirty="0"/>
              <a:t>没有全局优化，如果某一步没有很好地合并或者分裂，则必将导致低质量的聚类结果。</a:t>
            </a:r>
            <a:endParaRPr lang="en-US" altLang="zh-CN" sz="2000" dirty="0"/>
          </a:p>
          <a:p>
            <a:r>
              <a:rPr lang="en-US" altLang="zh-CN" sz="2400" dirty="0"/>
              <a:t>BIRCH</a:t>
            </a:r>
            <a:r>
              <a:rPr lang="zh-CN" altLang="en-US" sz="2400" dirty="0"/>
              <a:t>算法实际上结合了分层聚类和划分聚类的一些特点，对最终聚类结果进行了适当修整和优化。</a:t>
            </a:r>
            <a:endParaRPr lang="zh-CN" altLang="en-US" sz="2400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charRg st="2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char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charRg st="5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charRg st="85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charRg st="8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2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charRg st="12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charRg st="12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3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charRg st="13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charRg st="13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7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1">
                                            <p:txEl>
                                              <p:charRg st="17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51">
                                            <p:txEl>
                                              <p:charRg st="172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6.6.3 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划分聚类方法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b="1" dirty="0"/>
              <a:t>基本思想</a:t>
            </a:r>
            <a:endParaRPr lang="en-US" altLang="zh-CN" b="1" dirty="0"/>
          </a:p>
          <a:p>
            <a:pPr lvl="1"/>
            <a:r>
              <a:rPr lang="zh-CN" altLang="en-US" dirty="0"/>
              <a:t>首先把数据集划分为</a:t>
            </a:r>
            <a:r>
              <a:rPr lang="en-US" altLang="zh-CN" dirty="0"/>
              <a:t>k</a:t>
            </a:r>
            <a:r>
              <a:rPr lang="zh-CN" altLang="en-US" dirty="0"/>
              <a:t>个簇。</a:t>
            </a:r>
            <a:endParaRPr lang="en-US" altLang="zh-CN" dirty="0"/>
          </a:p>
          <a:p>
            <a:pPr lvl="1"/>
            <a:r>
              <a:rPr lang="zh-CN" altLang="en-US" dirty="0"/>
              <a:t>然后逐一把数据点放入合适的簇中。</a:t>
            </a:r>
            <a:endParaRPr lang="en-US" altLang="zh-CN" dirty="0"/>
          </a:p>
          <a:p>
            <a:pPr lvl="1"/>
            <a:r>
              <a:rPr lang="zh-CN" altLang="en-US" dirty="0"/>
              <a:t>为了达到全局优化，算法需要重复扫描数据集多次。</a:t>
            </a: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charRg st="3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基本的划分聚类方法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划分聚类方法大多数使用距离定义数据相似度。</a:t>
            </a:r>
            <a:endParaRPr lang="en-US" altLang="zh-CN" sz="2800" dirty="0"/>
          </a:p>
          <a:p>
            <a:r>
              <a:rPr lang="zh-CN" altLang="en-US" sz="2800" dirty="0"/>
              <a:t>一个点</a:t>
            </a:r>
            <a:r>
              <a:rPr lang="en-US" altLang="zh-CN" sz="2800" i="1" dirty="0"/>
              <a:t>x</a:t>
            </a:r>
            <a:r>
              <a:rPr lang="zh-CN" altLang="en-US" sz="2800" dirty="0"/>
              <a:t>到一个簇</a:t>
            </a:r>
            <a:r>
              <a:rPr lang="en-US" altLang="zh-CN" sz="2800" dirty="0"/>
              <a:t>C</a:t>
            </a:r>
            <a:r>
              <a:rPr lang="zh-CN" altLang="en-US" sz="2800" dirty="0"/>
              <a:t>的距离，</a:t>
            </a:r>
            <a:endParaRPr lang="en-US" altLang="zh-CN" sz="2800" dirty="0"/>
          </a:p>
          <a:p>
            <a:pPr lvl="1"/>
            <a:r>
              <a:rPr lang="zh-CN" altLang="en-US" sz="2400" dirty="0"/>
              <a:t>选取一个点</a:t>
            </a:r>
            <a:r>
              <a:rPr lang="en-US" altLang="zh-CN" sz="2400" i="1" dirty="0"/>
              <a:t>y</a:t>
            </a:r>
            <a:r>
              <a:rPr lang="zh-CN" altLang="en-US" sz="2400" dirty="0"/>
              <a:t>作为簇</a:t>
            </a:r>
            <a:r>
              <a:rPr lang="en-US" altLang="zh-CN" sz="2400" dirty="0"/>
              <a:t>C</a:t>
            </a:r>
            <a:r>
              <a:rPr lang="zh-CN" altLang="en-US" sz="2400" dirty="0"/>
              <a:t>的代表，然后计算</a:t>
            </a:r>
            <a:r>
              <a:rPr lang="en-US" altLang="zh-CN" sz="2400" i="1" dirty="0"/>
              <a:t>x</a:t>
            </a:r>
            <a:r>
              <a:rPr lang="zh-CN" altLang="en-US" sz="2400" dirty="0"/>
              <a:t>和</a:t>
            </a:r>
            <a:r>
              <a:rPr lang="en-US" altLang="zh-CN" sz="2400" i="1" dirty="0"/>
              <a:t>y</a:t>
            </a:r>
            <a:r>
              <a:rPr lang="zh-CN" altLang="en-US" sz="2400" dirty="0"/>
              <a:t>两点间的距离就是点</a:t>
            </a:r>
            <a:r>
              <a:rPr lang="en-US" altLang="zh-CN" sz="2400" i="1" dirty="0"/>
              <a:t>x</a:t>
            </a:r>
            <a:r>
              <a:rPr lang="zh-CN" altLang="en-US" sz="2400" dirty="0"/>
              <a:t>到簇</a:t>
            </a:r>
            <a:r>
              <a:rPr lang="en-US" altLang="zh-CN" sz="2400" dirty="0"/>
              <a:t>C</a:t>
            </a:r>
            <a:r>
              <a:rPr lang="zh-CN" altLang="en-US" sz="2400" dirty="0"/>
              <a:t>的距离。</a:t>
            </a:r>
            <a:endParaRPr lang="zh-CN" altLang="en-US" sz="2400" dirty="0"/>
          </a:p>
          <a:p>
            <a:r>
              <a:rPr lang="en-US" altLang="zh-CN" sz="2800" dirty="0"/>
              <a:t>K</a:t>
            </a:r>
            <a:r>
              <a:rPr lang="zh-CN" altLang="en-US" sz="2800" dirty="0"/>
              <a:t>平均（</a:t>
            </a:r>
            <a:r>
              <a:rPr lang="en-US" altLang="zh-CN" sz="2800" dirty="0"/>
              <a:t>K-means</a:t>
            </a:r>
            <a:r>
              <a:rPr lang="zh-CN" altLang="en-US" sz="2800" dirty="0"/>
              <a:t>）方法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簇的代表点是簇的理论中心（</a:t>
            </a:r>
            <a:r>
              <a:rPr lang="en-US" altLang="zh-CN" sz="2400" dirty="0"/>
              <a:t>centroid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r>
              <a:rPr lang="zh-CN" altLang="en-US" sz="2400" dirty="0"/>
              <a:t>理论中心点不一定是簇内真实存在的数据点。</a:t>
            </a:r>
            <a:endParaRPr lang="en-US" altLang="zh-CN" sz="2400" dirty="0"/>
          </a:p>
          <a:p>
            <a:r>
              <a:rPr lang="en-US" altLang="zh-CN" sz="2800" dirty="0"/>
              <a:t>K</a:t>
            </a:r>
            <a:r>
              <a:rPr lang="zh-CN" altLang="en-US" sz="2800" dirty="0"/>
              <a:t>代表点（</a:t>
            </a:r>
            <a:r>
              <a:rPr lang="en-US" altLang="zh-CN" sz="2800" dirty="0"/>
              <a:t>K-medoids</a:t>
            </a:r>
            <a:r>
              <a:rPr lang="zh-CN" altLang="en-US" sz="2800" dirty="0"/>
              <a:t>）方法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簇的代表点是簇内最靠近理论中心的数据点（即最有代表性的数据点）。</a:t>
            </a:r>
            <a:endParaRPr lang="zh-CN" altLang="en-US" sz="2400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3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charRg st="3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charRg st="3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charRg st="7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9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9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9">
                                            <p:txEl>
                                              <p:charRg st="13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699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699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划分法在聚类过程中，簇在不断地调整。调整的目的是使数据集上的划分到达全局优化。</a:t>
            </a:r>
            <a:endParaRPr lang="en-US" altLang="zh-CN" dirty="0"/>
          </a:p>
          <a:p>
            <a:r>
              <a:rPr lang="zh-CN" altLang="en-US" dirty="0"/>
              <a:t>全局优化一般是指误差最小。</a:t>
            </a:r>
            <a:endParaRPr lang="en-US" altLang="zh-CN" dirty="0"/>
          </a:p>
          <a:p>
            <a:r>
              <a:rPr lang="zh-CN" altLang="en-US" dirty="0"/>
              <a:t>误差一般取数据点到簇代表点距离的平方和。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全局最优和误差都可以有其它的定义方式。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1092200" y="4114800"/>
          <a:ext cx="64087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44800" imgH="457200" progId="Equation.3">
                  <p:embed/>
                </p:oleObj>
              </mc:Choice>
              <mc:Fallback>
                <p:oleObj name="" r:id="rId1" imgW="28448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2200" y="4114800"/>
                        <a:ext cx="640873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8">
                                            <p:txEl>
                                              <p:charRg st="4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>
                                            <p:txEl>
                                              <p:charRg st="5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8">
                                            <p:txEl>
                                              <p:charRg st="7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平均（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K-means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基本过程：</a:t>
            </a:r>
            <a:endParaRPr lang="zh-CN" altLang="en-US" sz="2400" dirty="0"/>
          </a:p>
          <a:p>
            <a:pPr lvl="1"/>
            <a:r>
              <a:rPr lang="zh-CN" altLang="en-US" sz="2000" dirty="0"/>
              <a:t>第一步 从数据集中选择</a:t>
            </a:r>
            <a:r>
              <a:rPr lang="en-US" altLang="zh-CN" sz="2000" dirty="0"/>
              <a:t>K</a:t>
            </a:r>
            <a:r>
              <a:rPr lang="zh-CN" altLang="en-US" sz="2000" dirty="0"/>
              <a:t>个数据点作为初始簇代表点；</a:t>
            </a:r>
            <a:endParaRPr lang="zh-CN" altLang="en-US" sz="2000" dirty="0"/>
          </a:p>
          <a:p>
            <a:pPr lvl="1"/>
            <a:r>
              <a:rPr lang="zh-CN" altLang="en-US" sz="2000" dirty="0"/>
              <a:t>第二步 数据集中每一个数据点按照距离，被分配给与其最近的簇；</a:t>
            </a:r>
            <a:endParaRPr lang="zh-CN" altLang="en-US" sz="2000" dirty="0"/>
          </a:p>
          <a:p>
            <a:pPr lvl="1"/>
            <a:r>
              <a:rPr lang="zh-CN" altLang="en-US" sz="2000" dirty="0"/>
              <a:t>第三步 重新计算每个簇的中心，获得新的代表点；</a:t>
            </a:r>
            <a:endParaRPr lang="zh-CN" altLang="en-US" sz="2000" dirty="0"/>
          </a:p>
          <a:p>
            <a:pPr lvl="1"/>
            <a:r>
              <a:rPr lang="zh-CN" altLang="en-US" sz="2000" dirty="0"/>
              <a:t>第四步 如果所有簇的新代表点均无变化，则算法结束；否则转至第二步。</a:t>
            </a:r>
            <a:endParaRPr lang="zh-CN" altLang="en-US" sz="2000" dirty="0"/>
          </a:p>
          <a:p>
            <a:r>
              <a:rPr lang="zh-CN" altLang="en-US" sz="2400" dirty="0"/>
              <a:t>簇理论中心常用算术平均公式计算：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0" name="Object 1"/>
          <p:cNvGraphicFramePr>
            <a:graphicFrameLocks noChangeAspect="1"/>
          </p:cNvGraphicFramePr>
          <p:nvPr/>
        </p:nvGraphicFramePr>
        <p:xfrm>
          <a:off x="3286125" y="4275138"/>
          <a:ext cx="15811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62965" imgH="444500" progId="Equation.3">
                  <p:embed/>
                </p:oleObj>
              </mc:Choice>
              <mc:Fallback>
                <p:oleObj name="" r:id="rId1" imgW="862965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6125" y="4275138"/>
                        <a:ext cx="158115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charRg st="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charRg st="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3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charRg st="3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charRg st="3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charRg st="63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确定初始点</a:t>
            </a:r>
            <a:endParaRPr lang="en-US" altLang="zh-CN" sz="2400" dirty="0"/>
          </a:p>
          <a:p>
            <a:pPr lvl="1"/>
            <a:r>
              <a:rPr lang="zh-CN" altLang="en-US" sz="2000" dirty="0"/>
              <a:t>往往采用随机选择方法。但是随机初始点不能很好地反映簇分布，所以聚类结果往往不佳。</a:t>
            </a:r>
            <a:endParaRPr lang="en-US" altLang="zh-CN" sz="2000" dirty="0"/>
          </a:p>
          <a:p>
            <a:pPr lvl="1"/>
            <a:r>
              <a:rPr lang="zh-CN" altLang="en-US" sz="2000" dirty="0"/>
              <a:t>其它手段。例如根据密度划分区域并选取初始点。</a:t>
            </a:r>
            <a:endParaRPr lang="en-US" altLang="zh-CN" sz="2000" dirty="0"/>
          </a:p>
          <a:p>
            <a:r>
              <a:rPr lang="zh-CN" altLang="en-US" sz="2400" dirty="0"/>
              <a:t>簇中心</a:t>
            </a:r>
            <a:endParaRPr lang="en-US" altLang="zh-CN" sz="2400" dirty="0"/>
          </a:p>
          <a:p>
            <a:pPr lvl="1"/>
            <a:r>
              <a:rPr lang="zh-CN" altLang="en-US" sz="2000" dirty="0"/>
              <a:t>不再变化，就是采用欧几里德距离定义的误差收敛到了一个极小点。</a:t>
            </a:r>
            <a:endParaRPr lang="en-US" altLang="zh-CN" sz="2000" dirty="0"/>
          </a:p>
          <a:p>
            <a:pPr lvl="1"/>
            <a:r>
              <a:rPr lang="zh-CN" altLang="en-US" sz="2000" dirty="0"/>
              <a:t>基本的</a:t>
            </a:r>
            <a:r>
              <a:rPr lang="en-US" altLang="zh-CN" sz="2000" dirty="0"/>
              <a:t>K</a:t>
            </a:r>
            <a:r>
              <a:rPr lang="zh-CN" altLang="en-US" sz="2000" dirty="0"/>
              <a:t>平均方法不能保证聚类结果一定收敛到误差全局最小点。</a:t>
            </a:r>
            <a:endParaRPr lang="en-US" altLang="zh-CN" sz="2000" dirty="0"/>
          </a:p>
          <a:p>
            <a:pPr lvl="1"/>
            <a:r>
              <a:rPr lang="zh-CN" altLang="en-US" sz="2000" dirty="0"/>
              <a:t>基本的</a:t>
            </a:r>
            <a:r>
              <a:rPr lang="en-US" altLang="zh-CN" sz="2000" dirty="0"/>
              <a:t>K</a:t>
            </a:r>
            <a:r>
              <a:rPr lang="zh-CN" altLang="en-US" sz="2000" dirty="0"/>
              <a:t>平均方法是把所有点都分配给簇以后，才重新调整簇中心。</a:t>
            </a:r>
            <a:endParaRPr lang="en-US" altLang="zh-CN" sz="2000" dirty="0"/>
          </a:p>
          <a:p>
            <a:pPr lvl="1"/>
            <a:r>
              <a:rPr lang="zh-CN" altLang="en-US" sz="2000" dirty="0"/>
              <a:t>另一种方法是渐进更新簇中心，即每当簇得到一个新数据点则立刻更新簇中心。</a:t>
            </a:r>
            <a:endParaRPr lang="en-US" altLang="zh-CN" sz="2400" dirty="0"/>
          </a:p>
          <a:p>
            <a:r>
              <a:rPr lang="zh-CN" altLang="en-US" sz="2400" dirty="0"/>
              <a:t>模糊</a:t>
            </a:r>
            <a:r>
              <a:rPr lang="en-US" altLang="zh-CN" sz="2400" dirty="0"/>
              <a:t>C</a:t>
            </a:r>
            <a:r>
              <a:rPr lang="zh-CN" altLang="en-US" sz="2400" dirty="0"/>
              <a:t>平均聚类</a:t>
            </a:r>
            <a:endParaRPr lang="en-US" altLang="zh-CN" sz="2400" dirty="0"/>
          </a:p>
          <a:p>
            <a:pPr lvl="1"/>
            <a:r>
              <a:rPr lang="zh-CN" altLang="en-US" sz="2000" dirty="0"/>
              <a:t>一个数据点不是明确地属于或者不属于一个簇，而是部分地属于一个簇。每个点对簇有个隶属度，</a:t>
            </a:r>
            <a:endParaRPr lang="en-US" altLang="zh-CN" sz="2000" dirty="0"/>
          </a:p>
          <a:p>
            <a:pPr lvl="1"/>
            <a:r>
              <a:rPr lang="zh-CN" altLang="en-US" sz="2000" dirty="0"/>
              <a:t>簇中心采用重心计算公式。</a:t>
            </a: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charRg st="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charRg st="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charRg st="7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charRg st="7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charRg st="7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charRg st="10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char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charRg st="135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charRg st="166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0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charRg st="20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charRg st="20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10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charRg st="210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charRg st="210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54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charRg st="254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charRg st="254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代表点（</a:t>
            </a: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K-</a:t>
            </a:r>
            <a:r>
              <a:rPr kumimoji="0" lang="en-US" sz="3600" b="1" i="0" u="none" strike="noStrike" kern="1200" cap="all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medoids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501808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与</a:t>
            </a:r>
            <a:r>
              <a:rPr lang="en-US" altLang="zh-CN" sz="2800" dirty="0"/>
              <a:t>K</a:t>
            </a:r>
            <a:r>
              <a:rPr lang="zh-CN" altLang="en-US" sz="2800" dirty="0"/>
              <a:t>平均聚类方法的过程基本相同。</a:t>
            </a:r>
            <a:endParaRPr lang="en-US" altLang="zh-CN" sz="2800" dirty="0"/>
          </a:p>
          <a:p>
            <a:r>
              <a:rPr lang="zh-CN" altLang="en-US" sz="2800" dirty="0"/>
              <a:t>在选择簇代表点时，</a:t>
            </a:r>
            <a:endParaRPr lang="en-US" altLang="zh-CN" sz="2800" dirty="0"/>
          </a:p>
          <a:p>
            <a:pPr lvl="1"/>
            <a:r>
              <a:rPr lang="zh-CN" altLang="en-US" sz="2400" dirty="0"/>
              <a:t>计算候选代表点与簇内其它所有点间相似度之和。</a:t>
            </a:r>
            <a:endParaRPr lang="en-US" altLang="zh-CN" sz="2400" dirty="0"/>
          </a:p>
          <a:p>
            <a:pPr lvl="1"/>
            <a:r>
              <a:rPr lang="zh-CN" altLang="en-US" sz="2400" dirty="0"/>
              <a:t>然后取相似度和最大的点作为簇代表点。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如果采用距离定义相似度，则上式就变为使其它点到代表点的距离之和最小。</a:t>
            </a:r>
            <a:endParaRPr lang="en-US" altLang="zh-CN" sz="2400" dirty="0"/>
          </a:p>
          <a:p>
            <a:r>
              <a:rPr lang="zh-CN" altLang="en-US" sz="2800" dirty="0"/>
              <a:t>相似度可以有各种不同定义，</a:t>
            </a:r>
            <a:endParaRPr lang="en-US" altLang="zh-CN" sz="2800" dirty="0"/>
          </a:p>
          <a:p>
            <a:pPr lvl="1"/>
            <a:r>
              <a:rPr lang="zh-CN" altLang="en-US" sz="2400" dirty="0"/>
              <a:t>所以</a:t>
            </a:r>
            <a:r>
              <a:rPr lang="en-US" altLang="zh-CN" sz="2400" dirty="0"/>
              <a:t>K</a:t>
            </a:r>
            <a:r>
              <a:rPr lang="zh-CN" altLang="en-US" sz="2400" dirty="0"/>
              <a:t>代表点方法不局限于可度量数据，还可以处理具有分类属性的数据。</a:t>
            </a:r>
            <a:endParaRPr lang="zh-CN" altLang="en-US" sz="2400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4" name="Object 1"/>
          <p:cNvGraphicFramePr>
            <a:graphicFrameLocks noChangeAspect="1"/>
          </p:cNvGraphicFramePr>
          <p:nvPr/>
        </p:nvGraphicFramePr>
        <p:xfrm>
          <a:off x="2714625" y="3557588"/>
          <a:ext cx="321468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638300" imgH="368300" progId="Equation.3">
                  <p:embed/>
                </p:oleObj>
              </mc:Choice>
              <mc:Fallback>
                <p:oleObj name="" r:id="rId1" imgW="1638300" imgH="368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4625" y="3557588"/>
                        <a:ext cx="3214688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>
                                            <p:txEl>
                                              <p:charRg st="1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6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6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6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6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7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>
                                            <p:txEl>
                                              <p:charRg st="7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6">
                                            <p:txEl>
                                              <p:charRg st="71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6">
                                            <p:txEl>
                                              <p:char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6">
                                            <p:txEl>
                                              <p:char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charRg st="12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6">
                                            <p:txEl>
                                              <p:charRg st="12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6">
                                            <p:txEl>
                                              <p:charRg st="12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划分聚类的特点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400" dirty="0"/>
              <a:t>时间复杂度与数据集大小成线性关系。</a:t>
            </a:r>
            <a:endParaRPr lang="en-US" altLang="zh-CN" sz="2400" dirty="0"/>
          </a:p>
          <a:p>
            <a:r>
              <a:rPr lang="zh-CN" altLang="en-US" sz="2400" dirty="0"/>
              <a:t>对于非凸集合以及簇大小相差悬殊的数据效果不好，并且数据扫描顺序会影响选择簇中心。</a:t>
            </a:r>
            <a:endParaRPr lang="en-US" altLang="zh-CN" sz="2400" dirty="0"/>
          </a:p>
          <a:p>
            <a:r>
              <a:rPr lang="en-US" altLang="zh-CN" sz="2400" dirty="0"/>
              <a:t>K</a:t>
            </a:r>
            <a:r>
              <a:rPr lang="zh-CN" altLang="en-US" sz="2400" dirty="0"/>
              <a:t>平均方法由于要求理论中心，所以只能处理可度量的数据，难以处理具有分类属性的数据。</a:t>
            </a:r>
            <a:endParaRPr lang="en-US" altLang="zh-CN" sz="2400" dirty="0"/>
          </a:p>
          <a:p>
            <a:r>
              <a:rPr lang="en-US" altLang="zh-CN" sz="2400" dirty="0"/>
              <a:t>K</a:t>
            </a:r>
            <a:r>
              <a:rPr lang="zh-CN" altLang="en-US" sz="2400" dirty="0"/>
              <a:t>代表点方法则可以处理任何数据。</a:t>
            </a:r>
            <a:endParaRPr lang="en-US" altLang="zh-CN" sz="2400" dirty="0"/>
          </a:p>
          <a:p>
            <a:r>
              <a:rPr lang="zh-CN" altLang="en-US" sz="2400" dirty="0"/>
              <a:t>孤立点和噪声数据对</a:t>
            </a:r>
            <a:r>
              <a:rPr lang="en-US" altLang="zh-CN" sz="2400" dirty="0"/>
              <a:t>K</a:t>
            </a:r>
            <a:r>
              <a:rPr lang="zh-CN" altLang="en-US" sz="2400" dirty="0"/>
              <a:t>平均方法的影响更大一些。</a:t>
            </a:r>
            <a:endParaRPr lang="zh-CN" altLang="en-US" sz="2400" dirty="0"/>
          </a:p>
          <a:p>
            <a:r>
              <a:rPr lang="zh-CN" altLang="en-US" sz="2400" dirty="0"/>
              <a:t>簇个数</a:t>
            </a:r>
            <a:r>
              <a:rPr lang="en-US" altLang="zh-CN" sz="2400" dirty="0"/>
              <a:t>k</a:t>
            </a:r>
            <a:r>
              <a:rPr lang="zh-CN" altLang="en-US" sz="2400" dirty="0"/>
              <a:t>对于划分聚类方法很重要。</a:t>
            </a:r>
            <a:endParaRPr lang="en-US" altLang="zh-CN" sz="2400" dirty="0"/>
          </a:p>
          <a:p>
            <a:pPr lvl="1"/>
            <a:r>
              <a:rPr lang="zh-CN" altLang="en-US" sz="2000" dirty="0"/>
              <a:t>如何确定最优</a:t>
            </a:r>
            <a:r>
              <a:rPr lang="en-US" altLang="zh-CN" sz="2000" dirty="0"/>
              <a:t>k</a:t>
            </a:r>
            <a:r>
              <a:rPr lang="zh-CN" altLang="en-US" sz="2000" dirty="0"/>
              <a:t>值仍然依赖于经验。</a:t>
            </a:r>
            <a:endParaRPr lang="en-US" altLang="zh-CN" sz="2000" dirty="0"/>
          </a:p>
          <a:p>
            <a:r>
              <a:rPr lang="zh-CN" altLang="en-US" sz="2400" dirty="0"/>
              <a:t>初始簇中心（代表点）对于划分聚类结果的影响很关键。</a:t>
            </a:r>
            <a:endParaRPr lang="en-US" altLang="zh-CN" sz="2400" dirty="0"/>
          </a:p>
          <a:p>
            <a:pPr lvl="1"/>
            <a:r>
              <a:rPr lang="zh-CN" altLang="en-US" sz="2000" dirty="0"/>
              <a:t>随机选择的初始簇中心往往不能获得较好结果。</a:t>
            </a:r>
            <a:endParaRPr lang="zh-CN" altLang="en-US" sz="2000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char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charRg st="1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charRg st="5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charRg st="5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char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charRg st="101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charRg st="11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charRg st="11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7">
                                            <p:txEl>
                                              <p:char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7">
                                            <p:txEl>
                                              <p:charRg st="15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7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7">
                                            <p:txEl>
                                              <p:charRg st="17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7">
                                            <p:txEl>
                                              <p:charRg st="17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01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7">
                                            <p:txEl>
                                              <p:charRg st="201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7">
                                            <p:txEl>
                                              <p:charRg st="201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6.6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聚类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595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1554163"/>
            <a:ext cx="8553450" cy="47323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6.6.1 </a:t>
            </a:r>
            <a:r>
              <a:rPr lang="zh-CN" altLang="en-US" sz="2400" b="1" dirty="0"/>
              <a:t>聚类问题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聚类就是对一堆观测数据（对象）进行划分，使得同簇（</a:t>
            </a:r>
            <a:r>
              <a:rPr lang="en-US" altLang="zh-CN" sz="2400" dirty="0"/>
              <a:t>Cluster</a:t>
            </a:r>
            <a:r>
              <a:rPr lang="zh-CN" altLang="en-US" sz="2400" dirty="0"/>
              <a:t>）内的数据彼此相似，而不同簇之间不相似。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定义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对于观测空间</a:t>
            </a:r>
            <a:r>
              <a:rPr lang="en-US" altLang="zh-CN" sz="2400" dirty="0"/>
              <a:t>S</a:t>
            </a:r>
            <a:r>
              <a:rPr lang="zh-CN" altLang="en-US" sz="2400" dirty="0"/>
              <a:t>上的数据集</a:t>
            </a:r>
            <a:r>
              <a:rPr lang="en-US" altLang="zh-CN" sz="2400" dirty="0"/>
              <a:t>D</a:t>
            </a:r>
            <a:r>
              <a:rPr lang="zh-CN" altLang="en-US" sz="2400" dirty="0"/>
              <a:t>（            </a:t>
            </a:r>
            <a:r>
              <a:rPr lang="en-US" altLang="zh-CN" sz="2400" dirty="0"/>
              <a:t> </a:t>
            </a:r>
            <a:r>
              <a:rPr lang="zh-CN" altLang="en-US" sz="2400" dirty="0"/>
              <a:t>），求</a:t>
            </a:r>
            <a:r>
              <a:rPr lang="en-US" altLang="zh-CN" sz="2400" dirty="0"/>
              <a:t>D</a:t>
            </a:r>
            <a:r>
              <a:rPr lang="zh-CN" altLang="en-US" sz="2400" dirty="0"/>
              <a:t>上的一个划分</a:t>
            </a:r>
            <a:r>
              <a:rPr lang="en-US" altLang="zh-CN" sz="2400" dirty="0"/>
              <a:t>X={                                                      }</a:t>
            </a:r>
            <a:r>
              <a:rPr lang="zh-CN" altLang="en-US" sz="2400" dirty="0"/>
              <a:t>，使得</a:t>
            </a:r>
            <a:r>
              <a:rPr lang="en-US" altLang="zh-CN" sz="2400" dirty="0"/>
              <a:t>D</a:t>
            </a:r>
            <a:r>
              <a:rPr lang="zh-CN" altLang="en-US" sz="2400" dirty="0"/>
              <a:t>中的任意一对数据满足：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其中，若</a:t>
            </a:r>
            <a:r>
              <a:rPr lang="en-US" altLang="zh-CN" sz="2400" dirty="0"/>
              <a:t>                                                                                       </a:t>
            </a:r>
            <a:r>
              <a:rPr lang="zh-CN" altLang="en-US" sz="2400" dirty="0"/>
              <a:t>，即任意两个簇之间没有共享数据点，亦即一个数据点只能属于一个簇，则称之为硬聚类。否则称之为软聚类。</a:t>
            </a:r>
            <a:endParaRPr lang="en-US" altLang="zh-CN" sz="2400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737100" y="2890838"/>
          <a:ext cx="977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43865" imgH="177800" progId="Equation.3">
                  <p:embed/>
                </p:oleObj>
              </mc:Choice>
              <mc:Fallback>
                <p:oleObj name="" r:id="rId1" imgW="443865" imgH="177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7100" y="2890838"/>
                        <a:ext cx="97790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1285875" y="3228975"/>
          <a:ext cx="37893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070100" imgH="342900" progId="Equation.3">
                  <p:embed/>
                </p:oleObj>
              </mc:Choice>
              <mc:Fallback>
                <p:oleObj name="" r:id="rId3" imgW="2070100" imgH="342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875" y="3228975"/>
                        <a:ext cx="3789363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8" name="Object 9"/>
          <p:cNvGraphicFramePr>
            <a:graphicFrameLocks noChangeAspect="1"/>
          </p:cNvGraphicFramePr>
          <p:nvPr/>
        </p:nvGraphicFramePr>
        <p:xfrm>
          <a:off x="1665288" y="4014788"/>
          <a:ext cx="576421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632200" imgH="482600" progId="Equation.3">
                  <p:embed/>
                </p:oleObj>
              </mc:Choice>
              <mc:Fallback>
                <p:oleObj name="" r:id="rId5" imgW="3632200" imgH="482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5288" y="4014788"/>
                        <a:ext cx="5764212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9" name="Object 11"/>
          <p:cNvGraphicFramePr>
            <a:graphicFrameLocks noChangeAspect="1"/>
          </p:cNvGraphicFramePr>
          <p:nvPr/>
        </p:nvGraphicFramePr>
        <p:xfrm>
          <a:off x="2000250" y="4976813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1574800" imgH="241300" progId="Equation.3">
                  <p:embed/>
                </p:oleObj>
              </mc:Choice>
              <mc:Fallback>
                <p:oleObj name="" r:id="rId7" imgW="15748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0250" y="4976813"/>
                        <a:ext cx="2514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ransition spd="slow" advTm="245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charRg st="1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charRg st="1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charRg st="1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charRg st="6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charRg st="6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charRg st="6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charRg st="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5">
                                            <p:txEl>
                                              <p:charRg st="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charRg st="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charRg st="182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5">
                                            <p:txEl>
                                              <p:charRg st="182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5">
                                            <p:txEl>
                                              <p:charRg st="182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6.6.4 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基于密度的聚类方法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b="1" dirty="0"/>
              <a:t>基本思想</a:t>
            </a:r>
            <a:endParaRPr lang="en-US" altLang="zh-CN" b="1" dirty="0"/>
          </a:p>
          <a:p>
            <a:pPr lvl="1"/>
            <a:r>
              <a:rPr lang="zh-CN" altLang="en-US" dirty="0"/>
              <a:t>将簇看作是数据空间中被低密度区域分割开的高密度区域。</a:t>
            </a:r>
            <a:endParaRPr lang="en-US" altLang="zh-CN" dirty="0"/>
          </a:p>
          <a:p>
            <a:pPr lvl="1"/>
            <a:r>
              <a:rPr lang="zh-CN" altLang="en-US" dirty="0"/>
              <a:t>只要邻近区域的密度（对象或数据点的数目）超出了某个阈值，就继续聚类。</a:t>
            </a:r>
            <a:endParaRPr lang="en-US" altLang="zh-CN" dirty="0"/>
          </a:p>
          <a:p>
            <a:pPr lvl="1"/>
            <a:r>
              <a:rPr lang="zh-CN" altLang="en-US" dirty="0"/>
              <a:t>即，对于给定数据集，在一个给定范围的区域中必须至少包含某个数目的点。</a:t>
            </a:r>
            <a:endParaRPr lang="en-US" altLang="zh-CN" dirty="0"/>
          </a:p>
          <a:p>
            <a:r>
              <a:rPr lang="zh-CN" altLang="en-US" dirty="0"/>
              <a:t>这样的方法可以用来过滤“噪声”孤立点数据，发现任意形状的簇。</a:t>
            </a:r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1">
                                            <p:txEl>
                                              <p:charRg st="3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1">
                                            <p:txEl>
                                              <p:charRg st="3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charRg st="67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常见的基于密度的聚类方法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DBSCAN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依赖于邻域半径和密度阈值两个参数。</a:t>
            </a:r>
            <a:endParaRPr lang="en-US" altLang="zh-CN" dirty="0"/>
          </a:p>
          <a:p>
            <a:pPr lvl="1"/>
            <a:r>
              <a:rPr lang="zh-CN" altLang="en-US" dirty="0"/>
              <a:t>但是这两个参数并不易确定最优值。</a:t>
            </a:r>
            <a:endParaRPr lang="en-US" altLang="zh-CN" dirty="0"/>
          </a:p>
          <a:p>
            <a:r>
              <a:rPr lang="en-US" altLang="zh-CN" dirty="0"/>
              <a:t>OPTICS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通过一系列的邻域半径来控制簇生长。</a:t>
            </a:r>
            <a:endParaRPr lang="en-US" altLang="zh-CN" dirty="0"/>
          </a:p>
          <a:p>
            <a:r>
              <a:rPr lang="en-US" altLang="zh-CN" dirty="0"/>
              <a:t>DENCLUE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用密度分布函数来聚类。</a:t>
            </a:r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charRg st="44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charRg st="5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charRg st="8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charRg st="8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DBSCAN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000" dirty="0"/>
              <a:t>把数据集中的所有数据点分为三类：</a:t>
            </a:r>
            <a:endParaRPr lang="en-US" altLang="zh-CN" sz="2000" dirty="0"/>
          </a:p>
          <a:p>
            <a:r>
              <a:rPr lang="zh-CN" altLang="en-US" sz="2000" dirty="0"/>
              <a:t>核心点</a:t>
            </a:r>
            <a:endParaRPr lang="en-US" altLang="zh-CN" sz="2000" dirty="0"/>
          </a:p>
          <a:p>
            <a:pPr lvl="1"/>
            <a:r>
              <a:rPr lang="zh-CN" altLang="en-US" sz="1800" dirty="0"/>
              <a:t>就是簇内的点。</a:t>
            </a:r>
            <a:endParaRPr lang="en-US" altLang="zh-CN" sz="1800" dirty="0"/>
          </a:p>
          <a:p>
            <a:pPr lvl="1"/>
            <a:r>
              <a:rPr lang="zh-CN" altLang="en-US" sz="1800" dirty="0"/>
              <a:t>一个核心点在其</a:t>
            </a:r>
            <a:r>
              <a:rPr lang="zh-CN" altLang="en-US" sz="1600" dirty="0"/>
              <a:t>邻域</a:t>
            </a:r>
            <a:r>
              <a:rPr lang="zh-CN" altLang="en-US" sz="1800" dirty="0"/>
              <a:t>内有足够多的数据点，即这个邻域的密度足够大。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如果两个核心点相互在彼此的邻域内，则这两个核心点属于同一个簇。</a:t>
            </a:r>
            <a:endParaRPr lang="en-US" altLang="zh-CN" sz="1800" dirty="0"/>
          </a:p>
          <a:p>
            <a:r>
              <a:rPr lang="zh-CN" altLang="en-US" sz="2000" dirty="0"/>
              <a:t>边界点</a:t>
            </a:r>
            <a:endParaRPr lang="en-US" altLang="zh-CN" sz="2000" dirty="0"/>
          </a:p>
          <a:p>
            <a:pPr lvl="1"/>
            <a:r>
              <a:rPr lang="zh-CN" altLang="en-US" sz="1800" dirty="0"/>
              <a:t>不是核心点，但是处于某个核心点的邻域之内。</a:t>
            </a:r>
            <a:endParaRPr lang="en-US" altLang="zh-CN" sz="1800" dirty="0"/>
          </a:p>
          <a:p>
            <a:pPr lvl="1"/>
            <a:r>
              <a:rPr lang="zh-CN" altLang="en-US" sz="1800" dirty="0"/>
              <a:t>即边界点邻域内没有足够多的数据点，但是它却在某个核心点的邻域之内。</a:t>
            </a:r>
            <a:endParaRPr lang="en-US" altLang="zh-CN" sz="1800" dirty="0"/>
          </a:p>
          <a:p>
            <a:pPr lvl="1"/>
            <a:r>
              <a:rPr lang="zh-CN" altLang="en-US" sz="1800" dirty="0"/>
              <a:t>注意，一个边界点可能同时位于多个簇的不同核心点邻域之内。此时这个边界点属于哪个簇，则由算法来规定。</a:t>
            </a:r>
            <a:endParaRPr lang="en-US" altLang="zh-CN" sz="1800" dirty="0"/>
          </a:p>
          <a:p>
            <a:r>
              <a:rPr lang="zh-CN" altLang="en-US" sz="2000" dirty="0"/>
              <a:t>噪音点。</a:t>
            </a:r>
            <a:endParaRPr lang="zh-CN" altLang="en-US" sz="2000" dirty="0"/>
          </a:p>
          <a:p>
            <a:pPr lvl="1"/>
            <a:r>
              <a:rPr lang="zh-CN" altLang="en-US" sz="1800" dirty="0"/>
              <a:t>除了核心点和边界点之外的点。</a:t>
            </a:r>
            <a:endParaRPr lang="zh-CN" altLang="en-US" sz="1800" dirty="0"/>
          </a:p>
          <a:p>
            <a:endParaRPr lang="zh-CN" altLang="en-US" sz="2000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charRg st="9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charRg st="9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1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charRg st="11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charRg st="119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5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charRg st="15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charRg st="15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0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charRg st="20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charRg st="20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2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819">
                                            <p:txEl>
                                              <p:charRg st="2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819">
                                            <p:txEl>
                                              <p:charRg st="20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DBSCAN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算法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一个簇就是</a:t>
            </a:r>
            <a:endParaRPr lang="en-US" altLang="zh-CN" dirty="0"/>
          </a:p>
          <a:p>
            <a:pPr lvl="1"/>
            <a:r>
              <a:rPr lang="zh-CN" altLang="en-US" dirty="0"/>
              <a:t>一堆通过邻域相互连接起来的核心点集合，</a:t>
            </a:r>
            <a:endParaRPr lang="en-US" altLang="zh-CN" dirty="0"/>
          </a:p>
          <a:p>
            <a:pPr lvl="1"/>
            <a:r>
              <a:rPr lang="zh-CN" altLang="en-US" dirty="0"/>
              <a:t>再加上一些边界点。</a:t>
            </a:r>
            <a:endParaRPr lang="en-US" altLang="zh-CN" dirty="0"/>
          </a:p>
          <a:p>
            <a:r>
              <a:rPr lang="zh-CN" altLang="en-US" dirty="0"/>
              <a:t>没有把所有的数据点都放入到某个簇中。</a:t>
            </a:r>
            <a:endParaRPr lang="en-US" altLang="zh-CN" dirty="0"/>
          </a:p>
          <a:p>
            <a:r>
              <a:rPr lang="zh-CN" altLang="en-US" dirty="0"/>
              <a:t>聚类过程</a:t>
            </a:r>
            <a:endParaRPr lang="en-US" altLang="zh-CN" dirty="0"/>
          </a:p>
          <a:p>
            <a:pPr lvl="1"/>
            <a:r>
              <a:rPr lang="zh-CN" altLang="en-US" dirty="0"/>
              <a:t>不断计算各个点的邻域密度，并把相邻核心点放入簇中。</a:t>
            </a:r>
            <a:endParaRPr lang="en-US" altLang="zh-CN" dirty="0"/>
          </a:p>
          <a:p>
            <a:r>
              <a:rPr lang="zh-CN" altLang="en-US" dirty="0"/>
              <a:t>由于使用了树结构，所以</a:t>
            </a:r>
            <a:r>
              <a:rPr lang="en-US" altLang="zh-CN" dirty="0"/>
              <a:t>DBSCAN</a:t>
            </a:r>
            <a:r>
              <a:rPr lang="zh-CN" altLang="en-US" dirty="0"/>
              <a:t>算法的时间复杂度为</a:t>
            </a:r>
            <a:r>
              <a:rPr lang="en-US" altLang="zh-CN" dirty="0"/>
              <a:t>O(Nlog(N))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charRg st="3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5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charRg st="5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charRg st="5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3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3">
                                            <p:txEl>
                                              <p:charRg st="6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4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4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聚类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一般而言，我们要求同簇内数据的相似度尽可能大，不同簇间数据的相似度尽可能小。</a:t>
            </a: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/>
        </p:nvGraphicFramePr>
        <p:xfrm>
          <a:off x="1446213" y="3000375"/>
          <a:ext cx="6269037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572000" imgH="1760855" progId="Visio.Drawing.11">
                  <p:embed/>
                </p:oleObj>
              </mc:Choice>
              <mc:Fallback>
                <p:oleObj name="" r:id="rId1" imgW="4572000" imgH="176085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6213" y="3000375"/>
                        <a:ext cx="6269037" cy="240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63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相似度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两个不同数据点（对象）之间的相似度</a:t>
            </a:r>
            <a:r>
              <a:rPr lang="en-US" altLang="zh-CN" i="1" dirty="0"/>
              <a:t>sim</a:t>
            </a:r>
            <a:r>
              <a:rPr lang="en-US" altLang="zh-CN" dirty="0"/>
              <a:t>(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,d</a:t>
            </a:r>
            <a:r>
              <a:rPr lang="en-US" altLang="zh-CN" i="1" baseline="-25000" dirty="0"/>
              <a:t>l</a:t>
            </a:r>
            <a:r>
              <a:rPr lang="en-US" altLang="zh-CN" dirty="0"/>
              <a:t>) </a:t>
            </a:r>
            <a:r>
              <a:rPr lang="zh-CN" altLang="en-US" dirty="0"/>
              <a:t>可以根据问题需要进行不同定义。</a:t>
            </a:r>
            <a:endParaRPr lang="en-US" altLang="zh-CN" dirty="0"/>
          </a:p>
          <a:p>
            <a:pPr lvl="1"/>
            <a:r>
              <a:rPr lang="zh-CN" altLang="en-US" dirty="0"/>
              <a:t>按照距离定义</a:t>
            </a:r>
            <a:endParaRPr lang="en-US" altLang="zh-CN" dirty="0"/>
          </a:p>
          <a:p>
            <a:pPr lvl="2"/>
            <a:r>
              <a:rPr lang="zh-CN" altLang="en-US" dirty="0"/>
              <a:t>距离越大则相似度越小，距离越小则相似度越大</a:t>
            </a:r>
            <a:endParaRPr lang="en-US" altLang="zh-CN" dirty="0"/>
          </a:p>
          <a:p>
            <a:pPr lvl="1"/>
            <a:r>
              <a:rPr lang="zh-CN" altLang="en-US" dirty="0"/>
              <a:t>按照密度定义</a:t>
            </a:r>
            <a:endParaRPr lang="en-US" altLang="zh-CN" dirty="0"/>
          </a:p>
          <a:p>
            <a:pPr lvl="2"/>
            <a:r>
              <a:rPr lang="zh-CN" altLang="en-US" dirty="0"/>
              <a:t>密度越大，则相似度越大，密度越小则相似度越小</a:t>
            </a:r>
            <a:endParaRPr lang="en-US" altLang="zh-CN" dirty="0"/>
          </a:p>
          <a:p>
            <a:pPr lvl="1"/>
            <a:r>
              <a:rPr lang="zh-CN" altLang="en-US" dirty="0"/>
              <a:t>按照概念定义</a:t>
            </a:r>
            <a:endParaRPr lang="en-US" altLang="zh-CN" dirty="0"/>
          </a:p>
          <a:p>
            <a:pPr lvl="2"/>
            <a:r>
              <a:rPr lang="zh-CN" altLang="en-US" dirty="0"/>
              <a:t>具有相同（或者相近）概念的数据（对象）相似度大，反之则小</a:t>
            </a:r>
            <a:endParaRPr lang="en-US" altLang="zh-CN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48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charRg st="5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charRg st="7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charRg st="8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charRg st="8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charRg st="10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char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charRg st="11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常用距离公式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曼哈顿距离（</a:t>
            </a:r>
            <a:r>
              <a:rPr lang="en-US" altLang="zh-CN" dirty="0"/>
              <a:t>Manhattan Distance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q=1</a:t>
            </a:r>
            <a:endParaRPr lang="en-US" altLang="zh-CN" dirty="0"/>
          </a:p>
          <a:p>
            <a:r>
              <a:rPr lang="zh-CN" altLang="en-US" dirty="0"/>
              <a:t>欧几里德距离（</a:t>
            </a:r>
            <a:r>
              <a:rPr lang="en-US" altLang="zh-CN" dirty="0"/>
              <a:t>Euclidean Distance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q=2</a:t>
            </a:r>
            <a:endParaRPr lang="en-US" altLang="zh-CN" dirty="0"/>
          </a:p>
          <a:p>
            <a:r>
              <a:rPr lang="zh-CN" altLang="en-US" dirty="0"/>
              <a:t>明科夫斯基距离（</a:t>
            </a:r>
            <a:r>
              <a:rPr lang="en-US" altLang="zh-CN" dirty="0"/>
              <a:t>Minkowski Distance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q&gt;2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057400" y="1643063"/>
          <a:ext cx="4300538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094865" imgH="546100" progId="Equation.3">
                  <p:embed/>
                </p:oleObj>
              </mc:Choice>
              <mc:Fallback>
                <p:oleObj name="" r:id="rId1" imgW="2094865" imgH="546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1643063"/>
                        <a:ext cx="4300538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52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>
                                            <p:txEl>
                                              <p:charRg st="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>
                                            <p:txEl>
                                              <p:charRg st="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>
                                            <p:txEl>
                                              <p:charRg st="29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>
                                            <p:txEl>
                                              <p:char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6">
                                            <p:txEl>
                                              <p:charRg st="6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6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6">
                                            <p:txEl>
                                              <p:charRg st="6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6">
                                            <p:txEl>
                                              <p:charRg st="6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charRg st="9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6">
                                            <p:txEl>
                                              <p:charRg st="9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6">
                                            <p:txEl>
                                              <p:charRg st="9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常用的聚类方法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分层聚类</a:t>
            </a:r>
            <a:endParaRPr lang="en-US" altLang="zh-CN" sz="2400" dirty="0"/>
          </a:p>
          <a:p>
            <a:pPr lvl="1"/>
            <a:r>
              <a:rPr lang="zh-CN" altLang="en-US" sz="2400" dirty="0"/>
              <a:t>划分聚类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基于密度的聚类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基于网格的聚类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基于模型的聚类</a:t>
            </a:r>
            <a:endParaRPr lang="en-US" altLang="zh-CN" sz="2400" dirty="0"/>
          </a:p>
          <a:p>
            <a:r>
              <a:rPr lang="zh-CN" altLang="en-US" sz="2800" dirty="0"/>
              <a:t>聚类研究中面临的主要问题</a:t>
            </a:r>
            <a:endParaRPr lang="en-US" altLang="zh-CN" sz="2800" dirty="0"/>
          </a:p>
          <a:p>
            <a:pPr lvl="1"/>
            <a:r>
              <a:rPr lang="zh-CN" altLang="en-US" sz="2400" dirty="0"/>
              <a:t>如何降低高维、海量数据集上聚类算法的时间复杂度。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如何有效定义数据之间的相似度。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如何解释聚类结果。</a:t>
            </a:r>
            <a:endParaRPr lang="zh-CN" altLang="en-US" sz="2400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86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charRg st="8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charRg st="13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charRg st="18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charRg st="42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5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charRg st="5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charRg st="5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charRg st="8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9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483">
                                            <p:txEl>
                                              <p:charRg st="9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483">
                                            <p:txEl>
                                              <p:charRg st="9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6.6.2 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分层聚类方法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b="1" dirty="0"/>
              <a:t>基本思想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在聚类过程中生成一个聚类树。完整聚类树的最顶端代表把整个数据集划作为一个簇；最底端代表把数据集中每一个数据都当作一个簇；树中父节点对应的簇包含着所有子节点对应的簇。</a:t>
            </a:r>
            <a:endParaRPr lang="en-US" altLang="zh-CN" sz="2400" dirty="0"/>
          </a:p>
          <a:p>
            <a:pPr lvl="1"/>
            <a:r>
              <a:rPr lang="zh-CN" altLang="en-US" sz="2400" dirty="0"/>
              <a:t>聚类树的不同层次可以表示聚类的不同粒度。</a:t>
            </a:r>
            <a:endParaRPr lang="zh-CN" altLang="en-US" sz="2400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endParaRPr lang="zh-CN" altLang="en-US" sz="2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233613" y="4143375"/>
          <a:ext cx="46243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985260" imgH="1975485" progId="Visio.Drawing.11">
                  <p:embed/>
                </p:oleObj>
              </mc:Choice>
              <mc:Fallback>
                <p:oleObj name="" r:id="rId1" imgW="3985260" imgH="1975485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3613" y="4143375"/>
                        <a:ext cx="4624387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 spd="slow" advTm="65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charRg st="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charRg st="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charRg st="8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>
                                            <p:txEl>
                                              <p:charRg st="8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charRg st="88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分层聚类方法分为两大类：</a:t>
            </a:r>
            <a:endParaRPr lang="en-US" altLang="zh-CN" sz="2800" dirty="0"/>
          </a:p>
          <a:p>
            <a:pPr lvl="1"/>
            <a:r>
              <a:rPr lang="zh-CN" altLang="en-US" sz="2400" dirty="0"/>
              <a:t>自顶向下（</a:t>
            </a:r>
            <a:r>
              <a:rPr lang="en-US" altLang="zh-CN" sz="2400" dirty="0"/>
              <a:t>top-down</a:t>
            </a:r>
            <a:r>
              <a:rPr lang="zh-CN" altLang="en-US" sz="2400" dirty="0"/>
              <a:t>）构造聚类树，称之为分裂聚类法（</a:t>
            </a:r>
            <a:r>
              <a:rPr lang="en-US" altLang="zh-CN" sz="2400" dirty="0"/>
              <a:t>Divisive Clustering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lvl="1"/>
            <a:r>
              <a:rPr lang="zh-CN" altLang="en-US" sz="2400" dirty="0"/>
              <a:t>自下而上（</a:t>
            </a:r>
            <a:r>
              <a:rPr lang="en-US" altLang="zh-CN" sz="2400" dirty="0"/>
              <a:t>bottom-up</a:t>
            </a:r>
            <a:r>
              <a:rPr lang="zh-CN" altLang="en-US" sz="2400" dirty="0"/>
              <a:t>）构造聚类树，称之为凝聚聚类法（</a:t>
            </a:r>
            <a:r>
              <a:rPr lang="en-US" altLang="zh-CN" sz="2400" dirty="0"/>
              <a:t>Agglomerative Clustering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r>
              <a:rPr lang="zh-CN" altLang="en-US" sz="2800" dirty="0"/>
              <a:t>无论分裂聚类还是凝聚聚类都需要一个参数指明停止聚类的条件。</a:t>
            </a:r>
            <a:endParaRPr lang="en-US" altLang="zh-CN" sz="2800" dirty="0"/>
          </a:p>
          <a:p>
            <a:pPr lvl="1"/>
            <a:r>
              <a:rPr lang="zh-CN" altLang="en-US" sz="2400" dirty="0"/>
              <a:t>通常用簇的期望个数</a:t>
            </a:r>
            <a:r>
              <a:rPr lang="en-US" altLang="zh-CN" sz="2400" dirty="0"/>
              <a:t>k</a:t>
            </a:r>
            <a:r>
              <a:rPr lang="zh-CN" altLang="en-US" sz="2400" dirty="0"/>
              <a:t>作为分层聚类判断停止的条件。</a:t>
            </a:r>
            <a:endParaRPr lang="en-US" altLang="zh-CN" sz="2400" dirty="0"/>
          </a:p>
          <a:p>
            <a:pPr lvl="1"/>
            <a:r>
              <a:rPr lang="zh-CN" altLang="en-US" sz="2400" dirty="0"/>
              <a:t>即，如果当前簇的个数大于等于</a:t>
            </a:r>
            <a:r>
              <a:rPr lang="en-US" altLang="zh-CN" sz="2400" dirty="0"/>
              <a:t>k</a:t>
            </a:r>
            <a:r>
              <a:rPr lang="zh-CN" altLang="en-US" sz="2400" dirty="0"/>
              <a:t>（对于凝聚法则是小于等于</a:t>
            </a:r>
            <a:r>
              <a:rPr lang="en-US" altLang="zh-CN" sz="2400" dirty="0"/>
              <a:t>k</a:t>
            </a:r>
            <a:r>
              <a:rPr lang="zh-CN" altLang="en-US" sz="2400" dirty="0"/>
              <a:t>），则停止聚类。</a:t>
            </a:r>
            <a:endParaRPr lang="zh-CN" altLang="en-US" sz="2400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22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charRg st="1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charRg st="1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char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charRg st="6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2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charRg st="12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charRg st="12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5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charRg st="15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charRg st="151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7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charRg st="17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charRg st="17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常用的分层聚类算法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04800" y="1357313"/>
            <a:ext cx="8553450" cy="5018087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Linkage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只能聚类凸集数据，其时间复杂度为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，其中</a:t>
            </a:r>
            <a:r>
              <a:rPr lang="en-US" altLang="zh-CN" sz="2400" dirty="0"/>
              <a:t>N</a:t>
            </a:r>
            <a:r>
              <a:rPr lang="zh-CN" altLang="en-US" sz="2400" dirty="0"/>
              <a:t>为数据个数。</a:t>
            </a:r>
            <a:endParaRPr lang="en-US" altLang="zh-CN" sz="2400" dirty="0"/>
          </a:p>
          <a:p>
            <a:r>
              <a:rPr lang="en-US" altLang="zh-CN" sz="2800" dirty="0"/>
              <a:t>CURE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可以聚类任意形状的数据集，但是不能处理具有分类属性的数据。</a:t>
            </a:r>
            <a:endParaRPr lang="en-US" altLang="zh-CN" sz="2400" dirty="0"/>
          </a:p>
          <a:p>
            <a:r>
              <a:rPr lang="en-US" altLang="zh-CN" sz="2800" dirty="0"/>
              <a:t>CHAMELEON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可以聚类任意形状的数据集</a:t>
            </a:r>
            <a:endParaRPr lang="en-US" altLang="zh-CN" sz="2400" dirty="0"/>
          </a:p>
          <a:p>
            <a:r>
              <a:rPr lang="en-US" altLang="zh-CN" sz="2800" dirty="0"/>
              <a:t>BIRCH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最少只扫描一遍数据集，时间复杂度为</a:t>
            </a:r>
            <a:r>
              <a:rPr lang="en-US" altLang="zh-CN" sz="2400" dirty="0"/>
              <a:t>O(N)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所以非常适合于大规模数据的聚类。</a:t>
            </a:r>
            <a:endParaRPr lang="en-US" altLang="zh-CN" sz="2400" dirty="0"/>
          </a:p>
          <a:p>
            <a:pPr lvl="1"/>
            <a:r>
              <a:rPr lang="zh-CN" altLang="en-US" sz="2400" dirty="0"/>
              <a:t>但是难以聚类非凸数据集。</a:t>
            </a:r>
            <a:endParaRPr lang="zh-CN" altLang="en-US" sz="2400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 spd="slow" advTm="107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charRg st="1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charRg st="4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charRg st="4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charRg st="4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charRg st="7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charRg st="7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charRg st="9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0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charRg st="10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charRg st="104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charRg st="11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charRg st="11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3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charRg st="13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charRg st="135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0.5|0.5|17.6|0.7"/>
</p:tagLst>
</file>

<file path=ppt/tags/tag10.xml><?xml version="1.0" encoding="utf-8"?>
<p:tagLst xmlns:p="http://schemas.openxmlformats.org/presentationml/2006/main">
  <p:tag name="TIMING" val="|0.6|0.3|0.3|0.5|0.4"/>
</p:tagLst>
</file>

<file path=ppt/tags/tag11.xml><?xml version="1.0" encoding="utf-8"?>
<p:tagLst xmlns:p="http://schemas.openxmlformats.org/presentationml/2006/main">
  <p:tag name="KSO_WPP_MARK_KEY" val="14da49bd-7aba-4d9e-ba1f-cb7fc2469c7d"/>
  <p:tag name="COMMONDATA" val="eyJoZGlkIjoiZTRiZmUwM2EwMTMwODYwMWQ2ZTk4MTNjZWU5ZTY3MzMifQ=="/>
</p:tagLst>
</file>

<file path=ppt/tags/tag2.xml><?xml version="1.0" encoding="utf-8"?>
<p:tagLst xmlns:p="http://schemas.openxmlformats.org/presentationml/2006/main">
  <p:tag name="TIMING" val="|1.6|1"/>
</p:tagLst>
</file>

<file path=ppt/tags/tag3.xml><?xml version="1.0" encoding="utf-8"?>
<p:tagLst xmlns:p="http://schemas.openxmlformats.org/presentationml/2006/main">
  <p:tag name="TIMING" val="|0.5|0.5|0.5|0.6|0.5|0.5|0.7"/>
</p:tagLst>
</file>

<file path=ppt/tags/tag4.xml><?xml version="1.0" encoding="utf-8"?>
<p:tagLst xmlns:p="http://schemas.openxmlformats.org/presentationml/2006/main">
  <p:tag name="TIMING" val="|0.7|0.5|0.4|0.6|0.6|0.5|0.6"/>
</p:tagLst>
</file>

<file path=ppt/tags/tag5.xml><?xml version="1.0" encoding="utf-8"?>
<p:tagLst xmlns:p="http://schemas.openxmlformats.org/presentationml/2006/main">
  <p:tag name="TIMING" val="|0.7|2|0.3|0.9|0.7|0.4|0.4|0.6|0.7|0.8"/>
</p:tagLst>
</file>

<file path=ppt/tags/tag6.xml><?xml version="1.0" encoding="utf-8"?>
<p:tagLst xmlns:p="http://schemas.openxmlformats.org/presentationml/2006/main">
  <p:tag name="TIMING" val="|0.6|0.9|3.9"/>
</p:tagLst>
</file>

<file path=ppt/tags/tag7.xml><?xml version="1.0" encoding="utf-8"?>
<p:tagLst xmlns:p="http://schemas.openxmlformats.org/presentationml/2006/main">
  <p:tag name="TIMING" val="|0.5|1.4|1.8|1.1|5.5|0.9"/>
</p:tagLst>
</file>

<file path=ppt/tags/tag8.xml><?xml version="1.0" encoding="utf-8"?>
<p:tagLst xmlns:p="http://schemas.openxmlformats.org/presentationml/2006/main">
  <p:tag name="TIMING" val="|0.7|0.5|0.9|2.2|2.3|0.9|0.5|0.5|0.6|0.6"/>
</p:tagLst>
</file>

<file path=ppt/tags/tag9.xml><?xml version="1.0" encoding="utf-8"?>
<p:tagLst xmlns:p="http://schemas.openxmlformats.org/presentationml/2006/main">
  <p:tag name="TIMING" val="|0.5|0.4|0.4|0.3|0.3|0.4|0.5|0.5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3625</Words>
  <Application>WPS 演示</Application>
  <PresentationFormat>全屏显示(4:3)</PresentationFormat>
  <Paragraphs>277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23</vt:i4>
      </vt:variant>
    </vt:vector>
  </HeadingPairs>
  <TitlesOfParts>
    <vt:vector size="50" baseType="lpstr">
      <vt:lpstr>Arial</vt:lpstr>
      <vt:lpstr>宋体</vt:lpstr>
      <vt:lpstr>Wingdings</vt:lpstr>
      <vt:lpstr>Tahoma</vt:lpstr>
      <vt:lpstr>Franklin Gothic Medium</vt:lpstr>
      <vt:lpstr>隶书</vt:lpstr>
      <vt:lpstr>Franklin Gothic Book</vt:lpstr>
      <vt:lpstr>华文楷体</vt:lpstr>
      <vt:lpstr>Wingdings 2</vt:lpstr>
      <vt:lpstr>Calibri</vt:lpstr>
      <vt:lpstr>Times New Roman</vt:lpstr>
      <vt:lpstr>Wingdings 2</vt:lpstr>
      <vt:lpstr>华文行楷</vt:lpstr>
      <vt:lpstr>微软雅黑</vt:lpstr>
      <vt:lpstr>Arial Unicode MS</vt:lpstr>
      <vt:lpstr>跋涉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Visio.Drawing.11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bjp</dc:creator>
  <cp:lastModifiedBy>sturat</cp:lastModifiedBy>
  <cp:revision>391</cp:revision>
  <dcterms:created xsi:type="dcterms:W3CDTF">2003-08-30T13:37:50Z</dcterms:created>
  <dcterms:modified xsi:type="dcterms:W3CDTF">2023-08-25T04:22:52Z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589E62AF5798451EB9D5A6663812BF15_12</vt:lpwstr>
  </property>
  <property fmtid="{D5CDD505-2E9C-101B-9397-08002B2CF9AE}" pid="3" name="KSOProductBuildVer">
    <vt:lpwstr>2052-11.1.0.14309</vt:lpwstr>
  </property>
</Properties>
</file>