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handoutMasterIdLst>
    <p:handoutMasterId r:id="rId66"/>
  </p:handoutMasterIdLst>
  <p:sldIdLst>
    <p:sldId id="409" r:id="rId3"/>
    <p:sldId id="257" r:id="rId4"/>
    <p:sldId id="258" r:id="rId5"/>
    <p:sldId id="259" r:id="rId6"/>
    <p:sldId id="261" r:id="rId7"/>
    <p:sldId id="262" r:id="rId8"/>
    <p:sldId id="375" r:id="rId9"/>
    <p:sldId id="376" r:id="rId10"/>
    <p:sldId id="346" r:id="rId11"/>
    <p:sldId id="314" r:id="rId12"/>
    <p:sldId id="345" r:id="rId13"/>
    <p:sldId id="265" r:id="rId14"/>
    <p:sldId id="360" r:id="rId15"/>
    <p:sldId id="264" r:id="rId16"/>
    <p:sldId id="266" r:id="rId17"/>
    <p:sldId id="361" r:id="rId18"/>
    <p:sldId id="267" r:id="rId19"/>
    <p:sldId id="339" r:id="rId20"/>
    <p:sldId id="341" r:id="rId21"/>
    <p:sldId id="357" r:id="rId22"/>
    <p:sldId id="270" r:id="rId23"/>
    <p:sldId id="279" r:id="rId24"/>
    <p:sldId id="342" r:id="rId25"/>
    <p:sldId id="280" r:id="rId26"/>
    <p:sldId id="271" r:id="rId27"/>
    <p:sldId id="272" r:id="rId28"/>
    <p:sldId id="344" r:id="rId29"/>
    <p:sldId id="343" r:id="rId30"/>
    <p:sldId id="281" r:id="rId31"/>
    <p:sldId id="282" r:id="rId32"/>
    <p:sldId id="286" r:id="rId33"/>
    <p:sldId id="288" r:id="rId34"/>
    <p:sldId id="347" r:id="rId35"/>
    <p:sldId id="287" r:id="rId36"/>
    <p:sldId id="283" r:id="rId37"/>
    <p:sldId id="374" r:id="rId38"/>
    <p:sldId id="284" r:id="rId39"/>
    <p:sldId id="291" r:id="rId40"/>
    <p:sldId id="289" r:id="rId41"/>
    <p:sldId id="274" r:id="rId42"/>
    <p:sldId id="348" r:id="rId43"/>
    <p:sldId id="362" r:id="rId44"/>
    <p:sldId id="363" r:id="rId45"/>
    <p:sldId id="364" r:id="rId46"/>
    <p:sldId id="366" r:id="rId47"/>
    <p:sldId id="372" r:id="rId48"/>
    <p:sldId id="373" r:id="rId49"/>
    <p:sldId id="380" r:id="rId50"/>
    <p:sldId id="381" r:id="rId51"/>
    <p:sldId id="382" r:id="rId52"/>
    <p:sldId id="384" r:id="rId53"/>
    <p:sldId id="385" r:id="rId54"/>
    <p:sldId id="403" r:id="rId55"/>
    <p:sldId id="386" r:id="rId56"/>
    <p:sldId id="388" r:id="rId57"/>
    <p:sldId id="389" r:id="rId58"/>
    <p:sldId id="390" r:id="rId59"/>
    <p:sldId id="391" r:id="rId60"/>
    <p:sldId id="392" r:id="rId61"/>
    <p:sldId id="393" r:id="rId62"/>
    <p:sldId id="394" r:id="rId63"/>
    <p:sldId id="401" r:id="rId64"/>
  </p:sldIdLst>
  <p:sldSz cx="9144000" cy="6858000" type="screen4x3"/>
  <p:notesSz cx="6858000" cy="9144000"/>
  <p:custDataLst>
    <p:tags r:id="rId70"/>
  </p:custDataLst>
  <p:defaultTextStyle>
    <a:defPPr>
      <a:defRPr lang="zh-CN"/>
    </a:defPPr>
    <a:lvl1pPr marL="0" lvl="0"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Clr>
        <a:schemeClr val="hlink"/>
      </a:buClr>
      <a:buSzPct val="110000"/>
      <a:buFont typeface="Wingdings" panose="05000000000000000000" pitchFamily="2" charset="2"/>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D31128"/>
    <a:srgbClr val="0F0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585"/>
  </p:normalViewPr>
  <p:slideViewPr>
    <p:cSldViewPr showGuides="1">
      <p:cViewPr varScale="1">
        <p:scale>
          <a:sx n="66" d="100"/>
          <a:sy n="66" d="100"/>
        </p:scale>
        <p:origin x="12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gs" Target="tags/tag1.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notesMaster" Target="notesMasters/notesMaster1.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e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buClrTx/>
              <a:buSzTx/>
              <a:buFontTx/>
              <a:buNone/>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buClrTx/>
              <a:buSzTx/>
              <a:buFontTx/>
              <a:buNone/>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2DD907D-1B64-4540-82BB-BC57C8CD6A57}"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buClrTx/>
              <a:buSzTx/>
              <a:buFontTx/>
              <a:buNone/>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buClrTx/>
              <a:buSzTx/>
              <a:buFontTx/>
              <a:buNone/>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382D3EA-BDC9-4F69-8C7F-CE74022858CE}"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E04B2713-5C01-4C79-906E-8CB022A633B6}"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874A03A2-D6FD-491D-AF28-81098110AC2D}"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C0A030A1-F8E2-45B9-9FE6-33E4B3C47955}"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905000"/>
            <a:ext cx="7772400" cy="4114800"/>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endParaRPr kumimoji="0" lang="zh-CN" altLang="en-US" sz="3200" b="0" i="0" u="none" strike="noStrike" kern="1200" cap="none" spc="0" normalizeH="0" baseline="0" noProof="0">
              <a:ln>
                <a:noFill/>
              </a:ln>
              <a:solidFill>
                <a:schemeClr val="tx2"/>
              </a:solidFill>
              <a:effectLst/>
              <a:uLnTx/>
              <a:uFillTx/>
              <a:latin typeface="+mn-lt"/>
              <a:ea typeface="+mn-ea"/>
              <a:cs typeface="+mn-cs"/>
            </a:endParaRPr>
          </a:p>
        </p:txBody>
      </p:sp>
      <p:sp>
        <p:nvSpPr>
          <p:cNvPr id="13" name="日期占位符 3"/>
          <p:cNvSpPr>
            <a:spLocks noGrp="1"/>
          </p:cNvSpPr>
          <p:nvPr>
            <p:ph type="dt" sz="half" idx="2"/>
          </p:nvPr>
        </p:nvSpPr>
        <p:spPr>
          <a:xfrm>
            <a:off x="685800" y="6248400"/>
            <a:ext cx="1905000" cy="457200"/>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6248400"/>
            <a:ext cx="2895600" cy="457200"/>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10984E17-F71D-4641-B085-9AE3A0D25FC7}"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800600" y="19050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800600" y="40386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5"/>
          <p:cNvSpPr>
            <a:spLocks noGrp="1"/>
          </p:cNvSpPr>
          <p:nvPr>
            <p:ph type="dt" sz="half" idx="12"/>
          </p:nvPr>
        </p:nvSpPr>
        <p:spPr>
          <a:xfrm>
            <a:off x="685800" y="6248400"/>
            <a:ext cx="1905000" cy="457200"/>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6"/>
          <p:cNvSpPr>
            <a:spLocks noGrp="1"/>
          </p:cNvSpPr>
          <p:nvPr>
            <p:ph type="ftr" sz="quarter" idx="13"/>
          </p:nvPr>
        </p:nvSpPr>
        <p:spPr>
          <a:xfrm>
            <a:off x="3124200" y="6248400"/>
            <a:ext cx="2895600" cy="457200"/>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7"/>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FF76A1B3-E08D-4595-8ECE-B3A86191E0BC}"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4"/>
          <p:cNvSpPr>
            <a:spLocks noGrp="1"/>
          </p:cNvSpPr>
          <p:nvPr>
            <p:ph type="dt" sz="half" idx="12"/>
          </p:nvPr>
        </p:nvSpPr>
        <p:spPr>
          <a:xfrm>
            <a:off x="685800" y="6248400"/>
            <a:ext cx="1905000" cy="457200"/>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5"/>
          <p:cNvSpPr>
            <a:spLocks noGrp="1"/>
          </p:cNvSpPr>
          <p:nvPr>
            <p:ph type="ftr" sz="quarter" idx="3"/>
          </p:nvPr>
        </p:nvSpPr>
        <p:spPr>
          <a:xfrm>
            <a:off x="3124200" y="6248400"/>
            <a:ext cx="2895600" cy="457200"/>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D0685B44-D4A1-42AB-8167-53E42B6BD0AC}"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B215C6D5-452C-440E-8055-7F31F1B92FF3}"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DFECB43D-DCB3-4F66-9014-D7C5E87AA266}"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874A03A2-D6FD-491D-AF28-81098110AC2D}"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BF021CAB-F4E8-43F8-884D-06ACBD2B1A56}"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874A03A2-D6FD-491D-AF28-81098110AC2D}"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B0FFF79F-C3BA-4295-8B41-8DB7F30E303F}"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F59DFDF9-D015-4C4F-9207-CAD0A23CE878}"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42B4D5F4-11A0-424C-B6AE-DDA0B53F1A35}"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marL="0" marR="0" lvl="0" indent="0" algn="l"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a:defRPr kumimoji="0" sz="1200">
                <a:solidFill>
                  <a:srgbClr val="D38E27"/>
                </a:solidFill>
              </a:defRPr>
            </a:lvl1pPr>
          </a:lstStyle>
          <a:p>
            <a:pPr marL="0" marR="0" lvl="0" indent="0" algn="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fld id="{874A03A2-D6FD-491D-AF28-81098110AC2D}" type="slidenum">
              <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80000"/>
              </a:lnSpc>
              <a:spcBef>
                <a:spcPct val="20000"/>
              </a:spcBef>
              <a:spcAft>
                <a:spcPct val="0"/>
              </a:spcAft>
              <a:buClr>
                <a:schemeClr val="hlink"/>
              </a:buClr>
              <a:buSzPct val="110000"/>
              <a:buFont typeface="Wingdings" panose="05000000000000000000" pitchFamily="2" charset="2"/>
              <a:buNone/>
              <a:defRPr/>
            </a:pPr>
            <a:endParaRPr kumimoji="0" lang="en-US" sz="20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3.bin"/><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9.emf"/></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13.wmf"/><Relationship Id="rId3" Type="http://schemas.openxmlformats.org/officeDocument/2006/relationships/oleObject" Target="../embeddings/oleObject5.bin"/><Relationship Id="rId2" Type="http://schemas.openxmlformats.org/officeDocument/2006/relationships/image" Target="../media/image12.w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3.xml"/><Relationship Id="rId7" Type="http://schemas.openxmlformats.org/officeDocument/2006/relationships/image" Target="../media/image17.wmf"/><Relationship Id="rId6" Type="http://schemas.openxmlformats.org/officeDocument/2006/relationships/oleObject" Target="../embeddings/oleObject8.bin"/><Relationship Id="rId5" Type="http://schemas.openxmlformats.org/officeDocument/2006/relationships/image" Target="../media/image16.emf"/><Relationship Id="rId4" Type="http://schemas.openxmlformats.org/officeDocument/2006/relationships/oleObject" Target="../embeddings/oleObject7.bin"/><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4.xml"/><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4.xml"/><Relationship Id="rId2" Type="http://schemas.openxmlformats.org/officeDocument/2006/relationships/image" Target="../media/image28.emf"/><Relationship Id="rId1"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oleObject" Target="../embeddings/oleObject1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35.emf"/><Relationship Id="rId7" Type="http://schemas.openxmlformats.org/officeDocument/2006/relationships/oleObject" Target="../embeddings/oleObject19.bin"/><Relationship Id="rId6" Type="http://schemas.openxmlformats.org/officeDocument/2006/relationships/image" Target="../media/image34.emf"/><Relationship Id="rId5" Type="http://schemas.openxmlformats.org/officeDocument/2006/relationships/oleObject" Target="../embeddings/oleObject18.bin"/><Relationship Id="rId4" Type="http://schemas.openxmlformats.org/officeDocument/2006/relationships/image" Target="../media/image33.emf"/><Relationship Id="rId3" Type="http://schemas.openxmlformats.org/officeDocument/2006/relationships/oleObject" Target="../embeddings/oleObject17.bin"/><Relationship Id="rId2" Type="http://schemas.openxmlformats.org/officeDocument/2006/relationships/image" Target="../media/image32.emf"/><Relationship Id="rId14" Type="http://schemas.openxmlformats.org/officeDocument/2006/relationships/vmlDrawing" Target="../drawings/vmlDrawing12.vml"/><Relationship Id="rId13" Type="http://schemas.openxmlformats.org/officeDocument/2006/relationships/slideLayout" Target="../slideLayouts/slideLayout2.xml"/><Relationship Id="rId12" Type="http://schemas.openxmlformats.org/officeDocument/2006/relationships/image" Target="../media/image37.emf"/><Relationship Id="rId11" Type="http://schemas.openxmlformats.org/officeDocument/2006/relationships/oleObject" Target="../embeddings/oleObject21.bin"/><Relationship Id="rId10" Type="http://schemas.openxmlformats.org/officeDocument/2006/relationships/image" Target="../media/image36.emf"/><Relationship Id="rId1"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43.wmf"/><Relationship Id="rId2" Type="http://schemas.openxmlformats.org/officeDocument/2006/relationships/oleObject" Target="../embeddings/oleObject23.bin"/><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4.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6.wmf"/><Relationship Id="rId3" Type="http://schemas.openxmlformats.org/officeDocument/2006/relationships/oleObject" Target="../embeddings/oleObject26.bin"/><Relationship Id="rId2" Type="http://schemas.openxmlformats.org/officeDocument/2006/relationships/image" Target="../media/image45.wmf"/><Relationship Id="rId1"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28.bin"/><Relationship Id="rId2" Type="http://schemas.openxmlformats.org/officeDocument/2006/relationships/image" Target="../media/image47.wmf"/><Relationship Id="rId1"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53.wmf"/><Relationship Id="rId7" Type="http://schemas.openxmlformats.org/officeDocument/2006/relationships/oleObject" Target="../embeddings/oleObject32.bin"/><Relationship Id="rId6" Type="http://schemas.openxmlformats.org/officeDocument/2006/relationships/image" Target="../media/image52.wmf"/><Relationship Id="rId5" Type="http://schemas.openxmlformats.org/officeDocument/2006/relationships/oleObject" Target="../embeddings/oleObject31.bin"/><Relationship Id="rId4" Type="http://schemas.openxmlformats.org/officeDocument/2006/relationships/image" Target="../media/image51.wmf"/><Relationship Id="rId3" Type="http://schemas.openxmlformats.org/officeDocument/2006/relationships/oleObject" Target="../embeddings/oleObject30.bin"/><Relationship Id="rId2" Type="http://schemas.openxmlformats.org/officeDocument/2006/relationships/image" Target="../media/image47.wmf"/><Relationship Id="rId16" Type="http://schemas.openxmlformats.org/officeDocument/2006/relationships/vmlDrawing" Target="../drawings/vmlDrawing18.vml"/><Relationship Id="rId15" Type="http://schemas.openxmlformats.org/officeDocument/2006/relationships/slideLayout" Target="../slideLayouts/slideLayout2.xml"/><Relationship Id="rId14" Type="http://schemas.openxmlformats.org/officeDocument/2006/relationships/image" Target="../media/image56.wmf"/><Relationship Id="rId13" Type="http://schemas.openxmlformats.org/officeDocument/2006/relationships/oleObject" Target="../embeddings/oleObject35.bin"/><Relationship Id="rId12" Type="http://schemas.openxmlformats.org/officeDocument/2006/relationships/image" Target="../media/image55.wmf"/><Relationship Id="rId11" Type="http://schemas.openxmlformats.org/officeDocument/2006/relationships/oleObject" Target="../embeddings/oleObject34.bin"/><Relationship Id="rId10" Type="http://schemas.openxmlformats.org/officeDocument/2006/relationships/image" Target="../media/image54.wmf"/><Relationship Id="rId1"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0.wmf"/><Relationship Id="rId7" Type="http://schemas.openxmlformats.org/officeDocument/2006/relationships/oleObject" Target="../embeddings/oleObject39.bin"/><Relationship Id="rId6" Type="http://schemas.openxmlformats.org/officeDocument/2006/relationships/image" Target="../media/image59.wmf"/><Relationship Id="rId5" Type="http://schemas.openxmlformats.org/officeDocument/2006/relationships/oleObject" Target="../embeddings/oleObject38.bin"/><Relationship Id="rId4" Type="http://schemas.openxmlformats.org/officeDocument/2006/relationships/image" Target="../media/image58.wmf"/><Relationship Id="rId3" Type="http://schemas.openxmlformats.org/officeDocument/2006/relationships/oleObject" Target="../embeddings/oleObject37.bin"/><Relationship Id="rId2" Type="http://schemas.openxmlformats.org/officeDocument/2006/relationships/image" Target="../media/image57.wmf"/><Relationship Id="rId10" Type="http://schemas.openxmlformats.org/officeDocument/2006/relationships/vmlDrawing" Target="../drawings/vmlDrawing19.vml"/><Relationship Id="rId1" Type="http://schemas.openxmlformats.org/officeDocument/2006/relationships/oleObject" Target="../embeddings/oleObject3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64.wmf"/><Relationship Id="rId7" Type="http://schemas.openxmlformats.org/officeDocument/2006/relationships/oleObject" Target="../embeddings/oleObject43.bin"/><Relationship Id="rId6" Type="http://schemas.openxmlformats.org/officeDocument/2006/relationships/image" Target="../media/image63.wmf"/><Relationship Id="rId5" Type="http://schemas.openxmlformats.org/officeDocument/2006/relationships/oleObject" Target="../embeddings/oleObject42.bin"/><Relationship Id="rId4" Type="http://schemas.openxmlformats.org/officeDocument/2006/relationships/image" Target="../media/image62.wmf"/><Relationship Id="rId3" Type="http://schemas.openxmlformats.org/officeDocument/2006/relationships/oleObject" Target="../embeddings/oleObject41.bin"/><Relationship Id="rId2" Type="http://schemas.openxmlformats.org/officeDocument/2006/relationships/image" Target="../media/image61.wmf"/><Relationship Id="rId16" Type="http://schemas.openxmlformats.org/officeDocument/2006/relationships/vmlDrawing" Target="../drawings/vmlDrawing20.vml"/><Relationship Id="rId15" Type="http://schemas.openxmlformats.org/officeDocument/2006/relationships/slideLayout" Target="../slideLayouts/slideLayout2.xml"/><Relationship Id="rId14" Type="http://schemas.openxmlformats.org/officeDocument/2006/relationships/image" Target="../media/image67.wmf"/><Relationship Id="rId13" Type="http://schemas.openxmlformats.org/officeDocument/2006/relationships/oleObject" Target="../embeddings/oleObject46.bin"/><Relationship Id="rId12" Type="http://schemas.openxmlformats.org/officeDocument/2006/relationships/image" Target="../media/image66.wmf"/><Relationship Id="rId11" Type="http://schemas.openxmlformats.org/officeDocument/2006/relationships/oleObject" Target="../embeddings/oleObject45.bin"/><Relationship Id="rId10" Type="http://schemas.openxmlformats.org/officeDocument/2006/relationships/image" Target="../media/image65.wmf"/><Relationship Id="rId1" Type="http://schemas.openxmlformats.org/officeDocument/2006/relationships/oleObject" Target="../embeddings/oleObject40.bin"/></Relationships>
</file>

<file path=ppt/slides/_rels/slide61.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48.bin"/><Relationship Id="rId2" Type="http://schemas.openxmlformats.org/officeDocument/2006/relationships/image" Target="../media/image68.wmf"/><Relationship Id="rId1" Type="http://schemas.openxmlformats.org/officeDocument/2006/relationships/oleObject" Target="../embeddings/oleObject47.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49.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5364"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5365"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5366" name="文本框 1"/>
          <p:cNvSpPr txBox="1"/>
          <p:nvPr/>
        </p:nvSpPr>
        <p:spPr>
          <a:xfrm>
            <a:off x="2124075" y="3500438"/>
            <a:ext cx="5184775" cy="1766887"/>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just" eaLnBrk="1" hangingPunct="1">
              <a:lnSpc>
                <a:spcPct val="80000"/>
              </a:lnSpc>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algn="just" eaLnBrk="1" hangingPunct="1">
              <a:lnSpc>
                <a:spcPct val="80000"/>
              </a:lnSpc>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algn="just" eaLnBrk="1" hangingPunct="1">
              <a:lnSpc>
                <a:spcPct val="80000"/>
              </a:lnSpc>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spd="slow" advTm="159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xfrm>
            <a:off x="685800" y="457200"/>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生物神经元</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0661" name="Rectangle 5" descr="Rectangle: Click to edit Master text styles&#13;&#10;Second level&#13;&#10;Third level&#13;&#10;Fourth level&#13;&#10;Fifth level"/>
          <p:cNvSpPr>
            <a:spLocks noGrp="1"/>
          </p:cNvSpPr>
          <p:nvPr>
            <p:ph idx="1"/>
          </p:nvPr>
        </p:nvSpPr>
        <p:spPr>
          <a:xfrm>
            <a:off x="323850" y="1268413"/>
            <a:ext cx="8286750" cy="5113337"/>
          </a:xfrm>
          <a:ln/>
        </p:spPr>
        <p:txBody>
          <a:bodyPr vert="horz" wrap="square" lIns="91440" tIns="45720" rIns="91440" bIns="45720" anchor="t" anchorCtr="0"/>
          <a:p>
            <a:pPr eaLnBrk="1" hangingPunct="1">
              <a:lnSpc>
                <a:spcPct val="90000"/>
              </a:lnSpc>
            </a:pPr>
            <a:r>
              <a:rPr lang="zh-CN" altLang="en-US" sz="2800" dirty="0"/>
              <a:t>生理学的研究表明，突触可以有以下几个方面的变化：</a:t>
            </a:r>
            <a:endParaRPr lang="zh-CN" altLang="en-US" sz="2800" dirty="0"/>
          </a:p>
          <a:p>
            <a:pPr lvl="1" eaLnBrk="1" hangingPunct="1"/>
            <a:r>
              <a:rPr lang="en-US" altLang="zh-CN" sz="2000" dirty="0"/>
              <a:t>(1)</a:t>
            </a:r>
            <a:r>
              <a:rPr lang="zh-CN" altLang="en-US" sz="2000" dirty="0"/>
              <a:t>突触传递效率的变化。首先是突触的膨胀以及由此产生的突触后膜表面积扩大，从而突触所释放出的传递物质增多，使得突触的传递效率提高。其次是突触传递物质质量的变化，包括比例成分的变化所引起传递效率的变化。</a:t>
            </a:r>
            <a:endParaRPr lang="zh-CN" altLang="en-US" sz="2000" dirty="0"/>
          </a:p>
          <a:p>
            <a:pPr lvl="1" eaLnBrk="1" hangingPunct="1">
              <a:lnSpc>
                <a:spcPct val="90000"/>
              </a:lnSpc>
            </a:pPr>
            <a:r>
              <a:rPr lang="en-US" altLang="zh-CN" sz="2000" dirty="0"/>
              <a:t>(2)</a:t>
            </a:r>
            <a:r>
              <a:rPr lang="zh-CN" altLang="en-US" sz="2000" dirty="0"/>
              <a:t>突触接触间隙的变化。在突触表面有许多形状各异的小凸芽，调节其形状变化可以改变接触间隙，并影响传递效率。</a:t>
            </a:r>
            <a:endParaRPr lang="zh-CN" altLang="en-US" sz="2000" dirty="0"/>
          </a:p>
          <a:p>
            <a:pPr lvl="1" eaLnBrk="1" hangingPunct="1">
              <a:lnSpc>
                <a:spcPct val="90000"/>
              </a:lnSpc>
            </a:pPr>
            <a:r>
              <a:rPr lang="en-US" altLang="zh-CN" sz="2000" dirty="0"/>
              <a:t>(3)</a:t>
            </a:r>
            <a:r>
              <a:rPr lang="zh-CN" altLang="en-US" sz="2000" dirty="0"/>
              <a:t>突触的发芽。当某些神经纤维被破坏后，可能又会长出新芽，并重新产生附着于神经元上的突触．形成新的回路。由于新的回路的形成，使得结合模式发生变化，也会引起传递效率的变化。</a:t>
            </a:r>
            <a:endParaRPr lang="zh-CN" altLang="en-US" sz="2000" dirty="0"/>
          </a:p>
          <a:p>
            <a:pPr lvl="1" eaLnBrk="1" hangingPunct="1">
              <a:lnSpc>
                <a:spcPct val="90000"/>
              </a:lnSpc>
            </a:pPr>
            <a:r>
              <a:rPr lang="en-US" altLang="zh-CN" sz="2000" dirty="0"/>
              <a:t>(4)</a:t>
            </a:r>
            <a:r>
              <a:rPr lang="zh-CN" altLang="en-US" sz="2000" dirty="0"/>
              <a:t>突触数目的增减。由于种种复杂环境条件的刺激等原因，或者由于动物本身的生长或衰老，神经系统的突触数目会发生变化，并影响神经元之间的传递效率。 </a:t>
            </a:r>
            <a:endParaRPr lang="zh-CN" altLang="en-US" sz="2000" dirty="0"/>
          </a:p>
        </p:txBody>
      </p:sp>
      <p:sp>
        <p:nvSpPr>
          <p:cNvPr id="2458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61">
                                            <p:txEl>
                                              <p:charRg st="0" end="25"/>
                                            </p:txEl>
                                          </p:spTgt>
                                        </p:tgtEl>
                                        <p:attrNameLst>
                                          <p:attrName>style.visibility</p:attrName>
                                        </p:attrNameLst>
                                      </p:cBhvr>
                                      <p:to>
                                        <p:strVal val="visible"/>
                                      </p:to>
                                    </p:set>
                                    <p:anim calcmode="lin" valueType="num">
                                      <p:cBhvr additive="base">
                                        <p:cTn id="7" dur="500" fill="hold"/>
                                        <p:tgtEl>
                                          <p:spTgt spid="70661">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61">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61">
                                            <p:txEl>
                                              <p:charRg st="25" end="127"/>
                                            </p:txEl>
                                          </p:spTgt>
                                        </p:tgtEl>
                                        <p:attrNameLst>
                                          <p:attrName>style.visibility</p:attrName>
                                        </p:attrNameLst>
                                      </p:cBhvr>
                                      <p:to>
                                        <p:strVal val="visible"/>
                                      </p:to>
                                    </p:set>
                                    <p:anim calcmode="lin" valueType="num">
                                      <p:cBhvr additive="base">
                                        <p:cTn id="13" dur="500" fill="hold"/>
                                        <p:tgtEl>
                                          <p:spTgt spid="70661">
                                            <p:txEl>
                                              <p:charRg st="25" end="12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1">
                                            <p:txEl>
                                              <p:charRg st="25" end="1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661">
                                            <p:txEl>
                                              <p:charRg st="127" end="182"/>
                                            </p:txEl>
                                          </p:spTgt>
                                        </p:tgtEl>
                                        <p:attrNameLst>
                                          <p:attrName>style.visibility</p:attrName>
                                        </p:attrNameLst>
                                      </p:cBhvr>
                                      <p:to>
                                        <p:strVal val="visible"/>
                                      </p:to>
                                    </p:set>
                                    <p:anim calcmode="lin" valueType="num">
                                      <p:cBhvr additive="base">
                                        <p:cTn id="19" dur="500" fill="hold"/>
                                        <p:tgtEl>
                                          <p:spTgt spid="70661">
                                            <p:txEl>
                                              <p:charRg st="127" end="1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1">
                                            <p:txEl>
                                              <p:charRg st="127" end="18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661">
                                            <p:txEl>
                                              <p:charRg st="182" end="269"/>
                                            </p:txEl>
                                          </p:spTgt>
                                        </p:tgtEl>
                                        <p:attrNameLst>
                                          <p:attrName>style.visibility</p:attrName>
                                        </p:attrNameLst>
                                      </p:cBhvr>
                                      <p:to>
                                        <p:strVal val="visible"/>
                                      </p:to>
                                    </p:set>
                                    <p:anim calcmode="lin" valueType="num">
                                      <p:cBhvr additive="base">
                                        <p:cTn id="25" dur="500" fill="hold"/>
                                        <p:tgtEl>
                                          <p:spTgt spid="70661">
                                            <p:txEl>
                                              <p:charRg st="182" end="26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61">
                                            <p:txEl>
                                              <p:charRg st="182" end="26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661">
                                            <p:txEl>
                                              <p:charRg st="269" end="343"/>
                                            </p:txEl>
                                          </p:spTgt>
                                        </p:tgtEl>
                                        <p:attrNameLst>
                                          <p:attrName>style.visibility</p:attrName>
                                        </p:attrNameLst>
                                      </p:cBhvr>
                                      <p:to>
                                        <p:strVal val="visible"/>
                                      </p:to>
                                    </p:set>
                                    <p:anim calcmode="lin" valueType="num">
                                      <p:cBhvr additive="base">
                                        <p:cTn id="31" dur="500" fill="hold"/>
                                        <p:tgtEl>
                                          <p:spTgt spid="70661">
                                            <p:txEl>
                                              <p:charRg st="269" end="34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1">
                                            <p:txEl>
                                              <p:charRg st="269" end="3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神经元的整合功能</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3430" name="Rectangle 6" descr="Rectangle: Click to edit Master text styles&#13;&#10;Second level&#13;&#10;Third level&#13;&#10;Fourth level&#13;&#10;Fifth level"/>
          <p:cNvSpPr>
            <a:spLocks noGrp="1"/>
          </p:cNvSpPr>
          <p:nvPr>
            <p:ph idx="1"/>
          </p:nvPr>
        </p:nvSpPr>
        <p:spPr>
          <a:xfrm>
            <a:off x="468313" y="1341438"/>
            <a:ext cx="8142287" cy="5111750"/>
          </a:xfrm>
          <a:ln/>
        </p:spPr>
        <p:txBody>
          <a:bodyPr vert="horz" wrap="square" lIns="91440" tIns="45720" rIns="91440" bIns="45720" anchor="t" anchorCtr="0"/>
          <a:p>
            <a:pPr eaLnBrk="1" hangingPunct="1">
              <a:lnSpc>
                <a:spcPct val="90000"/>
              </a:lnSpc>
            </a:pPr>
            <a:r>
              <a:rPr lang="zh-CN" altLang="en-US" sz="2400" dirty="0">
                <a:latin typeface="宋体" panose="02010600030101010101" pitchFamily="2" charset="-122"/>
              </a:rPr>
              <a:t>神经元对信息的接受和传递都是通过突触来进行的。</a:t>
            </a:r>
            <a:endParaRPr lang="zh-CN" altLang="en-US" sz="2400" dirty="0">
              <a:latin typeface="宋体" panose="02010600030101010101" pitchFamily="2" charset="-122"/>
            </a:endParaRPr>
          </a:p>
          <a:p>
            <a:pPr lvl="1" eaLnBrk="1" hangingPunct="1">
              <a:lnSpc>
                <a:spcPct val="90000"/>
              </a:lnSpc>
            </a:pPr>
            <a:r>
              <a:rPr lang="zh-CN" altLang="en-US" sz="2000" dirty="0">
                <a:latin typeface="宋体" panose="02010600030101010101" pitchFamily="2" charset="-122"/>
              </a:rPr>
              <a:t>单个神经元可以从别的细胞接受多个输入。由于输入分布于不同的部位，对神经元影响的比例</a:t>
            </a:r>
            <a:r>
              <a:rPr lang="en-US" altLang="zh-CN" sz="2000" dirty="0">
                <a:latin typeface="宋体" panose="02010600030101010101" pitchFamily="2" charset="-122"/>
              </a:rPr>
              <a:t>(</a:t>
            </a:r>
            <a:r>
              <a:rPr lang="zh-CN" altLang="en-US" sz="2000" dirty="0">
                <a:latin typeface="宋体" panose="02010600030101010101" pitchFamily="2" charset="-122"/>
              </a:rPr>
              <a:t>权重</a:t>
            </a:r>
            <a:r>
              <a:rPr lang="en-US" altLang="zh-CN" sz="2000" dirty="0">
                <a:latin typeface="宋体" panose="02010600030101010101" pitchFamily="2" charset="-122"/>
              </a:rPr>
              <a:t>)</a:t>
            </a:r>
            <a:r>
              <a:rPr lang="zh-CN" altLang="en-US" sz="2000" dirty="0">
                <a:latin typeface="宋体" panose="02010600030101010101" pitchFamily="2" charset="-122"/>
              </a:rPr>
              <a:t>是不相同的。另外，各突触输入抵达神经元的先后时间也不一祥。因此，一个神经元接受的信息，在时间和空间上常呈现出一种复杂多变的形式，需要神经元对它们进行积累和整合加工，从而决定其输出的时机和强度。正是神经元这种整合作用，才使得亿万个神经元在神经系统中有条不紊、夜以继日地处理各种复杂的信息，执行着生物中枢神经系统的各种信息处理功能。</a:t>
            </a:r>
            <a:endParaRPr lang="zh-CN" altLang="en-US" sz="2000" dirty="0">
              <a:latin typeface="宋体" panose="02010600030101010101" pitchFamily="2" charset="-122"/>
            </a:endParaRPr>
          </a:p>
          <a:p>
            <a:pPr eaLnBrk="1" hangingPunct="1">
              <a:lnSpc>
                <a:spcPct val="80000"/>
              </a:lnSpc>
            </a:pPr>
            <a:r>
              <a:rPr lang="zh-CN" altLang="en-US" sz="2400" dirty="0">
                <a:latin typeface="宋体" panose="02010600030101010101" pitchFamily="2" charset="-122"/>
              </a:rPr>
              <a:t>多个神经元以突触联接形成了一个神经网络。</a:t>
            </a:r>
            <a:endParaRPr lang="zh-CN" altLang="en-US" sz="2400" dirty="0">
              <a:latin typeface="宋体" panose="02010600030101010101" pitchFamily="2" charset="-122"/>
            </a:endParaRPr>
          </a:p>
          <a:p>
            <a:pPr lvl="1" eaLnBrk="1" hangingPunct="1">
              <a:lnSpc>
                <a:spcPct val="90000"/>
              </a:lnSpc>
            </a:pPr>
            <a:r>
              <a:rPr lang="zh-CN" altLang="en-US" sz="2000" dirty="0">
                <a:latin typeface="宋体" panose="02010600030101010101" pitchFamily="2" charset="-122"/>
              </a:rPr>
              <a:t>研究表明，生物神经网络的功能决不是单个神经元生理和信息处理功能的简单叠加，而是一个有层次的、多单元的动态信息处理系统。它们有其独特的运行方式和控制机制，以接受生物内外环境的输入信息，加以综合分折处理，然后调节控制机体对环境作出适当的反应。 </a:t>
            </a:r>
            <a:endParaRPr lang="zh-CN" altLang="en-US" sz="2000" dirty="0">
              <a:latin typeface="宋体" panose="02010600030101010101" pitchFamily="2" charset="-122"/>
            </a:endParaRPr>
          </a:p>
        </p:txBody>
      </p:sp>
      <p:sp>
        <p:nvSpPr>
          <p:cNvPr id="2560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30">
                                            <p:txEl>
                                              <p:charRg st="0" end="24"/>
                                            </p:txEl>
                                          </p:spTgt>
                                        </p:tgtEl>
                                        <p:attrNameLst>
                                          <p:attrName>style.visibility</p:attrName>
                                        </p:attrNameLst>
                                      </p:cBhvr>
                                      <p:to>
                                        <p:strVal val="visible"/>
                                      </p:to>
                                    </p:set>
                                    <p:anim calcmode="lin" valueType="num">
                                      <p:cBhvr additive="base">
                                        <p:cTn id="7" dur="500" fill="hold"/>
                                        <p:tgtEl>
                                          <p:spTgt spid="103430">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30">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30">
                                            <p:txEl>
                                              <p:charRg st="24" end="234"/>
                                            </p:txEl>
                                          </p:spTgt>
                                        </p:tgtEl>
                                        <p:attrNameLst>
                                          <p:attrName>style.visibility</p:attrName>
                                        </p:attrNameLst>
                                      </p:cBhvr>
                                      <p:to>
                                        <p:strVal val="visible"/>
                                      </p:to>
                                    </p:set>
                                    <p:anim calcmode="lin" valueType="num">
                                      <p:cBhvr additive="base">
                                        <p:cTn id="13" dur="500" fill="hold"/>
                                        <p:tgtEl>
                                          <p:spTgt spid="103430">
                                            <p:txEl>
                                              <p:charRg st="24" end="2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30">
                                            <p:txEl>
                                              <p:charRg st="24" end="2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430">
                                            <p:txEl>
                                              <p:charRg st="234" end="255"/>
                                            </p:txEl>
                                          </p:spTgt>
                                        </p:tgtEl>
                                        <p:attrNameLst>
                                          <p:attrName>style.visibility</p:attrName>
                                        </p:attrNameLst>
                                      </p:cBhvr>
                                      <p:to>
                                        <p:strVal val="visible"/>
                                      </p:to>
                                    </p:set>
                                    <p:anim calcmode="lin" valueType="num">
                                      <p:cBhvr additive="base">
                                        <p:cTn id="19" dur="500" fill="hold"/>
                                        <p:tgtEl>
                                          <p:spTgt spid="103430">
                                            <p:txEl>
                                              <p:charRg st="234" end="2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30">
                                            <p:txEl>
                                              <p:charRg st="234" end="2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3430">
                                            <p:txEl>
                                              <p:charRg st="255" end="376"/>
                                            </p:txEl>
                                          </p:spTgt>
                                        </p:tgtEl>
                                        <p:attrNameLst>
                                          <p:attrName>style.visibility</p:attrName>
                                        </p:attrNameLst>
                                      </p:cBhvr>
                                      <p:to>
                                        <p:strVal val="visible"/>
                                      </p:to>
                                    </p:set>
                                    <p:anim calcmode="lin" valueType="num">
                                      <p:cBhvr additive="base">
                                        <p:cTn id="25" dur="500" fill="hold"/>
                                        <p:tgtEl>
                                          <p:spTgt spid="103430">
                                            <p:txEl>
                                              <p:charRg st="255" end="37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430">
                                            <p:txEl>
                                              <p:charRg st="255" end="3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人脑神经系统的特征（</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1</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349" name="Rectangle 13" descr="Rectangle: Click to edit Master text styles&#13;&#10;Second level&#13;&#10;Third level&#13;&#10;Fourth level&#13;&#10;Fifth level"/>
          <p:cNvSpPr>
            <a:spLocks noGrp="1"/>
          </p:cNvSpPr>
          <p:nvPr>
            <p:ph idx="1"/>
          </p:nvPr>
        </p:nvSpPr>
        <p:spPr>
          <a:xfrm>
            <a:off x="838200" y="1412875"/>
            <a:ext cx="7772400" cy="4895850"/>
          </a:xfrm>
          <a:ln/>
        </p:spPr>
        <p:txBody>
          <a:bodyPr vert="horz" wrap="square" lIns="91440" tIns="45720" rIns="91440" bIns="45720" anchor="t" anchorCtr="0"/>
          <a:p>
            <a:pPr eaLnBrk="1" hangingPunct="1">
              <a:lnSpc>
                <a:spcPct val="80000"/>
              </a:lnSpc>
            </a:pPr>
            <a:r>
              <a:rPr lang="zh-CN" altLang="en-US" sz="2000" dirty="0"/>
              <a:t>从信息系统研究的观点出发，对于人脑这个智能信息处理系统，有如下一些固有特征：</a:t>
            </a:r>
            <a:endParaRPr lang="zh-CN" altLang="en-US" sz="2000" dirty="0"/>
          </a:p>
          <a:p>
            <a:pPr eaLnBrk="1" hangingPunct="1">
              <a:lnSpc>
                <a:spcPct val="80000"/>
              </a:lnSpc>
            </a:pPr>
            <a:r>
              <a:rPr lang="en-US" altLang="zh-CN" sz="2000" dirty="0"/>
              <a:t>(1)</a:t>
            </a:r>
            <a:r>
              <a:rPr lang="zh-CN" altLang="en-US" sz="2000" dirty="0"/>
              <a:t>并行分布处理的工作模式。</a:t>
            </a:r>
            <a:endParaRPr lang="zh-CN" altLang="en-US" sz="2000" dirty="0"/>
          </a:p>
          <a:p>
            <a:pPr lvl="1" eaLnBrk="1" hangingPunct="1">
              <a:lnSpc>
                <a:spcPct val="80000"/>
              </a:lnSpc>
            </a:pPr>
            <a:r>
              <a:rPr lang="zh-CN" altLang="en-US" sz="1800" dirty="0"/>
              <a:t>实际上大脑中单个神经元的信息处理速度是很慢的，每次约</a:t>
            </a:r>
            <a:r>
              <a:rPr lang="en-US" altLang="zh-CN" sz="1800" dirty="0"/>
              <a:t>1</a:t>
            </a:r>
            <a:r>
              <a:rPr lang="zh-CN" altLang="en-US" sz="1800" dirty="0"/>
              <a:t>毫秒</a:t>
            </a:r>
            <a:r>
              <a:rPr lang="en-US" altLang="zh-CN" sz="1800" dirty="0"/>
              <a:t>(ms) </a:t>
            </a:r>
            <a:r>
              <a:rPr lang="zh-CN" altLang="en-US" sz="1800" dirty="0"/>
              <a:t>。</a:t>
            </a:r>
            <a:endParaRPr lang="zh-CN" altLang="en-US" sz="1800" dirty="0"/>
          </a:p>
          <a:p>
            <a:pPr lvl="1" eaLnBrk="1" hangingPunct="1">
              <a:lnSpc>
                <a:spcPct val="80000"/>
              </a:lnSpc>
            </a:pPr>
            <a:r>
              <a:rPr lang="zh-CN" altLang="en-US" sz="1800" dirty="0"/>
              <a:t>但是人脑对某一复杂过程的处理和反应却很快，一般只需几百毫秒。可见，大脑信息处理的并行速度已达到了极高的程度。</a:t>
            </a:r>
            <a:endParaRPr lang="zh-CN" altLang="en-US" sz="1800" dirty="0"/>
          </a:p>
          <a:p>
            <a:pPr eaLnBrk="1" hangingPunct="1">
              <a:lnSpc>
                <a:spcPct val="80000"/>
              </a:lnSpc>
            </a:pPr>
            <a:r>
              <a:rPr lang="en-US" altLang="zh-CN" sz="2000" dirty="0"/>
              <a:t>(2)</a:t>
            </a:r>
            <a:r>
              <a:rPr lang="zh-CN" altLang="en-US" sz="2000" dirty="0"/>
              <a:t>神经系统的可塑性和自组织性。</a:t>
            </a:r>
            <a:endParaRPr lang="zh-CN" altLang="en-US" sz="2000" dirty="0"/>
          </a:p>
          <a:p>
            <a:pPr lvl="1" eaLnBrk="1" hangingPunct="1">
              <a:lnSpc>
                <a:spcPct val="80000"/>
              </a:lnSpc>
            </a:pPr>
            <a:r>
              <a:rPr lang="zh-CN" altLang="en-US" sz="1800" dirty="0"/>
              <a:t>神经系统的可塑性和自组织性与人脑的生长发育过程有关。这种可塑性反映出大脑功能既有先天的制约因素，也有可能通过后天的训练和学习而得到加强。神经网络的学习机制就是基于这种可塑性现象，并通过修正突触的结合强度来实现的。</a:t>
            </a:r>
            <a:endParaRPr lang="zh-CN" altLang="en-US" sz="1800" dirty="0"/>
          </a:p>
          <a:p>
            <a:pPr eaLnBrk="1" hangingPunct="1">
              <a:lnSpc>
                <a:spcPct val="80000"/>
              </a:lnSpc>
            </a:pPr>
            <a:r>
              <a:rPr lang="en-US" altLang="zh-CN" sz="2000" dirty="0"/>
              <a:t>(3)</a:t>
            </a:r>
            <a:r>
              <a:rPr lang="zh-CN" altLang="en-US" sz="2000" dirty="0"/>
              <a:t>信息处理与信息存贮合二为一。</a:t>
            </a:r>
            <a:endParaRPr lang="zh-CN" altLang="en-US" sz="2000" dirty="0"/>
          </a:p>
          <a:p>
            <a:pPr lvl="1" eaLnBrk="1" hangingPunct="1">
              <a:lnSpc>
                <a:spcPct val="80000"/>
              </a:lnSpc>
            </a:pPr>
            <a:r>
              <a:rPr lang="zh-CN" altLang="en-US" sz="1800" dirty="0"/>
              <a:t>大脑中的信息处理与信息存贮是有机结合在一起的，而不像现行计算机那样．存贮地址和存贮内容是彼此分开的。由于大脑神经元兼有信息处理和存贮功能，所以在进行回亿时，不但不存在先找存贮地址而后再调出所存内容的问题，而且还可以由一部分内容恢复全部内容。</a:t>
            </a:r>
            <a:endParaRPr lang="zh-CN" altLang="en-US" sz="1800" dirty="0"/>
          </a:p>
        </p:txBody>
      </p:sp>
      <p:sp>
        <p:nvSpPr>
          <p:cNvPr id="2662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xEl>
                                              <p:charRg st="0" end="39"/>
                                            </p:txEl>
                                          </p:spTgt>
                                        </p:tgtEl>
                                        <p:attrNameLst>
                                          <p:attrName>style.visibility</p:attrName>
                                        </p:attrNameLst>
                                      </p:cBhvr>
                                      <p:to>
                                        <p:strVal val="visible"/>
                                      </p:to>
                                    </p:set>
                                    <p:anim calcmode="lin" valueType="num">
                                      <p:cBhvr additive="base">
                                        <p:cTn id="7" dur="500" fill="hold"/>
                                        <p:tgtEl>
                                          <p:spTgt spid="14349">
                                            <p:txEl>
                                              <p:charRg st="0" end="3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9">
                                            <p:txEl>
                                              <p:charRg st="0" end="3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49">
                                            <p:txEl>
                                              <p:charRg st="39" end="55"/>
                                            </p:txEl>
                                          </p:spTgt>
                                        </p:tgtEl>
                                        <p:attrNameLst>
                                          <p:attrName>style.visibility</p:attrName>
                                        </p:attrNameLst>
                                      </p:cBhvr>
                                      <p:to>
                                        <p:strVal val="visible"/>
                                      </p:to>
                                    </p:set>
                                    <p:anim calcmode="lin" valueType="num">
                                      <p:cBhvr additive="base">
                                        <p:cTn id="13" dur="500" fill="hold"/>
                                        <p:tgtEl>
                                          <p:spTgt spid="14349">
                                            <p:txEl>
                                              <p:charRg st="39" end="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9">
                                            <p:txEl>
                                              <p:charRg st="39" end="5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9">
                                            <p:txEl>
                                              <p:charRg st="55" end="91"/>
                                            </p:txEl>
                                          </p:spTgt>
                                        </p:tgtEl>
                                        <p:attrNameLst>
                                          <p:attrName>style.visibility</p:attrName>
                                        </p:attrNameLst>
                                      </p:cBhvr>
                                      <p:to>
                                        <p:strVal val="visible"/>
                                      </p:to>
                                    </p:set>
                                    <p:anim calcmode="lin" valueType="num">
                                      <p:cBhvr additive="base">
                                        <p:cTn id="19" dur="500" fill="hold"/>
                                        <p:tgtEl>
                                          <p:spTgt spid="14349">
                                            <p:txEl>
                                              <p:charRg st="55" end="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9">
                                            <p:txEl>
                                              <p:charRg st="55"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49">
                                            <p:txEl>
                                              <p:charRg st="91" end="146"/>
                                            </p:txEl>
                                          </p:spTgt>
                                        </p:tgtEl>
                                        <p:attrNameLst>
                                          <p:attrName>style.visibility</p:attrName>
                                        </p:attrNameLst>
                                      </p:cBhvr>
                                      <p:to>
                                        <p:strVal val="visible"/>
                                      </p:to>
                                    </p:set>
                                    <p:anim calcmode="lin" valueType="num">
                                      <p:cBhvr additive="base">
                                        <p:cTn id="25" dur="500" fill="hold"/>
                                        <p:tgtEl>
                                          <p:spTgt spid="14349">
                                            <p:txEl>
                                              <p:charRg st="91" end="14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49">
                                            <p:txEl>
                                              <p:charRg st="91" end="14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9">
                                            <p:txEl>
                                              <p:charRg st="146" end="164"/>
                                            </p:txEl>
                                          </p:spTgt>
                                        </p:tgtEl>
                                        <p:attrNameLst>
                                          <p:attrName>style.visibility</p:attrName>
                                        </p:attrNameLst>
                                      </p:cBhvr>
                                      <p:to>
                                        <p:strVal val="visible"/>
                                      </p:to>
                                    </p:set>
                                    <p:anim calcmode="lin" valueType="num">
                                      <p:cBhvr additive="base">
                                        <p:cTn id="31" dur="500" fill="hold"/>
                                        <p:tgtEl>
                                          <p:spTgt spid="14349">
                                            <p:txEl>
                                              <p:charRg st="146" end="16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9">
                                            <p:txEl>
                                              <p:charRg st="146" end="16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49">
                                            <p:txEl>
                                              <p:charRg st="164" end="271"/>
                                            </p:txEl>
                                          </p:spTgt>
                                        </p:tgtEl>
                                        <p:attrNameLst>
                                          <p:attrName>style.visibility</p:attrName>
                                        </p:attrNameLst>
                                      </p:cBhvr>
                                      <p:to>
                                        <p:strVal val="visible"/>
                                      </p:to>
                                    </p:set>
                                    <p:anim calcmode="lin" valueType="num">
                                      <p:cBhvr additive="base">
                                        <p:cTn id="37" dur="500" fill="hold"/>
                                        <p:tgtEl>
                                          <p:spTgt spid="14349">
                                            <p:txEl>
                                              <p:charRg st="164" end="2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49">
                                            <p:txEl>
                                              <p:charRg st="164" end="27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49">
                                            <p:txEl>
                                              <p:charRg st="271" end="289"/>
                                            </p:txEl>
                                          </p:spTgt>
                                        </p:tgtEl>
                                        <p:attrNameLst>
                                          <p:attrName>style.visibility</p:attrName>
                                        </p:attrNameLst>
                                      </p:cBhvr>
                                      <p:to>
                                        <p:strVal val="visible"/>
                                      </p:to>
                                    </p:set>
                                    <p:anim calcmode="lin" valueType="num">
                                      <p:cBhvr additive="base">
                                        <p:cTn id="43" dur="500" fill="hold"/>
                                        <p:tgtEl>
                                          <p:spTgt spid="14349">
                                            <p:txEl>
                                              <p:charRg st="271" end="28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49">
                                            <p:txEl>
                                              <p:charRg st="271" end="28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49">
                                            <p:txEl>
                                              <p:charRg st="289" end="410"/>
                                            </p:txEl>
                                          </p:spTgt>
                                        </p:tgtEl>
                                        <p:attrNameLst>
                                          <p:attrName>style.visibility</p:attrName>
                                        </p:attrNameLst>
                                      </p:cBhvr>
                                      <p:to>
                                        <p:strVal val="visible"/>
                                      </p:to>
                                    </p:set>
                                    <p:anim calcmode="lin" valueType="num">
                                      <p:cBhvr additive="base">
                                        <p:cTn id="49" dur="500" fill="hold"/>
                                        <p:tgtEl>
                                          <p:spTgt spid="14349">
                                            <p:txEl>
                                              <p:charRg st="289" end="4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49">
                                            <p:txEl>
                                              <p:charRg st="289" end="4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人脑神经系统的特征（</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2883" name="Rectangle 3" descr="Rectangle: Click to edit Master text styles&#13;&#10;Second level&#13;&#10;Third level&#13;&#10;Fourth level&#13;&#10;Fifth level"/>
          <p:cNvSpPr>
            <a:spLocks noGrp="1"/>
          </p:cNvSpPr>
          <p:nvPr>
            <p:ph idx="1"/>
          </p:nvPr>
        </p:nvSpPr>
        <p:spPr>
          <a:xfrm>
            <a:off x="838200" y="1485900"/>
            <a:ext cx="7772400" cy="4895850"/>
          </a:xfrm>
          <a:ln/>
        </p:spPr>
        <p:txBody>
          <a:bodyPr vert="horz" wrap="square" lIns="91440" tIns="45720" rIns="91440" bIns="45720" anchor="t" anchorCtr="0"/>
          <a:p>
            <a:pPr eaLnBrk="1" hangingPunct="1">
              <a:lnSpc>
                <a:spcPct val="80000"/>
              </a:lnSpc>
            </a:pPr>
            <a:r>
              <a:rPr lang="en-US" altLang="zh-CN" sz="2400" dirty="0"/>
              <a:t>(4)</a:t>
            </a:r>
            <a:r>
              <a:rPr lang="zh-CN" altLang="en-US" sz="2400" dirty="0"/>
              <a:t>信息处理的系统性</a:t>
            </a:r>
            <a:endParaRPr lang="zh-CN" altLang="en-US" sz="2400" dirty="0"/>
          </a:p>
          <a:p>
            <a:pPr lvl="1" eaLnBrk="1" hangingPunct="1">
              <a:lnSpc>
                <a:spcPct val="90000"/>
              </a:lnSpc>
            </a:pPr>
            <a:r>
              <a:rPr lang="zh-CN" altLang="en-US" sz="2000" dirty="0"/>
              <a:t>大脑是一个复杂的大规模信息处理系统，单个的元件</a:t>
            </a:r>
            <a:r>
              <a:rPr lang="zh-CN" altLang="en-US" sz="2000" dirty="0">
                <a:latin typeface="Times New Roman" panose="02020603050405020304" pitchFamily="18" charset="0"/>
              </a:rPr>
              <a:t>“</a:t>
            </a:r>
            <a:r>
              <a:rPr lang="zh-CN" altLang="en-US" sz="2000" dirty="0"/>
              <a:t>神经元</a:t>
            </a:r>
            <a:r>
              <a:rPr lang="zh-CN" altLang="en-US" sz="2000" dirty="0">
                <a:latin typeface="Times New Roman" panose="02020603050405020304" pitchFamily="18" charset="0"/>
              </a:rPr>
              <a:t>”</a:t>
            </a:r>
            <a:r>
              <a:rPr lang="zh-CN" altLang="en-US" sz="2000" dirty="0"/>
              <a:t>不能体现全体宏观系统的功能。实际上，可以将大脑的各个部位看成是一个大系统中的许多子系统。各个子系统之间具有很强的相互联系，一些子系统可以调节另一些子系统的行为。例如，视觉系统和运动系统就存在很强的系统联系，可以相互协调各种信息处理功能。</a:t>
            </a:r>
            <a:endParaRPr lang="zh-CN" altLang="en-US" sz="2000" dirty="0"/>
          </a:p>
          <a:p>
            <a:pPr eaLnBrk="1" hangingPunct="1">
              <a:lnSpc>
                <a:spcPct val="80000"/>
              </a:lnSpc>
            </a:pPr>
            <a:r>
              <a:rPr lang="en-US" altLang="zh-CN" sz="2400" dirty="0"/>
              <a:t>(5)</a:t>
            </a:r>
            <a:r>
              <a:rPr lang="zh-CN" altLang="en-US" sz="2400" dirty="0"/>
              <a:t>能接受和处理模糊的、模拟的、随机的信息。</a:t>
            </a:r>
            <a:endParaRPr lang="zh-CN" altLang="en-US" sz="2400" dirty="0"/>
          </a:p>
          <a:p>
            <a:pPr eaLnBrk="1" hangingPunct="1">
              <a:lnSpc>
                <a:spcPct val="80000"/>
              </a:lnSpc>
            </a:pPr>
            <a:r>
              <a:rPr lang="en-US" altLang="zh-CN" sz="2400" dirty="0"/>
              <a:t>(6)</a:t>
            </a:r>
            <a:r>
              <a:rPr lang="zh-CN" altLang="en-US" sz="2400" dirty="0"/>
              <a:t>求满意解而不是精确解。</a:t>
            </a:r>
            <a:endParaRPr lang="zh-CN" altLang="en-US" sz="2400" dirty="0"/>
          </a:p>
          <a:p>
            <a:pPr lvl="1" eaLnBrk="1" hangingPunct="1">
              <a:lnSpc>
                <a:spcPct val="90000"/>
              </a:lnSpc>
            </a:pPr>
            <a:r>
              <a:rPr lang="zh-CN" altLang="en-US" sz="2000" dirty="0"/>
              <a:t>人类处理日常行为时，往往都不是一定要按最优或最精确的方式去求解，而是以能解决问题为原则，即求得满意解就行了。</a:t>
            </a:r>
            <a:endParaRPr lang="zh-CN" altLang="en-US" sz="2000" dirty="0"/>
          </a:p>
          <a:p>
            <a:pPr eaLnBrk="1" hangingPunct="1">
              <a:lnSpc>
                <a:spcPct val="80000"/>
              </a:lnSpc>
            </a:pPr>
            <a:r>
              <a:rPr lang="en-US" altLang="zh-CN" sz="2400" dirty="0"/>
              <a:t>(7)</a:t>
            </a:r>
            <a:r>
              <a:rPr lang="zh-CN" altLang="en-US" sz="2400" dirty="0"/>
              <a:t>系统的恰当退化和冗余备份</a:t>
            </a:r>
            <a:r>
              <a:rPr lang="en-US" altLang="zh-CN" sz="2400" dirty="0"/>
              <a:t>(</a:t>
            </a:r>
            <a:r>
              <a:rPr lang="zh-CN" altLang="en-US" sz="2400" dirty="0"/>
              <a:t>鲁棒性和容错性</a:t>
            </a:r>
            <a:r>
              <a:rPr lang="en-US" altLang="zh-CN" sz="2400" dirty="0"/>
              <a:t>)</a:t>
            </a:r>
            <a:r>
              <a:rPr lang="zh-CN" altLang="en-US" sz="2400" dirty="0"/>
              <a:t>。 </a:t>
            </a:r>
            <a:endParaRPr lang="zh-CN" altLang="en-US" sz="2400" dirty="0"/>
          </a:p>
        </p:txBody>
      </p:sp>
      <p:sp>
        <p:nvSpPr>
          <p:cNvPr id="2765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charRg st="0" end="12"/>
                                            </p:txEl>
                                          </p:spTgt>
                                        </p:tgtEl>
                                        <p:attrNameLst>
                                          <p:attrName>style.visibility</p:attrName>
                                        </p:attrNameLst>
                                      </p:cBhvr>
                                      <p:to>
                                        <p:strVal val="visible"/>
                                      </p:to>
                                    </p:set>
                                    <p:anim calcmode="lin" valueType="num">
                                      <p:cBhvr additive="base">
                                        <p:cTn id="7" dur="500" fill="hold"/>
                                        <p:tgtEl>
                                          <p:spTgt spid="122883">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charRg st="12" end="159"/>
                                            </p:txEl>
                                          </p:spTgt>
                                        </p:tgtEl>
                                        <p:attrNameLst>
                                          <p:attrName>style.visibility</p:attrName>
                                        </p:attrNameLst>
                                      </p:cBhvr>
                                      <p:to>
                                        <p:strVal val="visible"/>
                                      </p:to>
                                    </p:set>
                                    <p:anim calcmode="lin" valueType="num">
                                      <p:cBhvr additive="base">
                                        <p:cTn id="13" dur="500" fill="hold"/>
                                        <p:tgtEl>
                                          <p:spTgt spid="122883">
                                            <p:txEl>
                                              <p:charRg st="12" end="1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charRg st="12" end="1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3">
                                            <p:txEl>
                                              <p:charRg st="159" end="183"/>
                                            </p:txEl>
                                          </p:spTgt>
                                        </p:tgtEl>
                                        <p:attrNameLst>
                                          <p:attrName>style.visibility</p:attrName>
                                        </p:attrNameLst>
                                      </p:cBhvr>
                                      <p:to>
                                        <p:strVal val="visible"/>
                                      </p:to>
                                    </p:set>
                                    <p:anim calcmode="lin" valueType="num">
                                      <p:cBhvr additive="base">
                                        <p:cTn id="19" dur="500" fill="hold"/>
                                        <p:tgtEl>
                                          <p:spTgt spid="122883">
                                            <p:txEl>
                                              <p:charRg st="159" end="18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charRg st="159" end="18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883">
                                            <p:txEl>
                                              <p:charRg st="183" end="198"/>
                                            </p:txEl>
                                          </p:spTgt>
                                        </p:tgtEl>
                                        <p:attrNameLst>
                                          <p:attrName>style.visibility</p:attrName>
                                        </p:attrNameLst>
                                      </p:cBhvr>
                                      <p:to>
                                        <p:strVal val="visible"/>
                                      </p:to>
                                    </p:set>
                                    <p:anim calcmode="lin" valueType="num">
                                      <p:cBhvr additive="base">
                                        <p:cTn id="25" dur="500" fill="hold"/>
                                        <p:tgtEl>
                                          <p:spTgt spid="122883">
                                            <p:txEl>
                                              <p:charRg st="183" end="19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charRg st="183" end="19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883">
                                            <p:txEl>
                                              <p:charRg st="198" end="253"/>
                                            </p:txEl>
                                          </p:spTgt>
                                        </p:tgtEl>
                                        <p:attrNameLst>
                                          <p:attrName>style.visibility</p:attrName>
                                        </p:attrNameLst>
                                      </p:cBhvr>
                                      <p:to>
                                        <p:strVal val="visible"/>
                                      </p:to>
                                    </p:set>
                                    <p:anim calcmode="lin" valueType="num">
                                      <p:cBhvr additive="base">
                                        <p:cTn id="31" dur="500" fill="hold"/>
                                        <p:tgtEl>
                                          <p:spTgt spid="122883">
                                            <p:txEl>
                                              <p:charRg st="198" end="25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883">
                                            <p:txEl>
                                              <p:charRg st="198" end="25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883">
                                            <p:txEl>
                                              <p:charRg st="253" end="280"/>
                                            </p:txEl>
                                          </p:spTgt>
                                        </p:tgtEl>
                                        <p:attrNameLst>
                                          <p:attrName>style.visibility</p:attrName>
                                        </p:attrNameLst>
                                      </p:cBhvr>
                                      <p:to>
                                        <p:strVal val="visible"/>
                                      </p:to>
                                    </p:set>
                                    <p:anim calcmode="lin" valueType="num">
                                      <p:cBhvr additive="base">
                                        <p:cTn id="37" dur="500" fill="hold"/>
                                        <p:tgtEl>
                                          <p:spTgt spid="122883">
                                            <p:txEl>
                                              <p:charRg st="253" end="28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charRg st="253" end="2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285750" y="333375"/>
            <a:ext cx="8534400" cy="765175"/>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7.1.2 </a:t>
            </a:r>
            <a:r>
              <a:rPr kumimoji="0" lang="zh-CN" altLang="en-US"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人工神经网络研究内容与特点</a:t>
            </a: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315" name="Rectangle 3" descr="Rectangle: Click to edit Master text styles&#13;&#10;Second level&#13;&#10;Third level&#13;&#10;Fourth level&#13;&#10;Fifth level"/>
          <p:cNvSpPr>
            <a:spLocks noGrp="1"/>
          </p:cNvSpPr>
          <p:nvPr>
            <p:ph idx="1"/>
          </p:nvPr>
        </p:nvSpPr>
        <p:spPr>
          <a:xfrm>
            <a:off x="381000" y="1989138"/>
            <a:ext cx="8229600" cy="3960812"/>
          </a:xfrm>
          <a:ln/>
        </p:spPr>
        <p:txBody>
          <a:bodyPr vert="horz" wrap="square" lIns="91440" tIns="45720" rIns="91440" bIns="45720" anchor="t" anchorCtr="0"/>
          <a:p>
            <a:pPr marL="609600" indent="-609600" algn="just" eaLnBrk="1" hangingPunct="1">
              <a:lnSpc>
                <a:spcPct val="90000"/>
              </a:lnSpc>
            </a:pPr>
            <a:r>
              <a:rPr lang="zh-CN" altLang="en-US" dirty="0"/>
              <a:t>人工神经网络的研究方兴末艾，很难准确地预测其发展方向。但就目前来看，人工神经网络的研究首先须解决全局稳定性、结构稳定性、可编程性等问题。</a:t>
            </a:r>
            <a:endParaRPr lang="zh-CN" altLang="en-US" sz="2400" dirty="0"/>
          </a:p>
        </p:txBody>
      </p:sp>
      <p:sp>
        <p:nvSpPr>
          <p:cNvPr id="2867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315">
                                            <p:txEl>
                                              <p:charRg st="0" end="69"/>
                                            </p:txEl>
                                          </p:spTgt>
                                        </p:tgtEl>
                                        <p:attrNameLst>
                                          <p:attrName>style.visibility</p:attrName>
                                        </p:attrNameLst>
                                      </p:cBhvr>
                                      <p:to>
                                        <p:strVal val="visible"/>
                                      </p:to>
                                    </p:set>
                                    <p:anim calcmode="lin" valueType="num">
                                      <p:cBhvr additive="base">
                                        <p:cTn id="7" dur="500" fill="hold"/>
                                        <p:tgtEl>
                                          <p:spTgt spid="13315">
                                            <p:txEl>
                                              <p:charRg st="0" end="6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charRg st="0"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基本研究内容（</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1</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7411" name="Rectangle 3" descr="Rectangle: Click to edit Master text styles&#13;&#10;Second level&#13;&#10;Third level&#13;&#10;Fourth level&#13;&#10;Fifth level"/>
          <p:cNvSpPr>
            <a:spLocks noGrp="1"/>
          </p:cNvSpPr>
          <p:nvPr>
            <p:ph idx="1"/>
          </p:nvPr>
        </p:nvSpPr>
        <p:spPr>
          <a:xfrm>
            <a:off x="228600" y="1143000"/>
            <a:ext cx="8763000" cy="5486400"/>
          </a:xfrm>
          <a:ln/>
        </p:spPr>
        <p:txBody>
          <a:bodyPr vert="horz" wrap="square" lIns="91440" tIns="45720" rIns="91440" bIns="45720" anchor="t" anchorCtr="0"/>
          <a:p>
            <a:pPr marL="609600" indent="-609600" eaLnBrk="1" hangingPunct="1"/>
            <a:r>
              <a:rPr lang="en-US" altLang="zh-CN" sz="2400" dirty="0"/>
              <a:t>(1)</a:t>
            </a:r>
            <a:r>
              <a:rPr lang="zh-CN" altLang="en-US" sz="2400" dirty="0"/>
              <a:t>人工神经网络模型的研究。</a:t>
            </a:r>
            <a:endParaRPr lang="zh-CN" altLang="en-US" sz="2400" dirty="0"/>
          </a:p>
          <a:p>
            <a:pPr marL="990600" lvl="1" indent="-533400" eaLnBrk="1" hangingPunct="1"/>
            <a:r>
              <a:rPr lang="zh-CN" altLang="en-US" sz="2000" dirty="0"/>
              <a:t>神经网络原型研究，即大脑神经网络的生理结构、思维机制；</a:t>
            </a:r>
            <a:endParaRPr lang="zh-CN" altLang="en-US" sz="2000" dirty="0"/>
          </a:p>
          <a:p>
            <a:pPr marL="990600" lvl="1" indent="-533400" eaLnBrk="1" hangingPunct="1"/>
            <a:r>
              <a:rPr lang="zh-CN" altLang="en-US" sz="2000" dirty="0"/>
              <a:t>神经元的生物特性如时空特性、不应期、电化学性质等的人工模拟；</a:t>
            </a:r>
            <a:endParaRPr lang="zh-CN" altLang="en-US" sz="2000" dirty="0"/>
          </a:p>
          <a:p>
            <a:pPr marL="990600" lvl="1" indent="-533400" eaLnBrk="1" hangingPunct="1"/>
            <a:r>
              <a:rPr lang="zh-CN" altLang="en-US" sz="2000" dirty="0"/>
              <a:t>易于实现的神经网络计算模型；</a:t>
            </a:r>
            <a:endParaRPr lang="zh-CN" altLang="en-US" sz="2000" dirty="0"/>
          </a:p>
          <a:p>
            <a:pPr marL="990600" lvl="1" indent="-533400" eaLnBrk="1" hangingPunct="1"/>
            <a:r>
              <a:rPr lang="zh-CN" altLang="en-US" sz="2000" dirty="0"/>
              <a:t>利用物理学的方法进行单元间相互作用理论的研究，如：联想记忆模型；</a:t>
            </a:r>
            <a:endParaRPr lang="zh-CN" altLang="en-US" sz="2000" dirty="0"/>
          </a:p>
          <a:p>
            <a:pPr marL="990600" lvl="1" indent="-533400" eaLnBrk="1" hangingPunct="1"/>
            <a:r>
              <a:rPr lang="zh-CN" altLang="en-US" sz="2000" dirty="0"/>
              <a:t>神经网络的学习算法与学习系统。 </a:t>
            </a:r>
            <a:endParaRPr lang="zh-CN" altLang="en-US" sz="2000" dirty="0"/>
          </a:p>
          <a:p>
            <a:pPr marL="609600" indent="-609600" eaLnBrk="1" hangingPunct="1"/>
            <a:r>
              <a:rPr lang="en-US" altLang="zh-CN" sz="2400" dirty="0"/>
              <a:t>(2)</a:t>
            </a:r>
            <a:r>
              <a:rPr lang="zh-CN" altLang="en-US" sz="2400" dirty="0"/>
              <a:t>神经网络基本理论研究。</a:t>
            </a:r>
            <a:endParaRPr lang="zh-CN" altLang="en-US" sz="2400" dirty="0"/>
          </a:p>
          <a:p>
            <a:pPr marL="990600" lvl="1" indent="-533400" eaLnBrk="1" hangingPunct="1"/>
            <a:r>
              <a:rPr lang="zh-CN" altLang="en-US" sz="2000" dirty="0"/>
              <a:t>神经网络的非线性特性，包括自组织、自适应等作用；</a:t>
            </a:r>
            <a:endParaRPr lang="zh-CN" altLang="en-US" sz="2000" dirty="0"/>
          </a:p>
          <a:p>
            <a:pPr marL="990600" lvl="1" indent="-533400" eaLnBrk="1" hangingPunct="1"/>
            <a:r>
              <a:rPr lang="zh-CN" altLang="en-US" sz="2000" dirty="0"/>
              <a:t>神经网络的基本性能，包括稳定性、收敛性、容错性、鲁棒性、动力学复杂性；</a:t>
            </a:r>
            <a:endParaRPr lang="zh-CN" altLang="en-US" sz="2000" dirty="0"/>
          </a:p>
          <a:p>
            <a:pPr marL="990600" lvl="1" indent="-533400" eaLnBrk="1" hangingPunct="1"/>
            <a:r>
              <a:rPr lang="zh-CN" altLang="en-US" sz="2000" dirty="0"/>
              <a:t>神经网络的计算能力与信息存贮容量；</a:t>
            </a:r>
            <a:endParaRPr lang="zh-CN" altLang="en-US" sz="2000" dirty="0"/>
          </a:p>
          <a:p>
            <a:pPr marL="990600" lvl="1" indent="-533400" eaLnBrk="1" hangingPunct="1"/>
            <a:r>
              <a:rPr lang="zh-CN" altLang="en-US" sz="2000" dirty="0"/>
              <a:t>结合认知科学的研究，探索包括感知、思考、记忆和语言等的脑信息处理模型。</a:t>
            </a:r>
            <a:endParaRPr lang="zh-CN" altLang="en-US" sz="2000" dirty="0"/>
          </a:p>
        </p:txBody>
      </p:sp>
      <p:sp>
        <p:nvSpPr>
          <p:cNvPr id="2970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charRg st="0" end="16"/>
                                            </p:txEl>
                                          </p:spTgt>
                                        </p:tgtEl>
                                        <p:attrNameLst>
                                          <p:attrName>style.visibility</p:attrName>
                                        </p:attrNameLst>
                                      </p:cBhvr>
                                      <p:to>
                                        <p:strVal val="visible"/>
                                      </p:to>
                                    </p:set>
                                    <p:anim calcmode="lin" valueType="num">
                                      <p:cBhvr additive="base">
                                        <p:cTn id="7" dur="500" fill="hold"/>
                                        <p:tgtEl>
                                          <p:spTgt spid="17411">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charRg st="16" end="44"/>
                                            </p:txEl>
                                          </p:spTgt>
                                        </p:tgtEl>
                                        <p:attrNameLst>
                                          <p:attrName>style.visibility</p:attrName>
                                        </p:attrNameLst>
                                      </p:cBhvr>
                                      <p:to>
                                        <p:strVal val="visible"/>
                                      </p:to>
                                    </p:set>
                                    <p:anim calcmode="lin" valueType="num">
                                      <p:cBhvr additive="base">
                                        <p:cTn id="13" dur="500" fill="hold"/>
                                        <p:tgtEl>
                                          <p:spTgt spid="17411">
                                            <p:txEl>
                                              <p:charRg st="16"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charRg st="16"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charRg st="44" end="75"/>
                                            </p:txEl>
                                          </p:spTgt>
                                        </p:tgtEl>
                                        <p:attrNameLst>
                                          <p:attrName>style.visibility</p:attrName>
                                        </p:attrNameLst>
                                      </p:cBhvr>
                                      <p:to>
                                        <p:strVal val="visible"/>
                                      </p:to>
                                    </p:set>
                                    <p:anim calcmode="lin" valueType="num">
                                      <p:cBhvr additive="base">
                                        <p:cTn id="19" dur="500" fill="hold"/>
                                        <p:tgtEl>
                                          <p:spTgt spid="17411">
                                            <p:txEl>
                                              <p:charRg st="44" end="7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charRg st="44" end="7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charRg st="75" end="90"/>
                                            </p:txEl>
                                          </p:spTgt>
                                        </p:tgtEl>
                                        <p:attrNameLst>
                                          <p:attrName>style.visibility</p:attrName>
                                        </p:attrNameLst>
                                      </p:cBhvr>
                                      <p:to>
                                        <p:strVal val="visible"/>
                                      </p:to>
                                    </p:set>
                                    <p:anim calcmode="lin" valueType="num">
                                      <p:cBhvr additive="base">
                                        <p:cTn id="25" dur="500" fill="hold"/>
                                        <p:tgtEl>
                                          <p:spTgt spid="17411">
                                            <p:txEl>
                                              <p:charRg st="75" end="9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charRg st="75" end="9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charRg st="90" end="123"/>
                                            </p:txEl>
                                          </p:spTgt>
                                        </p:tgtEl>
                                        <p:attrNameLst>
                                          <p:attrName>style.visibility</p:attrName>
                                        </p:attrNameLst>
                                      </p:cBhvr>
                                      <p:to>
                                        <p:strVal val="visible"/>
                                      </p:to>
                                    </p:set>
                                    <p:anim calcmode="lin" valueType="num">
                                      <p:cBhvr additive="base">
                                        <p:cTn id="31" dur="500" fill="hold"/>
                                        <p:tgtEl>
                                          <p:spTgt spid="17411">
                                            <p:txEl>
                                              <p:charRg st="90" end="1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charRg st="90" end="12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1">
                                            <p:txEl>
                                              <p:charRg st="123" end="140"/>
                                            </p:txEl>
                                          </p:spTgt>
                                        </p:tgtEl>
                                        <p:attrNameLst>
                                          <p:attrName>style.visibility</p:attrName>
                                        </p:attrNameLst>
                                      </p:cBhvr>
                                      <p:to>
                                        <p:strVal val="visible"/>
                                      </p:to>
                                    </p:set>
                                    <p:anim calcmode="lin" valueType="num">
                                      <p:cBhvr additive="base">
                                        <p:cTn id="37" dur="500" fill="hold"/>
                                        <p:tgtEl>
                                          <p:spTgt spid="17411">
                                            <p:txEl>
                                              <p:charRg st="123" end="14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charRg st="123" end="14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11">
                                            <p:txEl>
                                              <p:charRg st="140" end="155"/>
                                            </p:txEl>
                                          </p:spTgt>
                                        </p:tgtEl>
                                        <p:attrNameLst>
                                          <p:attrName>style.visibility</p:attrName>
                                        </p:attrNameLst>
                                      </p:cBhvr>
                                      <p:to>
                                        <p:strVal val="visible"/>
                                      </p:to>
                                    </p:set>
                                    <p:anim calcmode="lin" valueType="num">
                                      <p:cBhvr additive="base">
                                        <p:cTn id="43" dur="500" fill="hold"/>
                                        <p:tgtEl>
                                          <p:spTgt spid="17411">
                                            <p:txEl>
                                              <p:charRg st="140" end="15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charRg st="140" end="15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411">
                                            <p:txEl>
                                              <p:charRg st="155" end="180"/>
                                            </p:txEl>
                                          </p:spTgt>
                                        </p:tgtEl>
                                        <p:attrNameLst>
                                          <p:attrName>style.visibility</p:attrName>
                                        </p:attrNameLst>
                                      </p:cBhvr>
                                      <p:to>
                                        <p:strVal val="visible"/>
                                      </p:to>
                                    </p:set>
                                    <p:anim calcmode="lin" valueType="num">
                                      <p:cBhvr additive="base">
                                        <p:cTn id="49" dur="500" fill="hold"/>
                                        <p:tgtEl>
                                          <p:spTgt spid="17411">
                                            <p:txEl>
                                              <p:charRg st="155" end="18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charRg st="155" end="18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411">
                                            <p:txEl>
                                              <p:charRg st="180" end="216"/>
                                            </p:txEl>
                                          </p:spTgt>
                                        </p:tgtEl>
                                        <p:attrNameLst>
                                          <p:attrName>style.visibility</p:attrName>
                                        </p:attrNameLst>
                                      </p:cBhvr>
                                      <p:to>
                                        <p:strVal val="visible"/>
                                      </p:to>
                                    </p:set>
                                    <p:anim calcmode="lin" valueType="num">
                                      <p:cBhvr additive="base">
                                        <p:cTn id="55" dur="500" fill="hold"/>
                                        <p:tgtEl>
                                          <p:spTgt spid="17411">
                                            <p:txEl>
                                              <p:charRg st="180" end="2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411">
                                            <p:txEl>
                                              <p:charRg st="180" end="21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411">
                                            <p:txEl>
                                              <p:charRg st="216" end="234"/>
                                            </p:txEl>
                                          </p:spTgt>
                                        </p:tgtEl>
                                        <p:attrNameLst>
                                          <p:attrName>style.visibility</p:attrName>
                                        </p:attrNameLst>
                                      </p:cBhvr>
                                      <p:to>
                                        <p:strVal val="visible"/>
                                      </p:to>
                                    </p:set>
                                    <p:anim calcmode="lin" valueType="num">
                                      <p:cBhvr additive="base">
                                        <p:cTn id="61" dur="500" fill="hold"/>
                                        <p:tgtEl>
                                          <p:spTgt spid="17411">
                                            <p:txEl>
                                              <p:charRg st="216" end="23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411">
                                            <p:txEl>
                                              <p:charRg st="216" end="23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411">
                                            <p:txEl>
                                              <p:charRg st="234" end="270"/>
                                            </p:txEl>
                                          </p:spTgt>
                                        </p:tgtEl>
                                        <p:attrNameLst>
                                          <p:attrName>style.visibility</p:attrName>
                                        </p:attrNameLst>
                                      </p:cBhvr>
                                      <p:to>
                                        <p:strVal val="visible"/>
                                      </p:to>
                                    </p:set>
                                    <p:anim calcmode="lin" valueType="num">
                                      <p:cBhvr additive="base">
                                        <p:cTn id="67" dur="500" fill="hold"/>
                                        <p:tgtEl>
                                          <p:spTgt spid="17411">
                                            <p:txEl>
                                              <p:charRg st="234" end="27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411">
                                            <p:txEl>
                                              <p:charRg st="234" end="2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基本研究内容（</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3907" name="Rectangle 3" descr="Rectangle: Click to edit Master text styles&#13;&#10;Second level&#13;&#10;Third level&#13;&#10;Fourth level&#13;&#10;Fifth level"/>
          <p:cNvSpPr>
            <a:spLocks noGrp="1"/>
          </p:cNvSpPr>
          <p:nvPr>
            <p:ph idx="1"/>
          </p:nvPr>
        </p:nvSpPr>
        <p:spPr>
          <a:xfrm>
            <a:off x="228600" y="1143000"/>
            <a:ext cx="8763000" cy="5486400"/>
          </a:xfrm>
          <a:ln/>
        </p:spPr>
        <p:txBody>
          <a:bodyPr vert="horz" wrap="square" lIns="91440" tIns="45720" rIns="91440" bIns="45720" anchor="t" anchorCtr="0"/>
          <a:p>
            <a:pPr marL="609600" indent="-609600" eaLnBrk="1" hangingPunct="1">
              <a:lnSpc>
                <a:spcPct val="90000"/>
              </a:lnSpc>
            </a:pPr>
            <a:r>
              <a:rPr lang="en-US" altLang="zh-CN" sz="2400" dirty="0"/>
              <a:t>(3)</a:t>
            </a:r>
            <a:r>
              <a:rPr lang="zh-CN" altLang="en-US" sz="2400" dirty="0"/>
              <a:t>神经网络的软件模拟和硬件实现。</a:t>
            </a:r>
            <a:endParaRPr lang="zh-CN" altLang="en-US" sz="2400" dirty="0"/>
          </a:p>
          <a:p>
            <a:pPr marL="990600" lvl="1" indent="-533400" eaLnBrk="1" hangingPunct="1">
              <a:lnSpc>
                <a:spcPct val="90000"/>
              </a:lnSpc>
            </a:pPr>
            <a:r>
              <a:rPr lang="zh-CN" altLang="en-US" sz="2000" dirty="0"/>
              <a:t>在通用计算机、专用计算机或者并行计算机上进行软件模拟，或由专用数字信号处理芯片构成神经网络仿真器。</a:t>
            </a:r>
            <a:endParaRPr lang="zh-CN" altLang="en-US" sz="2000" dirty="0"/>
          </a:p>
          <a:p>
            <a:pPr marL="990600" lvl="1" indent="-533400" eaLnBrk="1" hangingPunct="1">
              <a:lnSpc>
                <a:spcPct val="90000"/>
              </a:lnSpc>
            </a:pPr>
            <a:r>
              <a:rPr lang="zh-CN" altLang="en-US" sz="2000" dirty="0"/>
              <a:t>由模拟集成电路、数字集成电路或者光器件在硬件上实现神经芯片。软件模拟的优点是网络的规模可以较大，适合于用来验证新的模型和复杂的网络特性。硬件实现的优点是处理速度快，但由于受器件物理因素的限制，根据目前的工艺条件，网络规模不可能做得太大。仅几千个神经元。但代表了未来的发展方向，因此特别受到人们的重视。</a:t>
            </a:r>
            <a:endParaRPr lang="zh-CN" altLang="en-US" sz="2000" dirty="0"/>
          </a:p>
          <a:p>
            <a:pPr marL="609600" indent="-609600" eaLnBrk="1" hangingPunct="1">
              <a:lnSpc>
                <a:spcPct val="90000"/>
              </a:lnSpc>
            </a:pPr>
            <a:r>
              <a:rPr lang="en-US" altLang="zh-CN" sz="2400" dirty="0"/>
              <a:t>(4)</a:t>
            </a:r>
            <a:r>
              <a:rPr lang="zh-CN" altLang="en-US" sz="2400" dirty="0"/>
              <a:t>神经网络计算机的实现。</a:t>
            </a:r>
            <a:endParaRPr lang="zh-CN" altLang="en-US" sz="2400" dirty="0"/>
          </a:p>
          <a:p>
            <a:pPr marL="990600" lvl="1" indent="-533400" eaLnBrk="1" hangingPunct="1">
              <a:lnSpc>
                <a:spcPct val="90000"/>
              </a:lnSpc>
            </a:pPr>
            <a:r>
              <a:rPr lang="zh-CN" altLang="en-US" sz="2000" dirty="0"/>
              <a:t>计算机仿真系统；</a:t>
            </a:r>
            <a:endParaRPr lang="zh-CN" altLang="en-US" sz="2000" dirty="0"/>
          </a:p>
          <a:p>
            <a:pPr marL="990600" lvl="1" indent="-533400" eaLnBrk="1" hangingPunct="1">
              <a:lnSpc>
                <a:spcPct val="90000"/>
              </a:lnSpc>
            </a:pPr>
            <a:r>
              <a:rPr lang="zh-CN" altLang="en-US" sz="2000" dirty="0"/>
              <a:t>专用神经网络并行计算机系统，例如数字、模拟、数</a:t>
            </a:r>
            <a:r>
              <a:rPr lang="en-US" altLang="zh-CN" sz="2000" dirty="0">
                <a:latin typeface="Times New Roman" panose="02020603050405020304" pitchFamily="18" charset="0"/>
              </a:rPr>
              <a:t>—</a:t>
            </a:r>
            <a:r>
              <a:rPr lang="zh-CN" altLang="en-US" sz="2000" dirty="0"/>
              <a:t>模混合、光电互连等。</a:t>
            </a:r>
            <a:endParaRPr lang="zh-CN" altLang="en-US" sz="2000" dirty="0"/>
          </a:p>
          <a:p>
            <a:pPr marL="990600" lvl="1" indent="-533400" eaLnBrk="1" hangingPunct="1">
              <a:lnSpc>
                <a:spcPct val="90000"/>
              </a:lnSpc>
            </a:pPr>
            <a:r>
              <a:rPr lang="zh-CN" altLang="en-US" sz="2000" dirty="0"/>
              <a:t>光学实现；</a:t>
            </a:r>
            <a:endParaRPr lang="zh-CN" altLang="en-US" sz="2000" dirty="0"/>
          </a:p>
          <a:p>
            <a:pPr marL="990600" lvl="1" indent="-533400" eaLnBrk="1" hangingPunct="1">
              <a:lnSpc>
                <a:spcPct val="90000"/>
              </a:lnSpc>
            </a:pPr>
            <a:r>
              <a:rPr lang="zh-CN" altLang="en-US" sz="2000" dirty="0"/>
              <a:t>生物实现；</a:t>
            </a:r>
            <a:endParaRPr lang="zh-CN" altLang="en-US" sz="2000" dirty="0"/>
          </a:p>
        </p:txBody>
      </p:sp>
      <p:sp>
        <p:nvSpPr>
          <p:cNvPr id="3072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charRg st="0" end="19"/>
                                            </p:txEl>
                                          </p:spTgt>
                                        </p:tgtEl>
                                        <p:attrNameLst>
                                          <p:attrName>style.visibility</p:attrName>
                                        </p:attrNameLst>
                                      </p:cBhvr>
                                      <p:to>
                                        <p:strVal val="visible"/>
                                      </p:to>
                                    </p:set>
                                    <p:anim calcmode="lin" valueType="num">
                                      <p:cBhvr additive="base">
                                        <p:cTn id="7" dur="500" fill="hold"/>
                                        <p:tgtEl>
                                          <p:spTgt spid="123907">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charRg st="19" end="69"/>
                                            </p:txEl>
                                          </p:spTgt>
                                        </p:tgtEl>
                                        <p:attrNameLst>
                                          <p:attrName>style.visibility</p:attrName>
                                        </p:attrNameLst>
                                      </p:cBhvr>
                                      <p:to>
                                        <p:strVal val="visible"/>
                                      </p:to>
                                    </p:set>
                                    <p:anim calcmode="lin" valueType="num">
                                      <p:cBhvr additive="base">
                                        <p:cTn id="13" dur="500" fill="hold"/>
                                        <p:tgtEl>
                                          <p:spTgt spid="123907">
                                            <p:txEl>
                                              <p:charRg st="19"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charRg st="19" end="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3907">
                                            <p:txEl>
                                              <p:charRg st="69" end="220"/>
                                            </p:txEl>
                                          </p:spTgt>
                                        </p:tgtEl>
                                        <p:attrNameLst>
                                          <p:attrName>style.visibility</p:attrName>
                                        </p:attrNameLst>
                                      </p:cBhvr>
                                      <p:to>
                                        <p:strVal val="visible"/>
                                      </p:to>
                                    </p:set>
                                    <p:anim calcmode="lin" valueType="num">
                                      <p:cBhvr additive="base">
                                        <p:cTn id="19" dur="500" fill="hold"/>
                                        <p:tgtEl>
                                          <p:spTgt spid="123907">
                                            <p:txEl>
                                              <p:charRg st="69" end="22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7">
                                            <p:txEl>
                                              <p:charRg st="69" end="22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3907">
                                            <p:txEl>
                                              <p:charRg st="220" end="235"/>
                                            </p:txEl>
                                          </p:spTgt>
                                        </p:tgtEl>
                                        <p:attrNameLst>
                                          <p:attrName>style.visibility</p:attrName>
                                        </p:attrNameLst>
                                      </p:cBhvr>
                                      <p:to>
                                        <p:strVal val="visible"/>
                                      </p:to>
                                    </p:set>
                                    <p:anim calcmode="lin" valueType="num">
                                      <p:cBhvr additive="base">
                                        <p:cTn id="25" dur="500" fill="hold"/>
                                        <p:tgtEl>
                                          <p:spTgt spid="123907">
                                            <p:txEl>
                                              <p:charRg st="220" end="23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907">
                                            <p:txEl>
                                              <p:charRg st="220" end="23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3907">
                                            <p:txEl>
                                              <p:charRg st="235" end="244"/>
                                            </p:txEl>
                                          </p:spTgt>
                                        </p:tgtEl>
                                        <p:attrNameLst>
                                          <p:attrName>style.visibility</p:attrName>
                                        </p:attrNameLst>
                                      </p:cBhvr>
                                      <p:to>
                                        <p:strVal val="visible"/>
                                      </p:to>
                                    </p:set>
                                    <p:anim calcmode="lin" valueType="num">
                                      <p:cBhvr additive="base">
                                        <p:cTn id="31" dur="500" fill="hold"/>
                                        <p:tgtEl>
                                          <p:spTgt spid="123907">
                                            <p:txEl>
                                              <p:charRg st="235" end="24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3907">
                                            <p:txEl>
                                              <p:charRg st="235" end="24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3907">
                                            <p:txEl>
                                              <p:charRg st="244" end="279"/>
                                            </p:txEl>
                                          </p:spTgt>
                                        </p:tgtEl>
                                        <p:attrNameLst>
                                          <p:attrName>style.visibility</p:attrName>
                                        </p:attrNameLst>
                                      </p:cBhvr>
                                      <p:to>
                                        <p:strVal val="visible"/>
                                      </p:to>
                                    </p:set>
                                    <p:anim calcmode="lin" valueType="num">
                                      <p:cBhvr additive="base">
                                        <p:cTn id="37" dur="500" fill="hold"/>
                                        <p:tgtEl>
                                          <p:spTgt spid="123907">
                                            <p:txEl>
                                              <p:charRg st="244" end="27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3907">
                                            <p:txEl>
                                              <p:charRg st="244" end="27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3907">
                                            <p:txEl>
                                              <p:charRg st="279" end="285"/>
                                            </p:txEl>
                                          </p:spTgt>
                                        </p:tgtEl>
                                        <p:attrNameLst>
                                          <p:attrName>style.visibility</p:attrName>
                                        </p:attrNameLst>
                                      </p:cBhvr>
                                      <p:to>
                                        <p:strVal val="visible"/>
                                      </p:to>
                                    </p:set>
                                    <p:anim calcmode="lin" valueType="num">
                                      <p:cBhvr additive="base">
                                        <p:cTn id="43" dur="500" fill="hold"/>
                                        <p:tgtEl>
                                          <p:spTgt spid="123907">
                                            <p:txEl>
                                              <p:charRg st="279" end="2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907">
                                            <p:txEl>
                                              <p:charRg st="279" end="28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3907">
                                            <p:txEl>
                                              <p:charRg st="285" end="291"/>
                                            </p:txEl>
                                          </p:spTgt>
                                        </p:tgtEl>
                                        <p:attrNameLst>
                                          <p:attrName>style.visibility</p:attrName>
                                        </p:attrNameLst>
                                      </p:cBhvr>
                                      <p:to>
                                        <p:strVal val="visible"/>
                                      </p:to>
                                    </p:set>
                                    <p:anim calcmode="lin" valueType="num">
                                      <p:cBhvr additive="base">
                                        <p:cTn id="49" dur="500" fill="hold"/>
                                        <p:tgtEl>
                                          <p:spTgt spid="123907">
                                            <p:txEl>
                                              <p:charRg st="285" end="29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3907">
                                            <p:txEl>
                                              <p:charRg st="285" end="2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重要应用</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8435" name="Rectangle 3" descr="Rectangle: Click to edit Master text styles&#13;&#10;Second level&#13;&#10;Third level&#13;&#10;Fourth level&#13;&#10;Fifth level"/>
          <p:cNvSpPr>
            <a:spLocks noGrp="1"/>
          </p:cNvSpPr>
          <p:nvPr>
            <p:ph idx="1"/>
          </p:nvPr>
        </p:nvSpPr>
        <p:spPr>
          <a:xfrm>
            <a:off x="304800" y="1125538"/>
            <a:ext cx="8229600" cy="5256212"/>
          </a:xfrm>
          <a:ln/>
        </p:spPr>
        <p:txBody>
          <a:bodyPr vert="horz" wrap="square" lIns="91440" tIns="45720" rIns="91440" bIns="45720" anchor="t" anchorCtr="0"/>
          <a:p>
            <a:pPr marL="533400" indent="-533400" eaLnBrk="1" hangingPunct="1">
              <a:lnSpc>
                <a:spcPct val="80000"/>
              </a:lnSpc>
              <a:buFont typeface="Wingdings" panose="05000000000000000000" pitchFamily="2" charset="2"/>
              <a:buNone/>
            </a:pPr>
            <a:r>
              <a:rPr lang="zh-CN" altLang="en-US" sz="2800" dirty="0">
                <a:latin typeface="宋体" panose="02010600030101010101" pitchFamily="2" charset="-122"/>
              </a:rPr>
              <a:t>神经网络智能信息处理系统的一些重要应用：</a:t>
            </a:r>
            <a:endParaRPr lang="zh-CN" altLang="en-US" sz="2800" dirty="0">
              <a:latin typeface="宋体" panose="02010600030101010101" pitchFamily="2" charset="-122"/>
            </a:endParaRPr>
          </a:p>
          <a:p>
            <a:pPr marL="533400" indent="-533400" eaLnBrk="1" hangingPunct="1">
              <a:lnSpc>
                <a:spcPct val="80000"/>
              </a:lnSpc>
            </a:pPr>
            <a:r>
              <a:rPr lang="zh-CN" altLang="en-US" sz="2000" dirty="0">
                <a:latin typeface="宋体" panose="02010600030101010101" pitchFamily="2" charset="-122"/>
              </a:rPr>
              <a:t>认知与人工智能：</a:t>
            </a:r>
            <a:endParaRPr lang="zh-CN" altLang="en-US" sz="2000" dirty="0">
              <a:latin typeface="宋体" panose="02010600030101010101" pitchFamily="2" charset="-122"/>
            </a:endParaRPr>
          </a:p>
          <a:p>
            <a:pPr marL="914400" lvl="1" indent="-457200" eaLnBrk="1" hangingPunct="1">
              <a:lnSpc>
                <a:spcPct val="90000"/>
              </a:lnSpc>
            </a:pPr>
            <a:r>
              <a:rPr lang="zh-CN" altLang="en-US" sz="1800" dirty="0"/>
              <a:t>包括模式识别、计算机视觉与听觉、特征提取、语音识别语言翻译、联想记忆、逻辑推理、知识工程、专家系统、故障诊断、智能机器人等。</a:t>
            </a:r>
            <a:endParaRPr lang="zh-CN" altLang="en-US" sz="2000" dirty="0">
              <a:latin typeface="宋体" panose="02010600030101010101" pitchFamily="2" charset="-122"/>
            </a:endParaRPr>
          </a:p>
          <a:p>
            <a:pPr marL="533400" indent="-533400" eaLnBrk="1" hangingPunct="1">
              <a:lnSpc>
                <a:spcPct val="80000"/>
              </a:lnSpc>
            </a:pPr>
            <a:r>
              <a:rPr lang="zh-CN" altLang="en-US" sz="2000" dirty="0">
                <a:latin typeface="宋体" panose="02010600030101010101" pitchFamily="2" charset="-122"/>
              </a:rPr>
              <a:t>优化与控制：</a:t>
            </a:r>
            <a:endParaRPr lang="zh-CN" altLang="en-US" sz="2000" dirty="0">
              <a:latin typeface="宋体" panose="02010600030101010101" pitchFamily="2" charset="-122"/>
            </a:endParaRPr>
          </a:p>
          <a:p>
            <a:pPr marL="914400" lvl="1" indent="-457200" eaLnBrk="1" hangingPunct="1">
              <a:lnSpc>
                <a:spcPct val="80000"/>
              </a:lnSpc>
            </a:pPr>
            <a:r>
              <a:rPr lang="zh-CN" altLang="en-US" sz="2000" dirty="0">
                <a:latin typeface="宋体" panose="02010600030101010101" pitchFamily="2" charset="-122"/>
              </a:rPr>
              <a:t>包括优化求解、决策与管理、系统辨识、鲁棒性控制、自适应控制、并行控制、分布控制、智能控制等。</a:t>
            </a:r>
            <a:endParaRPr lang="zh-CN" altLang="en-US" sz="2000" dirty="0">
              <a:latin typeface="宋体" panose="02010600030101010101" pitchFamily="2" charset="-122"/>
            </a:endParaRPr>
          </a:p>
          <a:p>
            <a:pPr marL="533400" indent="-533400" eaLnBrk="1" hangingPunct="1">
              <a:lnSpc>
                <a:spcPct val="80000"/>
              </a:lnSpc>
            </a:pPr>
            <a:r>
              <a:rPr lang="zh-CN" altLang="en-US" sz="2000" dirty="0">
                <a:latin typeface="宋体" panose="02010600030101010101" pitchFamily="2" charset="-122"/>
              </a:rPr>
              <a:t>信号处理：</a:t>
            </a:r>
            <a:endParaRPr lang="zh-CN" altLang="en-US" sz="2000" dirty="0">
              <a:latin typeface="宋体" panose="02010600030101010101" pitchFamily="2" charset="-122"/>
            </a:endParaRPr>
          </a:p>
          <a:p>
            <a:pPr marL="914400" lvl="1" indent="-457200" eaLnBrk="1" hangingPunct="1">
              <a:lnSpc>
                <a:spcPct val="90000"/>
              </a:lnSpc>
            </a:pPr>
            <a:r>
              <a:rPr lang="zh-CN" altLang="en-US" sz="2000" dirty="0">
                <a:latin typeface="宋体" panose="02010600030101010101" pitchFamily="2" charset="-122"/>
              </a:rPr>
              <a:t>自适应信号处理</a:t>
            </a:r>
            <a:r>
              <a:rPr lang="en-US" altLang="zh-CN" sz="2000" dirty="0">
                <a:latin typeface="宋体" panose="02010600030101010101" pitchFamily="2" charset="-122"/>
              </a:rPr>
              <a:t>(</a:t>
            </a:r>
            <a:r>
              <a:rPr lang="zh-CN" altLang="en-US" sz="2000" dirty="0">
                <a:latin typeface="宋体" panose="02010600030101010101" pitchFamily="2" charset="-122"/>
              </a:rPr>
              <a:t>自适应滤波、时间序列预测、谱估计、消噪、检测、阵列处理</a:t>
            </a:r>
            <a:r>
              <a:rPr lang="en-US" altLang="zh-CN" sz="2000" dirty="0">
                <a:latin typeface="宋体" panose="02010600030101010101" pitchFamily="2" charset="-122"/>
              </a:rPr>
              <a:t>)</a:t>
            </a:r>
            <a:r>
              <a:rPr lang="zh-CN" altLang="en-US" sz="2000" dirty="0">
                <a:latin typeface="宋体" panose="02010600030101010101" pitchFamily="2" charset="-122"/>
              </a:rPr>
              <a:t>和非线性信号处理</a:t>
            </a:r>
            <a:r>
              <a:rPr lang="en-US" altLang="zh-CN" sz="2000" dirty="0">
                <a:latin typeface="宋体" panose="02010600030101010101" pitchFamily="2" charset="-122"/>
              </a:rPr>
              <a:t>(</a:t>
            </a:r>
            <a:r>
              <a:rPr lang="zh-CN" altLang="en-US" sz="2000" dirty="0">
                <a:latin typeface="宋体" panose="02010600030101010101" pitchFamily="2" charset="-122"/>
              </a:rPr>
              <a:t>非线性滤波、非线性预测、非线性谱估计、非线性编码、中值处理</a:t>
            </a:r>
            <a:r>
              <a:rPr lang="en-US" altLang="zh-CN" sz="2000" dirty="0">
                <a:latin typeface="宋体" panose="02010600030101010101" pitchFamily="2" charset="-122"/>
              </a:rPr>
              <a:t>)</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533400" indent="-533400" eaLnBrk="1" hangingPunct="1">
              <a:lnSpc>
                <a:spcPct val="80000"/>
              </a:lnSpc>
            </a:pPr>
            <a:r>
              <a:rPr lang="zh-CN" altLang="en-US" sz="2000" dirty="0">
                <a:latin typeface="宋体" panose="02010600030101010101" pitchFamily="2" charset="-122"/>
              </a:rPr>
              <a:t>传感器信息处理：</a:t>
            </a:r>
            <a:endParaRPr lang="zh-CN" altLang="en-US" sz="2000" dirty="0">
              <a:latin typeface="宋体" panose="02010600030101010101" pitchFamily="2" charset="-122"/>
            </a:endParaRPr>
          </a:p>
          <a:p>
            <a:pPr marL="914400" lvl="1" indent="-457200" eaLnBrk="1" hangingPunct="1">
              <a:lnSpc>
                <a:spcPct val="80000"/>
              </a:lnSpc>
            </a:pPr>
            <a:r>
              <a:rPr lang="zh-CN" altLang="en-US" sz="2000" dirty="0">
                <a:latin typeface="宋体" panose="02010600030101010101" pitchFamily="2" charset="-122"/>
              </a:rPr>
              <a:t>模式预处理变换、信息集成、多传感器数据融合。</a:t>
            </a:r>
            <a:endParaRPr lang="zh-CN" altLang="en-US" sz="2000" dirty="0">
              <a:latin typeface="宋体" panose="02010600030101010101" pitchFamily="2" charset="-122"/>
            </a:endParaRPr>
          </a:p>
          <a:p>
            <a:pPr marL="533400" indent="-533400" eaLnBrk="1" hangingPunct="1">
              <a:lnSpc>
                <a:spcPct val="80000"/>
              </a:lnSpc>
            </a:pPr>
            <a:endParaRPr lang="zh-CN" altLang="en-US" sz="2000" dirty="0">
              <a:latin typeface="宋体" panose="02010600030101010101" pitchFamily="2" charset="-122"/>
            </a:endParaRPr>
          </a:p>
          <a:p>
            <a:pPr marL="533400" indent="-533400" eaLnBrk="1" hangingPunct="1">
              <a:lnSpc>
                <a:spcPct val="80000"/>
              </a:lnSpc>
              <a:buFont typeface="Wingdings" panose="05000000000000000000" pitchFamily="2" charset="2"/>
              <a:buChar char="n"/>
            </a:pPr>
            <a:r>
              <a:rPr lang="en-US" altLang="zh-CN" sz="2400" dirty="0">
                <a:latin typeface="宋体" panose="02010600030101010101" pitchFamily="2" charset="-122"/>
              </a:rPr>
              <a:t>ANN</a:t>
            </a:r>
            <a:r>
              <a:rPr lang="zh-CN" altLang="en-US" sz="2400" dirty="0">
                <a:latin typeface="宋体" panose="02010600030101010101" pitchFamily="2" charset="-122"/>
              </a:rPr>
              <a:t>擅长于两个方面：</a:t>
            </a:r>
            <a:endParaRPr lang="zh-CN" altLang="en-US" sz="2400" dirty="0">
              <a:latin typeface="宋体" panose="02010600030101010101" pitchFamily="2" charset="-122"/>
            </a:endParaRPr>
          </a:p>
          <a:p>
            <a:pPr marL="914400" lvl="1" indent="-457200" eaLnBrk="1" hangingPunct="1">
              <a:lnSpc>
                <a:spcPct val="80000"/>
              </a:lnSpc>
            </a:pPr>
            <a:r>
              <a:rPr lang="en-US" altLang="zh-CN" sz="2000" dirty="0">
                <a:latin typeface="宋体" panose="02010600030101010101" pitchFamily="2" charset="-122"/>
              </a:rPr>
              <a:t>–</a:t>
            </a:r>
            <a:r>
              <a:rPr lang="zh-CN" altLang="en-US" sz="2000" dirty="0">
                <a:latin typeface="宋体" panose="02010600030101010101" pitchFamily="2" charset="-122"/>
              </a:rPr>
              <a:t>对大量的数据进行分类，并且只有较少的几种情况；</a:t>
            </a:r>
            <a:endParaRPr lang="zh-CN" altLang="en-US" sz="2000" dirty="0">
              <a:latin typeface="宋体" panose="02010600030101010101" pitchFamily="2" charset="-122"/>
            </a:endParaRPr>
          </a:p>
          <a:p>
            <a:pPr marL="914400" lvl="1" indent="-457200" eaLnBrk="1" hangingPunct="1">
              <a:lnSpc>
                <a:spcPct val="80000"/>
              </a:lnSpc>
            </a:pPr>
            <a:r>
              <a:rPr lang="en-US" altLang="zh-CN" sz="2000" dirty="0">
                <a:latin typeface="宋体" panose="02010600030101010101" pitchFamily="2" charset="-122"/>
              </a:rPr>
              <a:t>–</a:t>
            </a:r>
            <a:r>
              <a:rPr lang="zh-CN" altLang="en-US" sz="2000" dirty="0">
                <a:latin typeface="宋体" panose="02010600030101010101" pitchFamily="2" charset="-122"/>
              </a:rPr>
              <a:t>必须学习一个复杂的非线性映射。</a:t>
            </a:r>
            <a:endParaRPr lang="zh-CN" altLang="en-US" sz="2000" dirty="0">
              <a:latin typeface="宋体" panose="02010600030101010101" pitchFamily="2" charset="-122"/>
            </a:endParaRPr>
          </a:p>
        </p:txBody>
      </p:sp>
      <p:sp>
        <p:nvSpPr>
          <p:cNvPr id="3174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435">
                                            <p:txEl>
                                              <p:charRg st="0" end="21"/>
                                            </p:txEl>
                                          </p:spTgt>
                                        </p:tgtEl>
                                        <p:attrNameLst>
                                          <p:attrName>style.visibility</p:attrName>
                                        </p:attrNameLst>
                                      </p:cBhvr>
                                      <p:to>
                                        <p:strVal val="visible"/>
                                      </p:to>
                                    </p:set>
                                    <p:anim calcmode="lin" valueType="num">
                                      <p:cBhvr additive="base">
                                        <p:cTn id="7" dur="500" fill="hold"/>
                                        <p:tgtEl>
                                          <p:spTgt spid="18435">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21" end="30"/>
                                            </p:txEl>
                                          </p:spTgt>
                                        </p:tgtEl>
                                        <p:attrNameLst>
                                          <p:attrName>style.visibility</p:attrName>
                                        </p:attrNameLst>
                                      </p:cBhvr>
                                      <p:to>
                                        <p:strVal val="visible"/>
                                      </p:to>
                                    </p:set>
                                    <p:anim calcmode="lin" valueType="num">
                                      <p:cBhvr additive="base">
                                        <p:cTn id="13" dur="500" fill="hold"/>
                                        <p:tgtEl>
                                          <p:spTgt spid="18435">
                                            <p:txEl>
                                              <p:charRg st="21"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21"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30" end="93"/>
                                            </p:txEl>
                                          </p:spTgt>
                                        </p:tgtEl>
                                        <p:attrNameLst>
                                          <p:attrName>style.visibility</p:attrName>
                                        </p:attrNameLst>
                                      </p:cBhvr>
                                      <p:to>
                                        <p:strVal val="visible"/>
                                      </p:to>
                                    </p:set>
                                    <p:anim calcmode="lin" valueType="num">
                                      <p:cBhvr additive="base">
                                        <p:cTn id="19" dur="500" fill="hold"/>
                                        <p:tgtEl>
                                          <p:spTgt spid="18435">
                                            <p:txEl>
                                              <p:charRg st="30" end="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30" end="9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charRg st="93" end="100"/>
                                            </p:txEl>
                                          </p:spTgt>
                                        </p:tgtEl>
                                        <p:attrNameLst>
                                          <p:attrName>style.visibility</p:attrName>
                                        </p:attrNameLst>
                                      </p:cBhvr>
                                      <p:to>
                                        <p:strVal val="visible"/>
                                      </p:to>
                                    </p:set>
                                    <p:anim calcmode="lin" valueType="num">
                                      <p:cBhvr additive="base">
                                        <p:cTn id="25" dur="500" fill="hold"/>
                                        <p:tgtEl>
                                          <p:spTgt spid="18435">
                                            <p:txEl>
                                              <p:charRg st="93" end="10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93" end="10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100" end="147"/>
                                            </p:txEl>
                                          </p:spTgt>
                                        </p:tgtEl>
                                        <p:attrNameLst>
                                          <p:attrName>style.visibility</p:attrName>
                                        </p:attrNameLst>
                                      </p:cBhvr>
                                      <p:to>
                                        <p:strVal val="visible"/>
                                      </p:to>
                                    </p:set>
                                    <p:anim calcmode="lin" valueType="num">
                                      <p:cBhvr additive="base">
                                        <p:cTn id="31" dur="500" fill="hold"/>
                                        <p:tgtEl>
                                          <p:spTgt spid="18435">
                                            <p:txEl>
                                              <p:charRg st="100" end="14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00" end="14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charRg st="147" end="153"/>
                                            </p:txEl>
                                          </p:spTgt>
                                        </p:tgtEl>
                                        <p:attrNameLst>
                                          <p:attrName>style.visibility</p:attrName>
                                        </p:attrNameLst>
                                      </p:cBhvr>
                                      <p:to>
                                        <p:strVal val="visible"/>
                                      </p:to>
                                    </p:set>
                                    <p:anim calcmode="lin" valueType="num">
                                      <p:cBhvr additive="base">
                                        <p:cTn id="37" dur="500" fill="hold"/>
                                        <p:tgtEl>
                                          <p:spTgt spid="18435">
                                            <p:txEl>
                                              <p:charRg st="147" end="1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47" end="15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charRg st="153" end="230"/>
                                            </p:txEl>
                                          </p:spTgt>
                                        </p:tgtEl>
                                        <p:attrNameLst>
                                          <p:attrName>style.visibility</p:attrName>
                                        </p:attrNameLst>
                                      </p:cBhvr>
                                      <p:to>
                                        <p:strVal val="visible"/>
                                      </p:to>
                                    </p:set>
                                    <p:anim calcmode="lin" valueType="num">
                                      <p:cBhvr additive="base">
                                        <p:cTn id="43" dur="500" fill="hold"/>
                                        <p:tgtEl>
                                          <p:spTgt spid="18435">
                                            <p:txEl>
                                              <p:charRg st="153" end="23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charRg st="153" end="23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435">
                                            <p:txEl>
                                              <p:charRg st="230" end="239"/>
                                            </p:txEl>
                                          </p:spTgt>
                                        </p:tgtEl>
                                        <p:attrNameLst>
                                          <p:attrName>style.visibility</p:attrName>
                                        </p:attrNameLst>
                                      </p:cBhvr>
                                      <p:to>
                                        <p:strVal val="visible"/>
                                      </p:to>
                                    </p:set>
                                    <p:anim calcmode="lin" valueType="num">
                                      <p:cBhvr additive="base">
                                        <p:cTn id="49" dur="500" fill="hold"/>
                                        <p:tgtEl>
                                          <p:spTgt spid="18435">
                                            <p:txEl>
                                              <p:charRg st="230" end="23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charRg st="230" end="23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435">
                                            <p:txEl>
                                              <p:charRg st="239" end="262"/>
                                            </p:txEl>
                                          </p:spTgt>
                                        </p:tgtEl>
                                        <p:attrNameLst>
                                          <p:attrName>style.visibility</p:attrName>
                                        </p:attrNameLst>
                                      </p:cBhvr>
                                      <p:to>
                                        <p:strVal val="visible"/>
                                      </p:to>
                                    </p:set>
                                    <p:anim calcmode="lin" valueType="num">
                                      <p:cBhvr additive="base">
                                        <p:cTn id="55" dur="500" fill="hold"/>
                                        <p:tgtEl>
                                          <p:spTgt spid="18435">
                                            <p:txEl>
                                              <p:charRg st="239" end="26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5">
                                            <p:txEl>
                                              <p:charRg st="239" end="26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435">
                                            <p:txEl>
                                              <p:charRg st="263" end="275"/>
                                            </p:txEl>
                                          </p:spTgt>
                                        </p:tgtEl>
                                        <p:attrNameLst>
                                          <p:attrName>style.visibility</p:attrName>
                                        </p:attrNameLst>
                                      </p:cBhvr>
                                      <p:to>
                                        <p:strVal val="visible"/>
                                      </p:to>
                                    </p:set>
                                    <p:anim calcmode="lin" valueType="num">
                                      <p:cBhvr additive="base">
                                        <p:cTn id="61" dur="500" fill="hold"/>
                                        <p:tgtEl>
                                          <p:spTgt spid="18435">
                                            <p:txEl>
                                              <p:charRg st="263" end="27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8435">
                                            <p:txEl>
                                              <p:charRg st="263" end="27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435">
                                            <p:txEl>
                                              <p:charRg st="275" end="300"/>
                                            </p:txEl>
                                          </p:spTgt>
                                        </p:tgtEl>
                                        <p:attrNameLst>
                                          <p:attrName>style.visibility</p:attrName>
                                        </p:attrNameLst>
                                      </p:cBhvr>
                                      <p:to>
                                        <p:strVal val="visible"/>
                                      </p:to>
                                    </p:set>
                                    <p:anim calcmode="lin" valueType="num">
                                      <p:cBhvr additive="base">
                                        <p:cTn id="67" dur="500" fill="hold"/>
                                        <p:tgtEl>
                                          <p:spTgt spid="18435">
                                            <p:txEl>
                                              <p:charRg st="275" end="30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8435">
                                            <p:txEl>
                                              <p:charRg st="275" end="30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435">
                                            <p:txEl>
                                              <p:charRg st="300" end="317"/>
                                            </p:txEl>
                                          </p:spTgt>
                                        </p:tgtEl>
                                        <p:attrNameLst>
                                          <p:attrName>style.visibility</p:attrName>
                                        </p:attrNameLst>
                                      </p:cBhvr>
                                      <p:to>
                                        <p:strVal val="visible"/>
                                      </p:to>
                                    </p:set>
                                    <p:anim calcmode="lin" valueType="num">
                                      <p:cBhvr additive="base">
                                        <p:cTn id="73" dur="500" fill="hold"/>
                                        <p:tgtEl>
                                          <p:spTgt spid="18435">
                                            <p:txEl>
                                              <p:charRg st="300" end="3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435">
                                            <p:txEl>
                                              <p:charRg st="300" end="3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6858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人工神经网络的特点</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7287" name="Rectangle 7" descr="Rectangle: Click to edit Master text styles&#13;&#10;Second level&#13;&#10;Third level&#13;&#10;Fourth level&#13;&#10;Fifth level"/>
          <p:cNvSpPr>
            <a:spLocks noGrp="1"/>
          </p:cNvSpPr>
          <p:nvPr>
            <p:ph idx="1"/>
          </p:nvPr>
        </p:nvSpPr>
        <p:spPr>
          <a:xfrm>
            <a:off x="539750" y="1268413"/>
            <a:ext cx="7772400" cy="4967287"/>
          </a:xfrm>
          <a:ln/>
        </p:spPr>
        <p:txBody>
          <a:bodyPr vert="horz" wrap="square" lIns="91440" tIns="45720" rIns="91440" bIns="45720" anchor="t" anchorCtr="0"/>
          <a:p>
            <a:pPr eaLnBrk="1" hangingPunct="1">
              <a:lnSpc>
                <a:spcPct val="90000"/>
              </a:lnSpc>
            </a:pPr>
            <a:r>
              <a:rPr lang="zh-CN" altLang="en-US" sz="1800" dirty="0"/>
              <a:t>具有大规模并行协同处理能力。</a:t>
            </a:r>
            <a:endParaRPr lang="zh-CN" altLang="en-US" sz="1800" dirty="0"/>
          </a:p>
          <a:p>
            <a:pPr lvl="1" eaLnBrk="1" hangingPunct="1">
              <a:lnSpc>
                <a:spcPct val="90000"/>
              </a:lnSpc>
            </a:pPr>
            <a:r>
              <a:rPr lang="zh-CN" altLang="en-US" sz="1600" dirty="0"/>
              <a:t>每一个神经元的功能和结构都很简单，但是由大量神经元构成的整体却具有很强的处理能力。</a:t>
            </a:r>
            <a:endParaRPr lang="zh-CN" altLang="en-US" sz="1600" dirty="0"/>
          </a:p>
          <a:p>
            <a:pPr eaLnBrk="1" hangingPunct="1">
              <a:lnSpc>
                <a:spcPct val="90000"/>
              </a:lnSpc>
            </a:pPr>
            <a:r>
              <a:rPr lang="zh-CN" altLang="en-US" sz="1800" dirty="0"/>
              <a:t>具有较强的容错能力和联想能力。</a:t>
            </a:r>
            <a:endParaRPr lang="zh-CN" altLang="en-US" sz="1800" dirty="0"/>
          </a:p>
          <a:p>
            <a:pPr lvl="1" eaLnBrk="1" hangingPunct="1">
              <a:lnSpc>
                <a:spcPct val="90000"/>
              </a:lnSpc>
            </a:pPr>
            <a:r>
              <a:rPr lang="zh-CN" altLang="en-US" sz="1600" dirty="0"/>
              <a:t>单个神经元或者连接对网络整体功能的影响都比较微小。</a:t>
            </a:r>
            <a:endParaRPr lang="zh-CN" altLang="en-US" sz="1600" dirty="0"/>
          </a:p>
          <a:p>
            <a:pPr lvl="1" eaLnBrk="1" hangingPunct="1">
              <a:lnSpc>
                <a:spcPct val="90000"/>
              </a:lnSpc>
            </a:pPr>
            <a:r>
              <a:rPr lang="zh-CN" altLang="en-US" sz="1600" dirty="0"/>
              <a:t>在神经网络中，信息的存储与处理是合二为一的。信息的分布存提供容错功能</a:t>
            </a:r>
            <a:r>
              <a:rPr lang="en-US" altLang="zh-CN" sz="1600" dirty="0">
                <a:latin typeface="Times New Roman" panose="02020603050405020304" pitchFamily="18" charset="0"/>
              </a:rPr>
              <a:t>–</a:t>
            </a:r>
            <a:r>
              <a:rPr lang="zh-CN" altLang="en-US" sz="1600" dirty="0"/>
              <a:t>由于信息被分布存放在几乎整个网络中。所以当其中的某一个点或者某几个点被破坏时信息仍然可以被存取。系统在受到局部损伤时还可以正常工作。并不是说可以任意地对完成学习的网络进行修改。也正是由于信息的分布存放，对一类网来说，当它完成学习后，如果再让它学习新的东西，这时就会破坏原来已学会的东西。</a:t>
            </a:r>
            <a:endParaRPr lang="zh-CN" altLang="en-US" sz="1600" dirty="0"/>
          </a:p>
          <a:p>
            <a:pPr eaLnBrk="1" hangingPunct="1">
              <a:lnSpc>
                <a:spcPct val="90000"/>
              </a:lnSpc>
            </a:pPr>
            <a:r>
              <a:rPr lang="zh-CN" altLang="en-US" sz="1800" dirty="0"/>
              <a:t>具有较强的学习能力。</a:t>
            </a:r>
            <a:endParaRPr lang="zh-CN" altLang="en-US" sz="1800" dirty="0"/>
          </a:p>
          <a:p>
            <a:pPr lvl="1" eaLnBrk="1" hangingPunct="1">
              <a:lnSpc>
                <a:spcPct val="90000"/>
              </a:lnSpc>
            </a:pPr>
            <a:r>
              <a:rPr lang="zh-CN" altLang="en-US" sz="1600" dirty="0"/>
              <a:t>神经网络的学习可分为有教师学习与无教师学习两类。</a:t>
            </a:r>
            <a:endParaRPr lang="zh-CN" altLang="en-US" sz="1600" dirty="0"/>
          </a:p>
          <a:p>
            <a:pPr lvl="1" eaLnBrk="1" hangingPunct="1">
              <a:lnSpc>
                <a:spcPct val="90000"/>
              </a:lnSpc>
            </a:pPr>
            <a:r>
              <a:rPr lang="zh-CN" altLang="en-US" sz="1600" dirty="0"/>
              <a:t>由于其运算的不精确性，表现成</a:t>
            </a:r>
            <a:r>
              <a:rPr lang="zh-CN" altLang="en-US" sz="1600" dirty="0">
                <a:latin typeface="Times New Roman" panose="02020603050405020304" pitchFamily="18" charset="0"/>
              </a:rPr>
              <a:t>“</a:t>
            </a:r>
            <a:r>
              <a:rPr lang="zh-CN" altLang="en-US" sz="1600" dirty="0"/>
              <a:t>去噪音、容残缺</a:t>
            </a:r>
            <a:r>
              <a:rPr lang="zh-CN" altLang="en-US" sz="1600" dirty="0">
                <a:latin typeface="Times New Roman" panose="02020603050405020304" pitchFamily="18" charset="0"/>
              </a:rPr>
              <a:t>”</a:t>
            </a:r>
            <a:r>
              <a:rPr lang="zh-CN" altLang="en-US" sz="1600" dirty="0"/>
              <a:t>的能力，利用这种不精确性，比较自然地实现模式的自动分类。具有很强的普化（</a:t>
            </a:r>
            <a:r>
              <a:rPr lang="en-US" altLang="zh-CN" sz="1600" dirty="0"/>
              <a:t>Generalization</a:t>
            </a:r>
            <a:r>
              <a:rPr lang="zh-CN" altLang="en-US" sz="1600" dirty="0"/>
              <a:t>）能力与抽象能力。</a:t>
            </a:r>
            <a:endParaRPr lang="zh-CN" altLang="en-US" sz="1600" dirty="0"/>
          </a:p>
          <a:p>
            <a:pPr eaLnBrk="1" hangingPunct="1">
              <a:lnSpc>
                <a:spcPct val="90000"/>
              </a:lnSpc>
            </a:pPr>
            <a:r>
              <a:rPr lang="zh-CN" altLang="en-US" sz="1800" dirty="0"/>
              <a:t>是大规模自组织、自适应的非线性动力系统。</a:t>
            </a:r>
            <a:endParaRPr lang="zh-CN" altLang="en-US" sz="1800" dirty="0"/>
          </a:p>
          <a:p>
            <a:pPr lvl="1" eaLnBrk="1" hangingPunct="1">
              <a:lnSpc>
                <a:spcPct val="90000"/>
              </a:lnSpc>
            </a:pPr>
            <a:r>
              <a:rPr lang="zh-CN" altLang="en-US" sz="1600" dirty="0"/>
              <a:t>具有一般非线性动力系统的共性，即不可预测性、耗散性、高维性、不可逆性、广泛连接性和自适应性等等。 </a:t>
            </a:r>
            <a:endParaRPr lang="zh-CN" altLang="en-US" sz="1600" dirty="0"/>
          </a:p>
        </p:txBody>
      </p:sp>
      <p:sp>
        <p:nvSpPr>
          <p:cNvPr id="3277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7">
                                            <p:txEl>
                                              <p:charRg st="0" end="15"/>
                                            </p:txEl>
                                          </p:spTgt>
                                        </p:tgtEl>
                                        <p:attrNameLst>
                                          <p:attrName>style.visibility</p:attrName>
                                        </p:attrNameLst>
                                      </p:cBhvr>
                                      <p:to>
                                        <p:strVal val="visible"/>
                                      </p:to>
                                    </p:set>
                                    <p:anim calcmode="lin" valueType="num">
                                      <p:cBhvr additive="base">
                                        <p:cTn id="7" dur="500" fill="hold"/>
                                        <p:tgtEl>
                                          <p:spTgt spid="97287">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7">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7">
                                            <p:txEl>
                                              <p:charRg st="15" end="57"/>
                                            </p:txEl>
                                          </p:spTgt>
                                        </p:tgtEl>
                                        <p:attrNameLst>
                                          <p:attrName>style.visibility</p:attrName>
                                        </p:attrNameLst>
                                      </p:cBhvr>
                                      <p:to>
                                        <p:strVal val="visible"/>
                                      </p:to>
                                    </p:set>
                                    <p:anim calcmode="lin" valueType="num">
                                      <p:cBhvr additive="base">
                                        <p:cTn id="13" dur="500" fill="hold"/>
                                        <p:tgtEl>
                                          <p:spTgt spid="97287">
                                            <p:txEl>
                                              <p:charRg st="15" end="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7">
                                            <p:txEl>
                                              <p:charRg st="15" end="5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7287">
                                            <p:txEl>
                                              <p:charRg st="57" end="73"/>
                                            </p:txEl>
                                          </p:spTgt>
                                        </p:tgtEl>
                                        <p:attrNameLst>
                                          <p:attrName>style.visibility</p:attrName>
                                        </p:attrNameLst>
                                      </p:cBhvr>
                                      <p:to>
                                        <p:strVal val="visible"/>
                                      </p:to>
                                    </p:set>
                                    <p:anim calcmode="lin" valueType="num">
                                      <p:cBhvr additive="base">
                                        <p:cTn id="19" dur="500" fill="hold"/>
                                        <p:tgtEl>
                                          <p:spTgt spid="97287">
                                            <p:txEl>
                                              <p:charRg st="57" end="7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7">
                                            <p:txEl>
                                              <p:charRg st="57" end="7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7287">
                                            <p:txEl>
                                              <p:charRg st="73" end="99"/>
                                            </p:txEl>
                                          </p:spTgt>
                                        </p:tgtEl>
                                        <p:attrNameLst>
                                          <p:attrName>style.visibility</p:attrName>
                                        </p:attrNameLst>
                                      </p:cBhvr>
                                      <p:to>
                                        <p:strVal val="visible"/>
                                      </p:to>
                                    </p:set>
                                    <p:anim calcmode="lin" valueType="num">
                                      <p:cBhvr additive="base">
                                        <p:cTn id="25" dur="500" fill="hold"/>
                                        <p:tgtEl>
                                          <p:spTgt spid="97287">
                                            <p:txEl>
                                              <p:charRg st="73" end="9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7">
                                            <p:txEl>
                                              <p:charRg st="73" end="9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7287">
                                            <p:txEl>
                                              <p:charRg st="99" end="278"/>
                                            </p:txEl>
                                          </p:spTgt>
                                        </p:tgtEl>
                                        <p:attrNameLst>
                                          <p:attrName>style.visibility</p:attrName>
                                        </p:attrNameLst>
                                      </p:cBhvr>
                                      <p:to>
                                        <p:strVal val="visible"/>
                                      </p:to>
                                    </p:set>
                                    <p:anim calcmode="lin" valueType="num">
                                      <p:cBhvr additive="base">
                                        <p:cTn id="31" dur="500" fill="hold"/>
                                        <p:tgtEl>
                                          <p:spTgt spid="97287">
                                            <p:txEl>
                                              <p:charRg st="99" end="27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287">
                                            <p:txEl>
                                              <p:charRg st="99" end="27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7287">
                                            <p:txEl>
                                              <p:charRg st="278" end="289"/>
                                            </p:txEl>
                                          </p:spTgt>
                                        </p:tgtEl>
                                        <p:attrNameLst>
                                          <p:attrName>style.visibility</p:attrName>
                                        </p:attrNameLst>
                                      </p:cBhvr>
                                      <p:to>
                                        <p:strVal val="visible"/>
                                      </p:to>
                                    </p:set>
                                    <p:anim calcmode="lin" valueType="num">
                                      <p:cBhvr additive="base">
                                        <p:cTn id="37" dur="500" fill="hold"/>
                                        <p:tgtEl>
                                          <p:spTgt spid="97287">
                                            <p:txEl>
                                              <p:charRg st="278" end="28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7287">
                                            <p:txEl>
                                              <p:charRg st="278" end="28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7287">
                                            <p:txEl>
                                              <p:charRg st="289" end="314"/>
                                            </p:txEl>
                                          </p:spTgt>
                                        </p:tgtEl>
                                        <p:attrNameLst>
                                          <p:attrName>style.visibility</p:attrName>
                                        </p:attrNameLst>
                                      </p:cBhvr>
                                      <p:to>
                                        <p:strVal val="visible"/>
                                      </p:to>
                                    </p:set>
                                    <p:anim calcmode="lin" valueType="num">
                                      <p:cBhvr additive="base">
                                        <p:cTn id="43" dur="500" fill="hold"/>
                                        <p:tgtEl>
                                          <p:spTgt spid="97287">
                                            <p:txEl>
                                              <p:charRg st="289" end="3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7287">
                                            <p:txEl>
                                              <p:charRg st="289" end="3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7287">
                                            <p:txEl>
                                              <p:charRg st="314" end="397"/>
                                            </p:txEl>
                                          </p:spTgt>
                                        </p:tgtEl>
                                        <p:attrNameLst>
                                          <p:attrName>style.visibility</p:attrName>
                                        </p:attrNameLst>
                                      </p:cBhvr>
                                      <p:to>
                                        <p:strVal val="visible"/>
                                      </p:to>
                                    </p:set>
                                    <p:anim calcmode="lin" valueType="num">
                                      <p:cBhvr additive="base">
                                        <p:cTn id="49" dur="500" fill="hold"/>
                                        <p:tgtEl>
                                          <p:spTgt spid="97287">
                                            <p:txEl>
                                              <p:charRg st="314" end="39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7287">
                                            <p:txEl>
                                              <p:charRg st="314" end="39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7287">
                                            <p:txEl>
                                              <p:charRg st="397" end="418"/>
                                            </p:txEl>
                                          </p:spTgt>
                                        </p:tgtEl>
                                        <p:attrNameLst>
                                          <p:attrName>style.visibility</p:attrName>
                                        </p:attrNameLst>
                                      </p:cBhvr>
                                      <p:to>
                                        <p:strVal val="visible"/>
                                      </p:to>
                                    </p:set>
                                    <p:anim calcmode="lin" valueType="num">
                                      <p:cBhvr additive="base">
                                        <p:cTn id="55" dur="500" fill="hold"/>
                                        <p:tgtEl>
                                          <p:spTgt spid="97287">
                                            <p:txEl>
                                              <p:charRg st="397" end="4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7287">
                                            <p:txEl>
                                              <p:charRg st="397" end="41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7287">
                                            <p:txEl>
                                              <p:charRg st="418" end="468"/>
                                            </p:txEl>
                                          </p:spTgt>
                                        </p:tgtEl>
                                        <p:attrNameLst>
                                          <p:attrName>style.visibility</p:attrName>
                                        </p:attrNameLst>
                                      </p:cBhvr>
                                      <p:to>
                                        <p:strVal val="visible"/>
                                      </p:to>
                                    </p:set>
                                    <p:anim calcmode="lin" valueType="num">
                                      <p:cBhvr additive="base">
                                        <p:cTn id="61" dur="500" fill="hold"/>
                                        <p:tgtEl>
                                          <p:spTgt spid="97287">
                                            <p:txEl>
                                              <p:charRg st="418" end="46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7287">
                                            <p:txEl>
                                              <p:charRg st="418" end="4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物理符号系统和人工神经网络系统的差别</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99533" name="Group 205"/>
          <p:cNvGraphicFramePr>
            <a:graphicFrameLocks noGrp="1"/>
          </p:cNvGraphicFramePr>
          <p:nvPr>
            <p:ph type="tbl" idx="1"/>
          </p:nvPr>
        </p:nvGraphicFramePr>
        <p:xfrm>
          <a:off x="395288" y="1628775"/>
          <a:ext cx="8215313" cy="4664075"/>
        </p:xfrm>
        <a:graphic>
          <a:graphicData uri="http://schemas.openxmlformats.org/drawingml/2006/table">
            <a:tbl>
              <a:tblPr/>
              <a:tblGrid>
                <a:gridCol w="1106487"/>
                <a:gridCol w="3479800"/>
                <a:gridCol w="3629025"/>
              </a:tblGrid>
              <a:tr h="48729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项目</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物理符号系统</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人工神经网络</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88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处理方式</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逻辑运算</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模拟运算</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29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执行方式</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串行</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并行</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29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存储方式</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局部集中</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全局分布</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88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处理数据</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离散为主</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连续为主</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基本开发方法</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设计规则、框架、程序，用样本数据进行调试</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定义结构原型，通过样本完成学习</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自适应性</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由人根据已知环境构造模型，依赖于人为适应环境</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自动从样本中抽取内涵，自动适应应用环境</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适应领域</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精确计算：符号处理、数值计算</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非精确计算：模拟处理、感觉、大规模数据并行处理</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29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模拟对象</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左脑（逻辑思维）</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右脑（形象思维）</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37"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533"/>
                                        </p:tgtEl>
                                        <p:attrNameLst>
                                          <p:attrName>style.visibility</p:attrName>
                                        </p:attrNameLst>
                                      </p:cBhvr>
                                      <p:to>
                                        <p:strVal val="visible"/>
                                      </p:to>
                                    </p:set>
                                    <p:animEffect transition="in" filter="dissolve">
                                      <p:cBhvr>
                                        <p:cTn id="7" dur="500"/>
                                        <p:tgtEl>
                                          <p:spTgt spid="99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第七章	人工神经网络</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7" name="Rectangle 3" descr="Rectangle: Click to edit Master text styles&#13;&#10;Second level&#13;&#10;Third level&#13;&#10;Fourth level&#13;&#10;Fifth level"/>
          <p:cNvSpPr>
            <a:spLocks noGrp="1"/>
          </p:cNvSpPr>
          <p:nvPr>
            <p:ph idx="1"/>
          </p:nvPr>
        </p:nvSpPr>
        <p:spPr>
          <a:xfrm>
            <a:off x="838200" y="1905000"/>
            <a:ext cx="7772400" cy="4419600"/>
          </a:xfrm>
          <a:ln/>
        </p:spPr>
        <p:txBody>
          <a:bodyPr vert="horz" wrap="square" lIns="91440" tIns="45720" rIns="91440" bIns="45720" anchor="t" anchorCtr="0"/>
          <a:p>
            <a:pPr eaLnBrk="1" hangingPunct="1"/>
            <a:r>
              <a:rPr lang="en-US" altLang="zh-CN" dirty="0"/>
              <a:t>7.1 </a:t>
            </a:r>
            <a:r>
              <a:rPr lang="zh-CN" altLang="en-US" dirty="0"/>
              <a:t>概述</a:t>
            </a:r>
            <a:endParaRPr lang="zh-CN" altLang="en-US" dirty="0"/>
          </a:p>
          <a:p>
            <a:pPr eaLnBrk="1" hangingPunct="1"/>
            <a:r>
              <a:rPr lang="en-US" altLang="zh-CN" dirty="0"/>
              <a:t>7.2 </a:t>
            </a:r>
            <a:r>
              <a:rPr lang="zh-CN" altLang="en-US" dirty="0"/>
              <a:t>感知器</a:t>
            </a:r>
            <a:endParaRPr lang="zh-CN" altLang="en-US" dirty="0"/>
          </a:p>
          <a:p>
            <a:pPr eaLnBrk="1" hangingPunct="1"/>
            <a:r>
              <a:rPr lang="en-US" altLang="zh-CN" dirty="0"/>
              <a:t>7.3 </a:t>
            </a:r>
            <a:r>
              <a:rPr lang="zh-CN" altLang="en-US" dirty="0"/>
              <a:t>前馈神经网络</a:t>
            </a:r>
            <a:endParaRPr lang="zh-CN" altLang="en-US" dirty="0"/>
          </a:p>
          <a:p>
            <a:pPr eaLnBrk="1" hangingPunct="1"/>
            <a:r>
              <a:rPr lang="en-US" altLang="zh-CN" dirty="0">
                <a:solidFill>
                  <a:srgbClr val="D31128"/>
                </a:solidFill>
              </a:rPr>
              <a:t>7.4 </a:t>
            </a:r>
            <a:r>
              <a:rPr lang="zh-CN" altLang="en-US" dirty="0">
                <a:solidFill>
                  <a:srgbClr val="D31128"/>
                </a:solidFill>
              </a:rPr>
              <a:t>反馈神经网络</a:t>
            </a:r>
            <a:endParaRPr lang="zh-CN" altLang="en-US" dirty="0">
              <a:solidFill>
                <a:srgbClr val="D31128"/>
              </a:solidFill>
            </a:endParaRPr>
          </a:p>
          <a:p>
            <a:pPr eaLnBrk="1" hangingPunct="1"/>
            <a:r>
              <a:rPr lang="en-US" altLang="zh-CN" dirty="0">
                <a:solidFill>
                  <a:srgbClr val="D31128"/>
                </a:solidFill>
              </a:rPr>
              <a:t>7.5 </a:t>
            </a:r>
            <a:r>
              <a:rPr lang="zh-CN" altLang="en-US" dirty="0">
                <a:solidFill>
                  <a:srgbClr val="D31128"/>
                </a:solidFill>
              </a:rPr>
              <a:t>随机神经网络</a:t>
            </a:r>
            <a:endParaRPr lang="zh-CN" altLang="en-US" dirty="0">
              <a:solidFill>
                <a:srgbClr val="D31128"/>
              </a:solidFill>
            </a:endParaRPr>
          </a:p>
          <a:p>
            <a:pPr eaLnBrk="1" hangingPunct="1"/>
            <a:r>
              <a:rPr lang="en-US" altLang="zh-CN" dirty="0">
                <a:solidFill>
                  <a:srgbClr val="D31128"/>
                </a:solidFill>
              </a:rPr>
              <a:t>7.6 </a:t>
            </a:r>
            <a:r>
              <a:rPr lang="zh-CN" altLang="en-US" dirty="0">
                <a:solidFill>
                  <a:srgbClr val="D31128"/>
                </a:solidFill>
              </a:rPr>
              <a:t>自组织神经网络</a:t>
            </a:r>
            <a:endParaRPr lang="zh-CN" altLang="en-US" dirty="0">
              <a:solidFill>
                <a:srgbClr val="D31128"/>
              </a:solidFill>
            </a:endParaRPr>
          </a:p>
          <a:p>
            <a:pPr eaLnBrk="1" hangingPunct="1"/>
            <a:endParaRPr lang="en-US" altLang="zh-CN" dirty="0">
              <a:solidFill>
                <a:srgbClr val="D31128"/>
              </a:solidFill>
            </a:endParaRPr>
          </a:p>
        </p:txBody>
      </p:sp>
      <p:sp>
        <p:nvSpPr>
          <p:cNvPr id="1638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7">
                                            <p:txEl>
                                              <p:charRg st="0" end="7"/>
                                            </p:txEl>
                                          </p:spTgt>
                                        </p:tgtEl>
                                        <p:attrNameLst>
                                          <p:attrName>style.visibility</p:attrName>
                                        </p:attrNameLst>
                                      </p:cBhvr>
                                      <p:to>
                                        <p:strVal val="visible"/>
                                      </p:to>
                                    </p:set>
                                    <p:anim calcmode="lin" valueType="num">
                                      <p:cBhvr additive="base">
                                        <p:cTn id="7" dur="500" fill="hold"/>
                                        <p:tgtEl>
                                          <p:spTgt spid="102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charRg st="0" end="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xEl>
                                              <p:charRg st="7" end="15"/>
                                            </p:txEl>
                                          </p:spTgt>
                                        </p:tgtEl>
                                        <p:attrNameLst>
                                          <p:attrName>style.visibility</p:attrName>
                                        </p:attrNameLst>
                                      </p:cBhvr>
                                      <p:to>
                                        <p:strVal val="visible"/>
                                      </p:to>
                                    </p:set>
                                    <p:anim calcmode="lin" valueType="num">
                                      <p:cBhvr additive="base">
                                        <p:cTn id="12" dur="500" fill="hold"/>
                                        <p:tgtEl>
                                          <p:spTgt spid="1027">
                                            <p:txEl>
                                              <p:charRg st="7" end="1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7">
                                            <p:txEl>
                                              <p:charRg st="7" end="1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7">
                                            <p:txEl>
                                              <p:charRg st="15" end="26"/>
                                            </p:txEl>
                                          </p:spTgt>
                                        </p:tgtEl>
                                        <p:attrNameLst>
                                          <p:attrName>style.visibility</p:attrName>
                                        </p:attrNameLst>
                                      </p:cBhvr>
                                      <p:to>
                                        <p:strVal val="visible"/>
                                      </p:to>
                                    </p:set>
                                    <p:anim calcmode="lin" valueType="num">
                                      <p:cBhvr additive="base">
                                        <p:cTn id="17" dur="500" fill="hold"/>
                                        <p:tgtEl>
                                          <p:spTgt spid="1027">
                                            <p:txEl>
                                              <p:charRg st="15" end="2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7">
                                            <p:txEl>
                                              <p:charRg st="15" end="2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7">
                                            <p:txEl>
                                              <p:charRg st="26" end="37"/>
                                            </p:txEl>
                                          </p:spTgt>
                                        </p:tgtEl>
                                        <p:attrNameLst>
                                          <p:attrName>style.visibility</p:attrName>
                                        </p:attrNameLst>
                                      </p:cBhvr>
                                      <p:to>
                                        <p:strVal val="visible"/>
                                      </p:to>
                                    </p:set>
                                    <p:anim calcmode="lin" valueType="num">
                                      <p:cBhvr additive="base">
                                        <p:cTn id="22" dur="500" fill="hold"/>
                                        <p:tgtEl>
                                          <p:spTgt spid="1027">
                                            <p:txEl>
                                              <p:charRg st="26" end="3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7">
                                            <p:txEl>
                                              <p:charRg st="26" end="3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27">
                                            <p:txEl>
                                              <p:charRg st="37" end="48"/>
                                            </p:txEl>
                                          </p:spTgt>
                                        </p:tgtEl>
                                        <p:attrNameLst>
                                          <p:attrName>style.visibility</p:attrName>
                                        </p:attrNameLst>
                                      </p:cBhvr>
                                      <p:to>
                                        <p:strVal val="visible"/>
                                      </p:to>
                                    </p:set>
                                    <p:anim calcmode="lin" valueType="num">
                                      <p:cBhvr additive="base">
                                        <p:cTn id="27" dur="500" fill="hold"/>
                                        <p:tgtEl>
                                          <p:spTgt spid="1027">
                                            <p:txEl>
                                              <p:charRg st="37" end="4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7">
                                            <p:txEl>
                                              <p:charRg st="37" end="48"/>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7">
                                            <p:txEl>
                                              <p:charRg st="48" end="60"/>
                                            </p:txEl>
                                          </p:spTgt>
                                        </p:tgtEl>
                                        <p:attrNameLst>
                                          <p:attrName>style.visibility</p:attrName>
                                        </p:attrNameLst>
                                      </p:cBhvr>
                                      <p:to>
                                        <p:strVal val="visible"/>
                                      </p:to>
                                    </p:set>
                                    <p:anim calcmode="lin" valueType="num">
                                      <p:cBhvr additive="base">
                                        <p:cTn id="32" dur="500" fill="hold"/>
                                        <p:tgtEl>
                                          <p:spTgt spid="1027">
                                            <p:txEl>
                                              <p:charRg st="48" end="6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7">
                                            <p:txEl>
                                              <p:charRg st="48" end="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a:xfrm>
            <a:off x="468313" y="260350"/>
            <a:ext cx="8207375"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7.1.3 </a:t>
            </a:r>
            <a:r>
              <a:rPr kumimoji="0" lang="zh-CN" altLang="en-US"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人工神经网络基本形态</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7765" name="Rectangle 5" descr="Rectangle: Click to edit Master text styles&#13;&#10;Second level&#13;&#10;Third level&#13;&#10;Fourth level&#13;&#10;Fifth level"/>
          <p:cNvSpPr>
            <a:spLocks noGrp="1"/>
          </p:cNvSpPr>
          <p:nvPr>
            <p:ph idx="1"/>
          </p:nvPr>
        </p:nvSpPr>
        <p:spPr>
          <a:xfrm>
            <a:off x="755650" y="1630363"/>
            <a:ext cx="7272338" cy="4319587"/>
          </a:xfrm>
          <a:ln/>
        </p:spPr>
        <p:txBody>
          <a:bodyPr vert="horz" wrap="square" lIns="91440" tIns="45720" rIns="91440" bIns="45720" anchor="t" anchorCtr="0"/>
          <a:p>
            <a:pPr eaLnBrk="1" hangingPunct="1"/>
            <a:r>
              <a:rPr lang="en-US" altLang="zh-CN" dirty="0"/>
              <a:t>MP</a:t>
            </a:r>
            <a:r>
              <a:rPr lang="zh-CN" altLang="en-US" dirty="0"/>
              <a:t>模型</a:t>
            </a:r>
            <a:endParaRPr lang="zh-CN" altLang="en-US" dirty="0"/>
          </a:p>
          <a:p>
            <a:pPr lvl="1" eaLnBrk="1" hangingPunct="1"/>
            <a:r>
              <a:rPr lang="en-US" altLang="zh-CN" dirty="0"/>
              <a:t>MP</a:t>
            </a:r>
            <a:r>
              <a:rPr lang="zh-CN" altLang="en-US" dirty="0"/>
              <a:t>模型是由美国</a:t>
            </a:r>
            <a:r>
              <a:rPr lang="en-US" altLang="zh-CN" dirty="0"/>
              <a:t>McCulloch</a:t>
            </a:r>
            <a:r>
              <a:rPr lang="zh-CN" altLang="en-US" dirty="0"/>
              <a:t>和</a:t>
            </a:r>
            <a:r>
              <a:rPr lang="en-US" altLang="zh-CN" dirty="0"/>
              <a:t>Pitts</a:t>
            </a:r>
            <a:r>
              <a:rPr lang="zh-CN" altLang="en-US" dirty="0"/>
              <a:t>提出的最早神经元模型之一。</a:t>
            </a:r>
            <a:r>
              <a:rPr lang="en-US" altLang="zh-CN" dirty="0"/>
              <a:t>MP</a:t>
            </a:r>
            <a:r>
              <a:rPr lang="zh-CN" altLang="en-US" dirty="0"/>
              <a:t>模型是大多数神经网络模型的基础。它属于一种非线性阈值元件模型。</a:t>
            </a:r>
            <a:endParaRPr lang="zh-CN" altLang="en-US" dirty="0"/>
          </a:p>
        </p:txBody>
      </p:sp>
      <p:sp>
        <p:nvSpPr>
          <p:cNvPr id="3482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4821" name="Rectangle 7"/>
          <p:cNvSpPr/>
          <p:nvPr/>
        </p:nvSpPr>
        <p:spPr>
          <a:xfrm>
            <a:off x="0" y="2543175"/>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7765">
                                            <p:txEl>
                                              <p:charRg st="0" end="5"/>
                                            </p:txEl>
                                          </p:spTgt>
                                        </p:tgtEl>
                                        <p:attrNameLst>
                                          <p:attrName>style.visibility</p:attrName>
                                        </p:attrNameLst>
                                      </p:cBhvr>
                                      <p:to>
                                        <p:strVal val="visible"/>
                                      </p:to>
                                    </p:set>
                                    <p:anim calcmode="lin" valueType="num">
                                      <p:cBhvr additive="base">
                                        <p:cTn id="7" dur="500" fill="hold"/>
                                        <p:tgtEl>
                                          <p:spTgt spid="117765">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5">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7765">
                                            <p:txEl>
                                              <p:charRg st="5" end="75"/>
                                            </p:txEl>
                                          </p:spTgt>
                                        </p:tgtEl>
                                        <p:attrNameLst>
                                          <p:attrName>style.visibility</p:attrName>
                                        </p:attrNameLst>
                                      </p:cBhvr>
                                      <p:to>
                                        <p:strVal val="visible"/>
                                      </p:to>
                                    </p:set>
                                    <p:anim calcmode="lin" valueType="num">
                                      <p:cBhvr additive="base">
                                        <p:cTn id="13" dur="500" fill="hold"/>
                                        <p:tgtEl>
                                          <p:spTgt spid="117765">
                                            <p:txEl>
                                              <p:charRg st="5" end="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5">
                                            <p:txEl>
                                              <p:charRg st="5" end="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304800" y="228600"/>
            <a:ext cx="86868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MP</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模型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5843"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21511" name="Text Box 7"/>
          <p:cNvSpPr txBox="1"/>
          <p:nvPr/>
        </p:nvSpPr>
        <p:spPr>
          <a:xfrm>
            <a:off x="395288" y="4005263"/>
            <a:ext cx="8064500" cy="2447925"/>
          </a:xfrm>
          <a:prstGeom prst="rect">
            <a:avLst/>
          </a:prstGeom>
          <a:solidFill>
            <a:srgbClr val="FFFFFF"/>
          </a:solidFill>
          <a:ln w="9525">
            <a:noFill/>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eaLnBrk="1" hangingPunct="1">
              <a:lnSpc>
                <a:spcPct val="90000"/>
              </a:lnSpc>
              <a:buClr>
                <a:schemeClr val="hlink"/>
              </a:buClr>
              <a:buSzPct val="110000"/>
              <a:buFont typeface="Wingdings" panose="05000000000000000000" pitchFamily="2" charset="2"/>
              <a:buNone/>
            </a:pPr>
            <a:r>
              <a:rPr lang="en-US" altLang="zh-CN" sz="2000" dirty="0">
                <a:solidFill>
                  <a:schemeClr val="tx1"/>
                </a:solidFill>
                <a:latin typeface="Tahoma" panose="020B0604030504040204" pitchFamily="34" charset="0"/>
                <a:ea typeface="宋体" panose="02010600030101010101" pitchFamily="2" charset="-122"/>
              </a:rPr>
              <a:t>w</a:t>
            </a:r>
            <a:r>
              <a:rPr lang="en-US" altLang="zh-CN" sz="2000" baseline="-25000" dirty="0">
                <a:solidFill>
                  <a:schemeClr val="tx1"/>
                </a:solidFill>
                <a:latin typeface="Tahoma" panose="020B0604030504040204" pitchFamily="34" charset="0"/>
                <a:ea typeface="宋体" panose="02010600030101010101" pitchFamily="2" charset="-122"/>
              </a:rPr>
              <a:t>ij</a:t>
            </a:r>
            <a:r>
              <a:rPr lang="en-US" altLang="zh-CN" sz="2000" dirty="0">
                <a:solidFill>
                  <a:schemeClr val="tx1"/>
                </a:solidFill>
                <a:latin typeface="Tahoma" panose="020B0604030504040204" pitchFamily="34" charset="0"/>
                <a:ea typeface="宋体" panose="02010600030101010101" pitchFamily="2" charset="-122"/>
              </a:rPr>
              <a:t> </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ahoma" panose="020B0604030504040204" pitchFamily="34" charset="0"/>
                <a:ea typeface="宋体" panose="02010600030101010101" pitchFamily="2" charset="-122"/>
              </a:rPr>
              <a:t>代表神经元</a:t>
            </a:r>
            <a:r>
              <a:rPr lang="en-US" altLang="zh-CN" sz="2000" dirty="0">
                <a:solidFill>
                  <a:schemeClr val="tx1"/>
                </a:solidFill>
                <a:latin typeface="Tahoma" panose="020B0604030504040204" pitchFamily="34" charset="0"/>
                <a:ea typeface="宋体" panose="02010600030101010101" pitchFamily="2" charset="-122"/>
              </a:rPr>
              <a:t>i</a:t>
            </a:r>
            <a:r>
              <a:rPr lang="zh-CN" altLang="en-US" sz="2000" dirty="0">
                <a:solidFill>
                  <a:schemeClr val="tx1"/>
                </a:solidFill>
                <a:latin typeface="Tahoma" panose="020B0604030504040204" pitchFamily="34" charset="0"/>
                <a:ea typeface="宋体" panose="02010600030101010101" pitchFamily="2" charset="-122"/>
              </a:rPr>
              <a:t>与神经元</a:t>
            </a:r>
            <a:r>
              <a:rPr lang="en-US" altLang="zh-CN" sz="2000" dirty="0">
                <a:solidFill>
                  <a:schemeClr val="tx1"/>
                </a:solidFill>
                <a:latin typeface="Tahoma" panose="020B0604030504040204" pitchFamily="34" charset="0"/>
                <a:ea typeface="宋体" panose="02010600030101010101" pitchFamily="2" charset="-122"/>
              </a:rPr>
              <a:t>j</a:t>
            </a:r>
            <a:r>
              <a:rPr lang="zh-CN" altLang="en-US" sz="2000" dirty="0">
                <a:solidFill>
                  <a:schemeClr val="tx1"/>
                </a:solidFill>
                <a:latin typeface="Tahoma" panose="020B0604030504040204" pitchFamily="34" charset="0"/>
                <a:ea typeface="宋体" panose="02010600030101010101" pitchFamily="2" charset="-122"/>
              </a:rPr>
              <a:t>之间的连接强度</a:t>
            </a:r>
            <a:r>
              <a:rPr lang="en-US" altLang="zh-CN" sz="2000" dirty="0">
                <a:solidFill>
                  <a:schemeClr val="tx1"/>
                </a:solidFill>
                <a:latin typeface="Tahoma" panose="020B0604030504040204" pitchFamily="34" charset="0"/>
                <a:ea typeface="宋体" panose="02010600030101010101" pitchFamily="2" charset="-122"/>
              </a:rPr>
              <a:t>(</a:t>
            </a:r>
            <a:r>
              <a:rPr lang="zh-CN" altLang="en-US" sz="2000" dirty="0">
                <a:solidFill>
                  <a:schemeClr val="tx1"/>
                </a:solidFill>
                <a:latin typeface="Tahoma" panose="020B0604030504040204" pitchFamily="34" charset="0"/>
                <a:ea typeface="宋体" panose="02010600030101010101" pitchFamily="2" charset="-122"/>
              </a:rPr>
              <a:t>模拟生物神经元之间突触连接强度</a:t>
            </a:r>
            <a:r>
              <a:rPr lang="en-US" altLang="zh-CN" sz="2000" dirty="0">
                <a:solidFill>
                  <a:schemeClr val="tx1"/>
                </a:solidFill>
                <a:latin typeface="Tahoma" panose="020B0604030504040204" pitchFamily="34" charset="0"/>
                <a:ea typeface="宋体" panose="02010600030101010101" pitchFamily="2" charset="-122"/>
              </a:rPr>
              <a:t>)</a:t>
            </a:r>
            <a:r>
              <a:rPr lang="zh-CN" altLang="en-US" sz="2000" dirty="0">
                <a:solidFill>
                  <a:schemeClr val="tx1"/>
                </a:solidFill>
                <a:latin typeface="Tahoma" panose="020B0604030504040204" pitchFamily="34" charset="0"/>
                <a:ea typeface="宋体" panose="02010600030101010101" pitchFamily="2" charset="-122"/>
              </a:rPr>
              <a:t>，称之为连接权；</a:t>
            </a:r>
            <a:endParaRPr lang="zh-CN" altLang="en-US" sz="2000" dirty="0">
              <a:solidFill>
                <a:schemeClr val="tx1"/>
              </a:solidFill>
              <a:latin typeface="Tahoma" panose="020B0604030504040204" pitchFamily="34" charset="0"/>
              <a:ea typeface="宋体" panose="02010600030101010101" pitchFamily="2" charset="-122"/>
            </a:endParaRPr>
          </a:p>
          <a:p>
            <a:pPr marL="609600" lvl="0" indent="-609600" eaLnBrk="1" hangingPunct="1">
              <a:lnSpc>
                <a:spcPct val="80000"/>
              </a:lnSpc>
              <a:buClr>
                <a:schemeClr val="hlink"/>
              </a:buClr>
              <a:buSzPct val="110000"/>
              <a:buFont typeface="Wingdings" panose="05000000000000000000" pitchFamily="2" charset="2"/>
              <a:buNone/>
            </a:pPr>
            <a:r>
              <a:rPr lang="en-US" altLang="zh-CN" sz="2000" dirty="0">
                <a:solidFill>
                  <a:schemeClr val="tx1"/>
                </a:solidFill>
                <a:latin typeface="Tahoma" panose="020B0604030504040204" pitchFamily="34" charset="0"/>
                <a:ea typeface="宋体" panose="02010600030101010101" pitchFamily="2" charset="-122"/>
              </a:rPr>
              <a:t>u</a:t>
            </a:r>
            <a:r>
              <a:rPr lang="en-US" altLang="zh-CN" sz="2000" baseline="-25000" dirty="0">
                <a:solidFill>
                  <a:schemeClr val="tx1"/>
                </a:solidFill>
                <a:latin typeface="Tahoma" panose="020B0604030504040204" pitchFamily="34"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ahoma" panose="020B0604030504040204" pitchFamily="34" charset="0"/>
                <a:ea typeface="宋体" panose="02010600030101010101" pitchFamily="2" charset="-122"/>
              </a:rPr>
              <a:t>代表神经元</a:t>
            </a:r>
            <a:r>
              <a:rPr lang="en-US" altLang="zh-CN" sz="2000" dirty="0">
                <a:solidFill>
                  <a:schemeClr val="tx1"/>
                </a:solidFill>
                <a:latin typeface="Tahoma" panose="020B0604030504040204" pitchFamily="34" charset="0"/>
                <a:ea typeface="宋体" panose="02010600030101010101" pitchFamily="2" charset="-122"/>
              </a:rPr>
              <a:t>i</a:t>
            </a:r>
            <a:r>
              <a:rPr lang="zh-CN" altLang="en-US" sz="2000" dirty="0">
                <a:solidFill>
                  <a:schemeClr val="tx1"/>
                </a:solidFill>
                <a:latin typeface="Tahoma" panose="020B0604030504040204" pitchFamily="34" charset="0"/>
                <a:ea typeface="宋体" panose="02010600030101010101" pitchFamily="2" charset="-122"/>
              </a:rPr>
              <a:t>的活跃值，即神经元状态；</a:t>
            </a:r>
            <a:endParaRPr lang="zh-CN" altLang="en-US" sz="2000" dirty="0">
              <a:solidFill>
                <a:schemeClr val="tx1"/>
              </a:solidFill>
              <a:latin typeface="Tahoma" panose="020B0604030504040204" pitchFamily="34" charset="0"/>
              <a:ea typeface="宋体" panose="02010600030101010101" pitchFamily="2" charset="-122"/>
            </a:endParaRPr>
          </a:p>
          <a:p>
            <a:pPr marL="609600" lvl="0" indent="-609600" eaLnBrk="1" hangingPunct="1">
              <a:lnSpc>
                <a:spcPct val="80000"/>
              </a:lnSpc>
              <a:buClr>
                <a:schemeClr val="hlink"/>
              </a:buClr>
              <a:buSzPct val="110000"/>
              <a:buFont typeface="Wingdings" panose="05000000000000000000" pitchFamily="2" charset="2"/>
              <a:buNone/>
            </a:pPr>
            <a:r>
              <a:rPr lang="en-US" altLang="zh-CN" sz="2000" dirty="0">
                <a:solidFill>
                  <a:schemeClr val="tx1"/>
                </a:solidFill>
                <a:latin typeface="Tahoma" panose="020B0604030504040204" pitchFamily="34" charset="0"/>
                <a:ea typeface="宋体" panose="02010600030101010101" pitchFamily="2" charset="-122"/>
              </a:rPr>
              <a:t>y</a:t>
            </a:r>
            <a:r>
              <a:rPr lang="en-US" altLang="zh-CN" sz="2000" baseline="-25000" dirty="0">
                <a:solidFill>
                  <a:schemeClr val="tx1"/>
                </a:solidFill>
                <a:latin typeface="Tahoma" panose="020B0604030504040204" pitchFamily="34" charset="0"/>
                <a:ea typeface="宋体" panose="02010600030101010101" pitchFamily="2" charset="-122"/>
              </a:rPr>
              <a:t>j</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ahoma" panose="020B0604030504040204" pitchFamily="34" charset="0"/>
                <a:ea typeface="宋体" panose="02010600030101010101" pitchFamily="2" charset="-122"/>
              </a:rPr>
              <a:t>代表神经元</a:t>
            </a:r>
            <a:r>
              <a:rPr lang="en-US" altLang="zh-CN" sz="2000" dirty="0">
                <a:solidFill>
                  <a:schemeClr val="tx1"/>
                </a:solidFill>
                <a:latin typeface="Tahoma" panose="020B0604030504040204" pitchFamily="34" charset="0"/>
                <a:ea typeface="宋体" panose="02010600030101010101" pitchFamily="2" charset="-122"/>
              </a:rPr>
              <a:t>j</a:t>
            </a:r>
            <a:r>
              <a:rPr lang="zh-CN" altLang="en-US" sz="2000" dirty="0">
                <a:solidFill>
                  <a:schemeClr val="tx1"/>
                </a:solidFill>
                <a:latin typeface="Tahoma" panose="020B0604030504040204" pitchFamily="34" charset="0"/>
                <a:ea typeface="宋体" panose="02010600030101010101" pitchFamily="2" charset="-122"/>
              </a:rPr>
              <a:t>的输出。对于多层网络而言，也是另外一个神经元的一个输入；</a:t>
            </a:r>
            <a:endParaRPr lang="zh-CN" altLang="en-US" sz="2000" dirty="0">
              <a:solidFill>
                <a:schemeClr val="tx1"/>
              </a:solidFill>
              <a:latin typeface="Tahoma" panose="020B0604030504040204" pitchFamily="34" charset="0"/>
              <a:ea typeface="宋体" panose="02010600030101010101" pitchFamily="2" charset="-122"/>
            </a:endParaRPr>
          </a:p>
          <a:p>
            <a:pPr marL="609600" lvl="0" indent="-609600" eaLnBrk="1" hangingPunct="1">
              <a:lnSpc>
                <a:spcPct val="80000"/>
              </a:lnSpc>
              <a:buClr>
                <a:schemeClr val="hlink"/>
              </a:buClr>
              <a:buSzPct val="110000"/>
              <a:buFont typeface="Wingdings" panose="05000000000000000000" pitchFamily="2" charset="2"/>
              <a:buNone/>
            </a:pPr>
            <a:r>
              <a:rPr lang="en-US" altLang="zh-CN" sz="2000" dirty="0">
                <a:solidFill>
                  <a:schemeClr val="tx1"/>
                </a:solidFill>
                <a:latin typeface="Tahoma" panose="020B0604030504040204" pitchFamily="34" charset="0"/>
                <a:ea typeface="宋体" panose="02010600030101010101" pitchFamily="2" charset="-122"/>
              </a:rPr>
              <a:t>θ</a:t>
            </a:r>
            <a:r>
              <a:rPr lang="en-US" altLang="zh-CN" sz="2000" baseline="-25000" dirty="0">
                <a:solidFill>
                  <a:schemeClr val="tx1"/>
                </a:solidFill>
                <a:latin typeface="Tahoma" panose="020B0604030504040204" pitchFamily="34"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ahoma" panose="020B0604030504040204" pitchFamily="34" charset="0"/>
                <a:ea typeface="宋体" panose="02010600030101010101" pitchFamily="2" charset="-122"/>
              </a:rPr>
              <a:t>代表神经元</a:t>
            </a:r>
            <a:r>
              <a:rPr lang="en-US" altLang="zh-CN" sz="2000" dirty="0">
                <a:solidFill>
                  <a:schemeClr val="tx1"/>
                </a:solidFill>
                <a:latin typeface="Tahoma" panose="020B0604030504040204" pitchFamily="34" charset="0"/>
                <a:ea typeface="宋体" panose="02010600030101010101" pitchFamily="2" charset="-122"/>
              </a:rPr>
              <a:t>i</a:t>
            </a:r>
            <a:r>
              <a:rPr lang="zh-CN" altLang="en-US" sz="2000" dirty="0">
                <a:solidFill>
                  <a:schemeClr val="tx1"/>
                </a:solidFill>
                <a:latin typeface="Tahoma" panose="020B0604030504040204" pitchFamily="34" charset="0"/>
                <a:ea typeface="宋体" panose="02010600030101010101" pitchFamily="2" charset="-122"/>
              </a:rPr>
              <a:t>的阈值。 </a:t>
            </a:r>
            <a:endParaRPr lang="zh-CN" altLang="en-US" sz="2000" dirty="0">
              <a:solidFill>
                <a:schemeClr val="tx1"/>
              </a:solidFill>
              <a:latin typeface="Tahoma" panose="020B0604030504040204" pitchFamily="34" charset="0"/>
              <a:ea typeface="宋体" panose="02010600030101010101" pitchFamily="2" charset="-122"/>
            </a:endParaRPr>
          </a:p>
        </p:txBody>
      </p:sp>
      <p:grpSp>
        <p:nvGrpSpPr>
          <p:cNvPr id="2" name="Group 11"/>
          <p:cNvGrpSpPr/>
          <p:nvPr/>
        </p:nvGrpSpPr>
        <p:grpSpPr>
          <a:xfrm>
            <a:off x="827088" y="985838"/>
            <a:ext cx="6769100" cy="2659062"/>
            <a:chOff x="521" y="621"/>
            <a:chExt cx="4264" cy="1675"/>
          </a:xfrm>
        </p:grpSpPr>
        <p:pic>
          <p:nvPicPr>
            <p:cNvPr id="35846" name="Picture 10"/>
            <p:cNvPicPr>
              <a:picLocks noChangeAspect="1"/>
            </p:cNvPicPr>
            <p:nvPr/>
          </p:nvPicPr>
          <p:blipFill>
            <a:blip r:embed="rId1"/>
            <a:stretch>
              <a:fillRect/>
            </a:stretch>
          </p:blipFill>
          <p:spPr>
            <a:xfrm>
              <a:off x="521" y="621"/>
              <a:ext cx="4264" cy="1675"/>
            </a:xfrm>
            <a:prstGeom prst="rect">
              <a:avLst/>
            </a:prstGeom>
            <a:noFill/>
            <a:ln w="9525">
              <a:noFill/>
            </a:ln>
          </p:spPr>
        </p:pic>
        <p:graphicFrame>
          <p:nvGraphicFramePr>
            <p:cNvPr id="35847" name="Object 8"/>
            <p:cNvGraphicFramePr>
              <a:graphicFrameLocks noChangeAspect="1"/>
            </p:cNvGraphicFramePr>
            <p:nvPr/>
          </p:nvGraphicFramePr>
          <p:xfrm>
            <a:off x="2744" y="1661"/>
            <a:ext cx="941" cy="396"/>
          </p:xfrm>
          <a:graphic>
            <a:graphicData uri="http://schemas.openxmlformats.org/presentationml/2006/ole">
              <mc:AlternateContent xmlns:mc="http://schemas.openxmlformats.org/markup-compatibility/2006">
                <mc:Choice xmlns:v="urn:schemas-microsoft-com:vml" Requires="v">
                  <p:oleObj spid="_x0000_s3077" name="" r:id="rId2" imgW="964565" imgH="406400" progId="Equation.DSMT4">
                    <p:embed/>
                  </p:oleObj>
                </mc:Choice>
                <mc:Fallback>
                  <p:oleObj name="" r:id="rId2" imgW="964565" imgH="406400" progId="Equation.DSMT4">
                    <p:embed/>
                    <p:pic>
                      <p:nvPicPr>
                        <p:cNvPr id="0" name="图片 3076"/>
                        <p:cNvPicPr/>
                        <p:nvPr/>
                      </p:nvPicPr>
                      <p:blipFill>
                        <a:blip r:embed="rId3"/>
                        <a:stretch>
                          <a:fillRect/>
                        </a:stretch>
                      </p:blipFill>
                      <p:spPr>
                        <a:xfrm>
                          <a:off x="2744" y="1661"/>
                          <a:ext cx="941" cy="396"/>
                        </a:xfrm>
                        <a:prstGeom prst="rect">
                          <a:avLst/>
                        </a:prstGeom>
                        <a:noFill/>
                        <a:ln w="38100">
                          <a:noFill/>
                          <a:miter/>
                        </a:ln>
                      </p:spPr>
                    </p:pic>
                  </p:oleObj>
                </mc:Fallback>
              </mc:AlternateContent>
            </a:graphicData>
          </a:graphic>
        </p:graphicFrame>
        <p:graphicFrame>
          <p:nvGraphicFramePr>
            <p:cNvPr id="35848" name="Object 9"/>
            <p:cNvGraphicFramePr>
              <a:graphicFrameLocks noChangeAspect="1"/>
            </p:cNvGraphicFramePr>
            <p:nvPr/>
          </p:nvGraphicFramePr>
          <p:xfrm>
            <a:off x="2744" y="2057"/>
            <a:ext cx="714" cy="238"/>
          </p:xfrm>
          <a:graphic>
            <a:graphicData uri="http://schemas.openxmlformats.org/presentationml/2006/ole">
              <mc:AlternateContent xmlns:mc="http://schemas.openxmlformats.org/markup-compatibility/2006">
                <mc:Choice xmlns:v="urn:schemas-microsoft-com:vml" Requires="v">
                  <p:oleObj spid="_x0000_s3079" name="" r:id="rId4" imgW="609600" imgH="203200" progId="Equation.DSMT4">
                    <p:embed/>
                  </p:oleObj>
                </mc:Choice>
                <mc:Fallback>
                  <p:oleObj name="" r:id="rId4" imgW="609600" imgH="203200" progId="Equation.DSMT4">
                    <p:embed/>
                    <p:pic>
                      <p:nvPicPr>
                        <p:cNvPr id="0" name="图片 3078"/>
                        <p:cNvPicPr/>
                        <p:nvPr/>
                      </p:nvPicPr>
                      <p:blipFill>
                        <a:blip r:embed="rId5"/>
                        <a:stretch>
                          <a:fillRect/>
                        </a:stretch>
                      </p:blipFill>
                      <p:spPr>
                        <a:xfrm>
                          <a:off x="2744" y="2057"/>
                          <a:ext cx="714" cy="23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511">
                                            <p:txEl>
                                              <p:charRg st="0" end="50"/>
                                            </p:txEl>
                                          </p:spTgt>
                                        </p:tgtEl>
                                        <p:attrNameLst>
                                          <p:attrName>style.visibility</p:attrName>
                                        </p:attrNameLst>
                                      </p:cBhvr>
                                      <p:to>
                                        <p:strVal val="visible"/>
                                      </p:to>
                                    </p:set>
                                    <p:anim calcmode="lin" valueType="num">
                                      <p:cBhvr additive="base">
                                        <p:cTn id="12" dur="500" fill="hold"/>
                                        <p:tgtEl>
                                          <p:spTgt spid="21511">
                                            <p:txEl>
                                              <p:charRg st="0" end="5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11">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511">
                                            <p:txEl>
                                              <p:charRg st="50" end="73"/>
                                            </p:txEl>
                                          </p:spTgt>
                                        </p:tgtEl>
                                        <p:attrNameLst>
                                          <p:attrName>style.visibility</p:attrName>
                                        </p:attrNameLst>
                                      </p:cBhvr>
                                      <p:to>
                                        <p:strVal val="visible"/>
                                      </p:to>
                                    </p:set>
                                    <p:anim calcmode="lin" valueType="num">
                                      <p:cBhvr additive="base">
                                        <p:cTn id="18" dur="500" fill="hold"/>
                                        <p:tgtEl>
                                          <p:spTgt spid="21511">
                                            <p:txEl>
                                              <p:charRg st="50" end="7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511">
                                            <p:txEl>
                                              <p:charRg st="50" end="7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511">
                                            <p:txEl>
                                              <p:charRg st="73" end="112"/>
                                            </p:txEl>
                                          </p:spTgt>
                                        </p:tgtEl>
                                        <p:attrNameLst>
                                          <p:attrName>style.visibility</p:attrName>
                                        </p:attrNameLst>
                                      </p:cBhvr>
                                      <p:to>
                                        <p:strVal val="visible"/>
                                      </p:to>
                                    </p:set>
                                    <p:anim calcmode="lin" valueType="num">
                                      <p:cBhvr additive="base">
                                        <p:cTn id="24" dur="500" fill="hold"/>
                                        <p:tgtEl>
                                          <p:spTgt spid="21511">
                                            <p:txEl>
                                              <p:charRg st="73"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1511">
                                            <p:txEl>
                                              <p:charRg st="73" end="11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1511">
                                            <p:txEl>
                                              <p:charRg st="112" end="128"/>
                                            </p:txEl>
                                          </p:spTgt>
                                        </p:tgtEl>
                                        <p:attrNameLst>
                                          <p:attrName>style.visibility</p:attrName>
                                        </p:attrNameLst>
                                      </p:cBhvr>
                                      <p:to>
                                        <p:strVal val="visible"/>
                                      </p:to>
                                    </p:set>
                                    <p:anim calcmode="lin" valueType="num">
                                      <p:cBhvr additive="base">
                                        <p:cTn id="30" dur="500" fill="hold"/>
                                        <p:tgtEl>
                                          <p:spTgt spid="21511">
                                            <p:txEl>
                                              <p:charRg st="112" end="12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1511">
                                            <p:txEl>
                                              <p:charRg st="112" end="1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609600" y="333375"/>
            <a:ext cx="7772400" cy="827088"/>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MP</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模型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0723" name="Rectangle 3" descr="Rectangle: Click to edit Master text styles&#13;&#10;Second level&#13;&#10;Third level&#13;&#10;Fourth level&#13;&#10;Fifth level"/>
          <p:cNvSpPr>
            <a:spLocks noGrp="1"/>
          </p:cNvSpPr>
          <p:nvPr>
            <p:ph type="body" sz="half" idx="1"/>
          </p:nvPr>
        </p:nvSpPr>
        <p:spPr>
          <a:xfrm>
            <a:off x="755650" y="1628775"/>
            <a:ext cx="7910513" cy="4608513"/>
          </a:xfrm>
          <a:ln/>
        </p:spPr>
        <p:txBody>
          <a:bodyPr vert="horz" wrap="square" lIns="91440" tIns="45720" rIns="91440" bIns="45720" anchor="t" anchorCtr="0"/>
          <a:p>
            <a:pPr algn="just" eaLnBrk="1" hangingPunct="1">
              <a:buClr>
                <a:schemeClr val="accent1"/>
              </a:buClr>
              <a:buSzPct val="70000"/>
              <a:buFont typeface="Wingdings 2" panose="05020102010507070707" pitchFamily="18" charset="2"/>
            </a:pPr>
            <a:r>
              <a:rPr lang="en-US" altLang="zh-CN" sz="2400" dirty="0"/>
              <a:t> </a:t>
            </a:r>
            <a:r>
              <a:rPr lang="zh-CN" altLang="en-US" sz="2400" dirty="0"/>
              <a:t>函数</a:t>
            </a:r>
            <a:r>
              <a:rPr lang="en-US" altLang="zh-CN" sz="2400" dirty="0"/>
              <a:t>f</a:t>
            </a:r>
            <a:r>
              <a:rPr lang="zh-CN" altLang="en-US" sz="2400" dirty="0"/>
              <a:t>表达了神经元的输入输出特性。在</a:t>
            </a:r>
            <a:r>
              <a:rPr lang="en-US" altLang="zh-CN" sz="2400" dirty="0"/>
              <a:t>MP</a:t>
            </a:r>
            <a:r>
              <a:rPr lang="zh-CN" altLang="en-US" sz="2400" dirty="0"/>
              <a:t>模型中，</a:t>
            </a:r>
            <a:r>
              <a:rPr lang="en-US" altLang="zh-CN" sz="2400" dirty="0"/>
              <a:t>f</a:t>
            </a:r>
            <a:r>
              <a:rPr lang="zh-CN" altLang="en-US" sz="2400" dirty="0"/>
              <a:t>定义为阶跃函数：</a:t>
            </a:r>
            <a:endParaRPr lang="zh-CN" altLang="en-US" sz="2400" dirty="0"/>
          </a:p>
          <a:p>
            <a:pPr algn="just" eaLnBrk="1" hangingPunct="1">
              <a:buClr>
                <a:schemeClr val="accent1"/>
              </a:buClr>
              <a:buSzPct val="70000"/>
              <a:buFont typeface="Wingdings 2" panose="05020102010507070707" pitchFamily="18" charset="2"/>
            </a:pPr>
            <a:endParaRPr lang="zh-CN" altLang="en-US" sz="2000" dirty="0"/>
          </a:p>
          <a:p>
            <a:pPr algn="just" eaLnBrk="1" hangingPunct="1">
              <a:buClr>
                <a:schemeClr val="accent1"/>
              </a:buClr>
              <a:buSzPct val="70000"/>
              <a:buFont typeface="Wingdings 2" panose="05020102010507070707" pitchFamily="18" charset="2"/>
            </a:pPr>
            <a:endParaRPr lang="zh-CN" altLang="en-US" sz="2000" dirty="0"/>
          </a:p>
          <a:p>
            <a:pPr algn="just" eaLnBrk="1" hangingPunct="1">
              <a:buClr>
                <a:schemeClr val="accent1"/>
              </a:buClr>
              <a:buSzPct val="70000"/>
              <a:buFont typeface="Wingdings 2" panose="05020102010507070707" pitchFamily="18" charset="2"/>
            </a:pPr>
            <a:endParaRPr lang="zh-CN" altLang="en-US" sz="2000" dirty="0"/>
          </a:p>
          <a:p>
            <a:pPr algn="just" eaLnBrk="1" hangingPunct="1">
              <a:buClr>
                <a:schemeClr val="accent1"/>
              </a:buClr>
              <a:buSzPct val="70000"/>
              <a:buFont typeface="Wingdings 2" panose="05020102010507070707" pitchFamily="18" charset="2"/>
            </a:pPr>
            <a:endParaRPr lang="zh-CN" altLang="en-US" sz="2000" dirty="0"/>
          </a:p>
          <a:p>
            <a:pPr algn="just" eaLnBrk="1" hangingPunct="1">
              <a:buClr>
                <a:schemeClr val="accent1"/>
              </a:buClr>
              <a:buSzPct val="70000"/>
              <a:buFont typeface="Wingdings 2" panose="05020102010507070707" pitchFamily="18" charset="2"/>
            </a:pPr>
            <a:r>
              <a:rPr lang="zh-CN" altLang="en-US" sz="2400" dirty="0"/>
              <a:t>如果把阈值</a:t>
            </a:r>
            <a:r>
              <a:rPr lang="en-US" altLang="zh-CN" sz="2400" dirty="0"/>
              <a:t>θ</a:t>
            </a:r>
            <a:r>
              <a:rPr lang="en-US" altLang="zh-CN" sz="2400" baseline="-25000" dirty="0"/>
              <a:t>i</a:t>
            </a:r>
            <a:r>
              <a:rPr lang="zh-CN" altLang="en-US" sz="2400" dirty="0"/>
              <a:t>看作为一个特殊的权值，则可改写为</a:t>
            </a:r>
            <a:r>
              <a:rPr lang="en-US" altLang="zh-CN" sz="2400" dirty="0"/>
              <a:t>:</a:t>
            </a:r>
            <a:endParaRPr lang="en-US" altLang="zh-CN" sz="2400" dirty="0"/>
          </a:p>
          <a:p>
            <a:pPr algn="just" eaLnBrk="1" hangingPunct="1">
              <a:buClr>
                <a:schemeClr val="accent1"/>
              </a:buClr>
              <a:buSzPct val="70000"/>
              <a:buFont typeface="Wingdings 2" panose="05020102010507070707" pitchFamily="18" charset="2"/>
            </a:pPr>
            <a:endParaRPr lang="en-US" altLang="zh-CN" sz="2400" dirty="0"/>
          </a:p>
          <a:p>
            <a:pPr algn="just" eaLnBrk="1" hangingPunct="1">
              <a:buClr>
                <a:schemeClr val="accent1"/>
              </a:buClr>
              <a:buSzPct val="70000"/>
              <a:buFont typeface="Wingdings 2" panose="05020102010507070707" pitchFamily="18" charset="2"/>
            </a:pPr>
            <a:endParaRPr lang="en-US" altLang="zh-CN" sz="2400" dirty="0"/>
          </a:p>
          <a:p>
            <a:pPr algn="just" eaLnBrk="1" hangingPunct="1">
              <a:buClr>
                <a:schemeClr val="accent1"/>
              </a:buClr>
              <a:buSzPct val="70000"/>
              <a:buFont typeface="Wingdings 2" panose="05020102010507070707" pitchFamily="18" charset="2"/>
            </a:pPr>
            <a:endParaRPr lang="en-US" altLang="zh-CN" sz="2400" dirty="0"/>
          </a:p>
          <a:p>
            <a:pPr algn="just" eaLnBrk="1" hangingPunct="1">
              <a:buClr>
                <a:schemeClr val="accent1"/>
              </a:buClr>
              <a:buSzPct val="70000"/>
              <a:buFont typeface="Wingdings" panose="05000000000000000000" pitchFamily="2" charset="2"/>
              <a:buNone/>
            </a:pPr>
            <a:r>
              <a:rPr lang="zh-CN" altLang="en-US" sz="2400" dirty="0"/>
              <a:t>其中，</a:t>
            </a:r>
            <a:r>
              <a:rPr lang="en-US" altLang="zh-CN" sz="2400" dirty="0"/>
              <a:t>w</a:t>
            </a:r>
            <a:r>
              <a:rPr lang="en-US" altLang="zh-CN" sz="2400" baseline="-25000" dirty="0"/>
              <a:t>0i</a:t>
            </a:r>
            <a:r>
              <a:rPr lang="zh-CN" altLang="en-US" sz="2400" dirty="0"/>
              <a:t>＝</a:t>
            </a:r>
            <a:r>
              <a:rPr lang="en-US" altLang="zh-CN" sz="2400" dirty="0"/>
              <a:t>-θ</a:t>
            </a:r>
            <a:r>
              <a:rPr lang="en-US" altLang="zh-CN" sz="2400" baseline="-25000" dirty="0"/>
              <a:t>i</a:t>
            </a:r>
            <a:r>
              <a:rPr lang="zh-CN" altLang="en-US" sz="2400" dirty="0"/>
              <a:t>，</a:t>
            </a:r>
            <a:r>
              <a:rPr lang="en-US" altLang="zh-CN" sz="2400" dirty="0"/>
              <a:t>v</a:t>
            </a:r>
            <a:r>
              <a:rPr lang="en-US" altLang="zh-CN" sz="2400" baseline="-25000" dirty="0"/>
              <a:t>0</a:t>
            </a:r>
            <a:r>
              <a:rPr lang="zh-CN" altLang="en-US" sz="2400" dirty="0"/>
              <a:t>＝</a:t>
            </a:r>
            <a:r>
              <a:rPr lang="en-US" altLang="zh-CN" sz="2400" dirty="0"/>
              <a:t>1 </a:t>
            </a:r>
            <a:endParaRPr lang="en-US" altLang="zh-CN" sz="2400" dirty="0"/>
          </a:p>
        </p:txBody>
      </p:sp>
      <p:graphicFrame>
        <p:nvGraphicFramePr>
          <p:cNvPr id="30731" name="Object 11"/>
          <p:cNvGraphicFramePr>
            <a:graphicFrameLocks noChangeAspect="1"/>
          </p:cNvGraphicFramePr>
          <p:nvPr>
            <p:ph sz="quarter" idx="2"/>
          </p:nvPr>
        </p:nvGraphicFramePr>
        <p:xfrm>
          <a:off x="2916238" y="2565400"/>
          <a:ext cx="2160587" cy="969963"/>
        </p:xfrm>
        <a:graphic>
          <a:graphicData uri="http://schemas.openxmlformats.org/presentationml/2006/ole">
            <mc:AlternateContent xmlns:mc="http://schemas.openxmlformats.org/markup-compatibility/2006">
              <mc:Choice xmlns:v="urn:schemas-microsoft-com:vml" Requires="v">
                <p:oleObj spid="_x0000_s3078" name="" r:id="rId1" imgW="989965" imgH="444500" progId="Equation.DSMT4">
                  <p:embed/>
                </p:oleObj>
              </mc:Choice>
              <mc:Fallback>
                <p:oleObj name="" r:id="rId1" imgW="989965" imgH="444500" progId="Equation.DSMT4">
                  <p:embed/>
                  <p:pic>
                    <p:nvPicPr>
                      <p:cNvPr id="0" name="图片 3077"/>
                      <p:cNvPicPr/>
                      <p:nvPr/>
                    </p:nvPicPr>
                    <p:blipFill>
                      <a:blip r:embed="rId2"/>
                      <a:srcRect/>
                      <a:stretch>
                        <a:fillRect/>
                      </a:stretch>
                    </p:blipFill>
                    <p:spPr>
                      <a:xfrm>
                        <a:off x="2916238" y="2565400"/>
                        <a:ext cx="2160587" cy="969963"/>
                      </a:xfrm>
                      <a:prstGeom prst="rect">
                        <a:avLst/>
                      </a:prstGeom>
                      <a:noFill/>
                      <a:ln w="38100">
                        <a:miter/>
                      </a:ln>
                    </p:spPr>
                  </p:pic>
                </p:oleObj>
              </mc:Fallback>
            </mc:AlternateContent>
          </a:graphicData>
        </a:graphic>
      </p:graphicFrame>
      <p:graphicFrame>
        <p:nvGraphicFramePr>
          <p:cNvPr id="30733" name="Object 13"/>
          <p:cNvGraphicFramePr>
            <a:graphicFrameLocks noChangeAspect="1"/>
          </p:cNvGraphicFramePr>
          <p:nvPr>
            <p:ph sz="quarter" idx="3"/>
          </p:nvPr>
        </p:nvGraphicFramePr>
        <p:xfrm>
          <a:off x="2987675" y="4408488"/>
          <a:ext cx="2232025" cy="965200"/>
        </p:xfrm>
        <a:graphic>
          <a:graphicData uri="http://schemas.openxmlformats.org/presentationml/2006/ole">
            <mc:AlternateContent xmlns:mc="http://schemas.openxmlformats.org/markup-compatibility/2006">
              <mc:Choice xmlns:v="urn:schemas-microsoft-com:vml" Requires="v">
                <p:oleObj spid="_x0000_s3080" name="" r:id="rId3" imgW="939165" imgH="406400" progId="Equation.DSMT4">
                  <p:embed/>
                </p:oleObj>
              </mc:Choice>
              <mc:Fallback>
                <p:oleObj name="" r:id="rId3" imgW="939165" imgH="406400" progId="Equation.DSMT4">
                  <p:embed/>
                  <p:pic>
                    <p:nvPicPr>
                      <p:cNvPr id="0" name="图片 3079"/>
                      <p:cNvPicPr/>
                      <p:nvPr/>
                    </p:nvPicPr>
                    <p:blipFill>
                      <a:blip r:embed="rId4"/>
                      <a:srcRect/>
                      <a:stretch>
                        <a:fillRect/>
                      </a:stretch>
                    </p:blipFill>
                    <p:spPr>
                      <a:xfrm>
                        <a:off x="2987675" y="4408488"/>
                        <a:ext cx="2232025" cy="965200"/>
                      </a:xfrm>
                      <a:prstGeom prst="rect">
                        <a:avLst/>
                      </a:prstGeom>
                      <a:noFill/>
                      <a:ln w="38100">
                        <a:miter/>
                      </a:ln>
                    </p:spPr>
                  </p:pic>
                </p:oleObj>
              </mc:Fallback>
            </mc:AlternateContent>
          </a:graphicData>
        </a:graphic>
      </p:graphicFrame>
      <p:sp>
        <p:nvSpPr>
          <p:cNvPr id="36870" name="灯片编号占位符 7"/>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charRg st="0" end="35"/>
                                            </p:txEl>
                                          </p:spTgt>
                                        </p:tgtEl>
                                        <p:attrNameLst>
                                          <p:attrName>style.visibility</p:attrName>
                                        </p:attrNameLst>
                                      </p:cBhvr>
                                      <p:to>
                                        <p:strVal val="visible"/>
                                      </p:to>
                                    </p:set>
                                    <p:anim calcmode="lin" valueType="num">
                                      <p:cBhvr additive="base">
                                        <p:cTn id="7" dur="500" fill="hold"/>
                                        <p:tgtEl>
                                          <p:spTgt spid="30723">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0731"/>
                                        </p:tgtEl>
                                        <p:attrNameLst>
                                          <p:attrName>style.visibility</p:attrName>
                                        </p:attrNameLst>
                                      </p:cBhvr>
                                      <p:to>
                                        <p:strVal val="visible"/>
                                      </p:to>
                                    </p:set>
                                    <p:animEffect transition="in" filter="dissolve">
                                      <p:cBhvr>
                                        <p:cTn id="13" dur="500"/>
                                        <p:tgtEl>
                                          <p:spTgt spid="307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23">
                                            <p:txEl>
                                              <p:charRg st="39" end="64"/>
                                            </p:txEl>
                                          </p:spTgt>
                                        </p:tgtEl>
                                        <p:attrNameLst>
                                          <p:attrName>style.visibility</p:attrName>
                                        </p:attrNameLst>
                                      </p:cBhvr>
                                      <p:to>
                                        <p:strVal val="visible"/>
                                      </p:to>
                                    </p:set>
                                    <p:anim calcmode="lin" valueType="num">
                                      <p:cBhvr additive="base">
                                        <p:cTn id="18" dur="500" fill="hold"/>
                                        <p:tgtEl>
                                          <p:spTgt spid="30723">
                                            <p:txEl>
                                              <p:charRg st="39" end="6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23">
                                            <p:txEl>
                                              <p:charRg st="39" end="6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0733"/>
                                        </p:tgtEl>
                                        <p:attrNameLst>
                                          <p:attrName>style.visibility</p:attrName>
                                        </p:attrNameLst>
                                      </p:cBhvr>
                                      <p:to>
                                        <p:strVal val="visible"/>
                                      </p:to>
                                    </p:set>
                                    <p:animEffect transition="in" filter="checkerboard(across)">
                                      <p:cBhvr>
                                        <p:cTn id="24" dur="500"/>
                                        <p:tgtEl>
                                          <p:spTgt spid="30733"/>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30723">
                                            <p:txEl>
                                              <p:charRg st="67" end="84"/>
                                            </p:txEl>
                                          </p:spTgt>
                                        </p:tgtEl>
                                        <p:attrNameLst>
                                          <p:attrName>style.visibility</p:attrName>
                                        </p:attrNameLst>
                                      </p:cBhvr>
                                      <p:to>
                                        <p:strVal val="visible"/>
                                      </p:to>
                                    </p:set>
                                    <p:anim calcmode="lin" valueType="num">
                                      <p:cBhvr additive="base">
                                        <p:cTn id="28" dur="500" fill="hold"/>
                                        <p:tgtEl>
                                          <p:spTgt spid="30723">
                                            <p:txEl>
                                              <p:charRg st="67" end="8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723">
                                            <p:txEl>
                                              <p:charRg st="67" end="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p:nvPr>
        </p:nvSpPr>
        <p:spPr>
          <a:xfrm>
            <a:off x="609600" y="333375"/>
            <a:ext cx="7772400" cy="75565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MP</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模型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0355" name="Rectangle 3" descr="Rectangle: Click to edit Master text styles&#10;Second level&#10;Third level&#10;Fourth level&#10;Fifth level"/>
          <p:cNvSpPr>
            <a:spLocks noGrp="1" noChangeArrowheads="1"/>
          </p:cNvSpPr>
          <p:nvPr>
            <p:ph type="body" sz="half" idx="1"/>
          </p:nvPr>
        </p:nvSpPr>
        <p:spPr>
          <a:xfrm>
            <a:off x="539750" y="1196975"/>
            <a:ext cx="7694613" cy="5040313"/>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为用连续型的函数表达神经元的非线性变换能力，常采用</a:t>
            </a:r>
            <a:r>
              <a:rPr kumimoji="0" lang="en-US" altLang="zh-CN" sz="2000" b="0" i="0" u="none" strike="noStrike" kern="1200" cap="none" spc="0" normalizeH="0" baseline="0" noProof="0">
                <a:ln>
                  <a:noFill/>
                </a:ln>
                <a:solidFill>
                  <a:schemeClr val="tx2"/>
                </a:solidFill>
                <a:effectLst/>
                <a:uLnTx/>
                <a:uFillTx/>
                <a:latin typeface="+mn-lt"/>
                <a:ea typeface="+mn-ea"/>
                <a:cs typeface="+mn-cs"/>
              </a:rPr>
              <a:t>s</a:t>
            </a:r>
            <a:r>
              <a:rPr kumimoji="0" lang="zh-CN" altLang="en-US" sz="2000" b="0" i="0" u="none" strike="noStrike" kern="1200" cap="none" spc="0" normalizeH="0" baseline="0" noProof="0">
                <a:ln>
                  <a:noFill/>
                </a:ln>
                <a:solidFill>
                  <a:schemeClr val="tx2"/>
                </a:solidFill>
                <a:effectLst/>
                <a:uLnTx/>
                <a:uFillTx/>
                <a:latin typeface="+mn-lt"/>
                <a:ea typeface="+mn-ea"/>
                <a:cs typeface="+mn-cs"/>
              </a:rPr>
              <a:t>型函数</a:t>
            </a:r>
            <a:r>
              <a:rPr kumimoji="0" lang="en-US" altLang="zh-CN" sz="2000" b="0" i="0" u="none" strike="noStrike" kern="1200" cap="none" spc="0" normalizeH="0" baseline="0" noProof="0">
                <a:ln>
                  <a:noFill/>
                </a:ln>
                <a:solidFill>
                  <a:schemeClr val="tx2"/>
                </a:solidFill>
                <a:effectLst/>
                <a:uLnTx/>
                <a:uFillTx/>
                <a:latin typeface="+mn-lt"/>
                <a:ea typeface="+mn-ea"/>
                <a:cs typeface="+mn-cs"/>
              </a:rPr>
              <a:t>:</a:t>
            </a: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en-US" altLang="zh-CN" sz="2000" b="0" i="0" u="none" strike="noStrike" kern="1200" cap="none" spc="0" normalizeH="0" baseline="0" noProof="0">
                <a:ln>
                  <a:noFill/>
                </a:ln>
                <a:solidFill>
                  <a:schemeClr val="tx2"/>
                </a:solidFill>
                <a:effectLst/>
                <a:uLnTx/>
                <a:uFillTx/>
                <a:latin typeface="+mn-lt"/>
                <a:ea typeface="+mn-ea"/>
                <a:cs typeface="+mn-cs"/>
              </a:rPr>
              <a:t> </a:t>
            </a: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en-US" altLang="zh-CN" sz="2000" b="0" i="0" u="none" strike="noStrike" kern="1200" cap="none" spc="0" normalizeH="0" baseline="0" noProof="0">
                <a:ln>
                  <a:noFill/>
                </a:ln>
                <a:solidFill>
                  <a:schemeClr val="tx2"/>
                </a:solidFill>
                <a:effectLst/>
                <a:uLnTx/>
                <a:uFillTx/>
                <a:latin typeface="+mn-lt"/>
                <a:ea typeface="+mn-ea"/>
                <a:cs typeface="+mn-cs"/>
              </a:rPr>
              <a:t>MP</a:t>
            </a:r>
            <a:r>
              <a:rPr kumimoji="0" lang="zh-CN" altLang="en-US" sz="2000" b="0" i="0" u="none" strike="noStrike" kern="1200" cap="none" spc="0" normalizeH="0" baseline="0" noProof="0">
                <a:ln>
                  <a:noFill/>
                </a:ln>
                <a:solidFill>
                  <a:schemeClr val="tx2"/>
                </a:solidFill>
                <a:effectLst/>
                <a:uLnTx/>
                <a:uFillTx/>
                <a:latin typeface="+mn-lt"/>
                <a:ea typeface="+mn-ea"/>
                <a:cs typeface="+mn-cs"/>
              </a:rPr>
              <a:t>模型在发表时并没有给出一个学习算法来调整神经元之间的连接权。但是，我们可以根据需要，采用一些常见的算法来调整神经元连接权，以达到学习目的。</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p:txBody>
      </p:sp>
      <p:sp>
        <p:nvSpPr>
          <p:cNvPr id="37892" name="灯片编号占位符 7"/>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7893" name="Rectangle 6"/>
          <p:cNvSpPr/>
          <p:nvPr/>
        </p:nvSpPr>
        <p:spPr>
          <a:xfrm>
            <a:off x="0" y="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pSp>
        <p:nvGrpSpPr>
          <p:cNvPr id="2" name="Group 11"/>
          <p:cNvGrpSpPr/>
          <p:nvPr/>
        </p:nvGrpSpPr>
        <p:grpSpPr>
          <a:xfrm>
            <a:off x="827088" y="1987550"/>
            <a:ext cx="7705725" cy="3673475"/>
            <a:chOff x="521" y="1706"/>
            <a:chExt cx="4854" cy="2314"/>
          </a:xfrm>
        </p:grpSpPr>
        <p:pic>
          <p:nvPicPr>
            <p:cNvPr id="37895" name="Picture 4"/>
            <p:cNvPicPr>
              <a:picLocks noChangeAspect="1"/>
            </p:cNvPicPr>
            <p:nvPr/>
          </p:nvPicPr>
          <p:blipFill>
            <a:blip r:embed="rId1"/>
            <a:stretch>
              <a:fillRect/>
            </a:stretch>
          </p:blipFill>
          <p:spPr>
            <a:xfrm>
              <a:off x="521" y="1706"/>
              <a:ext cx="2311" cy="1851"/>
            </a:xfrm>
            <a:prstGeom prst="rect">
              <a:avLst/>
            </a:prstGeom>
            <a:noFill/>
            <a:ln w="9525">
              <a:noFill/>
            </a:ln>
          </p:spPr>
        </p:pic>
        <p:graphicFrame>
          <p:nvGraphicFramePr>
            <p:cNvPr id="37896" name="Object 7"/>
            <p:cNvGraphicFramePr>
              <a:graphicFrameLocks noChangeAspect="1"/>
            </p:cNvGraphicFramePr>
            <p:nvPr/>
          </p:nvGraphicFramePr>
          <p:xfrm>
            <a:off x="1156" y="3569"/>
            <a:ext cx="977" cy="405"/>
          </p:xfrm>
          <a:graphic>
            <a:graphicData uri="http://schemas.openxmlformats.org/presentationml/2006/ole">
              <mc:AlternateContent xmlns:mc="http://schemas.openxmlformats.org/markup-compatibility/2006">
                <mc:Choice xmlns:v="urn:schemas-microsoft-com:vml" Requires="v">
                  <p:oleObj spid="_x0000_s3083" name="" r:id="rId2" imgW="889000" imgH="368300" progId="Equation.DSMT4">
                    <p:embed/>
                  </p:oleObj>
                </mc:Choice>
                <mc:Fallback>
                  <p:oleObj name="" r:id="rId2" imgW="889000" imgH="368300" progId="Equation.DSMT4">
                    <p:embed/>
                    <p:pic>
                      <p:nvPicPr>
                        <p:cNvPr id="0" name="图片 3082"/>
                        <p:cNvPicPr/>
                        <p:nvPr/>
                      </p:nvPicPr>
                      <p:blipFill>
                        <a:blip r:embed="rId3"/>
                        <a:stretch>
                          <a:fillRect/>
                        </a:stretch>
                      </p:blipFill>
                      <p:spPr>
                        <a:xfrm>
                          <a:off x="1156" y="3569"/>
                          <a:ext cx="977" cy="405"/>
                        </a:xfrm>
                        <a:prstGeom prst="rect">
                          <a:avLst/>
                        </a:prstGeom>
                        <a:noFill/>
                        <a:ln w="38100">
                          <a:noFill/>
                          <a:miter/>
                        </a:ln>
                      </p:spPr>
                    </p:pic>
                  </p:oleObj>
                </mc:Fallback>
              </mc:AlternateContent>
            </a:graphicData>
          </a:graphic>
        </p:graphicFrame>
        <p:graphicFrame>
          <p:nvGraphicFramePr>
            <p:cNvPr id="37897" name="Object 5"/>
            <p:cNvGraphicFramePr>
              <a:graphicFrameLocks noChangeAspect="1"/>
            </p:cNvGraphicFramePr>
            <p:nvPr/>
          </p:nvGraphicFramePr>
          <p:xfrm>
            <a:off x="3016" y="1888"/>
            <a:ext cx="2359" cy="1750"/>
          </p:xfrm>
          <a:graphic>
            <a:graphicData uri="http://schemas.openxmlformats.org/presentationml/2006/ole">
              <mc:AlternateContent xmlns:mc="http://schemas.openxmlformats.org/markup-compatibility/2006">
                <mc:Choice xmlns:v="urn:schemas-microsoft-com:vml" Requires="v">
                  <p:oleObj spid="_x0000_s3081" name="" r:id="rId4" imgW="3860800" imgH="2867660" progId="Visio.Drawing.11">
                    <p:embed/>
                  </p:oleObj>
                </mc:Choice>
                <mc:Fallback>
                  <p:oleObj name="" r:id="rId4" imgW="3860800" imgH="2867660" progId="Visio.Drawing.11">
                    <p:embed/>
                    <p:pic>
                      <p:nvPicPr>
                        <p:cNvPr id="0" name="图片 3080"/>
                        <p:cNvPicPr/>
                        <p:nvPr/>
                      </p:nvPicPr>
                      <p:blipFill>
                        <a:blip r:embed="rId5"/>
                        <a:stretch>
                          <a:fillRect/>
                        </a:stretch>
                      </p:blipFill>
                      <p:spPr>
                        <a:xfrm>
                          <a:off x="3016" y="1888"/>
                          <a:ext cx="2359" cy="1750"/>
                        </a:xfrm>
                        <a:prstGeom prst="rect">
                          <a:avLst/>
                        </a:prstGeom>
                        <a:noFill/>
                        <a:ln w="38100">
                          <a:noFill/>
                          <a:miter/>
                        </a:ln>
                      </p:spPr>
                    </p:pic>
                  </p:oleObj>
                </mc:Fallback>
              </mc:AlternateContent>
            </a:graphicData>
          </a:graphic>
        </p:graphicFrame>
        <p:graphicFrame>
          <p:nvGraphicFramePr>
            <p:cNvPr id="37898" name="Object 9"/>
            <p:cNvGraphicFramePr>
              <a:graphicFrameLocks noChangeAspect="1"/>
            </p:cNvGraphicFramePr>
            <p:nvPr/>
          </p:nvGraphicFramePr>
          <p:xfrm>
            <a:off x="3561" y="3618"/>
            <a:ext cx="1043" cy="402"/>
          </p:xfrm>
          <a:graphic>
            <a:graphicData uri="http://schemas.openxmlformats.org/presentationml/2006/ole">
              <mc:AlternateContent xmlns:mc="http://schemas.openxmlformats.org/markup-compatibility/2006">
                <mc:Choice xmlns:v="urn:schemas-microsoft-com:vml" Requires="v">
                  <p:oleObj spid="_x0000_s3082" name="" r:id="rId6" imgW="989965" imgH="381000" progId="Equation.DSMT4">
                    <p:embed/>
                  </p:oleObj>
                </mc:Choice>
                <mc:Fallback>
                  <p:oleObj name="" r:id="rId6" imgW="989965" imgH="381000" progId="Equation.DSMT4">
                    <p:embed/>
                    <p:pic>
                      <p:nvPicPr>
                        <p:cNvPr id="0" name="图片 3081"/>
                        <p:cNvPicPr/>
                        <p:nvPr/>
                      </p:nvPicPr>
                      <p:blipFill>
                        <a:blip r:embed="rId7"/>
                        <a:stretch>
                          <a:fillRect/>
                        </a:stretch>
                      </p:blipFill>
                      <p:spPr>
                        <a:xfrm>
                          <a:off x="3561" y="3618"/>
                          <a:ext cx="1043" cy="40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charRg st="0" end="31"/>
                                            </p:txEl>
                                          </p:spTgt>
                                        </p:tgtEl>
                                        <p:attrNameLst>
                                          <p:attrName>style.visibility</p:attrName>
                                        </p:attrNameLst>
                                      </p:cBhvr>
                                      <p:to>
                                        <p:strVal val="visible"/>
                                      </p:to>
                                    </p:set>
                                    <p:anim calcmode="lin" valueType="num">
                                      <p:cBhvr additive="base">
                                        <p:cTn id="7" dur="500" fill="hold"/>
                                        <p:tgtEl>
                                          <p:spTgt spid="100355">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0355">
                                            <p:txEl>
                                              <p:charRg st="44" end="116"/>
                                            </p:txEl>
                                          </p:spTgt>
                                        </p:tgtEl>
                                        <p:attrNameLst>
                                          <p:attrName>style.visibility</p:attrName>
                                        </p:attrNameLst>
                                      </p:cBhvr>
                                      <p:to>
                                        <p:strVal val="visible"/>
                                      </p:to>
                                    </p:set>
                                    <p:anim calcmode="lin" valueType="num">
                                      <p:cBhvr additive="base">
                                        <p:cTn id="18" dur="500" fill="hold"/>
                                        <p:tgtEl>
                                          <p:spTgt spid="100355">
                                            <p:txEl>
                                              <p:charRg st="44" end="11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0355">
                                            <p:txEl>
                                              <p:charRg st="44"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685800" y="3048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PDP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模型</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1747" name="Rectangle 3" descr="Rectangle: Click to edit Master text styles&#13;&#10;Second level&#13;&#10;Third level&#13;&#10;Fourth level&#13;&#10;Fifth level"/>
          <p:cNvSpPr>
            <a:spLocks noGrp="1"/>
          </p:cNvSpPr>
          <p:nvPr>
            <p:ph idx="1"/>
          </p:nvPr>
        </p:nvSpPr>
        <p:spPr>
          <a:xfrm>
            <a:off x="533400" y="1524000"/>
            <a:ext cx="8305800" cy="5105400"/>
          </a:xfrm>
          <a:ln/>
        </p:spPr>
        <p:txBody>
          <a:bodyPr vert="horz" wrap="square" lIns="91440" tIns="45720" rIns="91440" bIns="45720" anchor="t" anchorCtr="0"/>
          <a:p>
            <a:pPr marL="609600" indent="-609600" eaLnBrk="1" hangingPunct="1"/>
            <a:r>
              <a:rPr lang="en-US" altLang="zh-CN" sz="2400" dirty="0"/>
              <a:t>Rumellhart</a:t>
            </a:r>
            <a:r>
              <a:rPr lang="zh-CN" altLang="en-US" sz="2400" dirty="0"/>
              <a:t>，</a:t>
            </a:r>
            <a:r>
              <a:rPr lang="en-US" altLang="zh-CN" sz="2400" dirty="0"/>
              <a:t>McClelland</a:t>
            </a:r>
            <a:r>
              <a:rPr lang="zh-CN" altLang="en-US" sz="2400" dirty="0"/>
              <a:t>，</a:t>
            </a:r>
            <a:r>
              <a:rPr lang="en-US" altLang="zh-CN" sz="2400" dirty="0"/>
              <a:t>Hinton</a:t>
            </a:r>
            <a:r>
              <a:rPr lang="zh-CN" altLang="en-US" sz="2400" dirty="0"/>
              <a:t>提出的并行分布处理</a:t>
            </a:r>
            <a:r>
              <a:rPr lang="en-US" altLang="zh-CN" sz="2400" dirty="0"/>
              <a:t>(Parallel Distributed Processing)</a:t>
            </a:r>
            <a:r>
              <a:rPr lang="zh-CN" altLang="en-US" sz="2400" dirty="0"/>
              <a:t>模型是一个通用的神经网络模型。 </a:t>
            </a:r>
            <a:endParaRPr lang="zh-CN" altLang="en-US" sz="2400" dirty="0"/>
          </a:p>
          <a:p>
            <a:pPr marL="990600" lvl="1" indent="-533400" eaLnBrk="1" hangingPunct="1"/>
            <a:r>
              <a:rPr lang="en-US" altLang="zh-CN" sz="2000" dirty="0"/>
              <a:t>1</a:t>
            </a:r>
            <a:r>
              <a:rPr lang="zh-CN" altLang="en-US" sz="2000" dirty="0"/>
              <a:t>）一组处理单元；</a:t>
            </a:r>
            <a:endParaRPr lang="zh-CN" altLang="en-US" sz="2000" dirty="0"/>
          </a:p>
          <a:p>
            <a:pPr marL="990600" lvl="1" indent="-533400" eaLnBrk="1" hangingPunct="1"/>
            <a:r>
              <a:rPr lang="en-US" altLang="zh-CN" sz="2000" dirty="0"/>
              <a:t>2</a:t>
            </a:r>
            <a:r>
              <a:rPr lang="zh-CN" altLang="en-US" sz="2000" dirty="0"/>
              <a:t>）处理单元的激活状态（</a:t>
            </a:r>
            <a:r>
              <a:rPr lang="en-US" altLang="zh-CN" sz="2000" dirty="0"/>
              <a:t>ai</a:t>
            </a:r>
            <a:r>
              <a:rPr lang="zh-CN" altLang="en-US" sz="2000" dirty="0"/>
              <a:t>）；</a:t>
            </a:r>
            <a:endParaRPr lang="zh-CN" altLang="en-US" sz="2000" dirty="0"/>
          </a:p>
          <a:p>
            <a:pPr marL="990600" lvl="1" indent="-533400" eaLnBrk="1" hangingPunct="1"/>
            <a:r>
              <a:rPr lang="en-US" altLang="zh-CN" sz="2000" dirty="0"/>
              <a:t>3</a:t>
            </a:r>
            <a:r>
              <a:rPr lang="zh-CN" altLang="en-US" sz="2000" dirty="0"/>
              <a:t>）每个处理单元的输出函数（</a:t>
            </a:r>
            <a:r>
              <a:rPr lang="en-US" altLang="zh-CN" sz="2000" dirty="0"/>
              <a:t>fi</a:t>
            </a:r>
            <a:r>
              <a:rPr lang="zh-CN" altLang="en-US" sz="2000" dirty="0"/>
              <a:t>）；</a:t>
            </a:r>
            <a:endParaRPr lang="zh-CN" altLang="en-US" sz="2000" dirty="0"/>
          </a:p>
          <a:p>
            <a:pPr marL="990600" lvl="1" indent="-533400" eaLnBrk="1" hangingPunct="1"/>
            <a:r>
              <a:rPr lang="en-US" altLang="zh-CN" sz="2000" dirty="0"/>
              <a:t>4</a:t>
            </a:r>
            <a:r>
              <a:rPr lang="zh-CN" altLang="en-US" sz="2000" dirty="0"/>
              <a:t>）处理单元之间的联接模式；</a:t>
            </a:r>
            <a:endParaRPr lang="zh-CN" altLang="en-US" sz="2000" dirty="0"/>
          </a:p>
          <a:p>
            <a:pPr marL="990600" lvl="1" indent="-533400" eaLnBrk="1" hangingPunct="1"/>
            <a:r>
              <a:rPr lang="en-US" altLang="zh-CN" sz="2000" dirty="0"/>
              <a:t>5</a:t>
            </a:r>
            <a:r>
              <a:rPr lang="zh-CN" altLang="en-US" sz="2000" dirty="0"/>
              <a:t>）传递规则（∑</a:t>
            </a:r>
            <a:r>
              <a:rPr lang="en-US" altLang="zh-CN" sz="2000" dirty="0"/>
              <a:t>wijoi</a:t>
            </a:r>
            <a:r>
              <a:rPr lang="zh-CN" altLang="en-US" sz="2000" dirty="0"/>
              <a:t>）；</a:t>
            </a:r>
            <a:endParaRPr lang="zh-CN" altLang="en-US" sz="2000" dirty="0"/>
          </a:p>
          <a:p>
            <a:pPr marL="990600" lvl="1" indent="-533400" eaLnBrk="1" hangingPunct="1"/>
            <a:r>
              <a:rPr lang="en-US" altLang="zh-CN" sz="2000" dirty="0"/>
              <a:t>6</a:t>
            </a:r>
            <a:r>
              <a:rPr lang="zh-CN" altLang="en-US" sz="2000" dirty="0"/>
              <a:t>）把处理单元的输入及当前状态结合起来产生激活值的激活规则（</a:t>
            </a:r>
            <a:r>
              <a:rPr lang="en-US" altLang="zh-CN" sz="2000" dirty="0"/>
              <a:t>Fi</a:t>
            </a:r>
            <a:r>
              <a:rPr lang="zh-CN" altLang="en-US" sz="2000" dirty="0"/>
              <a:t>）；</a:t>
            </a:r>
            <a:endParaRPr lang="zh-CN" altLang="en-US" sz="2000" dirty="0"/>
          </a:p>
          <a:p>
            <a:pPr marL="990600" lvl="1" indent="-533400" eaLnBrk="1" hangingPunct="1"/>
            <a:r>
              <a:rPr lang="en-US" altLang="zh-CN" sz="2000" dirty="0"/>
              <a:t>7</a:t>
            </a:r>
            <a:r>
              <a:rPr lang="zh-CN" altLang="en-US" sz="2000" dirty="0"/>
              <a:t>）通过经验修改联接强度的学习规则；</a:t>
            </a:r>
            <a:endParaRPr lang="zh-CN" altLang="en-US" sz="2000" dirty="0"/>
          </a:p>
          <a:p>
            <a:pPr marL="990600" lvl="1" indent="-533400" eaLnBrk="1" hangingPunct="1"/>
            <a:r>
              <a:rPr lang="en-US" altLang="zh-CN" sz="2000" dirty="0"/>
              <a:t>8</a:t>
            </a:r>
            <a:r>
              <a:rPr lang="zh-CN" altLang="en-US" sz="2000" dirty="0"/>
              <a:t>）系统运行的环境（样本集合）。 </a:t>
            </a:r>
            <a:endParaRPr lang="zh-CN" altLang="en-US" sz="2000" dirty="0"/>
          </a:p>
        </p:txBody>
      </p:sp>
      <p:sp>
        <p:nvSpPr>
          <p:cNvPr id="3891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charRg st="0" end="87"/>
                                            </p:txEl>
                                          </p:spTgt>
                                        </p:tgtEl>
                                        <p:attrNameLst>
                                          <p:attrName>style.visibility</p:attrName>
                                        </p:attrNameLst>
                                      </p:cBhvr>
                                      <p:to>
                                        <p:strVal val="visible"/>
                                      </p:to>
                                    </p:set>
                                    <p:anim calcmode="lin" valueType="num">
                                      <p:cBhvr additive="base">
                                        <p:cTn id="7" dur="500" fill="hold"/>
                                        <p:tgtEl>
                                          <p:spTgt spid="31747">
                                            <p:txEl>
                                              <p:charRg st="0" end="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charRg st="0" end="8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charRg st="87" end="97"/>
                                            </p:txEl>
                                          </p:spTgt>
                                        </p:tgtEl>
                                        <p:attrNameLst>
                                          <p:attrName>style.visibility</p:attrName>
                                        </p:attrNameLst>
                                      </p:cBhvr>
                                      <p:to>
                                        <p:strVal val="visible"/>
                                      </p:to>
                                    </p:set>
                                    <p:anim calcmode="lin" valueType="num">
                                      <p:cBhvr additive="base">
                                        <p:cTn id="13" dur="500" fill="hold"/>
                                        <p:tgtEl>
                                          <p:spTgt spid="31747">
                                            <p:txEl>
                                              <p:charRg st="87" end="9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charRg st="87" end="97"/>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1747">
                                            <p:txEl>
                                              <p:charRg st="97" end="114"/>
                                            </p:txEl>
                                          </p:spTgt>
                                        </p:tgtEl>
                                        <p:attrNameLst>
                                          <p:attrName>style.visibility</p:attrName>
                                        </p:attrNameLst>
                                      </p:cBhvr>
                                      <p:to>
                                        <p:strVal val="visible"/>
                                      </p:to>
                                    </p:set>
                                    <p:anim calcmode="lin" valueType="num">
                                      <p:cBhvr additive="base">
                                        <p:cTn id="18" dur="500" fill="hold"/>
                                        <p:tgtEl>
                                          <p:spTgt spid="31747">
                                            <p:txEl>
                                              <p:charRg st="97" end="11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1747">
                                            <p:txEl>
                                              <p:charRg st="97" end="11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31747">
                                            <p:txEl>
                                              <p:charRg st="114" end="133"/>
                                            </p:txEl>
                                          </p:spTgt>
                                        </p:tgtEl>
                                        <p:attrNameLst>
                                          <p:attrName>style.visibility</p:attrName>
                                        </p:attrNameLst>
                                      </p:cBhvr>
                                      <p:to>
                                        <p:strVal val="visible"/>
                                      </p:to>
                                    </p:set>
                                    <p:anim calcmode="lin" valueType="num">
                                      <p:cBhvr additive="base">
                                        <p:cTn id="23" dur="500" fill="hold"/>
                                        <p:tgtEl>
                                          <p:spTgt spid="31747">
                                            <p:txEl>
                                              <p:charRg st="114" end="13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7">
                                            <p:txEl>
                                              <p:charRg st="114" end="13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31747">
                                            <p:txEl>
                                              <p:charRg st="133" end="148"/>
                                            </p:txEl>
                                          </p:spTgt>
                                        </p:tgtEl>
                                        <p:attrNameLst>
                                          <p:attrName>style.visibility</p:attrName>
                                        </p:attrNameLst>
                                      </p:cBhvr>
                                      <p:to>
                                        <p:strVal val="visible"/>
                                      </p:to>
                                    </p:set>
                                    <p:anim calcmode="lin" valueType="num">
                                      <p:cBhvr additive="base">
                                        <p:cTn id="28" dur="500" fill="hold"/>
                                        <p:tgtEl>
                                          <p:spTgt spid="31747">
                                            <p:txEl>
                                              <p:charRg st="133" end="14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1747">
                                            <p:txEl>
                                              <p:charRg st="133" end="14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31747">
                                            <p:txEl>
                                              <p:charRg st="148" end="164"/>
                                            </p:txEl>
                                          </p:spTgt>
                                        </p:tgtEl>
                                        <p:attrNameLst>
                                          <p:attrName>style.visibility</p:attrName>
                                        </p:attrNameLst>
                                      </p:cBhvr>
                                      <p:to>
                                        <p:strVal val="visible"/>
                                      </p:to>
                                    </p:set>
                                    <p:anim calcmode="lin" valueType="num">
                                      <p:cBhvr additive="base">
                                        <p:cTn id="33" dur="500" fill="hold"/>
                                        <p:tgtEl>
                                          <p:spTgt spid="31747">
                                            <p:txEl>
                                              <p:charRg st="148" end="16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7">
                                            <p:txEl>
                                              <p:charRg st="148" end="16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31747">
                                            <p:txEl>
                                              <p:charRg st="164" end="199"/>
                                            </p:txEl>
                                          </p:spTgt>
                                        </p:tgtEl>
                                        <p:attrNameLst>
                                          <p:attrName>style.visibility</p:attrName>
                                        </p:attrNameLst>
                                      </p:cBhvr>
                                      <p:to>
                                        <p:strVal val="visible"/>
                                      </p:to>
                                    </p:set>
                                    <p:anim calcmode="lin" valueType="num">
                                      <p:cBhvr additive="base">
                                        <p:cTn id="38" dur="500" fill="hold"/>
                                        <p:tgtEl>
                                          <p:spTgt spid="31747">
                                            <p:txEl>
                                              <p:charRg st="164" end="19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1747">
                                            <p:txEl>
                                              <p:charRg st="164" end="19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nodeType="afterEffect">
                                  <p:stCondLst>
                                    <p:cond delay="0"/>
                                  </p:stCondLst>
                                  <p:childTnLst>
                                    <p:set>
                                      <p:cBhvr>
                                        <p:cTn id="42" dur="1" fill="hold">
                                          <p:stCondLst>
                                            <p:cond delay="0"/>
                                          </p:stCondLst>
                                        </p:cTn>
                                        <p:tgtEl>
                                          <p:spTgt spid="31747">
                                            <p:txEl>
                                              <p:charRg st="199" end="218"/>
                                            </p:txEl>
                                          </p:spTgt>
                                        </p:tgtEl>
                                        <p:attrNameLst>
                                          <p:attrName>style.visibility</p:attrName>
                                        </p:attrNameLst>
                                      </p:cBhvr>
                                      <p:to>
                                        <p:strVal val="visible"/>
                                      </p:to>
                                    </p:set>
                                    <p:anim calcmode="lin" valueType="num">
                                      <p:cBhvr additive="base">
                                        <p:cTn id="43" dur="500" fill="hold"/>
                                        <p:tgtEl>
                                          <p:spTgt spid="31747">
                                            <p:txEl>
                                              <p:charRg st="199" end="21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7">
                                            <p:txEl>
                                              <p:charRg st="199" end="218"/>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500"/>
                            </p:stCondLst>
                            <p:childTnLst>
                              <p:par>
                                <p:cTn id="46" presetID="2" presetClass="entr" presetSubtype="4" fill="hold" nodeType="afterEffect">
                                  <p:stCondLst>
                                    <p:cond delay="0"/>
                                  </p:stCondLst>
                                  <p:childTnLst>
                                    <p:set>
                                      <p:cBhvr>
                                        <p:cTn id="47" dur="1" fill="hold">
                                          <p:stCondLst>
                                            <p:cond delay="0"/>
                                          </p:stCondLst>
                                        </p:cTn>
                                        <p:tgtEl>
                                          <p:spTgt spid="31747">
                                            <p:txEl>
                                              <p:charRg st="218" end="236"/>
                                            </p:txEl>
                                          </p:spTgt>
                                        </p:tgtEl>
                                        <p:attrNameLst>
                                          <p:attrName>style.visibility</p:attrName>
                                        </p:attrNameLst>
                                      </p:cBhvr>
                                      <p:to>
                                        <p:strVal val="visible"/>
                                      </p:to>
                                    </p:set>
                                    <p:anim calcmode="lin" valueType="num">
                                      <p:cBhvr additive="base">
                                        <p:cTn id="48" dur="500" fill="hold"/>
                                        <p:tgtEl>
                                          <p:spTgt spid="31747">
                                            <p:txEl>
                                              <p:charRg st="218" end="23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1747">
                                            <p:txEl>
                                              <p:charRg st="218" end="2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a:xfrm>
            <a:off x="685800" y="609600"/>
            <a:ext cx="7772400" cy="6096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人工神经网络拓扑</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2535" name="Rectangle 7" descr="Rectangle: Click to edit Master text styles&#13;&#10;Second level&#13;&#10;Third level&#13;&#10;Fourth level&#13;&#10;Fifth level"/>
          <p:cNvSpPr>
            <a:spLocks noGrp="1"/>
          </p:cNvSpPr>
          <p:nvPr>
            <p:ph idx="1"/>
          </p:nvPr>
        </p:nvSpPr>
        <p:spPr>
          <a:xfrm>
            <a:off x="611188" y="1700213"/>
            <a:ext cx="7772400" cy="4114800"/>
          </a:xfrm>
          <a:ln/>
        </p:spPr>
        <p:txBody>
          <a:bodyPr vert="horz" wrap="square" lIns="91440" tIns="45720" rIns="91440" bIns="45720" anchor="t" anchorCtr="0"/>
          <a:p>
            <a:pPr eaLnBrk="1" hangingPunct="1"/>
            <a:r>
              <a:rPr lang="zh-CN" altLang="en-US" sz="2400" dirty="0"/>
              <a:t>前向网络</a:t>
            </a:r>
            <a:endParaRPr lang="zh-CN" altLang="en-US" sz="2400" dirty="0"/>
          </a:p>
          <a:p>
            <a:pPr eaLnBrk="1" hangingPunct="1">
              <a:buFont typeface="Wingdings" panose="05000000000000000000" pitchFamily="2" charset="2"/>
              <a:buNone/>
            </a:pPr>
            <a:r>
              <a:rPr lang="zh-CN" altLang="en-US" sz="2400" dirty="0"/>
              <a:t>	神经元分层排列，分别组成输入层、中间层（隐层）和输出层。每一层神经元只接收来自前一层神经元的输出。</a:t>
            </a:r>
            <a:endParaRPr lang="zh-CN" altLang="en-US" sz="2400" dirty="0"/>
          </a:p>
        </p:txBody>
      </p:sp>
      <p:sp>
        <p:nvSpPr>
          <p:cNvPr id="3994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22536" name="Picture 8"/>
          <p:cNvPicPr>
            <a:picLocks noChangeAspect="1"/>
          </p:cNvPicPr>
          <p:nvPr/>
        </p:nvPicPr>
        <p:blipFill>
          <a:blip r:embed="rId1">
            <a:biLevel thresh="50000"/>
            <a:grayscl/>
          </a:blip>
          <a:srcRect l="12521" t="16467" r="12347" b="9628"/>
          <a:stretch>
            <a:fillRect/>
          </a:stretch>
        </p:blipFill>
        <p:spPr>
          <a:xfrm>
            <a:off x="1430338" y="2997200"/>
            <a:ext cx="6021387" cy="3595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5">
                                            <p:txEl>
                                              <p:charRg st="0" end="5"/>
                                            </p:txEl>
                                          </p:spTgt>
                                        </p:tgtEl>
                                        <p:attrNameLst>
                                          <p:attrName>style.visibility</p:attrName>
                                        </p:attrNameLst>
                                      </p:cBhvr>
                                      <p:to>
                                        <p:strVal val="visible"/>
                                      </p:to>
                                    </p:set>
                                    <p:anim calcmode="lin" valueType="num">
                                      <p:cBhvr additive="base">
                                        <p:cTn id="7" dur="500" fill="hold"/>
                                        <p:tgtEl>
                                          <p:spTgt spid="22535">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5">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5">
                                            <p:txEl>
                                              <p:charRg st="5" end="56"/>
                                            </p:txEl>
                                          </p:spTgt>
                                        </p:tgtEl>
                                        <p:attrNameLst>
                                          <p:attrName>style.visibility</p:attrName>
                                        </p:attrNameLst>
                                      </p:cBhvr>
                                      <p:to>
                                        <p:strVal val="visible"/>
                                      </p:to>
                                    </p:set>
                                    <p:anim calcmode="lin" valueType="num">
                                      <p:cBhvr additive="base">
                                        <p:cTn id="13" dur="500" fill="hold"/>
                                        <p:tgtEl>
                                          <p:spTgt spid="22535">
                                            <p:txEl>
                                              <p:charRg st="5"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5">
                                            <p:txEl>
                                              <p:charRg st="5" end="5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2536"/>
                                        </p:tgtEl>
                                        <p:attrNameLst>
                                          <p:attrName>style.visibility</p:attrName>
                                        </p:attrNameLst>
                                      </p:cBhvr>
                                      <p:to>
                                        <p:strVal val="visible"/>
                                      </p:to>
                                    </p:set>
                                    <p:animEffect transition="in" filter="dissolve">
                                      <p:cBhvr>
                                        <p:cTn id="19"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从输出层到输入层有反馈的网络</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0963" name="Rectangle 3" descr="Rectangle: Click to edit Master text styles&#13;&#10;Second level&#13;&#10;Third level&#13;&#10;Fourth level&#13;&#10;Fifth level"/>
          <p:cNvSpPr>
            <a:spLocks noGrp="1"/>
          </p:cNvSpPr>
          <p:nvPr>
            <p:ph idx="1"/>
          </p:nvPr>
        </p:nvSpPr>
        <p:spPr>
          <a:xfrm>
            <a:off x="609600" y="1219200"/>
            <a:ext cx="8077200" cy="5334000"/>
          </a:xfrm>
          <a:ln/>
        </p:spPr>
        <p:txBody>
          <a:bodyPr vert="horz" wrap="square" lIns="91440" tIns="45720" rIns="91440" bIns="45720" anchor="t" anchorCtr="0"/>
          <a:p>
            <a:pPr marL="609600" indent="-609600" eaLnBrk="1" hangingPunct="1">
              <a:lnSpc>
                <a:spcPct val="90000"/>
              </a:lnSpc>
              <a:buFont typeface="Wingdings" panose="05000000000000000000" pitchFamily="2" charset="2"/>
              <a:buNone/>
            </a:pPr>
            <a:endParaRPr lang="zh-CN" altLang="zh-CN" sz="2400" dirty="0"/>
          </a:p>
        </p:txBody>
      </p:sp>
      <p:sp>
        <p:nvSpPr>
          <p:cNvPr id="4096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23559" name="Picture 7"/>
          <p:cNvPicPr>
            <a:picLocks noChangeAspect="1"/>
          </p:cNvPicPr>
          <p:nvPr/>
        </p:nvPicPr>
        <p:blipFill>
          <a:blip r:embed="rId1">
            <a:biLevel thresh="50000"/>
            <a:grayscl/>
          </a:blip>
          <a:srcRect l="8348" t="17020" r="12347" b="11461"/>
          <a:stretch>
            <a:fillRect/>
          </a:stretch>
        </p:blipFill>
        <p:spPr>
          <a:xfrm>
            <a:off x="684213" y="1916113"/>
            <a:ext cx="7200900" cy="3948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dissolve">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层内有互连的网络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03" name="Rectangle 3" descr="Rectangle: Click to edit Master text styles&#13;&#10;Second level&#13;&#10;Third level&#13;&#10;Fourth level&#13;&#10;Fifth level"/>
          <p:cNvSpPr>
            <a:spLocks noGrp="1"/>
          </p:cNvSpPr>
          <p:nvPr>
            <p:ph idx="1"/>
          </p:nvPr>
        </p:nvSpPr>
        <p:spPr>
          <a:xfrm>
            <a:off x="533400" y="1524000"/>
            <a:ext cx="8153400" cy="5105400"/>
          </a:xfrm>
          <a:ln/>
        </p:spPr>
        <p:txBody>
          <a:bodyPr vert="horz" wrap="square" lIns="91440" tIns="45720" rIns="91440" bIns="45720" anchor="t" anchorCtr="0"/>
          <a:p>
            <a:pPr eaLnBrk="1" hangingPunct="1"/>
            <a:r>
              <a:rPr lang="zh-CN" altLang="en-US" sz="2400" dirty="0"/>
              <a:t>同层神经元之间有横向联系。所以同层神经元之间有相互作用，可以形成竞争。</a:t>
            </a:r>
            <a:endParaRPr lang="zh-CN" altLang="en-US" sz="2400" dirty="0"/>
          </a:p>
        </p:txBody>
      </p:sp>
      <p:sp>
        <p:nvSpPr>
          <p:cNvPr id="4198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41989" name="Rectangle 7"/>
          <p:cNvSpPr/>
          <p:nvPr/>
        </p:nvSpPr>
        <p:spPr>
          <a:xfrm>
            <a:off x="0" y="184785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02406" name="Object 6"/>
          <p:cNvGraphicFramePr>
            <a:graphicFrameLocks noChangeAspect="1"/>
          </p:cNvGraphicFramePr>
          <p:nvPr/>
        </p:nvGraphicFramePr>
        <p:xfrm>
          <a:off x="1619250" y="2276475"/>
          <a:ext cx="5761038" cy="4552950"/>
        </p:xfrm>
        <a:graphic>
          <a:graphicData uri="http://schemas.openxmlformats.org/presentationml/2006/ole">
            <mc:AlternateContent xmlns:mc="http://schemas.openxmlformats.org/markup-compatibility/2006">
              <mc:Choice xmlns:v="urn:schemas-microsoft-com:vml" Requires="v">
                <p:oleObj spid="_x0000_s3084" name="" r:id="rId1" imgW="4752340" imgH="3759200" progId="Visio.Drawing.11">
                  <p:embed/>
                </p:oleObj>
              </mc:Choice>
              <mc:Fallback>
                <p:oleObj name="" r:id="rId1" imgW="4752340" imgH="3759200" progId="Visio.Drawing.11">
                  <p:embed/>
                  <p:pic>
                    <p:nvPicPr>
                      <p:cNvPr id="0" name="图片 3083"/>
                      <p:cNvPicPr/>
                      <p:nvPr/>
                    </p:nvPicPr>
                    <p:blipFill>
                      <a:blip r:embed="rId2">
                        <a:biLevel thresh="50000"/>
                        <a:grayscl/>
                      </a:blip>
                      <a:stretch>
                        <a:fillRect/>
                      </a:stretch>
                    </p:blipFill>
                    <p:spPr>
                      <a:xfrm>
                        <a:off x="1619250" y="2276475"/>
                        <a:ext cx="5761038" cy="4552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charRg st="0" end="36"/>
                                            </p:txEl>
                                          </p:spTgt>
                                        </p:tgtEl>
                                        <p:attrNameLst>
                                          <p:attrName>style.visibility</p:attrName>
                                        </p:attrNameLst>
                                      </p:cBhvr>
                                      <p:to>
                                        <p:strVal val="visible"/>
                                      </p:to>
                                    </p:set>
                                    <p:anim calcmode="lin" valueType="num">
                                      <p:cBhvr additive="base">
                                        <p:cTn id="7" dur="500" fill="hold"/>
                                        <p:tgtEl>
                                          <p:spTgt spid="102403">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02406"/>
                                        </p:tgtEl>
                                        <p:attrNameLst>
                                          <p:attrName>style.visibility</p:attrName>
                                        </p:attrNameLst>
                                      </p:cBhvr>
                                      <p:to>
                                        <p:strVal val="visible"/>
                                      </p:to>
                                    </p:set>
                                    <p:animEffect transition="in" filter="diamond(in)">
                                      <p:cBhvr>
                                        <p:cTn id="13" dur="20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a:xfrm>
            <a:off x="7620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全互连网络</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1379" name="Rectangle 3" descr="Rectangle: Click to edit Master text styles&#13;&#10;Second level&#13;&#10;Third level&#13;&#10;Fourth level&#13;&#10;Fifth level"/>
          <p:cNvSpPr>
            <a:spLocks noGrp="1"/>
          </p:cNvSpPr>
          <p:nvPr>
            <p:ph idx="1"/>
          </p:nvPr>
        </p:nvSpPr>
        <p:spPr>
          <a:xfrm>
            <a:off x="727075" y="1519238"/>
            <a:ext cx="7732713" cy="4573587"/>
          </a:xfrm>
          <a:ln/>
        </p:spPr>
        <p:txBody>
          <a:bodyPr vert="horz" wrap="square" lIns="91440" tIns="45720" rIns="91440" bIns="45720" anchor="t" anchorCtr="0"/>
          <a:p>
            <a:pPr eaLnBrk="1" hangingPunct="1"/>
            <a:r>
              <a:rPr lang="zh-CN" altLang="en-US" dirty="0"/>
              <a:t>任意两个神经元之间都有可能相互连接。这种拓扑的人工神经网络很少见。因为这种系统太复杂了，是一个极度非线性的动力学系统。现有理论还缺乏对其稳定性的认识 </a:t>
            </a:r>
            <a:endParaRPr lang="zh-CN" altLang="en-US" dirty="0"/>
          </a:p>
        </p:txBody>
      </p:sp>
      <p:sp>
        <p:nvSpPr>
          <p:cNvPr id="4301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charRg st="0" end="76"/>
                                            </p:txEl>
                                          </p:spTgt>
                                        </p:tgtEl>
                                        <p:attrNameLst>
                                          <p:attrName>style.visibility</p:attrName>
                                        </p:attrNameLst>
                                      </p:cBhvr>
                                      <p:to>
                                        <p:strVal val="visible"/>
                                      </p:to>
                                    </p:set>
                                    <p:anim calcmode="lin" valueType="num">
                                      <p:cBhvr additive="base">
                                        <p:cTn id="7" dur="500" fill="hold"/>
                                        <p:tgtEl>
                                          <p:spTgt spid="101379">
                                            <p:txEl>
                                              <p:charRg st="0" end="7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charRg st="0"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7" name="Rectangle 9"/>
          <p:cNvSpPr>
            <a:spLocks noGrp="1" noChangeArrowheads="1"/>
          </p:cNvSpPr>
          <p:nvPr>
            <p:ph type="title"/>
          </p:nvPr>
        </p:nvSpPr>
        <p:spPr>
          <a:xfrm>
            <a:off x="685800" y="4572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人工神经网络中的学习规则</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2776" name="Rectangle 8" descr="Rectangle: Click to edit Master text styles&#13;&#10;Second level&#13;&#10;Third level&#13;&#10;Fourth level&#13;&#10;Fifth level"/>
          <p:cNvSpPr>
            <a:spLocks noGrp="1"/>
          </p:cNvSpPr>
          <p:nvPr>
            <p:ph idx="1"/>
          </p:nvPr>
        </p:nvSpPr>
        <p:spPr>
          <a:xfrm>
            <a:off x="457200" y="1600200"/>
            <a:ext cx="8153400" cy="4953000"/>
          </a:xfrm>
          <a:ln/>
        </p:spPr>
        <p:txBody>
          <a:bodyPr vert="horz" wrap="square" lIns="91440" tIns="45720" rIns="91440" bIns="45720" anchor="t" anchorCtr="0"/>
          <a:p>
            <a:pPr marL="609600" indent="-609600" eaLnBrk="1" hangingPunct="1"/>
            <a:r>
              <a:rPr lang="zh-CN" altLang="en-US" b="1" dirty="0"/>
              <a:t>学习是神经网络最重要的特征之一。</a:t>
            </a:r>
            <a:endParaRPr lang="zh-CN" altLang="en-US" dirty="0"/>
          </a:p>
          <a:p>
            <a:pPr marL="990600" lvl="1" indent="-533400" eaLnBrk="1" hangingPunct="1"/>
            <a:r>
              <a:rPr lang="zh-CN" altLang="en-US" dirty="0"/>
              <a:t>神经网络能够通过训练（学习），改变其内部表示，使输入、输出变换向好的方向发展，这个过程称之为学习过程。</a:t>
            </a:r>
            <a:endParaRPr lang="zh-CN" altLang="en-US" dirty="0"/>
          </a:p>
          <a:p>
            <a:pPr marL="990600" lvl="1" indent="-533400" eaLnBrk="1" hangingPunct="1"/>
            <a:r>
              <a:rPr lang="zh-CN" altLang="en-US" dirty="0"/>
              <a:t>神经网络按照一定的规则（学习</a:t>
            </a:r>
            <a:r>
              <a:rPr lang="en-US" altLang="zh-CN" dirty="0"/>
              <a:t>/</a:t>
            </a:r>
            <a:r>
              <a:rPr lang="zh-CN" altLang="en-US" dirty="0"/>
              <a:t>训练规则）自动调节神经元之间的连接权值或者拓扑结构，一直到网络实际输出满足期望的要求，或者趋于稳定为止。 </a:t>
            </a:r>
            <a:endParaRPr lang="zh-CN" altLang="en-US" dirty="0"/>
          </a:p>
        </p:txBody>
      </p:sp>
      <p:sp>
        <p:nvSpPr>
          <p:cNvPr id="4403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776">
                                            <p:txEl>
                                              <p:charRg st="0" end="17"/>
                                            </p:txEl>
                                          </p:spTgt>
                                        </p:tgtEl>
                                        <p:attrNameLst>
                                          <p:attrName>style.visibility</p:attrName>
                                        </p:attrNameLst>
                                      </p:cBhvr>
                                      <p:to>
                                        <p:strVal val="visible"/>
                                      </p:to>
                                    </p:set>
                                    <p:anim calcmode="lin" valueType="num">
                                      <p:cBhvr additive="base">
                                        <p:cTn id="7" dur="500" fill="hold"/>
                                        <p:tgtEl>
                                          <p:spTgt spid="32776">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6">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6">
                                            <p:txEl>
                                              <p:charRg st="17" end="69"/>
                                            </p:txEl>
                                          </p:spTgt>
                                        </p:tgtEl>
                                        <p:attrNameLst>
                                          <p:attrName>style.visibility</p:attrName>
                                        </p:attrNameLst>
                                      </p:cBhvr>
                                      <p:to>
                                        <p:strVal val="visible"/>
                                      </p:to>
                                    </p:set>
                                    <p:anim calcmode="lin" valueType="num">
                                      <p:cBhvr additive="base">
                                        <p:cTn id="13" dur="500" fill="hold"/>
                                        <p:tgtEl>
                                          <p:spTgt spid="32776">
                                            <p:txEl>
                                              <p:charRg st="17"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6">
                                            <p:txEl>
                                              <p:charRg st="17" end="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6">
                                            <p:txEl>
                                              <p:charRg st="69" end="138"/>
                                            </p:txEl>
                                          </p:spTgt>
                                        </p:tgtEl>
                                        <p:attrNameLst>
                                          <p:attrName>style.visibility</p:attrName>
                                        </p:attrNameLst>
                                      </p:cBhvr>
                                      <p:to>
                                        <p:strVal val="visible"/>
                                      </p:to>
                                    </p:set>
                                    <p:anim calcmode="lin" valueType="num">
                                      <p:cBhvr additive="base">
                                        <p:cTn id="19" dur="500" fill="hold"/>
                                        <p:tgtEl>
                                          <p:spTgt spid="32776">
                                            <p:txEl>
                                              <p:charRg st="69" end="13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6">
                                            <p:txEl>
                                              <p:charRg st="69" end="1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457200" y="152400"/>
            <a:ext cx="8382000" cy="9144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7.1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概述</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171" name="Rectangle 3" descr="Rectangle: Click to edit Master text styles&#13;&#10;Second level&#13;&#10;Third level&#13;&#10;Fourth level&#13;&#10;Fifth level"/>
          <p:cNvSpPr>
            <a:spLocks noGrp="1"/>
          </p:cNvSpPr>
          <p:nvPr>
            <p:ph idx="1"/>
          </p:nvPr>
        </p:nvSpPr>
        <p:spPr>
          <a:xfrm>
            <a:off x="457200" y="1219200"/>
            <a:ext cx="8382000" cy="5162550"/>
          </a:xfrm>
          <a:ln/>
        </p:spPr>
        <p:txBody>
          <a:bodyPr vert="horz" wrap="square" lIns="91440" tIns="45720" rIns="91440" bIns="45720" anchor="t" anchorCtr="0"/>
          <a:p>
            <a:pPr eaLnBrk="1" hangingPunct="1"/>
            <a:r>
              <a:rPr lang="zh-CN" altLang="en-US" dirty="0"/>
              <a:t>在广义上，神经网络可以泛指生物神经网络也可以指人工神经网络。</a:t>
            </a:r>
            <a:endParaRPr lang="zh-CN" altLang="en-US" dirty="0"/>
          </a:p>
          <a:p>
            <a:pPr eaLnBrk="1" hangingPunct="1"/>
            <a:r>
              <a:rPr lang="zh-CN" altLang="en-US" dirty="0"/>
              <a:t>所谓人工神经网络（</a:t>
            </a:r>
            <a:r>
              <a:rPr lang="en-US" altLang="zh-CN" dirty="0"/>
              <a:t>Artificial Neural Network</a:t>
            </a:r>
            <a:r>
              <a:rPr lang="zh-CN" altLang="en-US" dirty="0"/>
              <a:t>）是指模拟人脑神经系统的结构和功能，运用大量的处理部件，由人工方式建立起来的网络系统。</a:t>
            </a:r>
            <a:endParaRPr lang="zh-CN" altLang="en-US" dirty="0"/>
          </a:p>
          <a:p>
            <a:pPr eaLnBrk="1" hangingPunct="1"/>
            <a:r>
              <a:rPr lang="zh-CN" altLang="en-US" dirty="0"/>
              <a:t>人脑是</a:t>
            </a:r>
            <a:r>
              <a:rPr lang="en-US" altLang="zh-CN" dirty="0"/>
              <a:t>ANN</a:t>
            </a:r>
            <a:r>
              <a:rPr lang="zh-CN" altLang="en-US" dirty="0"/>
              <a:t>的原型，</a:t>
            </a:r>
            <a:r>
              <a:rPr lang="en-US" altLang="zh-CN" dirty="0"/>
              <a:t>ANN</a:t>
            </a:r>
            <a:r>
              <a:rPr lang="zh-CN" altLang="en-US" dirty="0"/>
              <a:t>是对人脑神经系统的模拟。在人工智能领域中，在不引起混淆的情况下，神经网络一般都指的是</a:t>
            </a:r>
            <a:r>
              <a:rPr lang="en-US" altLang="zh-CN" dirty="0"/>
              <a:t>ANN</a:t>
            </a:r>
            <a:r>
              <a:rPr lang="zh-CN" altLang="en-US" dirty="0"/>
              <a:t>。</a:t>
            </a:r>
            <a:endParaRPr lang="zh-CN" altLang="en-US" dirty="0"/>
          </a:p>
        </p:txBody>
      </p:sp>
      <p:sp>
        <p:nvSpPr>
          <p:cNvPr id="1741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1">
                                            <p:txEl>
                                              <p:charRg st="0" end="31"/>
                                            </p:txEl>
                                          </p:spTgt>
                                        </p:tgtEl>
                                        <p:attrNameLst>
                                          <p:attrName>style.visibility</p:attrName>
                                        </p:attrNameLst>
                                      </p:cBhvr>
                                      <p:to>
                                        <p:strVal val="visible"/>
                                      </p:to>
                                    </p:set>
                                    <p:anim calcmode="lin" valueType="num">
                                      <p:cBhvr additive="base">
                                        <p:cTn id="7" dur="500" fill="hold"/>
                                        <p:tgtEl>
                                          <p:spTgt spid="7171">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charRg st="31" end="109"/>
                                            </p:txEl>
                                          </p:spTgt>
                                        </p:tgtEl>
                                        <p:attrNameLst>
                                          <p:attrName>style.visibility</p:attrName>
                                        </p:attrNameLst>
                                      </p:cBhvr>
                                      <p:to>
                                        <p:strVal val="visible"/>
                                      </p:to>
                                    </p:set>
                                    <p:anim calcmode="lin" valueType="num">
                                      <p:cBhvr additive="base">
                                        <p:cTn id="13" dur="500" fill="hold"/>
                                        <p:tgtEl>
                                          <p:spTgt spid="7171">
                                            <p:txEl>
                                              <p:charRg st="31" end="10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charRg st="31" end="10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charRg st="109" end="169"/>
                                            </p:txEl>
                                          </p:spTgt>
                                        </p:tgtEl>
                                        <p:attrNameLst>
                                          <p:attrName>style.visibility</p:attrName>
                                        </p:attrNameLst>
                                      </p:cBhvr>
                                      <p:to>
                                        <p:strVal val="visible"/>
                                      </p:to>
                                    </p:set>
                                    <p:anim calcmode="lin" valueType="num">
                                      <p:cBhvr additive="base">
                                        <p:cTn id="19" dur="500" fill="hold"/>
                                        <p:tgtEl>
                                          <p:spTgt spid="7171">
                                            <p:txEl>
                                              <p:charRg st="109" end="1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charRg st="109"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838200" y="228600"/>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学习技术的分类</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3795" name="Rectangle 3" descr="Rectangle: Click to edit Master text styles&#13;&#10;Second level&#13;&#10;Third level&#13;&#10;Fourth level&#13;&#10;Fifth level"/>
          <p:cNvSpPr>
            <a:spLocks noGrp="1"/>
          </p:cNvSpPr>
          <p:nvPr>
            <p:ph idx="1"/>
          </p:nvPr>
        </p:nvSpPr>
        <p:spPr>
          <a:xfrm>
            <a:off x="395288" y="1125538"/>
            <a:ext cx="8367712" cy="5334000"/>
          </a:xfrm>
          <a:ln/>
        </p:spPr>
        <p:txBody>
          <a:bodyPr vert="horz" wrap="square" lIns="91440" tIns="45720" rIns="91440" bIns="45720" anchor="t" anchorCtr="0"/>
          <a:p>
            <a:pPr marL="609600" indent="-609600" eaLnBrk="1" hangingPunct="1"/>
            <a:r>
              <a:rPr lang="zh-CN" altLang="en-US" sz="2400" dirty="0"/>
              <a:t>按照神经网络结构的变化来分，学习技术分为三种：权值修正、拓扑变化、权值与拓扑修正。其中应用权值修正学习技术的神经网络比较多</a:t>
            </a:r>
            <a:r>
              <a:rPr lang="en-US" altLang="zh-CN" sz="2400" dirty="0"/>
              <a:t>,</a:t>
            </a:r>
            <a:r>
              <a:rPr lang="zh-CN" altLang="en-US" sz="2400" dirty="0"/>
              <a:t>即。</a:t>
            </a:r>
            <a:endParaRPr lang="zh-CN" altLang="en-US" sz="2400" dirty="0"/>
          </a:p>
          <a:p>
            <a:pPr marL="609600" indent="-609600" algn="ctr" eaLnBrk="1" hangingPunct="1">
              <a:buFont typeface="Wingdings" panose="05000000000000000000" pitchFamily="2" charset="2"/>
              <a:buNone/>
            </a:pPr>
            <a:r>
              <a:rPr lang="en-US" altLang="zh-CN" sz="2400" dirty="0"/>
              <a:t>w</a:t>
            </a:r>
            <a:r>
              <a:rPr lang="en-US" altLang="zh-CN" sz="2400" baseline="-25000" dirty="0"/>
              <a:t>ij</a:t>
            </a:r>
            <a:r>
              <a:rPr lang="en-US" altLang="zh-CN" sz="2400" dirty="0"/>
              <a:t>(t+1) = w</a:t>
            </a:r>
            <a:r>
              <a:rPr lang="en-US" altLang="zh-CN" sz="2400" baseline="-25000" dirty="0"/>
              <a:t>ij</a:t>
            </a:r>
            <a:r>
              <a:rPr lang="en-US" altLang="zh-CN" sz="2400" dirty="0"/>
              <a:t>(t)+Δw</a:t>
            </a:r>
            <a:r>
              <a:rPr lang="en-US" altLang="zh-CN" sz="2400" baseline="-25000" dirty="0"/>
              <a:t>ij</a:t>
            </a:r>
            <a:endParaRPr lang="en-US" altLang="zh-CN" sz="2400" baseline="-25000" dirty="0"/>
          </a:p>
          <a:p>
            <a:pPr marL="609600" indent="-609600" eaLnBrk="1" hangingPunct="1"/>
            <a:r>
              <a:rPr lang="zh-CN" altLang="en-US" sz="2400" dirty="0"/>
              <a:t>按照确定性，学习可分为：确定性学习和随机性学习。</a:t>
            </a:r>
            <a:endParaRPr lang="zh-CN" altLang="en-US" sz="2400" dirty="0"/>
          </a:p>
          <a:p>
            <a:pPr marL="990600" lvl="1" indent="-533400" eaLnBrk="1" hangingPunct="1"/>
            <a:r>
              <a:rPr lang="zh-CN" altLang="en-US" sz="2000" dirty="0"/>
              <a:t>例如梯度最快下降法是一种确定性权值修正方法。波尔兹曼机所用的模拟退火算法是一种随机性权值修正方法。</a:t>
            </a:r>
            <a:endParaRPr lang="zh-CN" altLang="en-US" sz="2000" dirty="0"/>
          </a:p>
          <a:p>
            <a:pPr marL="609600" indent="-609600" eaLnBrk="1" hangingPunct="1"/>
            <a:r>
              <a:rPr lang="zh-CN" altLang="en-US" sz="2400" dirty="0"/>
              <a:t>典型的权值修正方法有两类：相关学习和误差修正学习。</a:t>
            </a:r>
            <a:endParaRPr lang="zh-CN" altLang="en-US" sz="2400" dirty="0"/>
          </a:p>
          <a:p>
            <a:pPr marL="609600" indent="-609600" eaLnBrk="1" hangingPunct="1"/>
            <a:r>
              <a:rPr lang="zh-CN" altLang="en-US" sz="2400" dirty="0"/>
              <a:t>相关学习方法中常用的方法为</a:t>
            </a:r>
            <a:r>
              <a:rPr lang="en-US" altLang="zh-CN" sz="2400" dirty="0"/>
              <a:t>Hebb</a:t>
            </a:r>
            <a:r>
              <a:rPr lang="zh-CN" altLang="en-US" sz="2400" dirty="0"/>
              <a:t>学习规则。</a:t>
            </a:r>
            <a:endParaRPr lang="zh-CN" altLang="en-US" sz="2400" dirty="0"/>
          </a:p>
          <a:p>
            <a:pPr marL="990600" lvl="1" indent="-533400" eaLnBrk="1" hangingPunct="1"/>
            <a:r>
              <a:rPr lang="zh-CN" altLang="en-US" sz="2000" dirty="0"/>
              <a:t>其思想最早在</a:t>
            </a:r>
            <a:r>
              <a:rPr lang="en-US" altLang="zh-CN" sz="2000" dirty="0"/>
              <a:t>1949</a:t>
            </a:r>
            <a:r>
              <a:rPr lang="zh-CN" altLang="en-US" sz="2000" dirty="0"/>
              <a:t>年由心理学家</a:t>
            </a:r>
            <a:r>
              <a:rPr lang="en-US" altLang="zh-CN" sz="2000" dirty="0"/>
              <a:t>Hebb</a:t>
            </a:r>
            <a:r>
              <a:rPr lang="zh-CN" altLang="en-US" sz="2000" dirty="0"/>
              <a:t>作为假设提出，并已经得到神经细胞学说的证实，所以人们称之为</a:t>
            </a:r>
            <a:r>
              <a:rPr lang="en-US" altLang="zh-CN" sz="2000" dirty="0"/>
              <a:t>Hebb</a:t>
            </a:r>
            <a:r>
              <a:rPr lang="zh-CN" altLang="en-US" sz="2000" dirty="0"/>
              <a:t>学习规则。</a:t>
            </a:r>
            <a:endParaRPr lang="zh-CN" altLang="en-US" sz="2000" dirty="0"/>
          </a:p>
          <a:p>
            <a:pPr marL="609600" indent="-609600" eaLnBrk="1" hangingPunct="1"/>
            <a:r>
              <a:rPr lang="zh-CN" altLang="en-US" sz="2400" dirty="0"/>
              <a:t>误差修正学习方法是另一类很重要的学习方法。</a:t>
            </a:r>
            <a:endParaRPr lang="zh-CN" altLang="en-US" sz="2400" dirty="0"/>
          </a:p>
          <a:p>
            <a:pPr marL="990600" lvl="1" indent="-533400" eaLnBrk="1" hangingPunct="1"/>
            <a:r>
              <a:rPr lang="zh-CN" altLang="en-US" sz="2000" dirty="0"/>
              <a:t>最基本的误差修正学习方法被称为</a:t>
            </a:r>
            <a:r>
              <a:rPr lang="en-US" altLang="zh-CN" sz="2000" dirty="0"/>
              <a:t>δ</a:t>
            </a:r>
            <a:r>
              <a:rPr lang="zh-CN" altLang="en-US" sz="2000" dirty="0"/>
              <a:t>学习规则。</a:t>
            </a:r>
            <a:endParaRPr lang="zh-CN" altLang="en-US" sz="2000" dirty="0"/>
          </a:p>
        </p:txBody>
      </p:sp>
      <p:sp>
        <p:nvSpPr>
          <p:cNvPr id="4506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charRg st="0" end="65"/>
                                            </p:txEl>
                                          </p:spTgt>
                                        </p:tgtEl>
                                        <p:attrNameLst>
                                          <p:attrName>style.visibility</p:attrName>
                                        </p:attrNameLst>
                                      </p:cBhvr>
                                      <p:to>
                                        <p:strVal val="visible"/>
                                      </p:to>
                                    </p:set>
                                    <p:anim calcmode="lin" valueType="num">
                                      <p:cBhvr additive="base">
                                        <p:cTn id="7" dur="500" fill="hold"/>
                                        <p:tgtEl>
                                          <p:spTgt spid="33795">
                                            <p:txEl>
                                              <p:charRg st="0" end="6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charRg st="0" end="6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65" end="88"/>
                                            </p:txEl>
                                          </p:spTgt>
                                        </p:tgtEl>
                                        <p:attrNameLst>
                                          <p:attrName>style.visibility</p:attrName>
                                        </p:attrNameLst>
                                      </p:cBhvr>
                                      <p:to>
                                        <p:strVal val="visible"/>
                                      </p:to>
                                    </p:set>
                                    <p:anim calcmode="lin" valueType="num">
                                      <p:cBhvr additive="base">
                                        <p:cTn id="13" dur="500" fill="hold"/>
                                        <p:tgtEl>
                                          <p:spTgt spid="33795">
                                            <p:txEl>
                                              <p:charRg st="65" end="8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65" end="8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88" end="113"/>
                                            </p:txEl>
                                          </p:spTgt>
                                        </p:tgtEl>
                                        <p:attrNameLst>
                                          <p:attrName>style.visibility</p:attrName>
                                        </p:attrNameLst>
                                      </p:cBhvr>
                                      <p:to>
                                        <p:strVal val="visible"/>
                                      </p:to>
                                    </p:set>
                                    <p:anim calcmode="lin" valueType="num">
                                      <p:cBhvr additive="base">
                                        <p:cTn id="19" dur="500" fill="hold"/>
                                        <p:tgtEl>
                                          <p:spTgt spid="33795">
                                            <p:txEl>
                                              <p:charRg st="88"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88" end="1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charRg st="113" end="163"/>
                                            </p:txEl>
                                          </p:spTgt>
                                        </p:tgtEl>
                                        <p:attrNameLst>
                                          <p:attrName>style.visibility</p:attrName>
                                        </p:attrNameLst>
                                      </p:cBhvr>
                                      <p:to>
                                        <p:strVal val="visible"/>
                                      </p:to>
                                    </p:set>
                                    <p:anim calcmode="lin" valueType="num">
                                      <p:cBhvr additive="base">
                                        <p:cTn id="25" dur="500" fill="hold"/>
                                        <p:tgtEl>
                                          <p:spTgt spid="33795">
                                            <p:txEl>
                                              <p:charRg st="113" end="1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113" end="1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charRg st="163" end="189"/>
                                            </p:txEl>
                                          </p:spTgt>
                                        </p:tgtEl>
                                        <p:attrNameLst>
                                          <p:attrName>style.visibility</p:attrName>
                                        </p:attrNameLst>
                                      </p:cBhvr>
                                      <p:to>
                                        <p:strVal val="visible"/>
                                      </p:to>
                                    </p:set>
                                    <p:anim calcmode="lin" valueType="num">
                                      <p:cBhvr additive="base">
                                        <p:cTn id="31" dur="500" fill="hold"/>
                                        <p:tgtEl>
                                          <p:spTgt spid="33795">
                                            <p:txEl>
                                              <p:charRg st="163" end="18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charRg st="163" end="18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charRg st="189" end="212"/>
                                            </p:txEl>
                                          </p:spTgt>
                                        </p:tgtEl>
                                        <p:attrNameLst>
                                          <p:attrName>style.visibility</p:attrName>
                                        </p:attrNameLst>
                                      </p:cBhvr>
                                      <p:to>
                                        <p:strVal val="visible"/>
                                      </p:to>
                                    </p:set>
                                    <p:anim calcmode="lin" valueType="num">
                                      <p:cBhvr additive="base">
                                        <p:cTn id="37" dur="500" fill="hold"/>
                                        <p:tgtEl>
                                          <p:spTgt spid="33795">
                                            <p:txEl>
                                              <p:charRg st="189" end="2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89" end="2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795">
                                            <p:txEl>
                                              <p:charRg st="212" end="271"/>
                                            </p:txEl>
                                          </p:spTgt>
                                        </p:tgtEl>
                                        <p:attrNameLst>
                                          <p:attrName>style.visibility</p:attrName>
                                        </p:attrNameLst>
                                      </p:cBhvr>
                                      <p:to>
                                        <p:strVal val="visible"/>
                                      </p:to>
                                    </p:set>
                                    <p:anim calcmode="lin" valueType="num">
                                      <p:cBhvr additive="base">
                                        <p:cTn id="43" dur="500" fill="hold"/>
                                        <p:tgtEl>
                                          <p:spTgt spid="33795">
                                            <p:txEl>
                                              <p:charRg st="212" end="27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5">
                                            <p:txEl>
                                              <p:charRg st="212" end="27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795">
                                            <p:txEl>
                                              <p:charRg st="271" end="293"/>
                                            </p:txEl>
                                          </p:spTgt>
                                        </p:tgtEl>
                                        <p:attrNameLst>
                                          <p:attrName>style.visibility</p:attrName>
                                        </p:attrNameLst>
                                      </p:cBhvr>
                                      <p:to>
                                        <p:strVal val="visible"/>
                                      </p:to>
                                    </p:set>
                                    <p:anim calcmode="lin" valueType="num">
                                      <p:cBhvr additive="base">
                                        <p:cTn id="49" dur="500" fill="hold"/>
                                        <p:tgtEl>
                                          <p:spTgt spid="33795">
                                            <p:txEl>
                                              <p:charRg st="271" end="29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5">
                                            <p:txEl>
                                              <p:charRg st="271" end="29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3795">
                                            <p:txEl>
                                              <p:charRg st="293" end="315"/>
                                            </p:txEl>
                                          </p:spTgt>
                                        </p:tgtEl>
                                        <p:attrNameLst>
                                          <p:attrName>style.visibility</p:attrName>
                                        </p:attrNameLst>
                                      </p:cBhvr>
                                      <p:to>
                                        <p:strVal val="visible"/>
                                      </p:to>
                                    </p:set>
                                    <p:anim calcmode="lin" valueType="num">
                                      <p:cBhvr additive="base">
                                        <p:cTn id="55" dur="500" fill="hold"/>
                                        <p:tgtEl>
                                          <p:spTgt spid="33795">
                                            <p:txEl>
                                              <p:charRg st="293" end="3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5">
                                            <p:txEl>
                                              <p:charRg st="293" end="3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381000" y="228600"/>
            <a:ext cx="83820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Hebb</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规则</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6083"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7909" name="Text Box 21"/>
          <p:cNvSpPr txBox="1"/>
          <p:nvPr/>
        </p:nvSpPr>
        <p:spPr>
          <a:xfrm>
            <a:off x="514350" y="1579563"/>
            <a:ext cx="8161338" cy="4154487"/>
          </a:xfrm>
          <a:prstGeom prst="rect">
            <a:avLst/>
          </a:prstGeom>
          <a:noFill/>
          <a:ln w="9525">
            <a:noFill/>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457200" lvl="0" indent="-457200" eaLnBrk="1" hangingPunct="1">
              <a:lnSpc>
                <a:spcPct val="80000"/>
              </a:lnSpc>
              <a:buClr>
                <a:schemeClr val="hlink"/>
              </a:buClr>
              <a:buSzPct val="110000"/>
              <a:buFont typeface="Wingdings" panose="05000000000000000000" pitchFamily="2" charset="2"/>
              <a:buChar char="w"/>
            </a:pPr>
            <a:r>
              <a:rPr lang="en-US" altLang="zh-CN" sz="2800" dirty="0">
                <a:solidFill>
                  <a:schemeClr val="tx1"/>
                </a:solidFill>
                <a:latin typeface="Tahoma" panose="020B0604030504040204" pitchFamily="34" charset="0"/>
                <a:ea typeface="宋体" panose="02010600030101010101" pitchFamily="2" charset="-122"/>
              </a:rPr>
              <a:t>Hebb</a:t>
            </a:r>
            <a:r>
              <a:rPr lang="zh-CN" altLang="en-US" sz="2800" dirty="0">
                <a:solidFill>
                  <a:schemeClr val="tx1"/>
                </a:solidFill>
                <a:latin typeface="Tahoma" panose="020B0604030504040204" pitchFamily="34" charset="0"/>
                <a:ea typeface="宋体" panose="02010600030101010101" pitchFamily="2" charset="-122"/>
              </a:rPr>
              <a:t>学习规则调整神经元间连接权值</a:t>
            </a:r>
            <a:r>
              <a:rPr lang="en-US" altLang="zh-CN" sz="2800" dirty="0">
                <a:solidFill>
                  <a:schemeClr val="tx1"/>
                </a:solidFill>
                <a:latin typeface="Tahoma" panose="020B0604030504040204" pitchFamily="34" charset="0"/>
                <a:ea typeface="宋体" panose="02010600030101010101" pitchFamily="2" charset="-122"/>
              </a:rPr>
              <a:t>(w</a:t>
            </a:r>
            <a:r>
              <a:rPr lang="en-US" altLang="zh-CN" sz="2800" baseline="-25000" dirty="0">
                <a:solidFill>
                  <a:schemeClr val="tx1"/>
                </a:solidFill>
                <a:latin typeface="Tahoma" panose="020B0604030504040204" pitchFamily="34" charset="0"/>
                <a:ea typeface="宋体" panose="02010600030101010101" pitchFamily="2" charset="-122"/>
              </a:rPr>
              <a:t>ij</a:t>
            </a:r>
            <a:r>
              <a:rPr lang="en-US" altLang="zh-CN" sz="2800" dirty="0">
                <a:solidFill>
                  <a:schemeClr val="tx1"/>
                </a:solidFill>
                <a:latin typeface="Tahoma" panose="020B0604030504040204" pitchFamily="34" charset="0"/>
                <a:ea typeface="宋体" panose="02010600030101010101" pitchFamily="2" charset="-122"/>
              </a:rPr>
              <a:t>)</a:t>
            </a:r>
            <a:r>
              <a:rPr lang="zh-CN" altLang="en-US" sz="2800" dirty="0">
                <a:solidFill>
                  <a:schemeClr val="tx1"/>
                </a:solidFill>
                <a:latin typeface="Tahoma" panose="020B0604030504040204" pitchFamily="34" charset="0"/>
                <a:ea typeface="宋体" panose="02010600030101010101" pitchFamily="2" charset="-122"/>
              </a:rPr>
              <a:t>的原则为：</a:t>
            </a:r>
            <a:endParaRPr lang="zh-CN" altLang="en-US" sz="2800" dirty="0">
              <a:solidFill>
                <a:schemeClr val="tx1"/>
              </a:solidFill>
              <a:latin typeface="Tahoma" panose="020B0604030504040204" pitchFamily="34" charset="0"/>
              <a:ea typeface="宋体" panose="02010600030101010101" pitchFamily="2" charset="-122"/>
            </a:endParaRPr>
          </a:p>
          <a:p>
            <a:pPr marL="914400" lvl="1" indent="-457200" eaLnBrk="1" hangingPunct="1">
              <a:lnSpc>
                <a:spcPct val="110000"/>
              </a:lnSpc>
              <a:buClr>
                <a:schemeClr val="hlink"/>
              </a:buClr>
              <a:buSzPct val="110000"/>
              <a:buFont typeface="Wingdings" panose="05000000000000000000" pitchFamily="2" charset="2"/>
              <a:buChar char="w"/>
            </a:pPr>
            <a:r>
              <a:rPr lang="zh-CN" altLang="en-US" sz="2400" b="1" dirty="0">
                <a:solidFill>
                  <a:schemeClr val="tx1"/>
                </a:solidFill>
                <a:latin typeface="Tahoma" panose="020B0604030504040204" pitchFamily="34" charset="0"/>
                <a:ea typeface="宋体" panose="02010600030101010101" pitchFamily="2" charset="-122"/>
              </a:rPr>
              <a:t>若第</a:t>
            </a:r>
            <a:r>
              <a:rPr lang="en-US" altLang="zh-CN" sz="2400" b="1" dirty="0">
                <a:solidFill>
                  <a:schemeClr val="tx1"/>
                </a:solidFill>
                <a:latin typeface="Tahoma" panose="020B0604030504040204" pitchFamily="34" charset="0"/>
                <a:ea typeface="宋体" panose="02010600030101010101" pitchFamily="2" charset="-122"/>
              </a:rPr>
              <a:t>i</a:t>
            </a:r>
            <a:r>
              <a:rPr lang="zh-CN" altLang="en-US" sz="2400" b="1" dirty="0">
                <a:solidFill>
                  <a:schemeClr val="tx1"/>
                </a:solidFill>
                <a:latin typeface="Tahoma" panose="020B0604030504040204" pitchFamily="34" charset="0"/>
                <a:ea typeface="宋体" panose="02010600030101010101" pitchFamily="2" charset="-122"/>
              </a:rPr>
              <a:t>和第</a:t>
            </a:r>
            <a:r>
              <a:rPr lang="en-US" altLang="zh-CN" sz="2400" b="1" dirty="0">
                <a:solidFill>
                  <a:schemeClr val="tx1"/>
                </a:solidFill>
                <a:latin typeface="Tahoma" panose="020B0604030504040204" pitchFamily="34" charset="0"/>
                <a:ea typeface="宋体" panose="02010600030101010101" pitchFamily="2" charset="-122"/>
              </a:rPr>
              <a:t>j</a:t>
            </a:r>
            <a:r>
              <a:rPr lang="zh-CN" altLang="en-US" sz="2400" b="1" dirty="0">
                <a:solidFill>
                  <a:schemeClr val="tx1"/>
                </a:solidFill>
                <a:latin typeface="Tahoma" panose="020B0604030504040204" pitchFamily="34" charset="0"/>
                <a:ea typeface="宋体" panose="02010600030101010101" pitchFamily="2" charset="-122"/>
              </a:rPr>
              <a:t>个神经元同时处于兴奋状态，则它们之间的连接应当加强。</a:t>
            </a:r>
            <a:endParaRPr lang="zh-CN" altLang="en-US" sz="2400" b="1" dirty="0">
              <a:solidFill>
                <a:schemeClr val="tx1"/>
              </a:solidFill>
              <a:latin typeface="Tahoma" panose="020B0604030504040204" pitchFamily="34" charset="0"/>
              <a:ea typeface="宋体" panose="02010600030101010101" pitchFamily="2" charset="-122"/>
            </a:endParaRPr>
          </a:p>
          <a:p>
            <a:pPr marL="457200" lvl="0" indent="-457200" eaLnBrk="1" hangingPunct="1">
              <a:buClr>
                <a:schemeClr val="hlink"/>
              </a:buClr>
              <a:buSzPct val="110000"/>
              <a:buFont typeface="Wingdings" panose="05000000000000000000" pitchFamily="2" charset="2"/>
              <a:buNone/>
            </a:pPr>
            <a:r>
              <a:rPr lang="zh-CN" altLang="en-US" sz="2400" b="1" dirty="0">
                <a:solidFill>
                  <a:schemeClr val="tx1"/>
                </a:solidFill>
                <a:latin typeface="Tahoma" panose="020B0604030504040204" pitchFamily="34" charset="0"/>
                <a:ea typeface="宋体" panose="02010600030101010101" pitchFamily="2" charset="-122"/>
              </a:rPr>
              <a:t>	</a:t>
            </a:r>
            <a:r>
              <a:rPr lang="zh-CN" altLang="en-US" sz="2400" dirty="0">
                <a:solidFill>
                  <a:schemeClr val="tx1"/>
                </a:solidFill>
                <a:latin typeface="Tahoma" panose="020B0604030504040204" pitchFamily="34" charset="0"/>
                <a:ea typeface="宋体" panose="02010600030101010101" pitchFamily="2" charset="-122"/>
              </a:rPr>
              <a:t>即：</a:t>
            </a:r>
            <a:endParaRPr lang="zh-CN" altLang="en-US" sz="2400" dirty="0">
              <a:solidFill>
                <a:schemeClr val="tx1"/>
              </a:solidFill>
              <a:latin typeface="Tahoma" panose="020B0604030504040204" pitchFamily="34" charset="0"/>
              <a:ea typeface="宋体" panose="02010600030101010101" pitchFamily="2" charset="-122"/>
            </a:endParaRPr>
          </a:p>
          <a:p>
            <a:pPr marL="457200" lvl="0" indent="-457200" algn="ctr" eaLnBrk="1" hangingPunct="1">
              <a:buClr>
                <a:schemeClr val="hlink"/>
              </a:buClr>
              <a:buSzPct val="110000"/>
              <a:buFont typeface="Wingdings" panose="05000000000000000000" pitchFamily="2" charset="2"/>
              <a:buNone/>
            </a:pPr>
            <a:r>
              <a:rPr lang="en-US" altLang="zh-CN" sz="2400" dirty="0">
                <a:solidFill>
                  <a:schemeClr val="tx1"/>
                </a:solidFill>
                <a:latin typeface="Tahoma" panose="020B0604030504040204" pitchFamily="34" charset="0"/>
                <a:ea typeface="宋体" panose="02010600030101010101" pitchFamily="2" charset="-122"/>
              </a:rPr>
              <a:t>Δw</a:t>
            </a:r>
            <a:r>
              <a:rPr lang="en-US" altLang="zh-CN" sz="2400" baseline="-25000" dirty="0">
                <a:solidFill>
                  <a:schemeClr val="tx1"/>
                </a:solidFill>
                <a:latin typeface="Tahoma" panose="020B0604030504040204" pitchFamily="34" charset="0"/>
                <a:ea typeface="宋体" panose="02010600030101010101" pitchFamily="2" charset="-122"/>
              </a:rPr>
              <a:t>ij</a:t>
            </a:r>
            <a:r>
              <a:rPr lang="zh-CN" altLang="en-US" sz="2400" dirty="0">
                <a:solidFill>
                  <a:schemeClr val="tx1"/>
                </a:solidFill>
                <a:latin typeface="Tahoma" panose="020B0604030504040204" pitchFamily="34" charset="0"/>
                <a:ea typeface="宋体" panose="02010600030101010101" pitchFamily="2" charset="-122"/>
              </a:rPr>
              <a:t>＝</a:t>
            </a:r>
            <a:r>
              <a:rPr lang="en-US" altLang="zh-CN" sz="2400" dirty="0">
                <a:solidFill>
                  <a:schemeClr val="tx1"/>
                </a:solidFill>
                <a:latin typeface="Tahoma" panose="020B0604030504040204" pitchFamily="34" charset="0"/>
                <a:ea typeface="宋体" panose="02010600030101010101" pitchFamily="2" charset="-122"/>
              </a:rPr>
              <a:t>ηu</a:t>
            </a:r>
            <a:r>
              <a:rPr lang="en-US" altLang="zh-CN" sz="2400" baseline="-25000" dirty="0">
                <a:solidFill>
                  <a:schemeClr val="tx1"/>
                </a:solidFill>
                <a:latin typeface="Tahoma" panose="020B0604030504040204" pitchFamily="34" charset="0"/>
                <a:ea typeface="宋体" panose="02010600030101010101" pitchFamily="2" charset="-122"/>
              </a:rPr>
              <a:t>i</a:t>
            </a:r>
            <a:r>
              <a:rPr lang="en-US" altLang="zh-CN" sz="2400" dirty="0">
                <a:solidFill>
                  <a:schemeClr val="tx1"/>
                </a:solidFill>
                <a:latin typeface="Tahoma" panose="020B0604030504040204" pitchFamily="34" charset="0"/>
                <a:ea typeface="宋体" panose="02010600030101010101" pitchFamily="2" charset="-122"/>
              </a:rPr>
              <a:t>(t)u</a:t>
            </a:r>
            <a:r>
              <a:rPr lang="en-US" altLang="zh-CN" sz="2400" baseline="-25000" dirty="0">
                <a:solidFill>
                  <a:schemeClr val="tx1"/>
                </a:solidFill>
                <a:latin typeface="Tahoma" panose="020B0604030504040204" pitchFamily="34" charset="0"/>
                <a:ea typeface="宋体" panose="02010600030101010101" pitchFamily="2" charset="-122"/>
              </a:rPr>
              <a:t>j</a:t>
            </a:r>
            <a:r>
              <a:rPr lang="en-US" altLang="zh-CN" sz="2400" dirty="0">
                <a:solidFill>
                  <a:schemeClr val="tx1"/>
                </a:solidFill>
                <a:latin typeface="Tahoma" panose="020B0604030504040204" pitchFamily="34" charset="0"/>
                <a:ea typeface="宋体" panose="02010600030101010101" pitchFamily="2" charset="-122"/>
              </a:rPr>
              <a:t>(t)</a:t>
            </a:r>
            <a:endParaRPr lang="en-US" altLang="zh-CN" sz="2400" dirty="0">
              <a:solidFill>
                <a:schemeClr val="tx1"/>
              </a:solidFill>
              <a:latin typeface="Tahoma" panose="020B0604030504040204" pitchFamily="34" charset="0"/>
              <a:ea typeface="宋体" panose="02010600030101010101" pitchFamily="2" charset="-122"/>
            </a:endParaRPr>
          </a:p>
          <a:p>
            <a:pPr marL="457200" lvl="0" indent="-457200" eaLnBrk="1" hangingPunct="1">
              <a:buClr>
                <a:schemeClr val="hlink"/>
              </a:buClr>
              <a:buSzPct val="110000"/>
              <a:buFont typeface="Wingdings" panose="05000000000000000000" pitchFamily="2" charset="2"/>
              <a:buChar char="w"/>
            </a:pPr>
            <a:r>
              <a:rPr lang="zh-CN" altLang="en-US" sz="2800" dirty="0">
                <a:solidFill>
                  <a:schemeClr val="tx1"/>
                </a:solidFill>
                <a:latin typeface="Tahoma" panose="020B0604030504040204" pitchFamily="34" charset="0"/>
                <a:ea typeface="宋体" panose="02010600030101010101" pitchFamily="2" charset="-122"/>
              </a:rPr>
              <a:t>这一规则与</a:t>
            </a:r>
            <a:r>
              <a:rPr lang="zh-CN" altLang="en-US"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Tahoma" panose="020B0604030504040204" pitchFamily="34" charset="0"/>
                <a:ea typeface="宋体" panose="02010600030101010101" pitchFamily="2" charset="-122"/>
              </a:rPr>
              <a:t>条件反射</a:t>
            </a:r>
            <a:r>
              <a:rPr lang="zh-CN" altLang="en-US" sz="28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Tahoma" panose="020B0604030504040204" pitchFamily="34" charset="0"/>
                <a:ea typeface="宋体" panose="02010600030101010101" pitchFamily="2" charset="-122"/>
              </a:rPr>
              <a:t>学说一致，并已得到神经细胞学说的证实。 </a:t>
            </a:r>
            <a:r>
              <a:rPr lang="en-US" altLang="zh-CN" sz="2800" dirty="0">
                <a:solidFill>
                  <a:schemeClr val="tx1"/>
                </a:solidFill>
                <a:latin typeface="Tahoma" panose="020B0604030504040204" pitchFamily="34" charset="0"/>
                <a:ea typeface="宋体" panose="02010600030101010101" pitchFamily="2" charset="-122"/>
              </a:rPr>
              <a:t>η</a:t>
            </a:r>
            <a:r>
              <a:rPr lang="zh-CN" altLang="en-US" sz="2800" dirty="0">
                <a:solidFill>
                  <a:schemeClr val="tx1"/>
                </a:solidFill>
                <a:latin typeface="Tahoma" panose="020B0604030504040204" pitchFamily="34" charset="0"/>
                <a:ea typeface="宋体" panose="02010600030101010101" pitchFamily="2" charset="-122"/>
              </a:rPr>
              <a:t>是一个正常量，表示学习速率的比例常数</a:t>
            </a:r>
            <a:r>
              <a:rPr lang="en-US" altLang="zh-CN" sz="2800" dirty="0">
                <a:solidFill>
                  <a:schemeClr val="tx1"/>
                </a:solidFill>
                <a:latin typeface="Tahoma" panose="020B0604030504040204" pitchFamily="34" charset="0"/>
                <a:ea typeface="宋体" panose="02010600030101010101" pitchFamily="2" charset="-122"/>
              </a:rPr>
              <a:t>,</a:t>
            </a:r>
            <a:r>
              <a:rPr lang="zh-CN" altLang="en-US" sz="2800" dirty="0">
                <a:solidFill>
                  <a:schemeClr val="tx1"/>
                </a:solidFill>
                <a:latin typeface="Tahoma" panose="020B0604030504040204" pitchFamily="34" charset="0"/>
                <a:ea typeface="宋体" panose="02010600030101010101" pitchFamily="2" charset="-122"/>
              </a:rPr>
              <a:t>又称为学习因子。 </a:t>
            </a:r>
            <a:endParaRPr lang="zh-CN" altLang="en-US" sz="2800" dirty="0">
              <a:solidFill>
                <a:schemeClr val="tx1"/>
              </a:solidFill>
              <a:latin typeface="Tahoma" panose="020B0604030504040204" pitchFamily="34" charset="0"/>
              <a:ea typeface="宋体" panose="02010600030101010101" pitchFamily="2" charset="-122"/>
            </a:endParaRPr>
          </a:p>
        </p:txBody>
      </p:sp>
      <p:sp>
        <p:nvSpPr>
          <p:cNvPr id="46085" name="Rectangle 24"/>
          <p:cNvSpPr/>
          <p:nvPr/>
        </p:nvSpPr>
        <p:spPr>
          <a:xfrm>
            <a:off x="0" y="33289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37911" name="Object 23"/>
          <p:cNvGraphicFramePr>
            <a:graphicFrameLocks noChangeAspect="1"/>
          </p:cNvGraphicFramePr>
          <p:nvPr/>
        </p:nvGraphicFramePr>
        <p:xfrm>
          <a:off x="3348038" y="5589588"/>
          <a:ext cx="2376487" cy="595312"/>
        </p:xfrm>
        <a:graphic>
          <a:graphicData uri="http://schemas.openxmlformats.org/presentationml/2006/ole">
            <mc:AlternateContent xmlns:mc="http://schemas.openxmlformats.org/markup-compatibility/2006">
              <mc:Choice xmlns:v="urn:schemas-microsoft-com:vml" Requires="v">
                <p:oleObj spid="_x0000_s3076" name="" r:id="rId1" imgW="799465" imgH="203200" progId="Equation.3">
                  <p:embed/>
                </p:oleObj>
              </mc:Choice>
              <mc:Fallback>
                <p:oleObj name="" r:id="rId1" imgW="799465" imgH="203200" progId="Equation.3">
                  <p:embed/>
                  <p:pic>
                    <p:nvPicPr>
                      <p:cNvPr id="0" name="图片 3075"/>
                      <p:cNvPicPr/>
                      <p:nvPr/>
                    </p:nvPicPr>
                    <p:blipFill>
                      <a:blip r:embed="rId2"/>
                      <a:stretch>
                        <a:fillRect/>
                      </a:stretch>
                    </p:blipFill>
                    <p:spPr>
                      <a:xfrm>
                        <a:off x="3348038" y="5589588"/>
                        <a:ext cx="2376487" cy="5953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09">
                                            <p:txEl>
                                              <p:charRg st="0" end="29"/>
                                            </p:txEl>
                                          </p:spTgt>
                                        </p:tgtEl>
                                        <p:attrNameLst>
                                          <p:attrName>style.visibility</p:attrName>
                                        </p:attrNameLst>
                                      </p:cBhvr>
                                      <p:to>
                                        <p:strVal val="visible"/>
                                      </p:to>
                                    </p:set>
                                    <p:anim calcmode="lin" valueType="num">
                                      <p:cBhvr additive="base">
                                        <p:cTn id="7" dur="500" fill="hold"/>
                                        <p:tgtEl>
                                          <p:spTgt spid="37909">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09">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909">
                                            <p:txEl>
                                              <p:charRg st="29" end="62"/>
                                            </p:txEl>
                                          </p:spTgt>
                                        </p:tgtEl>
                                        <p:attrNameLst>
                                          <p:attrName>style.visibility</p:attrName>
                                        </p:attrNameLst>
                                      </p:cBhvr>
                                      <p:to>
                                        <p:strVal val="visible"/>
                                      </p:to>
                                    </p:set>
                                    <p:anim calcmode="lin" valueType="num">
                                      <p:cBhvr additive="base">
                                        <p:cTn id="13" dur="500" fill="hold"/>
                                        <p:tgtEl>
                                          <p:spTgt spid="37909">
                                            <p:txEl>
                                              <p:charRg st="29" end="6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09">
                                            <p:txEl>
                                              <p:charRg st="29" end="6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7909">
                                            <p:txEl>
                                              <p:charRg st="62" end="66"/>
                                            </p:txEl>
                                          </p:spTgt>
                                        </p:tgtEl>
                                        <p:attrNameLst>
                                          <p:attrName>style.visibility</p:attrName>
                                        </p:attrNameLst>
                                      </p:cBhvr>
                                      <p:to>
                                        <p:strVal val="visible"/>
                                      </p:to>
                                    </p:set>
                                    <p:anim calcmode="lin" valueType="num">
                                      <p:cBhvr additive="base">
                                        <p:cTn id="18" dur="500" fill="hold"/>
                                        <p:tgtEl>
                                          <p:spTgt spid="37909">
                                            <p:txEl>
                                              <p:charRg st="62" end="6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909">
                                            <p:txEl>
                                              <p:charRg st="62" end="6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7909">
                                            <p:txEl>
                                              <p:charRg st="66" end="83"/>
                                            </p:txEl>
                                          </p:spTgt>
                                        </p:tgtEl>
                                        <p:attrNameLst>
                                          <p:attrName>style.visibility</p:attrName>
                                        </p:attrNameLst>
                                      </p:cBhvr>
                                      <p:to>
                                        <p:strVal val="visible"/>
                                      </p:to>
                                    </p:set>
                                    <p:anim calcmode="lin" valueType="num">
                                      <p:cBhvr additive="base">
                                        <p:cTn id="24" dur="500" fill="hold"/>
                                        <p:tgtEl>
                                          <p:spTgt spid="37909">
                                            <p:txEl>
                                              <p:charRg st="66" end="8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7909">
                                            <p:txEl>
                                              <p:charRg st="66" end="8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7909">
                                            <p:txEl>
                                              <p:charRg st="83" end="144"/>
                                            </p:txEl>
                                          </p:spTgt>
                                        </p:tgtEl>
                                        <p:attrNameLst>
                                          <p:attrName>style.visibility</p:attrName>
                                        </p:attrNameLst>
                                      </p:cBhvr>
                                      <p:to>
                                        <p:strVal val="visible"/>
                                      </p:to>
                                    </p:set>
                                    <p:anim calcmode="lin" valueType="num">
                                      <p:cBhvr additive="base">
                                        <p:cTn id="30" dur="500" fill="hold"/>
                                        <p:tgtEl>
                                          <p:spTgt spid="37909">
                                            <p:txEl>
                                              <p:charRg st="83" end="14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7909">
                                            <p:txEl>
                                              <p:charRg st="83" end="14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911"/>
                                        </p:tgtEl>
                                        <p:attrNameLst>
                                          <p:attrName>style.visibility</p:attrName>
                                        </p:attrNameLst>
                                      </p:cBhvr>
                                      <p:to>
                                        <p:strVal val="visible"/>
                                      </p:to>
                                    </p:set>
                                    <p:animEffect transition="in" filter="dissolve">
                                      <p:cBhvr>
                                        <p:cTn id="36" dur="500"/>
                                        <p:tgtEl>
                                          <p:spTgt spid="37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a:xfrm>
            <a:off x="76200" y="228600"/>
            <a:ext cx="89916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δ</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规则</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0963" name="Rectangle 3" descr="Rectangle: Click to edit Master text styles&#13;&#10;Second level&#13;&#10;Third level&#13;&#10;Fourth level&#13;&#10;Fifth level"/>
          <p:cNvSpPr>
            <a:spLocks noGrp="1"/>
          </p:cNvSpPr>
          <p:nvPr>
            <p:ph idx="1"/>
          </p:nvPr>
        </p:nvSpPr>
        <p:spPr>
          <a:xfrm>
            <a:off x="304800" y="1574800"/>
            <a:ext cx="8382000" cy="4086225"/>
          </a:xfrm>
          <a:ln/>
        </p:spPr>
        <p:txBody>
          <a:bodyPr vert="horz" wrap="square" lIns="91440" tIns="45720" rIns="91440" bIns="45720" anchor="t" anchorCtr="0"/>
          <a:p>
            <a:pPr eaLnBrk="1" hangingPunct="1"/>
            <a:r>
              <a:rPr lang="en-US" altLang="zh-CN" sz="2800" dirty="0"/>
              <a:t>δ</a:t>
            </a:r>
            <a:r>
              <a:rPr lang="zh-CN" altLang="en-US" sz="2800" dirty="0"/>
              <a:t>学习规则调整神经元间连接权值</a:t>
            </a:r>
            <a:r>
              <a:rPr lang="en-US" altLang="zh-CN" sz="2800" dirty="0"/>
              <a:t>(w</a:t>
            </a:r>
            <a:r>
              <a:rPr lang="en-US" altLang="zh-CN" sz="2800" baseline="-25000" dirty="0"/>
              <a:t>ij</a:t>
            </a:r>
            <a:r>
              <a:rPr lang="en-US" altLang="zh-CN" sz="2800" dirty="0"/>
              <a:t>)</a:t>
            </a:r>
            <a:r>
              <a:rPr lang="zh-CN" altLang="en-US" sz="2800" dirty="0"/>
              <a:t>的原则为：</a:t>
            </a:r>
            <a:endParaRPr lang="zh-CN" altLang="en-US" sz="2800" dirty="0"/>
          </a:p>
          <a:p>
            <a:pPr lvl="1" eaLnBrk="1" hangingPunct="1"/>
            <a:r>
              <a:rPr lang="zh-CN" altLang="en-US" sz="2400" b="1" dirty="0"/>
              <a:t>若某神经元的输出值与期望值不符，则根据期望值与实际值之间的差值来调整该神经元的权重。</a:t>
            </a:r>
            <a:endParaRPr lang="zh-CN" altLang="en-US" sz="2400" b="1" dirty="0"/>
          </a:p>
          <a:p>
            <a:pPr lvl="1" eaLnBrk="1" hangingPunct="1">
              <a:buFont typeface="Wingdings" panose="05000000000000000000" pitchFamily="2" charset="2"/>
              <a:buNone/>
            </a:pPr>
            <a:r>
              <a:rPr lang="zh-CN" altLang="en-US" dirty="0"/>
              <a:t>	即：</a:t>
            </a:r>
            <a:endParaRPr lang="zh-CN" altLang="en-US" dirty="0"/>
          </a:p>
          <a:p>
            <a:pPr algn="ctr" eaLnBrk="1" hangingPunct="1">
              <a:buFont typeface="Wingdings" panose="05000000000000000000" pitchFamily="2" charset="2"/>
              <a:buNone/>
            </a:pPr>
            <a:r>
              <a:rPr lang="en-US" altLang="zh-CN" sz="2400" dirty="0"/>
              <a:t>Δw</a:t>
            </a:r>
            <a:r>
              <a:rPr lang="en-US" altLang="zh-CN" sz="2400" baseline="-25000" dirty="0"/>
              <a:t>ij</a:t>
            </a:r>
            <a:r>
              <a:rPr lang="zh-CN" altLang="en-US" sz="2400" dirty="0"/>
              <a:t>＝</a:t>
            </a:r>
            <a:r>
              <a:rPr lang="en-US" altLang="zh-CN" sz="2400" dirty="0"/>
              <a:t>η[d</a:t>
            </a:r>
            <a:r>
              <a:rPr lang="en-US" altLang="zh-CN" sz="2400" baseline="-25000" dirty="0"/>
              <a:t>j</a:t>
            </a:r>
            <a:r>
              <a:rPr lang="en-US" altLang="zh-CN" sz="2400" dirty="0"/>
              <a:t>-y</a:t>
            </a:r>
            <a:r>
              <a:rPr lang="en-US" altLang="zh-CN" sz="2400" baseline="-25000" dirty="0"/>
              <a:t>j</a:t>
            </a:r>
            <a:r>
              <a:rPr lang="en-US" altLang="zh-CN" sz="2400" dirty="0"/>
              <a:t>(t)]x</a:t>
            </a:r>
            <a:r>
              <a:rPr lang="en-US" altLang="zh-CN" sz="2400" baseline="-25000" dirty="0"/>
              <a:t>ij</a:t>
            </a:r>
            <a:r>
              <a:rPr lang="en-US" altLang="zh-CN" sz="2400" dirty="0"/>
              <a:t>(t)</a:t>
            </a:r>
            <a:endParaRPr lang="en-US" altLang="zh-CN" sz="2400" dirty="0"/>
          </a:p>
          <a:p>
            <a:pPr eaLnBrk="1" hangingPunct="1">
              <a:buFont typeface="Wingdings 2" panose="05020102010507070707" pitchFamily="18" charset="2"/>
              <a:buChar char=""/>
            </a:pPr>
            <a:r>
              <a:rPr lang="zh-CN" altLang="en-US" sz="2800" dirty="0"/>
              <a:t>这是一种梯度下降学习方法。</a:t>
            </a:r>
            <a:endParaRPr lang="zh-CN" altLang="en-US" sz="2800" dirty="0"/>
          </a:p>
        </p:txBody>
      </p:sp>
      <p:sp>
        <p:nvSpPr>
          <p:cNvPr id="4710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charRg st="0" end="26"/>
                                            </p:txEl>
                                          </p:spTgt>
                                        </p:tgtEl>
                                        <p:attrNameLst>
                                          <p:attrName>style.visibility</p:attrName>
                                        </p:attrNameLst>
                                      </p:cBhvr>
                                      <p:to>
                                        <p:strVal val="visible"/>
                                      </p:to>
                                    </p:set>
                                    <p:anim calcmode="lin" valueType="num">
                                      <p:cBhvr additive="base">
                                        <p:cTn id="7" dur="500" fill="hold"/>
                                        <p:tgtEl>
                                          <p:spTgt spid="40963">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charRg st="26" end="69"/>
                                            </p:txEl>
                                          </p:spTgt>
                                        </p:tgtEl>
                                        <p:attrNameLst>
                                          <p:attrName>style.visibility</p:attrName>
                                        </p:attrNameLst>
                                      </p:cBhvr>
                                      <p:to>
                                        <p:strVal val="visible"/>
                                      </p:to>
                                    </p:set>
                                    <p:anim calcmode="lin" valueType="num">
                                      <p:cBhvr additive="base">
                                        <p:cTn id="13" dur="500" fill="hold"/>
                                        <p:tgtEl>
                                          <p:spTgt spid="40963">
                                            <p:txEl>
                                              <p:charRg st="26"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charRg st="26" end="69"/>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40963">
                                            <p:txEl>
                                              <p:charRg st="69" end="73"/>
                                            </p:txEl>
                                          </p:spTgt>
                                        </p:tgtEl>
                                        <p:attrNameLst>
                                          <p:attrName>style.visibility</p:attrName>
                                        </p:attrNameLst>
                                      </p:cBhvr>
                                      <p:to>
                                        <p:strVal val="visible"/>
                                      </p:to>
                                    </p:set>
                                    <p:anim calcmode="lin" valueType="num">
                                      <p:cBhvr additive="base">
                                        <p:cTn id="18" dur="500" fill="hold"/>
                                        <p:tgtEl>
                                          <p:spTgt spid="40963">
                                            <p:txEl>
                                              <p:charRg st="69" end="7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63">
                                            <p:txEl>
                                              <p:charRg st="69" end="7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0963">
                                            <p:txEl>
                                              <p:charRg st="73" end="96"/>
                                            </p:txEl>
                                          </p:spTgt>
                                        </p:tgtEl>
                                        <p:attrNameLst>
                                          <p:attrName>style.visibility</p:attrName>
                                        </p:attrNameLst>
                                      </p:cBhvr>
                                      <p:to>
                                        <p:strVal val="visible"/>
                                      </p:to>
                                    </p:set>
                                    <p:anim calcmode="lin" valueType="num">
                                      <p:cBhvr additive="base">
                                        <p:cTn id="24" dur="500" fill="hold"/>
                                        <p:tgtEl>
                                          <p:spTgt spid="40963">
                                            <p:txEl>
                                              <p:charRg st="73" end="9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0963">
                                            <p:txEl>
                                              <p:charRg st="73" end="9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963">
                                            <p:txEl>
                                              <p:charRg st="96" end="110"/>
                                            </p:txEl>
                                          </p:spTgt>
                                        </p:tgtEl>
                                        <p:attrNameLst>
                                          <p:attrName>style.visibility</p:attrName>
                                        </p:attrNameLst>
                                      </p:cBhvr>
                                      <p:to>
                                        <p:strVal val="visible"/>
                                      </p:to>
                                    </p:set>
                                    <p:anim calcmode="lin" valueType="num">
                                      <p:cBhvr additive="base">
                                        <p:cTn id="30" dur="500" fill="hold"/>
                                        <p:tgtEl>
                                          <p:spTgt spid="40963">
                                            <p:txEl>
                                              <p:charRg st="96" end="11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0963">
                                            <p:txEl>
                                              <p:charRg st="96"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a:xfrm>
            <a:off x="6858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Widrow-Hoff</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规则</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5475" name="Rectangle 3" descr="Rectangle: Click to edit Master text styles&#13;&#10;Second level&#13;&#10;Third level&#13;&#10;Fourth level&#13;&#10;Fifth level"/>
          <p:cNvSpPr>
            <a:spLocks noGrp="1"/>
          </p:cNvSpPr>
          <p:nvPr>
            <p:ph idx="1"/>
          </p:nvPr>
        </p:nvSpPr>
        <p:spPr>
          <a:xfrm>
            <a:off x="381000" y="1587500"/>
            <a:ext cx="8229600" cy="4649788"/>
          </a:xfrm>
          <a:ln/>
        </p:spPr>
        <p:txBody>
          <a:bodyPr vert="horz" wrap="square" lIns="91440" tIns="45720" rIns="91440" bIns="45720" anchor="t" anchorCtr="0"/>
          <a:p>
            <a:pPr marL="609600" indent="-609600" eaLnBrk="1" hangingPunct="1"/>
            <a:r>
              <a:rPr lang="zh-CN" altLang="en-US" sz="2800" dirty="0"/>
              <a:t>这是</a:t>
            </a:r>
            <a:r>
              <a:rPr lang="en-US" altLang="zh-CN" sz="2800" dirty="0"/>
              <a:t>δ</a:t>
            </a:r>
            <a:r>
              <a:rPr lang="zh-CN" altLang="en-US" sz="2800" dirty="0"/>
              <a:t>学习规则的一个特例，也称为最小均方误差</a:t>
            </a:r>
            <a:r>
              <a:rPr lang="en-US" altLang="zh-CN" sz="2800" dirty="0"/>
              <a:t>(Least Mean Square)</a:t>
            </a:r>
            <a:r>
              <a:rPr lang="zh-CN" altLang="en-US" sz="2800" dirty="0"/>
              <a:t>学习规则。</a:t>
            </a:r>
            <a:endParaRPr lang="zh-CN" altLang="en-US" sz="2800" dirty="0"/>
          </a:p>
          <a:p>
            <a:pPr marL="990600" lvl="1" indent="-533400" eaLnBrk="1" hangingPunct="1"/>
            <a:r>
              <a:rPr lang="zh-CN" altLang="en-US" sz="2400" dirty="0"/>
              <a:t>其原则是使神经元的输出与期望输出之间的均方误差最小。即，</a:t>
            </a:r>
            <a:endParaRPr lang="zh-CN" altLang="en-US" sz="2400" dirty="0"/>
          </a:p>
          <a:p>
            <a:pPr marL="609600" indent="-609600" algn="ctr" eaLnBrk="1" hangingPunct="1">
              <a:lnSpc>
                <a:spcPct val="200000"/>
              </a:lnSpc>
              <a:buFont typeface="Wingdings" panose="05000000000000000000" pitchFamily="2" charset="2"/>
              <a:buNone/>
            </a:pPr>
            <a:r>
              <a:rPr lang="en-US" altLang="zh-CN" sz="2800" dirty="0">
                <a:latin typeface="宋体" panose="02010600030101010101" pitchFamily="2" charset="-122"/>
              </a:rPr>
              <a:t>Δw</a:t>
            </a:r>
            <a:r>
              <a:rPr lang="en-US" altLang="zh-CN" sz="2800" baseline="-25000" dirty="0">
                <a:latin typeface="宋体" panose="02010600030101010101" pitchFamily="2" charset="-122"/>
              </a:rPr>
              <a:t>ij</a:t>
            </a:r>
            <a:r>
              <a:rPr lang="zh-CN" altLang="en-US" sz="2800" dirty="0">
                <a:latin typeface="宋体" panose="02010600030101010101" pitchFamily="2" charset="-122"/>
              </a:rPr>
              <a:t>＝</a:t>
            </a:r>
            <a:r>
              <a:rPr lang="en-US" altLang="zh-CN" sz="2800" dirty="0">
                <a:latin typeface="宋体" panose="02010600030101010101" pitchFamily="2" charset="-122"/>
              </a:rPr>
              <a:t>[η/(| </a:t>
            </a:r>
            <a:r>
              <a:rPr lang="en-US" altLang="zh-CN" sz="2800" b="1" dirty="0">
                <a:latin typeface="宋体" panose="02010600030101010101" pitchFamily="2" charset="-122"/>
              </a:rPr>
              <a:t>x</a:t>
            </a:r>
            <a:r>
              <a:rPr lang="en-US" altLang="zh-CN" sz="2800" b="1" baseline="-25000" dirty="0">
                <a:latin typeface="宋体" panose="02010600030101010101" pitchFamily="2" charset="-122"/>
              </a:rPr>
              <a:t>ij</a:t>
            </a:r>
            <a:r>
              <a:rPr lang="en-US" altLang="zh-CN" sz="2800" dirty="0">
                <a:latin typeface="宋体" panose="02010600030101010101" pitchFamily="2" charset="-122"/>
              </a:rPr>
              <a:t>(t)|</a:t>
            </a:r>
            <a:r>
              <a:rPr lang="en-US" altLang="zh-CN" sz="2800" baseline="30000" dirty="0">
                <a:latin typeface="宋体" panose="02010600030101010101" pitchFamily="2" charset="-122"/>
              </a:rPr>
              <a:t>2</a:t>
            </a:r>
            <a:r>
              <a:rPr lang="en-US" altLang="zh-CN" sz="2800" dirty="0">
                <a:latin typeface="宋体" panose="02010600030101010101" pitchFamily="2" charset="-122"/>
              </a:rPr>
              <a:t>)]ε</a:t>
            </a:r>
            <a:r>
              <a:rPr lang="en-US" altLang="zh-CN" sz="2800" baseline="-25000" dirty="0">
                <a:latin typeface="宋体" panose="02010600030101010101" pitchFamily="2" charset="-122"/>
              </a:rPr>
              <a:t>i</a:t>
            </a:r>
            <a:r>
              <a:rPr lang="en-US" altLang="zh-CN" sz="2800" dirty="0">
                <a:latin typeface="宋体" panose="02010600030101010101" pitchFamily="2" charset="-122"/>
              </a:rPr>
              <a:t>(t)x</a:t>
            </a:r>
            <a:r>
              <a:rPr lang="en-US" altLang="zh-CN" sz="2800" baseline="-25000" dirty="0">
                <a:latin typeface="宋体" panose="02010600030101010101" pitchFamily="2" charset="-122"/>
              </a:rPr>
              <a:t>ij</a:t>
            </a:r>
            <a:r>
              <a:rPr lang="en-US" altLang="zh-CN" sz="2800" dirty="0">
                <a:latin typeface="宋体" panose="02010600030101010101" pitchFamily="2" charset="-122"/>
              </a:rPr>
              <a:t>(t)</a:t>
            </a:r>
            <a:endParaRPr lang="en-US" altLang="zh-CN" sz="2800" dirty="0">
              <a:latin typeface="宋体" panose="02010600030101010101" pitchFamily="2" charset="-122"/>
            </a:endParaRPr>
          </a:p>
          <a:p>
            <a:pPr marL="609600" indent="-609600" algn="ctr" eaLnBrk="1" hangingPunct="1">
              <a:lnSpc>
                <a:spcPct val="200000"/>
              </a:lnSpc>
              <a:buFont typeface="Wingdings" panose="05000000000000000000" pitchFamily="2" charset="2"/>
              <a:buNone/>
            </a:pPr>
            <a:r>
              <a:rPr lang="en-US" altLang="zh-CN" sz="2800" dirty="0">
                <a:latin typeface="宋体" panose="02010600030101010101" pitchFamily="2" charset="-122"/>
              </a:rPr>
              <a:t>ε</a:t>
            </a:r>
            <a:r>
              <a:rPr lang="en-US" altLang="zh-CN" sz="2800" baseline="-25000" dirty="0">
                <a:latin typeface="宋体" panose="02010600030101010101" pitchFamily="2" charset="-122"/>
              </a:rPr>
              <a:t>i</a:t>
            </a:r>
            <a:r>
              <a:rPr lang="en-US" altLang="zh-CN" sz="2800" dirty="0">
                <a:latin typeface="宋体" panose="02010600030101010101" pitchFamily="2" charset="-122"/>
              </a:rPr>
              <a:t>(t)=d</a:t>
            </a:r>
            <a:r>
              <a:rPr lang="en-US" altLang="zh-CN" sz="2800" baseline="-25000" dirty="0">
                <a:latin typeface="宋体" panose="02010600030101010101" pitchFamily="2" charset="-122"/>
              </a:rPr>
              <a:t>j</a:t>
            </a:r>
            <a:r>
              <a:rPr lang="en-US" altLang="zh-CN" sz="2800" dirty="0">
                <a:latin typeface="宋体" panose="02010600030101010101" pitchFamily="2" charset="-122"/>
              </a:rPr>
              <a:t>-y</a:t>
            </a:r>
            <a:r>
              <a:rPr lang="en-US" altLang="zh-CN" sz="2800" baseline="-25000" dirty="0">
                <a:latin typeface="宋体" panose="02010600030101010101" pitchFamily="2" charset="-122"/>
              </a:rPr>
              <a:t>j</a:t>
            </a:r>
            <a:r>
              <a:rPr lang="en-US" altLang="zh-CN" sz="2800" dirty="0">
                <a:latin typeface="宋体" panose="02010600030101010101" pitchFamily="2" charset="-122"/>
              </a:rPr>
              <a:t>(t)</a:t>
            </a:r>
            <a:endParaRPr lang="en-US" altLang="zh-CN" sz="2800" dirty="0">
              <a:latin typeface="宋体" panose="02010600030101010101" pitchFamily="2" charset="-122"/>
            </a:endParaRPr>
          </a:p>
        </p:txBody>
      </p:sp>
      <p:sp>
        <p:nvSpPr>
          <p:cNvPr id="4813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charRg st="0" end="47"/>
                                            </p:txEl>
                                          </p:spTgt>
                                        </p:tgtEl>
                                        <p:attrNameLst>
                                          <p:attrName>style.visibility</p:attrName>
                                        </p:attrNameLst>
                                      </p:cBhvr>
                                      <p:to>
                                        <p:strVal val="visible"/>
                                      </p:to>
                                    </p:set>
                                    <p:anim calcmode="lin" valueType="num">
                                      <p:cBhvr additive="base">
                                        <p:cTn id="7" dur="500" fill="hold"/>
                                        <p:tgtEl>
                                          <p:spTgt spid="105475">
                                            <p:txEl>
                                              <p:charRg st="0"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charRg st="0" end="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charRg st="47" end="76"/>
                                            </p:txEl>
                                          </p:spTgt>
                                        </p:tgtEl>
                                        <p:attrNameLst>
                                          <p:attrName>style.visibility</p:attrName>
                                        </p:attrNameLst>
                                      </p:cBhvr>
                                      <p:to>
                                        <p:strVal val="visible"/>
                                      </p:to>
                                    </p:set>
                                    <p:anim calcmode="lin" valueType="num">
                                      <p:cBhvr additive="base">
                                        <p:cTn id="13" dur="500" fill="hold"/>
                                        <p:tgtEl>
                                          <p:spTgt spid="105475">
                                            <p:txEl>
                                              <p:charRg st="47"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charRg st="47" end="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charRg st="76" end="109"/>
                                            </p:txEl>
                                          </p:spTgt>
                                        </p:tgtEl>
                                        <p:attrNameLst>
                                          <p:attrName>style.visibility</p:attrName>
                                        </p:attrNameLst>
                                      </p:cBhvr>
                                      <p:to>
                                        <p:strVal val="visible"/>
                                      </p:to>
                                    </p:set>
                                    <p:anim calcmode="lin" valueType="num">
                                      <p:cBhvr additive="base">
                                        <p:cTn id="19" dur="500" fill="hold"/>
                                        <p:tgtEl>
                                          <p:spTgt spid="105475">
                                            <p:txEl>
                                              <p:charRg st="76" end="10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charRg st="76" end="10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475">
                                            <p:txEl>
                                              <p:charRg st="109" end="124"/>
                                            </p:txEl>
                                          </p:spTgt>
                                        </p:tgtEl>
                                        <p:attrNameLst>
                                          <p:attrName>style.visibility</p:attrName>
                                        </p:attrNameLst>
                                      </p:cBhvr>
                                      <p:to>
                                        <p:strVal val="visible"/>
                                      </p:to>
                                    </p:set>
                                    <p:anim calcmode="lin" valueType="num">
                                      <p:cBhvr additive="base">
                                        <p:cTn id="25" dur="500" fill="hold"/>
                                        <p:tgtEl>
                                          <p:spTgt spid="105475">
                                            <p:txEl>
                                              <p:charRg st="109" end="12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charRg st="109" end="1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a:xfrm>
            <a:off x="762000" y="533400"/>
            <a:ext cx="7772400" cy="5334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竞争学习规则</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8915" name="Rectangle 3" descr="Rectangle: Click to edit Master text styles&#13;&#10;Second level&#13;&#10;Third level&#13;&#10;Fourth level&#13;&#10;Fifth level"/>
          <p:cNvSpPr>
            <a:spLocks noGrp="1"/>
          </p:cNvSpPr>
          <p:nvPr>
            <p:ph idx="1"/>
          </p:nvPr>
        </p:nvSpPr>
        <p:spPr>
          <a:xfrm>
            <a:off x="457200" y="1646238"/>
            <a:ext cx="8153400" cy="4014787"/>
          </a:xfrm>
          <a:ln/>
        </p:spPr>
        <p:txBody>
          <a:bodyPr vert="horz" wrap="square" lIns="91440" tIns="45720" rIns="91440" bIns="45720" anchor="t" anchorCtr="0"/>
          <a:p>
            <a:pPr eaLnBrk="1" hangingPunct="1"/>
            <a:r>
              <a:rPr lang="zh-CN" altLang="en-US" sz="2800" dirty="0"/>
              <a:t>这种学习规则的原则就是</a:t>
            </a:r>
            <a:r>
              <a:rPr lang="zh-CN" altLang="en-US" sz="2800" dirty="0">
                <a:latin typeface="Times New Roman" panose="02020603050405020304" pitchFamily="18" charset="0"/>
              </a:rPr>
              <a:t>“</a:t>
            </a:r>
            <a:r>
              <a:rPr lang="zh-CN" altLang="en-US" sz="2800" dirty="0"/>
              <a:t>胜者全盈</a:t>
            </a:r>
            <a:r>
              <a:rPr lang="zh-CN" altLang="en-US" sz="2800" dirty="0">
                <a:latin typeface="Times New Roman" panose="02020603050405020304" pitchFamily="18" charset="0"/>
              </a:rPr>
              <a:t>”</a:t>
            </a:r>
            <a:r>
              <a:rPr lang="zh-CN" altLang="en-US" sz="2800" dirty="0"/>
              <a:t>。</a:t>
            </a:r>
            <a:endParaRPr lang="zh-CN" altLang="en-US" sz="2800" dirty="0"/>
          </a:p>
          <a:p>
            <a:pPr lvl="1" eaLnBrk="1" hangingPunct="1"/>
            <a:r>
              <a:rPr lang="zh-CN" altLang="en-US" sz="2400" dirty="0"/>
              <a:t>如果在一层神经元中有一个对输入产生的相应最大，则该神经元即为胜者。然后只对连接到胜者的权值进行调整，使其更接近于对输入样本模式的估值。</a:t>
            </a:r>
            <a:endParaRPr lang="zh-CN" altLang="en-US" sz="2400" dirty="0"/>
          </a:p>
          <a:p>
            <a:pPr lvl="1" eaLnBrk="1" hangingPunct="1">
              <a:buFont typeface="Wingdings" panose="05000000000000000000" pitchFamily="2" charset="2"/>
              <a:buNone/>
            </a:pPr>
            <a:r>
              <a:rPr lang="zh-CN" altLang="en-US" sz="2400" dirty="0"/>
              <a:t>	即，</a:t>
            </a:r>
            <a:endParaRPr lang="zh-CN" altLang="en-US" sz="2400" dirty="0"/>
          </a:p>
          <a:p>
            <a:pPr algn="ctr" eaLnBrk="1" hangingPunct="1">
              <a:buFont typeface="Wingdings" panose="05000000000000000000" pitchFamily="2" charset="2"/>
              <a:buNone/>
            </a:pPr>
            <a:r>
              <a:rPr lang="en-US" altLang="zh-CN" dirty="0"/>
              <a:t>Δw</a:t>
            </a:r>
            <a:r>
              <a:rPr lang="en-US" altLang="zh-CN" baseline="-25000" dirty="0"/>
              <a:t>ij</a:t>
            </a:r>
            <a:r>
              <a:rPr lang="zh-CN" altLang="en-US" dirty="0"/>
              <a:t>＝</a:t>
            </a:r>
            <a:r>
              <a:rPr lang="en-US" altLang="zh-CN" dirty="0"/>
              <a:t>η[g(x</a:t>
            </a:r>
            <a:r>
              <a:rPr lang="en-US" altLang="zh-CN" baseline="-25000" dirty="0"/>
              <a:t>j</a:t>
            </a:r>
            <a:r>
              <a:rPr lang="en-US" altLang="zh-CN" dirty="0"/>
              <a:t>)-w</a:t>
            </a:r>
            <a:r>
              <a:rPr lang="en-US" altLang="zh-CN" baseline="-25000" dirty="0"/>
              <a:t>ij</a:t>
            </a:r>
            <a:r>
              <a:rPr lang="en-US" altLang="zh-CN" dirty="0"/>
              <a:t>(t)]</a:t>
            </a:r>
            <a:endParaRPr lang="en-US" altLang="zh-CN" dirty="0"/>
          </a:p>
        </p:txBody>
      </p:sp>
      <p:sp>
        <p:nvSpPr>
          <p:cNvPr id="4915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0" end="19"/>
                                            </p:txEl>
                                          </p:spTgt>
                                        </p:tgtEl>
                                        <p:attrNameLst>
                                          <p:attrName>style.visibility</p:attrName>
                                        </p:attrNameLst>
                                      </p:cBhvr>
                                      <p:to>
                                        <p:strVal val="visible"/>
                                      </p:to>
                                    </p:set>
                                    <p:anim calcmode="lin" valueType="num">
                                      <p:cBhvr additive="base">
                                        <p:cTn id="7" dur="500" fill="hold"/>
                                        <p:tgtEl>
                                          <p:spTgt spid="38915">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charRg st="19" end="87"/>
                                            </p:txEl>
                                          </p:spTgt>
                                        </p:tgtEl>
                                        <p:attrNameLst>
                                          <p:attrName>style.visibility</p:attrName>
                                        </p:attrNameLst>
                                      </p:cBhvr>
                                      <p:to>
                                        <p:strVal val="visible"/>
                                      </p:to>
                                    </p:set>
                                    <p:anim calcmode="lin" valueType="num">
                                      <p:cBhvr additive="base">
                                        <p:cTn id="13" dur="500" fill="hold"/>
                                        <p:tgtEl>
                                          <p:spTgt spid="38915">
                                            <p:txEl>
                                              <p:charRg st="19" end="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19" end="87"/>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8915">
                                            <p:txEl>
                                              <p:charRg st="87" end="91"/>
                                            </p:txEl>
                                          </p:spTgt>
                                        </p:tgtEl>
                                        <p:attrNameLst>
                                          <p:attrName>style.visibility</p:attrName>
                                        </p:attrNameLst>
                                      </p:cBhvr>
                                      <p:to>
                                        <p:strVal val="visible"/>
                                      </p:to>
                                    </p:set>
                                    <p:anim calcmode="lin" valueType="num">
                                      <p:cBhvr additive="base">
                                        <p:cTn id="18" dur="500" fill="hold"/>
                                        <p:tgtEl>
                                          <p:spTgt spid="38915">
                                            <p:txEl>
                                              <p:charRg st="87" end="9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8915">
                                            <p:txEl>
                                              <p:charRg st="87" end="9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915">
                                            <p:txEl>
                                              <p:charRg st="91" end="112"/>
                                            </p:txEl>
                                          </p:spTgt>
                                        </p:tgtEl>
                                        <p:attrNameLst>
                                          <p:attrName>style.visibility</p:attrName>
                                        </p:attrNameLst>
                                      </p:cBhvr>
                                      <p:to>
                                        <p:strVal val="visible"/>
                                      </p:to>
                                    </p:set>
                                    <p:anim calcmode="lin" valueType="num">
                                      <p:cBhvr additive="base">
                                        <p:cTn id="24" dur="500" fill="hold"/>
                                        <p:tgtEl>
                                          <p:spTgt spid="38915">
                                            <p:txEl>
                                              <p:charRg st="91"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8915">
                                            <p:txEl>
                                              <p:charRg st="91" end="1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xfrm>
            <a:off x="615950" y="188913"/>
            <a:ext cx="7772400" cy="827087"/>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7.2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感知器</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4819" name="Rectangle 3" descr="Rectangle: Click to edit Master text styles&#13;&#10;Second level&#13;&#10;Third level&#13;&#10;Fourth level&#13;&#10;Fifth level"/>
          <p:cNvSpPr>
            <a:spLocks noGrp="1"/>
          </p:cNvSpPr>
          <p:nvPr>
            <p:ph type="body" sz="half" idx="1"/>
          </p:nvPr>
        </p:nvSpPr>
        <p:spPr>
          <a:xfrm>
            <a:off x="477838" y="1701800"/>
            <a:ext cx="7910512" cy="4032250"/>
          </a:xfrm>
          <a:ln/>
        </p:spPr>
        <p:txBody>
          <a:bodyPr vert="horz" wrap="square" lIns="91440" tIns="45720" rIns="91440" bIns="45720" anchor="t" anchorCtr="0"/>
          <a:p>
            <a:pPr marL="609600" indent="-609600" eaLnBrk="1" hangingPunct="1">
              <a:buClr>
                <a:schemeClr val="accent1"/>
              </a:buClr>
              <a:buSzPct val="70000"/>
              <a:buFont typeface="Wingdings 2" panose="05020102010507070707" pitchFamily="18" charset="2"/>
            </a:pPr>
            <a:r>
              <a:rPr lang="zh-CN" altLang="en-US" sz="2800" dirty="0"/>
              <a:t>感知器是一种早期的神经网络模型，由美国学者</a:t>
            </a:r>
            <a:r>
              <a:rPr lang="en-US" altLang="zh-CN" sz="2800" dirty="0"/>
              <a:t>F.Rosenblatt</a:t>
            </a:r>
            <a:r>
              <a:rPr lang="zh-CN" altLang="en-US" sz="2800" dirty="0"/>
              <a:t>于</a:t>
            </a:r>
            <a:r>
              <a:rPr lang="en-US" altLang="zh-CN" sz="2800" dirty="0"/>
              <a:t>1957</a:t>
            </a:r>
            <a:r>
              <a:rPr lang="zh-CN" altLang="en-US" sz="2800" dirty="0"/>
              <a:t>年提出。感知器中第一次引入了学习的概念，使人脑所具备的学习功能在基于符号处理的数学到了一定程度的模拟，所以引起了广泛的关注。</a:t>
            </a:r>
            <a:endParaRPr lang="zh-CN" altLang="en-US" sz="2800" dirty="0"/>
          </a:p>
          <a:p>
            <a:pPr marL="609600" indent="-609600" eaLnBrk="1" hangingPunct="1">
              <a:buClr>
                <a:schemeClr val="accent1"/>
              </a:buClr>
              <a:buSzPct val="70000"/>
              <a:buFont typeface="Wingdings" panose="05000000000000000000" pitchFamily="2" charset="2"/>
              <a:buNone/>
            </a:pPr>
            <a:endParaRPr lang="en-US" altLang="zh-CN" sz="2800" dirty="0"/>
          </a:p>
        </p:txBody>
      </p:sp>
      <p:sp>
        <p:nvSpPr>
          <p:cNvPr id="50180" name="灯片编号占位符 6"/>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101"/>
                                            </p:txEl>
                                          </p:spTgt>
                                        </p:tgtEl>
                                        <p:attrNameLst>
                                          <p:attrName>style.visibility</p:attrName>
                                        </p:attrNameLst>
                                      </p:cBhvr>
                                      <p:to>
                                        <p:strVal val="visible"/>
                                      </p:to>
                                    </p:set>
                                    <p:anim calcmode="lin" valueType="num">
                                      <p:cBhvr additive="base">
                                        <p:cTn id="7" dur="500" fill="hold"/>
                                        <p:tgtEl>
                                          <p:spTgt spid="34819">
                                            <p:txEl>
                                              <p:charRg st="0" end="10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1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xfrm>
            <a:off x="615950" y="188913"/>
            <a:ext cx="7772400" cy="827087"/>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7.2.1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简单感知器</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9507" name="Rectangle 3" descr="Rectangle: Click to edit Master text styles&#13;&#10;Second level&#13;&#10;Third level&#13;&#10;Fourth level&#13;&#10;Fifth level"/>
          <p:cNvSpPr>
            <a:spLocks noGrp="1"/>
          </p:cNvSpPr>
          <p:nvPr>
            <p:ph type="body" sz="half" idx="1"/>
          </p:nvPr>
        </p:nvSpPr>
        <p:spPr>
          <a:xfrm>
            <a:off x="333375" y="1196975"/>
            <a:ext cx="8486775" cy="5111750"/>
          </a:xfrm>
          <a:ln/>
        </p:spPr>
        <p:txBody>
          <a:bodyPr vert="horz" wrap="square" lIns="91440" tIns="45720" rIns="91440" bIns="45720" anchor="t" anchorCtr="0"/>
          <a:p>
            <a:pPr marL="609600" indent="-609600" eaLnBrk="1" hangingPunct="1">
              <a:buClr>
                <a:schemeClr val="accent1"/>
              </a:buClr>
              <a:buSzPct val="70000"/>
              <a:buFont typeface="Wingdings 2" panose="05020102010507070707" pitchFamily="18" charset="2"/>
            </a:pPr>
            <a:r>
              <a:rPr lang="zh-CN" altLang="en-US" sz="2000" dirty="0"/>
              <a:t>简单感知器模型实际上仍然是</a:t>
            </a:r>
            <a:r>
              <a:rPr lang="en-US" altLang="zh-CN" sz="2000" dirty="0"/>
              <a:t>MP</a:t>
            </a:r>
            <a:r>
              <a:rPr lang="zh-CN" altLang="en-US" sz="2000" dirty="0"/>
              <a:t>模型的结构，但是它通过采用监督学习来逐步增强模式划分的能力，达到所谓学习的目的。</a:t>
            </a:r>
            <a:endParaRPr lang="zh-CN" altLang="en-US" sz="2000" dirty="0"/>
          </a:p>
          <a:p>
            <a:pPr marL="609600" indent="-609600" eaLnBrk="1" hangingPunct="1">
              <a:buClr>
                <a:schemeClr val="accent1"/>
              </a:buClr>
              <a:buSzPct val="70000"/>
              <a:buFont typeface="Wingdings 2" panose="05020102010507070707" pitchFamily="18" charset="2"/>
            </a:pPr>
            <a:r>
              <a:rPr lang="zh-CN" altLang="en-US" sz="2000" dirty="0"/>
              <a:t>其结构如下图所示</a:t>
            </a:r>
            <a:endParaRPr lang="zh-CN" altLang="en-US" sz="2000" dirty="0"/>
          </a:p>
          <a:p>
            <a:pPr marL="609600" indent="-609600" eaLnBrk="1" hangingPunct="1">
              <a:buClr>
                <a:schemeClr val="accent1"/>
              </a:buClr>
              <a:buSzPct val="70000"/>
              <a:buFont typeface="Wingdings 2" panose="05020102010507070707" pitchFamily="18" charset="2"/>
            </a:pPr>
            <a:endParaRPr lang="zh-CN" altLang="en-US" sz="2000" dirty="0"/>
          </a:p>
          <a:p>
            <a:pPr marL="609600" indent="-609600" eaLnBrk="1" hangingPunct="1">
              <a:buClr>
                <a:schemeClr val="accent1"/>
              </a:buClr>
              <a:buSzPct val="70000"/>
              <a:buFont typeface="Wingdings 2" panose="05020102010507070707" pitchFamily="18" charset="2"/>
            </a:pPr>
            <a:endParaRPr lang="zh-CN" altLang="en-US" sz="2000" dirty="0"/>
          </a:p>
          <a:p>
            <a:pPr marL="609600" indent="-609600" eaLnBrk="1" hangingPunct="1">
              <a:buClr>
                <a:schemeClr val="accent1"/>
              </a:buClr>
              <a:buSzPct val="70000"/>
              <a:buFont typeface="Wingdings 2" panose="05020102010507070707" pitchFamily="18" charset="2"/>
            </a:pPr>
            <a:endParaRPr lang="zh-CN" altLang="en-US" sz="2000" dirty="0"/>
          </a:p>
          <a:p>
            <a:pPr marL="609600" indent="-609600" eaLnBrk="1" hangingPunct="1">
              <a:buClr>
                <a:schemeClr val="accent1"/>
              </a:buClr>
              <a:buSzPct val="70000"/>
              <a:buFont typeface="Wingdings 2" panose="05020102010507070707" pitchFamily="18" charset="2"/>
            </a:pPr>
            <a:endParaRPr lang="zh-CN" altLang="en-US" sz="2000" dirty="0"/>
          </a:p>
          <a:p>
            <a:pPr marL="609600" indent="-609600" eaLnBrk="1" hangingPunct="1">
              <a:buClr>
                <a:schemeClr val="accent1"/>
              </a:buClr>
              <a:buSzPct val="70000"/>
              <a:buFont typeface="Wingdings 2" panose="05020102010507070707" pitchFamily="18" charset="2"/>
            </a:pPr>
            <a:endParaRPr lang="zh-CN" altLang="en-US" sz="2000" dirty="0"/>
          </a:p>
          <a:p>
            <a:pPr marL="990600" lvl="1" indent="-533400" eaLnBrk="1" hangingPunct="1">
              <a:buClr>
                <a:schemeClr val="accent1"/>
              </a:buClr>
              <a:buSzPct val="70000"/>
              <a:buFont typeface="Wingdings 2" panose="05020102010507070707" pitchFamily="18" charset="2"/>
            </a:pPr>
            <a:endParaRPr lang="zh-CN" altLang="en-US" sz="2000" dirty="0"/>
          </a:p>
          <a:p>
            <a:pPr marL="990600" lvl="1" indent="-533400" eaLnBrk="1" hangingPunct="1">
              <a:buClr>
                <a:schemeClr val="accent1"/>
              </a:buClr>
              <a:buSzPct val="70000"/>
              <a:buFont typeface="Wingdings 2" panose="05020102010507070707" pitchFamily="18" charset="2"/>
            </a:pPr>
            <a:r>
              <a:rPr lang="zh-CN" altLang="en-US" sz="2000" dirty="0"/>
              <a:t>感知器处理单元对</a:t>
            </a:r>
            <a:r>
              <a:rPr lang="en-US" altLang="zh-CN" sz="2000" dirty="0"/>
              <a:t>n</a:t>
            </a:r>
            <a:r>
              <a:rPr lang="zh-CN" altLang="en-US" sz="2000" dirty="0"/>
              <a:t>个输入进行加权和操作</a:t>
            </a:r>
            <a:r>
              <a:rPr lang="en-US" altLang="zh-CN" sz="2000" dirty="0"/>
              <a:t>y</a:t>
            </a:r>
            <a:r>
              <a:rPr lang="zh-CN" altLang="en-US" sz="2000" dirty="0"/>
              <a:t>即：</a:t>
            </a:r>
            <a:endParaRPr lang="zh-CN" altLang="en-US" sz="2000" dirty="0"/>
          </a:p>
          <a:p>
            <a:pPr marL="990600" lvl="1" indent="-533400" eaLnBrk="1" hangingPunct="1">
              <a:buClr>
                <a:schemeClr val="accent1"/>
              </a:buClr>
              <a:buSzPct val="70000"/>
              <a:buFont typeface="Wingdings 2" panose="05020102010507070707" pitchFamily="18" charset="2"/>
            </a:pPr>
            <a:endParaRPr lang="zh-CN" altLang="en-US" sz="2000" dirty="0"/>
          </a:p>
          <a:p>
            <a:pPr marL="990600" lvl="1" indent="-533400" eaLnBrk="1" hangingPunct="1">
              <a:buClr>
                <a:schemeClr val="accent1"/>
              </a:buClr>
              <a:buSzPct val="70000"/>
              <a:buFont typeface="Wingdings 2" panose="05020102010507070707" pitchFamily="18" charset="2"/>
            </a:pPr>
            <a:endParaRPr lang="zh-CN" altLang="en-US" sz="2000" dirty="0"/>
          </a:p>
          <a:p>
            <a:pPr marL="990600" lvl="1" indent="-533400" eaLnBrk="1" hangingPunct="1">
              <a:buClr>
                <a:schemeClr val="accent1"/>
              </a:buClr>
              <a:buSzPct val="70000"/>
              <a:buFont typeface="Wingdings 2" panose="05020102010507070707" pitchFamily="18" charset="2"/>
            </a:pPr>
            <a:r>
              <a:rPr lang="zh-CN" altLang="en-US" sz="2000" dirty="0"/>
              <a:t>其中，</a:t>
            </a:r>
            <a:r>
              <a:rPr lang="en-US" altLang="zh-CN" sz="2000" dirty="0"/>
              <a:t>w</a:t>
            </a:r>
            <a:r>
              <a:rPr lang="en-US" altLang="zh-CN" sz="2000" baseline="-25000" dirty="0"/>
              <a:t>i</a:t>
            </a:r>
            <a:r>
              <a:rPr lang="zh-CN" altLang="en-US" sz="2000" dirty="0"/>
              <a:t>为第</a:t>
            </a:r>
            <a:r>
              <a:rPr lang="en-US" altLang="zh-CN" sz="2000" dirty="0"/>
              <a:t>i</a:t>
            </a:r>
            <a:r>
              <a:rPr lang="zh-CN" altLang="en-US" sz="2000" dirty="0"/>
              <a:t>个输入到处理单元的连接权值</a:t>
            </a:r>
            <a:r>
              <a:rPr lang="en-US" altLang="zh-CN" sz="2000" dirty="0"/>
              <a:t>,θ</a:t>
            </a:r>
            <a:r>
              <a:rPr lang="zh-CN" altLang="en-US" sz="2000" dirty="0"/>
              <a:t>为阈值</a:t>
            </a:r>
            <a:r>
              <a:rPr lang="en-US" altLang="zh-CN" sz="2000" dirty="0"/>
              <a:t>, f</a:t>
            </a:r>
            <a:r>
              <a:rPr lang="zh-CN" altLang="en-US" sz="2000" dirty="0"/>
              <a:t>取阶跃函数  </a:t>
            </a:r>
            <a:endParaRPr lang="zh-CN" altLang="en-US" sz="2000" dirty="0"/>
          </a:p>
        </p:txBody>
      </p:sp>
      <p:graphicFrame>
        <p:nvGraphicFramePr>
          <p:cNvPr id="149509" name="Object 5"/>
          <p:cNvGraphicFramePr>
            <a:graphicFrameLocks noChangeAspect="1"/>
          </p:cNvGraphicFramePr>
          <p:nvPr>
            <p:ph sz="half" idx="2"/>
          </p:nvPr>
        </p:nvGraphicFramePr>
        <p:xfrm>
          <a:off x="2987675" y="4797425"/>
          <a:ext cx="2016125" cy="727075"/>
        </p:xfrm>
        <a:graphic>
          <a:graphicData uri="http://schemas.openxmlformats.org/presentationml/2006/ole">
            <mc:AlternateContent xmlns:mc="http://schemas.openxmlformats.org/markup-compatibility/2006">
              <mc:Choice xmlns:v="urn:schemas-microsoft-com:vml" Requires="v">
                <p:oleObj spid="_x0000_s3085" name="" r:id="rId1" imgW="1091565" imgH="393700" progId="Equation.DSMT4">
                  <p:embed/>
                </p:oleObj>
              </mc:Choice>
              <mc:Fallback>
                <p:oleObj name="" r:id="rId1" imgW="1091565" imgH="393700" progId="Equation.DSMT4">
                  <p:embed/>
                  <p:pic>
                    <p:nvPicPr>
                      <p:cNvPr id="0" name="图片 3084"/>
                      <p:cNvPicPr/>
                      <p:nvPr/>
                    </p:nvPicPr>
                    <p:blipFill>
                      <a:blip r:embed="rId2"/>
                      <a:srcRect/>
                      <a:stretch>
                        <a:fillRect/>
                      </a:stretch>
                    </p:blipFill>
                    <p:spPr>
                      <a:xfrm>
                        <a:off x="2987675" y="4797425"/>
                        <a:ext cx="2016125" cy="727075"/>
                      </a:xfrm>
                      <a:prstGeom prst="rect">
                        <a:avLst/>
                      </a:prstGeom>
                      <a:noFill/>
                      <a:ln w="38100">
                        <a:miter/>
                      </a:ln>
                    </p:spPr>
                  </p:pic>
                </p:oleObj>
              </mc:Fallback>
            </mc:AlternateContent>
          </a:graphicData>
        </a:graphic>
      </p:graphicFrame>
      <p:sp>
        <p:nvSpPr>
          <p:cNvPr id="51205" name="灯片编号占位符 6"/>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149508" name="Picture 4"/>
          <p:cNvPicPr>
            <a:picLocks noChangeAspect="1"/>
          </p:cNvPicPr>
          <p:nvPr/>
        </p:nvPicPr>
        <p:blipFill>
          <a:blip r:embed="rId3"/>
          <a:srcRect b="14014"/>
          <a:stretch>
            <a:fillRect/>
          </a:stretch>
        </p:blipFill>
        <p:spPr>
          <a:xfrm>
            <a:off x="1558925" y="2276475"/>
            <a:ext cx="5029200" cy="2006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07">
                                            <p:txEl>
                                              <p:charRg st="0" end="56"/>
                                            </p:txEl>
                                          </p:spTgt>
                                        </p:tgtEl>
                                        <p:attrNameLst>
                                          <p:attrName>style.visibility</p:attrName>
                                        </p:attrNameLst>
                                      </p:cBhvr>
                                      <p:to>
                                        <p:strVal val="visible"/>
                                      </p:to>
                                    </p:set>
                                    <p:anim calcmode="lin" valueType="num">
                                      <p:cBhvr additive="base">
                                        <p:cTn id="7" dur="500" fill="hold"/>
                                        <p:tgtEl>
                                          <p:spTgt spid="149507">
                                            <p:txEl>
                                              <p:charRg st="0" end="5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charRg st="0"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xEl>
                                              <p:charRg st="56" end="65"/>
                                            </p:txEl>
                                          </p:spTgt>
                                        </p:tgtEl>
                                        <p:attrNameLst>
                                          <p:attrName>style.visibility</p:attrName>
                                        </p:attrNameLst>
                                      </p:cBhvr>
                                      <p:to>
                                        <p:strVal val="visible"/>
                                      </p:to>
                                    </p:set>
                                    <p:anim calcmode="lin" valueType="num">
                                      <p:cBhvr additive="base">
                                        <p:cTn id="13" dur="500" fill="hold"/>
                                        <p:tgtEl>
                                          <p:spTgt spid="149507">
                                            <p:txEl>
                                              <p:charRg st="56" end="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7">
                                            <p:txEl>
                                              <p:charRg st="56" end="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9508"/>
                                        </p:tgtEl>
                                        <p:attrNameLst>
                                          <p:attrName>style.visibility</p:attrName>
                                        </p:attrNameLst>
                                      </p:cBhvr>
                                      <p:to>
                                        <p:strVal val="visible"/>
                                      </p:to>
                                    </p:set>
                                    <p:animEffect transition="in" filter="dissolve">
                                      <p:cBhvr>
                                        <p:cTn id="19" dur="500"/>
                                        <p:tgtEl>
                                          <p:spTgt spid="14950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9507">
                                            <p:txEl>
                                              <p:charRg st="71" end="94"/>
                                            </p:txEl>
                                          </p:spTgt>
                                        </p:tgtEl>
                                        <p:attrNameLst>
                                          <p:attrName>style.visibility</p:attrName>
                                        </p:attrNameLst>
                                      </p:cBhvr>
                                      <p:to>
                                        <p:strVal val="visible"/>
                                      </p:to>
                                    </p:set>
                                    <p:anim calcmode="lin" valueType="num">
                                      <p:cBhvr additive="base">
                                        <p:cTn id="24" dur="500" fill="hold"/>
                                        <p:tgtEl>
                                          <p:spTgt spid="149507">
                                            <p:txEl>
                                              <p:charRg st="71" end="9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9507">
                                            <p:txEl>
                                              <p:charRg st="71" end="9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49509"/>
                                        </p:tgtEl>
                                        <p:attrNameLst>
                                          <p:attrName>style.visibility</p:attrName>
                                        </p:attrNameLst>
                                      </p:cBhvr>
                                      <p:to>
                                        <p:strVal val="visible"/>
                                      </p:to>
                                    </p:set>
                                    <p:animEffect transition="in" filter="dissolve">
                                      <p:cBhvr>
                                        <p:cTn id="30" dur="500"/>
                                        <p:tgtEl>
                                          <p:spTgt spid="14950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9507">
                                            <p:txEl>
                                              <p:charRg st="96" end="133"/>
                                            </p:txEl>
                                          </p:spTgt>
                                        </p:tgtEl>
                                        <p:attrNameLst>
                                          <p:attrName>style.visibility</p:attrName>
                                        </p:attrNameLst>
                                      </p:cBhvr>
                                      <p:to>
                                        <p:strVal val="visible"/>
                                      </p:to>
                                    </p:set>
                                    <p:anim calcmode="lin" valueType="num">
                                      <p:cBhvr additive="base">
                                        <p:cTn id="35" dur="500" fill="hold"/>
                                        <p:tgtEl>
                                          <p:spTgt spid="149507">
                                            <p:txEl>
                                              <p:charRg st="96" end="13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9507">
                                            <p:txEl>
                                              <p:charRg st="96" end="1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xfrm>
            <a:off x="762000" y="304800"/>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感知器的运算能力</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5845" name="Rectangle 5" descr="Rectangle: Click to edit Master text styles&#13;&#10;Second level&#13;&#10;Third level&#13;&#10;Fourth level&#13;&#10;Fifth level"/>
          <p:cNvSpPr>
            <a:spLocks noGrp="1"/>
          </p:cNvSpPr>
          <p:nvPr>
            <p:ph idx="1"/>
          </p:nvPr>
        </p:nvSpPr>
        <p:spPr>
          <a:xfrm>
            <a:off x="457200" y="1196975"/>
            <a:ext cx="8153400" cy="5472113"/>
          </a:xfrm>
          <a:ln/>
        </p:spPr>
        <p:txBody>
          <a:bodyPr vert="horz" wrap="square" lIns="91440" tIns="45720" rIns="91440" bIns="45720" anchor="t" anchorCtr="0"/>
          <a:p>
            <a:pPr marL="533400" indent="-533400" eaLnBrk="1" hangingPunct="1">
              <a:lnSpc>
                <a:spcPct val="110000"/>
              </a:lnSpc>
            </a:pPr>
            <a:r>
              <a:rPr lang="zh-CN" altLang="en-US" sz="1800" dirty="0"/>
              <a:t>感知器在形式上与</a:t>
            </a:r>
            <a:r>
              <a:rPr lang="en-US" altLang="zh-CN" sz="1800" dirty="0"/>
              <a:t>MP</a:t>
            </a:r>
            <a:r>
              <a:rPr lang="zh-CN" altLang="en-US" sz="1800" dirty="0"/>
              <a:t>模型差不多，它们之间的区别在于神经元间连接权的变化。感知器的连接权定义为可变的，这样感知器就被赋予了学习的特性。利用简单感知器可以实现逻辑代数中的一些运算。</a:t>
            </a: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eaLnBrk="1" hangingPunct="1">
              <a:lnSpc>
                <a:spcPct val="80000"/>
              </a:lnSpc>
              <a:buFont typeface="Wingdings" panose="05000000000000000000" pitchFamily="2" charset="2"/>
              <a:buNone/>
            </a:pPr>
            <a:endParaRPr lang="zh-CN" altLang="en-US" sz="1800" dirty="0"/>
          </a:p>
          <a:p>
            <a:pPr marL="533400" indent="-533400" algn="ctr" eaLnBrk="1" hangingPunct="1">
              <a:lnSpc>
                <a:spcPct val="80000"/>
              </a:lnSpc>
              <a:buFont typeface="Wingdings" panose="05000000000000000000" pitchFamily="2" charset="2"/>
              <a:buNone/>
            </a:pPr>
            <a:endParaRPr lang="zh-CN" altLang="en-US" sz="1800" dirty="0">
              <a:latin typeface="Times New Roman" panose="02020603050405020304" pitchFamily="18" charset="0"/>
            </a:endParaRPr>
          </a:p>
          <a:p>
            <a:pPr marL="533400" indent="-533400" algn="ctr" eaLnBrk="1" hangingPunct="1">
              <a:lnSpc>
                <a:spcPct val="80000"/>
              </a:lnSpc>
              <a:buFont typeface="Wingdings" panose="05000000000000000000" pitchFamily="2" charset="2"/>
              <a:buNone/>
            </a:pPr>
            <a:r>
              <a:rPr lang="en-US" altLang="zh-CN" sz="1800" dirty="0">
                <a:latin typeface="Times New Roman" panose="02020603050405020304" pitchFamily="18" charset="0"/>
              </a:rPr>
              <a:t>Y=f(w</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x</a:t>
            </a:r>
            <a:r>
              <a:rPr lang="en-US" altLang="zh-CN" sz="1800" baseline="-25000" dirty="0">
                <a:latin typeface="Times New Roman" panose="02020603050405020304" pitchFamily="18" charset="0"/>
              </a:rPr>
              <a:t>1</a:t>
            </a:r>
            <a:r>
              <a:rPr lang="en-US" altLang="zh-CN" sz="1800" dirty="0">
                <a:latin typeface="Times New Roman" panose="02020603050405020304" pitchFamily="18" charset="0"/>
              </a:rPr>
              <a:t>+w</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x</a:t>
            </a:r>
            <a:r>
              <a:rPr lang="en-US" altLang="zh-CN" sz="1800" baseline="-25000" dirty="0">
                <a:latin typeface="Times New Roman" panose="02020603050405020304" pitchFamily="18" charset="0"/>
              </a:rPr>
              <a:t>2</a:t>
            </a:r>
            <a:r>
              <a:rPr lang="en-US" altLang="zh-CN" sz="1800" dirty="0">
                <a:latin typeface="Times New Roman" panose="02020603050405020304" pitchFamily="18" charset="0"/>
              </a:rPr>
              <a:t>-θ)</a:t>
            </a:r>
            <a:endParaRPr lang="en-US" altLang="zh-CN" sz="1800" dirty="0">
              <a:latin typeface="Times New Roman" panose="02020603050405020304" pitchFamily="18" charset="0"/>
            </a:endParaRPr>
          </a:p>
          <a:p>
            <a:pPr marL="533400" indent="-533400" eaLnBrk="1" hangingPunct="1">
              <a:lnSpc>
                <a:spcPct val="80000"/>
              </a:lnSpc>
              <a:buFont typeface="Wingdings" panose="05000000000000000000" pitchFamily="2" charset="2"/>
              <a:buNone/>
            </a:pPr>
            <a:r>
              <a:rPr lang="en-US" altLang="zh-CN" sz="1800" dirty="0">
                <a:latin typeface="宋体" panose="02010600030101010101" pitchFamily="2" charset="-122"/>
              </a:rPr>
              <a:t>(1)“</a:t>
            </a:r>
            <a:r>
              <a:rPr lang="zh-CN" altLang="en-US" sz="1800" dirty="0">
                <a:latin typeface="宋体" panose="02010600030101010101" pitchFamily="2" charset="-122"/>
              </a:rPr>
              <a:t>与”运算</a:t>
            </a:r>
            <a:endParaRPr lang="zh-CN" altLang="en-US" sz="1800" dirty="0">
              <a:latin typeface="宋体" panose="02010600030101010101" pitchFamily="2" charset="-122"/>
            </a:endParaRPr>
          </a:p>
          <a:p>
            <a:pPr marL="533400" indent="-533400" eaLnBrk="1" hangingPunct="1">
              <a:lnSpc>
                <a:spcPct val="90000"/>
              </a:lnSpc>
              <a:buFont typeface="Wingdings" panose="05000000000000000000" pitchFamily="2" charset="2"/>
              <a:buNone/>
            </a:pPr>
            <a:r>
              <a:rPr lang="zh-CN" altLang="en-US" sz="1800" dirty="0">
                <a:latin typeface="宋体" panose="02010600030101010101" pitchFamily="2" charset="-122"/>
              </a:rPr>
              <a:t>	当取</a:t>
            </a:r>
            <a:r>
              <a:rPr lang="en-US" altLang="zh-CN" sz="1800" dirty="0">
                <a:latin typeface="宋体" panose="02010600030101010101" pitchFamily="2" charset="-122"/>
              </a:rPr>
              <a:t>w</a:t>
            </a:r>
            <a:r>
              <a:rPr lang="en-US" altLang="zh-CN" sz="1800" baseline="-25000" dirty="0">
                <a:latin typeface="宋体" panose="02010600030101010101" pitchFamily="2" charset="-122"/>
              </a:rPr>
              <a:t>1</a:t>
            </a:r>
            <a:r>
              <a:rPr lang="zh-CN" altLang="en-US" sz="1800" dirty="0">
                <a:latin typeface="宋体" panose="02010600030101010101" pitchFamily="2" charset="-122"/>
              </a:rPr>
              <a:t>＝</a:t>
            </a:r>
            <a:r>
              <a:rPr lang="en-US" altLang="zh-CN" sz="1800" dirty="0">
                <a:latin typeface="宋体" panose="02010600030101010101" pitchFamily="2" charset="-122"/>
              </a:rPr>
              <a:t>w</a:t>
            </a:r>
            <a:r>
              <a:rPr lang="en-US" altLang="zh-CN" sz="1800" baseline="-25000" dirty="0">
                <a:latin typeface="宋体" panose="02010600030101010101" pitchFamily="2" charset="-122"/>
              </a:rPr>
              <a:t>2</a:t>
            </a:r>
            <a:r>
              <a:rPr lang="zh-CN" altLang="en-US" sz="1800" dirty="0">
                <a:latin typeface="宋体" panose="02010600030101010101" pitchFamily="2" charset="-122"/>
              </a:rPr>
              <a:t>＝</a:t>
            </a:r>
            <a:r>
              <a:rPr lang="en-US" altLang="zh-CN" sz="1800" dirty="0">
                <a:latin typeface="宋体" panose="02010600030101010101" pitchFamily="2" charset="-122"/>
              </a:rPr>
              <a:t>1</a:t>
            </a:r>
            <a:r>
              <a:rPr lang="zh-CN" altLang="en-US" sz="1800" dirty="0">
                <a:latin typeface="宋体" panose="02010600030101010101" pitchFamily="2" charset="-122"/>
              </a:rPr>
              <a:t>，</a:t>
            </a:r>
            <a:r>
              <a:rPr lang="en-US" altLang="zh-CN" sz="1800" dirty="0">
                <a:latin typeface="宋体" panose="02010600030101010101" pitchFamily="2" charset="-122"/>
              </a:rPr>
              <a:t>θ</a:t>
            </a:r>
            <a:r>
              <a:rPr lang="zh-CN" altLang="en-US" sz="1800" dirty="0">
                <a:latin typeface="宋体" panose="02010600030101010101" pitchFamily="2" charset="-122"/>
              </a:rPr>
              <a:t>＝</a:t>
            </a:r>
            <a:r>
              <a:rPr lang="en-US" altLang="zh-CN" sz="1800" dirty="0">
                <a:latin typeface="宋体" panose="02010600030101010101" pitchFamily="2" charset="-122"/>
              </a:rPr>
              <a:t>1.5</a:t>
            </a:r>
            <a:r>
              <a:rPr lang="zh-CN" altLang="en-US" sz="1800" dirty="0">
                <a:latin typeface="宋体" panose="02010600030101010101" pitchFamily="2" charset="-122"/>
              </a:rPr>
              <a:t>时，上式完成逻辑“与”的运算。 </a:t>
            </a:r>
            <a:endParaRPr lang="zh-CN" altLang="en-US" sz="1800" dirty="0">
              <a:latin typeface="宋体" panose="02010600030101010101" pitchFamily="2" charset="-122"/>
            </a:endParaRPr>
          </a:p>
          <a:p>
            <a:pPr marL="533400" indent="-533400" eaLnBrk="1" hangingPunct="1">
              <a:buFont typeface="Wingdings" panose="05000000000000000000" pitchFamily="2" charset="2"/>
              <a:buNone/>
            </a:pPr>
            <a:r>
              <a:rPr lang="en-US" altLang="zh-CN" sz="1800" dirty="0">
                <a:latin typeface="宋体" panose="02010600030101010101" pitchFamily="2" charset="-122"/>
              </a:rPr>
              <a:t>(2)“</a:t>
            </a:r>
            <a:r>
              <a:rPr lang="zh-CN" altLang="en-US" sz="1800" dirty="0">
                <a:latin typeface="宋体" panose="02010600030101010101" pitchFamily="2" charset="-122"/>
              </a:rPr>
              <a:t>或”运算，</a:t>
            </a:r>
            <a:endParaRPr lang="zh-CN" altLang="en-US" sz="1800" dirty="0">
              <a:latin typeface="宋体" panose="02010600030101010101" pitchFamily="2" charset="-122"/>
            </a:endParaRPr>
          </a:p>
          <a:p>
            <a:pPr marL="533400" indent="-533400" eaLnBrk="1" hangingPunct="1">
              <a:lnSpc>
                <a:spcPct val="80000"/>
              </a:lnSpc>
              <a:buFont typeface="Wingdings" panose="05000000000000000000" pitchFamily="2" charset="2"/>
              <a:buNone/>
            </a:pPr>
            <a:r>
              <a:rPr lang="zh-CN" altLang="en-US" sz="1800" dirty="0">
                <a:latin typeface="宋体" panose="02010600030101010101" pitchFamily="2" charset="-122"/>
              </a:rPr>
              <a:t>	当取</a:t>
            </a:r>
            <a:r>
              <a:rPr lang="en-US" altLang="zh-CN" sz="1800" dirty="0">
                <a:latin typeface="宋体" panose="02010600030101010101" pitchFamily="2" charset="-122"/>
              </a:rPr>
              <a:t>w</a:t>
            </a:r>
            <a:r>
              <a:rPr lang="en-US" altLang="zh-CN" sz="1800" baseline="-25000" dirty="0">
                <a:latin typeface="宋体" panose="02010600030101010101" pitchFamily="2" charset="-122"/>
              </a:rPr>
              <a:t>l</a:t>
            </a:r>
            <a:r>
              <a:rPr lang="zh-CN" altLang="en-US" sz="1800" dirty="0">
                <a:latin typeface="宋体" panose="02010600030101010101" pitchFamily="2" charset="-122"/>
              </a:rPr>
              <a:t>＝</a:t>
            </a:r>
            <a:r>
              <a:rPr lang="en-US" altLang="zh-CN" sz="1800" dirty="0">
                <a:latin typeface="宋体" panose="02010600030101010101" pitchFamily="2" charset="-122"/>
              </a:rPr>
              <a:t>w</a:t>
            </a:r>
            <a:r>
              <a:rPr lang="en-US" altLang="zh-CN" sz="1800" baseline="-25000" dirty="0">
                <a:latin typeface="宋体" panose="02010600030101010101" pitchFamily="2" charset="-122"/>
              </a:rPr>
              <a:t>2</a:t>
            </a:r>
            <a:r>
              <a:rPr lang="zh-CN" altLang="en-US" sz="1800" dirty="0">
                <a:latin typeface="宋体" panose="02010600030101010101" pitchFamily="2" charset="-122"/>
              </a:rPr>
              <a:t>＝</a:t>
            </a:r>
            <a:r>
              <a:rPr lang="en-US" altLang="zh-CN" sz="1800" dirty="0">
                <a:latin typeface="宋体" panose="02010600030101010101" pitchFamily="2" charset="-122"/>
              </a:rPr>
              <a:t>1</a:t>
            </a:r>
            <a:r>
              <a:rPr lang="zh-CN" altLang="en-US" sz="1800" dirty="0">
                <a:latin typeface="宋体" panose="02010600030101010101" pitchFamily="2" charset="-122"/>
              </a:rPr>
              <a:t>， </a:t>
            </a:r>
            <a:r>
              <a:rPr lang="en-US" altLang="zh-CN" sz="1800" dirty="0">
                <a:latin typeface="宋体" panose="02010600030101010101" pitchFamily="2" charset="-122"/>
              </a:rPr>
              <a:t>θ </a:t>
            </a:r>
            <a:r>
              <a:rPr lang="zh-CN" altLang="en-US" sz="1800" dirty="0">
                <a:latin typeface="宋体" panose="02010600030101010101" pitchFamily="2" charset="-122"/>
              </a:rPr>
              <a:t>＝</a:t>
            </a:r>
            <a:r>
              <a:rPr lang="en-US" altLang="zh-CN" sz="1800" dirty="0">
                <a:latin typeface="宋体" panose="02010600030101010101" pitchFamily="2" charset="-122"/>
              </a:rPr>
              <a:t>0.5</a:t>
            </a:r>
            <a:r>
              <a:rPr lang="zh-CN" altLang="en-US" sz="1800" dirty="0">
                <a:latin typeface="宋体" panose="02010600030101010101" pitchFamily="2" charset="-122"/>
              </a:rPr>
              <a:t>时，上式完成逻辑“或”的运算。</a:t>
            </a:r>
            <a:endParaRPr lang="zh-CN" altLang="en-US" sz="1800" dirty="0">
              <a:latin typeface="宋体" panose="02010600030101010101" pitchFamily="2" charset="-122"/>
            </a:endParaRPr>
          </a:p>
          <a:p>
            <a:pPr marL="533400" indent="-533400" eaLnBrk="1" hangingPunct="1">
              <a:lnSpc>
                <a:spcPct val="80000"/>
              </a:lnSpc>
              <a:buFont typeface="Wingdings" panose="05000000000000000000" pitchFamily="2" charset="2"/>
              <a:buNone/>
            </a:pPr>
            <a:r>
              <a:rPr lang="en-US" altLang="zh-CN" sz="1800" dirty="0">
                <a:latin typeface="宋体" panose="02010600030101010101" pitchFamily="2" charset="-122"/>
              </a:rPr>
              <a:t>(3)“</a:t>
            </a:r>
            <a:r>
              <a:rPr lang="zh-CN" altLang="en-US" sz="1800" dirty="0">
                <a:latin typeface="宋体" panose="02010600030101010101" pitchFamily="2" charset="-122"/>
              </a:rPr>
              <a:t>非”运算，</a:t>
            </a:r>
            <a:endParaRPr lang="zh-CN" altLang="en-US" sz="1800" dirty="0">
              <a:latin typeface="宋体" panose="02010600030101010101" pitchFamily="2" charset="-122"/>
            </a:endParaRPr>
          </a:p>
          <a:p>
            <a:pPr marL="533400" indent="-533400" eaLnBrk="1" hangingPunct="1">
              <a:lnSpc>
                <a:spcPct val="80000"/>
              </a:lnSpc>
              <a:buFont typeface="Wingdings" panose="05000000000000000000" pitchFamily="2" charset="2"/>
              <a:buNone/>
            </a:pPr>
            <a:r>
              <a:rPr lang="zh-CN" altLang="en-US" sz="1800" dirty="0">
                <a:latin typeface="宋体" panose="02010600030101010101" pitchFamily="2" charset="-122"/>
              </a:rPr>
              <a:t>	当取</a:t>
            </a:r>
            <a:r>
              <a:rPr lang="en-US" altLang="zh-CN" sz="1800" dirty="0">
                <a:latin typeface="宋体" panose="02010600030101010101" pitchFamily="2" charset="-122"/>
              </a:rPr>
              <a:t>w</a:t>
            </a:r>
            <a:r>
              <a:rPr lang="en-US" altLang="zh-CN" sz="1800" baseline="-25000" dirty="0">
                <a:latin typeface="宋体" panose="02010600030101010101" pitchFamily="2" charset="-122"/>
              </a:rPr>
              <a:t>l</a:t>
            </a:r>
            <a:r>
              <a:rPr lang="en-US" altLang="zh-CN" sz="1800" dirty="0">
                <a:latin typeface="宋体" panose="02010600030101010101" pitchFamily="2" charset="-122"/>
              </a:rPr>
              <a:t>=-1</a:t>
            </a:r>
            <a:r>
              <a:rPr lang="zh-CN" altLang="en-US" sz="1800" dirty="0">
                <a:latin typeface="宋体" panose="02010600030101010101" pitchFamily="2" charset="-122"/>
              </a:rPr>
              <a:t>，</a:t>
            </a:r>
            <a:r>
              <a:rPr lang="en-US" altLang="zh-CN" sz="1800" dirty="0">
                <a:latin typeface="宋体" panose="02010600030101010101" pitchFamily="2" charset="-122"/>
              </a:rPr>
              <a:t>w</a:t>
            </a:r>
            <a:r>
              <a:rPr lang="en-US" altLang="zh-CN" sz="1800" baseline="-25000" dirty="0">
                <a:latin typeface="宋体" panose="02010600030101010101" pitchFamily="2" charset="-122"/>
              </a:rPr>
              <a:t>2</a:t>
            </a:r>
            <a:r>
              <a:rPr lang="zh-CN" altLang="en-US" sz="1800" dirty="0">
                <a:latin typeface="宋体" panose="02010600030101010101" pitchFamily="2" charset="-122"/>
              </a:rPr>
              <a:t>＝</a:t>
            </a:r>
            <a:r>
              <a:rPr lang="en-US" altLang="zh-CN" sz="1800" dirty="0">
                <a:latin typeface="宋体" panose="02010600030101010101" pitchFamily="2" charset="-122"/>
              </a:rPr>
              <a:t>0</a:t>
            </a:r>
            <a:r>
              <a:rPr lang="zh-CN" altLang="en-US" sz="1800" dirty="0">
                <a:latin typeface="宋体" panose="02010600030101010101" pitchFamily="2" charset="-122"/>
              </a:rPr>
              <a:t>， </a:t>
            </a:r>
            <a:r>
              <a:rPr lang="en-US" altLang="zh-CN" sz="1800" dirty="0">
                <a:latin typeface="宋体" panose="02010600030101010101" pitchFamily="2" charset="-122"/>
              </a:rPr>
              <a:t>θ </a:t>
            </a:r>
            <a:r>
              <a:rPr lang="zh-CN" altLang="en-US" sz="1800" dirty="0">
                <a:latin typeface="宋体" panose="02010600030101010101" pitchFamily="2" charset="-122"/>
              </a:rPr>
              <a:t>＝</a:t>
            </a:r>
            <a:r>
              <a:rPr lang="en-US" altLang="zh-CN" sz="1800" dirty="0">
                <a:latin typeface="宋体" panose="02010600030101010101" pitchFamily="2" charset="-122"/>
              </a:rPr>
              <a:t>-1</a:t>
            </a:r>
            <a:r>
              <a:rPr lang="zh-CN" altLang="en-US" sz="1800" dirty="0">
                <a:latin typeface="宋体" panose="02010600030101010101" pitchFamily="2" charset="-122"/>
              </a:rPr>
              <a:t>时</a:t>
            </a:r>
            <a:r>
              <a:rPr lang="en-US" altLang="zh-CN" sz="1800" dirty="0">
                <a:latin typeface="宋体" panose="02010600030101010101" pitchFamily="2" charset="-122"/>
              </a:rPr>
              <a:t>,</a:t>
            </a:r>
            <a:r>
              <a:rPr lang="zh-CN" altLang="en-US" sz="1800" dirty="0">
                <a:latin typeface="宋体" panose="02010600030101010101" pitchFamily="2" charset="-122"/>
              </a:rPr>
              <a:t>完成逻辑“非”的运算。 </a:t>
            </a:r>
            <a:endParaRPr lang="zh-CN" altLang="en-US" sz="1800" dirty="0">
              <a:latin typeface="宋体" panose="02010600030101010101" pitchFamily="2" charset="-122"/>
            </a:endParaRPr>
          </a:p>
        </p:txBody>
      </p:sp>
      <p:sp>
        <p:nvSpPr>
          <p:cNvPr id="5222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35846" name="Picture 6"/>
          <p:cNvPicPr>
            <a:picLocks noChangeAspect="1"/>
          </p:cNvPicPr>
          <p:nvPr/>
        </p:nvPicPr>
        <p:blipFill>
          <a:blip r:embed="rId1"/>
          <a:stretch>
            <a:fillRect/>
          </a:stretch>
        </p:blipFill>
        <p:spPr>
          <a:xfrm>
            <a:off x="900113" y="2298700"/>
            <a:ext cx="7272337" cy="1851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charRg st="0" end="89"/>
                                            </p:txEl>
                                          </p:spTgt>
                                        </p:tgtEl>
                                        <p:attrNameLst>
                                          <p:attrName>style.visibility</p:attrName>
                                        </p:attrNameLst>
                                      </p:cBhvr>
                                      <p:to>
                                        <p:strVal val="visible"/>
                                      </p:to>
                                    </p:set>
                                    <p:anim calcmode="lin" valueType="num">
                                      <p:cBhvr additive="base">
                                        <p:cTn id="7" dur="500" fill="hold"/>
                                        <p:tgtEl>
                                          <p:spTgt spid="35845">
                                            <p:txEl>
                                              <p:charRg st="0" end="8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charRg st="0" end="8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5846"/>
                                        </p:tgtEl>
                                        <p:attrNameLst>
                                          <p:attrName>style.visibility</p:attrName>
                                        </p:attrNameLst>
                                      </p:cBhvr>
                                      <p:to>
                                        <p:strVal val="visible"/>
                                      </p:to>
                                    </p:set>
                                    <p:animEffect transition="in" filter="dissolve">
                                      <p:cBhvr>
                                        <p:cTn id="13" dur="500"/>
                                        <p:tgtEl>
                                          <p:spTgt spid="35846"/>
                                        </p:tgtEl>
                                      </p:cBhvr>
                                    </p:animEffec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5845">
                                            <p:txEl>
                                              <p:charRg st="97" end="114"/>
                                            </p:txEl>
                                          </p:spTgt>
                                        </p:tgtEl>
                                        <p:attrNameLst>
                                          <p:attrName>style.visibility</p:attrName>
                                        </p:attrNameLst>
                                      </p:cBhvr>
                                      <p:to>
                                        <p:strVal val="visible"/>
                                      </p:to>
                                    </p:set>
                                    <p:anim calcmode="lin" valueType="num">
                                      <p:cBhvr additive="base">
                                        <p:cTn id="17" dur="500" fill="hold"/>
                                        <p:tgtEl>
                                          <p:spTgt spid="35845">
                                            <p:txEl>
                                              <p:charRg st="97" end="11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5">
                                            <p:txEl>
                                              <p:charRg st="97" end="11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35845">
                                            <p:txEl>
                                              <p:charRg st="114" end="123"/>
                                            </p:txEl>
                                          </p:spTgt>
                                        </p:tgtEl>
                                        <p:attrNameLst>
                                          <p:attrName>style.visibility</p:attrName>
                                        </p:attrNameLst>
                                      </p:cBhvr>
                                      <p:to>
                                        <p:strVal val="visible"/>
                                      </p:to>
                                    </p:set>
                                    <p:anim calcmode="lin" valueType="num">
                                      <p:cBhvr additive="base">
                                        <p:cTn id="22" dur="500" fill="hold"/>
                                        <p:tgtEl>
                                          <p:spTgt spid="35845">
                                            <p:txEl>
                                              <p:charRg st="114" end="12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845">
                                            <p:txEl>
                                              <p:charRg st="114" end="12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35845">
                                            <p:txEl>
                                              <p:charRg st="123" end="156"/>
                                            </p:txEl>
                                          </p:spTgt>
                                        </p:tgtEl>
                                        <p:attrNameLst>
                                          <p:attrName>style.visibility</p:attrName>
                                        </p:attrNameLst>
                                      </p:cBhvr>
                                      <p:to>
                                        <p:strVal val="visible"/>
                                      </p:to>
                                    </p:set>
                                    <p:anim calcmode="lin" valueType="num">
                                      <p:cBhvr additive="base">
                                        <p:cTn id="27" dur="500" fill="hold"/>
                                        <p:tgtEl>
                                          <p:spTgt spid="35845">
                                            <p:txEl>
                                              <p:charRg st="123" end="15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5">
                                            <p:txEl>
                                              <p:charRg st="123" end="15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4" fill="hold" nodeType="afterEffect">
                                  <p:stCondLst>
                                    <p:cond delay="0"/>
                                  </p:stCondLst>
                                  <p:childTnLst>
                                    <p:set>
                                      <p:cBhvr>
                                        <p:cTn id="31" dur="1" fill="hold">
                                          <p:stCondLst>
                                            <p:cond delay="0"/>
                                          </p:stCondLst>
                                        </p:cTn>
                                        <p:tgtEl>
                                          <p:spTgt spid="35845">
                                            <p:txEl>
                                              <p:charRg st="156" end="166"/>
                                            </p:txEl>
                                          </p:spTgt>
                                        </p:tgtEl>
                                        <p:attrNameLst>
                                          <p:attrName>style.visibility</p:attrName>
                                        </p:attrNameLst>
                                      </p:cBhvr>
                                      <p:to>
                                        <p:strVal val="visible"/>
                                      </p:to>
                                    </p:set>
                                    <p:anim calcmode="lin" valueType="num">
                                      <p:cBhvr additive="base">
                                        <p:cTn id="32" dur="500" fill="hold"/>
                                        <p:tgtEl>
                                          <p:spTgt spid="35845">
                                            <p:txEl>
                                              <p:charRg st="156" end="16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5845">
                                            <p:txEl>
                                              <p:charRg st="156" end="16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35845">
                                            <p:txEl>
                                              <p:charRg st="166" end="200"/>
                                            </p:txEl>
                                          </p:spTgt>
                                        </p:tgtEl>
                                        <p:attrNameLst>
                                          <p:attrName>style.visibility</p:attrName>
                                        </p:attrNameLst>
                                      </p:cBhvr>
                                      <p:to>
                                        <p:strVal val="visible"/>
                                      </p:to>
                                    </p:set>
                                    <p:anim calcmode="lin" valueType="num">
                                      <p:cBhvr additive="base">
                                        <p:cTn id="37" dur="500" fill="hold"/>
                                        <p:tgtEl>
                                          <p:spTgt spid="35845">
                                            <p:txEl>
                                              <p:charRg st="166" end="20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5">
                                            <p:txEl>
                                              <p:charRg st="166" end="20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4" fill="hold" nodeType="afterEffect">
                                  <p:stCondLst>
                                    <p:cond delay="0"/>
                                  </p:stCondLst>
                                  <p:childTnLst>
                                    <p:set>
                                      <p:cBhvr>
                                        <p:cTn id="41" dur="1" fill="hold">
                                          <p:stCondLst>
                                            <p:cond delay="0"/>
                                          </p:stCondLst>
                                        </p:cTn>
                                        <p:tgtEl>
                                          <p:spTgt spid="35845">
                                            <p:txEl>
                                              <p:charRg st="200" end="210"/>
                                            </p:txEl>
                                          </p:spTgt>
                                        </p:tgtEl>
                                        <p:attrNameLst>
                                          <p:attrName>style.visibility</p:attrName>
                                        </p:attrNameLst>
                                      </p:cBhvr>
                                      <p:to>
                                        <p:strVal val="visible"/>
                                      </p:to>
                                    </p:set>
                                    <p:anim calcmode="lin" valueType="num">
                                      <p:cBhvr additive="base">
                                        <p:cTn id="42" dur="500" fill="hold"/>
                                        <p:tgtEl>
                                          <p:spTgt spid="35845">
                                            <p:txEl>
                                              <p:charRg st="200" end="2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5845">
                                            <p:txEl>
                                              <p:charRg st="200" end="21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4" fill="hold" nodeType="afterEffect">
                                  <p:stCondLst>
                                    <p:cond delay="0"/>
                                  </p:stCondLst>
                                  <p:childTnLst>
                                    <p:set>
                                      <p:cBhvr>
                                        <p:cTn id="46" dur="1" fill="hold">
                                          <p:stCondLst>
                                            <p:cond delay="0"/>
                                          </p:stCondLst>
                                        </p:cTn>
                                        <p:tgtEl>
                                          <p:spTgt spid="35845">
                                            <p:txEl>
                                              <p:charRg st="210" end="245"/>
                                            </p:txEl>
                                          </p:spTgt>
                                        </p:tgtEl>
                                        <p:attrNameLst>
                                          <p:attrName>style.visibility</p:attrName>
                                        </p:attrNameLst>
                                      </p:cBhvr>
                                      <p:to>
                                        <p:strVal val="visible"/>
                                      </p:to>
                                    </p:set>
                                    <p:anim calcmode="lin" valueType="num">
                                      <p:cBhvr additive="base">
                                        <p:cTn id="47" dur="500" fill="hold"/>
                                        <p:tgtEl>
                                          <p:spTgt spid="35845">
                                            <p:txEl>
                                              <p:charRg st="210" end="24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5">
                                            <p:txEl>
                                              <p:charRg st="210" end="2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762000" y="260350"/>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感知器的几何意义</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4035" name="Rectangle 3" descr="Rectangle: Click to edit Master text styles&#13;&#10;Second level&#13;&#10;Third level&#13;&#10;Fourth level&#13;&#10;Fifth level"/>
          <p:cNvSpPr>
            <a:spLocks noGrp="1"/>
          </p:cNvSpPr>
          <p:nvPr>
            <p:ph idx="1"/>
          </p:nvPr>
        </p:nvSpPr>
        <p:spPr>
          <a:xfrm>
            <a:off x="323850" y="1125538"/>
            <a:ext cx="8134350" cy="5399087"/>
          </a:xfrm>
          <a:ln/>
        </p:spPr>
        <p:txBody>
          <a:bodyPr vert="horz" wrap="square" lIns="91440" tIns="45720" rIns="91440" bIns="45720" anchor="t" anchorCtr="0"/>
          <a:p>
            <a:pPr marL="533400" indent="-533400" eaLnBrk="1" hangingPunct="1"/>
            <a:r>
              <a:rPr lang="zh-CN" altLang="en-US" sz="2400" dirty="0">
                <a:latin typeface="宋体" panose="02010600030101010101" pitchFamily="2" charset="-122"/>
              </a:rPr>
              <a:t>与许多代数方程一样，上式中不等式</a:t>
            </a:r>
            <a:r>
              <a:rPr lang="en-US" altLang="zh-CN" sz="2400" dirty="0">
                <a:latin typeface="宋体" panose="02010600030101010101" pitchFamily="2" charset="-122"/>
              </a:rPr>
              <a:t>(</a:t>
            </a:r>
            <a:r>
              <a:rPr lang="zh-CN" altLang="en-US" sz="2400" dirty="0">
                <a:latin typeface="宋体" panose="02010600030101010101" pitchFamily="2" charset="-122"/>
              </a:rPr>
              <a:t>阶跃函数</a:t>
            </a:r>
            <a:r>
              <a:rPr lang="en-US" altLang="zh-CN" sz="2400" dirty="0">
                <a:latin typeface="宋体" panose="02010600030101010101" pitchFamily="2" charset="-122"/>
              </a:rPr>
              <a:t>)</a:t>
            </a:r>
            <a:r>
              <a:rPr lang="zh-CN" altLang="en-US" sz="2400" dirty="0">
                <a:latin typeface="宋体" panose="02010600030101010101" pitchFamily="2" charset="-122"/>
              </a:rPr>
              <a:t>具有一定的几何意义。</a:t>
            </a:r>
            <a:endParaRPr lang="zh-CN" altLang="en-US" sz="2400" dirty="0">
              <a:latin typeface="宋体" panose="02010600030101010101" pitchFamily="2" charset="-122"/>
            </a:endParaRPr>
          </a:p>
          <a:p>
            <a:pPr marL="914400" lvl="1" indent="-457200" eaLnBrk="1" hangingPunct="1"/>
            <a:r>
              <a:rPr lang="zh-CN" altLang="en-US" sz="2000" dirty="0">
                <a:latin typeface="宋体" panose="02010600030101010101" pitchFamily="2" charset="-122"/>
              </a:rPr>
              <a:t>对于一个两输入的简单感知器，每个输入取值为</a:t>
            </a:r>
            <a:r>
              <a:rPr lang="en-US" altLang="zh-CN" sz="2000" dirty="0">
                <a:latin typeface="宋体" panose="02010600030101010101" pitchFamily="2" charset="-122"/>
              </a:rPr>
              <a:t>0</a:t>
            </a:r>
            <a:r>
              <a:rPr lang="zh-CN" altLang="en-US" sz="2000" dirty="0">
                <a:latin typeface="宋体" panose="02010600030101010101" pitchFamily="2" charset="-122"/>
              </a:rPr>
              <a:t>和</a:t>
            </a:r>
            <a:r>
              <a:rPr lang="en-US" altLang="zh-CN" sz="2000" dirty="0">
                <a:latin typeface="宋体" panose="02010600030101010101" pitchFamily="2" charset="-122"/>
              </a:rPr>
              <a:t>1</a:t>
            </a:r>
            <a:r>
              <a:rPr lang="zh-CN" altLang="en-US" sz="2000" dirty="0">
                <a:latin typeface="宋体" panose="02010600030101010101" pitchFamily="2" charset="-122"/>
              </a:rPr>
              <a:t>，如上面结出的逻辑运算，所有输入样本有四个，记为</a:t>
            </a:r>
            <a:r>
              <a:rPr lang="en-US" altLang="zh-CN" sz="2000" dirty="0">
                <a:latin typeface="宋体" panose="02010600030101010101" pitchFamily="2" charset="-122"/>
              </a:rPr>
              <a:t>(x1</a:t>
            </a:r>
            <a:r>
              <a:rPr lang="zh-CN" altLang="en-US" sz="2000" dirty="0">
                <a:latin typeface="宋体" panose="02010600030101010101" pitchFamily="2" charset="-122"/>
              </a:rPr>
              <a:t>，</a:t>
            </a:r>
            <a:r>
              <a:rPr lang="en-US" altLang="zh-CN" sz="2000" dirty="0">
                <a:latin typeface="宋体" panose="02010600030101010101" pitchFamily="2" charset="-122"/>
              </a:rPr>
              <a:t>x2)</a:t>
            </a:r>
            <a:r>
              <a:rPr lang="zh-CN" altLang="en-US" sz="2000" dirty="0">
                <a:latin typeface="宋体" panose="02010600030101010101" pitchFamily="2" charset="-122"/>
              </a:rPr>
              <a:t>：</a:t>
            </a:r>
            <a:r>
              <a:rPr lang="en-US" altLang="zh-CN" sz="2000" dirty="0">
                <a:latin typeface="宋体" panose="02010600030101010101" pitchFamily="2" charset="-122"/>
              </a:rPr>
              <a:t>(0</a:t>
            </a:r>
            <a:r>
              <a:rPr lang="zh-CN" altLang="en-US" sz="2000" dirty="0">
                <a:latin typeface="宋体" panose="02010600030101010101" pitchFamily="2" charset="-122"/>
              </a:rPr>
              <a:t>，</a:t>
            </a:r>
            <a:r>
              <a:rPr lang="en-US" altLang="zh-CN" sz="2000" dirty="0">
                <a:latin typeface="宋体" panose="02010600030101010101" pitchFamily="2" charset="-122"/>
              </a:rPr>
              <a:t>0)</a:t>
            </a:r>
            <a:r>
              <a:rPr lang="zh-CN" altLang="en-US" sz="2000" dirty="0">
                <a:latin typeface="宋体" panose="02010600030101010101" pitchFamily="2" charset="-122"/>
              </a:rPr>
              <a:t>，</a:t>
            </a:r>
            <a:r>
              <a:rPr lang="en-US" altLang="zh-CN" sz="2000" dirty="0">
                <a:latin typeface="宋体" panose="02010600030101010101" pitchFamily="2" charset="-122"/>
              </a:rPr>
              <a:t>(0</a:t>
            </a: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0)</a:t>
            </a: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，构成了样本输入空间。</a:t>
            </a:r>
            <a:endParaRPr lang="zh-CN" altLang="en-US" sz="2000" dirty="0">
              <a:latin typeface="宋体" panose="02010600030101010101" pitchFamily="2" charset="-122"/>
            </a:endParaRPr>
          </a:p>
          <a:p>
            <a:pPr marL="914400" lvl="1" indent="-457200" eaLnBrk="1" hangingPunct="1"/>
            <a:r>
              <a:rPr lang="zh-CN" altLang="en-US" sz="2000" dirty="0">
                <a:latin typeface="宋体" panose="02010600030101010101" pitchFamily="2" charset="-122"/>
              </a:rPr>
              <a:t>例如，在二维平面上，对于“或”运算，各个样本的分布如下图所示。 </a:t>
            </a:r>
            <a:endParaRPr lang="zh-CN" altLang="en-US" sz="2000" dirty="0">
              <a:latin typeface="宋体" panose="02010600030101010101" pitchFamily="2" charset="-122"/>
            </a:endParaRPr>
          </a:p>
          <a:p>
            <a:pPr marL="914400" lvl="1" indent="-457200" eaLnBrk="1" hangingPunct="1"/>
            <a:endParaRPr lang="zh-CN" altLang="en-US" sz="2000" dirty="0">
              <a:latin typeface="宋体" panose="02010600030101010101" pitchFamily="2" charset="-122"/>
            </a:endParaRPr>
          </a:p>
          <a:p>
            <a:pPr marL="914400" lvl="1" indent="-457200" eaLnBrk="1" hangingPunct="1"/>
            <a:endParaRPr lang="zh-CN" altLang="en-US" sz="2000" dirty="0">
              <a:latin typeface="宋体" panose="02010600030101010101" pitchFamily="2" charset="-122"/>
            </a:endParaRPr>
          </a:p>
          <a:p>
            <a:pPr marL="914400" lvl="1" indent="-457200" eaLnBrk="1" hangingPunct="1"/>
            <a:endParaRPr lang="zh-CN" altLang="en-US" sz="2000" dirty="0">
              <a:latin typeface="宋体" panose="02010600030101010101" pitchFamily="2" charset="-122"/>
            </a:endParaRPr>
          </a:p>
          <a:p>
            <a:pPr marL="914400" lvl="1" indent="-457200" eaLnBrk="1" hangingPunct="1"/>
            <a:endParaRPr lang="zh-CN" altLang="en-US" sz="2000" dirty="0">
              <a:latin typeface="宋体" panose="02010600030101010101" pitchFamily="2" charset="-122"/>
            </a:endParaRPr>
          </a:p>
          <a:p>
            <a:pPr marL="914400" lvl="1" indent="-457200" eaLnBrk="1" hangingPunct="1">
              <a:buFont typeface="Wingdings" panose="05000000000000000000" pitchFamily="2" charset="2"/>
              <a:buNone/>
            </a:pPr>
            <a:endParaRPr lang="zh-CN" altLang="en-US" sz="2000" dirty="0">
              <a:latin typeface="宋体" panose="02010600030101010101" pitchFamily="2" charset="-122"/>
            </a:endParaRPr>
          </a:p>
          <a:p>
            <a:pPr marL="914400" lvl="1" indent="-457200" eaLnBrk="1" hangingPunct="1">
              <a:buFont typeface="Wingdings" panose="05000000000000000000" pitchFamily="2" charset="2"/>
              <a:buNone/>
            </a:pPr>
            <a:endParaRPr lang="zh-CN" altLang="en-US" sz="2000" dirty="0">
              <a:latin typeface="宋体" panose="02010600030101010101" pitchFamily="2" charset="-122"/>
            </a:endParaRPr>
          </a:p>
          <a:p>
            <a:pPr marL="914400" lvl="1" indent="-457200" eaLnBrk="1" hangingPunct="1">
              <a:buFont typeface="Wingdings" panose="05000000000000000000" pitchFamily="2" charset="2"/>
              <a:buNone/>
            </a:pPr>
            <a:r>
              <a:rPr lang="zh-CN" altLang="en-US" sz="2000" dirty="0">
                <a:latin typeface="宋体" panose="02010600030101010101" pitchFamily="2" charset="-122"/>
              </a:rPr>
              <a:t>直线 </a:t>
            </a:r>
            <a:r>
              <a:rPr lang="en-US" altLang="zh-CN" sz="2000" dirty="0">
                <a:latin typeface="宋体" panose="02010600030101010101" pitchFamily="2" charset="-122"/>
              </a:rPr>
              <a:t>1*x</a:t>
            </a:r>
            <a:r>
              <a:rPr lang="en-US" altLang="zh-CN" sz="2000" baseline="-25000" dirty="0">
                <a:latin typeface="宋体" panose="02010600030101010101" pitchFamily="2" charset="-122"/>
              </a:rPr>
              <a:t>1</a:t>
            </a:r>
            <a:r>
              <a:rPr lang="en-US" altLang="zh-CN" sz="2000" dirty="0">
                <a:latin typeface="宋体" panose="02010600030101010101" pitchFamily="2" charset="-122"/>
              </a:rPr>
              <a:t>+1*x</a:t>
            </a:r>
            <a:r>
              <a:rPr lang="en-US" altLang="zh-CN" sz="2000" baseline="-25000" dirty="0">
                <a:latin typeface="宋体" panose="02010600030101010101" pitchFamily="2" charset="-122"/>
              </a:rPr>
              <a:t>2</a:t>
            </a:r>
            <a:r>
              <a:rPr lang="en-US" altLang="zh-CN" sz="2000" dirty="0">
                <a:latin typeface="宋体" panose="02010600030101010101" pitchFamily="2" charset="-122"/>
              </a:rPr>
              <a:t>-0.5</a:t>
            </a:r>
            <a:r>
              <a:rPr lang="zh-CN" altLang="en-US" sz="2000" dirty="0">
                <a:latin typeface="宋体" panose="02010600030101010101" pitchFamily="2" charset="-122"/>
              </a:rPr>
              <a:t>＝</a:t>
            </a:r>
            <a:r>
              <a:rPr lang="en-US" altLang="zh-CN" sz="2000" dirty="0">
                <a:latin typeface="宋体" panose="02010600030101010101" pitchFamily="2" charset="-122"/>
              </a:rPr>
              <a:t>0 </a:t>
            </a:r>
            <a:r>
              <a:rPr lang="zh-CN" altLang="en-US" sz="2000" dirty="0">
                <a:latin typeface="宋体" panose="02010600030101010101" pitchFamily="2" charset="-122"/>
              </a:rPr>
              <a:t>将二维平面分为两部分，上部为激发区</a:t>
            </a:r>
            <a:r>
              <a:rPr lang="en-US" altLang="zh-CN" sz="2000" dirty="0">
                <a:latin typeface="宋体" panose="02010600030101010101" pitchFamily="2" charset="-122"/>
              </a:rPr>
              <a:t>(y=1</a:t>
            </a:r>
            <a:r>
              <a:rPr lang="zh-CN" altLang="en-US" sz="2000" dirty="0">
                <a:latin typeface="宋体" panose="02010600030101010101" pitchFamily="2" charset="-122"/>
              </a:rPr>
              <a:t>，用★表示</a:t>
            </a:r>
            <a:r>
              <a:rPr lang="en-US" altLang="zh-CN" sz="2000" dirty="0">
                <a:latin typeface="宋体" panose="02010600030101010101" pitchFamily="2" charset="-122"/>
              </a:rPr>
              <a:t>)</a:t>
            </a:r>
            <a:r>
              <a:rPr lang="zh-CN" altLang="en-US" sz="2000" dirty="0">
                <a:latin typeface="宋体" panose="02010600030101010101" pitchFamily="2" charset="-122"/>
              </a:rPr>
              <a:t>，下部为抑制区</a:t>
            </a:r>
            <a:r>
              <a:rPr lang="en-US" altLang="zh-CN" sz="2000" dirty="0">
                <a:latin typeface="宋体" panose="02010600030101010101" pitchFamily="2" charset="-122"/>
              </a:rPr>
              <a:t>(y</a:t>
            </a:r>
            <a:r>
              <a:rPr lang="zh-CN" altLang="en-US" sz="2000" dirty="0">
                <a:latin typeface="宋体" panose="02010600030101010101" pitchFamily="2" charset="-122"/>
              </a:rPr>
              <a:t>＝</a:t>
            </a:r>
            <a:r>
              <a:rPr lang="en-US" altLang="zh-CN" sz="2000" dirty="0">
                <a:latin typeface="宋体" panose="02010600030101010101" pitchFamily="2" charset="-122"/>
              </a:rPr>
              <a:t>0</a:t>
            </a:r>
            <a:r>
              <a:rPr lang="zh-CN" altLang="en-US" sz="2000" dirty="0">
                <a:latin typeface="宋体" panose="02010600030101010101" pitchFamily="2" charset="-122"/>
              </a:rPr>
              <a:t>，用☆表示</a:t>
            </a:r>
            <a:r>
              <a:rPr lang="en-US" altLang="zh-CN" sz="2000" dirty="0">
                <a:latin typeface="宋体" panose="02010600030101010101" pitchFamily="2" charset="-122"/>
              </a:rPr>
              <a:t>)</a:t>
            </a: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
        <p:nvSpPr>
          <p:cNvPr id="5325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44039" name="Picture 7"/>
          <p:cNvPicPr>
            <a:picLocks noChangeAspect="1"/>
          </p:cNvPicPr>
          <p:nvPr/>
        </p:nvPicPr>
        <p:blipFill>
          <a:blip r:embed="rId1"/>
          <a:stretch>
            <a:fillRect/>
          </a:stretch>
        </p:blipFill>
        <p:spPr>
          <a:xfrm>
            <a:off x="2555875" y="3213100"/>
            <a:ext cx="3048000" cy="2619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charRg st="0" end="33"/>
                                            </p:txEl>
                                          </p:spTgt>
                                        </p:tgtEl>
                                        <p:attrNameLst>
                                          <p:attrName>style.visibility</p:attrName>
                                        </p:attrNameLst>
                                      </p:cBhvr>
                                      <p:to>
                                        <p:strVal val="visible"/>
                                      </p:to>
                                    </p:set>
                                    <p:anim calcmode="lin" valueType="num">
                                      <p:cBhvr additive="base">
                                        <p:cTn id="7" dur="500" fill="hold"/>
                                        <p:tgtEl>
                                          <p:spTgt spid="44035">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charRg st="33" end="124"/>
                                            </p:txEl>
                                          </p:spTgt>
                                        </p:tgtEl>
                                        <p:attrNameLst>
                                          <p:attrName>style.visibility</p:attrName>
                                        </p:attrNameLst>
                                      </p:cBhvr>
                                      <p:to>
                                        <p:strVal val="visible"/>
                                      </p:to>
                                    </p:set>
                                    <p:anim calcmode="lin" valueType="num">
                                      <p:cBhvr additive="base">
                                        <p:cTn id="13" dur="500" fill="hold"/>
                                        <p:tgtEl>
                                          <p:spTgt spid="44035">
                                            <p:txEl>
                                              <p:charRg st="33" end="12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charRg st="33" end="12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xEl>
                                              <p:charRg st="124" end="157"/>
                                            </p:txEl>
                                          </p:spTgt>
                                        </p:tgtEl>
                                        <p:attrNameLst>
                                          <p:attrName>style.visibility</p:attrName>
                                        </p:attrNameLst>
                                      </p:cBhvr>
                                      <p:to>
                                        <p:strVal val="visible"/>
                                      </p:to>
                                    </p:set>
                                    <p:anim calcmode="lin" valueType="num">
                                      <p:cBhvr additive="base">
                                        <p:cTn id="19" dur="500" fill="hold"/>
                                        <p:tgtEl>
                                          <p:spTgt spid="44035">
                                            <p:txEl>
                                              <p:charRg st="124" end="1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charRg st="124" end="1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4039"/>
                                        </p:tgtEl>
                                        <p:attrNameLst>
                                          <p:attrName>style.visibility</p:attrName>
                                        </p:attrNameLst>
                                      </p:cBhvr>
                                      <p:to>
                                        <p:strVal val="visible"/>
                                      </p:to>
                                    </p:set>
                                    <p:animEffect transition="in" filter="dissolve">
                                      <p:cBhvr>
                                        <p:cTn id="25" dur="500"/>
                                        <p:tgtEl>
                                          <p:spTgt spid="44039"/>
                                        </p:tgtEl>
                                      </p:cBhvr>
                                    </p:animEffec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44035">
                                            <p:txEl>
                                              <p:charRg st="163" end="229"/>
                                            </p:txEl>
                                          </p:spTgt>
                                        </p:tgtEl>
                                        <p:attrNameLst>
                                          <p:attrName>style.visibility</p:attrName>
                                        </p:attrNameLst>
                                      </p:cBhvr>
                                      <p:to>
                                        <p:strVal val="visible"/>
                                      </p:to>
                                    </p:set>
                                    <p:anim calcmode="lin" valueType="num">
                                      <p:cBhvr additive="base">
                                        <p:cTn id="29" dur="500" fill="hold"/>
                                        <p:tgtEl>
                                          <p:spTgt spid="44035">
                                            <p:txEl>
                                              <p:charRg st="163" end="22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035">
                                            <p:txEl>
                                              <p:charRg st="163" end="2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762000" y="260350"/>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感知器的学习</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1990" name="Rectangle 6" descr="Rectangle: Click to edit Master text styles&#13;&#10;Second level&#13;&#10;Third level&#13;&#10;Fourth level&#13;&#10;Fifth level"/>
          <p:cNvSpPr>
            <a:spLocks noGrp="1"/>
          </p:cNvSpPr>
          <p:nvPr>
            <p:ph idx="1"/>
          </p:nvPr>
        </p:nvSpPr>
        <p:spPr>
          <a:xfrm>
            <a:off x="250825" y="1196975"/>
            <a:ext cx="8569325" cy="5040313"/>
          </a:xfrm>
          <a:ln/>
        </p:spPr>
        <p:txBody>
          <a:bodyPr vert="horz" wrap="square" lIns="91440" tIns="45720" rIns="91440" bIns="45720" anchor="t" anchorCtr="0"/>
          <a:p>
            <a:pPr eaLnBrk="1" hangingPunct="1"/>
            <a:r>
              <a:rPr lang="zh-CN" altLang="en-US" sz="2400" dirty="0">
                <a:latin typeface="宋体" panose="02010600030101010101" pitchFamily="2" charset="-122"/>
              </a:rPr>
              <a:t>简单感知器中的学习算法是</a:t>
            </a:r>
            <a:r>
              <a:rPr lang="en-US" altLang="zh-CN" sz="2400" dirty="0">
                <a:latin typeface="宋体" panose="02010600030101010101" pitchFamily="2" charset="-122"/>
              </a:rPr>
              <a:t>δ</a:t>
            </a:r>
            <a:r>
              <a:rPr lang="zh-CN" altLang="en-US" sz="2400" dirty="0">
                <a:latin typeface="宋体" panose="02010600030101010101" pitchFamily="2" charset="-122"/>
              </a:rPr>
              <a:t>学习规则。其具体过程如下：   </a:t>
            </a:r>
            <a:endParaRPr lang="zh-CN" altLang="en-US" sz="2400" dirty="0">
              <a:latin typeface="宋体" panose="02010600030101010101" pitchFamily="2" charset="-122"/>
            </a:endParaRPr>
          </a:p>
          <a:p>
            <a:pPr lvl="1" eaLnBrk="1" hangingPunct="1">
              <a:lnSpc>
                <a:spcPct val="130000"/>
              </a:lnSpc>
              <a:buFont typeface="Wingdings" panose="05000000000000000000" pitchFamily="2" charset="2"/>
              <a:buNone/>
            </a:pPr>
            <a:r>
              <a:rPr lang="en-US" altLang="zh-CN" sz="2000" dirty="0">
                <a:latin typeface="宋体" panose="02010600030101010101" pitchFamily="2" charset="-122"/>
              </a:rPr>
              <a:t>(1)</a:t>
            </a:r>
            <a:r>
              <a:rPr lang="zh-CN" altLang="en-US" sz="2000" dirty="0">
                <a:latin typeface="宋体" panose="02010600030101010101" pitchFamily="2" charset="-122"/>
              </a:rPr>
              <a:t>选择一组初始权值</a:t>
            </a:r>
            <a:r>
              <a:rPr lang="en-US" altLang="zh-CN" sz="2000" dirty="0">
                <a:latin typeface="宋体" panose="02010600030101010101" pitchFamily="2" charset="-122"/>
              </a:rPr>
              <a:t>w</a:t>
            </a:r>
            <a:r>
              <a:rPr lang="en-US" altLang="zh-CN" sz="2000" baseline="-25000" dirty="0">
                <a:latin typeface="宋体" panose="02010600030101010101" pitchFamily="2" charset="-122"/>
              </a:rPr>
              <a:t>i</a:t>
            </a:r>
            <a:r>
              <a:rPr lang="en-US" altLang="zh-CN" sz="2000" dirty="0">
                <a:latin typeface="宋体" panose="02010600030101010101" pitchFamily="2" charset="-122"/>
              </a:rPr>
              <a:t>(0)</a:t>
            </a:r>
            <a:r>
              <a:rPr lang="zh-CN" altLang="en-US" sz="2000" dirty="0">
                <a:latin typeface="宋体" panose="02010600030101010101" pitchFamily="2" charset="-122"/>
              </a:rPr>
              <a:t>。</a:t>
            </a:r>
            <a:endParaRPr lang="zh-CN" altLang="en-US" sz="2000" dirty="0">
              <a:latin typeface="宋体" panose="02010600030101010101" pitchFamily="2" charset="-122"/>
            </a:endParaRPr>
          </a:p>
          <a:p>
            <a:pPr lvl="1" eaLnBrk="1" hangingPunct="1">
              <a:buFont typeface="Wingdings" panose="05000000000000000000" pitchFamily="2" charset="2"/>
              <a:buNone/>
            </a:pPr>
            <a:r>
              <a:rPr lang="en-US" altLang="zh-CN" sz="2000" dirty="0">
                <a:latin typeface="宋体" panose="02010600030101010101" pitchFamily="2" charset="-122"/>
              </a:rPr>
              <a:t>(2)</a:t>
            </a:r>
            <a:r>
              <a:rPr lang="zh-CN" altLang="en-US" sz="2000" dirty="0">
                <a:latin typeface="宋体" panose="02010600030101010101" pitchFamily="2" charset="-122"/>
              </a:rPr>
              <a:t>计算某一输入模式对应的实际输出与期望输出的误差</a:t>
            </a:r>
            <a:r>
              <a:rPr lang="en-US" altLang="zh-CN" sz="2000" dirty="0">
                <a:latin typeface="宋体" panose="02010600030101010101" pitchFamily="2" charset="-122"/>
              </a:rPr>
              <a:t>δ</a:t>
            </a:r>
            <a:endParaRPr lang="en-US" altLang="zh-CN" sz="2000" dirty="0">
              <a:latin typeface="宋体" panose="02010600030101010101" pitchFamily="2" charset="-122"/>
            </a:endParaRPr>
          </a:p>
          <a:p>
            <a:pPr lvl="1" eaLnBrk="1" hangingPunct="1">
              <a:buFont typeface="Wingdings" panose="05000000000000000000" pitchFamily="2" charset="2"/>
              <a:buNone/>
            </a:pPr>
            <a:r>
              <a:rPr lang="en-US" altLang="zh-CN" sz="2000" dirty="0">
                <a:latin typeface="宋体" panose="02010600030101010101" pitchFamily="2" charset="-122"/>
              </a:rPr>
              <a:t>(3)</a:t>
            </a:r>
            <a:r>
              <a:rPr lang="zh-CN" altLang="en-US" sz="2000" dirty="0">
                <a:latin typeface="宋体" panose="02010600030101010101" pitchFamily="2" charset="-122"/>
              </a:rPr>
              <a:t>如果</a:t>
            </a:r>
            <a:r>
              <a:rPr lang="en-US" altLang="zh-CN" sz="2000" dirty="0">
                <a:latin typeface="宋体" panose="02010600030101010101" pitchFamily="2" charset="-122"/>
              </a:rPr>
              <a:t>δ</a:t>
            </a:r>
            <a:r>
              <a:rPr lang="zh-CN" altLang="en-US" sz="2000" dirty="0">
                <a:latin typeface="宋体" panose="02010600030101010101" pitchFamily="2" charset="-122"/>
              </a:rPr>
              <a:t>小于给定值，结束，否则继续。  </a:t>
            </a:r>
            <a:endParaRPr lang="zh-CN" altLang="en-US" sz="2000" dirty="0">
              <a:latin typeface="宋体" panose="02010600030101010101" pitchFamily="2" charset="-122"/>
            </a:endParaRPr>
          </a:p>
          <a:p>
            <a:pPr lvl="1" eaLnBrk="1" hangingPunct="1">
              <a:buFont typeface="Wingdings" panose="05000000000000000000" pitchFamily="2" charset="2"/>
              <a:buNone/>
            </a:pPr>
            <a:r>
              <a:rPr lang="en-US" altLang="zh-CN" sz="2000" dirty="0">
                <a:latin typeface="宋体" panose="02010600030101010101" pitchFamily="2" charset="-122"/>
              </a:rPr>
              <a:t>(4)</a:t>
            </a:r>
            <a:r>
              <a:rPr lang="zh-CN" altLang="en-US" sz="2000" dirty="0">
                <a:latin typeface="宋体" panose="02010600030101010101" pitchFamily="2" charset="-122"/>
              </a:rPr>
              <a:t>更新权值</a:t>
            </a:r>
            <a:r>
              <a:rPr lang="en-US" altLang="zh-CN" sz="2000" dirty="0">
                <a:latin typeface="宋体" panose="02010600030101010101" pitchFamily="2" charset="-122"/>
              </a:rPr>
              <a:t>(</a:t>
            </a:r>
            <a:r>
              <a:rPr lang="zh-CN" altLang="en-US" sz="2000" dirty="0">
                <a:latin typeface="宋体" panose="02010600030101010101" pitchFamily="2" charset="-122"/>
              </a:rPr>
              <a:t>阈值可视为输入恒为</a:t>
            </a:r>
            <a:r>
              <a:rPr lang="en-US" altLang="zh-CN" sz="2000" dirty="0">
                <a:latin typeface="宋体" panose="02010600030101010101" pitchFamily="2" charset="-122"/>
              </a:rPr>
              <a:t>1</a:t>
            </a:r>
            <a:r>
              <a:rPr lang="zh-CN" altLang="en-US" sz="2000" dirty="0">
                <a:latin typeface="宋体" panose="02010600030101010101" pitchFamily="2" charset="-122"/>
              </a:rPr>
              <a:t>的一个权值</a:t>
            </a:r>
            <a:r>
              <a:rPr lang="en-US" altLang="zh-CN" sz="2000" dirty="0">
                <a:latin typeface="宋体" panose="02010600030101010101" pitchFamily="2" charset="-122"/>
              </a:rPr>
              <a:t>)</a:t>
            </a:r>
            <a:r>
              <a:rPr lang="zh-CN" altLang="en-US" sz="2000" dirty="0">
                <a:latin typeface="宋体" panose="02010600030101010101" pitchFamily="2" charset="-122"/>
              </a:rPr>
              <a:t>：  </a:t>
            </a:r>
            <a:endParaRPr lang="zh-CN" altLang="en-US" sz="2000" dirty="0">
              <a:latin typeface="宋体" panose="02010600030101010101" pitchFamily="2" charset="-122"/>
            </a:endParaRPr>
          </a:p>
          <a:p>
            <a:pPr lvl="1" algn="ctr" eaLnBrk="1" hangingPunct="1">
              <a:buFont typeface="Wingdings" panose="05000000000000000000" pitchFamily="2" charset="2"/>
              <a:buNone/>
            </a:pPr>
            <a:r>
              <a:rPr lang="en-US" altLang="zh-CN" sz="2000" dirty="0">
                <a:latin typeface="Times New Roman" panose="02020603050405020304" pitchFamily="18" charset="0"/>
              </a:rPr>
              <a:t>Δw</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(t+1)</a:t>
            </a:r>
            <a:r>
              <a:rPr lang="zh-CN" altLang="en-US" sz="2000" dirty="0">
                <a:latin typeface="Times New Roman" panose="02020603050405020304" pitchFamily="18" charset="0"/>
              </a:rPr>
              <a:t>＝ </a:t>
            </a:r>
            <a:r>
              <a:rPr lang="en-US" altLang="zh-CN" sz="2000" dirty="0">
                <a:latin typeface="Times New Roman" panose="02020603050405020304" pitchFamily="18" charset="0"/>
              </a:rPr>
              <a:t>w</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(t+1)- w</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(t)=η[d-y(t)]x</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(t) </a:t>
            </a:r>
            <a:endParaRPr lang="en-US" altLang="zh-CN" sz="2000" dirty="0">
              <a:latin typeface="Times New Roman" panose="02020603050405020304" pitchFamily="18" charset="0"/>
            </a:endParaRPr>
          </a:p>
          <a:p>
            <a:pPr lvl="1" eaLnBrk="1" hangingPunct="1">
              <a:lnSpc>
                <a:spcPct val="140000"/>
              </a:lnSpc>
              <a:buFont typeface="Wingdings" panose="05000000000000000000" pitchFamily="2" charset="2"/>
              <a:buNone/>
            </a:pPr>
            <a:r>
              <a:rPr lang="en-US" altLang="zh-CN" sz="1800" dirty="0">
                <a:latin typeface="Times New Roman" panose="02020603050405020304" pitchFamily="18" charset="0"/>
              </a:rPr>
              <a:t>	</a:t>
            </a:r>
            <a:r>
              <a:rPr lang="zh-CN" altLang="en-US" sz="1800" dirty="0">
                <a:latin typeface="宋体" panose="02010600030101010101" pitchFamily="2" charset="-122"/>
              </a:rPr>
              <a:t>式中</a:t>
            </a:r>
            <a:r>
              <a:rPr lang="en-US" altLang="zh-CN" sz="1800" dirty="0">
                <a:latin typeface="宋体" panose="02010600030101010101" pitchFamily="2" charset="-122"/>
              </a:rPr>
              <a:t>η</a:t>
            </a:r>
            <a:r>
              <a:rPr lang="zh-CN" altLang="en-US" sz="1800" dirty="0">
                <a:latin typeface="宋体" panose="02010600030101010101" pitchFamily="2" charset="-122"/>
              </a:rPr>
              <a:t>为在区间</a:t>
            </a:r>
            <a:r>
              <a:rPr lang="en-US" altLang="zh-CN" sz="1800" dirty="0">
                <a:latin typeface="宋体" panose="02010600030101010101" pitchFamily="2" charset="-122"/>
              </a:rPr>
              <a:t>(0</a:t>
            </a:r>
            <a:r>
              <a:rPr lang="zh-CN" altLang="en-US" sz="1800" dirty="0">
                <a:latin typeface="宋体" panose="02010600030101010101" pitchFamily="2" charset="-122"/>
              </a:rPr>
              <a:t>，</a:t>
            </a:r>
            <a:r>
              <a:rPr lang="en-US" altLang="zh-CN" sz="1800" dirty="0">
                <a:latin typeface="宋体" panose="02010600030101010101" pitchFamily="2" charset="-122"/>
              </a:rPr>
              <a:t>1)</a:t>
            </a:r>
            <a:r>
              <a:rPr lang="zh-CN" altLang="en-US" sz="1800" dirty="0">
                <a:latin typeface="宋体" panose="02010600030101010101" pitchFamily="2" charset="-122"/>
              </a:rPr>
              <a:t>上的一个常数，称为学习步长，它的取值与训练速度和</a:t>
            </a:r>
            <a:r>
              <a:rPr lang="en-US" altLang="zh-CN" sz="1800" dirty="0">
                <a:latin typeface="宋体" panose="02010600030101010101" pitchFamily="2" charset="-122"/>
              </a:rPr>
              <a:t>w</a:t>
            </a:r>
            <a:r>
              <a:rPr lang="zh-CN" altLang="en-US" sz="1800" dirty="0">
                <a:latin typeface="宋体" panose="02010600030101010101" pitchFamily="2" charset="-122"/>
              </a:rPr>
              <a:t>收敛的稳定性有关；</a:t>
            </a:r>
            <a:r>
              <a:rPr lang="en-US" altLang="zh-CN" sz="1800" dirty="0">
                <a:latin typeface="宋体" panose="02010600030101010101" pitchFamily="2" charset="-122"/>
              </a:rPr>
              <a:t>d</a:t>
            </a:r>
            <a:r>
              <a:rPr lang="zh-CN" altLang="en-US" sz="1800" dirty="0">
                <a:latin typeface="宋体" panose="02010600030101010101" pitchFamily="2" charset="-122"/>
              </a:rPr>
              <a:t>、</a:t>
            </a:r>
            <a:r>
              <a:rPr lang="en-US" altLang="zh-CN" sz="1800" dirty="0">
                <a:latin typeface="宋体" panose="02010600030101010101" pitchFamily="2" charset="-122"/>
              </a:rPr>
              <a:t>y</a:t>
            </a:r>
            <a:r>
              <a:rPr lang="zh-CN" altLang="en-US" sz="1800" dirty="0">
                <a:latin typeface="宋体" panose="02010600030101010101" pitchFamily="2" charset="-122"/>
              </a:rPr>
              <a:t>为神经元的期望输出和实际输出；</a:t>
            </a:r>
            <a:r>
              <a:rPr lang="en-US" altLang="zh-CN" sz="1800" dirty="0">
                <a:latin typeface="宋体" panose="02010600030101010101" pitchFamily="2" charset="-122"/>
              </a:rPr>
              <a:t>x</a:t>
            </a:r>
            <a:r>
              <a:rPr lang="en-US" altLang="zh-CN" sz="1800" baseline="-25000" dirty="0">
                <a:latin typeface="宋体" panose="02010600030101010101" pitchFamily="2" charset="-122"/>
              </a:rPr>
              <a:t>i</a:t>
            </a:r>
            <a:r>
              <a:rPr lang="zh-CN" altLang="en-US" sz="1800" dirty="0">
                <a:latin typeface="宋体" panose="02010600030101010101" pitchFamily="2" charset="-122"/>
              </a:rPr>
              <a:t>为神经元的第</a:t>
            </a:r>
            <a:r>
              <a:rPr lang="en-US" altLang="zh-CN" sz="1800" dirty="0">
                <a:latin typeface="宋体" panose="02010600030101010101" pitchFamily="2" charset="-122"/>
              </a:rPr>
              <a:t>i</a:t>
            </a:r>
            <a:r>
              <a:rPr lang="zh-CN" altLang="en-US" sz="1800" dirty="0">
                <a:latin typeface="宋体" panose="02010600030101010101" pitchFamily="2" charset="-122"/>
              </a:rPr>
              <a:t>个输入。</a:t>
            </a:r>
            <a:endParaRPr lang="zh-CN" altLang="en-US" sz="1800" dirty="0">
              <a:latin typeface="宋体" panose="02010600030101010101" pitchFamily="2" charset="-122"/>
            </a:endParaRPr>
          </a:p>
          <a:p>
            <a:pPr eaLnBrk="1" hangingPunct="1">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(5)</a:t>
            </a:r>
            <a:r>
              <a:rPr lang="zh-CN" altLang="en-US" sz="2000" dirty="0">
                <a:latin typeface="宋体" panose="02010600030101010101" pitchFamily="2" charset="-122"/>
              </a:rPr>
              <a:t>返回</a:t>
            </a:r>
            <a:r>
              <a:rPr lang="en-US" altLang="zh-CN" sz="2000" dirty="0">
                <a:latin typeface="宋体" panose="02010600030101010101" pitchFamily="2" charset="-122"/>
              </a:rPr>
              <a:t>(2)</a:t>
            </a:r>
            <a:r>
              <a:rPr lang="zh-CN" altLang="en-US" sz="2000" dirty="0">
                <a:latin typeface="宋体" panose="02010600030101010101" pitchFamily="2" charset="-122"/>
              </a:rPr>
              <a:t>，重复，直到对所有训练样本模式，网络输出均能满足要求。 </a:t>
            </a:r>
            <a:endParaRPr lang="zh-CN" altLang="en-US" sz="2000" dirty="0">
              <a:latin typeface="宋体" panose="02010600030101010101" pitchFamily="2" charset="-122"/>
            </a:endParaRPr>
          </a:p>
        </p:txBody>
      </p:sp>
      <p:sp>
        <p:nvSpPr>
          <p:cNvPr id="5427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90">
                                            <p:txEl>
                                              <p:charRg st="0" end="30"/>
                                            </p:txEl>
                                          </p:spTgt>
                                        </p:tgtEl>
                                        <p:attrNameLst>
                                          <p:attrName>style.visibility</p:attrName>
                                        </p:attrNameLst>
                                      </p:cBhvr>
                                      <p:to>
                                        <p:strVal val="visible"/>
                                      </p:to>
                                    </p:set>
                                    <p:anim calcmode="lin" valueType="num">
                                      <p:cBhvr additive="base">
                                        <p:cTn id="7" dur="500" fill="hold"/>
                                        <p:tgtEl>
                                          <p:spTgt spid="41990">
                                            <p:txEl>
                                              <p:charRg st="0" end="3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0">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90">
                                            <p:txEl>
                                              <p:charRg st="30" end="48"/>
                                            </p:txEl>
                                          </p:spTgt>
                                        </p:tgtEl>
                                        <p:attrNameLst>
                                          <p:attrName>style.visibility</p:attrName>
                                        </p:attrNameLst>
                                      </p:cBhvr>
                                      <p:to>
                                        <p:strVal val="visible"/>
                                      </p:to>
                                    </p:set>
                                    <p:anim calcmode="lin" valueType="num">
                                      <p:cBhvr additive="base">
                                        <p:cTn id="13" dur="500" fill="hold"/>
                                        <p:tgtEl>
                                          <p:spTgt spid="41990">
                                            <p:txEl>
                                              <p:charRg st="30"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0">
                                            <p:txEl>
                                              <p:charRg st="30"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90">
                                            <p:txEl>
                                              <p:charRg st="48" end="76"/>
                                            </p:txEl>
                                          </p:spTgt>
                                        </p:tgtEl>
                                        <p:attrNameLst>
                                          <p:attrName>style.visibility</p:attrName>
                                        </p:attrNameLst>
                                      </p:cBhvr>
                                      <p:to>
                                        <p:strVal val="visible"/>
                                      </p:to>
                                    </p:set>
                                    <p:anim calcmode="lin" valueType="num">
                                      <p:cBhvr additive="base">
                                        <p:cTn id="19" dur="500" fill="hold"/>
                                        <p:tgtEl>
                                          <p:spTgt spid="41990">
                                            <p:txEl>
                                              <p:charRg st="48" end="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0">
                                            <p:txEl>
                                              <p:charRg st="48" end="7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90">
                                            <p:txEl>
                                              <p:charRg st="76" end="99"/>
                                            </p:txEl>
                                          </p:spTgt>
                                        </p:tgtEl>
                                        <p:attrNameLst>
                                          <p:attrName>style.visibility</p:attrName>
                                        </p:attrNameLst>
                                      </p:cBhvr>
                                      <p:to>
                                        <p:strVal val="visible"/>
                                      </p:to>
                                    </p:set>
                                    <p:anim calcmode="lin" valueType="num">
                                      <p:cBhvr additive="base">
                                        <p:cTn id="25" dur="500" fill="hold"/>
                                        <p:tgtEl>
                                          <p:spTgt spid="41990">
                                            <p:txEl>
                                              <p:charRg st="76" end="9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0">
                                            <p:txEl>
                                              <p:charRg st="76" end="9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90">
                                            <p:txEl>
                                              <p:charRg st="99" end="127"/>
                                            </p:txEl>
                                          </p:spTgt>
                                        </p:tgtEl>
                                        <p:attrNameLst>
                                          <p:attrName>style.visibility</p:attrName>
                                        </p:attrNameLst>
                                      </p:cBhvr>
                                      <p:to>
                                        <p:strVal val="visible"/>
                                      </p:to>
                                    </p:set>
                                    <p:anim calcmode="lin" valueType="num">
                                      <p:cBhvr additive="base">
                                        <p:cTn id="31" dur="500" fill="hold"/>
                                        <p:tgtEl>
                                          <p:spTgt spid="41990">
                                            <p:txEl>
                                              <p:charRg st="99" end="12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90">
                                            <p:txEl>
                                              <p:charRg st="99" end="12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990">
                                            <p:txEl>
                                              <p:charRg st="127" end="168"/>
                                            </p:txEl>
                                          </p:spTgt>
                                        </p:tgtEl>
                                        <p:attrNameLst>
                                          <p:attrName>style.visibility</p:attrName>
                                        </p:attrNameLst>
                                      </p:cBhvr>
                                      <p:to>
                                        <p:strVal val="visible"/>
                                      </p:to>
                                    </p:set>
                                    <p:anim calcmode="lin" valueType="num">
                                      <p:cBhvr additive="base">
                                        <p:cTn id="37" dur="500" fill="hold"/>
                                        <p:tgtEl>
                                          <p:spTgt spid="41990">
                                            <p:txEl>
                                              <p:charRg st="127" end="1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90">
                                            <p:txEl>
                                              <p:charRg st="127" end="16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990">
                                            <p:txEl>
                                              <p:charRg st="168" end="247"/>
                                            </p:txEl>
                                          </p:spTgt>
                                        </p:tgtEl>
                                        <p:attrNameLst>
                                          <p:attrName>style.visibility</p:attrName>
                                        </p:attrNameLst>
                                      </p:cBhvr>
                                      <p:to>
                                        <p:strVal val="visible"/>
                                      </p:to>
                                    </p:set>
                                    <p:anim calcmode="lin" valueType="num">
                                      <p:cBhvr additive="base">
                                        <p:cTn id="43" dur="500" fill="hold"/>
                                        <p:tgtEl>
                                          <p:spTgt spid="41990">
                                            <p:txEl>
                                              <p:charRg st="168" end="24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90">
                                            <p:txEl>
                                              <p:charRg st="168" end="24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990">
                                            <p:txEl>
                                              <p:charRg st="247" end="285"/>
                                            </p:txEl>
                                          </p:spTgt>
                                        </p:tgtEl>
                                        <p:attrNameLst>
                                          <p:attrName>style.visibility</p:attrName>
                                        </p:attrNameLst>
                                      </p:cBhvr>
                                      <p:to>
                                        <p:strVal val="visible"/>
                                      </p:to>
                                    </p:set>
                                    <p:anim calcmode="lin" valueType="num">
                                      <p:cBhvr additive="base">
                                        <p:cTn id="49" dur="500" fill="hold"/>
                                        <p:tgtEl>
                                          <p:spTgt spid="41990">
                                            <p:txEl>
                                              <p:charRg st="247" end="28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990">
                                            <p:txEl>
                                              <p:charRg st="247" end="2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76200" y="228600"/>
            <a:ext cx="89916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7.1.1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人脑神经系统</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195" name="Rectangle 3" descr="Rectangle: Click to edit Master text styles&#13;&#10;Second level&#13;&#10;Third level&#13;&#10;Fourth level&#13;&#10;Fifth level"/>
          <p:cNvSpPr>
            <a:spLocks noGrp="1"/>
          </p:cNvSpPr>
          <p:nvPr>
            <p:ph idx="1"/>
          </p:nvPr>
        </p:nvSpPr>
        <p:spPr>
          <a:xfrm>
            <a:off x="209550" y="1477963"/>
            <a:ext cx="8610600" cy="4830762"/>
          </a:xfrm>
          <a:ln/>
        </p:spPr>
        <p:txBody>
          <a:bodyPr vert="horz" wrap="square" lIns="91440" tIns="45720" rIns="91440" bIns="45720" anchor="t" anchorCtr="0"/>
          <a:p>
            <a:pPr marL="609600" indent="-609600" eaLnBrk="1" hangingPunct="1"/>
            <a:r>
              <a:rPr lang="en-US" altLang="zh-CN" sz="2400" dirty="0"/>
              <a:t>1875</a:t>
            </a:r>
            <a:r>
              <a:rPr lang="zh-CN" altLang="en-US" sz="2400" dirty="0"/>
              <a:t>年意大利解剖学家</a:t>
            </a:r>
            <a:r>
              <a:rPr lang="en-US" altLang="zh-CN" sz="2400" dirty="0"/>
              <a:t>C. Golgi</a:t>
            </a:r>
            <a:r>
              <a:rPr lang="zh-CN" altLang="en-US" sz="2400" dirty="0"/>
              <a:t>用银渗透法最先识别出单个神经细胞。</a:t>
            </a:r>
            <a:endParaRPr lang="zh-CN" altLang="en-US" sz="2400" dirty="0"/>
          </a:p>
          <a:p>
            <a:pPr marL="609600" indent="-609600" eaLnBrk="1" hangingPunct="1"/>
            <a:r>
              <a:rPr lang="en-US" altLang="zh-CN" sz="2400" dirty="0"/>
              <a:t>1889</a:t>
            </a:r>
            <a:r>
              <a:rPr lang="zh-CN" altLang="en-US" sz="2400" dirty="0"/>
              <a:t>年</a:t>
            </a:r>
            <a:r>
              <a:rPr lang="en-US" altLang="zh-CN" sz="2400" dirty="0"/>
              <a:t>Cajal</a:t>
            </a:r>
            <a:r>
              <a:rPr lang="zh-CN" altLang="en-US" sz="2400" dirty="0"/>
              <a:t>创立神经元学说，认为整个神经系统都是由结构上相对独立的神经细胞构成。</a:t>
            </a:r>
            <a:endParaRPr lang="zh-CN" altLang="en-US" sz="2400" dirty="0"/>
          </a:p>
          <a:p>
            <a:pPr marL="990600" lvl="1" indent="-533400" eaLnBrk="1" hangingPunct="1"/>
            <a:r>
              <a:rPr lang="zh-CN" altLang="en-US" sz="2000" dirty="0"/>
              <a:t>神经细胞即神经元是神经系统中独立的营养和功能单元。生物神经系统，包括中枢神经系统和大脑，均是由各类神经元组成。其独立性是指每一个神经元均有自己的核和自己的分界线或原生质膜。</a:t>
            </a:r>
            <a:endParaRPr lang="zh-CN" altLang="en-US" sz="2000" dirty="0"/>
          </a:p>
          <a:p>
            <a:pPr marL="609600" indent="-609600" eaLnBrk="1" hangingPunct="1"/>
            <a:r>
              <a:rPr lang="zh-CN" altLang="en-US" sz="2400" dirty="0"/>
              <a:t>生物神经系统是一个有高度组织和相互作用的数量巨大的细胞组织群体。</a:t>
            </a:r>
            <a:endParaRPr lang="zh-CN" altLang="en-US" sz="2400" dirty="0"/>
          </a:p>
          <a:p>
            <a:pPr marL="990600" lvl="1" indent="-533400" eaLnBrk="1" hangingPunct="1"/>
            <a:r>
              <a:rPr lang="zh-CN" altLang="en-US" sz="2000" dirty="0"/>
              <a:t>据估计，人脑神经系统的神经细胞约为</a:t>
            </a:r>
            <a:r>
              <a:rPr lang="en-US" altLang="zh-CN" sz="2000" dirty="0"/>
              <a:t>10</a:t>
            </a:r>
            <a:r>
              <a:rPr lang="en-US" altLang="zh-CN" sz="2000" baseline="30000" dirty="0"/>
              <a:t>11</a:t>
            </a:r>
            <a:r>
              <a:rPr lang="zh-CN" altLang="en-US" sz="2000" dirty="0"/>
              <a:t>－</a:t>
            </a:r>
            <a:r>
              <a:rPr lang="en-US" altLang="zh-CN" sz="2000" dirty="0"/>
              <a:t>10</a:t>
            </a:r>
            <a:r>
              <a:rPr lang="en-US" altLang="zh-CN" sz="2000" baseline="30000" dirty="0"/>
              <a:t>13</a:t>
            </a:r>
            <a:r>
              <a:rPr lang="zh-CN" altLang="en-US" sz="2000" dirty="0"/>
              <a:t>个。它们按不同的结合方式构成了复杂的神经网络。通过神经元及其联接的可塑性，使得大脑具有学习、记忆和认知等各种智能。</a:t>
            </a:r>
            <a:endParaRPr lang="zh-CN" altLang="en-US" sz="2000" dirty="0"/>
          </a:p>
        </p:txBody>
      </p:sp>
      <p:sp>
        <p:nvSpPr>
          <p:cNvPr id="1843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charRg st="0" end="38"/>
                                            </p:txEl>
                                          </p:spTgt>
                                        </p:tgtEl>
                                        <p:attrNameLst>
                                          <p:attrName>style.visibility</p:attrName>
                                        </p:attrNameLst>
                                      </p:cBhvr>
                                      <p:to>
                                        <p:strVal val="visible"/>
                                      </p:to>
                                    </p:set>
                                    <p:anim calcmode="lin" valueType="num">
                                      <p:cBhvr additive="base">
                                        <p:cTn id="7" dur="500" fill="hold"/>
                                        <p:tgtEl>
                                          <p:spTgt spid="8195">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charRg st="38" end="83"/>
                                            </p:txEl>
                                          </p:spTgt>
                                        </p:tgtEl>
                                        <p:attrNameLst>
                                          <p:attrName>style.visibility</p:attrName>
                                        </p:attrNameLst>
                                      </p:cBhvr>
                                      <p:to>
                                        <p:strVal val="visible"/>
                                      </p:to>
                                    </p:set>
                                    <p:anim calcmode="lin" valueType="num">
                                      <p:cBhvr additive="base">
                                        <p:cTn id="13" dur="500" fill="hold"/>
                                        <p:tgtEl>
                                          <p:spTgt spid="8195">
                                            <p:txEl>
                                              <p:charRg st="38" end="8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charRg st="38" end="8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charRg st="83" end="170"/>
                                            </p:txEl>
                                          </p:spTgt>
                                        </p:tgtEl>
                                        <p:attrNameLst>
                                          <p:attrName>style.visibility</p:attrName>
                                        </p:attrNameLst>
                                      </p:cBhvr>
                                      <p:to>
                                        <p:strVal val="visible"/>
                                      </p:to>
                                    </p:set>
                                    <p:anim calcmode="lin" valueType="num">
                                      <p:cBhvr additive="base">
                                        <p:cTn id="19" dur="500" fill="hold"/>
                                        <p:tgtEl>
                                          <p:spTgt spid="8195">
                                            <p:txEl>
                                              <p:charRg st="83" end="1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83" end="1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charRg st="170" end="203"/>
                                            </p:txEl>
                                          </p:spTgt>
                                        </p:tgtEl>
                                        <p:attrNameLst>
                                          <p:attrName>style.visibility</p:attrName>
                                        </p:attrNameLst>
                                      </p:cBhvr>
                                      <p:to>
                                        <p:strVal val="visible"/>
                                      </p:to>
                                    </p:set>
                                    <p:anim calcmode="lin" valueType="num">
                                      <p:cBhvr additive="base">
                                        <p:cTn id="25" dur="500" fill="hold"/>
                                        <p:tgtEl>
                                          <p:spTgt spid="8195">
                                            <p:txEl>
                                              <p:charRg st="170" end="2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170" end="20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charRg st="203" end="287"/>
                                            </p:txEl>
                                          </p:spTgt>
                                        </p:tgtEl>
                                        <p:attrNameLst>
                                          <p:attrName>style.visibility</p:attrName>
                                        </p:attrNameLst>
                                      </p:cBhvr>
                                      <p:to>
                                        <p:strVal val="visible"/>
                                      </p:to>
                                    </p:set>
                                    <p:anim calcmode="lin" valueType="num">
                                      <p:cBhvr additive="base">
                                        <p:cTn id="31" dur="500" fill="hold"/>
                                        <p:tgtEl>
                                          <p:spTgt spid="8195">
                                            <p:txEl>
                                              <p:charRg st="203" end="28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charRg st="203" end="28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685800" y="381000"/>
            <a:ext cx="75438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感知器的学习过程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pic>
        <p:nvPicPr>
          <p:cNvPr id="25608" name="Picture 8"/>
          <p:cNvPicPr>
            <a:picLocks noGrp="1" noChangeAspect="1"/>
          </p:cNvPicPr>
          <p:nvPr>
            <p:ph idx="1"/>
          </p:nvPr>
        </p:nvPicPr>
        <p:blipFill>
          <a:blip r:embed="rId1"/>
          <a:srcRect b="8757"/>
          <a:stretch>
            <a:fillRect/>
          </a:stretch>
        </p:blipFill>
        <p:spPr>
          <a:xfrm>
            <a:off x="685800" y="1557338"/>
            <a:ext cx="7620000" cy="4810125"/>
          </a:xfrm>
          <a:ln/>
        </p:spPr>
      </p:pic>
      <p:sp>
        <p:nvSpPr>
          <p:cNvPr id="5530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608"/>
                                        </p:tgtEl>
                                        <p:attrNameLst>
                                          <p:attrName>style.visibility</p:attrName>
                                        </p:attrNameLst>
                                      </p:cBhvr>
                                      <p:to>
                                        <p:strVal val="visible"/>
                                      </p:to>
                                    </p:set>
                                    <p:animEffect transition="in" filter="dissolve">
                                      <p:cBhvr>
                                        <p:cTn id="7"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ChangeArrowheads="1"/>
          </p:cNvSpPr>
          <p:nvPr>
            <p:ph type="title"/>
          </p:nvPr>
        </p:nvSpPr>
        <p:spPr>
          <a:xfrm>
            <a:off x="760413" y="115888"/>
            <a:ext cx="7772400" cy="682625"/>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简单感知器的致命缺陷</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6499" name="Rectangle 3" descr="Rectangle: Click to edit Master text styles&#10;Second level&#10;Third level&#10;Fourth level&#10;Fifth level"/>
          <p:cNvSpPr>
            <a:spLocks noGrp="1" noChangeArrowheads="1"/>
          </p:cNvSpPr>
          <p:nvPr>
            <p:ph idx="1"/>
          </p:nvPr>
        </p:nvSpPr>
        <p:spPr>
          <a:xfrm>
            <a:off x="468313" y="1412875"/>
            <a:ext cx="8142288" cy="5111750"/>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不能解决线性不可分问题。</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线性不可分问题就是无法用一个平面（直线）把超空间（二维平面）中的点正确划分为两部分的问题。 </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感知器对线性不可分问题的局限性决定了它只有较差的归纳性，而且通常需要较长的离线学习才能达到收效。</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p:txBody>
      </p:sp>
      <p:sp>
        <p:nvSpPr>
          <p:cNvPr id="5632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6325" name="Rectangle 6"/>
          <p:cNvSpPr/>
          <p:nvPr/>
        </p:nvSpPr>
        <p:spPr>
          <a:xfrm>
            <a:off x="0" y="2409825"/>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06501" name="Object 5"/>
          <p:cNvGraphicFramePr>
            <a:graphicFrameLocks noChangeAspect="1"/>
          </p:cNvGraphicFramePr>
          <p:nvPr/>
        </p:nvGraphicFramePr>
        <p:xfrm>
          <a:off x="2746375" y="2317750"/>
          <a:ext cx="3841750" cy="3703638"/>
        </p:xfrm>
        <a:graphic>
          <a:graphicData uri="http://schemas.openxmlformats.org/presentationml/2006/ole">
            <mc:AlternateContent xmlns:mc="http://schemas.openxmlformats.org/markup-compatibility/2006">
              <mc:Choice xmlns:v="urn:schemas-microsoft-com:vml" Requires="v">
                <p:oleObj spid="_x0000_s3088" name="" r:id="rId1" imgW="2517140" imgH="2438400" progId="Visio.Drawing.11">
                  <p:embed/>
                </p:oleObj>
              </mc:Choice>
              <mc:Fallback>
                <p:oleObj name="" r:id="rId1" imgW="2517140" imgH="2438400" progId="Visio.Drawing.11">
                  <p:embed/>
                  <p:pic>
                    <p:nvPicPr>
                      <p:cNvPr id="0" name="图片 3087"/>
                      <p:cNvPicPr/>
                      <p:nvPr/>
                    </p:nvPicPr>
                    <p:blipFill>
                      <a:blip r:embed="rId2"/>
                      <a:stretch>
                        <a:fillRect/>
                      </a:stretch>
                    </p:blipFill>
                    <p:spPr>
                      <a:xfrm>
                        <a:off x="2746375" y="2317750"/>
                        <a:ext cx="3841750" cy="3703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499">
                                            <p:txEl>
                                              <p:charRg st="0" end="13"/>
                                            </p:txEl>
                                          </p:spTgt>
                                        </p:tgtEl>
                                        <p:attrNameLst>
                                          <p:attrName>style.visibility</p:attrName>
                                        </p:attrNameLst>
                                      </p:cBhvr>
                                      <p:to>
                                        <p:strVal val="visible"/>
                                      </p:to>
                                    </p:set>
                                    <p:anim calcmode="lin" valueType="num">
                                      <p:cBhvr additive="base">
                                        <p:cTn id="7" dur="500" fill="hold"/>
                                        <p:tgtEl>
                                          <p:spTgt spid="106499">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499">
                                            <p:txEl>
                                              <p:charRg st="13" end="60"/>
                                            </p:txEl>
                                          </p:spTgt>
                                        </p:tgtEl>
                                        <p:attrNameLst>
                                          <p:attrName>style.visibility</p:attrName>
                                        </p:attrNameLst>
                                      </p:cBhvr>
                                      <p:to>
                                        <p:strVal val="visible"/>
                                      </p:to>
                                    </p:set>
                                    <p:anim calcmode="lin" valueType="num">
                                      <p:cBhvr additive="base">
                                        <p:cTn id="13" dur="500" fill="hold"/>
                                        <p:tgtEl>
                                          <p:spTgt spid="106499">
                                            <p:txEl>
                                              <p:charRg st="13"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charRg st="13" end="6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6501"/>
                                        </p:tgtEl>
                                        <p:attrNameLst>
                                          <p:attrName>style.visibility</p:attrName>
                                        </p:attrNameLst>
                                      </p:cBhvr>
                                      <p:to>
                                        <p:strVal val="visible"/>
                                      </p:to>
                                    </p:set>
                                    <p:animEffect transition="in" filter="dissolve">
                                      <p:cBhvr>
                                        <p:cTn id="19" dur="500"/>
                                        <p:tgtEl>
                                          <p:spTgt spid="10650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6499">
                                            <p:txEl>
                                              <p:charRg st="69" end="118"/>
                                            </p:txEl>
                                          </p:spTgt>
                                        </p:tgtEl>
                                        <p:attrNameLst>
                                          <p:attrName>style.visibility</p:attrName>
                                        </p:attrNameLst>
                                      </p:cBhvr>
                                      <p:to>
                                        <p:strVal val="visible"/>
                                      </p:to>
                                    </p:set>
                                    <p:anim calcmode="lin" valueType="num">
                                      <p:cBhvr additive="base">
                                        <p:cTn id="24" dur="500" fill="hold"/>
                                        <p:tgtEl>
                                          <p:spTgt spid="106499">
                                            <p:txEl>
                                              <p:charRg st="69" end="11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6499">
                                            <p:txEl>
                                              <p:charRg st="69"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7.2.2 </a:t>
            </a:r>
            <a:r>
              <a:rPr kumimoji="0" lang="zh-CN" altLang="en-US"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多层感知器</a:t>
            </a:r>
            <a:endParaRPr kumimoji="0" lang="zh-CN" altLang="en-US"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5171" name="Rectangle 3" descr="Rectangle: Click to edit Master text styles&#13;&#10;Second level&#13;&#10;Third level&#13;&#10;Fourth level&#13;&#10;Fifth level"/>
          <p:cNvSpPr>
            <a:spLocks noGrp="1"/>
          </p:cNvSpPr>
          <p:nvPr>
            <p:ph type="body" sz="half" idx="1"/>
          </p:nvPr>
        </p:nvSpPr>
        <p:spPr>
          <a:ln/>
        </p:spPr>
        <p:txBody>
          <a:bodyPr vert="horz" wrap="square" lIns="91440" tIns="45720" rIns="91440" bIns="45720" anchor="t" anchorCtr="0"/>
          <a:p>
            <a:pPr eaLnBrk="1" hangingPunct="1">
              <a:lnSpc>
                <a:spcPct val="90000"/>
              </a:lnSpc>
              <a:buClr>
                <a:schemeClr val="accent1"/>
              </a:buClr>
              <a:buSzPct val="70000"/>
              <a:buFont typeface="Wingdings 2" panose="05020102010507070707" pitchFamily="18" charset="2"/>
            </a:pPr>
            <a:r>
              <a:rPr lang="zh-CN" altLang="en-US" sz="2400" b="1" dirty="0"/>
              <a:t>线性不可分问题的克服</a:t>
            </a:r>
            <a:endParaRPr lang="zh-CN" altLang="en-US" sz="2400" b="1" dirty="0"/>
          </a:p>
          <a:p>
            <a:pPr lvl="1" eaLnBrk="1" hangingPunct="1">
              <a:lnSpc>
                <a:spcPct val="90000"/>
              </a:lnSpc>
              <a:buClr>
                <a:schemeClr val="accent1"/>
              </a:buClr>
              <a:buSzPct val="70000"/>
              <a:buFont typeface="Wingdings 2" panose="05020102010507070707" pitchFamily="18" charset="2"/>
            </a:pPr>
            <a:r>
              <a:rPr lang="zh-CN" altLang="en-US" sz="1800" dirty="0"/>
              <a:t>用多个单级网组合在一起，并用其中的一个去综合其它单级网的结果，我们就可以构成一个两级网络，该网络可以被用来在平面上划分出一个封闭或者开放的凸域来。</a:t>
            </a:r>
            <a:endParaRPr lang="zh-CN" altLang="en-US" sz="1800" dirty="0"/>
          </a:p>
          <a:p>
            <a:pPr lvl="1" eaLnBrk="1" hangingPunct="1">
              <a:lnSpc>
                <a:spcPct val="90000"/>
              </a:lnSpc>
              <a:buClr>
                <a:schemeClr val="accent1"/>
              </a:buClr>
              <a:buSzPct val="70000"/>
              <a:buFont typeface="Wingdings 2" panose="05020102010507070707" pitchFamily="18" charset="2"/>
            </a:pPr>
            <a:r>
              <a:rPr lang="zh-CN" altLang="en-US" sz="1800" dirty="0"/>
              <a:t>一个非凸域可以拆分成多个凸域。按照这一思路，三级网将会更一般一些，我们可以用它去识别出一些非凸域来</a:t>
            </a:r>
            <a:endParaRPr lang="zh-CN" altLang="en-US" sz="1800" dirty="0"/>
          </a:p>
        </p:txBody>
      </p:sp>
      <p:graphicFrame>
        <p:nvGraphicFramePr>
          <p:cNvPr id="135174" name="Object 6"/>
          <p:cNvGraphicFramePr>
            <a:graphicFrameLocks noChangeAspect="1"/>
          </p:cNvGraphicFramePr>
          <p:nvPr>
            <p:ph sz="half" idx="2"/>
          </p:nvPr>
        </p:nvGraphicFramePr>
        <p:xfrm>
          <a:off x="4572000" y="1844675"/>
          <a:ext cx="4030663" cy="3895725"/>
        </p:xfrm>
        <a:graphic>
          <a:graphicData uri="http://schemas.openxmlformats.org/presentationml/2006/ole">
            <mc:AlternateContent xmlns:mc="http://schemas.openxmlformats.org/markup-compatibility/2006">
              <mc:Choice xmlns:v="urn:schemas-microsoft-com:vml" Requires="v">
                <p:oleObj spid="_x0000_s3087" name="" r:id="rId1" imgW="2528570" imgH="2438400" progId="Visio.Drawing.11">
                  <p:embed/>
                </p:oleObj>
              </mc:Choice>
              <mc:Fallback>
                <p:oleObj name="" r:id="rId1" imgW="2528570" imgH="2438400" progId="Visio.Drawing.11">
                  <p:embed/>
                  <p:pic>
                    <p:nvPicPr>
                      <p:cNvPr id="0" name="图片 3086"/>
                      <p:cNvPicPr/>
                      <p:nvPr/>
                    </p:nvPicPr>
                    <p:blipFill>
                      <a:blip r:embed="rId2"/>
                      <a:srcRect/>
                      <a:stretch>
                        <a:fillRect/>
                      </a:stretch>
                    </p:blipFill>
                    <p:spPr>
                      <a:xfrm>
                        <a:off x="4572000" y="1844675"/>
                        <a:ext cx="4030663" cy="3895725"/>
                      </a:xfrm>
                      <a:prstGeom prst="rect">
                        <a:avLst/>
                      </a:prstGeom>
                      <a:noFill/>
                      <a:ln w="38100">
                        <a:miter/>
                      </a:ln>
                    </p:spPr>
                  </p:pic>
                </p:oleObj>
              </mc:Fallback>
            </mc:AlternateContent>
          </a:graphicData>
        </a:graphic>
      </p:graphicFrame>
      <p:sp>
        <p:nvSpPr>
          <p:cNvPr id="57349" name="灯片编号占位符 6"/>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7350" name="Rectangle 5"/>
          <p:cNvSpPr/>
          <p:nvPr/>
        </p:nvSpPr>
        <p:spPr>
          <a:xfrm>
            <a:off x="0" y="24003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171">
                                            <p:txEl>
                                              <p:charRg st="0" end="11"/>
                                            </p:txEl>
                                          </p:spTgt>
                                        </p:tgtEl>
                                        <p:attrNameLst>
                                          <p:attrName>style.visibility</p:attrName>
                                        </p:attrNameLst>
                                      </p:cBhvr>
                                      <p:to>
                                        <p:strVal val="visible"/>
                                      </p:to>
                                    </p:set>
                                    <p:anim calcmode="lin" valueType="num">
                                      <p:cBhvr additive="base">
                                        <p:cTn id="7" dur="500" fill="hold"/>
                                        <p:tgtEl>
                                          <p:spTgt spid="135171">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171">
                                            <p:txEl>
                                              <p:charRg st="11" end="85"/>
                                            </p:txEl>
                                          </p:spTgt>
                                        </p:tgtEl>
                                        <p:attrNameLst>
                                          <p:attrName>style.visibility</p:attrName>
                                        </p:attrNameLst>
                                      </p:cBhvr>
                                      <p:to>
                                        <p:strVal val="visible"/>
                                      </p:to>
                                    </p:set>
                                    <p:anim calcmode="lin" valueType="num">
                                      <p:cBhvr additive="base">
                                        <p:cTn id="13" dur="500" fill="hold"/>
                                        <p:tgtEl>
                                          <p:spTgt spid="135171">
                                            <p:txEl>
                                              <p:charRg st="11" end="8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1">
                                            <p:txEl>
                                              <p:charRg st="11" end="8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5174"/>
                                        </p:tgtEl>
                                        <p:attrNameLst>
                                          <p:attrName>style.visibility</p:attrName>
                                        </p:attrNameLst>
                                      </p:cBhvr>
                                      <p:to>
                                        <p:strVal val="visible"/>
                                      </p:to>
                                    </p:set>
                                    <p:animEffect transition="in" filter="dissolve">
                                      <p:cBhvr>
                                        <p:cTn id="19" dur="500"/>
                                        <p:tgtEl>
                                          <p:spTgt spid="13517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5171">
                                            <p:txEl>
                                              <p:charRg st="85" end="135"/>
                                            </p:txEl>
                                          </p:spTgt>
                                        </p:tgtEl>
                                        <p:attrNameLst>
                                          <p:attrName>style.visibility</p:attrName>
                                        </p:attrNameLst>
                                      </p:cBhvr>
                                      <p:to>
                                        <p:strVal val="visible"/>
                                      </p:to>
                                    </p:set>
                                    <p:anim calcmode="lin" valueType="num">
                                      <p:cBhvr additive="base">
                                        <p:cTn id="24" dur="500" fill="hold"/>
                                        <p:tgtEl>
                                          <p:spTgt spid="135171">
                                            <p:txEl>
                                              <p:charRg st="85" end="13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5171">
                                            <p:txEl>
                                              <p:charRg st="85"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noChangeArrowheads="1"/>
          </p:cNvSpPr>
          <p:nvPr>
            <p:ph type="title"/>
          </p:nvPr>
        </p:nvSpPr>
        <p:spPr>
          <a:xfrm>
            <a:off x="760413" y="260350"/>
            <a:ext cx="7772400" cy="75565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多层感知器</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6195" name="Rectangle 3" descr="Rectangle: Click to edit Master text styles&#13;&#10;Second level&#13;&#10;Third level&#13;&#10;Fourth level&#13;&#10;Fifth level"/>
          <p:cNvSpPr>
            <a:spLocks noGrp="1"/>
          </p:cNvSpPr>
          <p:nvPr>
            <p:ph idx="1"/>
          </p:nvPr>
        </p:nvSpPr>
        <p:spPr>
          <a:xfrm>
            <a:off x="468313" y="1268413"/>
            <a:ext cx="8280400" cy="5329237"/>
          </a:xfrm>
          <a:ln/>
        </p:spPr>
        <p:txBody>
          <a:bodyPr vert="horz" wrap="square" lIns="91440" tIns="45720" rIns="91440" bIns="45720" anchor="t" anchorCtr="0"/>
          <a:p>
            <a:pPr eaLnBrk="1" hangingPunct="1">
              <a:lnSpc>
                <a:spcPct val="80000"/>
              </a:lnSpc>
            </a:pPr>
            <a:r>
              <a:rPr lang="zh-CN" altLang="en-US" sz="2400" dirty="0"/>
              <a:t>在输入和输出层间加上一层或多层的神经元</a:t>
            </a:r>
            <a:r>
              <a:rPr lang="en-US" altLang="zh-CN" sz="2400" dirty="0"/>
              <a:t>(</a:t>
            </a:r>
            <a:r>
              <a:rPr lang="zh-CN" altLang="en-US" sz="2400" dirty="0"/>
              <a:t>隐层神经元</a:t>
            </a:r>
            <a:r>
              <a:rPr lang="en-US" altLang="zh-CN" sz="2400" dirty="0"/>
              <a:t>)</a:t>
            </a:r>
            <a:r>
              <a:rPr lang="zh-CN" altLang="en-US" sz="2400" dirty="0"/>
              <a:t>，就可构成多层前向网络，这里称为多层感知器。</a:t>
            </a:r>
            <a:endParaRPr lang="zh-CN" altLang="en-US" sz="2400" dirty="0"/>
          </a:p>
          <a:p>
            <a:pPr lvl="1" eaLnBrk="1" hangingPunct="1">
              <a:lnSpc>
                <a:spcPct val="80000"/>
              </a:lnSpc>
            </a:pPr>
            <a:r>
              <a:rPr lang="zh-CN" altLang="en-US" sz="1800" dirty="0"/>
              <a:t>这里需指出的是：多层感知器只允许调节一层的连接权。这是因为按感知器的概念，无法给出一个有效的多层感知器学习算法。 </a:t>
            </a: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lvl="1" eaLnBrk="1" hangingPunct="1">
              <a:lnSpc>
                <a:spcPct val="80000"/>
              </a:lnSpc>
            </a:pPr>
            <a:endParaRPr lang="zh-CN" altLang="en-US" sz="1800" dirty="0"/>
          </a:p>
          <a:p>
            <a:pPr eaLnBrk="1" hangingPunct="1">
              <a:lnSpc>
                <a:spcPct val="80000"/>
              </a:lnSpc>
            </a:pPr>
            <a:r>
              <a:rPr lang="zh-CN" altLang="en-US" sz="2000" dirty="0"/>
              <a:t>上述三层感知器中，有两层连接权，输入层与隐层单元间的权值是随机设置的固定值，不被调节；输出层与隐层间的连接权是可调节的。</a:t>
            </a:r>
            <a:endParaRPr lang="zh-CN" altLang="en-US" sz="2000" dirty="0"/>
          </a:p>
        </p:txBody>
      </p:sp>
      <p:sp>
        <p:nvSpPr>
          <p:cNvPr id="5837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8373" name="Rectangle 8"/>
          <p:cNvSpPr/>
          <p:nvPr/>
        </p:nvSpPr>
        <p:spPr>
          <a:xfrm>
            <a:off x="0" y="2252663"/>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36199" name="Object 7"/>
          <p:cNvGraphicFramePr>
            <a:graphicFrameLocks noChangeAspect="1"/>
          </p:cNvGraphicFramePr>
          <p:nvPr/>
        </p:nvGraphicFramePr>
        <p:xfrm>
          <a:off x="2124075" y="2711450"/>
          <a:ext cx="4608513" cy="3309938"/>
        </p:xfrm>
        <a:graphic>
          <a:graphicData uri="http://schemas.openxmlformats.org/presentationml/2006/ole">
            <mc:AlternateContent xmlns:mc="http://schemas.openxmlformats.org/markup-compatibility/2006">
              <mc:Choice xmlns:v="urn:schemas-microsoft-com:vml" Requires="v">
                <p:oleObj spid="_x0000_s3089" name="" r:id="rId1" imgW="3894455" imgH="2799715" progId="Visio.Drawing.11">
                  <p:embed/>
                </p:oleObj>
              </mc:Choice>
              <mc:Fallback>
                <p:oleObj name="" r:id="rId1" imgW="3894455" imgH="2799715" progId="Visio.Drawing.11">
                  <p:embed/>
                  <p:pic>
                    <p:nvPicPr>
                      <p:cNvPr id="0" name="图片 3088"/>
                      <p:cNvPicPr/>
                      <p:nvPr/>
                    </p:nvPicPr>
                    <p:blipFill>
                      <a:blip r:embed="rId2"/>
                      <a:stretch>
                        <a:fillRect/>
                      </a:stretch>
                    </p:blipFill>
                    <p:spPr>
                      <a:xfrm>
                        <a:off x="2124075" y="2711450"/>
                        <a:ext cx="4608513" cy="33099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5">
                                            <p:txEl>
                                              <p:charRg st="0" end="49"/>
                                            </p:txEl>
                                          </p:spTgt>
                                        </p:tgtEl>
                                        <p:attrNameLst>
                                          <p:attrName>style.visibility</p:attrName>
                                        </p:attrNameLst>
                                      </p:cBhvr>
                                      <p:to>
                                        <p:strVal val="visible"/>
                                      </p:to>
                                    </p:set>
                                    <p:anim calcmode="lin" valueType="num">
                                      <p:cBhvr additive="base">
                                        <p:cTn id="7" dur="500" fill="hold"/>
                                        <p:tgtEl>
                                          <p:spTgt spid="136195">
                                            <p:txEl>
                                              <p:charRg st="0" end="4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charRg st="0" end="4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5">
                                            <p:txEl>
                                              <p:charRg st="49" end="107"/>
                                            </p:txEl>
                                          </p:spTgt>
                                        </p:tgtEl>
                                        <p:attrNameLst>
                                          <p:attrName>style.visibility</p:attrName>
                                        </p:attrNameLst>
                                      </p:cBhvr>
                                      <p:to>
                                        <p:strVal val="visible"/>
                                      </p:to>
                                    </p:set>
                                    <p:anim calcmode="lin" valueType="num">
                                      <p:cBhvr additive="base">
                                        <p:cTn id="13" dur="500" fill="hold"/>
                                        <p:tgtEl>
                                          <p:spTgt spid="136195">
                                            <p:txEl>
                                              <p:charRg st="49" end="10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charRg st="49" end="10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6199"/>
                                        </p:tgtEl>
                                        <p:attrNameLst>
                                          <p:attrName>style.visibility</p:attrName>
                                        </p:attrNameLst>
                                      </p:cBhvr>
                                      <p:to>
                                        <p:strVal val="visible"/>
                                      </p:to>
                                    </p:set>
                                    <p:animEffect transition="in" filter="dissolve">
                                      <p:cBhvr>
                                        <p:cTn id="19" dur="500"/>
                                        <p:tgtEl>
                                          <p:spTgt spid="13619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6195">
                                            <p:txEl>
                                              <p:charRg st="120" end="181"/>
                                            </p:txEl>
                                          </p:spTgt>
                                        </p:tgtEl>
                                        <p:attrNameLst>
                                          <p:attrName>style.visibility</p:attrName>
                                        </p:attrNameLst>
                                      </p:cBhvr>
                                      <p:to>
                                        <p:strVal val="visible"/>
                                      </p:to>
                                    </p:set>
                                    <p:anim calcmode="lin" valueType="num">
                                      <p:cBhvr additive="base">
                                        <p:cTn id="24" dur="500" fill="hold"/>
                                        <p:tgtEl>
                                          <p:spTgt spid="136195">
                                            <p:txEl>
                                              <p:charRg st="120" end="18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6195">
                                            <p:txEl>
                                              <p:charRg st="120" end="18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noChangeArrowheads="1"/>
          </p:cNvSpPr>
          <p:nvPr>
            <p:ph type="title"/>
          </p:nvPr>
        </p:nvSpPr>
        <p:spPr>
          <a:xfrm>
            <a:off x="760413" y="260350"/>
            <a:ext cx="7772400" cy="754063"/>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用多层感知器解决异或问题</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7219" name="Rectangle 3" descr="Rectangle: Click to edit Master text styles&#13;&#10;Second level&#13;&#10;Third level&#13;&#10;Fourth level&#13;&#10;Fifth level"/>
          <p:cNvSpPr>
            <a:spLocks noGrp="1"/>
          </p:cNvSpPr>
          <p:nvPr>
            <p:ph idx="1"/>
          </p:nvPr>
        </p:nvSpPr>
        <p:spPr>
          <a:xfrm>
            <a:off x="611188" y="1412875"/>
            <a:ext cx="8286750" cy="4678363"/>
          </a:xfrm>
          <a:ln/>
        </p:spPr>
        <p:txBody>
          <a:bodyPr vert="horz" wrap="square" lIns="91440" tIns="45720" rIns="91440" bIns="45720" anchor="t" anchorCtr="0"/>
          <a:p>
            <a:pPr eaLnBrk="1" hangingPunct="1"/>
            <a:r>
              <a:rPr lang="zh-CN" altLang="en-US" dirty="0"/>
              <a:t>对于上面述及的异或问题，用一个简单的二层感知器就可得到解决 </a:t>
            </a: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t> </a:t>
            </a:r>
            <a:endParaRPr lang="zh-CN" altLang="en-US" dirty="0"/>
          </a:p>
        </p:txBody>
      </p:sp>
      <p:sp>
        <p:nvSpPr>
          <p:cNvPr id="5939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59397" name="Rectangle 12"/>
          <p:cNvSpPr/>
          <p:nvPr/>
        </p:nvSpPr>
        <p:spPr>
          <a:xfrm>
            <a:off x="0" y="2924175"/>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37227" name="Object 11"/>
          <p:cNvGraphicFramePr>
            <a:graphicFrameLocks noChangeAspect="1"/>
          </p:cNvGraphicFramePr>
          <p:nvPr/>
        </p:nvGraphicFramePr>
        <p:xfrm>
          <a:off x="2444750" y="4508500"/>
          <a:ext cx="4503738" cy="1778000"/>
        </p:xfrm>
        <a:graphic>
          <a:graphicData uri="http://schemas.openxmlformats.org/presentationml/2006/ole">
            <mc:AlternateContent xmlns:mc="http://schemas.openxmlformats.org/markup-compatibility/2006">
              <mc:Choice xmlns:v="urn:schemas-microsoft-com:vml" Requires="v">
                <p:oleObj spid="_x0000_s3094" name="" r:id="rId1" imgW="3375660" imgH="1343660" progId="Visio.Drawing.11">
                  <p:embed/>
                </p:oleObj>
              </mc:Choice>
              <mc:Fallback>
                <p:oleObj name="" r:id="rId1" imgW="3375660" imgH="1343660" progId="Visio.Drawing.11">
                  <p:embed/>
                  <p:pic>
                    <p:nvPicPr>
                      <p:cNvPr id="0" name="图片 3093"/>
                      <p:cNvPicPr/>
                      <p:nvPr/>
                    </p:nvPicPr>
                    <p:blipFill>
                      <a:blip r:embed="rId2"/>
                      <a:stretch>
                        <a:fillRect/>
                      </a:stretch>
                    </p:blipFill>
                    <p:spPr>
                      <a:xfrm>
                        <a:off x="2444750" y="4508500"/>
                        <a:ext cx="4503738" cy="1778000"/>
                      </a:xfrm>
                      <a:prstGeom prst="rect">
                        <a:avLst/>
                      </a:prstGeom>
                      <a:noFill/>
                      <a:ln w="38100">
                        <a:noFill/>
                        <a:miter/>
                      </a:ln>
                    </p:spPr>
                  </p:pic>
                </p:oleObj>
              </mc:Fallback>
            </mc:AlternateContent>
          </a:graphicData>
        </a:graphic>
      </p:graphicFrame>
      <p:pic>
        <p:nvPicPr>
          <p:cNvPr id="137226" name="Picture 10"/>
          <p:cNvPicPr>
            <a:picLocks noChangeAspect="1"/>
          </p:cNvPicPr>
          <p:nvPr/>
        </p:nvPicPr>
        <p:blipFill>
          <a:blip r:embed="rId3"/>
          <a:stretch>
            <a:fillRect/>
          </a:stretch>
        </p:blipFill>
        <p:spPr>
          <a:xfrm>
            <a:off x="2654300" y="2705100"/>
            <a:ext cx="3646488" cy="1660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9">
                                            <p:txEl>
                                              <p:charRg st="0" end="31"/>
                                            </p:txEl>
                                          </p:spTgt>
                                        </p:tgtEl>
                                        <p:attrNameLst>
                                          <p:attrName>style.visibility</p:attrName>
                                        </p:attrNameLst>
                                      </p:cBhvr>
                                      <p:to>
                                        <p:strVal val="visible"/>
                                      </p:to>
                                    </p:set>
                                    <p:anim calcmode="lin" valueType="num">
                                      <p:cBhvr additive="base">
                                        <p:cTn id="7" dur="500" fill="hold"/>
                                        <p:tgtEl>
                                          <p:spTgt spid="137219">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37226"/>
                                        </p:tgtEl>
                                        <p:attrNameLst>
                                          <p:attrName>style.visibility</p:attrName>
                                        </p:attrNameLst>
                                      </p:cBhvr>
                                      <p:to>
                                        <p:strVal val="visible"/>
                                      </p:to>
                                    </p:set>
                                    <p:animEffect transition="in" filter="checkerboard(across)">
                                      <p:cBhvr>
                                        <p:cTn id="13" dur="500"/>
                                        <p:tgtEl>
                                          <p:spTgt spid="13722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37227"/>
                                        </p:tgtEl>
                                        <p:attrNameLst>
                                          <p:attrName>style.visibility</p:attrName>
                                        </p:attrNameLst>
                                      </p:cBhvr>
                                      <p:to>
                                        <p:strVal val="visible"/>
                                      </p:to>
                                    </p:set>
                                    <p:animEffect transition="in" filter="dissolve">
                                      <p:cBhvr>
                                        <p:cTn id="18" dur="500"/>
                                        <p:tgtEl>
                                          <p:spTgt spid="13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ChangeArrowheads="1"/>
          </p:cNvSpPr>
          <p:nvPr>
            <p:ph type="title"/>
          </p:nvPr>
        </p:nvSpPr>
        <p:spPr>
          <a:xfrm>
            <a:off x="609600" y="188913"/>
            <a:ext cx="7772400" cy="754062"/>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多层感知器的能力</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9267" name="Rectangle 3" descr="Rectangle: Click to edit Master text styles&#10;Second level&#10;Third level&#10;Fourth level&#10;Fifth level"/>
          <p:cNvSpPr>
            <a:spLocks noGrp="1" noChangeArrowheads="1"/>
          </p:cNvSpPr>
          <p:nvPr>
            <p:ph idx="1"/>
          </p:nvPr>
        </p:nvSpPr>
        <p:spPr>
          <a:xfrm>
            <a:off x="388938" y="1125538"/>
            <a:ext cx="8286750" cy="5400675"/>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可以证明，只要隐层和隐层单元数足够多，多层感知器网络可实现任何模式分类。</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en-US" altLang="zh-CN" sz="2000" b="0" i="0" u="none" strike="noStrike" kern="1200" cap="none" spc="0" normalizeH="0" baseline="0" noProof="0">
                <a:ln>
                  <a:noFill/>
                </a:ln>
                <a:solidFill>
                  <a:schemeClr val="tx2"/>
                </a:solidFill>
                <a:effectLst/>
                <a:uLnTx/>
                <a:uFillTx/>
                <a:latin typeface="+mn-lt"/>
                <a:ea typeface="+mn-ea"/>
                <a:cs typeface="+mn-cs"/>
              </a:rPr>
              <a:t>1962</a:t>
            </a:r>
            <a:r>
              <a:rPr kumimoji="0" lang="zh-CN" altLang="en-US" sz="2000" b="0" i="0" u="none" strike="noStrike" kern="1200" cap="none" spc="0" normalizeH="0" baseline="0" noProof="0">
                <a:ln>
                  <a:noFill/>
                </a:ln>
                <a:solidFill>
                  <a:schemeClr val="tx2"/>
                </a:solidFill>
                <a:effectLst/>
                <a:uLnTx/>
                <a:uFillTx/>
                <a:latin typeface="+mn-lt"/>
                <a:ea typeface="+mn-ea"/>
                <a:cs typeface="+mn-cs"/>
              </a:rPr>
              <a:t>年，</a:t>
            </a:r>
            <a:r>
              <a:rPr kumimoji="0" lang="en-US" altLang="zh-CN" sz="2000" b="0" i="0" u="none" strike="noStrike" kern="1200" cap="none" spc="0" normalizeH="0" baseline="0" noProof="0">
                <a:ln>
                  <a:noFill/>
                </a:ln>
                <a:solidFill>
                  <a:schemeClr val="tx2"/>
                </a:solidFill>
                <a:effectLst/>
                <a:uLnTx/>
                <a:uFillTx/>
                <a:latin typeface="+mn-lt"/>
                <a:ea typeface="+mn-ea"/>
                <a:cs typeface="+mn-cs"/>
              </a:rPr>
              <a:t>Rosenblatt</a:t>
            </a:r>
            <a:r>
              <a:rPr kumimoji="0" lang="zh-CN" altLang="en-US" sz="2000" b="0" i="0" u="none" strike="noStrike" kern="1200" cap="none" spc="0" normalizeH="0" baseline="0" noProof="0">
                <a:ln>
                  <a:noFill/>
                </a:ln>
                <a:solidFill>
                  <a:schemeClr val="tx2"/>
                </a:solidFill>
                <a:effectLst/>
                <a:uLnTx/>
                <a:uFillTx/>
                <a:latin typeface="+mn-lt"/>
                <a:ea typeface="+mn-ea"/>
                <a:cs typeface="+mn-cs"/>
              </a:rPr>
              <a:t>宣布：人工神经网络可以学会它能表示的任何东西</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感知器收敛定理</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对于一个</a:t>
            </a:r>
            <a:r>
              <a:rPr kumimoji="0" lang="en-US" altLang="zh-CN" sz="2000" b="0" i="0" u="none" strike="noStrike" kern="1200" cap="none" spc="0" normalizeH="0" baseline="0" noProof="0">
                <a:ln>
                  <a:noFill/>
                </a:ln>
                <a:solidFill>
                  <a:schemeClr val="tx2"/>
                </a:solidFill>
                <a:effectLst/>
                <a:uLnTx/>
                <a:uFillTx/>
                <a:latin typeface="+mn-lt"/>
                <a:ea typeface="+mn-ea"/>
                <a:cs typeface="+mn-cs"/>
              </a:rPr>
              <a:t>N</a:t>
            </a:r>
            <a:r>
              <a:rPr kumimoji="0" lang="zh-CN" altLang="en-US" sz="2000" b="0" i="0" u="none" strike="noStrike" kern="1200" cap="none" spc="0" normalizeH="0" baseline="0" noProof="0">
                <a:ln>
                  <a:noFill/>
                </a:ln>
                <a:solidFill>
                  <a:schemeClr val="tx2"/>
                </a:solidFill>
                <a:effectLst/>
                <a:uLnTx/>
                <a:uFillTx/>
                <a:latin typeface="+mn-lt"/>
                <a:ea typeface="+mn-ea"/>
                <a:cs typeface="+mn-cs"/>
              </a:rPr>
              <a:t>个输入的感知器，如果样本输入函数是线性可分的，那么对任意给定的一个输入样本</a:t>
            </a:r>
            <a:r>
              <a:rPr kumimoji="0" lang="en-US" altLang="zh-CN" sz="2000" b="0" i="0" u="none" strike="noStrike" kern="1200" cap="none" spc="0" normalizeH="0" baseline="0" noProof="0">
                <a:ln>
                  <a:noFill/>
                </a:ln>
                <a:solidFill>
                  <a:schemeClr val="tx2"/>
                </a:solidFill>
                <a:effectLst/>
                <a:uLnTx/>
                <a:uFillTx/>
                <a:latin typeface="+mn-lt"/>
                <a:ea typeface="+mn-ea"/>
                <a:cs typeface="+mn-cs"/>
              </a:rPr>
              <a:t>x</a:t>
            </a:r>
            <a:r>
              <a:rPr kumimoji="0" lang="zh-CN" altLang="en-US" sz="2000" b="0" i="0" u="none" strike="noStrike" kern="1200" cap="none" spc="0" normalizeH="0" baseline="0" noProof="0">
                <a:ln>
                  <a:noFill/>
                </a:ln>
                <a:solidFill>
                  <a:schemeClr val="tx2"/>
                </a:solidFill>
                <a:effectLst/>
                <a:uLnTx/>
                <a:uFillTx/>
                <a:latin typeface="+mn-lt"/>
                <a:ea typeface="+mn-ea"/>
                <a:cs typeface="+mn-cs"/>
              </a:rPr>
              <a:t>，要么属于某一区域</a:t>
            </a:r>
            <a:r>
              <a:rPr kumimoji="0" lang="en-US" altLang="zh-CN" sz="2000" b="0" i="0" u="none" strike="noStrike" kern="1200" cap="none" spc="0" normalizeH="0" baseline="0" noProof="0">
                <a:ln>
                  <a:noFill/>
                </a:ln>
                <a:solidFill>
                  <a:schemeClr val="tx2"/>
                </a:solidFill>
                <a:effectLst/>
                <a:uLnTx/>
                <a:uFillTx/>
                <a:latin typeface="+mn-lt"/>
                <a:ea typeface="+mn-ea"/>
                <a:cs typeface="+mn-cs"/>
              </a:rPr>
              <a:t>F+</a:t>
            </a:r>
            <a:r>
              <a:rPr kumimoji="0" lang="zh-CN" altLang="en-US" sz="2000" b="0" i="0" u="none" strike="noStrike" kern="1200" cap="none" spc="0" normalizeH="0" baseline="0" noProof="0">
                <a:ln>
                  <a:noFill/>
                </a:ln>
                <a:solidFill>
                  <a:schemeClr val="tx2"/>
                </a:solidFill>
                <a:effectLst/>
                <a:uLnTx/>
                <a:uFillTx/>
                <a:latin typeface="+mn-lt"/>
                <a:ea typeface="+mn-ea"/>
                <a:cs typeface="+mn-cs"/>
              </a:rPr>
              <a:t>，要么不属于这一区域，记为</a:t>
            </a:r>
            <a:r>
              <a:rPr kumimoji="0" lang="en-US" altLang="zh-CN" sz="2000" b="0" i="0" u="none" strike="noStrike" kern="1200" cap="none" spc="0" normalizeH="0" baseline="0" noProof="0">
                <a:ln>
                  <a:noFill/>
                </a:ln>
                <a:solidFill>
                  <a:schemeClr val="tx2"/>
                </a:solidFill>
                <a:effectLst/>
                <a:uLnTx/>
                <a:uFillTx/>
                <a:latin typeface="+mn-lt"/>
                <a:ea typeface="+mn-ea"/>
                <a:cs typeface="+mn-cs"/>
              </a:rPr>
              <a:t>F-</a:t>
            </a:r>
            <a:r>
              <a:rPr kumimoji="0" lang="zh-CN" altLang="en-US" sz="2000" b="0" i="0" u="none" strike="noStrike" kern="1200" cap="none" spc="0" normalizeH="0" baseline="0" noProof="0">
                <a:ln>
                  <a:noFill/>
                </a:ln>
                <a:solidFill>
                  <a:schemeClr val="tx2"/>
                </a:solidFill>
                <a:effectLst/>
                <a:uLnTx/>
                <a:uFillTx/>
                <a:latin typeface="+mn-lt"/>
                <a:ea typeface="+mn-ea"/>
                <a:cs typeface="+mn-cs"/>
              </a:rPr>
              <a:t>。</a:t>
            </a:r>
            <a:r>
              <a:rPr kumimoji="0" lang="en-US" altLang="zh-CN" sz="2000" b="0" i="0" u="none" strike="noStrike" kern="1200" cap="none" spc="0" normalizeH="0" baseline="0" noProof="0">
                <a:ln>
                  <a:noFill/>
                </a:ln>
                <a:solidFill>
                  <a:schemeClr val="tx2"/>
                </a:solidFill>
                <a:effectLst/>
                <a:uLnTx/>
                <a:uFillTx/>
                <a:latin typeface="+mn-lt"/>
                <a:ea typeface="+mn-ea"/>
                <a:cs typeface="+mn-cs"/>
              </a:rPr>
              <a:t>F+</a:t>
            </a:r>
            <a:r>
              <a:rPr kumimoji="0" lang="zh-CN" altLang="en-US" sz="2000" b="0" i="0" u="none" strike="noStrike" kern="1200" cap="none" spc="0" normalizeH="0" baseline="0" noProof="0">
                <a:ln>
                  <a:noFill/>
                </a:ln>
                <a:solidFill>
                  <a:schemeClr val="tx2"/>
                </a:solidFill>
                <a:effectLst/>
                <a:uLnTx/>
                <a:uFillTx/>
                <a:latin typeface="+mn-lt"/>
                <a:ea typeface="+mn-ea"/>
                <a:cs typeface="+mn-cs"/>
              </a:rPr>
              <a:t>，</a:t>
            </a:r>
            <a:r>
              <a:rPr kumimoji="0" lang="en-US" altLang="zh-CN" sz="2000" b="0" i="0" u="none" strike="noStrike" kern="1200" cap="none" spc="0" normalizeH="0" baseline="0" noProof="0">
                <a:ln>
                  <a:noFill/>
                </a:ln>
                <a:solidFill>
                  <a:schemeClr val="tx2"/>
                </a:solidFill>
                <a:effectLst/>
                <a:uLnTx/>
                <a:uFillTx/>
                <a:latin typeface="+mn-lt"/>
                <a:ea typeface="+mn-ea"/>
                <a:cs typeface="+mn-cs"/>
              </a:rPr>
              <a:t>F-</a:t>
            </a:r>
            <a:r>
              <a:rPr kumimoji="0" lang="zh-CN" altLang="en-US" sz="2000" b="0" i="0" u="none" strike="noStrike" kern="1200" cap="none" spc="0" normalizeH="0" baseline="0" noProof="0">
                <a:ln>
                  <a:noFill/>
                </a:ln>
                <a:solidFill>
                  <a:schemeClr val="tx2"/>
                </a:solidFill>
                <a:effectLst/>
                <a:uLnTx/>
                <a:uFillTx/>
                <a:latin typeface="+mn-lt"/>
                <a:ea typeface="+mn-ea"/>
                <a:cs typeface="+mn-cs"/>
              </a:rPr>
              <a:t>两类样本构成了整个线性可分样本空间。 </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en-US" altLang="zh-CN" sz="2400" b="0" i="0" u="none" strike="noStrike" kern="1200" cap="none" spc="0" normalizeH="0" baseline="0" noProof="0">
                <a:ln>
                  <a:noFill/>
                </a:ln>
                <a:solidFill>
                  <a:schemeClr val="tx2"/>
                </a:solidFill>
                <a:effectLst/>
                <a:uLnTx/>
                <a:uFillTx/>
                <a:latin typeface="+mn-lt"/>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定理</a:t>
            </a:r>
            <a:r>
              <a:rPr kumimoji="0" lang="en-US" altLang="zh-CN" sz="2400" b="0" i="0" u="none" strike="noStrike" kern="1200" cap="none" spc="0" normalizeH="0" baseline="0" noProof="0">
                <a:ln>
                  <a:noFill/>
                </a:ln>
                <a:solidFill>
                  <a:schemeClr val="tx2"/>
                </a:solidFill>
                <a:effectLst/>
                <a:uLnTx/>
                <a:uFillTx/>
                <a:latin typeface="+mn-lt"/>
                <a:ea typeface="+mn-ea"/>
                <a:cs typeface="+mn-cs"/>
              </a:rPr>
              <a:t>] </a:t>
            </a:r>
            <a:endParaRPr kumimoji="0" lang="en-US" altLang="zh-CN" sz="24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如果样本输入函数是线性可分的，那么感知器学习算法经过有限次迭代后，可收敛到正确的权值或权向量。</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en-US" altLang="zh-CN" sz="2400" b="0" i="0" u="none" strike="noStrike" kern="1200" cap="none" spc="0" normalizeH="0" baseline="0" noProof="0">
                <a:ln>
                  <a:noFill/>
                </a:ln>
                <a:solidFill>
                  <a:schemeClr val="tx2"/>
                </a:solidFill>
                <a:effectLst/>
                <a:uLnTx/>
                <a:uFillTx/>
                <a:latin typeface="+mn-lt"/>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定理</a:t>
            </a:r>
            <a:r>
              <a:rPr kumimoji="0" lang="en-US" altLang="zh-CN" sz="2400" b="0" i="0" u="none" strike="noStrike" kern="1200" cap="none" spc="0" normalizeH="0" baseline="0" noProof="0">
                <a:ln>
                  <a:noFill/>
                </a:ln>
                <a:solidFill>
                  <a:schemeClr val="tx2"/>
                </a:solidFill>
                <a:effectLst/>
                <a:uLnTx/>
                <a:uFillTx/>
                <a:latin typeface="+mn-lt"/>
                <a:ea typeface="+mn-ea"/>
                <a:cs typeface="+mn-cs"/>
              </a:rPr>
              <a:t>] </a:t>
            </a:r>
            <a:endParaRPr kumimoji="0" lang="en-US" altLang="zh-CN" sz="24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假定隐含层单元可以根据需要自由设置，那么用双隐层的感知器可以实现任意的二值逻辑函数。 </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p:txBody>
      </p:sp>
      <p:sp>
        <p:nvSpPr>
          <p:cNvPr id="6042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267">
                                            <p:txEl>
                                              <p:charRg st="0" end="37"/>
                                            </p:txEl>
                                          </p:spTgt>
                                        </p:tgtEl>
                                        <p:attrNameLst>
                                          <p:attrName>style.visibility</p:attrName>
                                        </p:attrNameLst>
                                      </p:cBhvr>
                                      <p:to>
                                        <p:strVal val="visible"/>
                                      </p:to>
                                    </p:set>
                                    <p:anim calcmode="lin" valueType="num">
                                      <p:cBhvr additive="base">
                                        <p:cTn id="7" dur="500" fill="hold"/>
                                        <p:tgtEl>
                                          <p:spTgt spid="139267">
                                            <p:txEl>
                                              <p:charRg st="0" end="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267">
                                            <p:txEl>
                                              <p:charRg st="37" end="76"/>
                                            </p:txEl>
                                          </p:spTgt>
                                        </p:tgtEl>
                                        <p:attrNameLst>
                                          <p:attrName>style.visibility</p:attrName>
                                        </p:attrNameLst>
                                      </p:cBhvr>
                                      <p:to>
                                        <p:strVal val="visible"/>
                                      </p:to>
                                    </p:set>
                                    <p:anim calcmode="lin" valueType="num">
                                      <p:cBhvr additive="base">
                                        <p:cTn id="13" dur="500" fill="hold"/>
                                        <p:tgtEl>
                                          <p:spTgt spid="139267">
                                            <p:txEl>
                                              <p:charRg st="37"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7">
                                            <p:txEl>
                                              <p:charRg st="37" end="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9267">
                                            <p:txEl>
                                              <p:charRg st="76" end="84"/>
                                            </p:txEl>
                                          </p:spTgt>
                                        </p:tgtEl>
                                        <p:attrNameLst>
                                          <p:attrName>style.visibility</p:attrName>
                                        </p:attrNameLst>
                                      </p:cBhvr>
                                      <p:to>
                                        <p:strVal val="visible"/>
                                      </p:to>
                                    </p:set>
                                    <p:anim calcmode="lin" valueType="num">
                                      <p:cBhvr additive="base">
                                        <p:cTn id="19" dur="500" fill="hold"/>
                                        <p:tgtEl>
                                          <p:spTgt spid="139267">
                                            <p:txEl>
                                              <p:charRg st="76"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7">
                                            <p:txEl>
                                              <p:charRg st="76" end="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9267">
                                            <p:txEl>
                                              <p:charRg st="84" end="179"/>
                                            </p:txEl>
                                          </p:spTgt>
                                        </p:tgtEl>
                                        <p:attrNameLst>
                                          <p:attrName>style.visibility</p:attrName>
                                        </p:attrNameLst>
                                      </p:cBhvr>
                                      <p:to>
                                        <p:strVal val="visible"/>
                                      </p:to>
                                    </p:set>
                                    <p:anim calcmode="lin" valueType="num">
                                      <p:cBhvr additive="base">
                                        <p:cTn id="25" dur="500" fill="hold"/>
                                        <p:tgtEl>
                                          <p:spTgt spid="139267">
                                            <p:txEl>
                                              <p:charRg st="84" end="1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9267">
                                            <p:txEl>
                                              <p:charRg st="84" end="17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9267">
                                            <p:txEl>
                                              <p:charRg st="179" end="185"/>
                                            </p:txEl>
                                          </p:spTgt>
                                        </p:tgtEl>
                                        <p:attrNameLst>
                                          <p:attrName>style.visibility</p:attrName>
                                        </p:attrNameLst>
                                      </p:cBhvr>
                                      <p:to>
                                        <p:strVal val="visible"/>
                                      </p:to>
                                    </p:set>
                                    <p:anim calcmode="lin" valueType="num">
                                      <p:cBhvr additive="base">
                                        <p:cTn id="31" dur="500" fill="hold"/>
                                        <p:tgtEl>
                                          <p:spTgt spid="139267">
                                            <p:txEl>
                                              <p:charRg st="179" end="18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9267">
                                            <p:txEl>
                                              <p:charRg st="179" end="18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9267">
                                            <p:txEl>
                                              <p:charRg st="185" end="233"/>
                                            </p:txEl>
                                          </p:spTgt>
                                        </p:tgtEl>
                                        <p:attrNameLst>
                                          <p:attrName>style.visibility</p:attrName>
                                        </p:attrNameLst>
                                      </p:cBhvr>
                                      <p:to>
                                        <p:strVal val="visible"/>
                                      </p:to>
                                    </p:set>
                                    <p:anim calcmode="lin" valueType="num">
                                      <p:cBhvr additive="base">
                                        <p:cTn id="37" dur="500" fill="hold"/>
                                        <p:tgtEl>
                                          <p:spTgt spid="139267">
                                            <p:txEl>
                                              <p:charRg st="185" end="23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9267">
                                            <p:txEl>
                                              <p:charRg st="185" end="23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9267">
                                            <p:txEl>
                                              <p:charRg st="233" end="239"/>
                                            </p:txEl>
                                          </p:spTgt>
                                        </p:tgtEl>
                                        <p:attrNameLst>
                                          <p:attrName>style.visibility</p:attrName>
                                        </p:attrNameLst>
                                      </p:cBhvr>
                                      <p:to>
                                        <p:strVal val="visible"/>
                                      </p:to>
                                    </p:set>
                                    <p:anim calcmode="lin" valueType="num">
                                      <p:cBhvr additive="base">
                                        <p:cTn id="43" dur="500" fill="hold"/>
                                        <p:tgtEl>
                                          <p:spTgt spid="139267">
                                            <p:txEl>
                                              <p:charRg st="233" end="23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9267">
                                            <p:txEl>
                                              <p:charRg st="233" end="23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9267">
                                            <p:txEl>
                                              <p:charRg st="239" end="283"/>
                                            </p:txEl>
                                          </p:spTgt>
                                        </p:tgtEl>
                                        <p:attrNameLst>
                                          <p:attrName>style.visibility</p:attrName>
                                        </p:attrNameLst>
                                      </p:cBhvr>
                                      <p:to>
                                        <p:strVal val="visible"/>
                                      </p:to>
                                    </p:set>
                                    <p:anim calcmode="lin" valueType="num">
                                      <p:cBhvr additive="base">
                                        <p:cTn id="49" dur="500" fill="hold"/>
                                        <p:tgtEl>
                                          <p:spTgt spid="139267">
                                            <p:txEl>
                                              <p:charRg st="239" end="28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9267">
                                            <p:txEl>
                                              <p:charRg st="239" end="2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xfrm>
            <a:off x="684213" y="296863"/>
            <a:ext cx="7772400" cy="75565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感知器结构与决策区域类型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61443"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1444" name="Line 46"/>
          <p:cNvSpPr/>
          <p:nvPr/>
        </p:nvSpPr>
        <p:spPr>
          <a:xfrm>
            <a:off x="611188" y="6453188"/>
            <a:ext cx="8281987" cy="0"/>
          </a:xfrm>
          <a:prstGeom prst="line">
            <a:avLst/>
          </a:prstGeom>
          <a:ln w="12700" cap="rnd" cmpd="sng">
            <a:solidFill>
              <a:srgbClr val="000000"/>
            </a:solidFill>
            <a:prstDash val="solid"/>
            <a:headEnd type="none" w="med" len="med"/>
            <a:tailEnd type="none" w="med" len="med"/>
          </a:ln>
        </p:spPr>
      </p:sp>
      <p:graphicFrame>
        <p:nvGraphicFramePr>
          <p:cNvPr id="146445" name="Object 13"/>
          <p:cNvGraphicFramePr>
            <a:graphicFrameLocks noChangeAspect="1"/>
          </p:cNvGraphicFramePr>
          <p:nvPr/>
        </p:nvGraphicFramePr>
        <p:xfrm>
          <a:off x="1331913" y="2193925"/>
          <a:ext cx="1262062" cy="1019175"/>
        </p:xfrm>
        <a:graphic>
          <a:graphicData uri="http://schemas.openxmlformats.org/presentationml/2006/ole">
            <mc:AlternateContent xmlns:mc="http://schemas.openxmlformats.org/markup-compatibility/2006">
              <mc:Choice xmlns:v="urn:schemas-microsoft-com:vml" Requires="v">
                <p:oleObj spid="_x0000_s3091" name="" r:id="rId1" imgW="1129030" imgH="914400" progId="Visio.Drawing.11">
                  <p:embed/>
                </p:oleObj>
              </mc:Choice>
              <mc:Fallback>
                <p:oleObj name="" r:id="rId1" imgW="1129030" imgH="914400" progId="Visio.Drawing.11">
                  <p:embed/>
                  <p:pic>
                    <p:nvPicPr>
                      <p:cNvPr id="0" name="图片 3090"/>
                      <p:cNvPicPr/>
                      <p:nvPr/>
                    </p:nvPicPr>
                    <p:blipFill>
                      <a:blip r:embed="rId2"/>
                      <a:stretch>
                        <a:fillRect/>
                      </a:stretch>
                    </p:blipFill>
                    <p:spPr>
                      <a:xfrm>
                        <a:off x="1331913" y="2193925"/>
                        <a:ext cx="1262062" cy="1019175"/>
                      </a:xfrm>
                      <a:prstGeom prst="rect">
                        <a:avLst/>
                      </a:prstGeom>
                      <a:noFill/>
                      <a:ln w="38100">
                        <a:noFill/>
                        <a:miter/>
                      </a:ln>
                    </p:spPr>
                  </p:pic>
                </p:oleObj>
              </mc:Fallback>
            </mc:AlternateContent>
          </a:graphicData>
        </a:graphic>
      </p:graphicFrame>
      <p:graphicFrame>
        <p:nvGraphicFramePr>
          <p:cNvPr id="146444" name="Object 12"/>
          <p:cNvGraphicFramePr>
            <a:graphicFrameLocks noChangeAspect="1"/>
          </p:cNvGraphicFramePr>
          <p:nvPr/>
        </p:nvGraphicFramePr>
        <p:xfrm>
          <a:off x="6948488" y="2133600"/>
          <a:ext cx="1476375" cy="1114425"/>
        </p:xfrm>
        <a:graphic>
          <a:graphicData uri="http://schemas.openxmlformats.org/presentationml/2006/ole">
            <mc:AlternateContent xmlns:mc="http://schemas.openxmlformats.org/markup-compatibility/2006">
              <mc:Choice xmlns:v="urn:schemas-microsoft-com:vml" Requires="v">
                <p:oleObj spid="_x0000_s3093" name="" r:id="rId3" imgW="1760855" imgH="1332230" progId="Visio.Drawing.11">
                  <p:embed/>
                </p:oleObj>
              </mc:Choice>
              <mc:Fallback>
                <p:oleObj name="" r:id="rId3" imgW="1760855" imgH="1332230" progId="Visio.Drawing.11">
                  <p:embed/>
                  <p:pic>
                    <p:nvPicPr>
                      <p:cNvPr id="0" name="图片 3092"/>
                      <p:cNvPicPr/>
                      <p:nvPr/>
                    </p:nvPicPr>
                    <p:blipFill>
                      <a:blip r:embed="rId4"/>
                      <a:stretch>
                        <a:fillRect/>
                      </a:stretch>
                    </p:blipFill>
                    <p:spPr>
                      <a:xfrm>
                        <a:off x="6948488" y="2133600"/>
                        <a:ext cx="1476375" cy="1114425"/>
                      </a:xfrm>
                      <a:prstGeom prst="rect">
                        <a:avLst/>
                      </a:prstGeom>
                      <a:noFill/>
                      <a:ln w="38100">
                        <a:noFill/>
                        <a:miter/>
                      </a:ln>
                    </p:spPr>
                  </p:pic>
                </p:oleObj>
              </mc:Fallback>
            </mc:AlternateContent>
          </a:graphicData>
        </a:graphic>
      </p:graphicFrame>
      <p:graphicFrame>
        <p:nvGraphicFramePr>
          <p:cNvPr id="146443" name="Object 11"/>
          <p:cNvGraphicFramePr>
            <a:graphicFrameLocks noChangeAspect="1"/>
          </p:cNvGraphicFramePr>
          <p:nvPr/>
        </p:nvGraphicFramePr>
        <p:xfrm>
          <a:off x="1258888" y="3429000"/>
          <a:ext cx="1409700" cy="1209675"/>
        </p:xfrm>
        <a:graphic>
          <a:graphicData uri="http://schemas.openxmlformats.org/presentationml/2006/ole">
            <mc:AlternateContent xmlns:mc="http://schemas.openxmlformats.org/markup-compatibility/2006">
              <mc:Choice xmlns:v="urn:schemas-microsoft-com:vml" Requires="v">
                <p:oleObj spid="_x0000_s3095" name="" r:id="rId5" imgW="1682115" imgH="1445260" progId="Visio.Drawing.11">
                  <p:embed/>
                </p:oleObj>
              </mc:Choice>
              <mc:Fallback>
                <p:oleObj name="" r:id="rId5" imgW="1682115" imgH="1445260" progId="Visio.Drawing.11">
                  <p:embed/>
                  <p:pic>
                    <p:nvPicPr>
                      <p:cNvPr id="0" name="图片 3094"/>
                      <p:cNvPicPr/>
                      <p:nvPr/>
                    </p:nvPicPr>
                    <p:blipFill>
                      <a:blip r:embed="rId6"/>
                      <a:stretch>
                        <a:fillRect/>
                      </a:stretch>
                    </p:blipFill>
                    <p:spPr>
                      <a:xfrm>
                        <a:off x="1258888" y="3429000"/>
                        <a:ext cx="1409700" cy="1209675"/>
                      </a:xfrm>
                      <a:prstGeom prst="rect">
                        <a:avLst/>
                      </a:prstGeom>
                      <a:noFill/>
                      <a:ln w="38100">
                        <a:noFill/>
                        <a:miter/>
                      </a:ln>
                    </p:spPr>
                  </p:pic>
                </p:oleObj>
              </mc:Fallback>
            </mc:AlternateContent>
          </a:graphicData>
        </a:graphic>
      </p:graphicFrame>
      <p:graphicFrame>
        <p:nvGraphicFramePr>
          <p:cNvPr id="146442" name="Object 10"/>
          <p:cNvGraphicFramePr>
            <a:graphicFrameLocks noChangeAspect="1"/>
          </p:cNvGraphicFramePr>
          <p:nvPr/>
        </p:nvGraphicFramePr>
        <p:xfrm>
          <a:off x="6948488" y="3500438"/>
          <a:ext cx="1476375" cy="1114425"/>
        </p:xfrm>
        <a:graphic>
          <a:graphicData uri="http://schemas.openxmlformats.org/presentationml/2006/ole">
            <mc:AlternateContent xmlns:mc="http://schemas.openxmlformats.org/markup-compatibility/2006">
              <mc:Choice xmlns:v="urn:schemas-microsoft-com:vml" Requires="v">
                <p:oleObj spid="_x0000_s3096" name="" r:id="rId7" imgW="1760855" imgH="1332230" progId="Visio.Drawing.11">
                  <p:embed/>
                </p:oleObj>
              </mc:Choice>
              <mc:Fallback>
                <p:oleObj name="" r:id="rId7" imgW="1760855" imgH="1332230" progId="Visio.Drawing.11">
                  <p:embed/>
                  <p:pic>
                    <p:nvPicPr>
                      <p:cNvPr id="0" name="图片 3095"/>
                      <p:cNvPicPr/>
                      <p:nvPr/>
                    </p:nvPicPr>
                    <p:blipFill>
                      <a:blip r:embed="rId8"/>
                      <a:stretch>
                        <a:fillRect/>
                      </a:stretch>
                    </p:blipFill>
                    <p:spPr>
                      <a:xfrm>
                        <a:off x="6948488" y="3500438"/>
                        <a:ext cx="1476375" cy="1114425"/>
                      </a:xfrm>
                      <a:prstGeom prst="rect">
                        <a:avLst/>
                      </a:prstGeom>
                      <a:noFill/>
                      <a:ln w="38100">
                        <a:noFill/>
                        <a:miter/>
                      </a:ln>
                    </p:spPr>
                  </p:pic>
                </p:oleObj>
              </mc:Fallback>
            </mc:AlternateContent>
          </a:graphicData>
        </a:graphic>
      </p:graphicFrame>
      <p:graphicFrame>
        <p:nvGraphicFramePr>
          <p:cNvPr id="146441" name="Object 9"/>
          <p:cNvGraphicFramePr>
            <a:graphicFrameLocks noChangeAspect="1"/>
          </p:cNvGraphicFramePr>
          <p:nvPr/>
        </p:nvGraphicFramePr>
        <p:xfrm>
          <a:off x="900113" y="4695825"/>
          <a:ext cx="2190750" cy="1685925"/>
        </p:xfrm>
        <a:graphic>
          <a:graphicData uri="http://schemas.openxmlformats.org/presentationml/2006/ole">
            <mc:AlternateContent xmlns:mc="http://schemas.openxmlformats.org/markup-compatibility/2006">
              <mc:Choice xmlns:v="urn:schemas-microsoft-com:vml" Requires="v">
                <p:oleObj spid="_x0000_s3090" name="" r:id="rId9" imgW="2607945" imgH="2009140" progId="Visio.Drawing.11">
                  <p:embed/>
                </p:oleObj>
              </mc:Choice>
              <mc:Fallback>
                <p:oleObj name="" r:id="rId9" imgW="2607945" imgH="2009140" progId="Visio.Drawing.11">
                  <p:embed/>
                  <p:pic>
                    <p:nvPicPr>
                      <p:cNvPr id="0" name="图片 3089"/>
                      <p:cNvPicPr/>
                      <p:nvPr/>
                    </p:nvPicPr>
                    <p:blipFill>
                      <a:blip r:embed="rId10"/>
                      <a:stretch>
                        <a:fillRect/>
                      </a:stretch>
                    </p:blipFill>
                    <p:spPr>
                      <a:xfrm>
                        <a:off x="900113" y="4695825"/>
                        <a:ext cx="2190750" cy="1685925"/>
                      </a:xfrm>
                      <a:prstGeom prst="rect">
                        <a:avLst/>
                      </a:prstGeom>
                      <a:noFill/>
                      <a:ln w="38100">
                        <a:noFill/>
                        <a:miter/>
                      </a:ln>
                    </p:spPr>
                  </p:pic>
                </p:oleObj>
              </mc:Fallback>
            </mc:AlternateContent>
          </a:graphicData>
        </a:graphic>
      </p:graphicFrame>
      <p:graphicFrame>
        <p:nvGraphicFramePr>
          <p:cNvPr id="146440" name="Object 8"/>
          <p:cNvGraphicFramePr>
            <a:graphicFrameLocks noChangeAspect="1"/>
          </p:cNvGraphicFramePr>
          <p:nvPr/>
        </p:nvGraphicFramePr>
        <p:xfrm>
          <a:off x="6948488" y="5157788"/>
          <a:ext cx="1476375" cy="1114425"/>
        </p:xfrm>
        <a:graphic>
          <a:graphicData uri="http://schemas.openxmlformats.org/presentationml/2006/ole">
            <mc:AlternateContent xmlns:mc="http://schemas.openxmlformats.org/markup-compatibility/2006">
              <mc:Choice xmlns:v="urn:schemas-microsoft-com:vml" Requires="v">
                <p:oleObj spid="_x0000_s3092" name="" r:id="rId11" imgW="1760855" imgH="1332230" progId="Visio.Drawing.11">
                  <p:embed/>
                </p:oleObj>
              </mc:Choice>
              <mc:Fallback>
                <p:oleObj name="" r:id="rId11" imgW="1760855" imgH="1332230" progId="Visio.Drawing.11">
                  <p:embed/>
                  <p:pic>
                    <p:nvPicPr>
                      <p:cNvPr id="0" name="图片 3091"/>
                      <p:cNvPicPr/>
                      <p:nvPr/>
                    </p:nvPicPr>
                    <p:blipFill>
                      <a:blip r:embed="rId12"/>
                      <a:stretch>
                        <a:fillRect/>
                      </a:stretch>
                    </p:blipFill>
                    <p:spPr>
                      <a:xfrm>
                        <a:off x="6948488" y="5157788"/>
                        <a:ext cx="1476375" cy="1114425"/>
                      </a:xfrm>
                      <a:prstGeom prst="rect">
                        <a:avLst/>
                      </a:prstGeom>
                      <a:noFill/>
                      <a:ln w="38100">
                        <a:noFill/>
                        <a:miter/>
                      </a:ln>
                    </p:spPr>
                  </p:pic>
                </p:oleObj>
              </mc:Fallback>
            </mc:AlternateContent>
          </a:graphicData>
        </a:graphic>
      </p:graphicFrame>
      <p:sp>
        <p:nvSpPr>
          <p:cNvPr id="61451" name="Rectangle 17"/>
          <p:cNvSpPr/>
          <p:nvPr/>
        </p:nvSpPr>
        <p:spPr>
          <a:xfrm>
            <a:off x="1866900" y="2424113"/>
            <a:ext cx="233045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61452" name="Rectangle 20"/>
          <p:cNvSpPr/>
          <p:nvPr/>
        </p:nvSpPr>
        <p:spPr>
          <a:xfrm>
            <a:off x="1866900" y="2424113"/>
            <a:ext cx="17399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61453" name="Rectangle 22"/>
          <p:cNvSpPr/>
          <p:nvPr/>
        </p:nvSpPr>
        <p:spPr>
          <a:xfrm>
            <a:off x="1866900" y="2424113"/>
            <a:ext cx="233045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61454" name="Rectangle 25"/>
          <p:cNvSpPr/>
          <p:nvPr/>
        </p:nvSpPr>
        <p:spPr>
          <a:xfrm>
            <a:off x="1866900" y="2424113"/>
            <a:ext cx="17399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61455" name="Rectangle 27"/>
          <p:cNvSpPr/>
          <p:nvPr/>
        </p:nvSpPr>
        <p:spPr>
          <a:xfrm>
            <a:off x="1866900" y="2424113"/>
            <a:ext cx="233045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61456" name="Rectangle 30"/>
          <p:cNvSpPr/>
          <p:nvPr/>
        </p:nvSpPr>
        <p:spPr>
          <a:xfrm>
            <a:off x="1866900" y="2424113"/>
            <a:ext cx="17399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146475" name="Rectangle 43"/>
          <p:cNvSpPr/>
          <p:nvPr/>
        </p:nvSpPr>
        <p:spPr>
          <a:xfrm>
            <a:off x="3492500" y="4672013"/>
            <a:ext cx="2736850" cy="1781175"/>
          </a:xfrm>
          <a:prstGeom prst="rect">
            <a:avLst/>
          </a:prstGeom>
          <a:noFill/>
          <a:ln w="9525">
            <a:noFill/>
          </a:ln>
        </p:spPr>
        <p:txBody>
          <a:bodyPr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spcBef>
                <a:spcPct val="0"/>
              </a:spcBef>
              <a:buClrTx/>
              <a:buSzTx/>
              <a:buFontTx/>
              <a:buNone/>
            </a:pPr>
            <a:r>
              <a:rPr lang="zh-CN" altLang="en-US" sz="1600" dirty="0">
                <a:solidFill>
                  <a:schemeClr val="tx1"/>
                </a:solidFill>
                <a:latin typeface="宋体" panose="02010600030101010101" pitchFamily="2" charset="-122"/>
                <a:ea typeface="宋体" panose="02010600030101010101" pitchFamily="2" charset="-122"/>
              </a:rPr>
              <a:t>可在数据空间中划分出任意形状（复杂度由隐层单元数目决定）</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146472" name="Rectangle 40"/>
          <p:cNvSpPr/>
          <p:nvPr/>
        </p:nvSpPr>
        <p:spPr>
          <a:xfrm>
            <a:off x="3563938" y="3279775"/>
            <a:ext cx="2665412" cy="1392238"/>
          </a:xfrm>
          <a:prstGeom prst="rect">
            <a:avLst/>
          </a:prstGeom>
          <a:noFill/>
          <a:ln w="9525">
            <a:noFill/>
          </a:ln>
        </p:spPr>
        <p:txBody>
          <a:bodyPr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spcBef>
                <a:spcPct val="0"/>
              </a:spcBef>
              <a:buClrTx/>
              <a:buSzTx/>
              <a:buFontTx/>
              <a:buNone/>
            </a:pPr>
            <a:r>
              <a:rPr lang="zh-CN" altLang="en-US" sz="1600" dirty="0">
                <a:solidFill>
                  <a:schemeClr val="tx1"/>
                </a:solidFill>
                <a:latin typeface="宋体" panose="02010600030101010101" pitchFamily="2" charset="-122"/>
                <a:ea typeface="宋体" panose="02010600030101010101" pitchFamily="2" charset="-122"/>
              </a:rPr>
              <a:t>可在数据空间中划分出开凸区域或者闭凸域区</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146469" name="Rectangle 37"/>
          <p:cNvSpPr/>
          <p:nvPr/>
        </p:nvSpPr>
        <p:spPr>
          <a:xfrm>
            <a:off x="3492500" y="1963738"/>
            <a:ext cx="2736850" cy="1316037"/>
          </a:xfrm>
          <a:prstGeom prst="rect">
            <a:avLst/>
          </a:prstGeom>
          <a:noFill/>
          <a:ln w="9525">
            <a:noFill/>
          </a:ln>
        </p:spPr>
        <p:txBody>
          <a:bodyPr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spcBef>
                <a:spcPct val="0"/>
              </a:spcBef>
              <a:buClrTx/>
              <a:buSzTx/>
              <a:buFontTx/>
              <a:buNone/>
            </a:pPr>
            <a:r>
              <a:rPr lang="zh-CN" altLang="en-US" sz="1600" dirty="0">
                <a:solidFill>
                  <a:schemeClr val="tx1"/>
                </a:solidFill>
                <a:latin typeface="宋体" panose="02010600030101010101" pitchFamily="2" charset="-122"/>
                <a:ea typeface="宋体" panose="02010600030101010101" pitchFamily="2" charset="-122"/>
              </a:rPr>
              <a:t>有一个超平面把数据空间划分成两部分</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61460" name="Rectangle 35"/>
          <p:cNvSpPr/>
          <p:nvPr/>
        </p:nvSpPr>
        <p:spPr>
          <a:xfrm>
            <a:off x="6229350" y="1341438"/>
            <a:ext cx="2663825" cy="622300"/>
          </a:xfrm>
          <a:prstGeom prst="rect">
            <a:avLst/>
          </a:prstGeom>
          <a:noFill/>
          <a:ln w="9525">
            <a:noFill/>
          </a:ln>
        </p:spPr>
        <p:txBody>
          <a:bodyPr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1600" b="1" dirty="0">
                <a:solidFill>
                  <a:schemeClr val="tx1"/>
                </a:solidFill>
                <a:latin typeface="宋体" panose="02010600030101010101" pitchFamily="2" charset="-122"/>
                <a:ea typeface="宋体" panose="02010600030101010101" pitchFamily="2" charset="-122"/>
              </a:rPr>
              <a:t>区域形状</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61461" name="Rectangle 34"/>
          <p:cNvSpPr/>
          <p:nvPr/>
        </p:nvSpPr>
        <p:spPr>
          <a:xfrm>
            <a:off x="4178300" y="1341438"/>
            <a:ext cx="2051050" cy="622300"/>
          </a:xfrm>
          <a:prstGeom prst="rect">
            <a:avLst/>
          </a:prstGeom>
          <a:noFill/>
          <a:ln w="9525">
            <a:noFill/>
          </a:ln>
        </p:spPr>
        <p:txBody>
          <a:bodyPr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1600" b="1" dirty="0">
                <a:solidFill>
                  <a:schemeClr val="tx1"/>
                </a:solidFill>
                <a:latin typeface="宋体" panose="02010600030101010101" pitchFamily="2" charset="-122"/>
                <a:ea typeface="宋体" panose="02010600030101010101" pitchFamily="2" charset="-122"/>
              </a:rPr>
              <a:t>决策区域类型</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61462" name="Rectangle 33"/>
          <p:cNvSpPr/>
          <p:nvPr/>
        </p:nvSpPr>
        <p:spPr>
          <a:xfrm>
            <a:off x="611188" y="1341438"/>
            <a:ext cx="2881312" cy="622300"/>
          </a:xfrm>
          <a:prstGeom prst="rect">
            <a:avLst/>
          </a:prstGeom>
          <a:noFill/>
          <a:ln w="9525">
            <a:noFill/>
          </a:ln>
        </p:spPr>
        <p:txBody>
          <a:bodyPr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1600" b="1" dirty="0">
                <a:solidFill>
                  <a:schemeClr val="tx1"/>
                </a:solidFill>
                <a:latin typeface="宋体" panose="02010600030101010101" pitchFamily="2" charset="-122"/>
                <a:ea typeface="宋体" panose="02010600030101010101" pitchFamily="2" charset="-122"/>
              </a:rPr>
              <a:t>网络结构</a:t>
            </a:r>
            <a:endParaRPr lang="zh-CN" altLang="en-US" sz="1600" dirty="0">
              <a:solidFill>
                <a:schemeClr val="tx1"/>
              </a:solidFill>
              <a:latin typeface="Times New Roman" panose="02020603050405020304" pitchFamily="18" charset="0"/>
              <a:ea typeface="宋体" panose="02010600030101010101" pitchFamily="2" charset="-122"/>
            </a:endParaRPr>
          </a:p>
        </p:txBody>
      </p:sp>
      <p:sp>
        <p:nvSpPr>
          <p:cNvPr id="61463" name="Line 45"/>
          <p:cNvSpPr/>
          <p:nvPr/>
        </p:nvSpPr>
        <p:spPr>
          <a:xfrm>
            <a:off x="611188" y="1341438"/>
            <a:ext cx="8281987" cy="0"/>
          </a:xfrm>
          <a:prstGeom prst="line">
            <a:avLst/>
          </a:prstGeom>
          <a:ln w="12700" cap="rnd" cmpd="sng">
            <a:solidFill>
              <a:srgbClr val="000000"/>
            </a:solidFill>
            <a:prstDash val="solid"/>
            <a:headEnd type="none" w="med" len="med"/>
            <a:tailEnd type="none" w="med" len="med"/>
          </a:ln>
        </p:spPr>
      </p:sp>
      <p:sp>
        <p:nvSpPr>
          <p:cNvPr id="61464" name="Line 47"/>
          <p:cNvSpPr/>
          <p:nvPr/>
        </p:nvSpPr>
        <p:spPr>
          <a:xfrm>
            <a:off x="611188" y="1341438"/>
            <a:ext cx="0" cy="5111750"/>
          </a:xfrm>
          <a:prstGeom prst="line">
            <a:avLst/>
          </a:prstGeom>
          <a:ln w="12700" cap="rnd" cmpd="sng">
            <a:solidFill>
              <a:srgbClr val="000000"/>
            </a:solidFill>
            <a:prstDash val="solid"/>
            <a:headEnd type="none" w="med" len="med"/>
            <a:tailEnd type="none" w="med" len="med"/>
          </a:ln>
        </p:spPr>
      </p:sp>
      <p:sp>
        <p:nvSpPr>
          <p:cNvPr id="61465" name="Line 48"/>
          <p:cNvSpPr/>
          <p:nvPr/>
        </p:nvSpPr>
        <p:spPr>
          <a:xfrm>
            <a:off x="8893175" y="1341438"/>
            <a:ext cx="0" cy="5111750"/>
          </a:xfrm>
          <a:prstGeom prst="line">
            <a:avLst/>
          </a:prstGeom>
          <a:ln w="12700" cap="rnd" cmpd="sng">
            <a:solidFill>
              <a:srgbClr val="000000"/>
            </a:solidFill>
            <a:prstDash val="solid"/>
            <a:headEnd type="none" w="med" len="med"/>
            <a:tailEnd type="none" w="med" len="med"/>
          </a:ln>
        </p:spPr>
      </p:sp>
      <p:sp>
        <p:nvSpPr>
          <p:cNvPr id="61466" name="Line 51"/>
          <p:cNvSpPr/>
          <p:nvPr/>
        </p:nvSpPr>
        <p:spPr>
          <a:xfrm>
            <a:off x="611188" y="1963738"/>
            <a:ext cx="8281987" cy="0"/>
          </a:xfrm>
          <a:prstGeom prst="line">
            <a:avLst/>
          </a:prstGeom>
          <a:ln w="12700" cap="rnd" cmpd="sng">
            <a:solidFill>
              <a:srgbClr val="000000"/>
            </a:solidFill>
            <a:prstDash val="solid"/>
            <a:headEnd type="none" w="med" len="med"/>
            <a:tailEnd type="none" w="med" len="med"/>
          </a:ln>
        </p:spPr>
      </p:sp>
      <p:sp>
        <p:nvSpPr>
          <p:cNvPr id="61467" name="Line 53"/>
          <p:cNvSpPr/>
          <p:nvPr/>
        </p:nvSpPr>
        <p:spPr>
          <a:xfrm>
            <a:off x="3492500" y="1341438"/>
            <a:ext cx="0" cy="5111750"/>
          </a:xfrm>
          <a:prstGeom prst="line">
            <a:avLst/>
          </a:prstGeom>
          <a:ln w="12700" cap="rnd" cmpd="sng">
            <a:solidFill>
              <a:srgbClr val="000000"/>
            </a:solidFill>
            <a:prstDash val="solid"/>
            <a:headEnd type="none" w="med" len="med"/>
            <a:tailEnd type="none" w="med" len="med"/>
          </a:ln>
        </p:spPr>
      </p:sp>
      <p:sp>
        <p:nvSpPr>
          <p:cNvPr id="61468" name="Line 56"/>
          <p:cNvSpPr/>
          <p:nvPr/>
        </p:nvSpPr>
        <p:spPr>
          <a:xfrm>
            <a:off x="6229350" y="1341438"/>
            <a:ext cx="0" cy="5111750"/>
          </a:xfrm>
          <a:prstGeom prst="line">
            <a:avLst/>
          </a:prstGeom>
          <a:ln w="12700" cap="rnd" cmpd="sng">
            <a:solidFill>
              <a:srgbClr val="000000"/>
            </a:solidFill>
            <a:prstDash val="solid"/>
            <a:headEnd type="none" w="med" len="med"/>
            <a:tailEnd type="none" w="med" len="med"/>
          </a:ln>
        </p:spPr>
      </p:sp>
      <p:sp>
        <p:nvSpPr>
          <p:cNvPr id="61469" name="Line 60"/>
          <p:cNvSpPr/>
          <p:nvPr/>
        </p:nvSpPr>
        <p:spPr>
          <a:xfrm>
            <a:off x="611188" y="3279775"/>
            <a:ext cx="8281987" cy="0"/>
          </a:xfrm>
          <a:prstGeom prst="line">
            <a:avLst/>
          </a:prstGeom>
          <a:ln w="12700" cap="rnd" cmpd="sng">
            <a:solidFill>
              <a:srgbClr val="000000"/>
            </a:solidFill>
            <a:prstDash val="solid"/>
            <a:headEnd type="none" w="med" len="med"/>
            <a:tailEnd type="none" w="med" len="med"/>
          </a:ln>
        </p:spPr>
      </p:sp>
      <p:sp>
        <p:nvSpPr>
          <p:cNvPr id="61470" name="Line 73"/>
          <p:cNvSpPr/>
          <p:nvPr/>
        </p:nvSpPr>
        <p:spPr>
          <a:xfrm>
            <a:off x="611188" y="4672013"/>
            <a:ext cx="8281987" cy="0"/>
          </a:xfrm>
          <a:prstGeom prst="line">
            <a:avLst/>
          </a:prstGeom>
          <a:ln w="12700" cap="rnd" cmpd="sng">
            <a:solidFill>
              <a:srgbClr val="00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6445"/>
                                        </p:tgtEl>
                                        <p:attrNameLst>
                                          <p:attrName>style.visibility</p:attrName>
                                        </p:attrNameLst>
                                      </p:cBhvr>
                                      <p:to>
                                        <p:strVal val="visible"/>
                                      </p:to>
                                    </p:set>
                                    <p:animEffect transition="in" filter="dissolve">
                                      <p:cBhvr>
                                        <p:cTn id="7" dur="500"/>
                                        <p:tgtEl>
                                          <p:spTgt spid="1464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6469"/>
                                        </p:tgtEl>
                                        <p:attrNameLst>
                                          <p:attrName>style.visibility</p:attrName>
                                        </p:attrNameLst>
                                      </p:cBhvr>
                                      <p:to>
                                        <p:strVal val="visible"/>
                                      </p:to>
                                    </p:set>
                                    <p:animEffect transition="in" filter="checkerboard(across)">
                                      <p:cBhvr>
                                        <p:cTn id="12" dur="500"/>
                                        <p:tgtEl>
                                          <p:spTgt spid="1464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6444"/>
                                        </p:tgtEl>
                                        <p:attrNameLst>
                                          <p:attrName>style.visibility</p:attrName>
                                        </p:attrNameLst>
                                      </p:cBhvr>
                                      <p:to>
                                        <p:strVal val="visible"/>
                                      </p:to>
                                    </p:set>
                                    <p:animEffect transition="in" filter="dissolve">
                                      <p:cBhvr>
                                        <p:cTn id="17" dur="500"/>
                                        <p:tgtEl>
                                          <p:spTgt spid="1464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46443"/>
                                        </p:tgtEl>
                                        <p:attrNameLst>
                                          <p:attrName>style.visibility</p:attrName>
                                        </p:attrNameLst>
                                      </p:cBhvr>
                                      <p:to>
                                        <p:strVal val="visible"/>
                                      </p:to>
                                    </p:set>
                                    <p:animEffect transition="in" filter="strips(downLeft)">
                                      <p:cBhvr>
                                        <p:cTn id="22" dur="500"/>
                                        <p:tgtEl>
                                          <p:spTgt spid="14644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46472"/>
                                        </p:tgtEl>
                                        <p:attrNameLst>
                                          <p:attrName>style.visibility</p:attrName>
                                        </p:attrNameLst>
                                      </p:cBhvr>
                                      <p:to>
                                        <p:strVal val="visible"/>
                                      </p:to>
                                    </p:set>
                                    <p:animEffect transition="in" filter="strips(downLeft)">
                                      <p:cBhvr>
                                        <p:cTn id="27" dur="500"/>
                                        <p:tgtEl>
                                          <p:spTgt spid="14647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6442"/>
                                        </p:tgtEl>
                                        <p:attrNameLst>
                                          <p:attrName>style.visibility</p:attrName>
                                        </p:attrNameLst>
                                      </p:cBhvr>
                                      <p:to>
                                        <p:strVal val="visible"/>
                                      </p:to>
                                    </p:set>
                                    <p:animEffect transition="in" filter="checkerboard(across)">
                                      <p:cBhvr>
                                        <p:cTn id="32" dur="500"/>
                                        <p:tgtEl>
                                          <p:spTgt spid="1464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6441"/>
                                        </p:tgtEl>
                                        <p:attrNameLst>
                                          <p:attrName>style.visibility</p:attrName>
                                        </p:attrNameLst>
                                      </p:cBhvr>
                                      <p:to>
                                        <p:strVal val="visible"/>
                                      </p:to>
                                    </p:set>
                                    <p:animEffect transition="in" filter="dissolve">
                                      <p:cBhvr>
                                        <p:cTn id="37" dur="500"/>
                                        <p:tgtEl>
                                          <p:spTgt spid="14644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6475"/>
                                        </p:tgtEl>
                                        <p:attrNameLst>
                                          <p:attrName>style.visibility</p:attrName>
                                        </p:attrNameLst>
                                      </p:cBhvr>
                                      <p:to>
                                        <p:strVal val="visible"/>
                                      </p:to>
                                    </p:set>
                                    <p:animEffect transition="in" filter="dissolve">
                                      <p:cBhvr>
                                        <p:cTn id="42" dur="500"/>
                                        <p:tgtEl>
                                          <p:spTgt spid="14647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6440"/>
                                        </p:tgtEl>
                                        <p:attrNameLst>
                                          <p:attrName>style.visibility</p:attrName>
                                        </p:attrNameLst>
                                      </p:cBhvr>
                                      <p:to>
                                        <p:strVal val="visible"/>
                                      </p:to>
                                    </p:set>
                                    <p:animEffect transition="in" filter="dissolve">
                                      <p:cBhvr>
                                        <p:cTn id="47" dur="500"/>
                                        <p:tgtEl>
                                          <p:spTgt spid="1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75" grpId="0"/>
      <p:bldP spid="146472" grpId="0"/>
      <p:bldP spid="14646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多层感知器的问题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745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sz="2800" dirty="0"/>
              <a:t>多层网络的权值如何确定，即网络如何进行学习，在感知器上没有得到解决。</a:t>
            </a:r>
            <a:endParaRPr lang="zh-CN" altLang="en-US" sz="2800" dirty="0"/>
          </a:p>
          <a:p>
            <a:pPr lvl="1" eaLnBrk="1" hangingPunct="1"/>
            <a:r>
              <a:rPr lang="zh-CN" altLang="en-US" sz="2400" dirty="0"/>
              <a:t>当年</a:t>
            </a:r>
            <a:r>
              <a:rPr lang="en-US" altLang="zh-CN" sz="2400" dirty="0"/>
              <a:t>Minsky</a:t>
            </a:r>
            <a:r>
              <a:rPr lang="zh-CN" altLang="en-US" sz="2400" dirty="0"/>
              <a:t>等人就是因为对于非线性空间的多层感知器学习算法未能得到解决，使其对神经网络的研究作出悲观的结论。</a:t>
            </a:r>
            <a:endParaRPr lang="zh-CN" altLang="en-US" sz="2400" dirty="0"/>
          </a:p>
        </p:txBody>
      </p:sp>
      <p:sp>
        <p:nvSpPr>
          <p:cNvPr id="6246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59">
                                            <p:txEl>
                                              <p:charRg st="0" end="35"/>
                                            </p:txEl>
                                          </p:spTgt>
                                        </p:tgtEl>
                                        <p:attrNameLst>
                                          <p:attrName>style.visibility</p:attrName>
                                        </p:attrNameLst>
                                      </p:cBhvr>
                                      <p:to>
                                        <p:strVal val="visible"/>
                                      </p:to>
                                    </p:set>
                                    <p:anim calcmode="lin" valueType="num">
                                      <p:cBhvr additive="base">
                                        <p:cTn id="7" dur="500" fill="hold"/>
                                        <p:tgtEl>
                                          <p:spTgt spid="147459">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59">
                                            <p:txEl>
                                              <p:charRg st="35" end="92"/>
                                            </p:txEl>
                                          </p:spTgt>
                                        </p:tgtEl>
                                        <p:attrNameLst>
                                          <p:attrName>style.visibility</p:attrName>
                                        </p:attrNameLst>
                                      </p:cBhvr>
                                      <p:to>
                                        <p:strVal val="visible"/>
                                      </p:to>
                                    </p:set>
                                    <p:anim calcmode="lin" valueType="num">
                                      <p:cBhvr additive="base">
                                        <p:cTn id="13" dur="500" fill="hold"/>
                                        <p:tgtEl>
                                          <p:spTgt spid="147459">
                                            <p:txEl>
                                              <p:charRg st="35" end="9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charRg st="35" end="9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noChangeArrowheads="1"/>
          </p:cNvSpPr>
          <p:nvPr>
            <p:ph type="title"/>
          </p:nvPr>
        </p:nvSpPr>
        <p:spPr>
          <a:xfrm>
            <a:off x="457200" y="152400"/>
            <a:ext cx="8382000" cy="9144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7.3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前馈神经网络</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56675" name="Rectangle 3" descr="Rectangle: Click to edit Master text styles&#13;&#10;Second level&#13;&#10;Third level&#13;&#10;Fourth level&#13;&#10;Fifth level"/>
          <p:cNvSpPr>
            <a:spLocks noGrp="1"/>
          </p:cNvSpPr>
          <p:nvPr>
            <p:ph idx="1"/>
          </p:nvPr>
        </p:nvSpPr>
        <p:spPr>
          <a:xfrm>
            <a:off x="457200" y="1219200"/>
            <a:ext cx="8382000" cy="5162550"/>
          </a:xfrm>
          <a:ln/>
        </p:spPr>
        <p:txBody>
          <a:bodyPr vert="horz" wrap="square" lIns="91440" tIns="45720" rIns="91440" bIns="45720" anchor="t" anchorCtr="0"/>
          <a:p>
            <a:pPr eaLnBrk="1" hangingPunct="1">
              <a:lnSpc>
                <a:spcPct val="90000"/>
              </a:lnSpc>
              <a:buFont typeface="Wingdings" panose="05000000000000000000" pitchFamily="2" charset="2"/>
              <a:buNone/>
            </a:pPr>
            <a:r>
              <a:rPr lang="en-US" altLang="zh-CN" b="1" dirty="0"/>
              <a:t>7.3.1 </a:t>
            </a:r>
            <a:r>
              <a:rPr lang="zh-CN" altLang="en-US" b="1" dirty="0"/>
              <a:t>反向传播算法</a:t>
            </a:r>
            <a:endParaRPr lang="zh-CN" altLang="en-US" dirty="0"/>
          </a:p>
          <a:p>
            <a:pPr eaLnBrk="1" hangingPunct="1">
              <a:lnSpc>
                <a:spcPct val="90000"/>
              </a:lnSpc>
            </a:pPr>
            <a:r>
              <a:rPr lang="en-US" altLang="zh-CN" dirty="0"/>
              <a:t>BP</a:t>
            </a:r>
            <a:r>
              <a:rPr lang="zh-CN" altLang="en-US" dirty="0"/>
              <a:t>算法的提出：</a:t>
            </a:r>
            <a:endParaRPr lang="zh-CN" altLang="en-US" dirty="0"/>
          </a:p>
          <a:p>
            <a:pPr lvl="1" eaLnBrk="1" hangingPunct="1">
              <a:lnSpc>
                <a:spcPct val="90000"/>
              </a:lnSpc>
            </a:pPr>
            <a:r>
              <a:rPr lang="en-US" altLang="zh-CN" dirty="0"/>
              <a:t>UCSD PDP</a:t>
            </a:r>
            <a:r>
              <a:rPr lang="zh-CN" altLang="en-US" dirty="0"/>
              <a:t>小组的</a:t>
            </a:r>
            <a:r>
              <a:rPr lang="en-US" altLang="zh-CN" dirty="0"/>
              <a:t>Rumelhart</a:t>
            </a:r>
            <a:r>
              <a:rPr lang="zh-CN" altLang="en-US" dirty="0"/>
              <a:t>、</a:t>
            </a:r>
            <a:r>
              <a:rPr lang="en-US" altLang="zh-CN" dirty="0"/>
              <a:t>Hinton</a:t>
            </a:r>
            <a:r>
              <a:rPr lang="zh-CN" altLang="en-US" dirty="0"/>
              <a:t>和</a:t>
            </a:r>
            <a:r>
              <a:rPr lang="en-US" altLang="zh-CN" dirty="0"/>
              <a:t>Williams1986</a:t>
            </a:r>
            <a:r>
              <a:rPr lang="zh-CN" altLang="en-US" dirty="0"/>
              <a:t>年独立地给出了</a:t>
            </a:r>
            <a:r>
              <a:rPr lang="en-US" altLang="zh-CN" dirty="0"/>
              <a:t>BP</a:t>
            </a:r>
            <a:r>
              <a:rPr lang="zh-CN" altLang="en-US" dirty="0"/>
              <a:t>算法清楚而简单的描述</a:t>
            </a:r>
            <a:endParaRPr lang="zh-CN" altLang="en-US" dirty="0"/>
          </a:p>
          <a:p>
            <a:pPr lvl="1" eaLnBrk="1" hangingPunct="1">
              <a:lnSpc>
                <a:spcPct val="90000"/>
              </a:lnSpc>
            </a:pPr>
            <a:r>
              <a:rPr lang="en-US" altLang="zh-CN" dirty="0"/>
              <a:t>1982</a:t>
            </a:r>
            <a:r>
              <a:rPr lang="zh-CN" altLang="en-US" dirty="0"/>
              <a:t>年，</a:t>
            </a:r>
            <a:r>
              <a:rPr lang="en-US" altLang="zh-CN" dirty="0"/>
              <a:t>Paker</a:t>
            </a:r>
            <a:r>
              <a:rPr lang="zh-CN" altLang="en-US" dirty="0"/>
              <a:t>就完成了相似的工作</a:t>
            </a:r>
            <a:r>
              <a:rPr lang="en-US" altLang="zh-CN" dirty="0"/>
              <a:t>1974</a:t>
            </a:r>
            <a:r>
              <a:rPr lang="zh-CN" altLang="en-US" dirty="0"/>
              <a:t>年，</a:t>
            </a:r>
            <a:endParaRPr lang="zh-CN" altLang="en-US" dirty="0"/>
          </a:p>
          <a:p>
            <a:pPr lvl="1" eaLnBrk="1" hangingPunct="1">
              <a:lnSpc>
                <a:spcPct val="90000"/>
              </a:lnSpc>
            </a:pPr>
            <a:r>
              <a:rPr lang="en-US" altLang="zh-CN" dirty="0"/>
              <a:t>Werbos</a:t>
            </a:r>
            <a:r>
              <a:rPr lang="zh-CN" altLang="en-US" dirty="0"/>
              <a:t>已提出了该方法</a:t>
            </a:r>
            <a:endParaRPr lang="zh-CN" altLang="en-US" dirty="0"/>
          </a:p>
          <a:p>
            <a:pPr eaLnBrk="1" hangingPunct="1">
              <a:lnSpc>
                <a:spcPct val="90000"/>
              </a:lnSpc>
            </a:pPr>
            <a:r>
              <a:rPr lang="zh-CN" altLang="en-US" dirty="0"/>
              <a:t>优点：广泛的适应性和有效性。</a:t>
            </a:r>
            <a:endParaRPr lang="zh-CN" altLang="en-US" dirty="0"/>
          </a:p>
          <a:p>
            <a:pPr eaLnBrk="1" hangingPunct="1">
              <a:lnSpc>
                <a:spcPct val="90000"/>
              </a:lnSpc>
            </a:pPr>
            <a:r>
              <a:rPr lang="zh-CN" altLang="en-US" dirty="0"/>
              <a:t>弱点：训练速度非常慢、局部极小点的逃离问题、算法不一定收敛到全局最小点。</a:t>
            </a:r>
            <a:endParaRPr lang="zh-CN" altLang="en-US" dirty="0"/>
          </a:p>
        </p:txBody>
      </p:sp>
      <p:sp>
        <p:nvSpPr>
          <p:cNvPr id="6349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6675">
                                            <p:txEl>
                                              <p:charRg st="0" end="13"/>
                                            </p:txEl>
                                          </p:spTgt>
                                        </p:tgtEl>
                                        <p:attrNameLst>
                                          <p:attrName>style.visibility</p:attrName>
                                        </p:attrNameLst>
                                      </p:cBhvr>
                                      <p:to>
                                        <p:strVal val="visible"/>
                                      </p:to>
                                    </p:set>
                                    <p:anim calcmode="lin" valueType="num">
                                      <p:cBhvr additive="base">
                                        <p:cTn id="7" dur="500" fill="hold"/>
                                        <p:tgtEl>
                                          <p:spTgt spid="156675">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675">
                                            <p:txEl>
                                              <p:charRg st="13" end="22"/>
                                            </p:txEl>
                                          </p:spTgt>
                                        </p:tgtEl>
                                        <p:attrNameLst>
                                          <p:attrName>style.visibility</p:attrName>
                                        </p:attrNameLst>
                                      </p:cBhvr>
                                      <p:to>
                                        <p:strVal val="visible"/>
                                      </p:to>
                                    </p:set>
                                    <p:anim calcmode="lin" valueType="num">
                                      <p:cBhvr additive="base">
                                        <p:cTn id="13" dur="500" fill="hold"/>
                                        <p:tgtEl>
                                          <p:spTgt spid="156675">
                                            <p:txEl>
                                              <p:charRg st="13" end="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5">
                                            <p:txEl>
                                              <p:charRg st="13" end="2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6675">
                                            <p:txEl>
                                              <p:charRg st="22" end="82"/>
                                            </p:txEl>
                                          </p:spTgt>
                                        </p:tgtEl>
                                        <p:attrNameLst>
                                          <p:attrName>style.visibility</p:attrName>
                                        </p:attrNameLst>
                                      </p:cBhvr>
                                      <p:to>
                                        <p:strVal val="visible"/>
                                      </p:to>
                                    </p:set>
                                    <p:anim calcmode="lin" valueType="num">
                                      <p:cBhvr additive="base">
                                        <p:cTn id="19" dur="500" fill="hold"/>
                                        <p:tgtEl>
                                          <p:spTgt spid="156675">
                                            <p:txEl>
                                              <p:charRg st="22" end="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675">
                                            <p:txEl>
                                              <p:charRg st="22" end="8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675">
                                            <p:txEl>
                                              <p:charRg st="82" end="109"/>
                                            </p:txEl>
                                          </p:spTgt>
                                        </p:tgtEl>
                                        <p:attrNameLst>
                                          <p:attrName>style.visibility</p:attrName>
                                        </p:attrNameLst>
                                      </p:cBhvr>
                                      <p:to>
                                        <p:strVal val="visible"/>
                                      </p:to>
                                    </p:set>
                                    <p:anim calcmode="lin" valueType="num">
                                      <p:cBhvr additive="base">
                                        <p:cTn id="25" dur="500" fill="hold"/>
                                        <p:tgtEl>
                                          <p:spTgt spid="156675">
                                            <p:txEl>
                                              <p:charRg st="82" end="10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675">
                                            <p:txEl>
                                              <p:charRg st="82" end="10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6675">
                                            <p:txEl>
                                              <p:charRg st="109" end="123"/>
                                            </p:txEl>
                                          </p:spTgt>
                                        </p:tgtEl>
                                        <p:attrNameLst>
                                          <p:attrName>style.visibility</p:attrName>
                                        </p:attrNameLst>
                                      </p:cBhvr>
                                      <p:to>
                                        <p:strVal val="visible"/>
                                      </p:to>
                                    </p:set>
                                    <p:anim calcmode="lin" valueType="num">
                                      <p:cBhvr additive="base">
                                        <p:cTn id="31" dur="500" fill="hold"/>
                                        <p:tgtEl>
                                          <p:spTgt spid="156675">
                                            <p:txEl>
                                              <p:charRg st="109" end="1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6675">
                                            <p:txEl>
                                              <p:charRg st="109" end="12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6675">
                                            <p:txEl>
                                              <p:charRg st="123" end="138"/>
                                            </p:txEl>
                                          </p:spTgt>
                                        </p:tgtEl>
                                        <p:attrNameLst>
                                          <p:attrName>style.visibility</p:attrName>
                                        </p:attrNameLst>
                                      </p:cBhvr>
                                      <p:to>
                                        <p:strVal val="visible"/>
                                      </p:to>
                                    </p:set>
                                    <p:anim calcmode="lin" valueType="num">
                                      <p:cBhvr additive="base">
                                        <p:cTn id="37" dur="500" fill="hold"/>
                                        <p:tgtEl>
                                          <p:spTgt spid="156675">
                                            <p:txEl>
                                              <p:charRg st="123" end="1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6675">
                                            <p:txEl>
                                              <p:charRg st="123" end="13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6675">
                                            <p:txEl>
                                              <p:charRg st="138" end="175"/>
                                            </p:txEl>
                                          </p:spTgt>
                                        </p:tgtEl>
                                        <p:attrNameLst>
                                          <p:attrName>style.visibility</p:attrName>
                                        </p:attrNameLst>
                                      </p:cBhvr>
                                      <p:to>
                                        <p:strVal val="visible"/>
                                      </p:to>
                                    </p:set>
                                    <p:anim calcmode="lin" valueType="num">
                                      <p:cBhvr additive="base">
                                        <p:cTn id="43" dur="500" fill="hold"/>
                                        <p:tgtEl>
                                          <p:spTgt spid="156675">
                                            <p:txEl>
                                              <p:charRg st="138" end="17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6675">
                                            <p:txEl>
                                              <p:charRg st="138"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noChangeArrowheads="1"/>
          </p:cNvSpPr>
          <p:nvPr>
            <p:ph type="title"/>
          </p:nvPr>
        </p:nvSpPr>
        <p:spPr>
          <a:xfrm>
            <a:off x="939800" y="228600"/>
            <a:ext cx="6727825"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基本</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57699" name="Rectangle 3" descr="Rectangle: Click to edit Master text styles&#13;&#10;Second level&#13;&#10;Third level&#13;&#10;Fourth level&#13;&#10;Fifth level"/>
          <p:cNvSpPr>
            <a:spLocks noGrp="1"/>
          </p:cNvSpPr>
          <p:nvPr>
            <p:ph idx="1"/>
          </p:nvPr>
        </p:nvSpPr>
        <p:spPr>
          <a:xfrm>
            <a:off x="152400" y="1219200"/>
            <a:ext cx="8610600" cy="5334000"/>
          </a:xfrm>
          <a:ln/>
        </p:spPr>
        <p:txBody>
          <a:bodyPr vert="horz" wrap="square" lIns="91440" tIns="45720" rIns="91440" bIns="45720" anchor="t" anchorCtr="0"/>
          <a:p>
            <a:pPr marL="990600" lvl="1" indent="-533400" eaLnBrk="1" hangingPunct="1"/>
            <a:r>
              <a:rPr lang="zh-CN" altLang="en-US" dirty="0"/>
              <a:t>网络拓扑与多层感知器一样。一般为</a:t>
            </a:r>
            <a:r>
              <a:rPr lang="en-US" altLang="zh-CN" dirty="0"/>
              <a:t>3</a:t>
            </a:r>
            <a:r>
              <a:rPr lang="zh-CN" altLang="en-US" dirty="0"/>
              <a:t>层。</a:t>
            </a:r>
            <a:endParaRPr lang="zh-CN" altLang="en-US" dirty="0"/>
          </a:p>
          <a:p>
            <a:pPr marL="990600" lvl="1" indent="-533400" eaLnBrk="1" hangingPunct="1"/>
            <a:r>
              <a:rPr lang="zh-CN" altLang="en-US" dirty="0"/>
              <a:t>神经元的网络输入：</a:t>
            </a:r>
            <a:endParaRPr lang="zh-CN" altLang="en-US" dirty="0"/>
          </a:p>
          <a:p>
            <a:pPr marL="990600" lvl="1" indent="-533400" eaLnBrk="1" hangingPunct="1">
              <a:lnSpc>
                <a:spcPct val="200000"/>
              </a:lnSpc>
              <a:buFont typeface="Wingdings" panose="05000000000000000000" pitchFamily="2" charset="2"/>
              <a:buNone/>
            </a:pPr>
            <a:r>
              <a:rPr lang="zh-CN" altLang="en-US" dirty="0"/>
              <a:t>	</a:t>
            </a:r>
            <a:r>
              <a:rPr lang="en-US" altLang="zh-CN" dirty="0"/>
              <a:t>net</a:t>
            </a:r>
            <a:r>
              <a:rPr lang="en-US" altLang="zh-CN" baseline="-25000" dirty="0"/>
              <a:t>j</a:t>
            </a:r>
            <a:r>
              <a:rPr lang="en-US" altLang="zh-CN" dirty="0"/>
              <a:t>=x</a:t>
            </a:r>
            <a:r>
              <a:rPr lang="en-US" altLang="zh-CN" baseline="-25000" dirty="0"/>
              <a:t>1j</a:t>
            </a:r>
            <a:r>
              <a:rPr lang="en-US" altLang="zh-CN" dirty="0"/>
              <a:t>w</a:t>
            </a:r>
            <a:r>
              <a:rPr lang="en-US" altLang="zh-CN" baseline="-25000" dirty="0"/>
              <a:t>1j</a:t>
            </a:r>
            <a:r>
              <a:rPr lang="en-US" altLang="zh-CN" dirty="0"/>
              <a:t>+x</a:t>
            </a:r>
            <a:r>
              <a:rPr lang="en-US" altLang="zh-CN" baseline="-25000" dirty="0"/>
              <a:t>2j</a:t>
            </a:r>
            <a:r>
              <a:rPr lang="en-US" altLang="zh-CN" dirty="0"/>
              <a:t>w</a:t>
            </a:r>
            <a:r>
              <a:rPr lang="en-US" altLang="zh-CN" baseline="-25000" dirty="0"/>
              <a:t>2j</a:t>
            </a:r>
            <a:r>
              <a:rPr lang="en-US" altLang="zh-CN" dirty="0"/>
              <a:t>+</a:t>
            </a:r>
            <a:r>
              <a:rPr lang="en-US" altLang="zh-CN" dirty="0">
                <a:latin typeface="Times New Roman" panose="02020603050405020304" pitchFamily="18" charset="0"/>
              </a:rPr>
              <a:t>…</a:t>
            </a:r>
            <a:r>
              <a:rPr lang="en-US" altLang="zh-CN" dirty="0"/>
              <a:t>+x</a:t>
            </a:r>
            <a:r>
              <a:rPr lang="en-US" altLang="zh-CN" baseline="-25000" dirty="0"/>
              <a:t>nj</a:t>
            </a:r>
            <a:r>
              <a:rPr lang="en-US" altLang="zh-CN" dirty="0"/>
              <a:t>w</a:t>
            </a:r>
            <a:r>
              <a:rPr lang="en-US" altLang="zh-CN" baseline="-25000" dirty="0"/>
              <a:t>nj</a:t>
            </a:r>
            <a:endParaRPr lang="en-US" altLang="zh-CN" baseline="-25000" dirty="0"/>
          </a:p>
          <a:p>
            <a:pPr marL="990600" lvl="1" indent="-533400" eaLnBrk="1" hangingPunct="1">
              <a:lnSpc>
                <a:spcPct val="120000"/>
              </a:lnSpc>
              <a:buFont typeface="Wingdings" panose="05000000000000000000" pitchFamily="2" charset="2"/>
              <a:buNone/>
            </a:pPr>
            <a:endParaRPr lang="en-US" altLang="zh-CN" baseline="-25000" dirty="0"/>
          </a:p>
          <a:p>
            <a:pPr marL="990600" lvl="1" indent="-533400" eaLnBrk="1" hangingPunct="1">
              <a:lnSpc>
                <a:spcPct val="120000"/>
              </a:lnSpc>
              <a:buFont typeface="Wingdings" panose="05000000000000000000" pitchFamily="2" charset="2"/>
              <a:buNone/>
            </a:pPr>
            <a:endParaRPr lang="en-US" altLang="zh-CN" baseline="-25000" dirty="0"/>
          </a:p>
          <a:p>
            <a:pPr marL="990600" lvl="1" indent="-533400" eaLnBrk="1" hangingPunct="1">
              <a:lnSpc>
                <a:spcPct val="120000"/>
              </a:lnSpc>
              <a:buFont typeface="Wingdings" panose="05000000000000000000" pitchFamily="2" charset="2"/>
              <a:buNone/>
            </a:pPr>
            <a:endParaRPr lang="en-US" altLang="zh-CN" baseline="-25000" dirty="0"/>
          </a:p>
          <a:p>
            <a:pPr marL="990600" lvl="1" indent="-533400" eaLnBrk="1" hangingPunct="1"/>
            <a:r>
              <a:rPr lang="zh-CN" altLang="en-US" dirty="0"/>
              <a:t>神经元的输出：</a:t>
            </a:r>
            <a:endParaRPr lang="zh-CN" altLang="en-US" dirty="0"/>
          </a:p>
          <a:p>
            <a:pPr marL="990600" lvl="1" indent="-533400" eaLnBrk="1" hangingPunct="1">
              <a:buFont typeface="Wingdings" panose="05000000000000000000" pitchFamily="2" charset="2"/>
              <a:buNone/>
            </a:pPr>
            <a:r>
              <a:rPr lang="zh-CN" altLang="en-US" dirty="0"/>
              <a:t>	</a:t>
            </a:r>
            <a:r>
              <a:rPr lang="en-US" altLang="zh-CN" dirty="0"/>
              <a:t>o=f(net)=1/(1+exp(-net))</a:t>
            </a:r>
            <a:endParaRPr lang="en-US" altLang="zh-CN" dirty="0"/>
          </a:p>
          <a:p>
            <a:pPr marL="990600" lvl="1" indent="-533400" eaLnBrk="1" hangingPunct="1"/>
            <a:r>
              <a:rPr lang="en-US" altLang="zh-CN" dirty="0"/>
              <a:t>f</a:t>
            </a:r>
            <a:r>
              <a:rPr lang="en-US" altLang="zh-CN" baseline="30000" dirty="0"/>
              <a:t>`</a:t>
            </a:r>
            <a:r>
              <a:rPr lang="en-US" altLang="zh-CN" dirty="0"/>
              <a:t>(net)= exp(-net)/(1+exp(-net))</a:t>
            </a:r>
            <a:r>
              <a:rPr lang="en-US" altLang="zh-CN" baseline="30000" dirty="0"/>
              <a:t>2</a:t>
            </a:r>
            <a:endParaRPr lang="en-US" altLang="zh-CN" baseline="30000" dirty="0"/>
          </a:p>
          <a:p>
            <a:pPr marL="990600" lvl="1" indent="-533400" eaLnBrk="1" hangingPunct="1">
              <a:buFont typeface="Wingdings" panose="05000000000000000000" pitchFamily="2" charset="2"/>
              <a:buNone/>
            </a:pPr>
            <a:r>
              <a:rPr lang="en-US" altLang="zh-CN" dirty="0"/>
              <a:t>		 =o-o</a:t>
            </a:r>
            <a:r>
              <a:rPr lang="en-US" altLang="zh-CN" baseline="30000" dirty="0"/>
              <a:t>2</a:t>
            </a:r>
            <a:r>
              <a:rPr lang="en-US" altLang="zh-CN" dirty="0"/>
              <a:t>=o(1-o)</a:t>
            </a:r>
            <a:endParaRPr lang="en-US" altLang="zh-CN" dirty="0"/>
          </a:p>
        </p:txBody>
      </p:sp>
      <p:sp>
        <p:nvSpPr>
          <p:cNvPr id="6451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4517"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57700" name="Object 4"/>
          <p:cNvGraphicFramePr>
            <a:graphicFrameLocks noChangeAspect="1"/>
          </p:cNvGraphicFramePr>
          <p:nvPr/>
        </p:nvGraphicFramePr>
        <p:xfrm>
          <a:off x="1331913" y="3203575"/>
          <a:ext cx="3573462" cy="939800"/>
        </p:xfrm>
        <a:graphic>
          <a:graphicData uri="http://schemas.openxmlformats.org/presentationml/2006/ole">
            <mc:AlternateContent xmlns:mc="http://schemas.openxmlformats.org/markup-compatibility/2006">
              <mc:Choice xmlns:v="urn:schemas-microsoft-com:vml" Requires="v">
                <p:oleObj spid="_x0000_s3086" name="" r:id="rId1" imgW="1625600" imgH="431800" progId="Equation.3">
                  <p:embed/>
                </p:oleObj>
              </mc:Choice>
              <mc:Fallback>
                <p:oleObj name="" r:id="rId1" imgW="1625600" imgH="431800" progId="Equation.3">
                  <p:embed/>
                  <p:pic>
                    <p:nvPicPr>
                      <p:cNvPr id="0" name="图片 3085"/>
                      <p:cNvPicPr/>
                      <p:nvPr/>
                    </p:nvPicPr>
                    <p:blipFill>
                      <a:blip r:embed="rId2"/>
                      <a:stretch>
                        <a:fillRect/>
                      </a:stretch>
                    </p:blipFill>
                    <p:spPr>
                      <a:xfrm>
                        <a:off x="1331913" y="3203575"/>
                        <a:ext cx="3573462" cy="93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charRg st="0" end="20"/>
                                            </p:txEl>
                                          </p:spTgt>
                                        </p:tgtEl>
                                        <p:attrNameLst>
                                          <p:attrName>style.visibility</p:attrName>
                                        </p:attrNameLst>
                                      </p:cBhvr>
                                      <p:to>
                                        <p:strVal val="visible"/>
                                      </p:to>
                                    </p:set>
                                    <p:anim calcmode="lin" valueType="num">
                                      <p:cBhvr additive="base">
                                        <p:cTn id="7" dur="500" fill="hold"/>
                                        <p:tgtEl>
                                          <p:spTgt spid="157699">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charRg st="20" end="30"/>
                                            </p:txEl>
                                          </p:spTgt>
                                        </p:tgtEl>
                                        <p:attrNameLst>
                                          <p:attrName>style.visibility</p:attrName>
                                        </p:attrNameLst>
                                      </p:cBhvr>
                                      <p:to>
                                        <p:strVal val="visible"/>
                                      </p:to>
                                    </p:set>
                                    <p:anim calcmode="lin" valueType="num">
                                      <p:cBhvr additive="base">
                                        <p:cTn id="13" dur="500" fill="hold"/>
                                        <p:tgtEl>
                                          <p:spTgt spid="157699">
                                            <p:txEl>
                                              <p:charRg st="20"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charRg st="20"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charRg st="30" end="59"/>
                                            </p:txEl>
                                          </p:spTgt>
                                        </p:tgtEl>
                                        <p:attrNameLst>
                                          <p:attrName>style.visibility</p:attrName>
                                        </p:attrNameLst>
                                      </p:cBhvr>
                                      <p:to>
                                        <p:strVal val="visible"/>
                                      </p:to>
                                    </p:set>
                                    <p:anim calcmode="lin" valueType="num">
                                      <p:cBhvr additive="base">
                                        <p:cTn id="19" dur="500" fill="hold"/>
                                        <p:tgtEl>
                                          <p:spTgt spid="157699">
                                            <p:txEl>
                                              <p:charRg st="30" end="5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charRg st="30" end="5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7700"/>
                                        </p:tgtEl>
                                        <p:attrNameLst>
                                          <p:attrName>style.visibility</p:attrName>
                                        </p:attrNameLst>
                                      </p:cBhvr>
                                      <p:to>
                                        <p:strVal val="visible"/>
                                      </p:to>
                                    </p:set>
                                    <p:animEffect transition="in" filter="dissolve">
                                      <p:cBhvr>
                                        <p:cTn id="25" dur="500"/>
                                        <p:tgtEl>
                                          <p:spTgt spid="15770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7699">
                                            <p:txEl>
                                              <p:charRg st="62" end="70"/>
                                            </p:txEl>
                                          </p:spTgt>
                                        </p:tgtEl>
                                        <p:attrNameLst>
                                          <p:attrName>style.visibility</p:attrName>
                                        </p:attrNameLst>
                                      </p:cBhvr>
                                      <p:to>
                                        <p:strVal val="visible"/>
                                      </p:to>
                                    </p:set>
                                    <p:anim calcmode="lin" valueType="num">
                                      <p:cBhvr additive="base">
                                        <p:cTn id="30" dur="500" fill="hold"/>
                                        <p:tgtEl>
                                          <p:spTgt spid="157699">
                                            <p:txEl>
                                              <p:charRg st="62" end="7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7699">
                                            <p:txEl>
                                              <p:charRg st="62" end="7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7699">
                                            <p:txEl>
                                              <p:charRg st="70" end="96"/>
                                            </p:txEl>
                                          </p:spTgt>
                                        </p:tgtEl>
                                        <p:attrNameLst>
                                          <p:attrName>style.visibility</p:attrName>
                                        </p:attrNameLst>
                                      </p:cBhvr>
                                      <p:to>
                                        <p:strVal val="visible"/>
                                      </p:to>
                                    </p:set>
                                    <p:anim calcmode="lin" valueType="num">
                                      <p:cBhvr additive="base">
                                        <p:cTn id="36" dur="500" fill="hold"/>
                                        <p:tgtEl>
                                          <p:spTgt spid="157699">
                                            <p:txEl>
                                              <p:charRg st="70" end="9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7699">
                                            <p:txEl>
                                              <p:charRg st="70" end="9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57699">
                                            <p:txEl>
                                              <p:charRg st="96" end="130"/>
                                            </p:txEl>
                                          </p:spTgt>
                                        </p:tgtEl>
                                        <p:attrNameLst>
                                          <p:attrName>style.visibility</p:attrName>
                                        </p:attrNameLst>
                                      </p:cBhvr>
                                      <p:to>
                                        <p:strVal val="visible"/>
                                      </p:to>
                                    </p:set>
                                    <p:anim calcmode="lin" valueType="num">
                                      <p:cBhvr additive="base">
                                        <p:cTn id="42" dur="500" fill="hold"/>
                                        <p:tgtEl>
                                          <p:spTgt spid="157699">
                                            <p:txEl>
                                              <p:charRg st="96" end="13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7699">
                                            <p:txEl>
                                              <p:charRg st="96" end="13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57699">
                                            <p:txEl>
                                              <p:charRg st="130" end="146"/>
                                            </p:txEl>
                                          </p:spTgt>
                                        </p:tgtEl>
                                        <p:attrNameLst>
                                          <p:attrName>style.visibility</p:attrName>
                                        </p:attrNameLst>
                                      </p:cBhvr>
                                      <p:to>
                                        <p:strVal val="visible"/>
                                      </p:to>
                                    </p:set>
                                    <p:anim calcmode="lin" valueType="num">
                                      <p:cBhvr additive="base">
                                        <p:cTn id="48" dur="500" fill="hold"/>
                                        <p:tgtEl>
                                          <p:spTgt spid="157699">
                                            <p:txEl>
                                              <p:charRg st="130" end="14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7699">
                                            <p:txEl>
                                              <p:charRg st="130"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76200" y="228600"/>
            <a:ext cx="8915400" cy="6096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生物神经元</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3" name="Rectangle 3" descr="Rectangle: Click to edit Master text styles&#13;&#10;Second level&#13;&#10;Third level&#13;&#10;Fourth level&#13;&#10;Fifth level"/>
          <p:cNvSpPr>
            <a:spLocks noGrp="1"/>
          </p:cNvSpPr>
          <p:nvPr>
            <p:ph idx="1"/>
          </p:nvPr>
        </p:nvSpPr>
        <p:spPr>
          <a:xfrm>
            <a:off x="304800" y="914400"/>
            <a:ext cx="8305800" cy="5410200"/>
          </a:xfrm>
          <a:ln/>
        </p:spPr>
        <p:txBody>
          <a:bodyPr vert="horz" wrap="square" lIns="91440" tIns="45720" rIns="91440" bIns="45720" anchor="t" anchorCtr="0"/>
          <a:p>
            <a:pPr eaLnBrk="1" fontAlgn="ctr" hangingPunct="1"/>
            <a:r>
              <a:rPr lang="zh-CN" altLang="en-US" sz="2400" dirty="0"/>
              <a:t>神经细胞是构成神经系统的基本单元，称之为生物神经元，或者简称为神经元。神经元主要由三个部分组成：细胞体、轴突、树突。</a:t>
            </a:r>
            <a:endParaRPr lang="zh-CN" altLang="en-US" sz="2400" dirty="0"/>
          </a:p>
        </p:txBody>
      </p:sp>
      <p:sp>
        <p:nvSpPr>
          <p:cNvPr id="1946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9461" name="Text Box 6"/>
          <p:cNvSpPr txBox="1"/>
          <p:nvPr/>
        </p:nvSpPr>
        <p:spPr>
          <a:xfrm>
            <a:off x="539750" y="2060575"/>
            <a:ext cx="8064500" cy="4248150"/>
          </a:xfrm>
          <a:prstGeom prst="rect">
            <a:avLst/>
          </a:prstGeom>
          <a:solidFill>
            <a:srgbClr val="FFFFFF"/>
          </a:solidFill>
          <a:ln w="9525">
            <a:noFill/>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342900" lvl="0" indent="-342900" algn="just"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just"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just"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just"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just"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just"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buClr>
                <a:schemeClr val="hlink"/>
              </a:buClr>
              <a:buSzPct val="110000"/>
              <a:buFont typeface="Wingdings" panose="05000000000000000000" pitchFamily="2" charset="2"/>
              <a:buNone/>
            </a:pPr>
            <a:endParaRPr lang="en-US" altLang="zh-CN" sz="2000" dirty="0">
              <a:solidFill>
                <a:schemeClr val="tx1"/>
              </a:solidFill>
              <a:latin typeface="Times New Roman" panose="02020603050405020304" pitchFamily="18" charset="0"/>
              <a:ea typeface="宋体" panose="02010600030101010101" pitchFamily="2" charset="-122"/>
            </a:endParaRPr>
          </a:p>
          <a:p>
            <a:pPr marL="342900" lvl="0" indent="-342900" algn="ctr" eaLnBrk="1" hangingPunct="1">
              <a:buClr>
                <a:schemeClr val="hlink"/>
              </a:buClr>
              <a:buSzPct val="110000"/>
              <a:buFont typeface="Wingdings" panose="05000000000000000000" pitchFamily="2" charset="2"/>
              <a:buNone/>
            </a:pPr>
            <a:r>
              <a:rPr lang="zh-CN" altLang="en-US" sz="2000" dirty="0">
                <a:solidFill>
                  <a:schemeClr val="tx1"/>
                </a:solidFill>
                <a:latin typeface="Times New Roman" panose="02020603050405020304" pitchFamily="18" charset="0"/>
                <a:ea typeface="宋体" panose="02010600030101010101" pitchFamily="2" charset="-122"/>
              </a:rPr>
              <a:t>神经元解剖结构</a:t>
            </a:r>
            <a:endParaRPr lang="zh-CN" altLang="en-US" dirty="0">
              <a:solidFill>
                <a:schemeClr val="tx1"/>
              </a:solidFill>
              <a:latin typeface="Tahoma" panose="020B0604030504040204" pitchFamily="34" charset="0"/>
              <a:ea typeface="宋体" panose="02010600030101010101" pitchFamily="2" charset="-122"/>
            </a:endParaRPr>
          </a:p>
        </p:txBody>
      </p:sp>
      <p:pic>
        <p:nvPicPr>
          <p:cNvPr id="10247" name="Picture 7"/>
          <p:cNvPicPr>
            <a:picLocks noChangeAspect="1"/>
          </p:cNvPicPr>
          <p:nvPr/>
        </p:nvPicPr>
        <p:blipFill>
          <a:blip r:embed="rId1"/>
          <a:stretch>
            <a:fillRect/>
          </a:stretch>
        </p:blipFill>
        <p:spPr>
          <a:xfrm>
            <a:off x="1042988" y="2133600"/>
            <a:ext cx="6945312" cy="38401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charRg st="0" end="59"/>
                                            </p:txEl>
                                          </p:spTgt>
                                        </p:tgtEl>
                                        <p:attrNameLst>
                                          <p:attrName>style.visibility</p:attrName>
                                        </p:attrNameLst>
                                      </p:cBhvr>
                                      <p:to>
                                        <p:strVal val="visible"/>
                                      </p:to>
                                    </p:set>
                                    <p:anim calcmode="lin" valueType="num">
                                      <p:cBhvr additive="base">
                                        <p:cTn id="7" dur="500" fill="hold"/>
                                        <p:tgtEl>
                                          <p:spTgt spid="10243">
                                            <p:txEl>
                                              <p:charRg st="0" end="5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charRg st="0" end="5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247"/>
                                        </p:tgtEl>
                                        <p:attrNameLst>
                                          <p:attrName>style.visibility</p:attrName>
                                        </p:attrNameLst>
                                      </p:cBhvr>
                                      <p:to>
                                        <p:strVal val="visible"/>
                                      </p:to>
                                    </p:set>
                                    <p:animEffect transition="in" filter="dissolve">
                                      <p:cBhvr>
                                        <p:cTn id="13"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ChangeArrowheads="1"/>
          </p:cNvSpPr>
          <p:nvPr>
            <p:ph type="title"/>
          </p:nvPr>
        </p:nvSpPr>
        <p:spPr>
          <a:xfrm>
            <a:off x="76200" y="228600"/>
            <a:ext cx="8915400" cy="6096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算法中的激活函数</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pic>
        <p:nvPicPr>
          <p:cNvPr id="158723" name="Picture 3"/>
          <p:cNvPicPr>
            <a:picLocks noGrp="1" noChangeAspect="1"/>
          </p:cNvPicPr>
          <p:nvPr>
            <p:ph idx="1"/>
          </p:nvPr>
        </p:nvPicPr>
        <p:blipFill>
          <a:blip r:embed="rId1">
            <a:biLevel thresh="50000"/>
            <a:grayscl/>
          </a:blip>
          <a:srcRect/>
          <a:stretch>
            <a:fillRect/>
          </a:stretch>
        </p:blipFill>
        <p:spPr>
          <a:xfrm>
            <a:off x="1042988" y="1700213"/>
            <a:ext cx="2828925" cy="2600325"/>
          </a:xfrm>
          <a:ln/>
        </p:spPr>
      </p:pic>
      <p:sp>
        <p:nvSpPr>
          <p:cNvPr id="6554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158724" name="Picture 4"/>
          <p:cNvPicPr>
            <a:picLocks noChangeAspect="1"/>
          </p:cNvPicPr>
          <p:nvPr/>
        </p:nvPicPr>
        <p:blipFill>
          <a:blip r:embed="rId2">
            <a:biLevel thresh="50000"/>
            <a:grayscl/>
          </a:blip>
          <a:stretch>
            <a:fillRect/>
          </a:stretch>
        </p:blipFill>
        <p:spPr>
          <a:xfrm>
            <a:off x="4572000" y="1916113"/>
            <a:ext cx="3095625" cy="2438400"/>
          </a:xfrm>
          <a:prstGeom prst="rect">
            <a:avLst/>
          </a:prstGeom>
          <a:noFill/>
          <a:ln w="9525">
            <a:noFill/>
          </a:ln>
        </p:spPr>
      </p:pic>
      <p:pic>
        <p:nvPicPr>
          <p:cNvPr id="158725" name="Picture 5"/>
          <p:cNvPicPr>
            <a:picLocks noChangeAspect="1"/>
          </p:cNvPicPr>
          <p:nvPr/>
        </p:nvPicPr>
        <p:blipFill>
          <a:blip r:embed="rId3">
            <a:biLevel thresh="50000"/>
            <a:grayscl/>
          </a:blip>
          <a:stretch>
            <a:fillRect/>
          </a:stretch>
        </p:blipFill>
        <p:spPr>
          <a:xfrm>
            <a:off x="1187450" y="4652963"/>
            <a:ext cx="2095500" cy="1000125"/>
          </a:xfrm>
          <a:prstGeom prst="rect">
            <a:avLst/>
          </a:prstGeom>
          <a:noFill/>
          <a:ln w="9525">
            <a:noFill/>
          </a:ln>
        </p:spPr>
      </p:pic>
      <p:sp>
        <p:nvSpPr>
          <p:cNvPr id="158726" name="Rectangle 6"/>
          <p:cNvSpPr/>
          <p:nvPr/>
        </p:nvSpPr>
        <p:spPr>
          <a:xfrm>
            <a:off x="1011238" y="5911850"/>
            <a:ext cx="7210425" cy="396875"/>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spcBef>
                <a:spcPct val="0"/>
              </a:spcBef>
              <a:buClrTx/>
              <a:buSzTx/>
              <a:buFontTx/>
              <a:buChar char="•"/>
            </a:pPr>
            <a:r>
              <a:rPr lang="zh-CN" altLang="en-US" sz="2000" dirty="0">
                <a:solidFill>
                  <a:schemeClr val="tx1"/>
                </a:solidFill>
                <a:latin typeface="Tahoma" panose="020B0604030504040204" pitchFamily="34" charset="0"/>
                <a:ea typeface="宋体" panose="02010600030101010101" pitchFamily="2" charset="-122"/>
              </a:rPr>
              <a:t>可以用其它的函数作为激活函数，只要该函数是处处可导的。 </a:t>
            </a:r>
            <a:endParaRPr lang="zh-CN" altLang="en-US" sz="2000"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dissolve">
                                      <p:cBhvr>
                                        <p:cTn id="7" dur="500"/>
                                        <p:tgtEl>
                                          <p:spTgt spid="1587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Effect transition="in" filter="dissolve">
                                      <p:cBhvr>
                                        <p:cTn id="12" dur="500"/>
                                        <p:tgtEl>
                                          <p:spTgt spid="1587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8724"/>
                                        </p:tgtEl>
                                        <p:attrNameLst>
                                          <p:attrName>style.visibility</p:attrName>
                                        </p:attrNameLst>
                                      </p:cBhvr>
                                      <p:to>
                                        <p:strVal val="visible"/>
                                      </p:to>
                                    </p:set>
                                    <p:animEffect transition="in" filter="dissolve">
                                      <p:cBhvr>
                                        <p:cTn id="17" dur="500"/>
                                        <p:tgtEl>
                                          <p:spTgt spid="15872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8726"/>
                                        </p:tgtEl>
                                        <p:attrNameLst>
                                          <p:attrName>style.visibility</p:attrName>
                                        </p:attrNameLst>
                                      </p:cBhvr>
                                      <p:to>
                                        <p:strVal val="visible"/>
                                      </p:to>
                                    </p:set>
                                    <p:anim calcmode="lin" valueType="num">
                                      <p:cBhvr additive="base">
                                        <p:cTn id="22" dur="500" fill="hold"/>
                                        <p:tgtEl>
                                          <p:spTgt spid="158726"/>
                                        </p:tgtEl>
                                        <p:attrNameLst>
                                          <p:attrName>ppt_x</p:attrName>
                                        </p:attrNameLst>
                                      </p:cBhvr>
                                      <p:tavLst>
                                        <p:tav tm="0">
                                          <p:val>
                                            <p:strVal val="#ppt_x"/>
                                          </p:val>
                                        </p:tav>
                                        <p:tav tm="100000">
                                          <p:val>
                                            <p:strVal val="#ppt_x"/>
                                          </p:val>
                                        </p:tav>
                                      </p:tavLst>
                                    </p:anim>
                                    <p:anim calcmode="lin" valueType="num">
                                      <p:cBhvr additive="base">
                                        <p:cTn id="23" dur="500" fill="hold"/>
                                        <p:tgtEl>
                                          <p:spTgt spid="158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ChangeArrowheads="1"/>
          </p:cNvSpPr>
          <p:nvPr>
            <p:ph type="title"/>
          </p:nvPr>
        </p:nvSpPr>
        <p:spPr>
          <a:xfrm>
            <a:off x="7620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算法基本思想</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60771" name="Rectangle 3" descr="Rectangle: Click to edit Master text styles&#13;&#10;Second level&#13;&#10;Third level&#13;&#10;Fourth level&#13;&#10;Fifth level"/>
          <p:cNvSpPr>
            <a:spLocks noGrp="1"/>
          </p:cNvSpPr>
          <p:nvPr>
            <p:ph idx="1"/>
          </p:nvPr>
        </p:nvSpPr>
        <p:spPr>
          <a:xfrm>
            <a:off x="381000" y="1295400"/>
            <a:ext cx="8229600" cy="5105400"/>
          </a:xfrm>
          <a:ln/>
        </p:spPr>
        <p:txBody>
          <a:bodyPr vert="horz" wrap="square" lIns="91440" tIns="45720" rIns="91440" bIns="45720" anchor="t" anchorCtr="0"/>
          <a:p>
            <a:pPr eaLnBrk="1" hangingPunct="1">
              <a:lnSpc>
                <a:spcPct val="90000"/>
              </a:lnSpc>
            </a:pPr>
            <a:r>
              <a:rPr lang="zh-CN" altLang="en-US" sz="2400" dirty="0"/>
              <a:t>样本集：</a:t>
            </a:r>
            <a:r>
              <a:rPr lang="en-US" altLang="zh-CN" sz="2400" dirty="0"/>
              <a:t>S={(X</a:t>
            </a:r>
            <a:r>
              <a:rPr lang="en-US" altLang="zh-CN" sz="2400" baseline="-25000" dirty="0"/>
              <a:t>1</a:t>
            </a:r>
            <a:r>
              <a:rPr lang="en-US" altLang="zh-CN" sz="2400" dirty="0"/>
              <a:t>,Y</a:t>
            </a:r>
            <a:r>
              <a:rPr lang="en-US" altLang="zh-CN" sz="2400" baseline="-25000" dirty="0"/>
              <a:t>1</a:t>
            </a:r>
            <a:r>
              <a:rPr lang="en-US" altLang="zh-CN" sz="2400" dirty="0"/>
              <a:t>),(X</a:t>
            </a:r>
            <a:r>
              <a:rPr lang="en-US" altLang="zh-CN" sz="2400" baseline="-25000" dirty="0"/>
              <a:t>2</a:t>
            </a:r>
            <a:r>
              <a:rPr lang="en-US" altLang="zh-CN" sz="2400" dirty="0"/>
              <a:t>,Y</a:t>
            </a:r>
            <a:r>
              <a:rPr lang="en-US" altLang="zh-CN" sz="2400" baseline="-25000" dirty="0"/>
              <a:t>2</a:t>
            </a:r>
            <a:r>
              <a:rPr lang="en-US" altLang="zh-CN" sz="2400" dirty="0"/>
              <a:t>),</a:t>
            </a:r>
            <a:r>
              <a:rPr lang="en-US" altLang="zh-CN" sz="2400" dirty="0">
                <a:latin typeface="Times New Roman" panose="02020603050405020304" pitchFamily="18" charset="0"/>
              </a:rPr>
              <a:t>…</a:t>
            </a:r>
            <a:r>
              <a:rPr lang="en-US" altLang="zh-CN" sz="2400" dirty="0"/>
              <a:t>,(X</a:t>
            </a:r>
            <a:r>
              <a:rPr lang="en-US" altLang="zh-CN" sz="2400" baseline="-25000" dirty="0"/>
              <a:t>s</a:t>
            </a:r>
            <a:r>
              <a:rPr lang="en-US" altLang="zh-CN" sz="2400" dirty="0"/>
              <a:t>,Y</a:t>
            </a:r>
            <a:r>
              <a:rPr lang="en-US" altLang="zh-CN" sz="2400" baseline="-25000" dirty="0"/>
              <a:t>s</a:t>
            </a:r>
            <a:r>
              <a:rPr lang="en-US" altLang="zh-CN" sz="2400" dirty="0"/>
              <a:t>)}</a:t>
            </a:r>
            <a:endParaRPr lang="en-US" altLang="zh-CN" sz="2400" dirty="0"/>
          </a:p>
          <a:p>
            <a:pPr eaLnBrk="1" hangingPunct="1">
              <a:lnSpc>
                <a:spcPct val="120000"/>
              </a:lnSpc>
            </a:pPr>
            <a:r>
              <a:rPr lang="zh-CN" altLang="en-US" sz="2400" dirty="0"/>
              <a:t>逐一地根据样本集中的样本</a:t>
            </a:r>
            <a:r>
              <a:rPr lang="en-US" altLang="zh-CN" sz="2400" dirty="0"/>
              <a:t>(X</a:t>
            </a:r>
            <a:r>
              <a:rPr lang="en-US" altLang="zh-CN" sz="2400" baseline="-25000" dirty="0"/>
              <a:t>k</a:t>
            </a:r>
            <a:r>
              <a:rPr lang="en-US" altLang="zh-CN" sz="2400" dirty="0"/>
              <a:t>,Y</a:t>
            </a:r>
            <a:r>
              <a:rPr lang="en-US" altLang="zh-CN" sz="2400" baseline="-25000" dirty="0"/>
              <a:t>k</a:t>
            </a:r>
            <a:r>
              <a:rPr lang="en-US" altLang="zh-CN" sz="2400" dirty="0"/>
              <a:t>)</a:t>
            </a:r>
            <a:r>
              <a:rPr lang="zh-CN" altLang="en-US" sz="2400" dirty="0"/>
              <a:t>计算出实际输出</a:t>
            </a:r>
            <a:r>
              <a:rPr lang="en-US" altLang="zh-CN" sz="2400" dirty="0"/>
              <a:t>O</a:t>
            </a:r>
            <a:r>
              <a:rPr lang="en-US" altLang="zh-CN" sz="2400" baseline="-25000" dirty="0"/>
              <a:t>k</a:t>
            </a:r>
            <a:r>
              <a:rPr lang="zh-CN" altLang="en-US" sz="2400" dirty="0"/>
              <a:t>及其误差</a:t>
            </a:r>
            <a:r>
              <a:rPr lang="en-US" altLang="zh-CN" sz="2400" dirty="0"/>
              <a:t>E</a:t>
            </a:r>
            <a:r>
              <a:rPr lang="en-US" altLang="zh-CN" sz="2400" baseline="-25000" dirty="0"/>
              <a:t>1</a:t>
            </a:r>
            <a:r>
              <a:rPr lang="zh-CN" altLang="en-US" sz="2400" dirty="0"/>
              <a:t>，然后对各层神经元的权值</a:t>
            </a:r>
            <a:r>
              <a:rPr lang="en-US" altLang="zh-CN" sz="2400" dirty="0"/>
              <a:t>W</a:t>
            </a:r>
            <a:r>
              <a:rPr lang="en-US" altLang="zh-CN" sz="2400" baseline="30000" dirty="0"/>
              <a:t>(1)</a:t>
            </a:r>
            <a:r>
              <a:rPr lang="zh-CN" altLang="en-US" sz="2400" dirty="0"/>
              <a:t>，</a:t>
            </a:r>
            <a:r>
              <a:rPr lang="en-US" altLang="zh-CN" sz="2400" dirty="0"/>
              <a:t>W</a:t>
            </a:r>
            <a:r>
              <a:rPr lang="en-US" altLang="zh-CN" sz="2400" baseline="30000" dirty="0"/>
              <a:t>(2)</a:t>
            </a:r>
            <a:r>
              <a:rPr lang="zh-CN" altLang="en-US" sz="2400" dirty="0"/>
              <a:t>，</a:t>
            </a:r>
            <a:r>
              <a:rPr lang="en-US" altLang="zh-CN" sz="2400" dirty="0">
                <a:latin typeface="Times New Roman" panose="02020603050405020304" pitchFamily="18" charset="0"/>
              </a:rPr>
              <a:t>…</a:t>
            </a:r>
            <a:r>
              <a:rPr lang="zh-CN" altLang="en-US" sz="2400" dirty="0"/>
              <a:t>，</a:t>
            </a:r>
            <a:r>
              <a:rPr lang="en-US" altLang="zh-CN" sz="2400" dirty="0"/>
              <a:t>W</a:t>
            </a:r>
            <a:r>
              <a:rPr lang="en-US" altLang="zh-CN" sz="2400" baseline="30000" dirty="0"/>
              <a:t>(L)</a:t>
            </a:r>
            <a:r>
              <a:rPr lang="zh-CN" altLang="en-US" sz="2400" dirty="0"/>
              <a:t>各做一次调整，重复这个循环，直到∑</a:t>
            </a:r>
            <a:r>
              <a:rPr lang="en-US" altLang="zh-CN" sz="2400" dirty="0"/>
              <a:t>E</a:t>
            </a:r>
            <a:r>
              <a:rPr lang="en-US" altLang="zh-CN" sz="2400" baseline="-25000" dirty="0"/>
              <a:t>p</a:t>
            </a:r>
            <a:r>
              <a:rPr lang="en-US" altLang="zh-CN" sz="2400" dirty="0"/>
              <a:t>&lt;ε</a:t>
            </a:r>
            <a:r>
              <a:rPr lang="zh-CN" altLang="en-US" sz="2400" dirty="0"/>
              <a:t>（所有样本的误差之和）。</a:t>
            </a:r>
            <a:endParaRPr lang="zh-CN" altLang="en-US" sz="2400" dirty="0"/>
          </a:p>
          <a:p>
            <a:pPr eaLnBrk="1" hangingPunct="1">
              <a:lnSpc>
                <a:spcPct val="120000"/>
              </a:lnSpc>
            </a:pPr>
            <a:r>
              <a:rPr lang="zh-CN" altLang="en-US" sz="2400" dirty="0"/>
              <a:t>用输出层的误差调整输出层权矩阵，并用此误差估计输出层的直接前导层的误差，再用输出层前导层误差估计更前一层的误差。如此获得所有其它各层的误差估计，并用这些估计实现对权矩阵的修改。形成将输出端表现出的误差沿着与输入信号相反的方向逐级向输入端传递的过程。</a:t>
            </a:r>
            <a:endParaRPr lang="zh-CN" altLang="en-US" sz="2400" dirty="0"/>
          </a:p>
        </p:txBody>
      </p:sp>
      <p:sp>
        <p:nvSpPr>
          <p:cNvPr id="6656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charRg st="0" end="34"/>
                                            </p:txEl>
                                          </p:spTgt>
                                        </p:tgtEl>
                                        <p:attrNameLst>
                                          <p:attrName>style.visibility</p:attrName>
                                        </p:attrNameLst>
                                      </p:cBhvr>
                                      <p:to>
                                        <p:strVal val="visible"/>
                                      </p:to>
                                    </p:set>
                                    <p:anim calcmode="lin" valueType="num">
                                      <p:cBhvr additive="base">
                                        <p:cTn id="7" dur="500" fill="hold"/>
                                        <p:tgtEl>
                                          <p:spTgt spid="160771">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xEl>
                                              <p:charRg st="34" end="130"/>
                                            </p:txEl>
                                          </p:spTgt>
                                        </p:tgtEl>
                                        <p:attrNameLst>
                                          <p:attrName>style.visibility</p:attrName>
                                        </p:attrNameLst>
                                      </p:cBhvr>
                                      <p:to>
                                        <p:strVal val="visible"/>
                                      </p:to>
                                    </p:set>
                                    <p:anim calcmode="lin" valueType="num">
                                      <p:cBhvr additive="base">
                                        <p:cTn id="13" dur="500" fill="hold"/>
                                        <p:tgtEl>
                                          <p:spTgt spid="160771">
                                            <p:txEl>
                                              <p:charRg st="34" end="1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charRg st="34" end="1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1">
                                            <p:txEl>
                                              <p:charRg st="130" end="255"/>
                                            </p:txEl>
                                          </p:spTgt>
                                        </p:tgtEl>
                                        <p:attrNameLst>
                                          <p:attrName>style.visibility</p:attrName>
                                        </p:attrNameLst>
                                      </p:cBhvr>
                                      <p:to>
                                        <p:strVal val="visible"/>
                                      </p:to>
                                    </p:set>
                                    <p:anim calcmode="lin" valueType="num">
                                      <p:cBhvr additive="base">
                                        <p:cTn id="19" dur="500" fill="hold"/>
                                        <p:tgtEl>
                                          <p:spTgt spid="160771">
                                            <p:txEl>
                                              <p:charRg st="130" end="2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1">
                                            <p:txEl>
                                              <p:charRg st="130" end="2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noChangeArrowheads="1"/>
          </p:cNvSpPr>
          <p:nvPr>
            <p:ph type="title"/>
          </p:nvPr>
        </p:nvSpPr>
        <p:spPr>
          <a:xfrm>
            <a:off x="6096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算法基本过程</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61795" name="Text Box 3"/>
          <p:cNvSpPr>
            <a:spLocks noGrp="1"/>
          </p:cNvSpPr>
          <p:nvPr>
            <p:ph idx="1"/>
          </p:nvPr>
        </p:nvSpPr>
        <p:spPr>
          <a:xfrm>
            <a:off x="684213" y="1557338"/>
            <a:ext cx="7772400" cy="4800600"/>
          </a:xfrm>
          <a:solidFill>
            <a:srgbClr val="FFFFFF">
              <a:alpha val="100000"/>
            </a:srgbClr>
          </a:solidFill>
          <a:ln/>
        </p:spPr>
        <p:txBody>
          <a:bodyPr vert="horz" wrap="square" lIns="91440" tIns="45720" rIns="91440" bIns="45720" anchor="t" anchorCtr="0"/>
          <a:p>
            <a:pPr eaLnBrk="1" hangingPunct="1">
              <a:lnSpc>
                <a:spcPct val="80000"/>
              </a:lnSpc>
            </a:pPr>
            <a:r>
              <a:rPr lang="zh-CN" altLang="en-US" sz="2000" dirty="0"/>
              <a:t>样本：</a:t>
            </a:r>
            <a:r>
              <a:rPr lang="en-US" altLang="zh-CN" sz="2000" dirty="0"/>
              <a:t>(</a:t>
            </a:r>
            <a:r>
              <a:rPr lang="zh-CN" altLang="en-US" sz="2000" dirty="0"/>
              <a:t>输入向量，理想输出向量</a:t>
            </a:r>
            <a:r>
              <a:rPr lang="en-US" altLang="zh-CN" sz="2000" dirty="0"/>
              <a:t>)</a:t>
            </a:r>
            <a:endParaRPr lang="en-US" altLang="zh-CN" sz="2000" dirty="0"/>
          </a:p>
          <a:p>
            <a:pPr eaLnBrk="1" hangingPunct="1">
              <a:lnSpc>
                <a:spcPct val="80000"/>
              </a:lnSpc>
              <a:buFont typeface="Wingdings" panose="05000000000000000000" pitchFamily="2" charset="2"/>
              <a:buNone/>
            </a:pPr>
            <a:r>
              <a:rPr lang="en-US" altLang="zh-CN" sz="2000" dirty="0"/>
              <a:t>1</a:t>
            </a:r>
            <a:r>
              <a:rPr lang="zh-CN" altLang="en-US" sz="2000" dirty="0"/>
              <a:t>、权初始化：</a:t>
            </a:r>
            <a:r>
              <a:rPr lang="zh-CN" altLang="en-US" sz="2000" dirty="0">
                <a:latin typeface="Times New Roman" panose="02020603050405020304" pitchFamily="18" charset="0"/>
              </a:rPr>
              <a:t>“</a:t>
            </a:r>
            <a:r>
              <a:rPr lang="zh-CN" altLang="en-US" sz="2000" dirty="0"/>
              <a:t>小随机数</a:t>
            </a:r>
            <a:r>
              <a:rPr lang="zh-CN" altLang="en-US" sz="2000" dirty="0">
                <a:latin typeface="Times New Roman" panose="02020603050405020304" pitchFamily="18" charset="0"/>
              </a:rPr>
              <a:t>”</a:t>
            </a:r>
            <a:r>
              <a:rPr lang="zh-CN" altLang="en-US" sz="2000" dirty="0"/>
              <a:t>与饱和状态；</a:t>
            </a:r>
            <a:r>
              <a:rPr lang="zh-CN" altLang="en-US" sz="2000" dirty="0">
                <a:latin typeface="Times New Roman" panose="02020603050405020304" pitchFamily="18" charset="0"/>
              </a:rPr>
              <a:t>“</a:t>
            </a:r>
            <a:r>
              <a:rPr lang="zh-CN" altLang="en-US" sz="2000" dirty="0"/>
              <a:t>不同</a:t>
            </a:r>
            <a:r>
              <a:rPr lang="zh-CN" altLang="en-US" sz="2000" dirty="0">
                <a:latin typeface="Times New Roman" panose="02020603050405020304" pitchFamily="18" charset="0"/>
              </a:rPr>
              <a:t>”</a:t>
            </a:r>
            <a:r>
              <a:rPr lang="zh-CN" altLang="en-US" sz="2000" dirty="0"/>
              <a:t>的权值保证网络可以学。</a:t>
            </a:r>
            <a:endParaRPr lang="zh-CN" altLang="en-US" sz="2000" dirty="0"/>
          </a:p>
          <a:p>
            <a:pPr eaLnBrk="1" hangingPunct="1">
              <a:lnSpc>
                <a:spcPct val="80000"/>
              </a:lnSpc>
              <a:buFont typeface="Wingdings" panose="05000000000000000000" pitchFamily="2" charset="2"/>
              <a:buNone/>
            </a:pPr>
            <a:r>
              <a:rPr lang="en-US" altLang="zh-CN" sz="2000" dirty="0"/>
              <a:t>2</a:t>
            </a:r>
            <a:r>
              <a:rPr lang="zh-CN" altLang="en-US" sz="2000" dirty="0"/>
              <a:t>、向前传播阶段：</a:t>
            </a:r>
            <a:endParaRPr lang="zh-CN" altLang="en-US" sz="2000" dirty="0"/>
          </a:p>
          <a:p>
            <a:pPr eaLnBrk="1" hangingPunct="1">
              <a:lnSpc>
                <a:spcPct val="160000"/>
              </a:lnSpc>
              <a:buFont typeface="Wingdings" panose="05000000000000000000" pitchFamily="2" charset="2"/>
              <a:buNone/>
            </a:pPr>
            <a:r>
              <a:rPr lang="zh-CN" altLang="en-US" sz="2000" dirty="0"/>
              <a:t>（</a:t>
            </a:r>
            <a:r>
              <a:rPr lang="en-US" altLang="zh-CN" sz="2000" dirty="0"/>
              <a:t>1</a:t>
            </a:r>
            <a:r>
              <a:rPr lang="zh-CN" altLang="en-US" sz="2000" dirty="0"/>
              <a:t>）从样本集中取一个样本</a:t>
            </a:r>
            <a:r>
              <a:rPr lang="en-US" altLang="zh-CN" sz="2000" dirty="0"/>
              <a:t>(X</a:t>
            </a:r>
            <a:r>
              <a:rPr lang="en-US" altLang="zh-CN" sz="2000" baseline="-25000" dirty="0"/>
              <a:t>p</a:t>
            </a:r>
            <a:r>
              <a:rPr lang="zh-CN" altLang="en-US" sz="2000" dirty="0"/>
              <a:t>，</a:t>
            </a:r>
            <a:r>
              <a:rPr lang="en-US" altLang="zh-CN" sz="2000" dirty="0"/>
              <a:t>Y</a:t>
            </a:r>
            <a:r>
              <a:rPr lang="en-US" altLang="zh-CN" sz="2000" baseline="-25000" dirty="0"/>
              <a:t>p</a:t>
            </a:r>
            <a:r>
              <a:rPr lang="en-US" altLang="zh-CN" sz="2000" dirty="0"/>
              <a:t>)</a:t>
            </a:r>
            <a:r>
              <a:rPr lang="zh-CN" altLang="en-US" sz="2000" dirty="0"/>
              <a:t>，将</a:t>
            </a:r>
            <a:r>
              <a:rPr lang="en-US" altLang="zh-CN" sz="2000" dirty="0"/>
              <a:t>X</a:t>
            </a:r>
            <a:r>
              <a:rPr lang="en-US" altLang="zh-CN" sz="2000" baseline="-25000" dirty="0"/>
              <a:t>p</a:t>
            </a:r>
            <a:r>
              <a:rPr lang="zh-CN" altLang="en-US" sz="2000" dirty="0"/>
              <a:t>输入网络；</a:t>
            </a:r>
            <a:endParaRPr lang="zh-CN" altLang="en-US" sz="2000" dirty="0"/>
          </a:p>
          <a:p>
            <a:pPr eaLnBrk="1" hangingPunct="1">
              <a:lnSpc>
                <a:spcPct val="170000"/>
              </a:lnSpc>
              <a:buFont typeface="Wingdings" panose="05000000000000000000" pitchFamily="2" charset="2"/>
              <a:buNone/>
            </a:pPr>
            <a:r>
              <a:rPr lang="zh-CN" altLang="en-US" sz="2000" dirty="0"/>
              <a:t>（</a:t>
            </a:r>
            <a:r>
              <a:rPr lang="en-US" altLang="zh-CN" sz="2000" dirty="0"/>
              <a:t>2</a:t>
            </a:r>
            <a:r>
              <a:rPr lang="zh-CN" altLang="en-US" sz="2000" dirty="0"/>
              <a:t>）计算相应的实际输出</a:t>
            </a:r>
            <a:r>
              <a:rPr lang="en-US" altLang="zh-CN" sz="2000" dirty="0"/>
              <a:t>O</a:t>
            </a:r>
            <a:r>
              <a:rPr lang="en-US" altLang="zh-CN" sz="2000" baseline="-25000" dirty="0"/>
              <a:t>p</a:t>
            </a:r>
            <a:r>
              <a:rPr lang="zh-CN" altLang="en-US" sz="2000" dirty="0"/>
              <a:t>：</a:t>
            </a:r>
            <a:r>
              <a:rPr lang="en-US" altLang="zh-CN" sz="2000" dirty="0"/>
              <a:t>O</a:t>
            </a:r>
            <a:r>
              <a:rPr lang="en-US" altLang="zh-CN" sz="2000" baseline="-25000" dirty="0"/>
              <a:t>p</a:t>
            </a:r>
            <a:r>
              <a:rPr lang="en-US" altLang="zh-CN" sz="2000" dirty="0"/>
              <a:t>=F</a:t>
            </a:r>
            <a:r>
              <a:rPr lang="en-US" altLang="zh-CN" sz="2000" baseline="-25000" dirty="0"/>
              <a:t>L</a:t>
            </a:r>
            <a:r>
              <a:rPr lang="en-US" altLang="zh-CN" sz="2000" dirty="0"/>
              <a:t>(</a:t>
            </a:r>
            <a:r>
              <a:rPr lang="en-US" altLang="zh-CN" sz="2000" dirty="0">
                <a:latin typeface="Times New Roman" panose="02020603050405020304" pitchFamily="18" charset="0"/>
              </a:rPr>
              <a:t>…</a:t>
            </a:r>
            <a:r>
              <a:rPr lang="en-US" altLang="zh-CN" sz="2000" dirty="0"/>
              <a:t>(F</a:t>
            </a:r>
            <a:r>
              <a:rPr lang="en-US" altLang="zh-CN" sz="2000" baseline="-25000" dirty="0"/>
              <a:t>2</a:t>
            </a:r>
            <a:r>
              <a:rPr lang="en-US" altLang="zh-CN" sz="2000" dirty="0"/>
              <a:t>(F</a:t>
            </a:r>
            <a:r>
              <a:rPr lang="en-US" altLang="zh-CN" sz="2000" baseline="-25000" dirty="0"/>
              <a:t>1</a:t>
            </a:r>
            <a:r>
              <a:rPr lang="en-US" altLang="zh-CN" sz="2000" dirty="0"/>
              <a:t>(X</a:t>
            </a:r>
            <a:r>
              <a:rPr lang="en-US" altLang="zh-CN" sz="2000" baseline="-25000" dirty="0"/>
              <a:t>p</a:t>
            </a:r>
            <a:r>
              <a:rPr lang="en-US" altLang="zh-CN" sz="2000" dirty="0"/>
              <a:t>W</a:t>
            </a:r>
            <a:r>
              <a:rPr lang="en-US" altLang="zh-CN" sz="2000" baseline="30000" dirty="0"/>
              <a:t>(1)</a:t>
            </a:r>
            <a:r>
              <a:rPr lang="en-US" altLang="zh-CN" sz="2000" dirty="0"/>
              <a:t>)W</a:t>
            </a:r>
            <a:r>
              <a:rPr lang="en-US" altLang="zh-CN" sz="2000" baseline="30000" dirty="0"/>
              <a:t>(2)</a:t>
            </a:r>
            <a:r>
              <a:rPr lang="en-US" altLang="zh-CN" sz="2000" dirty="0"/>
              <a:t>)</a:t>
            </a:r>
            <a:r>
              <a:rPr lang="en-US" altLang="zh-CN" sz="2000" dirty="0">
                <a:latin typeface="Times New Roman" panose="02020603050405020304" pitchFamily="18" charset="0"/>
              </a:rPr>
              <a:t>…</a:t>
            </a:r>
            <a:r>
              <a:rPr lang="en-US" altLang="zh-CN" sz="2000" dirty="0"/>
              <a:t>)W</a:t>
            </a:r>
            <a:r>
              <a:rPr lang="en-US" altLang="zh-CN" sz="2000" baseline="30000" dirty="0"/>
              <a:t>(L)</a:t>
            </a:r>
            <a:r>
              <a:rPr lang="en-US" altLang="zh-CN" sz="2000" dirty="0"/>
              <a:t>)</a:t>
            </a:r>
            <a:endParaRPr lang="en-US" altLang="zh-CN" sz="2000" dirty="0"/>
          </a:p>
          <a:p>
            <a:pPr eaLnBrk="1" hangingPunct="1">
              <a:lnSpc>
                <a:spcPct val="90000"/>
              </a:lnSpc>
              <a:buFont typeface="Wingdings" panose="05000000000000000000" pitchFamily="2" charset="2"/>
              <a:buNone/>
            </a:pPr>
            <a:r>
              <a:rPr lang="en-US" altLang="zh-CN" sz="2000" dirty="0"/>
              <a:t>3</a:t>
            </a:r>
            <a:r>
              <a:rPr lang="zh-CN" altLang="en-US" sz="2000" dirty="0"/>
              <a:t>、向后传播阶段</a:t>
            </a:r>
            <a:r>
              <a:rPr lang="en-US" altLang="zh-CN" sz="2000" dirty="0">
                <a:latin typeface="Times New Roman" panose="02020603050405020304" pitchFamily="18" charset="0"/>
              </a:rPr>
              <a:t>——</a:t>
            </a:r>
            <a:r>
              <a:rPr lang="zh-CN" altLang="en-US" sz="2000" dirty="0"/>
              <a:t>误差传播阶段：</a:t>
            </a:r>
            <a:endParaRPr lang="zh-CN" altLang="en-US" sz="2000" dirty="0"/>
          </a:p>
          <a:p>
            <a:pPr eaLnBrk="1" hangingPunct="1">
              <a:lnSpc>
                <a:spcPct val="90000"/>
              </a:lnSpc>
              <a:buFont typeface="Wingdings" panose="05000000000000000000" pitchFamily="2" charset="2"/>
              <a:buNone/>
            </a:pPr>
            <a:r>
              <a:rPr lang="zh-CN" altLang="en-US" sz="2000" dirty="0"/>
              <a:t>（</a:t>
            </a:r>
            <a:r>
              <a:rPr lang="en-US" altLang="zh-CN" sz="2000" dirty="0"/>
              <a:t>1</a:t>
            </a:r>
            <a:r>
              <a:rPr lang="zh-CN" altLang="en-US" sz="2000" dirty="0"/>
              <a:t>）计算实际输出</a:t>
            </a:r>
            <a:r>
              <a:rPr lang="en-US" altLang="zh-CN" sz="2000" dirty="0"/>
              <a:t>O</a:t>
            </a:r>
            <a:r>
              <a:rPr lang="en-US" altLang="zh-CN" sz="2000" baseline="-25000" dirty="0"/>
              <a:t>p</a:t>
            </a:r>
            <a:r>
              <a:rPr lang="zh-CN" altLang="en-US" sz="2000" dirty="0"/>
              <a:t>与相应的理想输出</a:t>
            </a:r>
            <a:r>
              <a:rPr lang="en-US" altLang="zh-CN" sz="2000" dirty="0"/>
              <a:t>Y</a:t>
            </a:r>
            <a:r>
              <a:rPr lang="en-US" altLang="zh-CN" sz="2000" baseline="-25000" dirty="0"/>
              <a:t>p</a:t>
            </a:r>
            <a:r>
              <a:rPr lang="zh-CN" altLang="en-US" sz="2000" dirty="0"/>
              <a:t>的差。</a:t>
            </a:r>
            <a:endParaRPr lang="zh-CN" altLang="en-US" sz="2000" dirty="0"/>
          </a:p>
          <a:p>
            <a:pPr eaLnBrk="1" hangingPunct="1">
              <a:lnSpc>
                <a:spcPct val="90000"/>
              </a:lnSpc>
              <a:buFont typeface="Wingdings" panose="05000000000000000000" pitchFamily="2" charset="2"/>
              <a:buNone/>
            </a:pPr>
            <a:r>
              <a:rPr lang="zh-CN" altLang="en-US" sz="2000" dirty="0"/>
              <a:t>（</a:t>
            </a:r>
            <a:r>
              <a:rPr lang="en-US" altLang="zh-CN" sz="2000" dirty="0"/>
              <a:t>2</a:t>
            </a:r>
            <a:r>
              <a:rPr lang="zh-CN" altLang="en-US" sz="2000" dirty="0"/>
              <a:t>）按极小化误差的方式调整权矩阵。</a:t>
            </a:r>
            <a:endParaRPr lang="zh-CN" altLang="en-US" sz="2000" dirty="0"/>
          </a:p>
          <a:p>
            <a:pPr eaLnBrk="1" hangingPunct="1">
              <a:lnSpc>
                <a:spcPct val="90000"/>
              </a:lnSpc>
              <a:buFont typeface="Wingdings" panose="05000000000000000000" pitchFamily="2" charset="2"/>
              <a:buNone/>
            </a:pPr>
            <a:r>
              <a:rPr lang="zh-CN" altLang="en-US" sz="2000" dirty="0"/>
              <a:t>（</a:t>
            </a:r>
            <a:r>
              <a:rPr lang="en-US" altLang="zh-CN" sz="2000" dirty="0"/>
              <a:t>3</a:t>
            </a:r>
            <a:r>
              <a:rPr lang="zh-CN" altLang="en-US" sz="2000" dirty="0"/>
              <a:t>）累计网络关于整个样本集的误差。</a:t>
            </a:r>
            <a:endParaRPr lang="zh-CN" altLang="en-US" sz="2000" dirty="0"/>
          </a:p>
          <a:p>
            <a:pPr eaLnBrk="1" hangingPunct="1">
              <a:lnSpc>
                <a:spcPct val="90000"/>
              </a:lnSpc>
              <a:buFont typeface="Wingdings" panose="05000000000000000000" pitchFamily="2" charset="2"/>
              <a:buNone/>
            </a:pPr>
            <a:r>
              <a:rPr lang="en-US" altLang="zh-CN" sz="2000" dirty="0"/>
              <a:t>4</a:t>
            </a:r>
            <a:r>
              <a:rPr lang="zh-CN" altLang="en-US" sz="2000" dirty="0"/>
              <a:t>、如果网络误差足够小，则停止训练。否则重复第</a:t>
            </a:r>
            <a:r>
              <a:rPr lang="en-US" altLang="zh-CN" sz="2000" dirty="0"/>
              <a:t>2</a:t>
            </a:r>
            <a:r>
              <a:rPr lang="zh-CN" altLang="en-US" sz="2000" dirty="0"/>
              <a:t>、</a:t>
            </a:r>
            <a:r>
              <a:rPr lang="en-US" altLang="zh-CN" sz="2000" dirty="0"/>
              <a:t>3</a:t>
            </a:r>
            <a:r>
              <a:rPr lang="zh-CN" altLang="en-US" sz="2000" dirty="0"/>
              <a:t>步。</a:t>
            </a:r>
            <a:endParaRPr lang="zh-CN" altLang="en-US" sz="2000" dirty="0"/>
          </a:p>
        </p:txBody>
      </p:sp>
      <p:sp>
        <p:nvSpPr>
          <p:cNvPr id="6758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7589" name="Rectangle 4"/>
          <p:cNvSpPr/>
          <p:nvPr/>
        </p:nvSpPr>
        <p:spPr>
          <a:xfrm>
            <a:off x="0" y="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pic>
        <p:nvPicPr>
          <p:cNvPr id="161798" name="Picture 6"/>
          <p:cNvPicPr>
            <a:picLocks noChangeAspect="1"/>
          </p:cNvPicPr>
          <p:nvPr/>
        </p:nvPicPr>
        <p:blipFill>
          <a:blip r:embed="rId1"/>
          <a:stretch>
            <a:fillRect/>
          </a:stretch>
        </p:blipFill>
        <p:spPr>
          <a:xfrm>
            <a:off x="5383213" y="5864225"/>
            <a:ext cx="1276350" cy="733425"/>
          </a:xfrm>
          <a:prstGeom prst="rect">
            <a:avLst/>
          </a:prstGeom>
          <a:noFill/>
          <a:ln w="9525">
            <a:noFill/>
          </a:ln>
        </p:spPr>
      </p:pic>
      <p:sp>
        <p:nvSpPr>
          <p:cNvPr id="67591" name="Rectangle 8"/>
          <p:cNvSpPr/>
          <p:nvPr/>
        </p:nvSpPr>
        <p:spPr>
          <a:xfrm>
            <a:off x="0" y="32146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1799" name="Object 7"/>
          <p:cNvGraphicFramePr>
            <a:graphicFrameLocks noChangeAspect="1"/>
          </p:cNvGraphicFramePr>
          <p:nvPr/>
        </p:nvGraphicFramePr>
        <p:xfrm>
          <a:off x="1281113" y="5805488"/>
          <a:ext cx="3074987" cy="928687"/>
        </p:xfrm>
        <a:graphic>
          <a:graphicData uri="http://schemas.openxmlformats.org/presentationml/2006/ole">
            <mc:AlternateContent xmlns:mc="http://schemas.openxmlformats.org/markup-compatibility/2006">
              <mc:Choice xmlns:v="urn:schemas-microsoft-com:vml" Requires="v">
                <p:oleObj spid="_x0000_s3108" name="" r:id="rId2" imgW="1422400" imgH="431800" progId="Equation.3">
                  <p:embed/>
                </p:oleObj>
              </mc:Choice>
              <mc:Fallback>
                <p:oleObj name="" r:id="rId2" imgW="1422400" imgH="431800" progId="Equation.3">
                  <p:embed/>
                  <p:pic>
                    <p:nvPicPr>
                      <p:cNvPr id="0" name="图片 3107"/>
                      <p:cNvPicPr/>
                      <p:nvPr/>
                    </p:nvPicPr>
                    <p:blipFill>
                      <a:blip r:embed="rId3"/>
                      <a:stretch>
                        <a:fillRect/>
                      </a:stretch>
                    </p:blipFill>
                    <p:spPr>
                      <a:xfrm>
                        <a:off x="1281113" y="5805488"/>
                        <a:ext cx="3074987" cy="9286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charRg st="0" end="17"/>
                                            </p:txEl>
                                          </p:spTgt>
                                        </p:tgtEl>
                                        <p:attrNameLst>
                                          <p:attrName>style.visibility</p:attrName>
                                        </p:attrNameLst>
                                      </p:cBhvr>
                                      <p:to>
                                        <p:strVal val="visible"/>
                                      </p:to>
                                    </p:set>
                                    <p:anim calcmode="lin" valueType="num">
                                      <p:cBhvr additive="base">
                                        <p:cTn id="7" dur="500" fill="hold"/>
                                        <p:tgtEl>
                                          <p:spTgt spid="161795">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795">
                                            <p:txEl>
                                              <p:charRg st="17" end="52"/>
                                            </p:txEl>
                                          </p:spTgt>
                                        </p:tgtEl>
                                        <p:attrNameLst>
                                          <p:attrName>style.visibility</p:attrName>
                                        </p:attrNameLst>
                                      </p:cBhvr>
                                      <p:to>
                                        <p:strVal val="visible"/>
                                      </p:to>
                                    </p:set>
                                    <p:anim calcmode="lin" valueType="num">
                                      <p:cBhvr additive="base">
                                        <p:cTn id="13" dur="500" fill="hold"/>
                                        <p:tgtEl>
                                          <p:spTgt spid="161795">
                                            <p:txEl>
                                              <p:charRg st="17" end="5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5">
                                            <p:txEl>
                                              <p:charRg st="17" end="5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795">
                                            <p:txEl>
                                              <p:charRg st="52" end="62"/>
                                            </p:txEl>
                                          </p:spTgt>
                                        </p:tgtEl>
                                        <p:attrNameLst>
                                          <p:attrName>style.visibility</p:attrName>
                                        </p:attrNameLst>
                                      </p:cBhvr>
                                      <p:to>
                                        <p:strVal val="visible"/>
                                      </p:to>
                                    </p:set>
                                    <p:anim calcmode="lin" valueType="num">
                                      <p:cBhvr additive="base">
                                        <p:cTn id="19" dur="500" fill="hold"/>
                                        <p:tgtEl>
                                          <p:spTgt spid="161795">
                                            <p:txEl>
                                              <p:charRg st="52"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5">
                                            <p:txEl>
                                              <p:charRg st="52" end="6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1795">
                                            <p:txEl>
                                              <p:charRg st="62" end="92"/>
                                            </p:txEl>
                                          </p:spTgt>
                                        </p:tgtEl>
                                        <p:attrNameLst>
                                          <p:attrName>style.visibility</p:attrName>
                                        </p:attrNameLst>
                                      </p:cBhvr>
                                      <p:to>
                                        <p:strVal val="visible"/>
                                      </p:to>
                                    </p:set>
                                    <p:anim calcmode="lin" valueType="num">
                                      <p:cBhvr additive="base">
                                        <p:cTn id="25" dur="500" fill="hold"/>
                                        <p:tgtEl>
                                          <p:spTgt spid="161795">
                                            <p:txEl>
                                              <p:charRg st="62"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795">
                                            <p:txEl>
                                              <p:charRg st="62" end="9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1795">
                                            <p:txEl>
                                              <p:charRg st="92" end="141"/>
                                            </p:txEl>
                                          </p:spTgt>
                                        </p:tgtEl>
                                        <p:attrNameLst>
                                          <p:attrName>style.visibility</p:attrName>
                                        </p:attrNameLst>
                                      </p:cBhvr>
                                      <p:to>
                                        <p:strVal val="visible"/>
                                      </p:to>
                                    </p:set>
                                    <p:anim calcmode="lin" valueType="num">
                                      <p:cBhvr additive="base">
                                        <p:cTn id="31" dur="500" fill="hold"/>
                                        <p:tgtEl>
                                          <p:spTgt spid="161795">
                                            <p:txEl>
                                              <p:charRg st="92" end="14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795">
                                            <p:txEl>
                                              <p:charRg st="92" end="14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1795">
                                            <p:txEl>
                                              <p:charRg st="141" end="159"/>
                                            </p:txEl>
                                          </p:spTgt>
                                        </p:tgtEl>
                                        <p:attrNameLst>
                                          <p:attrName>style.visibility</p:attrName>
                                        </p:attrNameLst>
                                      </p:cBhvr>
                                      <p:to>
                                        <p:strVal val="visible"/>
                                      </p:to>
                                    </p:set>
                                    <p:anim calcmode="lin" valueType="num">
                                      <p:cBhvr additive="base">
                                        <p:cTn id="37" dur="500" fill="hold"/>
                                        <p:tgtEl>
                                          <p:spTgt spid="161795">
                                            <p:txEl>
                                              <p:charRg st="141" end="15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1795">
                                            <p:txEl>
                                              <p:charRg st="141" end="15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1795">
                                            <p:txEl>
                                              <p:charRg st="159" end="184"/>
                                            </p:txEl>
                                          </p:spTgt>
                                        </p:tgtEl>
                                        <p:attrNameLst>
                                          <p:attrName>style.visibility</p:attrName>
                                        </p:attrNameLst>
                                      </p:cBhvr>
                                      <p:to>
                                        <p:strVal val="visible"/>
                                      </p:to>
                                    </p:set>
                                    <p:anim calcmode="lin" valueType="num">
                                      <p:cBhvr additive="base">
                                        <p:cTn id="43" dur="500" fill="hold"/>
                                        <p:tgtEl>
                                          <p:spTgt spid="161795">
                                            <p:txEl>
                                              <p:charRg st="159" end="18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1795">
                                            <p:txEl>
                                              <p:charRg st="159" end="18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1795">
                                            <p:txEl>
                                              <p:charRg st="184" end="203"/>
                                            </p:txEl>
                                          </p:spTgt>
                                        </p:tgtEl>
                                        <p:attrNameLst>
                                          <p:attrName>style.visibility</p:attrName>
                                        </p:attrNameLst>
                                      </p:cBhvr>
                                      <p:to>
                                        <p:strVal val="visible"/>
                                      </p:to>
                                    </p:set>
                                    <p:anim calcmode="lin" valueType="num">
                                      <p:cBhvr additive="base">
                                        <p:cTn id="49" dur="500" fill="hold"/>
                                        <p:tgtEl>
                                          <p:spTgt spid="161795">
                                            <p:txEl>
                                              <p:charRg st="184" end="20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1795">
                                            <p:txEl>
                                              <p:charRg st="184" end="20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1795">
                                            <p:txEl>
                                              <p:charRg st="203" end="222"/>
                                            </p:txEl>
                                          </p:spTgt>
                                        </p:tgtEl>
                                        <p:attrNameLst>
                                          <p:attrName>style.visibility</p:attrName>
                                        </p:attrNameLst>
                                      </p:cBhvr>
                                      <p:to>
                                        <p:strVal val="visible"/>
                                      </p:to>
                                    </p:set>
                                    <p:anim calcmode="lin" valueType="num">
                                      <p:cBhvr additive="base">
                                        <p:cTn id="55" dur="500" fill="hold"/>
                                        <p:tgtEl>
                                          <p:spTgt spid="161795">
                                            <p:txEl>
                                              <p:charRg st="203" end="22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1795">
                                            <p:txEl>
                                              <p:charRg st="203" end="22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1795">
                                            <p:txEl>
                                              <p:charRg st="222" end="251"/>
                                            </p:txEl>
                                          </p:spTgt>
                                        </p:tgtEl>
                                        <p:attrNameLst>
                                          <p:attrName>style.visibility</p:attrName>
                                        </p:attrNameLst>
                                      </p:cBhvr>
                                      <p:to>
                                        <p:strVal val="visible"/>
                                      </p:to>
                                    </p:set>
                                    <p:anim calcmode="lin" valueType="num">
                                      <p:cBhvr additive="base">
                                        <p:cTn id="61" dur="500" fill="hold"/>
                                        <p:tgtEl>
                                          <p:spTgt spid="161795">
                                            <p:txEl>
                                              <p:charRg st="222" end="25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1795">
                                            <p:txEl>
                                              <p:charRg st="222" end="25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61799"/>
                                        </p:tgtEl>
                                        <p:attrNameLst>
                                          <p:attrName>style.visibility</p:attrName>
                                        </p:attrNameLst>
                                      </p:cBhvr>
                                      <p:to>
                                        <p:strVal val="visible"/>
                                      </p:to>
                                    </p:set>
                                    <p:animEffect transition="in" filter="dissolve">
                                      <p:cBhvr>
                                        <p:cTn id="67" dur="500"/>
                                        <p:tgtEl>
                                          <p:spTgt spid="16179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61798"/>
                                        </p:tgtEl>
                                        <p:attrNameLst>
                                          <p:attrName>style.visibility</p:attrName>
                                        </p:attrNameLst>
                                      </p:cBhvr>
                                      <p:to>
                                        <p:strVal val="visible"/>
                                      </p:to>
                                    </p:set>
                                    <p:animEffect transition="in" filter="dissolve">
                                      <p:cBhvr>
                                        <p:cTn id="72"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2"/>
          <p:cNvSpPr>
            <a:spLocks noGrp="1" noChangeArrowheads="1"/>
          </p:cNvSpPr>
          <p:nvPr>
            <p:ph type="title"/>
          </p:nvPr>
        </p:nvSpPr>
        <p:spPr>
          <a:xfrm>
            <a:off x="609600" y="333375"/>
            <a:ext cx="7772400" cy="682625"/>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基本</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算法的伪码</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80227" name="Rectangle 3" descr="Rectangle: Click to edit Master text styles&#13;&#10;Second level&#13;&#10;Third level&#13;&#10;Fourth level&#13;&#10;Fifth level"/>
          <p:cNvSpPr>
            <a:spLocks noGrp="1"/>
          </p:cNvSpPr>
          <p:nvPr>
            <p:ph idx="1"/>
          </p:nvPr>
        </p:nvSpPr>
        <p:spPr>
          <a:xfrm>
            <a:off x="388938" y="1196975"/>
            <a:ext cx="8286750" cy="5040313"/>
          </a:xfrm>
          <a:ln/>
        </p:spPr>
        <p:txBody>
          <a:bodyPr vert="horz" wrap="square" lIns="91440" tIns="45720" rIns="91440" bIns="45720" anchor="t" anchorCtr="0"/>
          <a:p>
            <a:pPr eaLnBrk="1" hangingPunct="1">
              <a:lnSpc>
                <a:spcPct val="80000"/>
              </a:lnSpc>
              <a:buFont typeface="Wingdings" panose="05000000000000000000" pitchFamily="2" charset="2"/>
              <a:buNone/>
            </a:pPr>
            <a:r>
              <a:rPr lang="en-US" altLang="zh-CN" sz="2000" dirty="0"/>
              <a:t>1 for k=1 to L do</a:t>
            </a:r>
            <a:endParaRPr lang="en-US" altLang="zh-CN" sz="2000" dirty="0"/>
          </a:p>
          <a:p>
            <a:pPr eaLnBrk="1" hangingPunct="1">
              <a:lnSpc>
                <a:spcPct val="80000"/>
              </a:lnSpc>
              <a:buFont typeface="Wingdings" panose="05000000000000000000" pitchFamily="2" charset="2"/>
              <a:buNone/>
            </a:pPr>
            <a:r>
              <a:rPr lang="en-US" altLang="zh-CN" sz="2000" dirty="0"/>
              <a:t>	1.1 </a:t>
            </a:r>
            <a:r>
              <a:rPr lang="zh-CN" altLang="en-US" sz="2000" dirty="0"/>
              <a:t>初始化</a:t>
            </a:r>
            <a:r>
              <a:rPr lang="en-US" altLang="zh-CN" sz="2000" dirty="0"/>
              <a:t>W(k)</a:t>
            </a:r>
            <a:r>
              <a:rPr lang="zh-CN" altLang="en-US" sz="2000" dirty="0"/>
              <a:t>；</a:t>
            </a:r>
            <a:endParaRPr lang="zh-CN" altLang="en-US" sz="2000" dirty="0"/>
          </a:p>
          <a:p>
            <a:pPr eaLnBrk="1" hangingPunct="1">
              <a:lnSpc>
                <a:spcPct val="80000"/>
              </a:lnSpc>
              <a:buFont typeface="Wingdings" panose="05000000000000000000" pitchFamily="2" charset="2"/>
              <a:buNone/>
            </a:pPr>
            <a:r>
              <a:rPr lang="en-US" altLang="zh-CN" sz="2000" dirty="0"/>
              <a:t>2 </a:t>
            </a:r>
            <a:r>
              <a:rPr lang="zh-CN" altLang="en-US" sz="2000" dirty="0"/>
              <a:t>初始化精度控制参数</a:t>
            </a:r>
            <a:r>
              <a:rPr lang="en-US" altLang="zh-CN" sz="2000" dirty="0"/>
              <a:t>ε</a:t>
            </a:r>
            <a:r>
              <a:rPr lang="zh-CN" altLang="en-US" sz="2000" dirty="0"/>
              <a:t>；</a:t>
            </a:r>
            <a:endParaRPr lang="zh-CN" altLang="en-US" sz="2000" dirty="0"/>
          </a:p>
          <a:p>
            <a:pPr eaLnBrk="1" hangingPunct="1">
              <a:lnSpc>
                <a:spcPct val="80000"/>
              </a:lnSpc>
              <a:buFont typeface="Wingdings" panose="05000000000000000000" pitchFamily="2" charset="2"/>
              <a:buNone/>
            </a:pPr>
            <a:r>
              <a:rPr lang="en-US" altLang="zh-CN" sz="2000" dirty="0"/>
              <a:t>3 E=ε+1;</a:t>
            </a:r>
            <a:endParaRPr lang="en-US" altLang="zh-CN" sz="2000" dirty="0"/>
          </a:p>
          <a:p>
            <a:pPr eaLnBrk="1" hangingPunct="1">
              <a:lnSpc>
                <a:spcPct val="80000"/>
              </a:lnSpc>
              <a:buFont typeface="Wingdings" panose="05000000000000000000" pitchFamily="2" charset="2"/>
              <a:buNone/>
            </a:pPr>
            <a:r>
              <a:rPr lang="en-US" altLang="zh-CN" sz="2000" dirty="0"/>
              <a:t>4 while E&gt;εdo</a:t>
            </a:r>
            <a:endParaRPr lang="en-US" altLang="zh-CN" sz="2000" dirty="0"/>
          </a:p>
          <a:p>
            <a:pPr eaLnBrk="1" hangingPunct="1">
              <a:lnSpc>
                <a:spcPct val="80000"/>
              </a:lnSpc>
              <a:buFont typeface="Wingdings" panose="05000000000000000000" pitchFamily="2" charset="2"/>
              <a:buNone/>
            </a:pPr>
            <a:r>
              <a:rPr lang="en-US" altLang="zh-CN" sz="2000" dirty="0"/>
              <a:t>	4.1 E=0;</a:t>
            </a:r>
            <a:endParaRPr lang="en-US" altLang="zh-CN" sz="2000" dirty="0"/>
          </a:p>
          <a:p>
            <a:pPr eaLnBrk="1" hangingPunct="1">
              <a:lnSpc>
                <a:spcPct val="80000"/>
              </a:lnSpc>
              <a:buFont typeface="Wingdings" panose="05000000000000000000" pitchFamily="2" charset="2"/>
              <a:buNone/>
            </a:pPr>
            <a:r>
              <a:rPr lang="en-US" altLang="zh-CN" sz="2000" dirty="0"/>
              <a:t>	4.2 </a:t>
            </a:r>
            <a:r>
              <a:rPr lang="zh-CN" altLang="en-US" sz="2000" dirty="0"/>
              <a:t>对</a:t>
            </a:r>
            <a:r>
              <a:rPr lang="en-US" altLang="zh-CN" sz="2000" dirty="0"/>
              <a:t>S</a:t>
            </a:r>
            <a:r>
              <a:rPr lang="zh-CN" altLang="en-US" sz="2000" dirty="0"/>
              <a:t>中的每一个样本（</a:t>
            </a:r>
            <a:r>
              <a:rPr lang="en-US" altLang="zh-CN" sz="2000" dirty="0"/>
              <a:t>Xp,Yp</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4.2.1 </a:t>
            </a:r>
            <a:r>
              <a:rPr lang="zh-CN" altLang="en-US" sz="2000" dirty="0"/>
              <a:t>计算出</a:t>
            </a:r>
            <a:r>
              <a:rPr lang="en-US" altLang="zh-CN" sz="2000" dirty="0"/>
              <a:t>Xp</a:t>
            </a:r>
            <a:r>
              <a:rPr lang="zh-CN" altLang="en-US" sz="2000" dirty="0"/>
              <a:t>对应的实际输出</a:t>
            </a:r>
            <a:r>
              <a:rPr lang="en-US" altLang="zh-CN" sz="2000" dirty="0"/>
              <a:t>Op</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4.2.2 </a:t>
            </a:r>
            <a:r>
              <a:rPr lang="zh-CN" altLang="en-US" sz="2000" dirty="0"/>
              <a:t>计算出</a:t>
            </a:r>
            <a:r>
              <a:rPr lang="en-US" altLang="zh-CN" sz="2000" dirty="0"/>
              <a:t>Ep</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4.2.3 E=E+Ep</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4.2.4 </a:t>
            </a:r>
            <a:r>
              <a:rPr lang="zh-CN" altLang="en-US" sz="2000" dirty="0"/>
              <a:t>根据相应式子调整</a:t>
            </a:r>
            <a:r>
              <a:rPr lang="en-US" altLang="zh-CN" sz="2000" dirty="0"/>
              <a:t>W(L)</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4.2.5 k=L-1</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4.2.6 while k≠0 do</a:t>
            </a:r>
            <a:endParaRPr lang="en-US" altLang="zh-CN" sz="2000" dirty="0"/>
          </a:p>
          <a:p>
            <a:pPr eaLnBrk="1" hangingPunct="1">
              <a:lnSpc>
                <a:spcPct val="80000"/>
              </a:lnSpc>
              <a:buFont typeface="Wingdings" panose="05000000000000000000" pitchFamily="2" charset="2"/>
              <a:buNone/>
            </a:pPr>
            <a:r>
              <a:rPr lang="en-US" altLang="zh-CN" sz="2000" dirty="0"/>
              <a:t>			4.2.6.1 </a:t>
            </a:r>
            <a:r>
              <a:rPr lang="zh-CN" altLang="en-US" sz="2000" dirty="0"/>
              <a:t>根据相应式子调整</a:t>
            </a:r>
            <a:r>
              <a:rPr lang="en-US" altLang="zh-CN" sz="2000" dirty="0"/>
              <a:t>W(k)</a:t>
            </a:r>
            <a:r>
              <a:rPr lang="zh-CN" altLang="en-US" sz="2000" dirty="0"/>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4.2.6.2 k=k-1</a:t>
            </a:r>
            <a:endParaRPr lang="en-US" altLang="zh-CN" sz="2000" dirty="0"/>
          </a:p>
          <a:p>
            <a:pPr eaLnBrk="1" hangingPunct="1">
              <a:lnSpc>
                <a:spcPct val="80000"/>
              </a:lnSpc>
              <a:buFont typeface="Wingdings" panose="05000000000000000000" pitchFamily="2" charset="2"/>
              <a:buNone/>
            </a:pPr>
            <a:r>
              <a:rPr lang="en-US" altLang="zh-CN" sz="2000" dirty="0"/>
              <a:t>	4.3 E=E/2.0</a:t>
            </a:r>
            <a:endParaRPr lang="en-US" altLang="zh-CN" sz="2000" dirty="0"/>
          </a:p>
        </p:txBody>
      </p:sp>
      <p:sp>
        <p:nvSpPr>
          <p:cNvPr id="6861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0227">
                                            <p:txEl>
                                              <p:charRg st="0" end="18"/>
                                            </p:txEl>
                                          </p:spTgt>
                                        </p:tgtEl>
                                        <p:attrNameLst>
                                          <p:attrName>style.visibility</p:attrName>
                                        </p:attrNameLst>
                                      </p:cBhvr>
                                      <p:to>
                                        <p:strVal val="visible"/>
                                      </p:to>
                                    </p:set>
                                    <p:anim calcmode="lin" valueType="num">
                                      <p:cBhvr additive="base">
                                        <p:cTn id="7" dur="500" fill="hold"/>
                                        <p:tgtEl>
                                          <p:spTgt spid="180227">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charRg st="0" end="18"/>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80227">
                                            <p:txEl>
                                              <p:charRg st="18" end="32"/>
                                            </p:txEl>
                                          </p:spTgt>
                                        </p:tgtEl>
                                        <p:attrNameLst>
                                          <p:attrName>style.visibility</p:attrName>
                                        </p:attrNameLst>
                                      </p:cBhvr>
                                      <p:to>
                                        <p:strVal val="visible"/>
                                      </p:to>
                                    </p:set>
                                    <p:anim calcmode="lin" valueType="num">
                                      <p:cBhvr additive="base">
                                        <p:cTn id="12" dur="500" fill="hold"/>
                                        <p:tgtEl>
                                          <p:spTgt spid="180227">
                                            <p:txEl>
                                              <p:charRg st="18" end="3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0227">
                                            <p:txEl>
                                              <p:charRg st="18" end="3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80227">
                                            <p:txEl>
                                              <p:charRg st="32" end="46"/>
                                            </p:txEl>
                                          </p:spTgt>
                                        </p:tgtEl>
                                        <p:attrNameLst>
                                          <p:attrName>style.visibility</p:attrName>
                                        </p:attrNameLst>
                                      </p:cBhvr>
                                      <p:to>
                                        <p:strVal val="visible"/>
                                      </p:to>
                                    </p:set>
                                    <p:anim calcmode="lin" valueType="num">
                                      <p:cBhvr additive="base">
                                        <p:cTn id="17" dur="500" fill="hold"/>
                                        <p:tgtEl>
                                          <p:spTgt spid="180227">
                                            <p:txEl>
                                              <p:charRg st="32" end="4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charRg st="32" end="4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80227">
                                            <p:txEl>
                                              <p:charRg st="46" end="55"/>
                                            </p:txEl>
                                          </p:spTgt>
                                        </p:tgtEl>
                                        <p:attrNameLst>
                                          <p:attrName>style.visibility</p:attrName>
                                        </p:attrNameLst>
                                      </p:cBhvr>
                                      <p:to>
                                        <p:strVal val="visible"/>
                                      </p:to>
                                    </p:set>
                                    <p:anim calcmode="lin" valueType="num">
                                      <p:cBhvr additive="base">
                                        <p:cTn id="22" dur="500" fill="hold"/>
                                        <p:tgtEl>
                                          <p:spTgt spid="180227">
                                            <p:txEl>
                                              <p:charRg st="46" end="5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0227">
                                            <p:txEl>
                                              <p:charRg st="46" end="5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0227">
                                            <p:txEl>
                                              <p:charRg st="55" end="69"/>
                                            </p:txEl>
                                          </p:spTgt>
                                        </p:tgtEl>
                                        <p:attrNameLst>
                                          <p:attrName>style.visibility</p:attrName>
                                        </p:attrNameLst>
                                      </p:cBhvr>
                                      <p:to>
                                        <p:strVal val="visible"/>
                                      </p:to>
                                    </p:set>
                                    <p:anim calcmode="lin" valueType="num">
                                      <p:cBhvr additive="base">
                                        <p:cTn id="27" dur="500" fill="hold"/>
                                        <p:tgtEl>
                                          <p:spTgt spid="180227">
                                            <p:txEl>
                                              <p:charRg st="55" end="6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0227">
                                            <p:txEl>
                                              <p:charRg st="55" end="69"/>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80227">
                                            <p:txEl>
                                              <p:charRg st="69" end="79"/>
                                            </p:txEl>
                                          </p:spTgt>
                                        </p:tgtEl>
                                        <p:attrNameLst>
                                          <p:attrName>style.visibility</p:attrName>
                                        </p:attrNameLst>
                                      </p:cBhvr>
                                      <p:to>
                                        <p:strVal val="visible"/>
                                      </p:to>
                                    </p:set>
                                    <p:anim calcmode="lin" valueType="num">
                                      <p:cBhvr additive="base">
                                        <p:cTn id="32" dur="500" fill="hold"/>
                                        <p:tgtEl>
                                          <p:spTgt spid="180227">
                                            <p:txEl>
                                              <p:charRg st="69" end="7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0227">
                                            <p:txEl>
                                              <p:charRg st="69" end="79"/>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80227">
                                            <p:txEl>
                                              <p:charRg st="79" end="102"/>
                                            </p:txEl>
                                          </p:spTgt>
                                        </p:tgtEl>
                                        <p:attrNameLst>
                                          <p:attrName>style.visibility</p:attrName>
                                        </p:attrNameLst>
                                      </p:cBhvr>
                                      <p:to>
                                        <p:strVal val="visible"/>
                                      </p:to>
                                    </p:set>
                                    <p:anim calcmode="lin" valueType="num">
                                      <p:cBhvr additive="base">
                                        <p:cTn id="37" dur="500" fill="hold"/>
                                        <p:tgtEl>
                                          <p:spTgt spid="180227">
                                            <p:txEl>
                                              <p:charRg st="79" end="10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0227">
                                            <p:txEl>
                                              <p:charRg st="79" end="102"/>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80227">
                                            <p:txEl>
                                              <p:charRg st="102" end="126"/>
                                            </p:txEl>
                                          </p:spTgt>
                                        </p:tgtEl>
                                        <p:attrNameLst>
                                          <p:attrName>style.visibility</p:attrName>
                                        </p:attrNameLst>
                                      </p:cBhvr>
                                      <p:to>
                                        <p:strVal val="visible"/>
                                      </p:to>
                                    </p:set>
                                    <p:anim calcmode="lin" valueType="num">
                                      <p:cBhvr additive="base">
                                        <p:cTn id="42" dur="500" fill="hold"/>
                                        <p:tgtEl>
                                          <p:spTgt spid="180227">
                                            <p:txEl>
                                              <p:charRg st="102" end="12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80227">
                                            <p:txEl>
                                              <p:charRg st="102" end="12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80227">
                                            <p:txEl>
                                              <p:charRg st="126" end="141"/>
                                            </p:txEl>
                                          </p:spTgt>
                                        </p:tgtEl>
                                        <p:attrNameLst>
                                          <p:attrName>style.visibility</p:attrName>
                                        </p:attrNameLst>
                                      </p:cBhvr>
                                      <p:to>
                                        <p:strVal val="visible"/>
                                      </p:to>
                                    </p:set>
                                    <p:anim calcmode="lin" valueType="num">
                                      <p:cBhvr additive="base">
                                        <p:cTn id="47" dur="500" fill="hold"/>
                                        <p:tgtEl>
                                          <p:spTgt spid="180227">
                                            <p:txEl>
                                              <p:charRg st="126" end="14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0227">
                                            <p:txEl>
                                              <p:charRg st="126" end="141"/>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180227">
                                            <p:txEl>
                                              <p:charRg st="141" end="157"/>
                                            </p:txEl>
                                          </p:spTgt>
                                        </p:tgtEl>
                                        <p:attrNameLst>
                                          <p:attrName>style.visibility</p:attrName>
                                        </p:attrNameLst>
                                      </p:cBhvr>
                                      <p:to>
                                        <p:strVal val="visible"/>
                                      </p:to>
                                    </p:set>
                                    <p:anim calcmode="lin" valueType="num">
                                      <p:cBhvr additive="base">
                                        <p:cTn id="52" dur="500" fill="hold"/>
                                        <p:tgtEl>
                                          <p:spTgt spid="180227">
                                            <p:txEl>
                                              <p:charRg st="141" end="15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80227">
                                            <p:txEl>
                                              <p:charRg st="141" end="157"/>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180227">
                                            <p:txEl>
                                              <p:charRg st="157" end="179"/>
                                            </p:txEl>
                                          </p:spTgt>
                                        </p:tgtEl>
                                        <p:attrNameLst>
                                          <p:attrName>style.visibility</p:attrName>
                                        </p:attrNameLst>
                                      </p:cBhvr>
                                      <p:to>
                                        <p:strVal val="visible"/>
                                      </p:to>
                                    </p:set>
                                    <p:anim calcmode="lin" valueType="num">
                                      <p:cBhvr additive="base">
                                        <p:cTn id="57" dur="500" fill="hold"/>
                                        <p:tgtEl>
                                          <p:spTgt spid="180227">
                                            <p:txEl>
                                              <p:charRg st="157" end="17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80227">
                                            <p:txEl>
                                              <p:charRg st="157" end="179"/>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180227">
                                            <p:txEl>
                                              <p:charRg st="179" end="194"/>
                                            </p:txEl>
                                          </p:spTgt>
                                        </p:tgtEl>
                                        <p:attrNameLst>
                                          <p:attrName>style.visibility</p:attrName>
                                        </p:attrNameLst>
                                      </p:cBhvr>
                                      <p:to>
                                        <p:strVal val="visible"/>
                                      </p:to>
                                    </p:set>
                                    <p:anim calcmode="lin" valueType="num">
                                      <p:cBhvr additive="base">
                                        <p:cTn id="62" dur="500" fill="hold"/>
                                        <p:tgtEl>
                                          <p:spTgt spid="180227">
                                            <p:txEl>
                                              <p:charRg st="179" end="19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80227">
                                            <p:txEl>
                                              <p:charRg st="179" end="194"/>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180227">
                                            <p:txEl>
                                              <p:charRg st="194" end="215"/>
                                            </p:txEl>
                                          </p:spTgt>
                                        </p:tgtEl>
                                        <p:attrNameLst>
                                          <p:attrName>style.visibility</p:attrName>
                                        </p:attrNameLst>
                                      </p:cBhvr>
                                      <p:to>
                                        <p:strVal val="visible"/>
                                      </p:to>
                                    </p:set>
                                    <p:anim calcmode="lin" valueType="num">
                                      <p:cBhvr additive="base">
                                        <p:cTn id="67" dur="500" fill="hold"/>
                                        <p:tgtEl>
                                          <p:spTgt spid="180227">
                                            <p:txEl>
                                              <p:charRg st="194" end="2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80227">
                                            <p:txEl>
                                              <p:charRg st="194" end="215"/>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180227">
                                            <p:txEl>
                                              <p:charRg st="215" end="240"/>
                                            </p:txEl>
                                          </p:spTgt>
                                        </p:tgtEl>
                                        <p:attrNameLst>
                                          <p:attrName>style.visibility</p:attrName>
                                        </p:attrNameLst>
                                      </p:cBhvr>
                                      <p:to>
                                        <p:strVal val="visible"/>
                                      </p:to>
                                    </p:set>
                                    <p:anim calcmode="lin" valueType="num">
                                      <p:cBhvr additive="base">
                                        <p:cTn id="72" dur="500" fill="hold"/>
                                        <p:tgtEl>
                                          <p:spTgt spid="180227">
                                            <p:txEl>
                                              <p:charRg st="215" end="24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80227">
                                            <p:txEl>
                                              <p:charRg st="215" end="24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180227">
                                            <p:txEl>
                                              <p:charRg st="240" end="257"/>
                                            </p:txEl>
                                          </p:spTgt>
                                        </p:tgtEl>
                                        <p:attrNameLst>
                                          <p:attrName>style.visibility</p:attrName>
                                        </p:attrNameLst>
                                      </p:cBhvr>
                                      <p:to>
                                        <p:strVal val="visible"/>
                                      </p:to>
                                    </p:set>
                                    <p:anim calcmode="lin" valueType="num">
                                      <p:cBhvr additive="base">
                                        <p:cTn id="77" dur="500" fill="hold"/>
                                        <p:tgtEl>
                                          <p:spTgt spid="180227">
                                            <p:txEl>
                                              <p:charRg st="240" end="25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80227">
                                            <p:txEl>
                                              <p:charRg st="240" end="257"/>
                                            </p:txEl>
                                          </p:spTgt>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nodeType="afterEffect">
                                  <p:stCondLst>
                                    <p:cond delay="0"/>
                                  </p:stCondLst>
                                  <p:childTnLst>
                                    <p:set>
                                      <p:cBhvr>
                                        <p:cTn id="81" dur="1" fill="hold">
                                          <p:stCondLst>
                                            <p:cond delay="0"/>
                                          </p:stCondLst>
                                        </p:cTn>
                                        <p:tgtEl>
                                          <p:spTgt spid="180227">
                                            <p:txEl>
                                              <p:charRg st="257" end="270"/>
                                            </p:txEl>
                                          </p:spTgt>
                                        </p:tgtEl>
                                        <p:attrNameLst>
                                          <p:attrName>style.visibility</p:attrName>
                                        </p:attrNameLst>
                                      </p:cBhvr>
                                      <p:to>
                                        <p:strVal val="visible"/>
                                      </p:to>
                                    </p:set>
                                    <p:anim calcmode="lin" valueType="num">
                                      <p:cBhvr additive="base">
                                        <p:cTn id="82" dur="500" fill="hold"/>
                                        <p:tgtEl>
                                          <p:spTgt spid="180227">
                                            <p:txEl>
                                              <p:charRg st="257" end="27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80227">
                                            <p:txEl>
                                              <p:charRg st="257" end="2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9" name="Rectangle 3"/>
          <p:cNvSpPr>
            <a:spLocks noGrp="1" noChangeArrowheads="1"/>
          </p:cNvSpPr>
          <p:nvPr>
            <p:ph type="title"/>
          </p:nvPr>
        </p:nvSpPr>
        <p:spPr>
          <a:xfrm>
            <a:off x="685800" y="366713"/>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输出层权值的调整</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62820" name="Rectangle 4" descr="Rectangle: Click to edit Master text styles&#13;&#10;Second level&#13;&#10;Third level&#13;&#10;Fourth level&#13;&#10;Fifth level"/>
          <p:cNvSpPr>
            <a:spLocks noGrp="1"/>
          </p:cNvSpPr>
          <p:nvPr>
            <p:ph idx="1"/>
          </p:nvPr>
        </p:nvSpPr>
        <p:spPr>
          <a:xfrm>
            <a:off x="323850" y="1484313"/>
            <a:ext cx="8286750" cy="5184775"/>
          </a:xfrm>
          <a:ln/>
        </p:spPr>
        <p:txBody>
          <a:bodyPr vert="horz" wrap="square" lIns="91440" tIns="45720" rIns="91440" bIns="45720" anchor="t" anchorCtr="0"/>
          <a:p>
            <a:pPr eaLnBrk="1" hangingPunct="1"/>
            <a:r>
              <a:rPr lang="en-US" altLang="zh-CN" dirty="0"/>
              <a:t>BP</a:t>
            </a:r>
            <a:r>
              <a:rPr lang="zh-CN" altLang="en-US" dirty="0"/>
              <a:t>算法应用的不是基本的</a:t>
            </a:r>
            <a:r>
              <a:rPr lang="en-US" altLang="zh-CN" dirty="0"/>
              <a:t>δ</a:t>
            </a:r>
            <a:r>
              <a:rPr lang="zh-CN" altLang="en-US" dirty="0"/>
              <a:t>学习，而是一种扩展的</a:t>
            </a:r>
            <a:r>
              <a:rPr lang="en-US" altLang="zh-CN" dirty="0"/>
              <a:t>δ</a:t>
            </a:r>
            <a:r>
              <a:rPr lang="zh-CN" altLang="en-US" dirty="0"/>
              <a:t>学习规则。但是对于所有的</a:t>
            </a:r>
            <a:r>
              <a:rPr lang="en-US" altLang="zh-CN" dirty="0"/>
              <a:t>δ</a:t>
            </a:r>
            <a:r>
              <a:rPr lang="zh-CN" altLang="en-US" dirty="0"/>
              <a:t>学习规则而言，某神经元的权值修正量都正比于该神经元的输出误差和输入。</a:t>
            </a:r>
            <a:endParaRPr lang="zh-CN" altLang="en-US" dirty="0"/>
          </a:p>
          <a:p>
            <a:pPr eaLnBrk="1" hangingPunct="1"/>
            <a:r>
              <a:rPr lang="en-US" altLang="zh-CN" dirty="0"/>
              <a:t>BP</a:t>
            </a:r>
            <a:r>
              <a:rPr lang="zh-CN" altLang="en-US" dirty="0"/>
              <a:t>算法输出层对误差调整为</a:t>
            </a:r>
            <a:r>
              <a:rPr lang="en-US" altLang="zh-CN" dirty="0"/>
              <a:t>f</a:t>
            </a:r>
            <a:r>
              <a:rPr lang="en-US" altLang="zh-CN" dirty="0">
                <a:latin typeface="Times New Roman" panose="02020603050405020304" pitchFamily="18" charset="0"/>
              </a:rPr>
              <a:t>’</a:t>
            </a:r>
            <a:r>
              <a:rPr lang="en-US" altLang="zh-CN" dirty="0"/>
              <a:t>(net)(y-o)</a:t>
            </a:r>
            <a:r>
              <a:rPr lang="zh-CN" altLang="en-US" dirty="0"/>
              <a:t>。</a:t>
            </a:r>
            <a:endParaRPr lang="zh-CN" altLang="en-US" dirty="0"/>
          </a:p>
          <a:p>
            <a:pPr eaLnBrk="1" hangingPunct="1">
              <a:buFont typeface="Wingdings" panose="05000000000000000000" pitchFamily="2" charset="2"/>
              <a:buNone/>
            </a:pPr>
            <a:r>
              <a:rPr lang="zh-CN" altLang="en-US" dirty="0"/>
              <a:t> </a:t>
            </a:r>
            <a:endParaRPr lang="zh-CN" altLang="en-US" dirty="0"/>
          </a:p>
        </p:txBody>
      </p:sp>
      <p:sp>
        <p:nvSpPr>
          <p:cNvPr id="6963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69637" name="Rectangle 7"/>
          <p:cNvSpPr/>
          <p:nvPr/>
        </p:nvSpPr>
        <p:spPr>
          <a:xfrm>
            <a:off x="0" y="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2822" name="Object 6"/>
          <p:cNvGraphicFramePr>
            <a:graphicFrameLocks noChangeAspect="1"/>
          </p:cNvGraphicFramePr>
          <p:nvPr/>
        </p:nvGraphicFramePr>
        <p:xfrm>
          <a:off x="1547813" y="4076700"/>
          <a:ext cx="5184775" cy="2643188"/>
        </p:xfrm>
        <a:graphic>
          <a:graphicData uri="http://schemas.openxmlformats.org/presentationml/2006/ole">
            <mc:AlternateContent xmlns:mc="http://schemas.openxmlformats.org/markup-compatibility/2006">
              <mc:Choice xmlns:v="urn:schemas-microsoft-com:vml" Requires="v">
                <p:oleObj spid="_x0000_s3111" name="" r:id="rId1" imgW="1943100" imgH="990600" progId="Equation.3">
                  <p:embed/>
                </p:oleObj>
              </mc:Choice>
              <mc:Fallback>
                <p:oleObj name="" r:id="rId1" imgW="1943100" imgH="990600" progId="Equation.3">
                  <p:embed/>
                  <p:pic>
                    <p:nvPicPr>
                      <p:cNvPr id="0" name="图片 3110"/>
                      <p:cNvPicPr/>
                      <p:nvPr/>
                    </p:nvPicPr>
                    <p:blipFill>
                      <a:blip r:embed="rId2"/>
                      <a:stretch>
                        <a:fillRect/>
                      </a:stretch>
                    </p:blipFill>
                    <p:spPr>
                      <a:xfrm>
                        <a:off x="1547813" y="4076700"/>
                        <a:ext cx="5184775" cy="2643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xEl>
                                              <p:charRg st="0" end="72"/>
                                            </p:txEl>
                                          </p:spTgt>
                                        </p:tgtEl>
                                        <p:attrNameLst>
                                          <p:attrName>style.visibility</p:attrName>
                                        </p:attrNameLst>
                                      </p:cBhvr>
                                      <p:to>
                                        <p:strVal val="visible"/>
                                      </p:to>
                                    </p:set>
                                    <p:anim calcmode="lin" valueType="num">
                                      <p:cBhvr additive="base">
                                        <p:cTn id="7" dur="500" fill="hold"/>
                                        <p:tgtEl>
                                          <p:spTgt spid="162820">
                                            <p:txEl>
                                              <p:charRg st="0" end="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charRg st="0"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820">
                                            <p:txEl>
                                              <p:charRg st="72" end="99"/>
                                            </p:txEl>
                                          </p:spTgt>
                                        </p:tgtEl>
                                        <p:attrNameLst>
                                          <p:attrName>style.visibility</p:attrName>
                                        </p:attrNameLst>
                                      </p:cBhvr>
                                      <p:to>
                                        <p:strVal val="visible"/>
                                      </p:to>
                                    </p:set>
                                    <p:anim calcmode="lin" valueType="num">
                                      <p:cBhvr additive="base">
                                        <p:cTn id="13" dur="500" fill="hold"/>
                                        <p:tgtEl>
                                          <p:spTgt spid="162820">
                                            <p:txEl>
                                              <p:charRg st="72" end="9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2820">
                                            <p:txEl>
                                              <p:charRg st="72" end="9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2822"/>
                                        </p:tgtEl>
                                        <p:attrNameLst>
                                          <p:attrName>style.visibility</p:attrName>
                                        </p:attrNameLst>
                                      </p:cBhvr>
                                      <p:to>
                                        <p:strVal val="visible"/>
                                      </p:to>
                                    </p:set>
                                    <p:animEffect transition="in" filter="dissolve">
                                      <p:cBhvr>
                                        <p:cTn id="19"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隐藏层权的调整</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64867" name="Rectangle 3" descr="Rectangle: Click to edit Master text styles&#13;&#10;Second level&#13;&#10;Third level&#13;&#10;Fourth level&#13;&#10;Fifth level"/>
          <p:cNvSpPr>
            <a:spLocks noGrp="1"/>
          </p:cNvSpPr>
          <p:nvPr>
            <p:ph idx="1"/>
          </p:nvPr>
        </p:nvSpPr>
        <p:spPr>
          <a:xfrm>
            <a:off x="533400" y="1485900"/>
            <a:ext cx="8142288" cy="4751388"/>
          </a:xfrm>
          <a:ln/>
        </p:spPr>
        <p:txBody>
          <a:bodyPr vert="horz" wrap="square" lIns="91440" tIns="45720" rIns="91440" bIns="45720" anchor="t" anchorCtr="0"/>
          <a:p>
            <a:pPr eaLnBrk="1" hangingPunct="1">
              <a:lnSpc>
                <a:spcPct val="110000"/>
              </a:lnSpc>
            </a:pPr>
            <a:r>
              <a:rPr lang="en-US" altLang="zh-CN" sz="1600" dirty="0"/>
              <a:t>δ</a:t>
            </a:r>
            <a:r>
              <a:rPr lang="en-US" altLang="zh-CN" sz="1600" baseline="-25000" dirty="0"/>
              <a:t>pk-1</a:t>
            </a:r>
            <a:r>
              <a:rPr lang="zh-CN" altLang="en-US" sz="1600" dirty="0"/>
              <a:t>的值和</a:t>
            </a:r>
            <a:r>
              <a:rPr lang="en-US" altLang="zh-CN" sz="1600" dirty="0"/>
              <a:t>δ</a:t>
            </a:r>
            <a:r>
              <a:rPr lang="en-US" altLang="zh-CN" sz="1600" baseline="-25000" dirty="0"/>
              <a:t>1k</a:t>
            </a:r>
            <a:r>
              <a:rPr lang="zh-CN" altLang="en-US" sz="1600" dirty="0"/>
              <a:t>，</a:t>
            </a:r>
            <a:r>
              <a:rPr lang="en-US" altLang="zh-CN" sz="1600" dirty="0"/>
              <a:t>δ</a:t>
            </a:r>
            <a:r>
              <a:rPr lang="en-US" altLang="zh-CN" sz="1600" baseline="-25000" dirty="0"/>
              <a:t>2k</a:t>
            </a:r>
            <a:r>
              <a:rPr lang="zh-CN" altLang="en-US" sz="1600" dirty="0"/>
              <a:t>，</a:t>
            </a:r>
            <a:r>
              <a:rPr lang="en-US" altLang="zh-CN" sz="1600" dirty="0"/>
              <a:t>…</a:t>
            </a:r>
            <a:r>
              <a:rPr lang="zh-CN" altLang="en-US" sz="1600" dirty="0"/>
              <a:t>，</a:t>
            </a:r>
            <a:r>
              <a:rPr lang="en-US" altLang="zh-CN" sz="1600" dirty="0"/>
              <a:t>δ</a:t>
            </a:r>
            <a:r>
              <a:rPr lang="en-US" altLang="zh-CN" sz="1600" baseline="-25000" dirty="0"/>
              <a:t>mk</a:t>
            </a:r>
            <a:r>
              <a:rPr lang="zh-CN" altLang="en-US" sz="1600" dirty="0"/>
              <a:t>有关。</a:t>
            </a:r>
            <a:endParaRPr lang="zh-CN" altLang="en-US" sz="1600" dirty="0"/>
          </a:p>
          <a:p>
            <a:pPr eaLnBrk="1" hangingPunct="1">
              <a:lnSpc>
                <a:spcPct val="110000"/>
              </a:lnSpc>
            </a:pPr>
            <a:r>
              <a:rPr lang="zh-CN" altLang="en-US" sz="1600" dirty="0"/>
              <a:t>不妨认为第</a:t>
            </a:r>
            <a:r>
              <a:rPr lang="en-US" altLang="zh-CN" sz="1600" dirty="0"/>
              <a:t>k-1</a:t>
            </a:r>
            <a:r>
              <a:rPr lang="zh-CN" altLang="en-US" sz="1600" dirty="0"/>
              <a:t>层产生的误差通过连接权传递到了第</a:t>
            </a:r>
            <a:r>
              <a:rPr lang="en-US" altLang="zh-CN" sz="1600" dirty="0"/>
              <a:t>k</a:t>
            </a:r>
            <a:r>
              <a:rPr lang="zh-CN" altLang="en-US" sz="1600" dirty="0"/>
              <a:t>层神经元上 。</a:t>
            </a:r>
            <a:endParaRPr lang="zh-CN" altLang="en-US" sz="1600" dirty="0"/>
          </a:p>
          <a:p>
            <a:pPr eaLnBrk="1" hangingPunct="1">
              <a:lnSpc>
                <a:spcPct val="110000"/>
              </a:lnSpc>
            </a:pPr>
            <a:r>
              <a:rPr lang="zh-CN" altLang="en-US" sz="1600" dirty="0"/>
              <a:t>即，认为</a:t>
            </a:r>
            <a:r>
              <a:rPr lang="en-US" altLang="zh-CN" sz="1600" dirty="0"/>
              <a:t>δ</a:t>
            </a:r>
            <a:r>
              <a:rPr lang="en-US" altLang="zh-CN" sz="1600" baseline="-25000" dirty="0"/>
              <a:t>pk-1</a:t>
            </a:r>
            <a:endParaRPr lang="en-US" altLang="zh-CN" sz="1600" baseline="-25000" dirty="0"/>
          </a:p>
          <a:p>
            <a:pPr eaLnBrk="1" hangingPunct="1">
              <a:lnSpc>
                <a:spcPct val="110000"/>
              </a:lnSpc>
              <a:buFont typeface="Wingdings" panose="05000000000000000000" pitchFamily="2" charset="2"/>
              <a:buNone/>
            </a:pPr>
            <a:r>
              <a:rPr lang="en-US" altLang="zh-CN" sz="1600" dirty="0"/>
              <a:t>	</a:t>
            </a:r>
            <a:r>
              <a:rPr lang="zh-CN" altLang="en-US" sz="1600" dirty="0"/>
              <a:t>通过权</a:t>
            </a:r>
            <a:r>
              <a:rPr lang="en-US" altLang="zh-CN" sz="1600" dirty="0"/>
              <a:t>w</a:t>
            </a:r>
            <a:r>
              <a:rPr lang="en-US" altLang="zh-CN" sz="1600" baseline="-25000" dirty="0"/>
              <a:t>p1</a:t>
            </a:r>
            <a:r>
              <a:rPr lang="zh-CN" altLang="en-US" sz="1600" dirty="0"/>
              <a:t>对</a:t>
            </a:r>
            <a:r>
              <a:rPr lang="en-US" altLang="zh-CN" sz="1600" dirty="0"/>
              <a:t>δ</a:t>
            </a:r>
            <a:r>
              <a:rPr lang="en-US" altLang="zh-CN" sz="1600" baseline="-25000" dirty="0"/>
              <a:t>1k</a:t>
            </a:r>
            <a:r>
              <a:rPr lang="zh-CN" altLang="en-US" sz="1600" dirty="0"/>
              <a:t>做出贡献，</a:t>
            </a:r>
            <a:endParaRPr lang="zh-CN" altLang="en-US" sz="1600" dirty="0"/>
          </a:p>
          <a:p>
            <a:pPr eaLnBrk="1" hangingPunct="1">
              <a:lnSpc>
                <a:spcPct val="110000"/>
              </a:lnSpc>
              <a:buFont typeface="Wingdings" panose="05000000000000000000" pitchFamily="2" charset="2"/>
              <a:buNone/>
            </a:pPr>
            <a:r>
              <a:rPr lang="zh-CN" altLang="en-US" sz="1600" dirty="0"/>
              <a:t>	通过权</a:t>
            </a:r>
            <a:r>
              <a:rPr lang="en-US" altLang="zh-CN" sz="1600" dirty="0"/>
              <a:t>w</a:t>
            </a:r>
            <a:r>
              <a:rPr lang="en-US" altLang="zh-CN" sz="1600" baseline="-25000" dirty="0"/>
              <a:t>p2</a:t>
            </a:r>
            <a:r>
              <a:rPr lang="zh-CN" altLang="en-US" sz="1600" dirty="0"/>
              <a:t>对</a:t>
            </a:r>
            <a:r>
              <a:rPr lang="en-US" altLang="zh-CN" sz="1600" dirty="0"/>
              <a:t>δ</a:t>
            </a:r>
            <a:r>
              <a:rPr lang="en-US" altLang="zh-CN" sz="1600" baseline="-25000" dirty="0"/>
              <a:t>2k</a:t>
            </a:r>
            <a:r>
              <a:rPr lang="zh-CN" altLang="en-US" sz="1600" dirty="0"/>
              <a:t>做出贡献，</a:t>
            </a:r>
            <a:endParaRPr lang="zh-CN" altLang="en-US" sz="1600" dirty="0"/>
          </a:p>
          <a:p>
            <a:pPr eaLnBrk="1" hangingPunct="1">
              <a:lnSpc>
                <a:spcPct val="110000"/>
              </a:lnSpc>
              <a:buFont typeface="Wingdings" panose="05000000000000000000" pitchFamily="2" charset="2"/>
              <a:buNone/>
            </a:pPr>
            <a:r>
              <a:rPr lang="zh-CN" altLang="en-US" sz="1600" dirty="0"/>
              <a:t>	</a:t>
            </a:r>
            <a:r>
              <a:rPr lang="en-US" altLang="zh-CN" sz="1600" dirty="0"/>
              <a:t>……</a:t>
            </a:r>
            <a:endParaRPr lang="en-US" altLang="zh-CN" sz="1600" dirty="0"/>
          </a:p>
          <a:p>
            <a:pPr eaLnBrk="1" hangingPunct="1">
              <a:lnSpc>
                <a:spcPct val="110000"/>
              </a:lnSpc>
              <a:buFont typeface="Wingdings" panose="05000000000000000000" pitchFamily="2" charset="2"/>
              <a:buNone/>
            </a:pPr>
            <a:r>
              <a:rPr lang="en-US" altLang="zh-CN" sz="1600" dirty="0"/>
              <a:t>	</a:t>
            </a:r>
            <a:r>
              <a:rPr lang="zh-CN" altLang="en-US" sz="1600" dirty="0"/>
              <a:t>通过权</a:t>
            </a:r>
            <a:r>
              <a:rPr lang="en-US" altLang="zh-CN" sz="1600" dirty="0"/>
              <a:t>w</a:t>
            </a:r>
            <a:r>
              <a:rPr lang="en-US" altLang="zh-CN" sz="1600" baseline="-25000" dirty="0"/>
              <a:t>pm</a:t>
            </a:r>
            <a:r>
              <a:rPr lang="zh-CN" altLang="en-US" sz="1600" dirty="0"/>
              <a:t>对</a:t>
            </a:r>
            <a:r>
              <a:rPr lang="en-US" altLang="zh-CN" sz="1600" dirty="0"/>
              <a:t>δ</a:t>
            </a:r>
            <a:r>
              <a:rPr lang="en-US" altLang="zh-CN" sz="1600" baseline="-25000" dirty="0"/>
              <a:t>mk</a:t>
            </a:r>
            <a:r>
              <a:rPr lang="zh-CN" altLang="en-US" sz="1600" dirty="0"/>
              <a:t>做出贡献。</a:t>
            </a:r>
            <a:endParaRPr lang="zh-CN" altLang="en-US" sz="1600" dirty="0"/>
          </a:p>
          <a:p>
            <a:pPr eaLnBrk="1" hangingPunct="1">
              <a:lnSpc>
                <a:spcPct val="110000"/>
              </a:lnSpc>
              <a:buFont typeface="Wingdings" panose="05000000000000000000" pitchFamily="2" charset="2"/>
              <a:buNone/>
            </a:pPr>
            <a:endParaRPr lang="zh-CN" altLang="en-US" sz="1600" dirty="0"/>
          </a:p>
          <a:p>
            <a:pPr eaLnBrk="1" hangingPunct="1">
              <a:lnSpc>
                <a:spcPct val="110000"/>
              </a:lnSpc>
              <a:buFont typeface="Wingdings" panose="05000000000000000000" pitchFamily="2" charset="2"/>
              <a:buNone/>
            </a:pPr>
            <a:endParaRPr lang="zh-CN" altLang="en-US" sz="1600" dirty="0"/>
          </a:p>
          <a:p>
            <a:pPr eaLnBrk="1" hangingPunct="1">
              <a:lnSpc>
                <a:spcPct val="110000"/>
              </a:lnSpc>
              <a:buFont typeface="Wingdings" panose="05000000000000000000" pitchFamily="2" charset="2"/>
              <a:buNone/>
            </a:pPr>
            <a:endParaRPr lang="zh-CN" altLang="en-US" sz="1600" dirty="0"/>
          </a:p>
          <a:p>
            <a:pPr eaLnBrk="1" hangingPunct="1">
              <a:lnSpc>
                <a:spcPct val="110000"/>
              </a:lnSpc>
              <a:buFont typeface="Wingdings" panose="05000000000000000000" pitchFamily="2" charset="2"/>
              <a:buNone/>
            </a:pPr>
            <a:endParaRPr lang="zh-CN" altLang="en-US" sz="1600" dirty="0"/>
          </a:p>
          <a:p>
            <a:pPr eaLnBrk="1" hangingPunct="1">
              <a:lnSpc>
                <a:spcPct val="110000"/>
              </a:lnSpc>
              <a:buFont typeface="Wingdings" panose="05000000000000000000" pitchFamily="2" charset="2"/>
              <a:buNone/>
            </a:pPr>
            <a:endParaRPr lang="zh-CN" altLang="en-US" sz="1600" dirty="0"/>
          </a:p>
          <a:p>
            <a:pPr eaLnBrk="1" hangingPunct="1">
              <a:lnSpc>
                <a:spcPct val="110000"/>
              </a:lnSpc>
              <a:buFont typeface="Wingdings" panose="05000000000000000000" pitchFamily="2" charset="2"/>
              <a:buNone/>
            </a:pPr>
            <a:endParaRPr lang="zh-CN" altLang="en-US" sz="1600" dirty="0"/>
          </a:p>
          <a:p>
            <a:pPr eaLnBrk="1" hangingPunct="1">
              <a:lnSpc>
                <a:spcPct val="110000"/>
              </a:lnSpc>
              <a:buFont typeface="Wingdings" panose="05000000000000000000" pitchFamily="2" charset="2"/>
              <a:buNone/>
            </a:pPr>
            <a:r>
              <a:rPr lang="zh-CN" altLang="en-US" sz="1600" dirty="0"/>
              <a:t>					</a:t>
            </a:r>
            <a:endParaRPr lang="zh-CN" altLang="en-US" sz="1600" dirty="0"/>
          </a:p>
        </p:txBody>
      </p:sp>
      <p:sp>
        <p:nvSpPr>
          <p:cNvPr id="7066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70661" name="Rectangle 5"/>
          <p:cNvSpPr/>
          <p:nvPr/>
        </p:nvSpPr>
        <p:spPr>
          <a:xfrm>
            <a:off x="0" y="29718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4868" name="Object 4"/>
          <p:cNvGraphicFramePr>
            <a:graphicFrameLocks noChangeAspect="1"/>
          </p:cNvGraphicFramePr>
          <p:nvPr/>
        </p:nvGraphicFramePr>
        <p:xfrm>
          <a:off x="755650" y="3716338"/>
          <a:ext cx="3703638" cy="1654175"/>
        </p:xfrm>
        <a:graphic>
          <a:graphicData uri="http://schemas.openxmlformats.org/presentationml/2006/ole">
            <mc:AlternateContent xmlns:mc="http://schemas.openxmlformats.org/markup-compatibility/2006">
              <mc:Choice xmlns:v="urn:schemas-microsoft-com:vml" Requires="v">
                <p:oleObj spid="_x0000_s3112" name="" r:id="rId1" imgW="2044700" imgH="914400" progId="Equation.3">
                  <p:embed/>
                </p:oleObj>
              </mc:Choice>
              <mc:Fallback>
                <p:oleObj name="" r:id="rId1" imgW="2044700" imgH="914400" progId="Equation.3">
                  <p:embed/>
                  <p:pic>
                    <p:nvPicPr>
                      <p:cNvPr id="0" name="图片 3111"/>
                      <p:cNvPicPr/>
                      <p:nvPr/>
                    </p:nvPicPr>
                    <p:blipFill>
                      <a:blip r:embed="rId2"/>
                      <a:stretch>
                        <a:fillRect/>
                      </a:stretch>
                    </p:blipFill>
                    <p:spPr>
                      <a:xfrm>
                        <a:off x="755650" y="3716338"/>
                        <a:ext cx="3703638" cy="1654175"/>
                      </a:xfrm>
                      <a:prstGeom prst="rect">
                        <a:avLst/>
                      </a:prstGeom>
                      <a:noFill/>
                      <a:ln w="38100">
                        <a:noFill/>
                        <a:miter/>
                      </a:ln>
                    </p:spPr>
                  </p:pic>
                </p:oleObj>
              </mc:Fallback>
            </mc:AlternateContent>
          </a:graphicData>
        </a:graphic>
      </p:graphicFrame>
      <p:sp>
        <p:nvSpPr>
          <p:cNvPr id="70663" name="Rectangle 7"/>
          <p:cNvSpPr/>
          <p:nvPr/>
        </p:nvSpPr>
        <p:spPr>
          <a:xfrm>
            <a:off x="0" y="27193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4870" name="Object 6"/>
          <p:cNvGraphicFramePr>
            <a:graphicFrameLocks noChangeAspect="1"/>
          </p:cNvGraphicFramePr>
          <p:nvPr/>
        </p:nvGraphicFramePr>
        <p:xfrm>
          <a:off x="4500563" y="3860800"/>
          <a:ext cx="4313237" cy="2303463"/>
        </p:xfrm>
        <a:graphic>
          <a:graphicData uri="http://schemas.openxmlformats.org/presentationml/2006/ole">
            <mc:AlternateContent xmlns:mc="http://schemas.openxmlformats.org/markup-compatibility/2006">
              <mc:Choice xmlns:v="urn:schemas-microsoft-com:vml" Requires="v">
                <p:oleObj spid="_x0000_s3110" name="" r:id="rId3" imgW="2654300" imgH="1422400" progId="Equation.3">
                  <p:embed/>
                </p:oleObj>
              </mc:Choice>
              <mc:Fallback>
                <p:oleObj name="" r:id="rId3" imgW="2654300" imgH="1422400" progId="Equation.3">
                  <p:embed/>
                  <p:pic>
                    <p:nvPicPr>
                      <p:cNvPr id="0" name="图片 3109"/>
                      <p:cNvPicPr/>
                      <p:nvPr/>
                    </p:nvPicPr>
                    <p:blipFill>
                      <a:blip r:embed="rId4"/>
                      <a:stretch>
                        <a:fillRect/>
                      </a:stretch>
                    </p:blipFill>
                    <p:spPr>
                      <a:xfrm>
                        <a:off x="4500563" y="3860800"/>
                        <a:ext cx="4313237" cy="23034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charRg st="0" end="25"/>
                                            </p:txEl>
                                          </p:spTgt>
                                        </p:tgtEl>
                                        <p:attrNameLst>
                                          <p:attrName>style.visibility</p:attrName>
                                        </p:attrNameLst>
                                      </p:cBhvr>
                                      <p:to>
                                        <p:strVal val="visible"/>
                                      </p:to>
                                    </p:set>
                                    <p:anim calcmode="lin" valueType="num">
                                      <p:cBhvr additive="base">
                                        <p:cTn id="7" dur="500" fill="hold"/>
                                        <p:tgtEl>
                                          <p:spTgt spid="164867">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7">
                                            <p:txEl>
                                              <p:charRg st="25" end="58"/>
                                            </p:txEl>
                                          </p:spTgt>
                                        </p:tgtEl>
                                        <p:attrNameLst>
                                          <p:attrName>style.visibility</p:attrName>
                                        </p:attrNameLst>
                                      </p:cBhvr>
                                      <p:to>
                                        <p:strVal val="visible"/>
                                      </p:to>
                                    </p:set>
                                    <p:anim calcmode="lin" valueType="num">
                                      <p:cBhvr additive="base">
                                        <p:cTn id="13" dur="500" fill="hold"/>
                                        <p:tgtEl>
                                          <p:spTgt spid="164867">
                                            <p:txEl>
                                              <p:charRg st="25"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charRg st="25" end="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7">
                                            <p:txEl>
                                              <p:charRg st="58" end="68"/>
                                            </p:txEl>
                                          </p:spTgt>
                                        </p:tgtEl>
                                        <p:attrNameLst>
                                          <p:attrName>style.visibility</p:attrName>
                                        </p:attrNameLst>
                                      </p:cBhvr>
                                      <p:to>
                                        <p:strVal val="visible"/>
                                      </p:to>
                                    </p:set>
                                    <p:anim calcmode="lin" valueType="num">
                                      <p:cBhvr additive="base">
                                        <p:cTn id="19" dur="500" fill="hold"/>
                                        <p:tgtEl>
                                          <p:spTgt spid="164867">
                                            <p:txEl>
                                              <p:charRg st="58" end="6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7">
                                            <p:txEl>
                                              <p:charRg st="58" end="6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867">
                                            <p:txEl>
                                              <p:charRg st="68" end="85"/>
                                            </p:txEl>
                                          </p:spTgt>
                                        </p:tgtEl>
                                        <p:attrNameLst>
                                          <p:attrName>style.visibility</p:attrName>
                                        </p:attrNameLst>
                                      </p:cBhvr>
                                      <p:to>
                                        <p:strVal val="visible"/>
                                      </p:to>
                                    </p:set>
                                    <p:anim calcmode="lin" valueType="num">
                                      <p:cBhvr additive="base">
                                        <p:cTn id="25" dur="500" fill="hold"/>
                                        <p:tgtEl>
                                          <p:spTgt spid="164867">
                                            <p:txEl>
                                              <p:charRg st="68" end="8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7">
                                            <p:txEl>
                                              <p:charRg st="68" end="8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4867">
                                            <p:txEl>
                                              <p:charRg st="85" end="102"/>
                                            </p:txEl>
                                          </p:spTgt>
                                        </p:tgtEl>
                                        <p:attrNameLst>
                                          <p:attrName>style.visibility</p:attrName>
                                        </p:attrNameLst>
                                      </p:cBhvr>
                                      <p:to>
                                        <p:strVal val="visible"/>
                                      </p:to>
                                    </p:set>
                                    <p:anim calcmode="lin" valueType="num">
                                      <p:cBhvr additive="base">
                                        <p:cTn id="31" dur="500" fill="hold"/>
                                        <p:tgtEl>
                                          <p:spTgt spid="164867">
                                            <p:txEl>
                                              <p:charRg st="85" end="10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867">
                                            <p:txEl>
                                              <p:charRg st="85" end="10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4867">
                                            <p:txEl>
                                              <p:charRg st="102" end="106"/>
                                            </p:txEl>
                                          </p:spTgt>
                                        </p:tgtEl>
                                        <p:attrNameLst>
                                          <p:attrName>style.visibility</p:attrName>
                                        </p:attrNameLst>
                                      </p:cBhvr>
                                      <p:to>
                                        <p:strVal val="visible"/>
                                      </p:to>
                                    </p:set>
                                    <p:anim calcmode="lin" valueType="num">
                                      <p:cBhvr additive="base">
                                        <p:cTn id="37" dur="500" fill="hold"/>
                                        <p:tgtEl>
                                          <p:spTgt spid="164867">
                                            <p:txEl>
                                              <p:charRg st="102" end="10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867">
                                            <p:txEl>
                                              <p:charRg st="102" end="10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4867">
                                            <p:txEl>
                                              <p:charRg st="106" end="123"/>
                                            </p:txEl>
                                          </p:spTgt>
                                        </p:tgtEl>
                                        <p:attrNameLst>
                                          <p:attrName>style.visibility</p:attrName>
                                        </p:attrNameLst>
                                      </p:cBhvr>
                                      <p:to>
                                        <p:strVal val="visible"/>
                                      </p:to>
                                    </p:set>
                                    <p:anim calcmode="lin" valueType="num">
                                      <p:cBhvr additive="base">
                                        <p:cTn id="43" dur="500" fill="hold"/>
                                        <p:tgtEl>
                                          <p:spTgt spid="164867">
                                            <p:txEl>
                                              <p:charRg st="106" end="12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4867">
                                            <p:txEl>
                                              <p:charRg st="106" end="12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64868"/>
                                        </p:tgtEl>
                                        <p:attrNameLst>
                                          <p:attrName>style.visibility</p:attrName>
                                        </p:attrNameLst>
                                      </p:cBhvr>
                                      <p:to>
                                        <p:strVal val="visible"/>
                                      </p:to>
                                    </p:set>
                                    <p:animEffect transition="in" filter="dissolve">
                                      <p:cBhvr>
                                        <p:cTn id="49" dur="500"/>
                                        <p:tgtEl>
                                          <p:spTgt spid="16486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64870"/>
                                        </p:tgtEl>
                                        <p:attrNameLst>
                                          <p:attrName>style.visibility</p:attrName>
                                        </p:attrNameLst>
                                      </p:cBhvr>
                                      <p:to>
                                        <p:strVal val="visible"/>
                                      </p:to>
                                    </p:set>
                                    <p:animEffect transition="in" filter="dissolve">
                                      <p:cBhvr>
                                        <p:cTn id="54" dur="500"/>
                                        <p:tgtEl>
                                          <p:spTgt spid="164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noChangeArrowheads="1"/>
          </p:cNvSpPr>
          <p:nvPr>
            <p:ph type="title"/>
          </p:nvPr>
        </p:nvSpPr>
        <p:spPr>
          <a:xfrm>
            <a:off x="609600" y="333375"/>
            <a:ext cx="7772400" cy="835025"/>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BP</a:t>
            </a:r>
            <a:r>
              <a:rPr kumimoji="0" lang="zh-CN" altLang="en-US"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算法的理论解释</a:t>
            </a:r>
            <a:endParaRPr kumimoji="0" lang="zh-CN" altLang="en-US" sz="40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65891" name="Rectangle 3" descr="Rectangle: Click to edit Master text styles&#13;&#10;Second level&#13;&#10;Third level&#13;&#10;Fourth level&#13;&#10;Fifth level"/>
          <p:cNvSpPr>
            <a:spLocks noGrp="1"/>
          </p:cNvSpPr>
          <p:nvPr>
            <p:ph idx="1"/>
          </p:nvPr>
        </p:nvSpPr>
        <p:spPr>
          <a:xfrm>
            <a:off x="838200" y="1412875"/>
            <a:ext cx="7772400" cy="5184775"/>
          </a:xfrm>
          <a:ln/>
        </p:spPr>
        <p:txBody>
          <a:bodyPr vert="horz" wrap="square" lIns="91440" tIns="45720" rIns="91440" bIns="45720" anchor="t" anchorCtr="0"/>
          <a:p>
            <a:pPr eaLnBrk="1" hangingPunct="1"/>
            <a:r>
              <a:rPr lang="zh-CN" altLang="en-US" sz="2800" dirty="0"/>
              <a:t>该算法中</a:t>
            </a:r>
            <a:r>
              <a:rPr lang="en-US" altLang="zh-CN" sz="2800" dirty="0"/>
              <a:t>δ</a:t>
            </a:r>
            <a:r>
              <a:rPr lang="zh-CN" altLang="en-US" sz="2800" dirty="0"/>
              <a:t>学习规则的实质是利用梯度最速下降法，使权值沿误差函数的负梯度方向改变。</a:t>
            </a:r>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误差测度方法：</a:t>
            </a:r>
            <a:endParaRPr lang="zh-CN" altLang="en-US" sz="2800" dirty="0"/>
          </a:p>
          <a:p>
            <a:pPr lvl="1" eaLnBrk="1" hangingPunct="1"/>
            <a:r>
              <a:rPr lang="zh-CN" altLang="en-US" sz="2400" dirty="0"/>
              <a:t>用理想输出与实际输出的方差作为相应的误差测度：</a:t>
            </a:r>
            <a:endParaRPr lang="zh-CN" altLang="en-US" sz="2400" dirty="0"/>
          </a:p>
          <a:p>
            <a:pPr lvl="1" eaLnBrk="1" hangingPunct="1"/>
            <a:endParaRPr lang="zh-CN" altLang="en-US" sz="2400" dirty="0"/>
          </a:p>
          <a:p>
            <a:pPr lvl="1" eaLnBrk="1" hangingPunct="1"/>
            <a:endParaRPr lang="zh-CN" altLang="en-US" dirty="0"/>
          </a:p>
          <a:p>
            <a:pPr lvl="1" eaLnBrk="1" hangingPunct="1">
              <a:spcAft>
                <a:spcPct val="50000"/>
              </a:spcAft>
              <a:buFont typeface="Wingdings" panose="05000000000000000000" pitchFamily="2" charset="2"/>
              <a:buNone/>
            </a:pPr>
            <a:r>
              <a:rPr lang="zh-CN" altLang="en-US" dirty="0"/>
              <a:t>                        </a:t>
            </a:r>
            <a:r>
              <a:rPr lang="en-US" altLang="zh-CN" dirty="0"/>
              <a:t>E=∑E</a:t>
            </a:r>
            <a:r>
              <a:rPr lang="en-US" altLang="zh-CN" baseline="-25000" dirty="0"/>
              <a:t>p</a:t>
            </a:r>
            <a:r>
              <a:rPr lang="en-US" altLang="zh-CN" dirty="0"/>
              <a:t> </a:t>
            </a:r>
            <a:endParaRPr lang="en-US" altLang="zh-CN" dirty="0"/>
          </a:p>
        </p:txBody>
      </p:sp>
      <p:sp>
        <p:nvSpPr>
          <p:cNvPr id="7168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71685" name="Rectangle 7"/>
          <p:cNvSpPr/>
          <p:nvPr/>
        </p:nvSpPr>
        <p:spPr>
          <a:xfrm>
            <a:off x="0" y="3205163"/>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5894" name="Object 6"/>
          <p:cNvGraphicFramePr>
            <a:graphicFrameLocks noChangeAspect="1"/>
          </p:cNvGraphicFramePr>
          <p:nvPr/>
        </p:nvGraphicFramePr>
        <p:xfrm>
          <a:off x="3132138" y="2420938"/>
          <a:ext cx="2376487" cy="1212850"/>
        </p:xfrm>
        <a:graphic>
          <a:graphicData uri="http://schemas.openxmlformats.org/presentationml/2006/ole">
            <mc:AlternateContent xmlns:mc="http://schemas.openxmlformats.org/markup-compatibility/2006">
              <mc:Choice xmlns:v="urn:schemas-microsoft-com:vml" Requires="v">
                <p:oleObj spid="_x0000_s3109" name="" r:id="rId1" imgW="875665" imgH="444500" progId="Equation.3">
                  <p:embed/>
                </p:oleObj>
              </mc:Choice>
              <mc:Fallback>
                <p:oleObj name="" r:id="rId1" imgW="875665" imgH="444500" progId="Equation.3">
                  <p:embed/>
                  <p:pic>
                    <p:nvPicPr>
                      <p:cNvPr id="0" name="图片 3108"/>
                      <p:cNvPicPr/>
                      <p:nvPr/>
                    </p:nvPicPr>
                    <p:blipFill>
                      <a:blip r:embed="rId2"/>
                      <a:stretch>
                        <a:fillRect/>
                      </a:stretch>
                    </p:blipFill>
                    <p:spPr>
                      <a:xfrm>
                        <a:off x="3132138" y="2420938"/>
                        <a:ext cx="2376487" cy="1212850"/>
                      </a:xfrm>
                      <a:prstGeom prst="rect">
                        <a:avLst/>
                      </a:prstGeom>
                      <a:noFill/>
                      <a:ln w="38100">
                        <a:noFill/>
                        <a:miter/>
                      </a:ln>
                    </p:spPr>
                  </p:pic>
                </p:oleObj>
              </mc:Fallback>
            </mc:AlternateContent>
          </a:graphicData>
        </a:graphic>
      </p:graphicFrame>
      <p:sp>
        <p:nvSpPr>
          <p:cNvPr id="71687" name="Rectangle 13"/>
          <p:cNvSpPr/>
          <p:nvPr/>
        </p:nvSpPr>
        <p:spPr>
          <a:xfrm>
            <a:off x="0" y="32146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5900" name="Object 12"/>
          <p:cNvGraphicFramePr>
            <a:graphicFrameLocks noChangeAspect="1"/>
          </p:cNvGraphicFramePr>
          <p:nvPr/>
        </p:nvGraphicFramePr>
        <p:xfrm>
          <a:off x="2771775" y="5013325"/>
          <a:ext cx="2786063" cy="841375"/>
        </p:xfrm>
        <a:graphic>
          <a:graphicData uri="http://schemas.openxmlformats.org/presentationml/2006/ole">
            <mc:AlternateContent xmlns:mc="http://schemas.openxmlformats.org/markup-compatibility/2006">
              <mc:Choice xmlns:v="urn:schemas-microsoft-com:vml" Requires="v">
                <p:oleObj spid="_x0000_s3113" name="" r:id="rId3" imgW="1422400" imgH="431800" progId="Equation.3">
                  <p:embed/>
                </p:oleObj>
              </mc:Choice>
              <mc:Fallback>
                <p:oleObj name="" r:id="rId3" imgW="1422400" imgH="431800" progId="Equation.3">
                  <p:embed/>
                  <p:pic>
                    <p:nvPicPr>
                      <p:cNvPr id="0" name="图片 3112"/>
                      <p:cNvPicPr/>
                      <p:nvPr/>
                    </p:nvPicPr>
                    <p:blipFill>
                      <a:blip r:embed="rId4"/>
                      <a:stretch>
                        <a:fillRect/>
                      </a:stretch>
                    </p:blipFill>
                    <p:spPr>
                      <a:xfrm>
                        <a:off x="2771775" y="5013325"/>
                        <a:ext cx="2786063" cy="841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charRg st="0" end="41"/>
                                            </p:txEl>
                                          </p:spTgt>
                                        </p:tgtEl>
                                        <p:attrNameLst>
                                          <p:attrName>style.visibility</p:attrName>
                                        </p:attrNameLst>
                                      </p:cBhvr>
                                      <p:to>
                                        <p:strVal val="visible"/>
                                      </p:to>
                                    </p:set>
                                    <p:anim calcmode="lin" valueType="num">
                                      <p:cBhvr additive="base">
                                        <p:cTn id="7" dur="500" fill="hold"/>
                                        <p:tgtEl>
                                          <p:spTgt spid="165891">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65894"/>
                                        </p:tgtEl>
                                        <p:attrNameLst>
                                          <p:attrName>style.visibility</p:attrName>
                                        </p:attrNameLst>
                                      </p:cBhvr>
                                      <p:to>
                                        <p:strVal val="visible"/>
                                      </p:to>
                                    </p:set>
                                    <p:animEffect transition="in" filter="dissolve">
                                      <p:cBhvr>
                                        <p:cTn id="13" dur="500"/>
                                        <p:tgtEl>
                                          <p:spTgt spid="16589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5891">
                                            <p:txEl>
                                              <p:charRg st="44" end="52"/>
                                            </p:txEl>
                                          </p:spTgt>
                                        </p:tgtEl>
                                        <p:attrNameLst>
                                          <p:attrName>style.visibility</p:attrName>
                                        </p:attrNameLst>
                                      </p:cBhvr>
                                      <p:to>
                                        <p:strVal val="visible"/>
                                      </p:to>
                                    </p:set>
                                    <p:anim calcmode="lin" valueType="num">
                                      <p:cBhvr additive="base">
                                        <p:cTn id="18" dur="500" fill="hold"/>
                                        <p:tgtEl>
                                          <p:spTgt spid="165891">
                                            <p:txEl>
                                              <p:charRg st="44" end="5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5891">
                                            <p:txEl>
                                              <p:charRg st="44" end="5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5891">
                                            <p:txEl>
                                              <p:charRg st="52" end="76"/>
                                            </p:txEl>
                                          </p:spTgt>
                                        </p:tgtEl>
                                        <p:attrNameLst>
                                          <p:attrName>style.visibility</p:attrName>
                                        </p:attrNameLst>
                                      </p:cBhvr>
                                      <p:to>
                                        <p:strVal val="visible"/>
                                      </p:to>
                                    </p:set>
                                    <p:anim calcmode="lin" valueType="num">
                                      <p:cBhvr additive="base">
                                        <p:cTn id="24" dur="500" fill="hold"/>
                                        <p:tgtEl>
                                          <p:spTgt spid="165891">
                                            <p:txEl>
                                              <p:charRg st="52" end="7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5891">
                                            <p:txEl>
                                              <p:charRg st="52" end="7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65900"/>
                                        </p:tgtEl>
                                        <p:attrNameLst>
                                          <p:attrName>style.visibility</p:attrName>
                                        </p:attrNameLst>
                                      </p:cBhvr>
                                      <p:to>
                                        <p:strVal val="visible"/>
                                      </p:to>
                                    </p:set>
                                    <p:animEffect transition="in" filter="dissolve">
                                      <p:cBhvr>
                                        <p:cTn id="30" dur="500"/>
                                        <p:tgtEl>
                                          <p:spTgt spid="16590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5891">
                                            <p:txEl>
                                              <p:charRg st="78" end="109"/>
                                            </p:txEl>
                                          </p:spTgt>
                                        </p:tgtEl>
                                        <p:attrNameLst>
                                          <p:attrName>style.visibility</p:attrName>
                                        </p:attrNameLst>
                                      </p:cBhvr>
                                      <p:to>
                                        <p:strVal val="visible"/>
                                      </p:to>
                                    </p:set>
                                    <p:anim calcmode="lin" valueType="num">
                                      <p:cBhvr additive="base">
                                        <p:cTn id="35" dur="500" fill="hold"/>
                                        <p:tgtEl>
                                          <p:spTgt spid="165891">
                                            <p:txEl>
                                              <p:charRg st="78" end="10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5891">
                                            <p:txEl>
                                              <p:charRg st="78"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最速下降法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66915" name="Rectangle 3" descr="Rectangle: Click to edit Master text styles&#13;&#10;Second level&#13;&#10;Third level&#13;&#10;Fourth level&#13;&#10;Fifth level"/>
          <p:cNvSpPr>
            <a:spLocks noGrp="1"/>
          </p:cNvSpPr>
          <p:nvPr>
            <p:ph idx="1"/>
          </p:nvPr>
        </p:nvSpPr>
        <p:spPr>
          <a:xfrm>
            <a:off x="838200" y="1485900"/>
            <a:ext cx="7772400" cy="4895850"/>
          </a:xfrm>
          <a:ln/>
        </p:spPr>
        <p:txBody>
          <a:bodyPr vert="horz" wrap="square" lIns="91440" tIns="45720" rIns="91440" bIns="45720" anchor="t" anchorCtr="0"/>
          <a:p>
            <a:pPr eaLnBrk="1" hangingPunct="1">
              <a:lnSpc>
                <a:spcPct val="80000"/>
              </a:lnSpc>
            </a:pPr>
            <a:r>
              <a:rPr lang="zh-CN" altLang="en-US" dirty="0"/>
              <a:t>最速下降法，要求</a:t>
            </a:r>
            <a:r>
              <a:rPr lang="en-US" altLang="zh-CN" dirty="0"/>
              <a:t>E</a:t>
            </a:r>
            <a:r>
              <a:rPr lang="zh-CN" altLang="en-US" dirty="0"/>
              <a:t>的极小点</a:t>
            </a:r>
            <a:endParaRPr lang="zh-CN" altLang="en-US" dirty="0"/>
          </a:p>
        </p:txBody>
      </p:sp>
      <p:sp>
        <p:nvSpPr>
          <p:cNvPr id="7270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166916" name="Picture 4"/>
          <p:cNvPicPr>
            <a:picLocks noChangeAspect="1"/>
          </p:cNvPicPr>
          <p:nvPr/>
        </p:nvPicPr>
        <p:blipFill>
          <a:blip r:embed="rId1">
            <a:biLevel thresh="50000"/>
            <a:grayscl/>
          </a:blip>
          <a:stretch>
            <a:fillRect/>
          </a:stretch>
        </p:blipFill>
        <p:spPr>
          <a:xfrm>
            <a:off x="2640013" y="1982788"/>
            <a:ext cx="2292350" cy="969962"/>
          </a:xfrm>
          <a:prstGeom prst="rect">
            <a:avLst/>
          </a:prstGeom>
          <a:noFill/>
          <a:ln w="9525">
            <a:noFill/>
          </a:ln>
        </p:spPr>
      </p:pic>
      <p:pic>
        <p:nvPicPr>
          <p:cNvPr id="166917" name="Picture 5"/>
          <p:cNvPicPr>
            <a:picLocks noChangeAspect="1"/>
          </p:cNvPicPr>
          <p:nvPr/>
        </p:nvPicPr>
        <p:blipFill>
          <a:blip r:embed="rId2"/>
          <a:stretch>
            <a:fillRect/>
          </a:stretch>
        </p:blipFill>
        <p:spPr>
          <a:xfrm>
            <a:off x="1263650" y="2990850"/>
            <a:ext cx="3308350" cy="3390900"/>
          </a:xfrm>
          <a:prstGeom prst="rect">
            <a:avLst/>
          </a:prstGeom>
          <a:noFill/>
          <a:ln w="9525">
            <a:noFill/>
          </a:ln>
        </p:spPr>
      </p:pic>
      <p:pic>
        <p:nvPicPr>
          <p:cNvPr id="166918" name="Picture 6"/>
          <p:cNvPicPr>
            <a:picLocks noChangeAspect="1"/>
          </p:cNvPicPr>
          <p:nvPr/>
        </p:nvPicPr>
        <p:blipFill>
          <a:blip r:embed="rId3"/>
          <a:stretch>
            <a:fillRect/>
          </a:stretch>
        </p:blipFill>
        <p:spPr>
          <a:xfrm>
            <a:off x="4789488" y="3032125"/>
            <a:ext cx="3311525" cy="3243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915">
                                            <p:txEl>
                                              <p:charRg st="0" end="14"/>
                                            </p:txEl>
                                          </p:spTgt>
                                        </p:tgtEl>
                                        <p:attrNameLst>
                                          <p:attrName>style.visibility</p:attrName>
                                        </p:attrNameLst>
                                      </p:cBhvr>
                                      <p:to>
                                        <p:strVal val="visible"/>
                                      </p:to>
                                    </p:set>
                                    <p:anim calcmode="lin" valueType="num">
                                      <p:cBhvr additive="base">
                                        <p:cTn id="7" dur="500" fill="hold"/>
                                        <p:tgtEl>
                                          <p:spTgt spid="166915">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5">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66916"/>
                                        </p:tgtEl>
                                        <p:attrNameLst>
                                          <p:attrName>style.visibility</p:attrName>
                                        </p:attrNameLst>
                                      </p:cBhvr>
                                      <p:to>
                                        <p:strVal val="visible"/>
                                      </p:to>
                                    </p:set>
                                    <p:animEffect transition="in" filter="dissolve">
                                      <p:cBhvr>
                                        <p:cTn id="13" dur="500"/>
                                        <p:tgtEl>
                                          <p:spTgt spid="1669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66917"/>
                                        </p:tgtEl>
                                        <p:attrNameLst>
                                          <p:attrName>style.visibility</p:attrName>
                                        </p:attrNameLst>
                                      </p:cBhvr>
                                      <p:to>
                                        <p:strVal val="visible"/>
                                      </p:to>
                                    </p:set>
                                    <p:animEffect transition="in" filter="dissolve">
                                      <p:cBhvr>
                                        <p:cTn id="18" dur="500"/>
                                        <p:tgtEl>
                                          <p:spTgt spid="1669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66918"/>
                                        </p:tgtEl>
                                        <p:attrNameLst>
                                          <p:attrName>style.visibility</p:attrName>
                                        </p:attrNameLst>
                                      </p:cBhvr>
                                      <p:to>
                                        <p:strVal val="visible"/>
                                      </p:to>
                                    </p:set>
                                    <p:animEffect transition="in" filter="dissolve">
                                      <p:cBhvr>
                                        <p:cTn id="23"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56" name="Rectangle 20"/>
          <p:cNvSpPr>
            <a:spLocks noGrp="1" noChangeArrowheads="1"/>
          </p:cNvSpPr>
          <p:nvPr>
            <p:ph type="title"/>
          </p:nvPr>
        </p:nvSpPr>
        <p:spPr>
          <a:xfrm>
            <a:off x="611188" y="188913"/>
            <a:ext cx="7772400" cy="1143000"/>
          </a:xfr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167955" name="Object 19"/>
          <p:cNvGraphicFramePr>
            <a:graphicFrameLocks noChangeAspect="1"/>
          </p:cNvGraphicFramePr>
          <p:nvPr>
            <p:ph idx="1"/>
          </p:nvPr>
        </p:nvGraphicFramePr>
        <p:xfrm>
          <a:off x="1476375" y="392113"/>
          <a:ext cx="1871663" cy="949325"/>
        </p:xfrm>
        <a:graphic>
          <a:graphicData uri="http://schemas.openxmlformats.org/presentationml/2006/ole">
            <mc:AlternateContent xmlns:mc="http://schemas.openxmlformats.org/markup-compatibility/2006">
              <mc:Choice xmlns:v="urn:schemas-microsoft-com:vml" Requires="v">
                <p:oleObj spid="_x0000_s3098" name="" r:id="rId1" imgW="875665" imgH="444500" progId="Equation.3">
                  <p:embed/>
                </p:oleObj>
              </mc:Choice>
              <mc:Fallback>
                <p:oleObj name="" r:id="rId1" imgW="875665" imgH="444500" progId="Equation.3">
                  <p:embed/>
                  <p:pic>
                    <p:nvPicPr>
                      <p:cNvPr id="0" name="图片 3097"/>
                      <p:cNvPicPr/>
                      <p:nvPr/>
                    </p:nvPicPr>
                    <p:blipFill>
                      <a:blip r:embed="rId2"/>
                      <a:srcRect/>
                      <a:stretch>
                        <a:fillRect/>
                      </a:stretch>
                    </p:blipFill>
                    <p:spPr>
                      <a:xfrm>
                        <a:off x="1476375" y="392113"/>
                        <a:ext cx="1871663" cy="949325"/>
                      </a:xfrm>
                      <a:prstGeom prst="rect">
                        <a:avLst/>
                      </a:prstGeom>
                      <a:noFill/>
                      <a:ln w="38100">
                        <a:miter/>
                      </a:ln>
                    </p:spPr>
                  </p:pic>
                </p:oleObj>
              </mc:Fallback>
            </mc:AlternateContent>
          </a:graphicData>
        </a:graphic>
      </p:graphicFrame>
      <p:sp>
        <p:nvSpPr>
          <p:cNvPr id="7373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67965" name="AutoShape 29"/>
          <p:cNvSpPr/>
          <p:nvPr/>
        </p:nvSpPr>
        <p:spPr>
          <a:xfrm>
            <a:off x="1620838" y="5013325"/>
            <a:ext cx="863600" cy="936625"/>
          </a:xfrm>
          <a:prstGeom prst="wedgeEllipseCallout">
            <a:avLst>
              <a:gd name="adj1" fmla="val -72977"/>
              <a:gd name="adj2" fmla="val 68306"/>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graphicFrame>
        <p:nvGraphicFramePr>
          <p:cNvPr id="167949" name="Object 13"/>
          <p:cNvGraphicFramePr>
            <a:graphicFrameLocks noChangeAspect="1"/>
          </p:cNvGraphicFramePr>
          <p:nvPr/>
        </p:nvGraphicFramePr>
        <p:xfrm>
          <a:off x="1331913" y="2708275"/>
          <a:ext cx="2805112" cy="3213100"/>
        </p:xfrm>
        <a:graphic>
          <a:graphicData uri="http://schemas.openxmlformats.org/presentationml/2006/ole">
            <mc:AlternateContent xmlns:mc="http://schemas.openxmlformats.org/markup-compatibility/2006">
              <mc:Choice xmlns:v="urn:schemas-microsoft-com:vml" Requires="v">
                <p:oleObj spid="_x0000_s3101" name="" r:id="rId3" imgW="1435100" imgH="1651000" progId="Equation.3">
                  <p:embed/>
                </p:oleObj>
              </mc:Choice>
              <mc:Fallback>
                <p:oleObj name="" r:id="rId3" imgW="1435100" imgH="1651000" progId="Equation.3">
                  <p:embed/>
                  <p:pic>
                    <p:nvPicPr>
                      <p:cNvPr id="0" name="图片 3100"/>
                      <p:cNvPicPr/>
                      <p:nvPr/>
                    </p:nvPicPr>
                    <p:blipFill>
                      <a:blip r:embed="rId4"/>
                      <a:stretch>
                        <a:fillRect/>
                      </a:stretch>
                    </p:blipFill>
                    <p:spPr>
                      <a:xfrm>
                        <a:off x="1331913" y="2708275"/>
                        <a:ext cx="2805112" cy="3213100"/>
                      </a:xfrm>
                      <a:prstGeom prst="rect">
                        <a:avLst/>
                      </a:prstGeom>
                      <a:noFill/>
                      <a:ln w="38100">
                        <a:noFill/>
                        <a:miter/>
                      </a:ln>
                    </p:spPr>
                  </p:pic>
                </p:oleObj>
              </mc:Fallback>
            </mc:AlternateContent>
          </a:graphicData>
        </a:graphic>
      </p:graphicFrame>
      <p:graphicFrame>
        <p:nvGraphicFramePr>
          <p:cNvPr id="167951" name="Object 15"/>
          <p:cNvGraphicFramePr>
            <a:graphicFrameLocks noChangeAspect="1"/>
          </p:cNvGraphicFramePr>
          <p:nvPr/>
        </p:nvGraphicFramePr>
        <p:xfrm>
          <a:off x="1258888" y="5827713"/>
          <a:ext cx="1908175" cy="1030287"/>
        </p:xfrm>
        <a:graphic>
          <a:graphicData uri="http://schemas.openxmlformats.org/presentationml/2006/ole">
            <mc:AlternateContent xmlns:mc="http://schemas.openxmlformats.org/markup-compatibility/2006">
              <mc:Choice xmlns:v="urn:schemas-microsoft-com:vml" Requires="v">
                <p:oleObj spid="_x0000_s3100" name="" r:id="rId5" imgW="824865" imgH="444500" progId="Equation.3">
                  <p:embed/>
                </p:oleObj>
              </mc:Choice>
              <mc:Fallback>
                <p:oleObj name="" r:id="rId5" imgW="824865" imgH="444500" progId="Equation.3">
                  <p:embed/>
                  <p:pic>
                    <p:nvPicPr>
                      <p:cNvPr id="0" name="图片 3099"/>
                      <p:cNvPicPr/>
                      <p:nvPr/>
                    </p:nvPicPr>
                    <p:blipFill>
                      <a:blip r:embed="rId6"/>
                      <a:stretch>
                        <a:fillRect/>
                      </a:stretch>
                    </p:blipFill>
                    <p:spPr>
                      <a:xfrm>
                        <a:off x="1258888" y="5827713"/>
                        <a:ext cx="1908175" cy="1030287"/>
                      </a:xfrm>
                      <a:prstGeom prst="rect">
                        <a:avLst/>
                      </a:prstGeom>
                      <a:noFill/>
                      <a:ln w="38100">
                        <a:noFill/>
                        <a:miter/>
                      </a:ln>
                    </p:spPr>
                  </p:pic>
                </p:oleObj>
              </mc:Fallback>
            </mc:AlternateContent>
          </a:graphicData>
        </a:graphic>
      </p:graphicFrame>
      <p:grpSp>
        <p:nvGrpSpPr>
          <p:cNvPr id="2" name="Group 28"/>
          <p:cNvGrpSpPr/>
          <p:nvPr/>
        </p:nvGrpSpPr>
        <p:grpSpPr>
          <a:xfrm>
            <a:off x="4930775" y="1773238"/>
            <a:ext cx="3744913" cy="1439862"/>
            <a:chOff x="3106" y="1117"/>
            <a:chExt cx="2359" cy="907"/>
          </a:xfrm>
        </p:grpSpPr>
        <p:sp>
          <p:nvSpPr>
            <p:cNvPr id="73752" name="AutoShape 23"/>
            <p:cNvSpPr/>
            <p:nvPr/>
          </p:nvSpPr>
          <p:spPr>
            <a:xfrm>
              <a:off x="3106" y="1117"/>
              <a:ext cx="2359" cy="907"/>
            </a:xfrm>
            <a:prstGeom prst="wedgeRectCallout">
              <a:avLst>
                <a:gd name="adj1" fmla="val -109176"/>
                <a:gd name="adj2" fmla="val 199722"/>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graphicFrame>
          <p:nvGraphicFramePr>
            <p:cNvPr id="73753" name="Object 11"/>
            <p:cNvGraphicFramePr>
              <a:graphicFrameLocks noChangeAspect="1"/>
            </p:cNvGraphicFramePr>
            <p:nvPr/>
          </p:nvGraphicFramePr>
          <p:xfrm>
            <a:off x="3165" y="1117"/>
            <a:ext cx="2028" cy="890"/>
          </p:xfrm>
          <a:graphic>
            <a:graphicData uri="http://schemas.openxmlformats.org/presentationml/2006/ole">
              <mc:AlternateContent xmlns:mc="http://schemas.openxmlformats.org/markup-compatibility/2006">
                <mc:Choice xmlns:v="urn:schemas-microsoft-com:vml" Requires="v">
                  <p:oleObj spid="_x0000_s3097" name="" r:id="rId7" imgW="1562100" imgH="685800" progId="Equation.3">
                    <p:embed/>
                  </p:oleObj>
                </mc:Choice>
                <mc:Fallback>
                  <p:oleObj name="" r:id="rId7" imgW="1562100" imgH="685800" progId="Equation.3">
                    <p:embed/>
                    <p:pic>
                      <p:nvPicPr>
                        <p:cNvPr id="0" name="图片 3096"/>
                        <p:cNvPicPr/>
                        <p:nvPr/>
                      </p:nvPicPr>
                      <p:blipFill>
                        <a:blip r:embed="rId8"/>
                        <a:stretch>
                          <a:fillRect/>
                        </a:stretch>
                      </p:blipFill>
                      <p:spPr>
                        <a:xfrm>
                          <a:off x="3165" y="1117"/>
                          <a:ext cx="2028" cy="890"/>
                        </a:xfrm>
                        <a:prstGeom prst="rect">
                          <a:avLst/>
                        </a:prstGeom>
                        <a:noFill/>
                        <a:ln w="38100">
                          <a:noFill/>
                          <a:miter/>
                        </a:ln>
                      </p:spPr>
                    </p:pic>
                  </p:oleObj>
                </mc:Fallback>
              </mc:AlternateContent>
            </a:graphicData>
          </a:graphic>
        </p:graphicFrame>
      </p:grpSp>
      <p:sp>
        <p:nvSpPr>
          <p:cNvPr id="167963" name="AutoShape 27"/>
          <p:cNvSpPr/>
          <p:nvPr/>
        </p:nvSpPr>
        <p:spPr>
          <a:xfrm>
            <a:off x="3419475" y="1268413"/>
            <a:ext cx="1368425" cy="1008062"/>
          </a:xfrm>
          <a:prstGeom prst="wedgeEllipseCallout">
            <a:avLst>
              <a:gd name="adj1" fmla="val 280046"/>
              <a:gd name="adj2" fmla="val 80551"/>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73738" name="Rectangle 4"/>
          <p:cNvSpPr/>
          <p:nvPr/>
        </p:nvSpPr>
        <p:spPr>
          <a:xfrm>
            <a:off x="900113" y="5084763"/>
            <a:ext cx="263525" cy="396875"/>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spcBef>
                <a:spcPct val="0"/>
              </a:spcBef>
              <a:buClrTx/>
              <a:buSzTx/>
              <a:buFontTx/>
              <a:buNone/>
            </a:pPr>
            <a:r>
              <a:rPr lang="en-US" altLang="zh-CN" sz="2000" dirty="0">
                <a:solidFill>
                  <a:schemeClr val="tx1"/>
                </a:solidFill>
                <a:latin typeface="Tahoma" panose="020B0604030504040204" pitchFamily="34" charset="0"/>
                <a:ea typeface="宋体" panose="02010600030101010101" pitchFamily="2" charset="-122"/>
              </a:rPr>
              <a:t> </a:t>
            </a:r>
            <a:endParaRPr lang="en-US" altLang="zh-CN" sz="2000" dirty="0">
              <a:solidFill>
                <a:schemeClr val="tx1"/>
              </a:solidFill>
              <a:latin typeface="Tahoma" panose="020B0604030504040204" pitchFamily="34" charset="0"/>
              <a:ea typeface="宋体" panose="02010600030101010101" pitchFamily="2" charset="-122"/>
            </a:endParaRPr>
          </a:p>
        </p:txBody>
      </p:sp>
      <p:sp>
        <p:nvSpPr>
          <p:cNvPr id="73739" name="Rectangle 8"/>
          <p:cNvSpPr/>
          <p:nvPr/>
        </p:nvSpPr>
        <p:spPr>
          <a:xfrm>
            <a:off x="0" y="319563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7943" name="Object 7"/>
          <p:cNvGraphicFramePr>
            <a:graphicFrameLocks noChangeAspect="1"/>
          </p:cNvGraphicFramePr>
          <p:nvPr/>
        </p:nvGraphicFramePr>
        <p:xfrm>
          <a:off x="1187450" y="1341438"/>
          <a:ext cx="3238500" cy="1050925"/>
        </p:xfrm>
        <a:graphic>
          <a:graphicData uri="http://schemas.openxmlformats.org/presentationml/2006/ole">
            <mc:AlternateContent xmlns:mc="http://schemas.openxmlformats.org/markup-compatibility/2006">
              <mc:Choice xmlns:v="urn:schemas-microsoft-com:vml" Requires="v">
                <p:oleObj spid="_x0000_s3099" name="" r:id="rId9" imgW="1435100" imgH="469900" progId="Equation.3">
                  <p:embed/>
                </p:oleObj>
              </mc:Choice>
              <mc:Fallback>
                <p:oleObj name="" r:id="rId9" imgW="1435100" imgH="469900" progId="Equation.3">
                  <p:embed/>
                  <p:pic>
                    <p:nvPicPr>
                      <p:cNvPr id="0" name="图片 3098"/>
                      <p:cNvPicPr/>
                      <p:nvPr/>
                    </p:nvPicPr>
                    <p:blipFill>
                      <a:blip r:embed="rId10"/>
                      <a:stretch>
                        <a:fillRect/>
                      </a:stretch>
                    </p:blipFill>
                    <p:spPr>
                      <a:xfrm>
                        <a:off x="1187450" y="1341438"/>
                        <a:ext cx="3238500" cy="1050925"/>
                      </a:xfrm>
                      <a:prstGeom prst="rect">
                        <a:avLst/>
                      </a:prstGeom>
                      <a:noFill/>
                      <a:ln w="38100">
                        <a:noFill/>
                        <a:miter/>
                      </a:ln>
                    </p:spPr>
                  </p:pic>
                </p:oleObj>
              </mc:Fallback>
            </mc:AlternateContent>
          </a:graphicData>
        </a:graphic>
      </p:graphicFrame>
      <p:sp>
        <p:nvSpPr>
          <p:cNvPr id="73741" name="Rectangle 10"/>
          <p:cNvSpPr/>
          <p:nvPr/>
        </p:nvSpPr>
        <p:spPr>
          <a:xfrm>
            <a:off x="0" y="325755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73742" name="Rectangle 12"/>
          <p:cNvSpPr/>
          <p:nvPr/>
        </p:nvSpPr>
        <p:spPr>
          <a:xfrm>
            <a:off x="0" y="30861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73743" name="Rectangle 14"/>
          <p:cNvSpPr/>
          <p:nvPr/>
        </p:nvSpPr>
        <p:spPr>
          <a:xfrm>
            <a:off x="0" y="26050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73744" name="Rectangle 16"/>
          <p:cNvSpPr/>
          <p:nvPr/>
        </p:nvSpPr>
        <p:spPr>
          <a:xfrm>
            <a:off x="0" y="3205163"/>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pSp>
        <p:nvGrpSpPr>
          <p:cNvPr id="3" name="Group 31"/>
          <p:cNvGrpSpPr/>
          <p:nvPr/>
        </p:nvGrpSpPr>
        <p:grpSpPr>
          <a:xfrm>
            <a:off x="4356100" y="4725988"/>
            <a:ext cx="4284663" cy="1655762"/>
            <a:chOff x="3061" y="2659"/>
            <a:chExt cx="2699" cy="1043"/>
          </a:xfrm>
        </p:grpSpPr>
        <p:sp>
          <p:nvSpPr>
            <p:cNvPr id="73750" name="AutoShape 30"/>
            <p:cNvSpPr/>
            <p:nvPr/>
          </p:nvSpPr>
          <p:spPr>
            <a:xfrm>
              <a:off x="3061" y="2659"/>
              <a:ext cx="2699" cy="1043"/>
            </a:xfrm>
            <a:prstGeom prst="irregularSeal1">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73751" name="Object 17"/>
            <p:cNvGraphicFramePr>
              <a:graphicFrameLocks noChangeAspect="1"/>
            </p:cNvGraphicFramePr>
            <p:nvPr/>
          </p:nvGraphicFramePr>
          <p:xfrm>
            <a:off x="3651" y="2922"/>
            <a:ext cx="1417" cy="417"/>
          </p:xfrm>
          <a:graphic>
            <a:graphicData uri="http://schemas.openxmlformats.org/presentationml/2006/ole">
              <mc:AlternateContent xmlns:mc="http://schemas.openxmlformats.org/markup-compatibility/2006">
                <mc:Choice xmlns:v="urn:schemas-microsoft-com:vml" Requires="v">
                  <p:oleObj spid="_x0000_s3107" name="" r:id="rId11" imgW="812165" imgH="241300" progId="Equation.3">
                    <p:embed/>
                  </p:oleObj>
                </mc:Choice>
                <mc:Fallback>
                  <p:oleObj name="" r:id="rId11" imgW="812165" imgH="241300" progId="Equation.3">
                    <p:embed/>
                    <p:pic>
                      <p:nvPicPr>
                        <p:cNvPr id="0" name="图片 3106"/>
                        <p:cNvPicPr/>
                        <p:nvPr/>
                      </p:nvPicPr>
                      <p:blipFill>
                        <a:blip r:embed="rId12"/>
                        <a:stretch>
                          <a:fillRect/>
                        </a:stretch>
                      </p:blipFill>
                      <p:spPr>
                        <a:xfrm>
                          <a:off x="3651" y="2922"/>
                          <a:ext cx="1417" cy="417"/>
                        </a:xfrm>
                        <a:prstGeom prst="rect">
                          <a:avLst/>
                        </a:prstGeom>
                        <a:noFill/>
                        <a:ln w="38100">
                          <a:noFill/>
                          <a:miter/>
                        </a:ln>
                      </p:spPr>
                    </p:pic>
                  </p:oleObj>
                </mc:Fallback>
              </mc:AlternateContent>
            </a:graphicData>
          </a:graphic>
        </p:graphicFrame>
      </p:grpSp>
      <p:sp>
        <p:nvSpPr>
          <p:cNvPr id="73746" name="AutoShape 22"/>
          <p:cNvSpPr/>
          <p:nvPr/>
        </p:nvSpPr>
        <p:spPr>
          <a:xfrm>
            <a:off x="5364163" y="2565400"/>
            <a:ext cx="2663825" cy="720725"/>
          </a:xfrm>
          <a:prstGeom prst="wedgeRectCallout">
            <a:avLst>
              <a:gd name="adj1" fmla="val -43741"/>
              <a:gd name="adj2" fmla="val -159912"/>
            </a:avLst>
          </a:prstGeom>
          <a:noFill/>
          <a:ln w="9525">
            <a:noFill/>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grpSp>
        <p:nvGrpSpPr>
          <p:cNvPr id="4" name="Group 26"/>
          <p:cNvGrpSpPr/>
          <p:nvPr/>
        </p:nvGrpSpPr>
        <p:grpSpPr>
          <a:xfrm>
            <a:off x="5292725" y="549275"/>
            <a:ext cx="3167063" cy="863600"/>
            <a:chOff x="3334" y="346"/>
            <a:chExt cx="1995" cy="544"/>
          </a:xfrm>
        </p:grpSpPr>
        <p:sp>
          <p:nvSpPr>
            <p:cNvPr id="73748" name="AutoShape 24"/>
            <p:cNvSpPr/>
            <p:nvPr/>
          </p:nvSpPr>
          <p:spPr>
            <a:xfrm>
              <a:off x="3334" y="346"/>
              <a:ext cx="1995" cy="544"/>
            </a:xfrm>
            <a:prstGeom prst="wedgeRectCallout">
              <a:avLst>
                <a:gd name="adj1" fmla="val -83986"/>
                <a:gd name="adj2" fmla="val 64338"/>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r>
                <a:rPr lang="en-US" altLang="zh-CN" sz="2000" dirty="0">
                  <a:solidFill>
                    <a:schemeClr val="tx1"/>
                  </a:solidFill>
                  <a:latin typeface="Tahoma" panose="020B0604030504040204" pitchFamily="34" charset="0"/>
                  <a:ea typeface="宋体" panose="02010600030101010101" pitchFamily="2" charset="-122"/>
                </a:rPr>
                <a:t>   </a:t>
              </a:r>
              <a:endParaRPr lang="en-US" altLang="zh-CN" sz="2000" dirty="0">
                <a:solidFill>
                  <a:schemeClr val="tx1"/>
                </a:solidFill>
                <a:latin typeface="Tahoma" panose="020B0604030504040204" pitchFamily="34" charset="0"/>
                <a:ea typeface="宋体" panose="02010600030101010101" pitchFamily="2" charset="-122"/>
              </a:endParaRPr>
            </a:p>
          </p:txBody>
        </p:sp>
        <p:graphicFrame>
          <p:nvGraphicFramePr>
            <p:cNvPr id="73749" name="Object 9"/>
            <p:cNvGraphicFramePr>
              <a:graphicFrameLocks noChangeAspect="1"/>
            </p:cNvGraphicFramePr>
            <p:nvPr/>
          </p:nvGraphicFramePr>
          <p:xfrm>
            <a:off x="3651" y="396"/>
            <a:ext cx="1371" cy="494"/>
          </p:xfrm>
          <a:graphic>
            <a:graphicData uri="http://schemas.openxmlformats.org/presentationml/2006/ole">
              <mc:AlternateContent xmlns:mc="http://schemas.openxmlformats.org/markup-compatibility/2006">
                <mc:Choice xmlns:v="urn:schemas-microsoft-com:vml" Requires="v">
                  <p:oleObj spid="_x0000_s3106" name="" r:id="rId13" imgW="951865" imgH="342900" progId="Equation.3">
                    <p:embed/>
                  </p:oleObj>
                </mc:Choice>
                <mc:Fallback>
                  <p:oleObj name="" r:id="rId13" imgW="951865" imgH="342900" progId="Equation.3">
                    <p:embed/>
                    <p:pic>
                      <p:nvPicPr>
                        <p:cNvPr id="0" name="图片 3105"/>
                        <p:cNvPicPr/>
                        <p:nvPr/>
                      </p:nvPicPr>
                      <p:blipFill>
                        <a:blip r:embed="rId14"/>
                        <a:stretch>
                          <a:fillRect/>
                        </a:stretch>
                      </p:blipFill>
                      <p:spPr>
                        <a:xfrm>
                          <a:off x="3651" y="396"/>
                          <a:ext cx="1371" cy="49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7955"/>
                                        </p:tgtEl>
                                        <p:attrNameLst>
                                          <p:attrName>style.visibility</p:attrName>
                                        </p:attrNameLst>
                                      </p:cBhvr>
                                      <p:to>
                                        <p:strVal val="visible"/>
                                      </p:to>
                                    </p:set>
                                    <p:animEffect transition="in" filter="dissolve">
                                      <p:cBhvr>
                                        <p:cTn id="7" dur="500"/>
                                        <p:tgtEl>
                                          <p:spTgt spid="16795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7943"/>
                                        </p:tgtEl>
                                        <p:attrNameLst>
                                          <p:attrName>style.visibility</p:attrName>
                                        </p:attrNameLst>
                                      </p:cBhvr>
                                      <p:to>
                                        <p:strVal val="visible"/>
                                      </p:to>
                                    </p:set>
                                    <p:animEffect transition="in" filter="diamond(in)">
                                      <p:cBhvr>
                                        <p:cTn id="12" dur="2000"/>
                                        <p:tgtEl>
                                          <p:spTgt spid="1679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7963"/>
                                        </p:tgtEl>
                                        <p:attrNameLst>
                                          <p:attrName>style.visibility</p:attrName>
                                        </p:attrNameLst>
                                      </p:cBhvr>
                                      <p:to>
                                        <p:strVal val="visible"/>
                                      </p:to>
                                    </p:set>
                                    <p:animEffect transition="in" filter="dissolve">
                                      <p:cBhvr>
                                        <p:cTn id="22" dur="500"/>
                                        <p:tgtEl>
                                          <p:spTgt spid="16796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7949"/>
                                        </p:tgtEl>
                                        <p:attrNameLst>
                                          <p:attrName>style.visibility</p:attrName>
                                        </p:attrNameLst>
                                      </p:cBhvr>
                                      <p:to>
                                        <p:strVal val="visible"/>
                                      </p:to>
                                    </p:set>
                                    <p:animEffect transition="in" filter="wipe(up)">
                                      <p:cBhvr>
                                        <p:cTn id="32" dur="500"/>
                                        <p:tgtEl>
                                          <p:spTgt spid="16794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7965"/>
                                        </p:tgtEl>
                                        <p:attrNameLst>
                                          <p:attrName>style.visibility</p:attrName>
                                        </p:attrNameLst>
                                      </p:cBhvr>
                                      <p:to>
                                        <p:strVal val="visible"/>
                                      </p:to>
                                    </p:set>
                                    <p:animEffect transition="in" filter="dissolve">
                                      <p:cBhvr>
                                        <p:cTn id="37" dur="500"/>
                                        <p:tgtEl>
                                          <p:spTgt spid="16796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67951"/>
                                        </p:tgtEl>
                                        <p:attrNameLst>
                                          <p:attrName>style.visibility</p:attrName>
                                        </p:attrNameLst>
                                      </p:cBhvr>
                                      <p:to>
                                        <p:strVal val="visible"/>
                                      </p:to>
                                    </p:set>
                                    <p:animEffect transition="in" filter="strips(downLeft)">
                                      <p:cBhvr>
                                        <p:cTn id="42" dur="500"/>
                                        <p:tgtEl>
                                          <p:spTgt spid="16795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checkerboard(across)">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5" grpId="0" animBg="1"/>
      <p:bldP spid="1679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输出层权值调整量</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4755" name="Rectangle 4" descr="Rectangle: Click to edit Master text styles&#13;&#10;Second level&#13;&#10;Third level&#13;&#10;Fourth level&#13;&#10;Fifth level"/>
          <p:cNvSpPr>
            <a:spLocks noGrp="1"/>
          </p:cNvSpPr>
          <p:nvPr>
            <p:ph idx="1"/>
          </p:nvPr>
        </p:nvSpPr>
        <p:spPr>
          <a:xfrm>
            <a:off x="838200" y="4652963"/>
            <a:ext cx="7772400" cy="1366837"/>
          </a:xfrm>
          <a:ln/>
        </p:spPr>
        <p:txBody>
          <a:bodyPr vert="horz" wrap="square" lIns="91440" tIns="45720" rIns="91440" bIns="45720" anchor="t" anchorCtr="0"/>
          <a:p>
            <a:pPr eaLnBrk="1" hangingPunct="1"/>
            <a:endParaRPr lang="zh-CN" altLang="zh-CN" dirty="0"/>
          </a:p>
        </p:txBody>
      </p:sp>
      <p:sp>
        <p:nvSpPr>
          <p:cNvPr id="7475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68974" name="AutoShape 14"/>
          <p:cNvSpPr/>
          <p:nvPr/>
        </p:nvSpPr>
        <p:spPr>
          <a:xfrm>
            <a:off x="3924300" y="4005263"/>
            <a:ext cx="1439863" cy="431800"/>
          </a:xfrm>
          <a:prstGeom prst="wedgeRectCallout">
            <a:avLst>
              <a:gd name="adj1" fmla="val -178005"/>
              <a:gd name="adj2" fmla="val 175736"/>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168973" name="AutoShape 13"/>
          <p:cNvSpPr/>
          <p:nvPr/>
        </p:nvSpPr>
        <p:spPr>
          <a:xfrm>
            <a:off x="1331913" y="3860800"/>
            <a:ext cx="647700" cy="792163"/>
          </a:xfrm>
          <a:prstGeom prst="wedgeEllipseCallout">
            <a:avLst>
              <a:gd name="adj1" fmla="val 408088"/>
              <a:gd name="adj2" fmla="val -274648"/>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74759" name="Rectangle 6"/>
          <p:cNvSpPr/>
          <p:nvPr/>
        </p:nvSpPr>
        <p:spPr>
          <a:xfrm>
            <a:off x="0" y="24765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8965" name="Object 5"/>
          <p:cNvGraphicFramePr>
            <a:graphicFrameLocks noChangeAspect="1"/>
          </p:cNvGraphicFramePr>
          <p:nvPr/>
        </p:nvGraphicFramePr>
        <p:xfrm>
          <a:off x="827088" y="1341438"/>
          <a:ext cx="2109787" cy="3271837"/>
        </p:xfrm>
        <a:graphic>
          <a:graphicData uri="http://schemas.openxmlformats.org/presentationml/2006/ole">
            <mc:AlternateContent xmlns:mc="http://schemas.openxmlformats.org/markup-compatibility/2006">
              <mc:Choice xmlns:v="urn:schemas-microsoft-com:vml" Requires="v">
                <p:oleObj spid="_x0000_s3103" name="" r:id="rId1" imgW="1231900" imgH="1905000" progId="Equation.3">
                  <p:embed/>
                </p:oleObj>
              </mc:Choice>
              <mc:Fallback>
                <p:oleObj name="" r:id="rId1" imgW="1231900" imgH="1905000" progId="Equation.3">
                  <p:embed/>
                  <p:pic>
                    <p:nvPicPr>
                      <p:cNvPr id="0" name="图片 3102"/>
                      <p:cNvPicPr/>
                      <p:nvPr/>
                    </p:nvPicPr>
                    <p:blipFill>
                      <a:blip r:embed="rId2"/>
                      <a:stretch>
                        <a:fillRect/>
                      </a:stretch>
                    </p:blipFill>
                    <p:spPr>
                      <a:xfrm>
                        <a:off x="827088" y="1341438"/>
                        <a:ext cx="2109787" cy="3271837"/>
                      </a:xfrm>
                      <a:prstGeom prst="rect">
                        <a:avLst/>
                      </a:prstGeom>
                      <a:noFill/>
                      <a:ln w="38100">
                        <a:noFill/>
                        <a:miter/>
                      </a:ln>
                    </p:spPr>
                  </p:pic>
                </p:oleObj>
              </mc:Fallback>
            </mc:AlternateContent>
          </a:graphicData>
        </a:graphic>
      </p:graphicFrame>
      <p:sp>
        <p:nvSpPr>
          <p:cNvPr id="74761" name="Rectangle 8"/>
          <p:cNvSpPr/>
          <p:nvPr/>
        </p:nvSpPr>
        <p:spPr>
          <a:xfrm>
            <a:off x="0" y="2500313"/>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8967" name="Object 7"/>
          <p:cNvGraphicFramePr>
            <a:graphicFrameLocks noChangeAspect="1"/>
          </p:cNvGraphicFramePr>
          <p:nvPr/>
        </p:nvGraphicFramePr>
        <p:xfrm>
          <a:off x="3492500" y="1341438"/>
          <a:ext cx="3008313" cy="3008312"/>
        </p:xfrm>
        <a:graphic>
          <a:graphicData uri="http://schemas.openxmlformats.org/presentationml/2006/ole">
            <mc:AlternateContent xmlns:mc="http://schemas.openxmlformats.org/markup-compatibility/2006">
              <mc:Choice xmlns:v="urn:schemas-microsoft-com:vml" Requires="v">
                <p:oleObj spid="_x0000_s3102" name="" r:id="rId3" imgW="1854200" imgH="1854200" progId="Equation.3">
                  <p:embed/>
                </p:oleObj>
              </mc:Choice>
              <mc:Fallback>
                <p:oleObj name="" r:id="rId3" imgW="1854200" imgH="1854200" progId="Equation.3">
                  <p:embed/>
                  <p:pic>
                    <p:nvPicPr>
                      <p:cNvPr id="0" name="图片 3101"/>
                      <p:cNvPicPr/>
                      <p:nvPr/>
                    </p:nvPicPr>
                    <p:blipFill>
                      <a:blip r:embed="rId4"/>
                      <a:stretch>
                        <a:fillRect/>
                      </a:stretch>
                    </p:blipFill>
                    <p:spPr>
                      <a:xfrm>
                        <a:off x="3492500" y="1341438"/>
                        <a:ext cx="3008313" cy="3008312"/>
                      </a:xfrm>
                      <a:prstGeom prst="rect">
                        <a:avLst/>
                      </a:prstGeom>
                      <a:noFill/>
                      <a:ln w="38100">
                        <a:noFill/>
                        <a:miter/>
                      </a:ln>
                    </p:spPr>
                  </p:pic>
                </p:oleObj>
              </mc:Fallback>
            </mc:AlternateContent>
          </a:graphicData>
        </a:graphic>
      </p:graphicFrame>
      <p:sp>
        <p:nvSpPr>
          <p:cNvPr id="74763" name="Rectangle 10"/>
          <p:cNvSpPr/>
          <p:nvPr/>
        </p:nvSpPr>
        <p:spPr>
          <a:xfrm>
            <a:off x="0" y="330993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8969" name="Object 9"/>
          <p:cNvGraphicFramePr>
            <a:graphicFrameLocks noChangeAspect="1"/>
          </p:cNvGraphicFramePr>
          <p:nvPr/>
        </p:nvGraphicFramePr>
        <p:xfrm>
          <a:off x="866775" y="4887913"/>
          <a:ext cx="2625725" cy="434975"/>
        </p:xfrm>
        <a:graphic>
          <a:graphicData uri="http://schemas.openxmlformats.org/presentationml/2006/ole">
            <mc:AlternateContent xmlns:mc="http://schemas.openxmlformats.org/markup-compatibility/2006">
              <mc:Choice xmlns:v="urn:schemas-microsoft-com:vml" Requires="v">
                <p:oleObj spid="_x0000_s3104" name="" r:id="rId5" imgW="1435100" imgH="241300" progId="Equation.3">
                  <p:embed/>
                </p:oleObj>
              </mc:Choice>
              <mc:Fallback>
                <p:oleObj name="" r:id="rId5" imgW="1435100" imgH="241300" progId="Equation.3">
                  <p:embed/>
                  <p:pic>
                    <p:nvPicPr>
                      <p:cNvPr id="0" name="图片 3103"/>
                      <p:cNvPicPr/>
                      <p:nvPr/>
                    </p:nvPicPr>
                    <p:blipFill>
                      <a:blip r:embed="rId6"/>
                      <a:stretch>
                        <a:fillRect/>
                      </a:stretch>
                    </p:blipFill>
                    <p:spPr>
                      <a:xfrm>
                        <a:off x="866775" y="4887913"/>
                        <a:ext cx="2625725" cy="434975"/>
                      </a:xfrm>
                      <a:prstGeom prst="rect">
                        <a:avLst/>
                      </a:prstGeom>
                      <a:noFill/>
                      <a:ln w="38100">
                        <a:noFill/>
                        <a:miter/>
                      </a:ln>
                    </p:spPr>
                  </p:pic>
                </p:oleObj>
              </mc:Fallback>
            </mc:AlternateContent>
          </a:graphicData>
        </a:graphic>
      </p:graphicFrame>
      <p:sp>
        <p:nvSpPr>
          <p:cNvPr id="74765" name="Rectangle 12"/>
          <p:cNvSpPr/>
          <p:nvPr/>
        </p:nvSpPr>
        <p:spPr>
          <a:xfrm>
            <a:off x="0" y="330993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8971" name="Object 11"/>
          <p:cNvGraphicFramePr>
            <a:graphicFrameLocks noChangeAspect="1"/>
          </p:cNvGraphicFramePr>
          <p:nvPr/>
        </p:nvGraphicFramePr>
        <p:xfrm>
          <a:off x="827088" y="5597525"/>
          <a:ext cx="7200900" cy="501650"/>
        </p:xfrm>
        <a:graphic>
          <a:graphicData uri="http://schemas.openxmlformats.org/presentationml/2006/ole">
            <mc:AlternateContent xmlns:mc="http://schemas.openxmlformats.org/markup-compatibility/2006">
              <mc:Choice xmlns:v="urn:schemas-microsoft-com:vml" Requires="v">
                <p:oleObj spid="_x0000_s3105" name="" r:id="rId7" imgW="3416300" imgH="241300" progId="Equation.3">
                  <p:embed/>
                </p:oleObj>
              </mc:Choice>
              <mc:Fallback>
                <p:oleObj name="" r:id="rId7" imgW="3416300" imgH="241300" progId="Equation.3">
                  <p:embed/>
                  <p:pic>
                    <p:nvPicPr>
                      <p:cNvPr id="0" name="图片 3104"/>
                      <p:cNvPicPr/>
                      <p:nvPr/>
                    </p:nvPicPr>
                    <p:blipFill>
                      <a:blip r:embed="rId8"/>
                      <a:stretch>
                        <a:fillRect/>
                      </a:stretch>
                    </p:blipFill>
                    <p:spPr>
                      <a:xfrm>
                        <a:off x="827088" y="5597525"/>
                        <a:ext cx="7200900" cy="501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8965"/>
                                        </p:tgtEl>
                                        <p:attrNameLst>
                                          <p:attrName>style.visibility</p:attrName>
                                        </p:attrNameLst>
                                      </p:cBhvr>
                                      <p:to>
                                        <p:strVal val="visible"/>
                                      </p:to>
                                    </p:set>
                                    <p:animEffect transition="in" filter="dissolve">
                                      <p:cBhvr>
                                        <p:cTn id="7" dur="500"/>
                                        <p:tgtEl>
                                          <p:spTgt spid="1689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8973"/>
                                        </p:tgtEl>
                                        <p:attrNameLst>
                                          <p:attrName>style.visibility</p:attrName>
                                        </p:attrNameLst>
                                      </p:cBhvr>
                                      <p:to>
                                        <p:strVal val="visible"/>
                                      </p:to>
                                    </p:set>
                                    <p:animEffect transition="in" filter="dissolve">
                                      <p:cBhvr>
                                        <p:cTn id="12" dur="500"/>
                                        <p:tgtEl>
                                          <p:spTgt spid="1689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8967"/>
                                        </p:tgtEl>
                                        <p:attrNameLst>
                                          <p:attrName>style.visibility</p:attrName>
                                        </p:attrNameLst>
                                      </p:cBhvr>
                                      <p:to>
                                        <p:strVal val="visible"/>
                                      </p:to>
                                    </p:set>
                                    <p:animEffect transition="in" filter="wipe(up)">
                                      <p:cBhvr>
                                        <p:cTn id="17" dur="500"/>
                                        <p:tgtEl>
                                          <p:spTgt spid="16896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8974"/>
                                        </p:tgtEl>
                                        <p:attrNameLst>
                                          <p:attrName>style.visibility</p:attrName>
                                        </p:attrNameLst>
                                      </p:cBhvr>
                                      <p:to>
                                        <p:strVal val="visible"/>
                                      </p:to>
                                    </p:set>
                                    <p:animEffect transition="in" filter="dissolve">
                                      <p:cBhvr>
                                        <p:cTn id="22" dur="500"/>
                                        <p:tgtEl>
                                          <p:spTgt spid="16897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8969"/>
                                        </p:tgtEl>
                                        <p:attrNameLst>
                                          <p:attrName>style.visibility</p:attrName>
                                        </p:attrNameLst>
                                      </p:cBhvr>
                                      <p:to>
                                        <p:strVal val="visible"/>
                                      </p:to>
                                    </p:set>
                                    <p:animEffect transition="in" filter="checkerboard(across)">
                                      <p:cBhvr>
                                        <p:cTn id="27" dur="500"/>
                                        <p:tgtEl>
                                          <p:spTgt spid="16896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8971"/>
                                        </p:tgtEl>
                                        <p:attrNameLst>
                                          <p:attrName>style.visibility</p:attrName>
                                        </p:attrNameLst>
                                      </p:cBhvr>
                                      <p:to>
                                        <p:strVal val="visible"/>
                                      </p:to>
                                    </p:set>
                                    <p:animEffect transition="in" filter="checkerboard(across)">
                                      <p:cBhvr>
                                        <p:cTn id="32"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4" grpId="0" animBg="1"/>
      <p:bldP spid="1689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76200" y="609600"/>
            <a:ext cx="8991600" cy="6096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生物神经元</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68" name="Rectangle 4" descr="Rectangle: Click to edit Master text styles&#13;&#10;Second level&#13;&#10;Third level&#13;&#10;Fourth level&#13;&#10;Fifth level"/>
          <p:cNvSpPr>
            <a:spLocks noGrp="1"/>
          </p:cNvSpPr>
          <p:nvPr>
            <p:ph idx="1"/>
          </p:nvPr>
        </p:nvSpPr>
        <p:spPr>
          <a:xfrm>
            <a:off x="457200" y="1524000"/>
            <a:ext cx="8153400" cy="5073650"/>
          </a:xfrm>
          <a:ln/>
        </p:spPr>
        <p:txBody>
          <a:bodyPr vert="horz" wrap="square" lIns="91440" tIns="45720" rIns="91440" bIns="45720" anchor="t" anchorCtr="0"/>
          <a:p>
            <a:pPr eaLnBrk="1" hangingPunct="1">
              <a:lnSpc>
                <a:spcPct val="90000"/>
              </a:lnSpc>
            </a:pPr>
            <a:r>
              <a:rPr lang="zh-CN" altLang="en-US" sz="2400" dirty="0"/>
              <a:t>细胞体</a:t>
            </a:r>
            <a:r>
              <a:rPr lang="en-US" altLang="zh-CN" sz="2400" dirty="0"/>
              <a:t>(Cell Body</a:t>
            </a:r>
            <a:r>
              <a:rPr lang="zh-CN" altLang="en-US" sz="2400" dirty="0"/>
              <a:t>或者</a:t>
            </a:r>
            <a:r>
              <a:rPr lang="en-US" altLang="zh-CN" sz="2400" dirty="0"/>
              <a:t>Soma)</a:t>
            </a:r>
            <a:r>
              <a:rPr lang="zh-CN" altLang="en-US" sz="2400" dirty="0"/>
              <a:t>：由细胞核、细胞质、细胞膜等组成。</a:t>
            </a:r>
            <a:endParaRPr lang="zh-CN" altLang="en-US" sz="2400" dirty="0"/>
          </a:p>
          <a:p>
            <a:pPr lvl="1" eaLnBrk="1" hangingPunct="1"/>
            <a:r>
              <a:rPr lang="zh-CN" altLang="en-US" sz="2000" dirty="0"/>
              <a:t>细胞膜内外有电位差，称为膜电位，大小约为几十微伏。</a:t>
            </a:r>
            <a:endParaRPr lang="zh-CN" altLang="en-US" sz="2000" dirty="0"/>
          </a:p>
          <a:p>
            <a:pPr lvl="1" eaLnBrk="1" hangingPunct="1"/>
            <a:r>
              <a:rPr lang="zh-CN" altLang="en-US" sz="2000" dirty="0"/>
              <a:t>膜电压接受其它神经元的输入后，电位上升或者下降。</a:t>
            </a:r>
            <a:endParaRPr lang="zh-CN" altLang="en-US" sz="2000" dirty="0"/>
          </a:p>
          <a:p>
            <a:pPr lvl="1" eaLnBrk="1" hangingPunct="1"/>
            <a:r>
              <a:rPr lang="zh-CN" altLang="en-US" sz="2000" dirty="0"/>
              <a:t>若输入冲动的时空整合结果使膜电位上升，并超过动作电位阈值时，神经元进入兴奋状态，产生神经冲动，由轴突输出。</a:t>
            </a:r>
            <a:endParaRPr lang="zh-CN" altLang="en-US" sz="2000" dirty="0"/>
          </a:p>
          <a:p>
            <a:pPr lvl="1" eaLnBrk="1" hangingPunct="1"/>
            <a:r>
              <a:rPr lang="zh-CN" altLang="en-US" sz="2000" dirty="0"/>
              <a:t>若整合结果使膜电位下降并低于动作电压阈值时，神经元进入抑制状态，无神经冲动输出。</a:t>
            </a:r>
            <a:endParaRPr lang="zh-CN" altLang="en-US" sz="2000" dirty="0"/>
          </a:p>
          <a:p>
            <a:pPr eaLnBrk="1" hangingPunct="1">
              <a:lnSpc>
                <a:spcPct val="90000"/>
              </a:lnSpc>
            </a:pPr>
            <a:r>
              <a:rPr lang="zh-CN" altLang="en-US" sz="2400" dirty="0"/>
              <a:t>轴突</a:t>
            </a:r>
            <a:r>
              <a:rPr lang="en-US" altLang="zh-CN" sz="2400" dirty="0"/>
              <a:t>(Axon)</a:t>
            </a:r>
            <a:r>
              <a:rPr lang="zh-CN" altLang="en-US" sz="2400" dirty="0"/>
              <a:t>：细胞体向外伸出的最长的一条分枝，即神经纤维，相当于神经元的输出端。</a:t>
            </a:r>
            <a:endParaRPr lang="zh-CN" altLang="en-US" sz="2400" dirty="0"/>
          </a:p>
          <a:p>
            <a:pPr lvl="1" eaLnBrk="1" hangingPunct="1">
              <a:lnSpc>
                <a:spcPct val="90000"/>
              </a:lnSpc>
            </a:pPr>
            <a:r>
              <a:rPr lang="zh-CN" altLang="en-US" sz="2000" dirty="0"/>
              <a:t>一般一个神经元只有一个轴突，有个别神经元没有。</a:t>
            </a:r>
            <a:endParaRPr lang="zh-CN" altLang="en-US" sz="2000" dirty="0"/>
          </a:p>
          <a:p>
            <a:pPr eaLnBrk="1" hangingPunct="1">
              <a:lnSpc>
                <a:spcPct val="90000"/>
              </a:lnSpc>
            </a:pPr>
            <a:r>
              <a:rPr lang="zh-CN" altLang="en-US" sz="2400" dirty="0"/>
              <a:t>树突</a:t>
            </a:r>
            <a:r>
              <a:rPr lang="en-US" altLang="zh-CN" sz="2400" dirty="0"/>
              <a:t>(Dendrite)</a:t>
            </a:r>
            <a:r>
              <a:rPr lang="zh-CN" altLang="en-US" sz="2400" dirty="0"/>
              <a:t>：细胞体向外伸出的触轴突之外其它分枝。一般较短，但分枝很多，相当于神经元的输入端。 </a:t>
            </a:r>
            <a:endParaRPr lang="zh-CN" altLang="en-US" sz="2400" dirty="0"/>
          </a:p>
        </p:txBody>
      </p:sp>
      <p:sp>
        <p:nvSpPr>
          <p:cNvPr id="2048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charRg st="0" end="38"/>
                                            </p:txEl>
                                          </p:spTgt>
                                        </p:tgtEl>
                                        <p:attrNameLst>
                                          <p:attrName>style.visibility</p:attrName>
                                        </p:attrNameLst>
                                      </p:cBhvr>
                                      <p:to>
                                        <p:strVal val="visible"/>
                                      </p:to>
                                    </p:set>
                                    <p:anim calcmode="lin" valueType="num">
                                      <p:cBhvr additive="base">
                                        <p:cTn id="7" dur="500" fill="hold"/>
                                        <p:tgtEl>
                                          <p:spTgt spid="11268">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charRg st="38" end="64"/>
                                            </p:txEl>
                                          </p:spTgt>
                                        </p:tgtEl>
                                        <p:attrNameLst>
                                          <p:attrName>style.visibility</p:attrName>
                                        </p:attrNameLst>
                                      </p:cBhvr>
                                      <p:to>
                                        <p:strVal val="visible"/>
                                      </p:to>
                                    </p:set>
                                    <p:anim calcmode="lin" valueType="num">
                                      <p:cBhvr additive="base">
                                        <p:cTn id="13" dur="500" fill="hold"/>
                                        <p:tgtEl>
                                          <p:spTgt spid="11268">
                                            <p:txEl>
                                              <p:charRg st="38"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charRg st="38" end="6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charRg st="64" end="89"/>
                                            </p:txEl>
                                          </p:spTgt>
                                        </p:tgtEl>
                                        <p:attrNameLst>
                                          <p:attrName>style.visibility</p:attrName>
                                        </p:attrNameLst>
                                      </p:cBhvr>
                                      <p:to>
                                        <p:strVal val="visible"/>
                                      </p:to>
                                    </p:set>
                                    <p:anim calcmode="lin" valueType="num">
                                      <p:cBhvr additive="base">
                                        <p:cTn id="19" dur="500" fill="hold"/>
                                        <p:tgtEl>
                                          <p:spTgt spid="11268">
                                            <p:txEl>
                                              <p:charRg st="64" end="8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charRg st="64" end="8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charRg st="89" end="143"/>
                                            </p:txEl>
                                          </p:spTgt>
                                        </p:tgtEl>
                                        <p:attrNameLst>
                                          <p:attrName>style.visibility</p:attrName>
                                        </p:attrNameLst>
                                      </p:cBhvr>
                                      <p:to>
                                        <p:strVal val="visible"/>
                                      </p:to>
                                    </p:set>
                                    <p:anim calcmode="lin" valueType="num">
                                      <p:cBhvr additive="base">
                                        <p:cTn id="25" dur="500" fill="hold"/>
                                        <p:tgtEl>
                                          <p:spTgt spid="11268">
                                            <p:txEl>
                                              <p:charRg st="89" end="14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charRg st="89" end="14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charRg st="143" end="184"/>
                                            </p:txEl>
                                          </p:spTgt>
                                        </p:tgtEl>
                                        <p:attrNameLst>
                                          <p:attrName>style.visibility</p:attrName>
                                        </p:attrNameLst>
                                      </p:cBhvr>
                                      <p:to>
                                        <p:strVal val="visible"/>
                                      </p:to>
                                    </p:set>
                                    <p:anim calcmode="lin" valueType="num">
                                      <p:cBhvr additive="base">
                                        <p:cTn id="31" dur="500" fill="hold"/>
                                        <p:tgtEl>
                                          <p:spTgt spid="11268">
                                            <p:txEl>
                                              <p:charRg st="143" end="18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charRg st="143" end="18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charRg st="184" end="227"/>
                                            </p:txEl>
                                          </p:spTgt>
                                        </p:tgtEl>
                                        <p:attrNameLst>
                                          <p:attrName>style.visibility</p:attrName>
                                        </p:attrNameLst>
                                      </p:cBhvr>
                                      <p:to>
                                        <p:strVal val="visible"/>
                                      </p:to>
                                    </p:set>
                                    <p:anim calcmode="lin" valueType="num">
                                      <p:cBhvr additive="base">
                                        <p:cTn id="37" dur="500" fill="hold"/>
                                        <p:tgtEl>
                                          <p:spTgt spid="11268">
                                            <p:txEl>
                                              <p:charRg st="184" end="22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charRg st="184" end="22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268">
                                            <p:txEl>
                                              <p:charRg st="227" end="251"/>
                                            </p:txEl>
                                          </p:spTgt>
                                        </p:tgtEl>
                                        <p:attrNameLst>
                                          <p:attrName>style.visibility</p:attrName>
                                        </p:attrNameLst>
                                      </p:cBhvr>
                                      <p:to>
                                        <p:strVal val="visible"/>
                                      </p:to>
                                    </p:set>
                                    <p:anim calcmode="lin" valueType="num">
                                      <p:cBhvr additive="base">
                                        <p:cTn id="43" dur="500" fill="hold"/>
                                        <p:tgtEl>
                                          <p:spTgt spid="11268">
                                            <p:txEl>
                                              <p:charRg st="227" end="2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8">
                                            <p:txEl>
                                              <p:charRg st="227" end="25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268">
                                            <p:txEl>
                                              <p:charRg st="251" end="306"/>
                                            </p:txEl>
                                          </p:spTgt>
                                        </p:tgtEl>
                                        <p:attrNameLst>
                                          <p:attrName>style.visibility</p:attrName>
                                        </p:attrNameLst>
                                      </p:cBhvr>
                                      <p:to>
                                        <p:strVal val="visible"/>
                                      </p:to>
                                    </p:set>
                                    <p:anim calcmode="lin" valueType="num">
                                      <p:cBhvr additive="base">
                                        <p:cTn id="49" dur="500" fill="hold"/>
                                        <p:tgtEl>
                                          <p:spTgt spid="11268">
                                            <p:txEl>
                                              <p:charRg st="251" end="30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8">
                                            <p:txEl>
                                              <p:charRg st="251" end="3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隐层（第</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K-1</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层）权值调整量</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5779" name="Rectangle 4" descr="Rectangle: Click to edit Master text styles&#13;&#10;Second level&#13;&#10;Third level&#13;&#10;Fourth level&#13;&#10;Fifth level"/>
          <p:cNvSpPr>
            <a:spLocks noGrp="1"/>
          </p:cNvSpPr>
          <p:nvPr>
            <p:ph idx="1"/>
          </p:nvPr>
        </p:nvSpPr>
        <p:spPr>
          <a:xfrm>
            <a:off x="838200" y="5516563"/>
            <a:ext cx="7772400" cy="503237"/>
          </a:xfrm>
          <a:ln/>
        </p:spPr>
        <p:txBody>
          <a:bodyPr vert="horz" wrap="square" lIns="91440" tIns="45720" rIns="91440" bIns="45720" anchor="t" anchorCtr="0"/>
          <a:p>
            <a:pPr eaLnBrk="1" hangingPunct="1">
              <a:lnSpc>
                <a:spcPct val="90000"/>
              </a:lnSpc>
            </a:pPr>
            <a:endParaRPr lang="zh-CN" altLang="zh-CN" sz="2800" dirty="0"/>
          </a:p>
        </p:txBody>
      </p:sp>
      <p:sp>
        <p:nvSpPr>
          <p:cNvPr id="75780"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70007" name="AutoShape 23"/>
          <p:cNvSpPr/>
          <p:nvPr/>
        </p:nvSpPr>
        <p:spPr>
          <a:xfrm>
            <a:off x="395288" y="5876925"/>
            <a:ext cx="5761037" cy="981075"/>
          </a:xfrm>
          <a:prstGeom prst="wedgeRectCallout">
            <a:avLst>
              <a:gd name="adj1" fmla="val -31153"/>
              <a:gd name="adj2" fmla="val -18009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170005" name="AutoShape 21"/>
          <p:cNvSpPr/>
          <p:nvPr/>
        </p:nvSpPr>
        <p:spPr>
          <a:xfrm>
            <a:off x="4643438" y="2205038"/>
            <a:ext cx="3889375" cy="2447925"/>
          </a:xfrm>
          <a:prstGeom prst="wedgeRectCallout">
            <a:avLst>
              <a:gd name="adj1" fmla="val -65431"/>
              <a:gd name="adj2" fmla="val 72894"/>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170006" name="AutoShape 22"/>
          <p:cNvSpPr/>
          <p:nvPr/>
        </p:nvSpPr>
        <p:spPr>
          <a:xfrm>
            <a:off x="6372225" y="2133600"/>
            <a:ext cx="792163" cy="935038"/>
          </a:xfrm>
          <a:prstGeom prst="wedgeEllipseCallout">
            <a:avLst>
              <a:gd name="adj1" fmla="val -18134"/>
              <a:gd name="adj2" fmla="val 264093"/>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graphicFrame>
        <p:nvGraphicFramePr>
          <p:cNvPr id="169995" name="Object 11"/>
          <p:cNvGraphicFramePr>
            <a:graphicFrameLocks noChangeAspect="1"/>
          </p:cNvGraphicFramePr>
          <p:nvPr/>
        </p:nvGraphicFramePr>
        <p:xfrm>
          <a:off x="4787900" y="3338513"/>
          <a:ext cx="3600450" cy="1314450"/>
        </p:xfrm>
        <a:graphic>
          <a:graphicData uri="http://schemas.openxmlformats.org/presentationml/2006/ole">
            <mc:AlternateContent xmlns:mc="http://schemas.openxmlformats.org/markup-compatibility/2006">
              <mc:Choice xmlns:v="urn:schemas-microsoft-com:vml" Requires="v">
                <p:oleObj spid="_x0000_s3115" name="" r:id="rId1" imgW="1905000" imgH="698500" progId="Equation.3">
                  <p:embed/>
                </p:oleObj>
              </mc:Choice>
              <mc:Fallback>
                <p:oleObj name="" r:id="rId1" imgW="1905000" imgH="698500" progId="Equation.3">
                  <p:embed/>
                  <p:pic>
                    <p:nvPicPr>
                      <p:cNvPr id="0" name="图片 3114"/>
                      <p:cNvPicPr/>
                      <p:nvPr/>
                    </p:nvPicPr>
                    <p:blipFill>
                      <a:blip r:embed="rId2"/>
                      <a:stretch>
                        <a:fillRect/>
                      </a:stretch>
                    </p:blipFill>
                    <p:spPr>
                      <a:xfrm>
                        <a:off x="4787900" y="3338513"/>
                        <a:ext cx="3600450" cy="1314450"/>
                      </a:xfrm>
                      <a:prstGeom prst="rect">
                        <a:avLst/>
                      </a:prstGeom>
                      <a:noFill/>
                      <a:ln w="38100">
                        <a:noFill/>
                        <a:miter/>
                      </a:ln>
                    </p:spPr>
                  </p:pic>
                </p:oleObj>
              </mc:Fallback>
            </mc:AlternateContent>
          </a:graphicData>
        </a:graphic>
      </p:graphicFrame>
      <p:sp>
        <p:nvSpPr>
          <p:cNvPr id="170004" name="AutoShape 20"/>
          <p:cNvSpPr/>
          <p:nvPr/>
        </p:nvSpPr>
        <p:spPr>
          <a:xfrm>
            <a:off x="7164388" y="2205038"/>
            <a:ext cx="792162" cy="865187"/>
          </a:xfrm>
          <a:prstGeom prst="wedgeEllipseCallout">
            <a:avLst>
              <a:gd name="adj1" fmla="val 76051"/>
              <a:gd name="adj2" fmla="val 175690"/>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170003" name="AutoShape 19"/>
          <p:cNvSpPr/>
          <p:nvPr/>
        </p:nvSpPr>
        <p:spPr>
          <a:xfrm>
            <a:off x="1403350" y="3933825"/>
            <a:ext cx="647700" cy="790575"/>
          </a:xfrm>
          <a:prstGeom prst="wedgeEllipseCallout">
            <a:avLst>
              <a:gd name="adj1" fmla="val 512255"/>
              <a:gd name="adj2" fmla="val -214458"/>
            </a:avLst>
          </a:prstGeom>
          <a:solidFill>
            <a:srgbClr val="CC99FF"/>
          </a:solidFill>
          <a:ln w="9525" cap="flat" cmpd="sng">
            <a:solidFill>
              <a:schemeClr val="tx1"/>
            </a:solidFill>
            <a:prstDash val="solid"/>
            <a:miter/>
            <a:headEnd type="none" w="med" len="med"/>
            <a:tailEnd type="none" w="med" len="med"/>
          </a:ln>
        </p:spPr>
        <p:txBody>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609600" lvl="0" indent="-609600" algn="ctr" eaLnBrk="1" hangingPunct="1">
              <a:lnSpc>
                <a:spcPct val="80000"/>
              </a:lnSpc>
              <a:buClr>
                <a:schemeClr val="hlink"/>
              </a:buClr>
              <a:buSzPct val="110000"/>
              <a:buFont typeface="Wingdings" panose="05000000000000000000" pitchFamily="2" charset="2"/>
              <a:buNone/>
            </a:pPr>
            <a:endParaRPr lang="zh-CN" altLang="zh-CN" sz="2000" dirty="0">
              <a:solidFill>
                <a:schemeClr val="tx1"/>
              </a:solidFill>
              <a:latin typeface="Tahoma" panose="020B0604030504040204" pitchFamily="34" charset="0"/>
              <a:ea typeface="宋体" panose="02010600030101010101" pitchFamily="2" charset="-122"/>
            </a:endParaRPr>
          </a:p>
        </p:txBody>
      </p:sp>
      <p:sp>
        <p:nvSpPr>
          <p:cNvPr id="75787" name="Rectangle 6"/>
          <p:cNvSpPr/>
          <p:nvPr/>
        </p:nvSpPr>
        <p:spPr>
          <a:xfrm>
            <a:off x="0" y="24526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9989" name="Object 5"/>
          <p:cNvGraphicFramePr>
            <a:graphicFrameLocks noChangeAspect="1"/>
          </p:cNvGraphicFramePr>
          <p:nvPr/>
        </p:nvGraphicFramePr>
        <p:xfrm>
          <a:off x="684213" y="1268413"/>
          <a:ext cx="2789237" cy="3465512"/>
        </p:xfrm>
        <a:graphic>
          <a:graphicData uri="http://schemas.openxmlformats.org/presentationml/2006/ole">
            <mc:AlternateContent xmlns:mc="http://schemas.openxmlformats.org/markup-compatibility/2006">
              <mc:Choice xmlns:v="urn:schemas-microsoft-com:vml" Requires="v">
                <p:oleObj spid="_x0000_s3116" name="" r:id="rId3" imgW="1574800" imgH="1955800" progId="Equation.3">
                  <p:embed/>
                </p:oleObj>
              </mc:Choice>
              <mc:Fallback>
                <p:oleObj name="" r:id="rId3" imgW="1574800" imgH="1955800" progId="Equation.3">
                  <p:embed/>
                  <p:pic>
                    <p:nvPicPr>
                      <p:cNvPr id="0" name="图片 3115"/>
                      <p:cNvPicPr/>
                      <p:nvPr/>
                    </p:nvPicPr>
                    <p:blipFill>
                      <a:blip r:embed="rId4"/>
                      <a:stretch>
                        <a:fillRect/>
                      </a:stretch>
                    </p:blipFill>
                    <p:spPr>
                      <a:xfrm>
                        <a:off x="684213" y="1268413"/>
                        <a:ext cx="2789237" cy="3465512"/>
                      </a:xfrm>
                      <a:prstGeom prst="rect">
                        <a:avLst/>
                      </a:prstGeom>
                      <a:noFill/>
                      <a:ln w="38100">
                        <a:noFill/>
                        <a:miter/>
                      </a:ln>
                    </p:spPr>
                  </p:pic>
                </p:oleObj>
              </mc:Fallback>
            </mc:AlternateContent>
          </a:graphicData>
        </a:graphic>
      </p:graphicFrame>
      <p:sp>
        <p:nvSpPr>
          <p:cNvPr id="75789" name="Rectangle 8"/>
          <p:cNvSpPr/>
          <p:nvPr/>
        </p:nvSpPr>
        <p:spPr>
          <a:xfrm>
            <a:off x="0" y="32146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9991" name="Object 7"/>
          <p:cNvGraphicFramePr>
            <a:graphicFrameLocks noChangeAspect="1"/>
          </p:cNvGraphicFramePr>
          <p:nvPr/>
        </p:nvGraphicFramePr>
        <p:xfrm>
          <a:off x="5008563" y="1125538"/>
          <a:ext cx="2443162" cy="858837"/>
        </p:xfrm>
        <a:graphic>
          <a:graphicData uri="http://schemas.openxmlformats.org/presentationml/2006/ole">
            <mc:AlternateContent xmlns:mc="http://schemas.openxmlformats.org/markup-compatibility/2006">
              <mc:Choice xmlns:v="urn:schemas-microsoft-com:vml" Requires="v">
                <p:oleObj spid="_x0000_s3117" name="" r:id="rId5" imgW="1218565" imgH="431800" progId="Equation.3">
                  <p:embed/>
                </p:oleObj>
              </mc:Choice>
              <mc:Fallback>
                <p:oleObj name="" r:id="rId5" imgW="1218565" imgH="431800" progId="Equation.3">
                  <p:embed/>
                  <p:pic>
                    <p:nvPicPr>
                      <p:cNvPr id="0" name="图片 3116"/>
                      <p:cNvPicPr/>
                      <p:nvPr/>
                    </p:nvPicPr>
                    <p:blipFill>
                      <a:blip r:embed="rId6"/>
                      <a:stretch>
                        <a:fillRect/>
                      </a:stretch>
                    </p:blipFill>
                    <p:spPr>
                      <a:xfrm>
                        <a:off x="5008563" y="1125538"/>
                        <a:ext cx="2443162" cy="858837"/>
                      </a:xfrm>
                      <a:prstGeom prst="rect">
                        <a:avLst/>
                      </a:prstGeom>
                      <a:noFill/>
                      <a:ln w="38100">
                        <a:noFill/>
                        <a:miter/>
                      </a:ln>
                    </p:spPr>
                  </p:pic>
                </p:oleObj>
              </mc:Fallback>
            </mc:AlternateContent>
          </a:graphicData>
        </a:graphic>
      </p:graphicFrame>
      <p:sp>
        <p:nvSpPr>
          <p:cNvPr id="75791" name="Rectangle 10"/>
          <p:cNvSpPr/>
          <p:nvPr/>
        </p:nvSpPr>
        <p:spPr>
          <a:xfrm>
            <a:off x="0" y="31623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9993" name="Object 9"/>
          <p:cNvGraphicFramePr>
            <a:graphicFrameLocks noChangeAspect="1"/>
          </p:cNvGraphicFramePr>
          <p:nvPr/>
        </p:nvGraphicFramePr>
        <p:xfrm>
          <a:off x="4859338" y="2122488"/>
          <a:ext cx="3298825" cy="946150"/>
        </p:xfrm>
        <a:graphic>
          <a:graphicData uri="http://schemas.openxmlformats.org/presentationml/2006/ole">
            <mc:AlternateContent xmlns:mc="http://schemas.openxmlformats.org/markup-compatibility/2006">
              <mc:Choice xmlns:v="urn:schemas-microsoft-com:vml" Requires="v">
                <p:oleObj spid="_x0000_s3114" name="" r:id="rId7" imgW="1854200" imgH="533400" progId="Equation.3">
                  <p:embed/>
                </p:oleObj>
              </mc:Choice>
              <mc:Fallback>
                <p:oleObj name="" r:id="rId7" imgW="1854200" imgH="533400" progId="Equation.3">
                  <p:embed/>
                  <p:pic>
                    <p:nvPicPr>
                      <p:cNvPr id="0" name="图片 3113"/>
                      <p:cNvPicPr/>
                      <p:nvPr/>
                    </p:nvPicPr>
                    <p:blipFill>
                      <a:blip r:embed="rId8"/>
                      <a:stretch>
                        <a:fillRect/>
                      </a:stretch>
                    </p:blipFill>
                    <p:spPr>
                      <a:xfrm>
                        <a:off x="4859338" y="2122488"/>
                        <a:ext cx="3298825" cy="946150"/>
                      </a:xfrm>
                      <a:prstGeom prst="rect">
                        <a:avLst/>
                      </a:prstGeom>
                      <a:noFill/>
                      <a:ln w="38100">
                        <a:noFill/>
                        <a:miter/>
                      </a:ln>
                    </p:spPr>
                  </p:pic>
                </p:oleObj>
              </mc:Fallback>
            </mc:AlternateContent>
          </a:graphicData>
        </a:graphic>
      </p:graphicFrame>
      <p:sp>
        <p:nvSpPr>
          <p:cNvPr id="75793" name="Rectangle 12"/>
          <p:cNvSpPr/>
          <p:nvPr/>
        </p:nvSpPr>
        <p:spPr>
          <a:xfrm>
            <a:off x="0" y="308133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sp>
        <p:nvSpPr>
          <p:cNvPr id="75794" name="Rectangle 14"/>
          <p:cNvSpPr/>
          <p:nvPr/>
        </p:nvSpPr>
        <p:spPr>
          <a:xfrm>
            <a:off x="0" y="31623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9997" name="Object 13"/>
          <p:cNvGraphicFramePr>
            <a:graphicFrameLocks noChangeAspect="1"/>
          </p:cNvGraphicFramePr>
          <p:nvPr/>
        </p:nvGraphicFramePr>
        <p:xfrm>
          <a:off x="995363" y="4795838"/>
          <a:ext cx="4872037" cy="865187"/>
        </p:xfrm>
        <a:graphic>
          <a:graphicData uri="http://schemas.openxmlformats.org/presentationml/2006/ole">
            <mc:AlternateContent xmlns:mc="http://schemas.openxmlformats.org/markup-compatibility/2006">
              <mc:Choice xmlns:v="urn:schemas-microsoft-com:vml" Requires="v">
                <p:oleObj spid="_x0000_s3122" name="" r:id="rId9" imgW="2997200" imgH="533400" progId="Equation.3">
                  <p:embed/>
                </p:oleObj>
              </mc:Choice>
              <mc:Fallback>
                <p:oleObj name="" r:id="rId9" imgW="2997200" imgH="533400" progId="Equation.3">
                  <p:embed/>
                  <p:pic>
                    <p:nvPicPr>
                      <p:cNvPr id="0" name="图片 3121"/>
                      <p:cNvPicPr/>
                      <p:nvPr/>
                    </p:nvPicPr>
                    <p:blipFill>
                      <a:blip r:embed="rId10"/>
                      <a:stretch>
                        <a:fillRect/>
                      </a:stretch>
                    </p:blipFill>
                    <p:spPr>
                      <a:xfrm>
                        <a:off x="995363" y="4795838"/>
                        <a:ext cx="4872037" cy="865187"/>
                      </a:xfrm>
                      <a:prstGeom prst="rect">
                        <a:avLst/>
                      </a:prstGeom>
                      <a:noFill/>
                      <a:ln w="38100">
                        <a:noFill/>
                        <a:miter/>
                      </a:ln>
                    </p:spPr>
                  </p:pic>
                </p:oleObj>
              </mc:Fallback>
            </mc:AlternateContent>
          </a:graphicData>
        </a:graphic>
      </p:graphicFrame>
      <p:sp>
        <p:nvSpPr>
          <p:cNvPr id="75796" name="Rectangle 16"/>
          <p:cNvSpPr/>
          <p:nvPr/>
        </p:nvSpPr>
        <p:spPr>
          <a:xfrm>
            <a:off x="0" y="32146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69999" name="Object 15"/>
          <p:cNvGraphicFramePr>
            <a:graphicFrameLocks noChangeAspect="1"/>
          </p:cNvGraphicFramePr>
          <p:nvPr/>
        </p:nvGraphicFramePr>
        <p:xfrm>
          <a:off x="6372225" y="4797425"/>
          <a:ext cx="1935163" cy="828675"/>
        </p:xfrm>
        <a:graphic>
          <a:graphicData uri="http://schemas.openxmlformats.org/presentationml/2006/ole">
            <mc:AlternateContent xmlns:mc="http://schemas.openxmlformats.org/markup-compatibility/2006">
              <mc:Choice xmlns:v="urn:schemas-microsoft-com:vml" Requires="v">
                <p:oleObj spid="_x0000_s3118" name="" r:id="rId11" imgW="1002665" imgH="431800" progId="Equation.3">
                  <p:embed/>
                </p:oleObj>
              </mc:Choice>
              <mc:Fallback>
                <p:oleObj name="" r:id="rId11" imgW="1002665" imgH="431800" progId="Equation.3">
                  <p:embed/>
                  <p:pic>
                    <p:nvPicPr>
                      <p:cNvPr id="0" name="图片 3117"/>
                      <p:cNvPicPr/>
                      <p:nvPr/>
                    </p:nvPicPr>
                    <p:blipFill>
                      <a:blip r:embed="rId12"/>
                      <a:stretch>
                        <a:fillRect/>
                      </a:stretch>
                    </p:blipFill>
                    <p:spPr>
                      <a:xfrm>
                        <a:off x="6372225" y="4797425"/>
                        <a:ext cx="1935163" cy="828675"/>
                      </a:xfrm>
                      <a:prstGeom prst="rect">
                        <a:avLst/>
                      </a:prstGeom>
                      <a:noFill/>
                      <a:ln w="38100">
                        <a:noFill/>
                        <a:miter/>
                      </a:ln>
                    </p:spPr>
                  </p:pic>
                </p:oleObj>
              </mc:Fallback>
            </mc:AlternateContent>
          </a:graphicData>
        </a:graphic>
      </p:graphicFrame>
      <p:sp>
        <p:nvSpPr>
          <p:cNvPr id="75798" name="Rectangle 18"/>
          <p:cNvSpPr/>
          <p:nvPr/>
        </p:nvSpPr>
        <p:spPr>
          <a:xfrm>
            <a:off x="0" y="312420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70001" name="Object 17"/>
          <p:cNvGraphicFramePr>
            <a:graphicFrameLocks noChangeAspect="1"/>
          </p:cNvGraphicFramePr>
          <p:nvPr/>
        </p:nvGraphicFramePr>
        <p:xfrm>
          <a:off x="900113" y="5805488"/>
          <a:ext cx="4854575" cy="981075"/>
        </p:xfrm>
        <a:graphic>
          <a:graphicData uri="http://schemas.openxmlformats.org/presentationml/2006/ole">
            <mc:AlternateContent xmlns:mc="http://schemas.openxmlformats.org/markup-compatibility/2006">
              <mc:Choice xmlns:v="urn:schemas-microsoft-com:vml" Requires="v">
                <p:oleObj spid="_x0000_s3120" name="" r:id="rId13" imgW="3024505" imgH="607695" progId="Equation.3">
                  <p:embed/>
                </p:oleObj>
              </mc:Choice>
              <mc:Fallback>
                <p:oleObj name="" r:id="rId13" imgW="3024505" imgH="607695" progId="Equation.3">
                  <p:embed/>
                  <p:pic>
                    <p:nvPicPr>
                      <p:cNvPr id="0" name="图片 3119"/>
                      <p:cNvPicPr/>
                      <p:nvPr/>
                    </p:nvPicPr>
                    <p:blipFill>
                      <a:blip r:embed="rId14"/>
                      <a:stretch>
                        <a:fillRect/>
                      </a:stretch>
                    </p:blipFill>
                    <p:spPr>
                      <a:xfrm>
                        <a:off x="900113" y="5805488"/>
                        <a:ext cx="4854575" cy="981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989"/>
                                        </p:tgtEl>
                                        <p:attrNameLst>
                                          <p:attrName>style.visibility</p:attrName>
                                        </p:attrNameLst>
                                      </p:cBhvr>
                                      <p:to>
                                        <p:strVal val="visible"/>
                                      </p:to>
                                    </p:set>
                                    <p:animEffect transition="in" filter="dissolve">
                                      <p:cBhvr>
                                        <p:cTn id="7" dur="500"/>
                                        <p:tgtEl>
                                          <p:spTgt spid="16998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9991"/>
                                        </p:tgtEl>
                                        <p:attrNameLst>
                                          <p:attrName>style.visibility</p:attrName>
                                        </p:attrNameLst>
                                      </p:cBhvr>
                                      <p:to>
                                        <p:strVal val="visible"/>
                                      </p:to>
                                    </p:set>
                                    <p:animEffect transition="in" filter="checkerboard(across)">
                                      <p:cBhvr>
                                        <p:cTn id="12" dur="500"/>
                                        <p:tgtEl>
                                          <p:spTgt spid="1699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0003"/>
                                        </p:tgtEl>
                                        <p:attrNameLst>
                                          <p:attrName>style.visibility</p:attrName>
                                        </p:attrNameLst>
                                      </p:cBhvr>
                                      <p:to>
                                        <p:strVal val="visible"/>
                                      </p:to>
                                    </p:set>
                                    <p:animEffect transition="in" filter="dissolve">
                                      <p:cBhvr>
                                        <p:cTn id="17" dur="500"/>
                                        <p:tgtEl>
                                          <p:spTgt spid="17000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9993"/>
                                        </p:tgtEl>
                                        <p:attrNameLst>
                                          <p:attrName>style.visibility</p:attrName>
                                        </p:attrNameLst>
                                      </p:cBhvr>
                                      <p:to>
                                        <p:strVal val="visible"/>
                                      </p:to>
                                    </p:set>
                                    <p:animEffect transition="in" filter="checkerboard(across)">
                                      <p:cBhvr>
                                        <p:cTn id="22" dur="500"/>
                                        <p:tgtEl>
                                          <p:spTgt spid="1699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0004"/>
                                        </p:tgtEl>
                                        <p:attrNameLst>
                                          <p:attrName>style.visibility</p:attrName>
                                        </p:attrNameLst>
                                      </p:cBhvr>
                                      <p:to>
                                        <p:strVal val="visible"/>
                                      </p:to>
                                    </p:set>
                                    <p:animEffect transition="in" filter="dissolve">
                                      <p:cBhvr>
                                        <p:cTn id="27" dur="500"/>
                                        <p:tgtEl>
                                          <p:spTgt spid="17000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9995"/>
                                        </p:tgtEl>
                                        <p:attrNameLst>
                                          <p:attrName>style.visibility</p:attrName>
                                        </p:attrNameLst>
                                      </p:cBhvr>
                                      <p:to>
                                        <p:strVal val="visible"/>
                                      </p:to>
                                    </p:set>
                                    <p:animEffect transition="in" filter="dissolve">
                                      <p:cBhvr>
                                        <p:cTn id="32" dur="500"/>
                                        <p:tgtEl>
                                          <p:spTgt spid="16999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0005"/>
                                        </p:tgtEl>
                                        <p:attrNameLst>
                                          <p:attrName>style.visibility</p:attrName>
                                        </p:attrNameLst>
                                      </p:cBhvr>
                                      <p:to>
                                        <p:strVal val="visible"/>
                                      </p:to>
                                    </p:set>
                                    <p:animEffect transition="in" filter="dissolve">
                                      <p:cBhvr>
                                        <p:cTn id="37" dur="500"/>
                                        <p:tgtEl>
                                          <p:spTgt spid="17000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69997"/>
                                        </p:tgtEl>
                                        <p:attrNameLst>
                                          <p:attrName>style.visibility</p:attrName>
                                        </p:attrNameLst>
                                      </p:cBhvr>
                                      <p:to>
                                        <p:strVal val="visible"/>
                                      </p:to>
                                    </p:set>
                                    <p:animEffect transition="in" filter="dissolve">
                                      <p:cBhvr>
                                        <p:cTn id="42" dur="500"/>
                                        <p:tgtEl>
                                          <p:spTgt spid="16999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0006"/>
                                        </p:tgtEl>
                                        <p:attrNameLst>
                                          <p:attrName>style.visibility</p:attrName>
                                        </p:attrNameLst>
                                      </p:cBhvr>
                                      <p:to>
                                        <p:strVal val="visible"/>
                                      </p:to>
                                    </p:set>
                                    <p:animEffect transition="in" filter="dissolve">
                                      <p:cBhvr>
                                        <p:cTn id="47" dur="500"/>
                                        <p:tgtEl>
                                          <p:spTgt spid="17000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69999"/>
                                        </p:tgtEl>
                                        <p:attrNameLst>
                                          <p:attrName>style.visibility</p:attrName>
                                        </p:attrNameLst>
                                      </p:cBhvr>
                                      <p:to>
                                        <p:strVal val="visible"/>
                                      </p:to>
                                    </p:set>
                                    <p:animEffect transition="in" filter="dissolve">
                                      <p:cBhvr>
                                        <p:cTn id="52" dur="500"/>
                                        <p:tgtEl>
                                          <p:spTgt spid="16999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70001"/>
                                        </p:tgtEl>
                                        <p:attrNameLst>
                                          <p:attrName>style.visibility</p:attrName>
                                        </p:attrNameLst>
                                      </p:cBhvr>
                                      <p:to>
                                        <p:strVal val="visible"/>
                                      </p:to>
                                    </p:set>
                                    <p:animEffect transition="in" filter="dissolve">
                                      <p:cBhvr>
                                        <p:cTn id="57" dur="500"/>
                                        <p:tgtEl>
                                          <p:spTgt spid="170001"/>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70007"/>
                                        </p:tgtEl>
                                        <p:attrNameLst>
                                          <p:attrName>style.visibility</p:attrName>
                                        </p:attrNameLst>
                                      </p:cBhvr>
                                      <p:to>
                                        <p:strVal val="visible"/>
                                      </p:to>
                                    </p:set>
                                    <p:animEffect transition="in" filter="checkerboard(across)">
                                      <p:cBhvr>
                                        <p:cTn id="62" dur="500"/>
                                        <p:tgtEl>
                                          <p:spTgt spid="170007"/>
                                        </p:tgtEl>
                                      </p:cBhvr>
                                    </p:animEffect>
                                  </p:childTnLst>
                                </p:cTn>
                              </p:par>
                            </p:childTnLst>
                          </p:cTn>
                        </p:par>
                        <p:par>
                          <p:cTn id="63" fill="hold">
                            <p:stCondLst>
                              <p:cond delay="500"/>
                            </p:stCondLst>
                            <p:childTnLst>
                              <p:par>
                                <p:cTn id="64" presetID="2" presetClass="exit" presetSubtype="4" fill="hold" nodeType="afterEffect">
                                  <p:stCondLst>
                                    <p:cond delay="0"/>
                                  </p:stCondLst>
                                  <p:childTnLst>
                                    <p:anim calcmode="lin" valueType="num">
                                      <p:cBhvr additive="base">
                                        <p:cTn id="65" dur="500"/>
                                        <p:tgtEl>
                                          <p:spTgt spid="169997"/>
                                        </p:tgtEl>
                                        <p:attrNameLst>
                                          <p:attrName>ppt_x</p:attrName>
                                        </p:attrNameLst>
                                      </p:cBhvr>
                                      <p:tavLst>
                                        <p:tav tm="0">
                                          <p:val>
                                            <p:strVal val="ppt_x"/>
                                          </p:val>
                                        </p:tav>
                                        <p:tav tm="100000">
                                          <p:val>
                                            <p:strVal val="ppt_x"/>
                                          </p:val>
                                        </p:tav>
                                      </p:tavLst>
                                    </p:anim>
                                    <p:anim calcmode="lin" valueType="num">
                                      <p:cBhvr additive="base">
                                        <p:cTn id="66" dur="500"/>
                                        <p:tgtEl>
                                          <p:spTgt spid="169997"/>
                                        </p:tgtEl>
                                        <p:attrNameLst>
                                          <p:attrName>ppt_y</p:attrName>
                                        </p:attrNameLst>
                                      </p:cBhvr>
                                      <p:tavLst>
                                        <p:tav tm="0">
                                          <p:val>
                                            <p:strVal val="ppt_y"/>
                                          </p:val>
                                        </p:tav>
                                        <p:tav tm="100000">
                                          <p:val>
                                            <p:strVal val="1+ppt_h/2"/>
                                          </p:val>
                                        </p:tav>
                                      </p:tavLst>
                                    </p:anim>
                                    <p:set>
                                      <p:cBhvr>
                                        <p:cTn id="67" dur="1" fill="hold">
                                          <p:stCondLst>
                                            <p:cond delay="499"/>
                                          </p:stCondLst>
                                        </p:cTn>
                                        <p:tgtEl>
                                          <p:spTgt spid="169997"/>
                                        </p:tgtEl>
                                        <p:attrNameLst>
                                          <p:attrName>style.visibility</p:attrName>
                                        </p:attrNameLst>
                                      </p:cBhvr>
                                      <p:to>
                                        <p:strVal val="hidden"/>
                                      </p:to>
                                    </p:set>
                                  </p:childTnLst>
                                </p:cTn>
                              </p:par>
                            </p:childTnLst>
                          </p:cTn>
                        </p:par>
                        <p:par>
                          <p:cTn id="68" fill="hold">
                            <p:stCondLst>
                              <p:cond delay="1000"/>
                            </p:stCondLst>
                            <p:childTnLst>
                              <p:par>
                                <p:cTn id="69" presetID="2" presetClass="exit" presetSubtype="4" fill="hold" nodeType="afterEffect">
                                  <p:stCondLst>
                                    <p:cond delay="0"/>
                                  </p:stCondLst>
                                  <p:childTnLst>
                                    <p:anim calcmode="lin" valueType="num">
                                      <p:cBhvr additive="base">
                                        <p:cTn id="70" dur="500"/>
                                        <p:tgtEl>
                                          <p:spTgt spid="169999"/>
                                        </p:tgtEl>
                                        <p:attrNameLst>
                                          <p:attrName>ppt_x</p:attrName>
                                        </p:attrNameLst>
                                      </p:cBhvr>
                                      <p:tavLst>
                                        <p:tav tm="0">
                                          <p:val>
                                            <p:strVal val="ppt_x"/>
                                          </p:val>
                                        </p:tav>
                                        <p:tav tm="100000">
                                          <p:val>
                                            <p:strVal val="ppt_x"/>
                                          </p:val>
                                        </p:tav>
                                      </p:tavLst>
                                    </p:anim>
                                    <p:anim calcmode="lin" valueType="num">
                                      <p:cBhvr additive="base">
                                        <p:cTn id="71" dur="500"/>
                                        <p:tgtEl>
                                          <p:spTgt spid="169999"/>
                                        </p:tgtEl>
                                        <p:attrNameLst>
                                          <p:attrName>ppt_y</p:attrName>
                                        </p:attrNameLst>
                                      </p:cBhvr>
                                      <p:tavLst>
                                        <p:tav tm="0">
                                          <p:val>
                                            <p:strVal val="ppt_y"/>
                                          </p:val>
                                        </p:tav>
                                        <p:tav tm="100000">
                                          <p:val>
                                            <p:strVal val="1+ppt_h/2"/>
                                          </p:val>
                                        </p:tav>
                                      </p:tavLst>
                                    </p:anim>
                                    <p:set>
                                      <p:cBhvr>
                                        <p:cTn id="72" dur="1" fill="hold">
                                          <p:stCondLst>
                                            <p:cond delay="499"/>
                                          </p:stCondLst>
                                        </p:cTn>
                                        <p:tgtEl>
                                          <p:spTgt spid="169999"/>
                                        </p:tgtEl>
                                        <p:attrNameLst>
                                          <p:attrName>style.visibility</p:attrName>
                                        </p:attrNameLst>
                                      </p:cBhvr>
                                      <p:to>
                                        <p:strVal val="hidden"/>
                                      </p:to>
                                    </p:set>
                                  </p:childTnLst>
                                </p:cTn>
                              </p:par>
                            </p:childTnLst>
                          </p:cTn>
                        </p:par>
                        <p:par>
                          <p:cTn id="73" fill="hold">
                            <p:stCondLst>
                              <p:cond delay="1500"/>
                            </p:stCondLst>
                            <p:childTnLst>
                              <p:par>
                                <p:cTn id="74" presetID="5" presetClass="exit" presetSubtype="10" fill="hold" grpId="1" nodeType="afterEffect">
                                  <p:stCondLst>
                                    <p:cond delay="0"/>
                                  </p:stCondLst>
                                  <p:childTnLst>
                                    <p:animEffect transition="out" filter="checkerboard(across)">
                                      <p:cBhvr>
                                        <p:cTn id="75" dur="500"/>
                                        <p:tgtEl>
                                          <p:spTgt spid="170005"/>
                                        </p:tgtEl>
                                      </p:cBhvr>
                                    </p:animEffect>
                                    <p:set>
                                      <p:cBhvr>
                                        <p:cTn id="76" dur="1" fill="hold">
                                          <p:stCondLst>
                                            <p:cond delay="499"/>
                                          </p:stCondLst>
                                        </p:cTn>
                                        <p:tgtEl>
                                          <p:spTgt spid="170005"/>
                                        </p:tgtEl>
                                        <p:attrNameLst>
                                          <p:attrName>style.visibility</p:attrName>
                                        </p:attrNameLst>
                                      </p:cBhvr>
                                      <p:to>
                                        <p:strVal val="hidden"/>
                                      </p:to>
                                    </p:set>
                                  </p:childTnLst>
                                </p:cTn>
                              </p:par>
                            </p:childTnLst>
                          </p:cTn>
                        </p:par>
                        <p:par>
                          <p:cTn id="77" fill="hold">
                            <p:stCondLst>
                              <p:cond delay="2000"/>
                            </p:stCondLst>
                            <p:childTnLst>
                              <p:par>
                                <p:cTn id="78" presetID="2" presetClass="exit" presetSubtype="4" fill="hold" nodeType="afterEffect">
                                  <p:stCondLst>
                                    <p:cond delay="0"/>
                                  </p:stCondLst>
                                  <p:childTnLst>
                                    <p:anim calcmode="lin" valueType="num">
                                      <p:cBhvr additive="base">
                                        <p:cTn id="79" dur="500"/>
                                        <p:tgtEl>
                                          <p:spTgt spid="169993"/>
                                        </p:tgtEl>
                                        <p:attrNameLst>
                                          <p:attrName>ppt_x</p:attrName>
                                        </p:attrNameLst>
                                      </p:cBhvr>
                                      <p:tavLst>
                                        <p:tav tm="0">
                                          <p:val>
                                            <p:strVal val="ppt_x"/>
                                          </p:val>
                                        </p:tav>
                                        <p:tav tm="100000">
                                          <p:val>
                                            <p:strVal val="ppt_x"/>
                                          </p:val>
                                        </p:tav>
                                      </p:tavLst>
                                    </p:anim>
                                    <p:anim calcmode="lin" valueType="num">
                                      <p:cBhvr additive="base">
                                        <p:cTn id="80" dur="500"/>
                                        <p:tgtEl>
                                          <p:spTgt spid="169993"/>
                                        </p:tgtEl>
                                        <p:attrNameLst>
                                          <p:attrName>ppt_y</p:attrName>
                                        </p:attrNameLst>
                                      </p:cBhvr>
                                      <p:tavLst>
                                        <p:tav tm="0">
                                          <p:val>
                                            <p:strVal val="ppt_y"/>
                                          </p:val>
                                        </p:tav>
                                        <p:tav tm="100000">
                                          <p:val>
                                            <p:strVal val="1+ppt_h/2"/>
                                          </p:val>
                                        </p:tav>
                                      </p:tavLst>
                                    </p:anim>
                                    <p:set>
                                      <p:cBhvr>
                                        <p:cTn id="81" dur="1" fill="hold">
                                          <p:stCondLst>
                                            <p:cond delay="499"/>
                                          </p:stCondLst>
                                        </p:cTn>
                                        <p:tgtEl>
                                          <p:spTgt spid="169993"/>
                                        </p:tgtEl>
                                        <p:attrNameLst>
                                          <p:attrName>style.visibility</p:attrName>
                                        </p:attrNameLst>
                                      </p:cBhvr>
                                      <p:to>
                                        <p:strVal val="hidden"/>
                                      </p:to>
                                    </p:set>
                                  </p:childTnLst>
                                </p:cTn>
                              </p:par>
                            </p:childTnLst>
                          </p:cTn>
                        </p:par>
                        <p:par>
                          <p:cTn id="82" fill="hold">
                            <p:stCondLst>
                              <p:cond delay="2500"/>
                            </p:stCondLst>
                            <p:childTnLst>
                              <p:par>
                                <p:cTn id="83" presetID="2" presetClass="exit" presetSubtype="4" fill="hold" nodeType="afterEffect">
                                  <p:stCondLst>
                                    <p:cond delay="0"/>
                                  </p:stCondLst>
                                  <p:childTnLst>
                                    <p:anim calcmode="lin" valueType="num">
                                      <p:cBhvr additive="base">
                                        <p:cTn id="84" dur="500"/>
                                        <p:tgtEl>
                                          <p:spTgt spid="169995"/>
                                        </p:tgtEl>
                                        <p:attrNameLst>
                                          <p:attrName>ppt_x</p:attrName>
                                        </p:attrNameLst>
                                      </p:cBhvr>
                                      <p:tavLst>
                                        <p:tav tm="0">
                                          <p:val>
                                            <p:strVal val="ppt_x"/>
                                          </p:val>
                                        </p:tav>
                                        <p:tav tm="100000">
                                          <p:val>
                                            <p:strVal val="ppt_x"/>
                                          </p:val>
                                        </p:tav>
                                      </p:tavLst>
                                    </p:anim>
                                    <p:anim calcmode="lin" valueType="num">
                                      <p:cBhvr additive="base">
                                        <p:cTn id="85" dur="500"/>
                                        <p:tgtEl>
                                          <p:spTgt spid="169995"/>
                                        </p:tgtEl>
                                        <p:attrNameLst>
                                          <p:attrName>ppt_y</p:attrName>
                                        </p:attrNameLst>
                                      </p:cBhvr>
                                      <p:tavLst>
                                        <p:tav tm="0">
                                          <p:val>
                                            <p:strVal val="ppt_y"/>
                                          </p:val>
                                        </p:tav>
                                        <p:tav tm="100000">
                                          <p:val>
                                            <p:strVal val="1+ppt_h/2"/>
                                          </p:val>
                                        </p:tav>
                                      </p:tavLst>
                                    </p:anim>
                                    <p:set>
                                      <p:cBhvr>
                                        <p:cTn id="86" dur="1" fill="hold">
                                          <p:stCondLst>
                                            <p:cond delay="499"/>
                                          </p:stCondLst>
                                        </p:cTn>
                                        <p:tgtEl>
                                          <p:spTgt spid="169995"/>
                                        </p:tgtEl>
                                        <p:attrNameLst>
                                          <p:attrName>style.visibility</p:attrName>
                                        </p:attrNameLst>
                                      </p:cBhvr>
                                      <p:to>
                                        <p:strVal val="hidden"/>
                                      </p:to>
                                    </p:set>
                                  </p:childTnLst>
                                </p:cTn>
                              </p:par>
                            </p:childTnLst>
                          </p:cTn>
                        </p:par>
                        <p:par>
                          <p:cTn id="87" fill="hold">
                            <p:stCondLst>
                              <p:cond delay="3000"/>
                            </p:stCondLst>
                            <p:childTnLst>
                              <p:par>
                                <p:cTn id="88" presetID="9" presetClass="exit" presetSubtype="0" fill="hold" grpId="1" nodeType="afterEffect">
                                  <p:stCondLst>
                                    <p:cond delay="0"/>
                                  </p:stCondLst>
                                  <p:childTnLst>
                                    <p:animEffect transition="out" filter="dissolve">
                                      <p:cBhvr>
                                        <p:cTn id="89" dur="500"/>
                                        <p:tgtEl>
                                          <p:spTgt spid="170004"/>
                                        </p:tgtEl>
                                      </p:cBhvr>
                                    </p:animEffect>
                                    <p:set>
                                      <p:cBhvr>
                                        <p:cTn id="90" dur="1" fill="hold">
                                          <p:stCondLst>
                                            <p:cond delay="499"/>
                                          </p:stCondLst>
                                        </p:cTn>
                                        <p:tgtEl>
                                          <p:spTgt spid="170004"/>
                                        </p:tgtEl>
                                        <p:attrNameLst>
                                          <p:attrName>style.visibility</p:attrName>
                                        </p:attrNameLst>
                                      </p:cBhvr>
                                      <p:to>
                                        <p:strVal val="hidden"/>
                                      </p:to>
                                    </p:set>
                                  </p:childTnLst>
                                </p:cTn>
                              </p:par>
                            </p:childTnLst>
                          </p:cTn>
                        </p:par>
                        <p:par>
                          <p:cTn id="91" fill="hold">
                            <p:stCondLst>
                              <p:cond delay="3500"/>
                            </p:stCondLst>
                            <p:childTnLst>
                              <p:par>
                                <p:cTn id="92" presetID="9" presetClass="exit" presetSubtype="0" fill="hold" grpId="1" nodeType="afterEffect">
                                  <p:stCondLst>
                                    <p:cond delay="0"/>
                                  </p:stCondLst>
                                  <p:childTnLst>
                                    <p:animEffect transition="out" filter="dissolve">
                                      <p:cBhvr>
                                        <p:cTn id="93" dur="500"/>
                                        <p:tgtEl>
                                          <p:spTgt spid="170006"/>
                                        </p:tgtEl>
                                      </p:cBhvr>
                                    </p:animEffect>
                                    <p:set>
                                      <p:cBhvr>
                                        <p:cTn id="94" dur="1" fill="hold">
                                          <p:stCondLst>
                                            <p:cond delay="499"/>
                                          </p:stCondLst>
                                        </p:cTn>
                                        <p:tgtEl>
                                          <p:spTgt spid="170006"/>
                                        </p:tgtEl>
                                        <p:attrNameLst>
                                          <p:attrName>style.visibility</p:attrName>
                                        </p:attrNameLst>
                                      </p:cBhvr>
                                      <p:to>
                                        <p:strVal val="hidden"/>
                                      </p:to>
                                    </p:set>
                                  </p:childTnLst>
                                </p:cTn>
                              </p:par>
                            </p:childTnLst>
                          </p:cTn>
                        </p:par>
                        <p:par>
                          <p:cTn id="95" fill="hold">
                            <p:stCondLst>
                              <p:cond delay="4000"/>
                            </p:stCondLst>
                            <p:childTnLst>
                              <p:par>
                                <p:cTn id="96" presetID="9" presetClass="exit" presetSubtype="0" fill="hold" grpId="1" nodeType="afterEffect">
                                  <p:stCondLst>
                                    <p:cond delay="0"/>
                                  </p:stCondLst>
                                  <p:childTnLst>
                                    <p:animEffect transition="out" filter="dissolve">
                                      <p:cBhvr>
                                        <p:cTn id="97" dur="500"/>
                                        <p:tgtEl>
                                          <p:spTgt spid="170003"/>
                                        </p:tgtEl>
                                      </p:cBhvr>
                                    </p:animEffect>
                                    <p:set>
                                      <p:cBhvr>
                                        <p:cTn id="98" dur="1" fill="hold">
                                          <p:stCondLst>
                                            <p:cond delay="499"/>
                                          </p:stCondLst>
                                        </p:cTn>
                                        <p:tgtEl>
                                          <p:spTgt spid="1700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7" grpId="0" animBg="1"/>
      <p:bldP spid="170005" grpId="0" animBg="1"/>
      <p:bldP spid="170005" grpId="1" animBg="1"/>
      <p:bldP spid="170006" grpId="0" animBg="1"/>
      <p:bldP spid="170006" grpId="1" animBg="1"/>
      <p:bldP spid="170004" grpId="0" animBg="1"/>
      <p:bldP spid="170004" grpId="1" animBg="1"/>
      <p:bldP spid="170003" grpId="0" animBg="1"/>
      <p:bldP spid="170003"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隐层（第</a:t>
            </a: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K-1</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层）权值调整量</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6803" name="Rectangle 4"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endParaRPr lang="zh-CN" altLang="zh-CN" dirty="0"/>
          </a:p>
        </p:txBody>
      </p:sp>
      <p:sp>
        <p:nvSpPr>
          <p:cNvPr id="76804"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76805" name="Rectangle 6"/>
          <p:cNvSpPr/>
          <p:nvPr/>
        </p:nvSpPr>
        <p:spPr>
          <a:xfrm>
            <a:off x="0" y="2695575"/>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71013" name="Object 5"/>
          <p:cNvGraphicFramePr>
            <a:graphicFrameLocks noChangeAspect="1"/>
          </p:cNvGraphicFramePr>
          <p:nvPr/>
        </p:nvGraphicFramePr>
        <p:xfrm>
          <a:off x="2124075" y="1484313"/>
          <a:ext cx="4895850" cy="2627312"/>
        </p:xfrm>
        <a:graphic>
          <a:graphicData uri="http://schemas.openxmlformats.org/presentationml/2006/ole">
            <mc:AlternateContent xmlns:mc="http://schemas.openxmlformats.org/markup-compatibility/2006">
              <mc:Choice xmlns:v="urn:schemas-microsoft-com:vml" Requires="v">
                <p:oleObj spid="_x0000_s3119" name="" r:id="rId1" imgW="2546985" imgH="1647825" progId="Equation.3">
                  <p:embed/>
                </p:oleObj>
              </mc:Choice>
              <mc:Fallback>
                <p:oleObj name="" r:id="rId1" imgW="2546985" imgH="1647825" progId="Equation.3">
                  <p:embed/>
                  <p:pic>
                    <p:nvPicPr>
                      <p:cNvPr id="0" name="图片 3118"/>
                      <p:cNvPicPr/>
                      <p:nvPr/>
                    </p:nvPicPr>
                    <p:blipFill>
                      <a:blip r:embed="rId2"/>
                      <a:stretch>
                        <a:fillRect/>
                      </a:stretch>
                    </p:blipFill>
                    <p:spPr>
                      <a:xfrm>
                        <a:off x="2124075" y="1484313"/>
                        <a:ext cx="4895850" cy="2627312"/>
                      </a:xfrm>
                      <a:prstGeom prst="rect">
                        <a:avLst/>
                      </a:prstGeom>
                      <a:noFill/>
                      <a:ln w="38100">
                        <a:noFill/>
                        <a:miter/>
                      </a:ln>
                    </p:spPr>
                  </p:pic>
                </p:oleObj>
              </mc:Fallback>
            </mc:AlternateContent>
          </a:graphicData>
        </a:graphic>
      </p:graphicFrame>
      <p:sp>
        <p:nvSpPr>
          <p:cNvPr id="76807" name="Rectangle 8"/>
          <p:cNvSpPr/>
          <p:nvPr/>
        </p:nvSpPr>
        <p:spPr>
          <a:xfrm>
            <a:off x="0" y="3062288"/>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71015" name="Object 7"/>
          <p:cNvGraphicFramePr>
            <a:graphicFrameLocks noChangeAspect="1"/>
          </p:cNvGraphicFramePr>
          <p:nvPr/>
        </p:nvGraphicFramePr>
        <p:xfrm>
          <a:off x="1330325" y="4559300"/>
          <a:ext cx="6337300" cy="1390650"/>
        </p:xfrm>
        <a:graphic>
          <a:graphicData uri="http://schemas.openxmlformats.org/presentationml/2006/ole">
            <mc:AlternateContent xmlns:mc="http://schemas.openxmlformats.org/markup-compatibility/2006">
              <mc:Choice xmlns:v="urn:schemas-microsoft-com:vml" Requires="v">
                <p:oleObj spid="_x0000_s3121" name="" r:id="rId3" imgW="3340100" imgH="736600" progId="Equation.3">
                  <p:embed/>
                </p:oleObj>
              </mc:Choice>
              <mc:Fallback>
                <p:oleObj name="" r:id="rId3" imgW="3340100" imgH="736600" progId="Equation.3">
                  <p:embed/>
                  <p:pic>
                    <p:nvPicPr>
                      <p:cNvPr id="0" name="图片 3120"/>
                      <p:cNvPicPr/>
                      <p:nvPr/>
                    </p:nvPicPr>
                    <p:blipFill>
                      <a:blip r:embed="rId4"/>
                      <a:stretch>
                        <a:fillRect/>
                      </a:stretch>
                    </p:blipFill>
                    <p:spPr>
                      <a:xfrm>
                        <a:off x="1330325" y="4559300"/>
                        <a:ext cx="6337300" cy="1390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1015"/>
                                        </p:tgtEl>
                                        <p:attrNameLst>
                                          <p:attrName>style.visibility</p:attrName>
                                        </p:attrNameLst>
                                      </p:cBhvr>
                                      <p:to>
                                        <p:strVal val="visible"/>
                                      </p:to>
                                    </p:set>
                                    <p:animEffect transition="in" filter="dissolve">
                                      <p:cBhvr>
                                        <p:cTn id="12" dur="500"/>
                                        <p:tgtEl>
                                          <p:spTgt spid="17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ChangeArrowheads="1"/>
          </p:cNvSpPr>
          <p:nvPr>
            <p:ph type="title"/>
          </p:nvPr>
        </p:nvSpPr>
        <p:spPr>
          <a:xfrm>
            <a:off x="323850" y="115888"/>
            <a:ext cx="8569325"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7.3.2 BP</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算法中的问题</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78179" name="Rectangle 3" descr="Rectangle: Click to edit Master text styles&#10;Second level&#10;Third level&#10;Fourth level&#10;Fifth level"/>
          <p:cNvSpPr>
            <a:spLocks noGrp="1" noChangeArrowheads="1"/>
          </p:cNvSpPr>
          <p:nvPr>
            <p:ph idx="1"/>
          </p:nvPr>
        </p:nvSpPr>
        <p:spPr>
          <a:xfrm>
            <a:off x="611188" y="1125538"/>
            <a:ext cx="7772400" cy="4987925"/>
          </a:xfrm>
        </p:spPr>
        <p:txBody>
          <a:bodyPr vert="horz" wrap="square" lIns="91440" tIns="45720" rIns="91440" bIns="45720" numCol="1" anchor="t" anchorCtr="0" compatLnSpc="1">
            <a:normAutofit lnSpcReduction="10000"/>
          </a:bodyPr>
          <a:lstStyle/>
          <a:p>
            <a:pPr marL="609600" marR="0" lvl="0" indent="-6096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收敛速度问题</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收敛速度很慢，其训练需要很多步迭代。</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一种改进思路是加入惯性项</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609600" marR="0" lvl="0" indent="-6096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局部极小点问题</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逃离</a:t>
            </a:r>
            <a:r>
              <a:rPr kumimoji="0" lang="en-US" altLang="zh-CN" sz="2400" b="0" i="0" u="none" strike="noStrike" kern="1200" cap="none" spc="0" normalizeH="0" baseline="0" noProof="0">
                <a:ln>
                  <a:noFill/>
                </a:ln>
                <a:solidFill>
                  <a:schemeClr val="tx2"/>
                </a:solidFill>
                <a:effectLst/>
                <a:uLnTx/>
                <a:uFillTx/>
                <a:latin typeface="+mn-lt"/>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避开局部极小点：修改</a:t>
            </a:r>
            <a:r>
              <a:rPr kumimoji="0" lang="en-US" altLang="zh-CN" sz="2400" b="0" i="0" u="none" strike="noStrike" kern="1200" cap="none" spc="0" normalizeH="0" baseline="0" noProof="0">
                <a:ln>
                  <a:noFill/>
                </a:ln>
                <a:solidFill>
                  <a:schemeClr val="tx2"/>
                </a:solidFill>
                <a:effectLst/>
                <a:uLnTx/>
                <a:uFillTx/>
                <a:latin typeface="+mn-lt"/>
                <a:ea typeface="+mn-ea"/>
                <a:cs typeface="+mn-cs"/>
              </a:rPr>
              <a:t>W</a:t>
            </a:r>
            <a:r>
              <a:rPr kumimoji="0" lang="zh-CN" altLang="en-US" sz="2400" b="0" i="0" u="none" strike="noStrike" kern="1200" cap="none" spc="0" normalizeH="0" baseline="0" noProof="0">
                <a:ln>
                  <a:noFill/>
                </a:ln>
                <a:solidFill>
                  <a:schemeClr val="tx2"/>
                </a:solidFill>
                <a:effectLst/>
                <a:uLnTx/>
                <a:uFillTx/>
                <a:latin typeface="+mn-lt"/>
                <a:ea typeface="+mn-ea"/>
                <a:cs typeface="+mn-cs"/>
              </a:rPr>
              <a:t>、</a:t>
            </a:r>
            <a:r>
              <a:rPr kumimoji="0" lang="en-US" altLang="zh-CN" sz="2400" b="0" i="0" u="none" strike="noStrike" kern="1200" cap="none" spc="0" normalizeH="0" baseline="0" noProof="0">
                <a:ln>
                  <a:noFill/>
                </a:ln>
                <a:solidFill>
                  <a:schemeClr val="tx2"/>
                </a:solidFill>
                <a:effectLst/>
                <a:uLnTx/>
                <a:uFillTx/>
                <a:latin typeface="+mn-lt"/>
                <a:ea typeface="+mn-ea"/>
                <a:cs typeface="+mn-cs"/>
              </a:rPr>
              <a:t>V</a:t>
            </a:r>
            <a:r>
              <a:rPr kumimoji="0" lang="zh-CN" altLang="en-US" sz="2400" b="0" i="0" u="none" strike="noStrike" kern="1200" cap="none" spc="0" normalizeH="0" baseline="0" noProof="0">
                <a:ln>
                  <a:noFill/>
                </a:ln>
                <a:solidFill>
                  <a:schemeClr val="tx2"/>
                </a:solidFill>
                <a:effectLst/>
                <a:uLnTx/>
                <a:uFillTx/>
                <a:latin typeface="+mn-lt"/>
                <a:ea typeface="+mn-ea"/>
                <a:cs typeface="+mn-cs"/>
              </a:rPr>
              <a:t>的初值</a:t>
            </a:r>
            <a:r>
              <a:rPr kumimoji="0" lang="en-US" altLang="zh-CN" sz="2400" b="0" i="0" u="none" strike="noStrike" kern="1200" cap="none" spc="0" normalizeH="0" baseline="0" noProof="0">
                <a:ln>
                  <a:noFill/>
                </a:ln>
                <a:solidFill>
                  <a:schemeClr val="tx2"/>
                </a:solidFill>
                <a:effectLst/>
                <a:uLnTx/>
                <a:uFillTx/>
                <a:latin typeface="Times New Roman" panose="02020603050405020304"/>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并不是总有效。</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逃离</a:t>
            </a:r>
            <a:r>
              <a:rPr kumimoji="0" lang="en-US" altLang="zh-CN" sz="2400" b="0" i="0" u="none" strike="noStrike" kern="1200" cap="none" spc="0" normalizeH="0" baseline="0" noProof="0">
                <a:ln>
                  <a:noFill/>
                </a:ln>
                <a:solidFill>
                  <a:schemeClr val="tx2"/>
                </a:solidFill>
                <a:effectLst/>
                <a:uLnTx/>
                <a:uFillTx/>
                <a:latin typeface="Times New Roman" panose="02020603050405020304"/>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统计方法；</a:t>
            </a:r>
            <a:r>
              <a:rPr kumimoji="0" lang="en-US" altLang="zh-CN" sz="2400" b="0" i="0" u="none" strike="noStrike" kern="1200" cap="none" spc="0" normalizeH="0" baseline="0" noProof="0">
                <a:ln>
                  <a:noFill/>
                </a:ln>
                <a:solidFill>
                  <a:schemeClr val="tx2"/>
                </a:solidFill>
                <a:effectLst/>
                <a:uLnTx/>
                <a:uFillTx/>
                <a:latin typeface="+mn-lt"/>
                <a:ea typeface="+mn-ea"/>
                <a:cs typeface="+mn-cs"/>
              </a:rPr>
              <a:t>[Wasserman</a:t>
            </a:r>
            <a:r>
              <a:rPr kumimoji="0" lang="zh-CN" altLang="en-US" sz="2400" b="0" i="0" u="none" strike="noStrike" kern="1200" cap="none" spc="0" normalizeH="0" baseline="0" noProof="0">
                <a:ln>
                  <a:noFill/>
                </a:ln>
                <a:solidFill>
                  <a:schemeClr val="tx2"/>
                </a:solidFill>
                <a:effectLst/>
                <a:uLnTx/>
                <a:uFillTx/>
                <a:latin typeface="+mn-lt"/>
                <a:ea typeface="+mn-ea"/>
                <a:cs typeface="+mn-cs"/>
              </a:rPr>
              <a:t>，</a:t>
            </a:r>
            <a:r>
              <a:rPr kumimoji="0" lang="en-US" altLang="zh-CN" sz="2400" b="0" i="0" u="none" strike="noStrike" kern="1200" cap="none" spc="0" normalizeH="0" baseline="0" noProof="0">
                <a:ln>
                  <a:noFill/>
                </a:ln>
                <a:solidFill>
                  <a:schemeClr val="tx2"/>
                </a:solidFill>
                <a:effectLst/>
                <a:uLnTx/>
                <a:uFillTx/>
                <a:latin typeface="+mn-lt"/>
                <a:ea typeface="+mn-ea"/>
                <a:cs typeface="+mn-cs"/>
              </a:rPr>
              <a:t>1986]</a:t>
            </a:r>
            <a:r>
              <a:rPr kumimoji="0" lang="zh-CN" altLang="en-US" sz="2400" b="0" i="0" u="none" strike="noStrike" kern="1200" cap="none" spc="0" normalizeH="0" baseline="0" noProof="0">
                <a:ln>
                  <a:noFill/>
                </a:ln>
                <a:solidFill>
                  <a:schemeClr val="tx2"/>
                </a:solidFill>
                <a:effectLst/>
                <a:uLnTx/>
                <a:uFillTx/>
                <a:latin typeface="+mn-lt"/>
                <a:ea typeface="+mn-ea"/>
                <a:cs typeface="+mn-cs"/>
              </a:rPr>
              <a:t>将</a:t>
            </a:r>
            <a:r>
              <a:rPr kumimoji="0" lang="en-US" altLang="zh-CN" sz="2400" b="0" i="0" u="none" strike="noStrike" kern="1200" cap="none" spc="0" normalizeH="0" baseline="0" noProof="0">
                <a:ln>
                  <a:noFill/>
                </a:ln>
                <a:solidFill>
                  <a:schemeClr val="tx2"/>
                </a:solidFill>
                <a:effectLst/>
                <a:uLnTx/>
                <a:uFillTx/>
                <a:latin typeface="+mn-lt"/>
                <a:ea typeface="+mn-ea"/>
                <a:cs typeface="+mn-cs"/>
              </a:rPr>
              <a:t>Cauchy</a:t>
            </a:r>
            <a:r>
              <a:rPr kumimoji="0" lang="zh-CN" altLang="en-US" sz="2400" b="0" i="0" u="none" strike="noStrike" kern="1200" cap="none" spc="0" normalizeH="0" baseline="0" noProof="0">
                <a:ln>
                  <a:noFill/>
                </a:ln>
                <a:solidFill>
                  <a:schemeClr val="tx2"/>
                </a:solidFill>
                <a:effectLst/>
                <a:uLnTx/>
                <a:uFillTx/>
                <a:latin typeface="+mn-lt"/>
                <a:ea typeface="+mn-ea"/>
                <a:cs typeface="+mn-cs"/>
              </a:rPr>
              <a:t>训练与</a:t>
            </a:r>
            <a:r>
              <a:rPr kumimoji="0" lang="en-US" altLang="zh-CN" sz="2400" b="0" i="0" u="none" strike="noStrike" kern="1200" cap="none" spc="0" normalizeH="0" baseline="0" noProof="0">
                <a:ln>
                  <a:noFill/>
                </a:ln>
                <a:solidFill>
                  <a:schemeClr val="tx2"/>
                </a:solidFill>
                <a:effectLst/>
                <a:uLnTx/>
                <a:uFillTx/>
                <a:latin typeface="+mn-lt"/>
                <a:ea typeface="+mn-ea"/>
                <a:cs typeface="+mn-cs"/>
              </a:rPr>
              <a:t>BP</a:t>
            </a:r>
            <a:r>
              <a:rPr kumimoji="0" lang="zh-CN" altLang="en-US" sz="2400" b="0" i="0" u="none" strike="noStrike" kern="1200" cap="none" spc="0" normalizeH="0" baseline="0" noProof="0">
                <a:ln>
                  <a:noFill/>
                </a:ln>
                <a:solidFill>
                  <a:schemeClr val="tx2"/>
                </a:solidFill>
                <a:effectLst/>
                <a:uLnTx/>
                <a:uFillTx/>
                <a:latin typeface="+mn-lt"/>
                <a:ea typeface="+mn-ea"/>
                <a:cs typeface="+mn-cs"/>
              </a:rPr>
              <a:t>算法结合起来，可以在保证训练速度不被降低的情况下，找到全局极小点。</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609600" marR="0" lvl="0" indent="-6096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学习步长问题</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自适应步长 </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p:txBody>
      </p:sp>
      <p:sp>
        <p:nvSpPr>
          <p:cNvPr id="7782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77829" name="Rectangle 5"/>
          <p:cNvSpPr/>
          <p:nvPr/>
        </p:nvSpPr>
        <p:spPr>
          <a:xfrm>
            <a:off x="0" y="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78180" name="Object 4"/>
          <p:cNvGraphicFramePr>
            <a:graphicFrameLocks noChangeAspect="1"/>
          </p:cNvGraphicFramePr>
          <p:nvPr/>
        </p:nvGraphicFramePr>
        <p:xfrm>
          <a:off x="1547813" y="2565400"/>
          <a:ext cx="5543550" cy="550863"/>
        </p:xfrm>
        <a:graphic>
          <a:graphicData uri="http://schemas.openxmlformats.org/presentationml/2006/ole">
            <mc:AlternateContent xmlns:mc="http://schemas.openxmlformats.org/markup-compatibility/2006">
              <mc:Choice xmlns:v="urn:schemas-microsoft-com:vml" Requires="v">
                <p:oleObj spid="_x0000_s3125" name="" r:id="rId1" imgW="2590800" imgH="254000" progId="Equation.3">
                  <p:embed/>
                </p:oleObj>
              </mc:Choice>
              <mc:Fallback>
                <p:oleObj name="" r:id="rId1" imgW="2590800" imgH="254000" progId="Equation.3">
                  <p:embed/>
                  <p:pic>
                    <p:nvPicPr>
                      <p:cNvPr id="0" name="图片 3124"/>
                      <p:cNvPicPr/>
                      <p:nvPr/>
                    </p:nvPicPr>
                    <p:blipFill>
                      <a:blip r:embed="rId2"/>
                      <a:stretch>
                        <a:fillRect/>
                      </a:stretch>
                    </p:blipFill>
                    <p:spPr>
                      <a:xfrm>
                        <a:off x="1547813" y="2565400"/>
                        <a:ext cx="5543550" cy="5508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79">
                                            <p:txEl>
                                              <p:charRg st="0" end="7"/>
                                            </p:txEl>
                                          </p:spTgt>
                                        </p:tgtEl>
                                        <p:attrNameLst>
                                          <p:attrName>style.visibility</p:attrName>
                                        </p:attrNameLst>
                                      </p:cBhvr>
                                      <p:to>
                                        <p:strVal val="visible"/>
                                      </p:to>
                                    </p:set>
                                    <p:anim calcmode="lin" valueType="num">
                                      <p:cBhvr additive="base">
                                        <p:cTn id="7" dur="500" fill="hold"/>
                                        <p:tgtEl>
                                          <p:spTgt spid="178179">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9">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8179">
                                            <p:txEl>
                                              <p:charRg st="7" end="26"/>
                                            </p:txEl>
                                          </p:spTgt>
                                        </p:tgtEl>
                                        <p:attrNameLst>
                                          <p:attrName>style.visibility</p:attrName>
                                        </p:attrNameLst>
                                      </p:cBhvr>
                                      <p:to>
                                        <p:strVal val="visible"/>
                                      </p:to>
                                    </p:set>
                                    <p:anim calcmode="lin" valueType="num">
                                      <p:cBhvr additive="base">
                                        <p:cTn id="13" dur="500" fill="hold"/>
                                        <p:tgtEl>
                                          <p:spTgt spid="178179">
                                            <p:txEl>
                                              <p:charRg st="7"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79">
                                            <p:txEl>
                                              <p:charRg st="7" end="2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8179">
                                            <p:txEl>
                                              <p:charRg st="26" end="39"/>
                                            </p:txEl>
                                          </p:spTgt>
                                        </p:tgtEl>
                                        <p:attrNameLst>
                                          <p:attrName>style.visibility</p:attrName>
                                        </p:attrNameLst>
                                      </p:cBhvr>
                                      <p:to>
                                        <p:strVal val="visible"/>
                                      </p:to>
                                    </p:set>
                                    <p:anim calcmode="lin" valueType="num">
                                      <p:cBhvr additive="base">
                                        <p:cTn id="19" dur="500" fill="hold"/>
                                        <p:tgtEl>
                                          <p:spTgt spid="178179">
                                            <p:txEl>
                                              <p:charRg st="26" end="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79">
                                            <p:txEl>
                                              <p:charRg st="26" end="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8180"/>
                                        </p:tgtEl>
                                        <p:attrNameLst>
                                          <p:attrName>style.visibility</p:attrName>
                                        </p:attrNameLst>
                                      </p:cBhvr>
                                      <p:to>
                                        <p:strVal val="visible"/>
                                      </p:to>
                                    </p:set>
                                    <p:animEffect transition="in" filter="dissolve">
                                      <p:cBhvr>
                                        <p:cTn id="25" dur="500"/>
                                        <p:tgtEl>
                                          <p:spTgt spid="17818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78179">
                                            <p:txEl>
                                              <p:charRg st="41" end="49"/>
                                            </p:txEl>
                                          </p:spTgt>
                                        </p:tgtEl>
                                        <p:attrNameLst>
                                          <p:attrName>style.visibility</p:attrName>
                                        </p:attrNameLst>
                                      </p:cBhvr>
                                      <p:to>
                                        <p:strVal val="visible"/>
                                      </p:to>
                                    </p:set>
                                    <p:anim calcmode="lin" valueType="num">
                                      <p:cBhvr additive="base">
                                        <p:cTn id="30" dur="500" fill="hold"/>
                                        <p:tgtEl>
                                          <p:spTgt spid="178179">
                                            <p:txEl>
                                              <p:charRg st="41" end="4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8179">
                                            <p:txEl>
                                              <p:charRg st="41" end="49"/>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78179">
                                            <p:txEl>
                                              <p:charRg st="49" end="78"/>
                                            </p:txEl>
                                          </p:spTgt>
                                        </p:tgtEl>
                                        <p:attrNameLst>
                                          <p:attrName>style.visibility</p:attrName>
                                        </p:attrNameLst>
                                      </p:cBhvr>
                                      <p:to>
                                        <p:strVal val="visible"/>
                                      </p:to>
                                    </p:set>
                                    <p:anim calcmode="lin" valueType="num">
                                      <p:cBhvr additive="base">
                                        <p:cTn id="36" dur="500" fill="hold"/>
                                        <p:tgtEl>
                                          <p:spTgt spid="178179">
                                            <p:txEl>
                                              <p:charRg st="49" end="7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8179">
                                            <p:txEl>
                                              <p:charRg st="49" end="7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8179">
                                            <p:txEl>
                                              <p:charRg st="78" end="149"/>
                                            </p:txEl>
                                          </p:spTgt>
                                        </p:tgtEl>
                                        <p:attrNameLst>
                                          <p:attrName>style.visibility</p:attrName>
                                        </p:attrNameLst>
                                      </p:cBhvr>
                                      <p:to>
                                        <p:strVal val="visible"/>
                                      </p:to>
                                    </p:set>
                                    <p:anim calcmode="lin" valueType="num">
                                      <p:cBhvr additive="base">
                                        <p:cTn id="42" dur="500" fill="hold"/>
                                        <p:tgtEl>
                                          <p:spTgt spid="178179">
                                            <p:txEl>
                                              <p:charRg st="78" end="14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8179">
                                            <p:txEl>
                                              <p:charRg st="78" end="149"/>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78179">
                                            <p:txEl>
                                              <p:charRg st="149" end="156"/>
                                            </p:txEl>
                                          </p:spTgt>
                                        </p:tgtEl>
                                        <p:attrNameLst>
                                          <p:attrName>style.visibility</p:attrName>
                                        </p:attrNameLst>
                                      </p:cBhvr>
                                      <p:to>
                                        <p:strVal val="visible"/>
                                      </p:to>
                                    </p:set>
                                    <p:anim calcmode="lin" valueType="num">
                                      <p:cBhvr additive="base">
                                        <p:cTn id="48" dur="500" fill="hold"/>
                                        <p:tgtEl>
                                          <p:spTgt spid="178179">
                                            <p:txEl>
                                              <p:charRg st="149" end="15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8179">
                                            <p:txEl>
                                              <p:charRg st="149" end="15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78179">
                                            <p:txEl>
                                              <p:charRg st="156" end="163"/>
                                            </p:txEl>
                                          </p:spTgt>
                                        </p:tgtEl>
                                        <p:attrNameLst>
                                          <p:attrName>style.visibility</p:attrName>
                                        </p:attrNameLst>
                                      </p:cBhvr>
                                      <p:to>
                                        <p:strVal val="visible"/>
                                      </p:to>
                                    </p:set>
                                    <p:anim calcmode="lin" valueType="num">
                                      <p:cBhvr additive="base">
                                        <p:cTn id="54" dur="500" fill="hold"/>
                                        <p:tgtEl>
                                          <p:spTgt spid="178179">
                                            <p:txEl>
                                              <p:charRg st="156" end="16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78179">
                                            <p:txEl>
                                              <p:charRg st="156"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ChangeArrowheads="1"/>
          </p:cNvSpPr>
          <p:nvPr>
            <p:ph type="title"/>
          </p:nvPr>
        </p:nvSpPr>
        <p:spPr>
          <a:xfrm>
            <a:off x="609600" y="333375"/>
            <a:ext cx="7772400" cy="827088"/>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生物神经元兴奋脉冲</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507" name="Rectangle 3" descr="Rectangle: Click to edit Master text styles&#13;&#10;Second level&#13;&#10;Third level&#13;&#10;Fourth level&#13;&#10;Fifth level"/>
          <p:cNvSpPr>
            <a:spLocks noGrp="1"/>
          </p:cNvSpPr>
          <p:nvPr>
            <p:ph idx="1"/>
          </p:nvPr>
        </p:nvSpPr>
        <p:spPr>
          <a:xfrm>
            <a:off x="838200" y="2627313"/>
            <a:ext cx="7772400" cy="4114800"/>
          </a:xfrm>
          <a:ln/>
        </p:spPr>
        <p:txBody>
          <a:bodyPr vert="horz" wrap="square" lIns="91440" tIns="45720" rIns="91440" bIns="45720" anchor="t" anchorCtr="0"/>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endParaRPr lang="en-US" altLang="zh-CN" sz="2400" dirty="0"/>
          </a:p>
          <a:p>
            <a:pPr algn="ctr" eaLnBrk="1" hangingPunct="1">
              <a:buFont typeface="Wingdings" panose="05000000000000000000" pitchFamily="2" charset="2"/>
              <a:buNone/>
            </a:pPr>
            <a:r>
              <a:rPr lang="zh-CN" altLang="en-US" sz="2400" dirty="0"/>
              <a:t>神经元的兴奋过程电位变化 </a:t>
            </a:r>
            <a:endParaRPr lang="zh-CN" altLang="en-US" sz="2400" dirty="0"/>
          </a:p>
        </p:txBody>
      </p:sp>
      <p:sp>
        <p:nvSpPr>
          <p:cNvPr id="21508"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150532" name="Picture 4" descr="神经元的兴奋过程电位变化"/>
          <p:cNvPicPr>
            <a:picLocks noChangeAspect="1"/>
          </p:cNvPicPr>
          <p:nvPr/>
        </p:nvPicPr>
        <p:blipFill>
          <a:blip r:embed="rId1"/>
          <a:stretch>
            <a:fillRect/>
          </a:stretch>
        </p:blipFill>
        <p:spPr>
          <a:xfrm>
            <a:off x="1116013" y="1484313"/>
            <a:ext cx="6624637" cy="44846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dissolve">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noChangeArrowheads="1"/>
          </p:cNvSpPr>
          <p:nvPr>
            <p:ph type="title"/>
          </p:nvPr>
        </p:nvSpPr>
        <p:spPr>
          <a:xfrm>
            <a:off x="609600" y="260350"/>
            <a:ext cx="7772400" cy="827088"/>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生物神经元突触结构</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51555" name="Rectangle 3" descr="Rectangle: Click to edit Master text styles&#10;Second level&#10;Third level&#10;Fourth level&#10;Fifth level"/>
          <p:cNvSpPr>
            <a:spLocks noGrp="1" noChangeArrowheads="1"/>
          </p:cNvSpPr>
          <p:nvPr>
            <p:ph idx="1"/>
          </p:nvPr>
        </p:nvSpPr>
        <p:spPr>
          <a:xfrm>
            <a:off x="838200" y="5229225"/>
            <a:ext cx="7772400" cy="1223963"/>
          </a:xfrm>
        </p:spPr>
        <p:txBody>
          <a:bodyPr vert="horz" wrap="square" lIns="91440" tIns="45720" rIns="91440" bIns="45720" numCol="1" anchor="t" anchorCtr="0" compatLnSpc="1">
            <a:normAutofit lnSpcReduction="10000"/>
          </a:bodyPr>
          <a:lstStyle/>
          <a:p>
            <a:pPr marL="342900" marR="0" lvl="0" indent="-342900" algn="ctr"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4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ctr"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endParaRPr kumimoji="0" lang="en-US" altLang="zh-CN" sz="24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ctr"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突触结构</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p:txBody>
      </p:sp>
      <p:sp>
        <p:nvSpPr>
          <p:cNvPr id="22532"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pic>
        <p:nvPicPr>
          <p:cNvPr id="151556" name="Picture 4" descr="突触结构"/>
          <p:cNvPicPr>
            <a:picLocks noChangeAspect="1"/>
          </p:cNvPicPr>
          <p:nvPr/>
        </p:nvPicPr>
        <p:blipFill>
          <a:blip r:embed="rId1"/>
          <a:stretch>
            <a:fillRect/>
          </a:stretch>
        </p:blipFill>
        <p:spPr>
          <a:xfrm>
            <a:off x="1763713" y="1557338"/>
            <a:ext cx="5959475" cy="4060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dissolve">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ph type="title"/>
          </p:nvPr>
        </p:nvSpPr>
        <p:spPr>
          <a:xfrm>
            <a:off x="6096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突触传递过程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555" name="Text Box 4"/>
          <p:cNvSpPr>
            <a:spLocks noGrp="1"/>
          </p:cNvSpPr>
          <p:nvPr>
            <p:ph idx="1"/>
          </p:nvPr>
        </p:nvSpPr>
        <p:spPr>
          <a:xfrm>
            <a:off x="762000" y="1676400"/>
            <a:ext cx="7772400" cy="4800600"/>
          </a:xfrm>
          <a:solidFill>
            <a:srgbClr val="FFFFFF">
              <a:alpha val="100000"/>
            </a:srgbClr>
          </a:solidFill>
          <a:ln/>
        </p:spPr>
        <p:txBody>
          <a:bodyPr vert="horz" wrap="square" lIns="91440" tIns="45720" rIns="91440" bIns="45720" anchor="t" anchorCtr="0"/>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en-US" altLang="zh-CN" dirty="0"/>
          </a:p>
        </p:txBody>
      </p:sp>
      <p:sp>
        <p:nvSpPr>
          <p:cNvPr id="23556" name="灯片编号占位符 5"/>
          <p:cNvSpPr txBox="1">
            <a:spLocks noGrp="1"/>
          </p:cNvSpPr>
          <p:nvPr>
            <p:ph type="sldNum" sz="quarter" idx="4"/>
          </p:nvPr>
        </p:nvSpPr>
        <p:spPr>
          <a:noFill/>
          <a:ln>
            <a:noFill/>
          </a:ln>
        </p:spPr>
        <p:txBody>
          <a:bodyPr/>
          <a:p>
            <a:pPr mar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23557" name="Rectangle 6"/>
          <p:cNvSpPr/>
          <p:nvPr/>
        </p:nvSpPr>
        <p:spPr>
          <a:xfrm>
            <a:off x="0" y="0"/>
            <a:ext cx="9144000" cy="0"/>
          </a:xfrm>
          <a:prstGeom prst="rect">
            <a:avLst/>
          </a:prstGeom>
          <a:noFill/>
          <a:ln w="9525">
            <a:noFill/>
          </a:ln>
        </p:spPr>
        <p:txBody>
          <a:bodyPr wrap="none" anchor="ctr" anchorCtr="0">
            <a:spAutoFit/>
          </a:bodyPr>
          <a:lstStyle>
            <a:lvl1pPr marL="342900" indent="-342900" algn="l" rtl="0" fontAlgn="base">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endParaRPr lang="zh-CN" altLang="en-US" sz="2000" dirty="0">
              <a:solidFill>
                <a:schemeClr val="tx1"/>
              </a:solidFill>
              <a:latin typeface="Tahoma" panose="020B0604030504040204" pitchFamily="34" charset="0"/>
              <a:ea typeface="宋体" panose="02010600030101010101" pitchFamily="2" charset="-122"/>
            </a:endParaRPr>
          </a:p>
        </p:txBody>
      </p:sp>
      <p:graphicFrame>
        <p:nvGraphicFramePr>
          <p:cNvPr id="104453" name="Object 5"/>
          <p:cNvGraphicFramePr>
            <a:graphicFrameLocks noChangeAspect="1"/>
          </p:cNvGraphicFramePr>
          <p:nvPr/>
        </p:nvGraphicFramePr>
        <p:xfrm>
          <a:off x="684213" y="2060575"/>
          <a:ext cx="7812087" cy="3221038"/>
        </p:xfrm>
        <a:graphic>
          <a:graphicData uri="http://schemas.openxmlformats.org/presentationml/2006/ole">
            <mc:AlternateContent xmlns:mc="http://schemas.openxmlformats.org/markup-compatibility/2006">
              <mc:Choice xmlns:v="urn:schemas-microsoft-com:vml" Requires="v">
                <p:oleObj spid="_x0000_s3076" name="" r:id="rId1" imgW="5249545" imgH="2167255" progId="Visio.Drawing.11">
                  <p:embed/>
                </p:oleObj>
              </mc:Choice>
              <mc:Fallback>
                <p:oleObj name="" r:id="rId1" imgW="5249545" imgH="2167255" progId="Visio.Drawing.11">
                  <p:embed/>
                  <p:pic>
                    <p:nvPicPr>
                      <p:cNvPr id="0" name="图片 3075"/>
                      <p:cNvPicPr/>
                      <p:nvPr/>
                    </p:nvPicPr>
                    <p:blipFill>
                      <a:blip r:embed="rId2"/>
                      <a:stretch>
                        <a:fillRect/>
                      </a:stretch>
                    </p:blipFill>
                    <p:spPr>
                      <a:xfrm>
                        <a:off x="684213" y="2060575"/>
                        <a:ext cx="7812087" cy="32210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4453"/>
                                        </p:tgtEl>
                                        <p:attrNameLst>
                                          <p:attrName>style.visibility</p:attrName>
                                        </p:attrNameLst>
                                      </p:cBhvr>
                                      <p:to>
                                        <p:strVal val="visible"/>
                                      </p:to>
                                    </p:set>
                                    <p:animEffect transition="in" filter="dissolve">
                                      <p:cBhvr>
                                        <p:cTn id="7"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f576cee1-3a00-430c-a6c9-6a6726bdc7c9"/>
  <p:tag name="COMMONDATA" val="eyJoZGlkIjoiZTRiZmUwM2EwMTMwODYwMWQ2ZTk4MTNjZWU5ZTY3MzM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9593</Words>
  <Application>WPS 演示</Application>
  <PresentationFormat>全屏显示(4:3)</PresentationFormat>
  <Paragraphs>745</Paragraphs>
  <Slides>62</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49</vt:i4>
      </vt:variant>
      <vt:variant>
        <vt:lpstr>幻灯片标题</vt:lpstr>
      </vt:variant>
      <vt:variant>
        <vt:i4>62</vt:i4>
      </vt:variant>
    </vt:vector>
  </HeadingPairs>
  <TitlesOfParts>
    <vt:vector size="127" baseType="lpstr">
      <vt:lpstr>Arial</vt:lpstr>
      <vt:lpstr>宋体</vt:lpstr>
      <vt:lpstr>Wingdings</vt:lpstr>
      <vt:lpstr>Tahoma</vt:lpstr>
      <vt:lpstr>Franklin Gothic Medium</vt:lpstr>
      <vt:lpstr>隶书</vt:lpstr>
      <vt:lpstr>Franklin Gothic Book</vt:lpstr>
      <vt:lpstr>华文楷体</vt:lpstr>
      <vt:lpstr>Wingdings 2</vt:lpstr>
      <vt:lpstr>Times New Roman</vt:lpstr>
      <vt:lpstr>Wingdings 2</vt:lpstr>
      <vt:lpstr>华文行楷</vt:lpstr>
      <vt:lpstr>微软雅黑</vt:lpstr>
      <vt:lpstr>Arial Unicode MS</vt:lpstr>
      <vt:lpstr>Times New Roman</vt:lpstr>
      <vt:lpstr>跋涉</vt:lpstr>
      <vt:lpstr>Visio.Drawing.11</vt:lpstr>
      <vt:lpstr>Equation.3</vt:lpstr>
      <vt:lpstr>Equation.DSMT4</vt:lpstr>
      <vt:lpstr>Visio.Drawing.11</vt:lpstr>
      <vt:lpstr>Visio.Drawing.11</vt:lpstr>
      <vt:lpstr>Visio.Drawing.11</vt:lpstr>
      <vt:lpstr>Visio.Drawing.11</vt:lpstr>
      <vt:lpstr>Visio.Drawing.11</vt:lpstr>
      <vt:lpstr>Visio.Drawing.11</vt:lpstr>
      <vt:lpstr>Visio.Drawing.11</vt:lpstr>
      <vt:lpstr>Visio.Drawing.11</vt:lpstr>
      <vt:lpstr>Equation.DSMT4</vt:lpstr>
      <vt:lpstr>Visio.Drawing.11</vt:lpstr>
      <vt:lpstr>Visio.Drawing.11</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Visio.Drawing.11</vt:lpstr>
      <vt:lpstr>Equation.DSMT4</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bjp</dc:creator>
  <cp:lastModifiedBy>sturat</cp:lastModifiedBy>
  <cp:revision>2654</cp:revision>
  <dcterms:created xsi:type="dcterms:W3CDTF">2003-08-30T13:37:50Z</dcterms:created>
  <dcterms:modified xsi:type="dcterms:W3CDTF">2023-08-25T04:24:05Z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08EE2404861B4ADAB9A767F749E89EA1_12</vt:lpwstr>
  </property>
  <property fmtid="{D5CDD505-2E9C-101B-9397-08002B2CF9AE}" pid="3" name="KSOProductBuildVer">
    <vt:lpwstr>2052-11.1.0.14309</vt:lpwstr>
  </property>
</Properties>
</file>