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244" r:id="rId1"/>
    <p:sldMasterId id="2147485120" r:id="rId2"/>
  </p:sldMasterIdLst>
  <p:notesMasterIdLst>
    <p:notesMasterId r:id="rId58"/>
  </p:notesMasterIdLst>
  <p:handoutMasterIdLst>
    <p:handoutMasterId r:id="rId59"/>
  </p:handoutMasterIdLst>
  <p:sldIdLst>
    <p:sldId id="256" r:id="rId3"/>
    <p:sldId id="784" r:id="rId4"/>
    <p:sldId id="283" r:id="rId5"/>
    <p:sldId id="736" r:id="rId6"/>
    <p:sldId id="737" r:id="rId7"/>
    <p:sldId id="738" r:id="rId8"/>
    <p:sldId id="748" r:id="rId9"/>
    <p:sldId id="749" r:id="rId10"/>
    <p:sldId id="750" r:id="rId11"/>
    <p:sldId id="753" r:id="rId12"/>
    <p:sldId id="752" r:id="rId13"/>
    <p:sldId id="751" r:id="rId14"/>
    <p:sldId id="739" r:id="rId15"/>
    <p:sldId id="754" r:id="rId16"/>
    <p:sldId id="757" r:id="rId17"/>
    <p:sldId id="755" r:id="rId18"/>
    <p:sldId id="740" r:id="rId19"/>
    <p:sldId id="758" r:id="rId20"/>
    <p:sldId id="759" r:id="rId21"/>
    <p:sldId id="785" r:id="rId22"/>
    <p:sldId id="760" r:id="rId23"/>
    <p:sldId id="741" r:id="rId24"/>
    <p:sldId id="761" r:id="rId25"/>
    <p:sldId id="762" r:id="rId26"/>
    <p:sldId id="742" r:id="rId27"/>
    <p:sldId id="765" r:id="rId28"/>
    <p:sldId id="763" r:id="rId29"/>
    <p:sldId id="743" r:id="rId30"/>
    <p:sldId id="766" r:id="rId31"/>
    <p:sldId id="311" r:id="rId32"/>
    <p:sldId id="315" r:id="rId33"/>
    <p:sldId id="317" r:id="rId34"/>
    <p:sldId id="767" r:id="rId35"/>
    <p:sldId id="768" r:id="rId36"/>
    <p:sldId id="744" r:id="rId37"/>
    <p:sldId id="770" r:id="rId38"/>
    <p:sldId id="769" r:id="rId39"/>
    <p:sldId id="771" r:id="rId40"/>
    <p:sldId id="745" r:id="rId41"/>
    <p:sldId id="772" r:id="rId42"/>
    <p:sldId id="773" r:id="rId43"/>
    <p:sldId id="746" r:id="rId44"/>
    <p:sldId id="774" r:id="rId45"/>
    <p:sldId id="775" r:id="rId46"/>
    <p:sldId id="776" r:id="rId47"/>
    <p:sldId id="747" r:id="rId48"/>
    <p:sldId id="780" r:id="rId49"/>
    <p:sldId id="786" r:id="rId50"/>
    <p:sldId id="778" r:id="rId51"/>
    <p:sldId id="779" r:id="rId52"/>
    <p:sldId id="777" r:id="rId53"/>
    <p:sldId id="781" r:id="rId54"/>
    <p:sldId id="782" r:id="rId55"/>
    <p:sldId id="735" r:id="rId56"/>
    <p:sldId id="783" r:id="rId57"/>
  </p:sldIdLst>
  <p:sldSz cx="13439775" cy="7559675"/>
  <p:notesSz cx="6858000" cy="9144000"/>
  <p:defaultTextStyle>
    <a:defPPr>
      <a:defRPr lang="en-US"/>
    </a:defPPr>
    <a:lvl1pPr marL="0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1pPr>
    <a:lvl2pPr marL="629364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2pPr>
    <a:lvl3pPr marL="1258728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3pPr>
    <a:lvl4pPr marL="1888092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4pPr>
    <a:lvl5pPr marL="2517458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5pPr>
    <a:lvl6pPr marL="3146823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6pPr>
    <a:lvl7pPr marL="3776187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7pPr>
    <a:lvl8pPr marL="4405551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8pPr>
    <a:lvl9pPr marL="5034915" algn="l" defTabSz="629364" rtl="0" eaLnBrk="1" latinLnBrk="0" hangingPunct="1">
      <a:defRPr sz="24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1543A6"/>
    <a:srgbClr val="0000CC"/>
    <a:srgbClr val="0B2880"/>
    <a:srgbClr val="FFDFAF"/>
    <a:srgbClr val="FF9900"/>
    <a:srgbClr val="2F0DBD"/>
    <a:srgbClr val="FFFDE8"/>
    <a:srgbClr val="1303E1"/>
    <a:srgbClr val="352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3400" autoAdjust="0"/>
  </p:normalViewPr>
  <p:slideViewPr>
    <p:cSldViewPr>
      <p:cViewPr>
        <p:scale>
          <a:sx n="100" d="100"/>
          <a:sy n="100" d="100"/>
        </p:scale>
        <p:origin x="72" y="72"/>
      </p:cViewPr>
      <p:guideLst>
        <p:guide orient="horz" pos="2381"/>
        <p:guide pos="423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7832"/>
    </p:cViewPr>
  </p:sorterViewPr>
  <p:notesViewPr>
    <p:cSldViewPr>
      <p:cViewPr>
        <p:scale>
          <a:sx n="100" d="100"/>
          <a:sy n="100" d="100"/>
        </p:scale>
        <p:origin x="3552" y="-4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EEA7AF2-7DCC-4E4A-A7B3-5775317B2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182C40-95AC-4F6C-A744-C2550DB111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EC7AD-3D1E-4036-AE20-0EFB9F8619D0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2211B-A85C-4969-8C01-388BCB2B1D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1F8E2B-EC9C-4DC0-9B19-FC20C16FA0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F79C2-5727-4C21-8AF9-39EA74C6B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99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B52961A-748E-4536-96FA-E9B2008B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652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627180" algn="l" rtl="0" eaLnBrk="0" fontAlgn="base" hangingPunct="0">
      <a:spcBef>
        <a:spcPct val="30000"/>
      </a:spcBef>
      <a:spcAft>
        <a:spcPct val="0"/>
      </a:spcAft>
      <a:defRPr kumimoji="1" sz="1652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256544" algn="l" rtl="0" eaLnBrk="0" fontAlgn="base" hangingPunct="0">
      <a:spcBef>
        <a:spcPct val="30000"/>
      </a:spcBef>
      <a:spcAft>
        <a:spcPct val="0"/>
      </a:spcAft>
      <a:defRPr kumimoji="1" sz="1652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885908" algn="l" rtl="0" eaLnBrk="0" fontAlgn="base" hangingPunct="0">
      <a:spcBef>
        <a:spcPct val="30000"/>
      </a:spcBef>
      <a:spcAft>
        <a:spcPct val="0"/>
      </a:spcAft>
      <a:defRPr kumimoji="1" sz="1652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515272" algn="l" rtl="0" eaLnBrk="0" fontAlgn="base" hangingPunct="0">
      <a:spcBef>
        <a:spcPct val="30000"/>
      </a:spcBef>
      <a:spcAft>
        <a:spcPct val="0"/>
      </a:spcAft>
      <a:defRPr kumimoji="1" sz="1652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3146613" algn="l" defTabSz="1258644" rtl="0" eaLnBrk="1" latinLnBrk="0" hangingPunct="1">
      <a:defRPr sz="1652" kern="1200">
        <a:solidFill>
          <a:schemeClr val="tx1"/>
        </a:solidFill>
        <a:latin typeface="+mn-lt"/>
        <a:ea typeface="+mn-ea"/>
        <a:cs typeface="+mn-cs"/>
      </a:defRPr>
    </a:lvl6pPr>
    <a:lvl7pPr marL="3775935" algn="l" defTabSz="1258644" rtl="0" eaLnBrk="1" latinLnBrk="0" hangingPunct="1">
      <a:defRPr sz="1652" kern="1200">
        <a:solidFill>
          <a:schemeClr val="tx1"/>
        </a:solidFill>
        <a:latin typeface="+mn-lt"/>
        <a:ea typeface="+mn-ea"/>
        <a:cs typeface="+mn-cs"/>
      </a:defRPr>
    </a:lvl7pPr>
    <a:lvl8pPr marL="4405257" algn="l" defTabSz="1258644" rtl="0" eaLnBrk="1" latinLnBrk="0" hangingPunct="1">
      <a:defRPr sz="1652" kern="1200">
        <a:solidFill>
          <a:schemeClr val="tx1"/>
        </a:solidFill>
        <a:latin typeface="+mn-lt"/>
        <a:ea typeface="+mn-ea"/>
        <a:cs typeface="+mn-cs"/>
      </a:defRPr>
    </a:lvl8pPr>
    <a:lvl9pPr marL="5034579" algn="l" defTabSz="1258644" rtl="0" eaLnBrk="1" latinLnBrk="0" hangingPunct="1">
      <a:defRPr sz="16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e7d195523061f1c09d430b2e086820dbf734666a277b0d4b500BB7A72AB1412ED5183AD7B3816201F88CE1DA88F1BDB3B214B2C038CB098A30603A7C73162896CA56D5F2C85C2877766F9AF7CC3216D7CF634F6382D6C7BA7BC888BA9186F2798B84068E6072773E10A0296880ED9D73C76908137F952918BE4DD4EB5E4CCB40DE91FD2372AF4B64">
            <a:extLst>
              <a:ext uri="{FF2B5EF4-FFF2-40B4-BE49-F238E27FC236}">
                <a16:creationId xmlns:a16="http://schemas.microsoft.com/office/drawing/2014/main" id="{E4B16D58-FD08-4AE8-81A5-B5A3F4E192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" y="0"/>
            <a:ext cx="13439775" cy="7551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74D169-0F7D-4475-9258-285149DADA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9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506" y="2673423"/>
            <a:ext cx="5108085" cy="48666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092" y="3565771"/>
            <a:ext cx="7365703" cy="15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D92E2B4D-79A4-F9E8-DB4B-8ECB2B3D7CE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460093" y="2633451"/>
            <a:ext cx="10092442" cy="827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28" tIns="39613" rIns="79228" bIns="39613" anchor="ctr">
            <a:spAutoFit/>
          </a:bodyPr>
          <a:lstStyle>
            <a:lvl1pPr marL="0" indent="0">
              <a:buNone/>
              <a:defRPr lang="zh-CN" altLang="en-US" sz="5400" b="1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anose="020B0503020204020204" pitchFamily="34" charset="-122"/>
                <a:ea typeface="微软雅黑" pitchFamily="34" charset="-122"/>
                <a:cs typeface="Calibri" panose="020F0502020204030204" pitchFamily="34" charset="0"/>
              </a:defRPr>
            </a:lvl1pPr>
          </a:lstStyle>
          <a:p>
            <a:pPr marL="0" lvl="0" defTabSz="501672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92E2B4D-79A4-F9E8-DB4B-8ECB2B3D7C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08165" y="3853823"/>
            <a:ext cx="10092442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400" b="0" kern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  <a:sym typeface="微软雅黑" panose="020B0503020204020204" charset="-122"/>
              </a:defRPr>
            </a:lvl1pPr>
          </a:lstStyle>
          <a:p>
            <a:pPr marL="0" lvl="0" defTabSz="501672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D92E2B4D-79A4-F9E8-DB4B-8ECB2B3D7CE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894993" y="7130233"/>
            <a:ext cx="3302107" cy="323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None/>
              <a:defRPr lang="zh-CN" altLang="en-US" sz="1207" dirty="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pPr marL="0" lvl="0" algn="r" defTabSz="501672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92E2B4D-79A4-F9E8-DB4B-8ECB2B3D7CE1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108164" y="4512491"/>
            <a:ext cx="4826155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2000" b="0" kern="1200" dirty="0">
                <a:solidFill>
                  <a:srgbClr val="1543A6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  <a:sym typeface="微软雅黑" panose="020B0503020204020204" charset="-122"/>
              </a:defRPr>
            </a:lvl1pPr>
          </a:lstStyle>
          <a:p>
            <a:pPr marL="0" lvl="0" defTabSz="501672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CAC573A-0FCF-1EA8-4ADE-440A36A20C77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2460091" y="1637393"/>
            <a:ext cx="10092443" cy="9218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zh-CN" altLang="en-US" sz="4000" b="1" kern="12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  <a:sym typeface="微软雅黑" panose="020B0503020204020204" charset="-122"/>
              </a:defRPr>
            </a:lvl1pPr>
          </a:lstStyle>
          <a:p>
            <a:pPr marL="0" lvl="0" defTabSz="501672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751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E1E6DBA5-8C6C-46D5-8683-5C70A6D4FA7B}"/>
              </a:ext>
            </a:extLst>
          </p:cNvPr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593" y="2483693"/>
            <a:ext cx="3301740" cy="331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DB3AE8-2C42-5A7F-1734-C3AB1EC15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344" y="2065327"/>
            <a:ext cx="6858221" cy="457202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588767" indent="-58876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ea1JpnChsDbPeriod"/>
              <a:defRPr lang="zh-CN" altLang="en-US" sz="3200" b="1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defRPr>
            </a:lvl1pPr>
            <a:lvl2pPr marL="395017" indent="47402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۞"/>
              <a:defRPr lang="zh-CN" altLang="en-US" sz="2195" b="1" kern="1200" dirty="0" smtClean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  <a:sym typeface="Verdana" pitchFamily="34" charset="0"/>
              </a:defRPr>
            </a:lvl2pPr>
            <a:lvl3pPr marL="790033" indent="355515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Ø"/>
              <a:defRPr lang="zh-CN" altLang="en-US" sz="1756" kern="12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382559" indent="-23701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•"/>
              <a:defRPr sz="1098">
                <a:cs typeface="Times New Roman" pitchFamily="18" charset="0"/>
              </a:defRPr>
            </a:lvl4pPr>
            <a:lvl5pPr>
              <a:defRPr sz="1317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ABD99D12-1740-012B-62B9-87CC3579010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471415" y="1063322"/>
            <a:ext cx="685822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lang="zh-CN" altLang="en-US" sz="4800" b="1" kern="1200" dirty="0">
                <a:solidFill>
                  <a:srgbClr val="1543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charset="-122"/>
              </a:defRPr>
            </a:lvl1pPr>
          </a:lstStyle>
          <a:p>
            <a:pPr marL="0" lvl="0" defTabSz="501672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0321414"/>
      </p:ext>
    </p:extLst>
  </p:cSld>
  <p:clrMapOvr>
    <a:masterClrMapping/>
  </p:clrMapOvr>
  <p:transition spd="slow" advTm="109595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子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DEC41BB-7922-F60A-6206-F6D31253FE36}"/>
              </a:ext>
            </a:extLst>
          </p:cNvPr>
          <p:cNvCxnSpPr>
            <a:cxnSpLocks/>
          </p:cNvCxnSpPr>
          <p:nvPr userDrawn="1"/>
        </p:nvCxnSpPr>
        <p:spPr>
          <a:xfrm>
            <a:off x="4568096" y="2900848"/>
            <a:ext cx="5819774" cy="0"/>
          </a:xfrm>
          <a:prstGeom prst="line">
            <a:avLst/>
          </a:prstGeom>
          <a:ln w="28575">
            <a:solidFill>
              <a:srgbClr val="0B288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0B04FB1-067C-1D2B-F59E-267AFEB5B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656" y="2160579"/>
            <a:ext cx="7029318" cy="5718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58"/>
              </a:spcBef>
              <a:spcAft>
                <a:spcPts val="658"/>
              </a:spcAft>
              <a:buFont typeface="Wingdings" pitchFamily="2" charset="2"/>
              <a:buNone/>
              <a:defRPr lang="zh-CN" altLang="en-US" sz="36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395017" indent="47402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۞"/>
              <a:defRPr lang="zh-CN" altLang="en-US" sz="2195" b="1" kern="1200" dirty="0" smtClean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  <a:sym typeface="Verdana" pitchFamily="34" charset="0"/>
              </a:defRPr>
            </a:lvl2pPr>
            <a:lvl3pPr marL="790033" indent="355515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Ø"/>
              <a:defRPr lang="zh-CN" altLang="en-US" sz="1756" kern="12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382559" indent="-23701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•"/>
              <a:defRPr sz="1098">
                <a:cs typeface="Times New Roman" pitchFamily="18" charset="0"/>
              </a:defRPr>
            </a:lvl4pPr>
            <a:lvl5pPr>
              <a:defRPr sz="1317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583CADF7-37BB-8FB2-7AEA-98CF4E8363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31656" y="3114638"/>
            <a:ext cx="5756217" cy="3113469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spcBef>
                <a:spcPts val="658"/>
              </a:spcBef>
              <a:spcAft>
                <a:spcPts val="658"/>
              </a:spcAft>
              <a:buFont typeface="+mj-lt"/>
              <a:buAutoNum type="arabicPeriod"/>
              <a:defRPr lang="zh-CN" altLang="en-US" sz="2800" b="0" dirty="0" smtClean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itchFamily="18" charset="0"/>
              </a:defRPr>
            </a:lvl1pPr>
            <a:lvl2pPr marL="395017" indent="47402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۞"/>
              <a:defRPr lang="zh-CN" altLang="en-US" sz="2195" b="1" kern="1200" dirty="0" smtClean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  <a:sym typeface="Verdana" pitchFamily="34" charset="0"/>
              </a:defRPr>
            </a:lvl2pPr>
            <a:lvl3pPr marL="790033" indent="355515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Ø"/>
              <a:defRPr lang="zh-CN" altLang="en-US" sz="1756" kern="12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382559" indent="-23701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•"/>
              <a:defRPr sz="1098">
                <a:cs typeface="Times New Roman" pitchFamily="18" charset="0"/>
              </a:defRPr>
            </a:lvl4pPr>
            <a:lvl5pPr>
              <a:defRPr sz="1317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BF7192-AA14-F0CC-24E4-10678FA8EBC4}"/>
              </a:ext>
            </a:extLst>
          </p:cNvPr>
          <p:cNvSpPr/>
          <p:nvPr userDrawn="1"/>
        </p:nvSpPr>
        <p:spPr>
          <a:xfrm>
            <a:off x="3479527" y="2414428"/>
            <a:ext cx="934432" cy="972839"/>
          </a:xfrm>
          <a:prstGeom prst="ellipse">
            <a:avLst/>
          </a:prstGeom>
          <a:ln>
            <a:solidFill>
              <a:srgbClr val="2907B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79228" tIns="39613" rIns="79228" bIns="39613" anchor="ctr"/>
          <a:lstStyle/>
          <a:p>
            <a:pPr algn="ctr">
              <a:defRPr/>
            </a:pPr>
            <a:endParaRPr lang="zh-CN" altLang="en-US" sz="3556">
              <a:latin typeface="Impact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0BA05C-3A6C-9BAB-7427-9A755245BED9}"/>
              </a:ext>
            </a:extLst>
          </p:cNvPr>
          <p:cNvSpPr/>
          <p:nvPr userDrawn="1"/>
        </p:nvSpPr>
        <p:spPr>
          <a:xfrm>
            <a:off x="3586910" y="2534841"/>
            <a:ext cx="719667" cy="732013"/>
          </a:xfrm>
          <a:prstGeom prst="ellipse">
            <a:avLst/>
          </a:prstGeom>
          <a:solidFill>
            <a:srgbClr val="352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93" tIns="50797" rIns="101593" bIns="50797" anchor="ctr"/>
          <a:lstStyle/>
          <a:p>
            <a:pPr algn="ctr">
              <a:spcBef>
                <a:spcPct val="20000"/>
              </a:spcBef>
              <a:defRPr/>
            </a:pPr>
            <a:endParaRPr lang="zh-CN" altLang="en-US" sz="4889" dirty="0">
              <a:latin typeface="Impact" panose="020B0806030902050204" pitchFamily="34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E973C0F-A319-7C22-CB63-3028CF42A88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503781" y="2614919"/>
            <a:ext cx="885925" cy="5718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658"/>
              </a:spcBef>
              <a:spcAft>
                <a:spcPts val="658"/>
              </a:spcAft>
              <a:buFont typeface="Wingdings" pitchFamily="2" charset="2"/>
              <a:buNone/>
              <a:def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395017" indent="47402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۞"/>
              <a:defRPr lang="zh-CN" altLang="en-US" sz="2195" b="1" kern="1200" dirty="0" smtClean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  <a:sym typeface="Verdana" pitchFamily="34" charset="0"/>
              </a:defRPr>
            </a:lvl2pPr>
            <a:lvl3pPr marL="790033" indent="355515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Ø"/>
              <a:defRPr lang="zh-CN" altLang="en-US" sz="1756" kern="12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382559" indent="-23701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•"/>
              <a:defRPr sz="1098">
                <a:cs typeface="Times New Roman" pitchFamily="18" charset="0"/>
              </a:defRPr>
            </a:lvl4pPr>
            <a:lvl5pPr>
              <a:defRPr sz="1317"/>
            </a:lvl5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392735"/>
      </p:ext>
    </p:extLst>
  </p:cSld>
  <p:clrMapOvr>
    <a:masterClrMapping/>
  </p:clrMapOvr>
  <p:transition spd="slow" advTm="109595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CBE6E69F-D750-1927-8588-6E184D67A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398573"/>
            <a:ext cx="12490429" cy="5765640"/>
          </a:xfrm>
          <a:prstGeom prst="rect">
            <a:avLst/>
          </a:prstGeom>
        </p:spPr>
        <p:txBody>
          <a:bodyPr/>
          <a:lstStyle>
            <a:lvl1pPr marL="0" indent="513522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n"/>
              <a:defRPr lang="zh-CN" altLang="en-US" sz="3200" b="1" dirty="0" smtClean="0">
                <a:solidFill>
                  <a:srgbClr val="113381"/>
                </a:solidFill>
                <a:latin typeface="+mn-lt"/>
                <a:ea typeface="宋体" panose="02010600030101010101" pitchFamily="2" charset="-122"/>
                <a:cs typeface="Calibri" panose="020F0502020204030204" pitchFamily="34" charset="0"/>
              </a:defRPr>
            </a:lvl1pPr>
            <a:lvl2pPr marL="395017" indent="474020">
              <a:spcBef>
                <a:spcPts val="658"/>
              </a:spcBef>
              <a:spcAft>
                <a:spcPts val="658"/>
              </a:spcAft>
              <a:buFont typeface="Wingdings" panose="05000000000000000000" pitchFamily="2" charset="2"/>
              <a:buChar char="p"/>
              <a:defRPr lang="zh-CN" altLang="en-US" sz="2800" b="1" kern="12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2pPr>
            <a:lvl3pPr marL="790033" indent="355515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Ø"/>
              <a:defRPr lang="zh-CN" altLang="en-US" sz="2000" b="0" kern="1200" dirty="0" smtClean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3pPr>
            <a:lvl4pPr marL="1382559" indent="-237010">
              <a:lnSpc>
                <a:spcPct val="100000"/>
              </a:lnSpc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•"/>
              <a:defRPr sz="1600" b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4pPr>
            <a:lvl5pPr>
              <a:defRPr sz="1317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CC1424B0-0F66-5CEB-0844-319D1C2AFE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320" y="964870"/>
            <a:ext cx="10801200" cy="34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E95341F-D4B6-5A53-B081-83347E52045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07319" y="215396"/>
            <a:ext cx="10801201" cy="5718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58"/>
              </a:spcBef>
              <a:spcAft>
                <a:spcPts val="658"/>
              </a:spcAft>
              <a:buFont typeface="Wingdings" pitchFamily="2" charset="2"/>
              <a:buNone/>
              <a:defRPr lang="zh-CN" altLang="en-US" sz="4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  <a:lvl2pPr marL="395017" indent="47402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۞"/>
              <a:defRPr lang="zh-CN" altLang="en-US" sz="2195" b="1" kern="1200" dirty="0" smtClean="0">
                <a:solidFill>
                  <a:srgbClr val="000000"/>
                </a:solidFill>
                <a:latin typeface="宋体" charset="-122"/>
                <a:ea typeface="宋体" charset="-122"/>
                <a:cs typeface="Times New Roman" pitchFamily="18" charset="0"/>
                <a:sym typeface="Verdana" pitchFamily="34" charset="0"/>
              </a:defRPr>
            </a:lvl2pPr>
            <a:lvl3pPr marL="790033" indent="355515">
              <a:spcBef>
                <a:spcPts val="658"/>
              </a:spcBef>
              <a:spcAft>
                <a:spcPts val="658"/>
              </a:spcAft>
              <a:buFont typeface="Wingdings" pitchFamily="2" charset="2"/>
              <a:buChar char="Ø"/>
              <a:defRPr lang="zh-CN" altLang="en-US" sz="1756" kern="1200" dirty="0" smtClean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defRPr>
            </a:lvl3pPr>
            <a:lvl4pPr marL="1382559" indent="-237010">
              <a:spcBef>
                <a:spcPts val="658"/>
              </a:spcBef>
              <a:spcAft>
                <a:spcPts val="658"/>
              </a:spcAft>
              <a:buFont typeface="Arial" pitchFamily="34" charset="0"/>
              <a:buChar char="•"/>
              <a:defRPr sz="1098">
                <a:cs typeface="Times New Roman" pitchFamily="18" charset="0"/>
              </a:defRPr>
            </a:lvl4pPr>
            <a:lvl5pPr>
              <a:defRPr sz="1317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629858"/>
      </p:ext>
    </p:extLst>
  </p:cSld>
  <p:clrMapOvr>
    <a:masterClrMapping/>
  </p:clrMapOvr>
  <p:transition spd="slow" advTm="109595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81223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952115" y="141341"/>
            <a:ext cx="11863972" cy="685728"/>
          </a:xfrm>
          <a:prstGeom prst="rect">
            <a:avLst/>
          </a:prstGeom>
        </p:spPr>
        <p:txBody>
          <a:bodyPr anchor="ctr"/>
          <a:lstStyle>
            <a:lvl1pPr algn="l">
              <a:defRPr lang="zh-CN" altLang="en-US" sz="3704" b="1" dirty="0">
                <a:solidFill>
                  <a:srgbClr val="1543A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909451" y="1018457"/>
            <a:ext cx="11906635" cy="5713854"/>
          </a:xfrm>
          <a:prstGeom prst="rect">
            <a:avLst/>
          </a:prstGeom>
        </p:spPr>
        <p:txBody>
          <a:bodyPr/>
          <a:lstStyle>
            <a:lvl1pPr marL="391985" indent="-391985">
              <a:lnSpc>
                <a:spcPts val="3439"/>
              </a:lnSpc>
              <a:buFont typeface="Wingdings" panose="05000000000000000000" pitchFamily="2" charset="2"/>
              <a:buChar char="l"/>
              <a:defRPr sz="291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ts val="3439"/>
              </a:lnSpc>
              <a:defRPr sz="2381" b="0">
                <a:solidFill>
                  <a:schemeClr val="bg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ts val="3175"/>
              </a:lnSpc>
              <a:defRPr sz="1852"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>
              <a:lnSpc>
                <a:spcPts val="3175"/>
              </a:lnSpc>
              <a:defRPr sz="2058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28EC96C-29C5-43A2-A0B6-522209D1D8AF}"/>
              </a:ext>
            </a:extLst>
          </p:cNvPr>
          <p:cNvSpPr/>
          <p:nvPr userDrawn="1"/>
        </p:nvSpPr>
        <p:spPr>
          <a:xfrm>
            <a:off x="538183" y="399765"/>
            <a:ext cx="236954" cy="2548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78"/>
          </a:p>
        </p:txBody>
      </p:sp>
      <p:pic>
        <p:nvPicPr>
          <p:cNvPr id="33" name="Picture 26" descr="See the source image">
            <a:extLst>
              <a:ext uri="{FF2B5EF4-FFF2-40B4-BE49-F238E27FC236}">
                <a16:creationId xmlns:a16="http://schemas.microsoft.com/office/drawing/2014/main" id="{242B1DBE-5290-4134-937C-0BEBDA759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1376" y="6923698"/>
            <a:ext cx="523834" cy="52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ee the source image">
            <a:extLst>
              <a:ext uri="{FF2B5EF4-FFF2-40B4-BE49-F238E27FC236}">
                <a16:creationId xmlns:a16="http://schemas.microsoft.com/office/drawing/2014/main" id="{764C9ECD-5429-480B-9A8A-97DC0DBA04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6" y="246105"/>
            <a:ext cx="476213" cy="4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44851"/>
      </p:ext>
    </p:extLst>
  </p:cSld>
  <p:clrMapOvr>
    <a:masterClrMapping/>
  </p:clrMapOvr>
  <p:transition advTm="109595"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05F7BF1-BB41-075B-32A2-913D24B1A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726" y="181325"/>
            <a:ext cx="863925" cy="863925"/>
          </a:xfrm>
          <a:prstGeom prst="rect">
            <a:avLst/>
          </a:prstGeom>
        </p:spPr>
      </p:pic>
      <p:pic>
        <p:nvPicPr>
          <p:cNvPr id="4" name="Picture 0">
            <a:extLst>
              <a:ext uri="{FF2B5EF4-FFF2-40B4-BE49-F238E27FC236}">
                <a16:creationId xmlns:a16="http://schemas.microsoft.com/office/drawing/2014/main" id="{6E3D96FA-87FD-CF0F-970E-83530D57BA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4" y="179440"/>
            <a:ext cx="924004" cy="92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28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6A7A2A5-343D-4885-B8E8-919FBDCC598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13439775" cy="7559676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92E2B4D-79A4-F9E8-DB4B-8ECB2B3D7CE1}"/>
              </a:ext>
            </a:extLst>
          </p:cNvPr>
          <p:cNvSpPr txBox="1">
            <a:spLocks/>
          </p:cNvSpPr>
          <p:nvPr userDrawn="1"/>
        </p:nvSpPr>
        <p:spPr>
          <a:xfrm>
            <a:off x="132822" y="7219950"/>
            <a:ext cx="12618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761970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None/>
              <a:defRPr lang="zh-CN" altLang="en-US" sz="1050" b="1" kern="1200" dirty="0"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7147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lnSpc>
                <a:spcPct val="90000"/>
              </a:lnSpc>
              <a:spcBef>
                <a:spcPts val="417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1672"/>
            <a:r>
              <a:rPr lang="zh-CN" altLang="en-US" sz="1200" b="0" kern="1200" dirty="0">
                <a:solidFill>
                  <a:srgbClr val="1543A6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  <a:sym typeface="微软雅黑" panose="020B0503020204020204" charset="-122"/>
              </a:rPr>
              <a:t>数据库系统概论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0248279" y="7187867"/>
            <a:ext cx="3023949" cy="323660"/>
          </a:xfrm>
          <a:prstGeom prst="rect">
            <a:avLst/>
          </a:prstGeom>
        </p:spPr>
        <p:txBody>
          <a:bodyPr vert="horz" lIns="100341" tIns="50171" rIns="100341" bIns="50171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altLang="en-US" sz="1200" b="0" kern="1200" smtClean="0">
                <a:solidFill>
                  <a:srgbClr val="1543A6"/>
                </a:solidFill>
                <a:effectLst>
                  <a:reflection blurRad="6350" stA="55000" endA="300" endPos="45500" dir="5400000" sy="-100000" algn="bl" rotWithShape="0"/>
                </a:effectLst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pPr/>
              <a:t>‹#›</a:t>
            </a:fld>
            <a:endParaRPr lang="en-US" altLang="en-US" sz="1200" b="0" kern="1200" dirty="0">
              <a:solidFill>
                <a:srgbClr val="1543A6"/>
              </a:solidFill>
              <a:effectLst>
                <a:reflection blurRad="6350" stA="55000" endA="300" endPos="45500" dir="5400000" sy="-100000" algn="bl" rotWithShape="0"/>
              </a:effectLst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3" name="Picture 0">
            <a:extLst>
              <a:ext uri="{FF2B5EF4-FFF2-40B4-BE49-F238E27FC236}">
                <a16:creationId xmlns:a16="http://schemas.microsoft.com/office/drawing/2014/main" id="{6E102F02-61C0-4F6B-4E72-AE8DE34FEC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4" y="179440"/>
            <a:ext cx="924004" cy="92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E57125D-4705-0B9A-1C40-FD0E56E3D618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4726" y="181325"/>
            <a:ext cx="863925" cy="86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9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23" r:id="rId1"/>
    <p:sldLayoutId id="2147485124" r:id="rId2"/>
    <p:sldLayoutId id="2147485125" r:id="rId3"/>
    <p:sldLayoutId id="2147485126" r:id="rId4"/>
    <p:sldLayoutId id="2147485245" r:id="rId5"/>
  </p:sldLayoutIdLst>
  <p:transition spd="slow">
    <p:push dir="u"/>
  </p:transition>
  <p:hf sldNum="0" hdr="0" ftr="0" dt="0"/>
  <p:txStyles>
    <p:titleStyle>
      <a:lvl1pPr algn="l" defTabSz="836085" rtl="0" eaLnBrk="1" latinLnBrk="0" hangingPunct="1">
        <a:lnSpc>
          <a:spcPct val="90000"/>
        </a:lnSpc>
        <a:spcBef>
          <a:spcPct val="0"/>
        </a:spcBef>
        <a:buNone/>
        <a:defRPr sz="4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9021" indent="-209021" algn="l" defTabSz="836085" rtl="0" eaLnBrk="1" latinLnBrk="0" hangingPunct="1">
        <a:lnSpc>
          <a:spcPct val="90000"/>
        </a:lnSpc>
        <a:spcBef>
          <a:spcPts val="915"/>
        </a:spcBef>
        <a:buFont typeface="Arial" panose="020B0604020202020204" pitchFamily="34" charset="0"/>
        <a:buChar char="•"/>
        <a:defRPr sz="2559" kern="1200">
          <a:solidFill>
            <a:schemeClr val="tx1"/>
          </a:solidFill>
          <a:latin typeface="+mn-lt"/>
          <a:ea typeface="+mn-ea"/>
          <a:cs typeface="+mn-cs"/>
        </a:defRPr>
      </a:lvl1pPr>
      <a:lvl2pPr marL="627064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2pPr>
      <a:lvl3pPr marL="1045106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829" kern="1200">
          <a:solidFill>
            <a:schemeClr val="tx1"/>
          </a:solidFill>
          <a:latin typeface="+mn-lt"/>
          <a:ea typeface="+mn-ea"/>
          <a:cs typeface="+mn-cs"/>
        </a:defRPr>
      </a:lvl3pPr>
      <a:lvl4pPr marL="1463149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881191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299234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717276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3135320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553361" indent="-209021" algn="l" defTabSz="836085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8042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6085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4127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2170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90212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8255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6297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4341" algn="l" defTabSz="836085" rtl="0" eaLnBrk="1" latinLnBrk="0" hangingPunct="1">
        <a:defRPr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9DD9E3-4CB8-4289-9339-1D5D532761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460093" y="2633451"/>
            <a:ext cx="10092442" cy="827897"/>
          </a:xfrm>
        </p:spPr>
        <p:txBody>
          <a:bodyPr/>
          <a:lstStyle/>
          <a:p>
            <a:pPr eaLnBrk="1" hangingPunct="1">
              <a:lnSpc>
                <a:spcPts val="5556"/>
              </a:lnSpc>
              <a:spcBef>
                <a:spcPct val="20000"/>
              </a:spcBef>
            </a:pPr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期末复习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BE5AC3BF-A133-881B-F39B-779686C03684}"/>
              </a:ext>
            </a:extLst>
          </p:cNvPr>
          <p:cNvSpPr>
            <a:spLocks noGrp="1"/>
          </p:cNvSpPr>
          <p:nvPr>
            <p:ph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数据库系统概论课程</a:t>
            </a:r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CE32F668-9F71-3AA2-7887-4781E4FA5E9D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altLang="zh-CN" dirty="0"/>
              <a:t>2024v1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A774351D-62AE-AC7A-45E1-087B420C33D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108164" y="4512491"/>
            <a:ext cx="4826155" cy="1179810"/>
          </a:xfrm>
        </p:spPr>
        <p:txBody>
          <a:bodyPr/>
          <a:lstStyle/>
          <a:p>
            <a:r>
              <a:rPr lang="zh-CN" altLang="en-US" dirty="0"/>
              <a:t>主讲人：谢天乐</a:t>
            </a:r>
            <a:endParaRPr lang="en-US" altLang="zh-CN" dirty="0"/>
          </a:p>
          <a:p>
            <a:r>
              <a:rPr lang="en-US" altLang="zh-CN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2630391560</a:t>
            </a:r>
          </a:p>
          <a:p>
            <a:r>
              <a:rPr lang="zh-CN" altLang="en-US" dirty="0"/>
              <a:t>微信：</a:t>
            </a:r>
            <a:r>
              <a:rPr lang="en-US" altLang="zh-CN" dirty="0"/>
              <a:t>15240057332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BA2A77-092B-D8E6-DBF9-DF677DC28E7D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8753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4181BB1-E959-A2A8-EFA4-022EBBE5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四、了解数据模型的基本概念及三要素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数据结构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：如何表示实体及实体间的联系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数据操作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：如何实现查、增、删、改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完整性约束条件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：如何保证数据的约束条件得到满足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题目：反映现实世界中实体及实体间联系的信息模型是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关系模型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层次模型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网状模型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E-R模型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【答案】D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模型专用于抽象描述现实世界中的实体及其联系，是概念建模的代表。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5A8C3-9C0D-13C5-7AD1-DC7D7BF16AD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r>
              <a:rPr lang="en-US" altLang="zh-CN" dirty="0"/>
              <a:t> </a:t>
            </a:r>
            <a:r>
              <a:rPr lang="zh-CN" altLang="en-US" dirty="0"/>
              <a:t>绪论</a:t>
            </a:r>
          </a:p>
        </p:txBody>
      </p:sp>
    </p:spTree>
    <p:extLst>
      <p:ext uri="{BB962C8B-B14F-4D97-AF65-F5344CB8AC3E}">
        <p14:creationId xmlns:p14="http://schemas.microsoft.com/office/powerpoint/2010/main" val="3807920920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D36336-D649-CF12-255D-436AAAC36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60" y="1187549"/>
            <a:ext cx="12490429" cy="5904656"/>
          </a:xfrm>
        </p:spPr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五、了解常用的数据模型（层次、网状、关系）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层次模型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：满足两个条件的基本层次联系的集合为层次模型。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有且只有一个结点没有双亲结点，这个结点称为根结点。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根以外的其它结点有且只有一个双亲结点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网状模型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：满足两个条件的基本层次联系的集合为网状模型</a:t>
            </a: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	1.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允许一个以上的结点无双亲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一个结点可以有多于一个的双亲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关系模型（最常用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solidFill>
                  <a:schemeClr val="tx1"/>
                </a:solidFill>
              </a:rPr>
              <a:t>关系模型由一组关系组成，每个关系对应一张规范化的二维表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【真题】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题目：关系模型中，候选码（ 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可由多个任意属性组成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至多由一个属性组成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可由一个或多个其值能惟一标识该关系模式中任何元组的属性组成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以上都不是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【答案】C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【解析】候选码必须是最小键，是组成关系模型的关键基础。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【对应知识点】关系模型结构组成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6241FE-9E1F-1DA3-D607-0D16D843C0D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  <a:r>
              <a:rPr lang="en-US" altLang="zh-CN" dirty="0"/>
              <a:t> </a:t>
            </a:r>
            <a:r>
              <a:rPr lang="zh-CN" altLang="en-US" dirty="0"/>
              <a:t>绪论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014569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EEF7FD4-A021-AA85-D635-4A1428AF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六、掌握三级模式结构的概念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外模式（用户视图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概念模式（全局逻辑结构）</a:t>
            </a: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内模式（物理存储结构）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题目：数据库系统阶段，数据（ 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具有物理独立性，没有逻辑独立性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具有物理独立性和逻辑独立性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独立性差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具有高度的物理独立性和一定程度的逻辑独立性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【解析】三级模式结构使得数据库系统具备高度的逻辑与物理独立性。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【对应知识点】三级模式的功能与作用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C43CE-1416-939F-5B3D-8AAC25C8FD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</p:spTree>
    <p:extLst>
      <p:ext uri="{BB962C8B-B14F-4D97-AF65-F5344CB8AC3E}">
        <p14:creationId xmlns:p14="http://schemas.microsoft.com/office/powerpoint/2010/main" val="1938225368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398573"/>
            <a:ext cx="7631231" cy="5765640"/>
          </a:xfrm>
        </p:spPr>
        <p:txBody>
          <a:bodyPr/>
          <a:lstStyle/>
          <a:p>
            <a:r>
              <a:rPr lang="zh-CN" altLang="en-US" dirty="0"/>
              <a:t>第二章关系数据库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了解基本概念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</a:t>
            </a:r>
            <a:r>
              <a:rPr lang="zh-CN" altLang="zh-CN" dirty="0"/>
              <a:t>关系代数运算中常用关系运算的含义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能够进行关系代数表达式的书写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6196B-10A3-5809-83D7-DF8FFC58081F}"/>
              </a:ext>
            </a:extLst>
          </p:cNvPr>
          <p:cNvSpPr txBox="1"/>
          <p:nvPr/>
        </p:nvSpPr>
        <p:spPr>
          <a:xfrm>
            <a:off x="3839567" y="221157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关系、关系模式、关系的类型和性质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617F89-7601-A19E-D3C2-8C288103AA00}"/>
              </a:ext>
            </a:extLst>
          </p:cNvPr>
          <p:cNvSpPr txBox="1"/>
          <p:nvPr/>
        </p:nvSpPr>
        <p:spPr>
          <a:xfrm>
            <a:off x="1391295" y="3811775"/>
            <a:ext cx="11896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选择、投影、广义投影、笛卡尔积、连接（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Ɵ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连接、自然连接、外连接）、并、差、交、除、聚集、分组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91E4A9-7BEF-C6A7-E443-E3FD766FA13D}"/>
              </a:ext>
            </a:extLst>
          </p:cNvPr>
          <p:cNvSpPr txBox="1"/>
          <p:nvPr/>
        </p:nvSpPr>
        <p:spPr>
          <a:xfrm>
            <a:off x="3844271" y="2659647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域、笛卡尔积、候选码、主码、主属性、视图的含义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7850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9E1B84-CE93-882C-00CF-8C87A625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一、了解基本概念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</a:p>
          <a:p>
            <a:pPr lv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关系、关系模式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关系模式是对关系的描述，是一种抽象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关系模式包括关系名、诸属性名、属性向域的映象、属性间的依赖</a:t>
            </a:r>
          </a:p>
          <a:p>
            <a:pPr lvl="0"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关系的类型和性质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关系的类型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基本关系（基本表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表）：实际存在的表，是实际存储数据的逻辑表示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查询表：查询结果对应的表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视图表：由基本表或其它视图表导出的表，是虚表，不对应实际存储的数据</a:t>
            </a:r>
            <a:endParaRPr lang="en-US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基本关系的性质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列是同质的：每列中的数据必须来自同一个域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每一列必须是不可再分的数据项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不同列可以出自同一个域，每一列具有不同的属性名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4.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行和列次序无关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5.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任意两个元组的候选码不能相同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域、笛卡尔积、候选码、主码、主属性、视图的含义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【真题】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题目：在基本的关系中，下列说法正确的是（ 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行列顺序有关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属性名允许重名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任意两个元组不允许重复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列是非同质的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【答案】C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【解析】关系模型的核心要求之一是元组唯一性，不允许重复。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38472-FABD-D6C5-5FFB-1D7374C3DE4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第二章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1822442638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DD9F2ED-1270-C41D-3210-2DB37E46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二、掌握关系代数运算中常用关系运算的含义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考点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选择、投影、广义投影、笛卡尔积、连接（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θ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连接、自然连接、外连接）</a:t>
            </a: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并、差、交、除、聚集、分组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题目：对表进行垂直方向的分割用的运算是（ 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交  B. 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投影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C. 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选择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D. 连接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答案】B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【解析】投影是按属性选列，正对应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垂直分割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 从关系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中选择若干个属性构成新的关系（以列的角度）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题目：关系代数表达式的优化策略中，首先要做的是（ 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对文件进行预处理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尽早执行选择运算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执行笛卡儿积运算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投影运算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答案】B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【解析】早期执行选择可减少中间结果大小，提高整体效率。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BC7A9-B58C-EC65-F13B-AD01210488A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第二章 关系数据库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938102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CCACE76-EF77-B7EA-BFD7-C56F091A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三、能够进行关系代数表达式的书写</a:t>
            </a:r>
            <a:r>
              <a:rPr lang="zh-CN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（必考题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8-12</a:t>
            </a:r>
            <a:r>
              <a:rPr lang="zh-CN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使用 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σ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（选择）、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π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（投影）、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×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（笛卡尔积）、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⋈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（连接）、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∪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（并）、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−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（差）、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÷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（除）等符号表达复杂查询</a:t>
            </a: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熟练组合基本操作编写复合查询表达式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【真题】：设有如下关系模式： 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学生关系：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SNO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（学号），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SNAME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（姓名），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SEX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（性别），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DEPT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（所属学院），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PROV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（所 属省份）） 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选课关系：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SNO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（学号），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CNO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（课程号），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（成绩）） 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课程关系：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CNO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（课程号），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CNAME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（课程名），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DEPT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（开课学院），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TNAME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（教师名）） 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请用关系代数表达式写出（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）查询来自广东省的学生的姓名和学院 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）查询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外语学院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的学生所选修课程的课程名和成绩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π SNAME, DEPT (σ PROV='广东省' (S))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π CNAME, G (σ DEPT='外语学院'(S ⋈ SC ⋈ C))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B7666-76A6-FC55-08C1-D92BDA59BD8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第二章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2336322342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第三章 结构化查询语言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</a:t>
            </a:r>
            <a:r>
              <a:rPr lang="en-US" altLang="zh-CN" dirty="0"/>
              <a:t>SQL</a:t>
            </a:r>
            <a:r>
              <a:rPr lang="zh-CN" altLang="en-US" dirty="0"/>
              <a:t>语言的历史、分类及特点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能够使用</a:t>
            </a:r>
            <a:r>
              <a:rPr lang="en-US" altLang="zh-CN" dirty="0"/>
              <a:t>SQL</a:t>
            </a:r>
            <a:r>
              <a:rPr lang="zh-CN" altLang="en-US" dirty="0"/>
              <a:t>语言进行库、表、列、索引、视图的创建、删除、修改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能够使用</a:t>
            </a:r>
            <a:r>
              <a:rPr lang="en-US" altLang="zh-CN" dirty="0"/>
              <a:t>SQL</a:t>
            </a:r>
            <a:r>
              <a:rPr lang="zh-CN" altLang="zh-CN" dirty="0"/>
              <a:t>语言插入、更新、删除一条记录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熟练进行带条件的查询、多表连接查询、子查询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了解视图的含义、作用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6196B-10A3-5809-83D7-DF8FFC58081F}"/>
              </a:ext>
            </a:extLst>
          </p:cNvPr>
          <p:cNvSpPr txBox="1"/>
          <p:nvPr/>
        </p:nvSpPr>
        <p:spPr>
          <a:xfrm>
            <a:off x="7340410" y="2120335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DML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DQL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DCL</a:t>
            </a:r>
            <a:endParaRPr lang="zh-CN" altLang="en-US" sz="2000" dirty="0">
              <a:solidFill>
                <a:srgbClr val="0070C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12F0D-6D0C-7D6C-59C3-EC49C665BFD2}"/>
              </a:ext>
            </a:extLst>
          </p:cNvPr>
          <p:cNvSpPr txBox="1"/>
          <p:nvPr/>
        </p:nvSpPr>
        <p:spPr>
          <a:xfrm>
            <a:off x="2975471" y="2731655"/>
            <a:ext cx="967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综合统一、高度非过程化、面向集合的操作方式、同一种语法结构提供多种使用方式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67093A-D534-495A-78A8-03EF7820399F}"/>
              </a:ext>
            </a:extLst>
          </p:cNvPr>
          <p:cNvSpPr txBox="1"/>
          <p:nvPr/>
        </p:nvSpPr>
        <p:spPr>
          <a:xfrm>
            <a:off x="5351735" y="517992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简化操作、逻辑独立性、安全保护</a:t>
            </a:r>
          </a:p>
        </p:txBody>
      </p:sp>
    </p:spTree>
    <p:extLst>
      <p:ext uri="{BB962C8B-B14F-4D97-AF65-F5344CB8AC3E}">
        <p14:creationId xmlns:p14="http://schemas.microsoft.com/office/powerpoint/2010/main" val="2758709577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DC1CD92-8E1B-6557-1829-52FEFBE2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043533"/>
            <a:ext cx="12490429" cy="6120680"/>
          </a:xfrm>
        </p:spPr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一、了解</a:t>
            </a: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语言的基本概念</a:t>
            </a: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SQL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语言的全称和分类（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DDL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DML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DQL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DCL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SQL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语言的特点：综合统一、面向集合操作、高度非过程化、统一的语法结构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语言通常称为（ ）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结构化查询语言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结构化控制语言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结构化定义语言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结构化操纵语言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答案】A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SQL是Structured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Query Language的缩写，即结构化查询语言，用于数据库管理和数据操作。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二、掌握SQL语句的结构及基本操作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考点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 数据表、视图、索引的创建、删除、修改（CREATE、DROP、ALTER）数据的插入、删除、更新（INSERT、DELETE、UPDATE）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题目：在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语言中，建立索引用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 )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CREATE SCHEMA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CREATE TABLE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CREATE VIEW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CREATE INDEX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【答案】D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F87E41-7129-DE92-51F7-7B96A4DF92C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第三章 结构化查询语言</a:t>
            </a:r>
          </a:p>
        </p:txBody>
      </p:sp>
    </p:spTree>
    <p:extLst>
      <p:ext uri="{BB962C8B-B14F-4D97-AF65-F5344CB8AC3E}">
        <p14:creationId xmlns:p14="http://schemas.microsoft.com/office/powerpoint/2010/main" val="319808790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56C3EF1-3849-DD4C-D1A4-CF43AE3F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043533"/>
            <a:ext cx="12490429" cy="6120680"/>
          </a:xfrm>
        </p:spPr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三、掌握</a:t>
            </a: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中的查询语句</a:t>
            </a:r>
            <a:r>
              <a:rPr lang="zh-CN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（重点，一定考察一道大题</a:t>
            </a:r>
            <a:r>
              <a:rPr lang="en-US" altLang="zh-CN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12-16</a:t>
            </a:r>
            <a:r>
              <a:rPr lang="zh-CN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SELECT语句的基本结构（SELECT-FROM-WHERE-GROUP BY-HAVING-ORDER BY）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多表连接（内连接、外连接、自然连接）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分组统计与聚合函数（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AVG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COUNT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SUM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MAX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MIN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子查询、嵌套查询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题目：SQL 的 SELECT 语句中，“HAVING 条件表达式”用来筛选满足条件的（ ）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列  B. 行  C. 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D. 分组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答案】D【解析】HAVING子句用于对GROUP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BY之后的分组结果进行过滤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indent="0">
              <a:buNone/>
            </a:pP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中，下列涉及空值的操作，不正确的是 （ ）</a:t>
            </a:r>
            <a:endParaRPr lang="en-US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AGE IS NULL        B. AGE IS NOT NULL            C. AGE = NULL            D. NOT (AGE IS NULL)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表示“未知”或“空值”，不能使用常规的比较运算符（如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=, !=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）对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NULL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进行判断。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47B23F-EE4C-487A-C195-4898BE7110E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第三章 结构化查询语言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5166901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46E606-E0F0-7C03-CB65-C4D10BED9716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CC22B5-430F-7C97-8EA8-099796A1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91" y="343865"/>
            <a:ext cx="3960440" cy="650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703E2F2-779A-D18A-4F68-D3B21B26A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设有如下关系模式：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学生关系：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（学号），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SNAME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（姓名），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SEX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（性别），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DEPT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（所属学院），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PROV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（所 属省份））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选课关系：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SC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SNO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（学号），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（课程号），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（成绩））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课程关系：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CNO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（课程号），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CNAME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（课程名），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DEPT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（开课学院），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TNAME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（教师名）） 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请用 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 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语言描述（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）查询计算机学院男同学的学号、姓名和省份 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）建立计算机学院的学生的视图（</a:t>
            </a:r>
            <a:r>
              <a:rPr lang="en-US" altLang="zh-CN" sz="140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View_CS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）查询选修课程包含姓罗的老师所授课程的学生学号 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）查询每名学生的学号和平均成绩，查询结果按照平均成绩降序排列。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SNO, SNAME, PROV     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   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DEPT = '</a:t>
            </a:r>
            <a:r>
              <a:rPr lang="zh-CN" altLang="en-US" sz="1400" b="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计算机学院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SEX = '</a:t>
            </a:r>
            <a:r>
              <a:rPr lang="zh-CN" altLang="en-US" sz="1400" b="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男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’;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View_CS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AS 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* 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  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DEPT = '</a:t>
            </a:r>
            <a:r>
              <a:rPr lang="zh-CN" altLang="en-US" sz="1400" b="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计算机学院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’;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SC.SNO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SC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JOIN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SC.CNO=C.CNO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WHERE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C.TNAME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LIKE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‘</a:t>
            </a:r>
            <a:r>
              <a:rPr lang="zh-CN" altLang="en-US" sz="1400" b="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罗</a:t>
            </a:r>
            <a:r>
              <a:rPr lang="en-US" altLang="zh-CN" sz="1400" b="0" dirty="0">
                <a:solidFill>
                  <a:srgbClr val="00B05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’;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SELECT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SNO , AVG(G)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AVG_GRADE 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FROM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SC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SNO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ORDER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BY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AVG_GRADE </a:t>
            </a:r>
            <a:r>
              <a:rPr lang="en-US" altLang="zh-CN" sz="1400" b="0" dirty="0">
                <a:solidFill>
                  <a:srgbClr val="CC0099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DESC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;</a:t>
            </a:r>
          </a:p>
          <a:p>
            <a:pPr indent="0">
              <a:buNone/>
            </a:pPr>
            <a:endParaRPr lang="en-US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A4427-DC84-CA45-76EA-3FFFAE61135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第三章 结构化查询语言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977428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A5DC3FA-10DC-5433-547F-F001C541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04" y="1403573"/>
            <a:ext cx="12490429" cy="5765640"/>
          </a:xfrm>
        </p:spPr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四、掌握视图、索引与权限管理</a:t>
            </a:r>
          </a:p>
          <a:p>
            <a:pPr lvl="0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视图的定义与作用（CREATE VIEW）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索引的创建与使用（CREATE INDEX）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• 权限管理：GRANT、REVOKE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【真题】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题目：在数据库系统中，视图可以提供数据的（ ）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完整性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并发性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安全性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可恢复性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【解析】通过视图可以控制用户访问数据的权限，从而提高系统安全性。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4AE4-182E-5DD0-52B1-1A8087B3A14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第三章 结构化查询语言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20507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第四章 数据库安全性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了解数据库安全性的基本概念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掌握自主存取控制、强制存储控制的概念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能够使用</a:t>
            </a:r>
            <a:r>
              <a:rPr lang="en-US" altLang="zh-CN" dirty="0"/>
              <a:t>SQL</a:t>
            </a:r>
            <a:r>
              <a:rPr lang="zh-CN" altLang="en-US" dirty="0"/>
              <a:t>语言定义授权和取消授权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12F0D-6D0C-7D6C-59C3-EC49C665BFD2}"/>
              </a:ext>
            </a:extLst>
          </p:cNvPr>
          <p:cNvSpPr txBox="1"/>
          <p:nvPr/>
        </p:nvSpPr>
        <p:spPr>
          <a:xfrm>
            <a:off x="1607319" y="3347789"/>
            <a:ext cx="951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自主存取控制通过对不同数据对象授权</a:t>
            </a:r>
            <a:r>
              <a:rPr lang="en-US" altLang="zh-CN" dirty="0"/>
              <a:t>/</a:t>
            </a:r>
            <a:r>
              <a:rPr lang="zh-CN" altLang="en-US" dirty="0"/>
              <a:t>取消授权，强制存储控制通过密级与许可证</a:t>
            </a:r>
          </a:p>
        </p:txBody>
      </p:sp>
    </p:spTree>
    <p:extLst>
      <p:ext uri="{BB962C8B-B14F-4D97-AF65-F5344CB8AC3E}">
        <p14:creationId xmlns:p14="http://schemas.microsoft.com/office/powerpoint/2010/main" val="989910198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C73082-0C57-A39B-5F30-A110DB9E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一、了解数据库安全性的基本概念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数据库安全性：指保护数据库，防止因非法使用而造成的数据泄露、更改或破坏。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安全措施：主要包括用户身份鉴别、存取控制、视图（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View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）机制、审计（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Audit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）、数据加密等。其中，存取控制是核心。</a:t>
            </a:r>
          </a:p>
          <a:p>
            <a:pPr lvl="0"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【真题】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 ：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提供授权功能控制不同用户访问数据的权限，主要目的是为了实现数据库的（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一致性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完整性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安全性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D.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可靠性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授权（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Authorization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）是数据库安全性的核心机制之一，它通过定义和分配不同用户的操作权限，来保护数据不被非法访问和篡改。</a:t>
            </a:r>
          </a:p>
          <a:p>
            <a:pPr indent="0">
              <a:buNone/>
            </a:pP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二、掌握自主存取控制、强制存取控制的概念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自主存取控制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(Discretionary Access Control, DAC)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：用户可以自主地将自己拥有的权限授予（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GRANT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）或收回（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REVOKE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）给其他用户。这是最常用、最灵活的存取控制方式。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GRANT/REVOKE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就是其实现。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强制存取控制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(Mandatory Access Control, MAC)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：系统为每个数据对象和用户都分配一个密级（如绝密、机密、秘密、公开），并强制性地规定用户只能访问与其密级相符或更低密级的数据。用户无法自主改变权限，安全性更高。</a:t>
            </a:r>
          </a:p>
          <a:p>
            <a:pPr marL="0" lvl="1" indent="0">
              <a:buNone/>
            </a:pPr>
            <a:r>
              <a:rPr lang="zh-CN" altLang="en-US" sz="1600" dirty="0">
                <a:solidFill>
                  <a:srgbClr val="C00000"/>
                </a:solidFill>
                <a:cs typeface="Times New Roman" panose="02020603050405020304" pitchFamily="18" charset="0"/>
              </a:rPr>
              <a:t>去年考了一道简答题，回答这两种存取控制的概念和区别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25BCA-4B40-5C94-F563-81B9BB1DBF8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第四章 数据库安全性</a:t>
            </a:r>
          </a:p>
        </p:txBody>
      </p:sp>
    </p:spTree>
    <p:extLst>
      <p:ext uri="{BB962C8B-B14F-4D97-AF65-F5344CB8AC3E}">
        <p14:creationId xmlns:p14="http://schemas.microsoft.com/office/powerpoint/2010/main" val="804218314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75DEAAA-DE97-A101-45E4-965CC489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三、能够使用SQL语言定义授权和取消授权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授权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(GRANT)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GRANT &lt;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权限列表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&gt; ON &lt;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&gt; TO &lt;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用户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&gt; [WITH GRANT OPTION];</a:t>
            </a:r>
            <a:endParaRPr lang="zh-CN" altLang="zh-CN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取消授权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(REVOKE)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REVOKE &lt;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权限列表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&gt; ON &lt;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对象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&gt; FROM &lt;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用户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&gt;;</a:t>
            </a:r>
            <a:endParaRPr lang="zh-CN" altLang="zh-CN" sz="1400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WITH GRANT OPTION 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允许获得权限的用户将此权限再授予他人。</a:t>
            </a:r>
          </a:p>
          <a:p>
            <a:pPr lvl="0"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【考点真题】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题目：有如下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条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语句：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I. CREATE TABLE II. CREATE VIEW III. COMMIT IV. GRANT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。其中具有安全性控制功能的是（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I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II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II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III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III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IV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II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IV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</a:p>
          <a:p>
            <a:pPr marL="0" lvl="1" indent="0">
              <a:buNone/>
            </a:pPr>
            <a:r>
              <a:rPr lang="en-US" altLang="zh-CN" sz="1400" b="0" dirty="0">
                <a:latin typeface="Cambria" panose="02040503050406030204" pitchFamily="18" charset="0"/>
                <a:cs typeface="Times New Roman" panose="02020603050405020304" pitchFamily="18" charset="0"/>
              </a:rPr>
              <a:t>GRANT </a:t>
            </a:r>
            <a:r>
              <a:rPr lang="zh-CN" altLang="zh-CN" sz="1400" b="0" dirty="0">
                <a:latin typeface="Cambria" panose="020405030504060302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400" b="0" dirty="0"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b="0" dirty="0">
                <a:latin typeface="Cambria" panose="02040503050406030204" pitchFamily="18" charset="0"/>
                <a:cs typeface="Times New Roman" panose="02020603050405020304" pitchFamily="18" charset="0"/>
              </a:rPr>
              <a:t>的授权语句，是自主存取控制的核心，直接用于安全性控制。</a:t>
            </a:r>
          </a:p>
          <a:p>
            <a:pPr marL="0" lvl="1" indent="0">
              <a:buNone/>
            </a:pPr>
            <a:r>
              <a:rPr lang="en-US" altLang="zh-CN" sz="1400" b="0" dirty="0">
                <a:latin typeface="Cambria" panose="02040503050406030204" pitchFamily="18" charset="0"/>
                <a:cs typeface="Times New Roman" panose="02020603050405020304" pitchFamily="18" charset="0"/>
              </a:rPr>
              <a:t>CREATE VIEW </a:t>
            </a:r>
            <a:r>
              <a:rPr lang="zh-CN" altLang="zh-CN" sz="1400" b="0" dirty="0">
                <a:latin typeface="Cambria" panose="02040503050406030204" pitchFamily="18" charset="0"/>
                <a:cs typeface="Times New Roman" panose="02020603050405020304" pitchFamily="18" charset="0"/>
              </a:rPr>
              <a:t>通过创建视图，可以隐藏表的某些列或行，只让特定用户看到允许其访问的数据，也是一种重要的安全性控制手段。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B358-C459-E6DB-1CB0-88F7BE68CC7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第四章 数据库安全性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177657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掌握数据库完整性的概念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了解数据库完整性的保障机制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了解断言和触发器的概念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能够使用</a:t>
            </a:r>
            <a:r>
              <a:rPr lang="en-US" altLang="zh-CN" dirty="0"/>
              <a:t>SQL</a:t>
            </a:r>
            <a:r>
              <a:rPr lang="zh-CN" altLang="en-US" dirty="0"/>
              <a:t>语言进行完整性定义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12F0D-6D0C-7D6C-59C3-EC49C665BFD2}"/>
              </a:ext>
            </a:extLst>
          </p:cNvPr>
          <p:cNvSpPr txBox="1"/>
          <p:nvPr/>
        </p:nvSpPr>
        <p:spPr>
          <a:xfrm>
            <a:off x="6719887" y="273497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定义机制、检查机制、违约处理机制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E9698-3C5A-EAF2-E23F-95A9E355D536}"/>
              </a:ext>
            </a:extLst>
          </p:cNvPr>
          <p:cNvSpPr txBox="1"/>
          <p:nvPr/>
        </p:nvSpPr>
        <p:spPr>
          <a:xfrm>
            <a:off x="5783783" y="2123653"/>
            <a:ext cx="6696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实体完整性、参照完整性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引用完整性、用户定义的完整性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148124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2E9C33D-F7F9-661E-6872-B72950A3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一、掌握数据库完整性的概念（实体、参照、用户定义）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实体完整性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(Entity Integrity)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：要求关系中的主码（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Primary Key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）的属性值不能为空（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NOT NULL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）且必须唯一。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参照完整性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(Referential Integrity)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：也叫引用完整性。它定义了外码（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Foreign Key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）和主码之间的引用关系。要求外码的值要么等于其引用的主码表中的某个主码值，要么为空（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NULL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用户定义完整性 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(User-defined Integrity)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：针对具体应用场景的约束，如属性的取值范围（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CHECK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）、非空（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NOT NULL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）、唯一性（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）等。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：数据库的完整性约束不包括（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实体完整性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参照完整性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用户定义完整性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属性完整性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数据库的三大完整性约束标准分类为：实体完整性、参照完整性和用户定义完整性。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"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属性完整性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"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不是一个独立的分类，它描述的内容（如值的类型、范围、是否为空）通常被包含在用户定义完整性中。</a:t>
            </a:r>
            <a:endParaRPr lang="en-US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二、了解数据库完整性的保障机制（定义、检查、违约处理）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定义机制：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提供定义完整性约束条件的机制，通常在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CREATE TABLE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ALTER TABLE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时通过相应子句（如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PRIMARY KEY, FOREIGN KEY, CHECK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）实现。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检查机制：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在执行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INSERT, UPDATE, DELETE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等操作时，会自动检查这些操作是否违反了已定义的完整性约束。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违约处理机制：如果检查发现违约，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会采取相应的处理方式，如拒绝（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REJECT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）执行操作、级联（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CASCADE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）执行相关操作、设置为空值（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SET NULL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）等。</a:t>
            </a:r>
          </a:p>
          <a:p>
            <a:pPr indent="0">
              <a:buNone/>
            </a:pPr>
            <a:endParaRPr lang="en-US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265573-030B-DDC6-C7E8-39804479A24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</p:spTree>
    <p:extLst>
      <p:ext uri="{BB962C8B-B14F-4D97-AF65-F5344CB8AC3E}">
        <p14:creationId xmlns:p14="http://schemas.microsoft.com/office/powerpoint/2010/main" val="1327874844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9D06B20-9294-9C5B-B40E-11DBB0B1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三、了解断言和触发器的概念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断言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(Assertion)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：通过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 CREATE ASSERTION 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定义，是比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 CHECK 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更具一般性的约束。它可以定义涉及多个表或聚集操作的、更复杂的完整性规则。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触发器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(Trigger)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：是一种由事件驱动的特殊过程，当数据库中发生特定事件（如对一个表进行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INSERT, UPDATE, DELETE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）时，会自动被激活执行。触发器功能强大，可用于实现非常复杂的完整性约束和业务规则。</a:t>
            </a:r>
          </a:p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四、能够使用</a:t>
            </a: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语言进行完整性定义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实体完整性：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PRIMARY KEY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子句。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参照完整性：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FOREIGN KEY ... REFERENCES ...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子句。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用户定义完整性：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NOT NULL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UNIQUE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CHECK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子句。</a:t>
            </a:r>
          </a:p>
          <a:p>
            <a:pPr lvl="0"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【考点真题】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题目：下列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语句中，能够实现实体完整性控制的子句是（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FOREIGN KEY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PRIMARY KEY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REFERENCES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FOREIGN KEY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REFERENCES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</a:t>
            </a:r>
            <a:b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 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实体完整性的核心是定义主码，保证元组唯一可标识。在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SQL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PRIMARY KEY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子句专门用于定义主码，从而实现实体完整性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234A57-76D7-FA30-7737-CDF46D10404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第五章 数据库完整性</a:t>
            </a:r>
          </a:p>
        </p:txBody>
      </p:sp>
    </p:spTree>
    <p:extLst>
      <p:ext uri="{BB962C8B-B14F-4D97-AF65-F5344CB8AC3E}">
        <p14:creationId xmlns:p14="http://schemas.microsoft.com/office/powerpoint/2010/main" val="2793917676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第六章 关系数据理论</a:t>
            </a:r>
            <a:r>
              <a:rPr lang="zh-CN" altLang="en-US" dirty="0">
                <a:solidFill>
                  <a:srgbClr val="C00000"/>
                </a:solidFill>
              </a:rPr>
              <a:t>（重点，大题、选择和判断都考）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了解数据依赖的基本概念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掌握函数依赖的基本概念及分类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掌握规范化理论的概念及第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范式、第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范式、第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范式、</a:t>
            </a:r>
            <a:r>
              <a:rPr lang="en-US" altLang="zh-CN" dirty="0">
                <a:solidFill>
                  <a:srgbClr val="C00000"/>
                </a:solidFill>
              </a:rPr>
              <a:t>BC</a:t>
            </a:r>
            <a:r>
              <a:rPr lang="zh-CN" altLang="en-US" dirty="0">
                <a:solidFill>
                  <a:srgbClr val="C00000"/>
                </a:solidFill>
              </a:rPr>
              <a:t>范式的判别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熟练根据函数依赖判断关系属于第几范式，并进行规范化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12F0D-6D0C-7D6C-59C3-EC49C665BFD2}"/>
              </a:ext>
            </a:extLst>
          </p:cNvPr>
          <p:cNvSpPr txBox="1"/>
          <p:nvPr/>
        </p:nvSpPr>
        <p:spPr>
          <a:xfrm>
            <a:off x="6998367" y="2771725"/>
            <a:ext cx="433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平凡</a:t>
            </a:r>
            <a:r>
              <a:rPr lang="en-US" altLang="zh-CN" dirty="0"/>
              <a:t>/</a:t>
            </a:r>
            <a:r>
              <a:rPr lang="zh-CN" altLang="en-US" dirty="0"/>
              <a:t>非平凡、完全</a:t>
            </a:r>
            <a:r>
              <a:rPr lang="en-US" altLang="zh-CN" dirty="0"/>
              <a:t>/</a:t>
            </a:r>
            <a:r>
              <a:rPr lang="zh-CN" altLang="en-US" dirty="0"/>
              <a:t>部分、直接</a:t>
            </a:r>
            <a:r>
              <a:rPr lang="en-US" altLang="zh-CN" dirty="0"/>
              <a:t>/</a:t>
            </a:r>
            <a:r>
              <a:rPr lang="zh-CN" altLang="en-US" dirty="0"/>
              <a:t>传递</a:t>
            </a:r>
          </a:p>
        </p:txBody>
      </p:sp>
    </p:spTree>
    <p:extLst>
      <p:ext uri="{BB962C8B-B14F-4D97-AF65-F5344CB8AC3E}">
        <p14:creationId xmlns:p14="http://schemas.microsoft.com/office/powerpoint/2010/main" val="3354399057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61C005-3D43-8CDA-25D6-22A3D8D7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043533"/>
            <a:ext cx="12490429" cy="6120680"/>
          </a:xfrm>
        </p:spPr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一、了解数据依赖的基本概念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数据依赖：是关系内部属性与属性之间的一种约束关系，是现实世界属性间相互联系的抽象。最重要的依赖是函数依赖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(Functional Dependency, FD)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二、掌握函数依赖的基本概念及分类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函数依赖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 (FD)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X → Y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，表示在关系中，属性集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的值能够唯一地确定属性集</a:t>
            </a:r>
            <a:r>
              <a:rPr lang="en-US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的值。</a:t>
            </a:r>
          </a:p>
          <a:p>
            <a:pPr marL="0" lvl="1" indent="0">
              <a:buNone/>
            </a:pPr>
            <a:r>
              <a:rPr lang="zh-CN" altLang="zh-CN" sz="1400" dirty="0">
                <a:latin typeface="Cambria" panose="02040503050406030204" pitchFamily="18" charset="0"/>
                <a:cs typeface="Times New Roman" panose="02020603050405020304" pitchFamily="18" charset="0"/>
              </a:rPr>
              <a:t>分类：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平凡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非平凡：若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的子集，则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 → 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是平凡的函数依赖，否则是非平凡的。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部分：在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 → 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中，如果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的任何一个真子集都不能决定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完全函数依赖于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。反之，如果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有真子集能决定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部分函数依赖于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传递：若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 → Y, Y → Z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不包含于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不决定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不包含于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Y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Z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传递函数依赖于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marL="0" lvl="2" indent="0">
              <a:buNone/>
            </a:pP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三、掌握规范化理论的概念及</a:t>
            </a:r>
            <a:r>
              <a:rPr lang="en-US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1NF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2NF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3NF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BCNF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的判别</a:t>
            </a:r>
            <a:r>
              <a:rPr lang="zh-CN" altLang="en-US" sz="16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（重点）</a:t>
            </a:r>
            <a:endParaRPr lang="zh-CN" altLang="zh-CN" sz="16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【考点精讲】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第一范式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(1NF)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：关系中的所有属性都是不可再分的原子值。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第二范式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(2NF)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：在满足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1NF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的基础上，每一个非主属性都完全函数依赖于任一候选码</a:t>
            </a:r>
            <a:r>
              <a: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，不存在非主属性对码的部分函数依赖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第三范式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(3NF)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：在满足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2NF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的基础上，消除了非主属性对任一候选码的传递函数依赖</a:t>
            </a:r>
            <a:r>
              <a: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，确保每列都和候选键列直接相关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marL="0" lvl="2" indent="0"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BC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范式 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(BCNF)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：在满足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3NF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的基础上，</a:t>
            </a:r>
            <a:r>
              <a: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不存在非码的决定因素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98B0C-2986-220A-8789-D045F896AE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第六章 关系数据理论</a:t>
            </a:r>
          </a:p>
        </p:txBody>
      </p:sp>
    </p:spTree>
    <p:extLst>
      <p:ext uri="{BB962C8B-B14F-4D97-AF65-F5344CB8AC3E}">
        <p14:creationId xmlns:p14="http://schemas.microsoft.com/office/powerpoint/2010/main" val="3572495220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C2B71B5-618E-E7F1-46F8-7E26412B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题型结构</a:t>
            </a:r>
            <a:endParaRPr lang="en-US" altLang="zh-CN" dirty="0"/>
          </a:p>
          <a:p>
            <a:r>
              <a:rPr lang="zh-CN" altLang="en-US" dirty="0"/>
              <a:t>知识点分类</a:t>
            </a:r>
            <a:endParaRPr lang="en-US" altLang="zh-CN" dirty="0"/>
          </a:p>
          <a:p>
            <a:r>
              <a:rPr lang="zh-CN" altLang="en-US" dirty="0"/>
              <a:t>知识点梳理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CEEB94D-8ECC-B4D8-54B2-8FCDEF721C40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2471415" y="1063322"/>
            <a:ext cx="6858221" cy="757130"/>
          </a:xfrm>
        </p:spPr>
        <p:txBody>
          <a:bodyPr/>
          <a:lstStyle/>
          <a:p>
            <a:pPr algn="l"/>
            <a:r>
              <a:rPr lang="zh-CN" altLang="en-US" dirty="0"/>
              <a:t>本 章 内 容</a:t>
            </a:r>
          </a:p>
        </p:txBody>
      </p:sp>
    </p:spTree>
    <p:extLst>
      <p:ext uri="{BB962C8B-B14F-4D97-AF65-F5344CB8AC3E}">
        <p14:creationId xmlns:p14="http://schemas.microsoft.com/office/powerpoint/2010/main" val="2658300097"/>
      </p:ext>
    </p:extLst>
  </p:cSld>
  <p:clrMapOvr>
    <a:masterClrMapping/>
  </p:clrMapOvr>
  <p:transition spd="slow" advTm="109595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36912D-9143-C5AE-0DF1-AEF08642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398573"/>
            <a:ext cx="12490429" cy="941104"/>
          </a:xfrm>
        </p:spPr>
        <p:txBody>
          <a:bodyPr/>
          <a:lstStyle/>
          <a:p>
            <a:r>
              <a:rPr lang="zh-CN" altLang="en-US" dirty="0"/>
              <a:t>定义：若关系模式</a:t>
            </a:r>
            <a:r>
              <a:rPr lang="en-US" altLang="zh-CN" dirty="0"/>
              <a:t>R∈1NF</a:t>
            </a:r>
            <a:r>
              <a:rPr lang="zh-CN" altLang="en-US" dirty="0"/>
              <a:t>，并且</a:t>
            </a:r>
            <a:r>
              <a:rPr lang="zh-CN" altLang="en-US" dirty="0">
                <a:solidFill>
                  <a:srgbClr val="FF0000"/>
                </a:solidFill>
              </a:rPr>
              <a:t>每一个非主属性都完全函数依赖于</a:t>
            </a:r>
            <a:r>
              <a:rPr lang="en-US" altLang="zh-CN" dirty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的码</a:t>
            </a:r>
            <a:r>
              <a:rPr lang="zh-CN" altLang="en-US" dirty="0"/>
              <a:t>，则</a:t>
            </a:r>
            <a:r>
              <a:rPr lang="en-US" altLang="zh-CN" dirty="0"/>
              <a:t>R∈2NF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24581-5A75-0340-F552-C224FFBA81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第二范式</a:t>
            </a:r>
            <a:r>
              <a:rPr lang="en-US" altLang="zh-CN" dirty="0"/>
              <a:t>2NF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1D0F52-7CA6-23B3-52E7-24D3167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369" y="2646139"/>
            <a:ext cx="6712953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采用投影分解法将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SLC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分解为两个关系模式，以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消除非主属性的部分函数依赖</a:t>
            </a:r>
            <a:endParaRPr kumimoji="1" lang="en-US" altLang="zh-CN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D637D396-E83F-AFAC-8FAA-C4BC9FFF77E2}"/>
              </a:ext>
            </a:extLst>
          </p:cNvPr>
          <p:cNvGrpSpPr>
            <a:grpSpLocks/>
          </p:cNvGrpSpPr>
          <p:nvPr/>
        </p:nvGrpSpPr>
        <p:grpSpPr bwMode="auto">
          <a:xfrm>
            <a:off x="2879431" y="4148448"/>
            <a:ext cx="1356387" cy="1527175"/>
            <a:chOff x="2352" y="837"/>
            <a:chExt cx="1157" cy="1784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576B1B2B-3DE3-A579-1C81-E65D42795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37"/>
              <a:ext cx="1157" cy="17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endParaRPr lang="zh-CN" altLang="en-US" sz="2400"/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4DB683D6-4F53-F3D3-CCBF-4459B0125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078"/>
              <a:ext cx="643" cy="4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Sno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957D019F-3457-0CE5-064B-D8747FA21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908"/>
              <a:ext cx="643" cy="44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Cno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FDD2E44E-6C33-0B1D-E5EF-692B42C06FA3}"/>
              </a:ext>
            </a:extLst>
          </p:cNvPr>
          <p:cNvGrpSpPr>
            <a:grpSpLocks/>
          </p:cNvGrpSpPr>
          <p:nvPr/>
        </p:nvGrpSpPr>
        <p:grpSpPr bwMode="auto">
          <a:xfrm>
            <a:off x="1515444" y="4691550"/>
            <a:ext cx="1356387" cy="398286"/>
            <a:chOff x="1195" y="1605"/>
            <a:chExt cx="1157" cy="384"/>
          </a:xfrm>
        </p:grpSpPr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CA6E9468-9CEF-B461-7DDC-E9043A698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605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latin typeface="Times New Roman" pitchFamily="18" charset="0"/>
                </a:rPr>
                <a:t>Grade</a:t>
              </a:r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4BFC1753-617E-9E6E-8392-72DCEB9F4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6" y="1797"/>
              <a:ext cx="3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19" name="Group 20">
            <a:extLst>
              <a:ext uri="{FF2B5EF4-FFF2-40B4-BE49-F238E27FC236}">
                <a16:creationId xmlns:a16="http://schemas.microsoft.com/office/drawing/2014/main" id="{3A4B3352-7926-0C77-A7C5-CBBEE58C3108}"/>
              </a:ext>
            </a:extLst>
          </p:cNvPr>
          <p:cNvGrpSpPr>
            <a:grpSpLocks/>
          </p:cNvGrpSpPr>
          <p:nvPr/>
        </p:nvGrpSpPr>
        <p:grpSpPr bwMode="auto">
          <a:xfrm>
            <a:off x="4235818" y="4380057"/>
            <a:ext cx="1637746" cy="398286"/>
            <a:chOff x="3252" y="1071"/>
            <a:chExt cx="1397" cy="384"/>
          </a:xfrm>
        </p:grpSpPr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1CD573C0-C974-D1BC-1CAE-41A9533EC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latin typeface="Times New Roman" pitchFamily="18" charset="0"/>
                </a:rPr>
                <a:t>Sdept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7749DDDD-B7D0-0965-7413-4979434B4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252"/>
              <a:ext cx="6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6C9A53-764B-8D92-0734-E105433B4E28}"/>
              </a:ext>
            </a:extLst>
          </p:cNvPr>
          <p:cNvGrpSpPr>
            <a:grpSpLocks/>
          </p:cNvGrpSpPr>
          <p:nvPr/>
        </p:nvGrpSpPr>
        <p:grpSpPr bwMode="auto">
          <a:xfrm>
            <a:off x="4236375" y="4568239"/>
            <a:ext cx="1642435" cy="913615"/>
            <a:chOff x="3245" y="1377"/>
            <a:chExt cx="1401" cy="881"/>
          </a:xfrm>
        </p:grpSpPr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A225A342-C838-FF9B-AE31-3A5BB2B33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1874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Sloc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D6642A8-20B6-344F-53A9-2BF6506BB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377"/>
              <a:ext cx="643" cy="7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5" name="Line 14">
            <a:extLst>
              <a:ext uri="{FF2B5EF4-FFF2-40B4-BE49-F238E27FC236}">
                <a16:creationId xmlns:a16="http://schemas.microsoft.com/office/drawing/2014/main" id="{9205971E-4350-5E85-9A56-FECDD3A8EF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418" y="4567791"/>
            <a:ext cx="717515" cy="63510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4A81C796-9B42-45C6-CD98-A56B0EEB6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9828" y="5301022"/>
            <a:ext cx="711105" cy="1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85687D90-FB53-54CE-51D0-7D0447BE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876" y="4769559"/>
            <a:ext cx="0" cy="31407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033A0E2-75D1-E5C4-FC1F-2AE540DBCEFF}"/>
              </a:ext>
            </a:extLst>
          </p:cNvPr>
          <p:cNvSpPr/>
          <p:nvPr/>
        </p:nvSpPr>
        <p:spPr>
          <a:xfrm>
            <a:off x="7212454" y="4705995"/>
            <a:ext cx="576061" cy="496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Group 18">
            <a:extLst>
              <a:ext uri="{FF2B5EF4-FFF2-40B4-BE49-F238E27FC236}">
                <a16:creationId xmlns:a16="http://schemas.microsoft.com/office/drawing/2014/main" id="{CE1BA26A-50DB-462C-12FE-7A2AD954C88B}"/>
              </a:ext>
            </a:extLst>
          </p:cNvPr>
          <p:cNvGrpSpPr>
            <a:grpSpLocks/>
          </p:cNvGrpSpPr>
          <p:nvPr/>
        </p:nvGrpSpPr>
        <p:grpSpPr bwMode="auto">
          <a:xfrm>
            <a:off x="9956082" y="3131765"/>
            <a:ext cx="1356387" cy="1527175"/>
            <a:chOff x="2352" y="837"/>
            <a:chExt cx="1157" cy="1784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EF96FD90-8EB4-A6DB-4D96-E846B9FF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37"/>
              <a:ext cx="1157" cy="17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defRPr/>
              </a:pPr>
              <a:endParaRPr lang="zh-CN" altLang="en-US" sz="2400"/>
            </a:p>
          </p:txBody>
        </p:sp>
        <p:sp>
          <p:nvSpPr>
            <p:cNvPr id="50" name="Text Box 6">
              <a:extLst>
                <a:ext uri="{FF2B5EF4-FFF2-40B4-BE49-F238E27FC236}">
                  <a16:creationId xmlns:a16="http://schemas.microsoft.com/office/drawing/2014/main" id="{D6FC9C14-A8FD-99AE-9C49-7B2EF5B10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078"/>
              <a:ext cx="643" cy="4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Sno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51" name="Text Box 7">
              <a:extLst>
                <a:ext uri="{FF2B5EF4-FFF2-40B4-BE49-F238E27FC236}">
                  <a16:creationId xmlns:a16="http://schemas.microsoft.com/office/drawing/2014/main" id="{C4CB0FAC-F29F-E285-86A5-2F7778838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1908"/>
              <a:ext cx="643" cy="44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Cno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</p:grpSp>
      <p:grpSp>
        <p:nvGrpSpPr>
          <p:cNvPr id="52" name="Group 19">
            <a:extLst>
              <a:ext uri="{FF2B5EF4-FFF2-40B4-BE49-F238E27FC236}">
                <a16:creationId xmlns:a16="http://schemas.microsoft.com/office/drawing/2014/main" id="{5546C7F1-8219-249E-15F3-FFA8550F4A38}"/>
              </a:ext>
            </a:extLst>
          </p:cNvPr>
          <p:cNvGrpSpPr>
            <a:grpSpLocks/>
          </p:cNvGrpSpPr>
          <p:nvPr/>
        </p:nvGrpSpPr>
        <p:grpSpPr bwMode="auto">
          <a:xfrm>
            <a:off x="8592095" y="3674867"/>
            <a:ext cx="1356387" cy="398286"/>
            <a:chOff x="1195" y="1605"/>
            <a:chExt cx="1157" cy="384"/>
          </a:xfrm>
        </p:grpSpPr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F0D4766B-16C6-65D5-5638-771AA0DA3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1605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latin typeface="Times New Roman" pitchFamily="18" charset="0"/>
                </a:rPr>
                <a:t>Grade</a:t>
              </a:r>
            </a:p>
          </p:txBody>
        </p:sp>
        <p:sp>
          <p:nvSpPr>
            <p:cNvPr id="54" name="Line 11">
              <a:extLst>
                <a:ext uri="{FF2B5EF4-FFF2-40B4-BE49-F238E27FC236}">
                  <a16:creationId xmlns:a16="http://schemas.microsoft.com/office/drawing/2014/main" id="{BA81C3C8-9B3F-6246-02C6-04D1B88FD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6" y="1797"/>
              <a:ext cx="38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8" name="Group 20">
            <a:extLst>
              <a:ext uri="{FF2B5EF4-FFF2-40B4-BE49-F238E27FC236}">
                <a16:creationId xmlns:a16="http://schemas.microsoft.com/office/drawing/2014/main" id="{2D4D004C-91BB-7C33-0930-A8421C02AB27}"/>
              </a:ext>
            </a:extLst>
          </p:cNvPr>
          <p:cNvGrpSpPr>
            <a:grpSpLocks/>
          </p:cNvGrpSpPr>
          <p:nvPr/>
        </p:nvGrpSpPr>
        <p:grpSpPr bwMode="auto">
          <a:xfrm>
            <a:off x="9496241" y="5675809"/>
            <a:ext cx="1637746" cy="398286"/>
            <a:chOff x="3252" y="1071"/>
            <a:chExt cx="1397" cy="384"/>
          </a:xfrm>
        </p:grpSpPr>
        <p:sp>
          <p:nvSpPr>
            <p:cNvPr id="69" name="Text Box 9">
              <a:extLst>
                <a:ext uri="{FF2B5EF4-FFF2-40B4-BE49-F238E27FC236}">
                  <a16:creationId xmlns:a16="http://schemas.microsoft.com/office/drawing/2014/main" id="{C13EF7A5-00E4-7FA7-93C8-A6FEFD259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latin typeface="Times New Roman" pitchFamily="18" charset="0"/>
                </a:rPr>
                <a:t>Sdept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70" name="Line 12">
              <a:extLst>
                <a:ext uri="{FF2B5EF4-FFF2-40B4-BE49-F238E27FC236}">
                  <a16:creationId xmlns:a16="http://schemas.microsoft.com/office/drawing/2014/main" id="{391B3901-C35C-1CA1-DC6F-0FF81799F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252"/>
              <a:ext cx="6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1" name="Group 21">
            <a:extLst>
              <a:ext uri="{FF2B5EF4-FFF2-40B4-BE49-F238E27FC236}">
                <a16:creationId xmlns:a16="http://schemas.microsoft.com/office/drawing/2014/main" id="{AD4486C3-8608-B6A1-BC90-3752DF207CC7}"/>
              </a:ext>
            </a:extLst>
          </p:cNvPr>
          <p:cNvGrpSpPr>
            <a:grpSpLocks/>
          </p:cNvGrpSpPr>
          <p:nvPr/>
        </p:nvGrpSpPr>
        <p:grpSpPr bwMode="auto">
          <a:xfrm>
            <a:off x="9496798" y="5863991"/>
            <a:ext cx="1642435" cy="913615"/>
            <a:chOff x="3245" y="1377"/>
            <a:chExt cx="1401" cy="881"/>
          </a:xfrm>
        </p:grpSpPr>
        <p:sp>
          <p:nvSpPr>
            <p:cNvPr id="72" name="Text Box 10">
              <a:extLst>
                <a:ext uri="{FF2B5EF4-FFF2-40B4-BE49-F238E27FC236}">
                  <a16:creationId xmlns:a16="http://schemas.microsoft.com/office/drawing/2014/main" id="{EFC73D93-0875-7A07-7682-FE92D392B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1874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Sloc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73" name="Line 13">
              <a:extLst>
                <a:ext uri="{FF2B5EF4-FFF2-40B4-BE49-F238E27FC236}">
                  <a16:creationId xmlns:a16="http://schemas.microsoft.com/office/drawing/2014/main" id="{FD97FE5F-65B1-620E-55FE-3F9948D5E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377"/>
              <a:ext cx="643" cy="7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74" name="Line 16">
            <a:extLst>
              <a:ext uri="{FF2B5EF4-FFF2-40B4-BE49-F238E27FC236}">
                <a16:creationId xmlns:a16="http://schemas.microsoft.com/office/drawing/2014/main" id="{5D6D6DB6-9FE9-F248-1738-148FC739A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4299" y="6065311"/>
            <a:ext cx="0" cy="31407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75" name="Text Box 6">
            <a:extLst>
              <a:ext uri="{FF2B5EF4-FFF2-40B4-BE49-F238E27FC236}">
                <a16:creationId xmlns:a16="http://schemas.microsoft.com/office/drawing/2014/main" id="{60E628CF-2A96-CE46-8DAA-1D8991A3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153" y="5675809"/>
            <a:ext cx="75380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err="1">
                <a:latin typeface="Times New Roman" pitchFamily="18" charset="0"/>
              </a:rPr>
              <a:t>Sno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76" name="Rectangle 2">
            <a:extLst>
              <a:ext uri="{FF2B5EF4-FFF2-40B4-BE49-F238E27FC236}">
                <a16:creationId xmlns:a16="http://schemas.microsoft.com/office/drawing/2014/main" id="{4459032F-8687-0955-80BC-34904709A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55" y="5690407"/>
            <a:ext cx="6651164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SLC(Sno,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Sdept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Sloc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Cno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Grade) ∈ 1NF</a:t>
            </a: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A486873-8C81-B763-05E6-3173AC23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13" y="4588220"/>
            <a:ext cx="4778956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SC(Sno,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Cno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Grade)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2NF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C40B6DA0-4592-1AED-E901-8DFECE8C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513" y="6718427"/>
            <a:ext cx="4778956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SL(Sno,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Sdept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Sloc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2NF</a:t>
            </a:r>
          </a:p>
        </p:txBody>
      </p:sp>
    </p:spTree>
    <p:extLst>
      <p:ext uri="{BB962C8B-B14F-4D97-AF65-F5344CB8AC3E}">
        <p14:creationId xmlns:p14="http://schemas.microsoft.com/office/powerpoint/2010/main" val="670641387"/>
      </p:ext>
    </p:extLst>
  </p:cSld>
  <p:clrMapOvr>
    <a:masterClrMapping/>
  </p:clrMapOvr>
  <p:transition spd="slow" advTm="109595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36912D-9143-C5AE-0DF1-AEF08642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398573"/>
            <a:ext cx="12490429" cy="941104"/>
          </a:xfrm>
        </p:spPr>
        <p:txBody>
          <a:bodyPr/>
          <a:lstStyle/>
          <a:p>
            <a:r>
              <a:rPr lang="zh-CN" altLang="en-US" dirty="0"/>
              <a:t>定义：关系模式</a:t>
            </a:r>
            <a:r>
              <a:rPr lang="en-US" altLang="zh-CN" dirty="0"/>
              <a:t>R&lt;U, F&gt; </a:t>
            </a:r>
            <a:r>
              <a:rPr lang="zh-CN" altLang="en-US" dirty="0"/>
              <a:t>中若不存在这样的码</a:t>
            </a:r>
            <a:r>
              <a:rPr lang="en-US" altLang="zh-CN" dirty="0"/>
              <a:t>X</a:t>
            </a:r>
            <a:r>
              <a:rPr lang="zh-CN" altLang="en-US" dirty="0"/>
              <a:t>、属性组</a:t>
            </a:r>
            <a:r>
              <a:rPr lang="en-US" altLang="zh-CN" dirty="0"/>
              <a:t>Y</a:t>
            </a:r>
            <a:r>
              <a:rPr lang="zh-CN" altLang="en-US" dirty="0"/>
              <a:t>及非主属性</a:t>
            </a:r>
            <a:r>
              <a:rPr lang="en-US" altLang="zh-CN" dirty="0"/>
              <a:t>Z</a:t>
            </a:r>
            <a:r>
              <a:rPr lang="zh-CN" altLang="en-US" dirty="0"/>
              <a:t>（</a:t>
            </a:r>
            <a:r>
              <a:rPr lang="en-US" altLang="zh-CN" dirty="0"/>
              <a:t>Z </a:t>
            </a:r>
            <a:r>
              <a:rPr lang="en-US" altLang="zh-CN" dirty="0">
                <a:sym typeface="Symbol" pitchFamily="18" charset="2"/>
              </a:rPr>
              <a:t></a:t>
            </a:r>
            <a:r>
              <a:rPr lang="en-US" altLang="zh-CN" dirty="0"/>
              <a:t> Y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dirty="0"/>
              <a:t>X→Y</a:t>
            </a:r>
            <a:r>
              <a:rPr lang="zh-CN" altLang="en-US" dirty="0"/>
              <a:t> ，</a:t>
            </a:r>
            <a:r>
              <a:rPr lang="en-US" altLang="zh-CN" dirty="0"/>
              <a:t>Y→Z </a:t>
            </a:r>
            <a:r>
              <a:rPr lang="zh-CN" altLang="en-US" dirty="0"/>
              <a:t>且</a:t>
            </a:r>
            <a:r>
              <a:rPr lang="en-US" altLang="zh-CN" dirty="0"/>
              <a:t>Y → X</a:t>
            </a:r>
            <a:r>
              <a:rPr lang="zh-CN" altLang="en-US" dirty="0"/>
              <a:t>成立，则称</a:t>
            </a:r>
            <a:r>
              <a:rPr lang="en-US" altLang="zh-CN" dirty="0"/>
              <a:t>R&lt;U, F&gt; ∈ 3NF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24581-5A75-0340-F552-C224FFBA81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第三范式</a:t>
            </a:r>
            <a:r>
              <a:rPr lang="en-US" altLang="zh-CN" dirty="0"/>
              <a:t>3NF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1D0F52-7CA6-23B3-52E7-24D3167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11" y="2788020"/>
            <a:ext cx="6424921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采用投影分解法将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分解为两个关系模式，以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消除非主属性的传递函数依赖</a:t>
            </a:r>
            <a:endParaRPr kumimoji="1" lang="en-US" altLang="zh-CN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033A0E2-75D1-E5C4-FC1F-2AE540DBCEFF}"/>
              </a:ext>
            </a:extLst>
          </p:cNvPr>
          <p:cNvSpPr/>
          <p:nvPr/>
        </p:nvSpPr>
        <p:spPr>
          <a:xfrm>
            <a:off x="6879641" y="4613926"/>
            <a:ext cx="576061" cy="496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A486873-8C81-B763-05E6-3173AC23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760" y="4516212"/>
            <a:ext cx="372773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SD(Sno,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Sdept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3NF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C40B6DA0-4592-1AED-E901-8DFECE8C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760" y="6316412"/>
            <a:ext cx="372773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DL(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Sdept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Sloc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3NF</a:t>
            </a: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7BCF097A-4711-A2DE-2339-97E693B8DCA1}"/>
              </a:ext>
            </a:extLst>
          </p:cNvPr>
          <p:cNvGrpSpPr>
            <a:grpSpLocks/>
          </p:cNvGrpSpPr>
          <p:nvPr/>
        </p:nvGrpSpPr>
        <p:grpSpPr bwMode="auto">
          <a:xfrm>
            <a:off x="3216414" y="4195072"/>
            <a:ext cx="1637746" cy="398286"/>
            <a:chOff x="3252" y="1071"/>
            <a:chExt cx="1397" cy="384"/>
          </a:xfrm>
        </p:grpSpPr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CEC9F1AE-33CC-5856-8B92-6F986F846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>
                  <a:latin typeface="Times New Roman" pitchFamily="18" charset="0"/>
                </a:rPr>
                <a:t>Sdept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864162A4-6D9B-504D-1736-CF0C751E3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252"/>
              <a:ext cx="6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8" name="Group 21">
            <a:extLst>
              <a:ext uri="{FF2B5EF4-FFF2-40B4-BE49-F238E27FC236}">
                <a16:creationId xmlns:a16="http://schemas.microsoft.com/office/drawing/2014/main" id="{09BE5C66-ABFA-BA17-D455-C3B5BDDC4F26}"/>
              </a:ext>
            </a:extLst>
          </p:cNvPr>
          <p:cNvGrpSpPr>
            <a:grpSpLocks/>
          </p:cNvGrpSpPr>
          <p:nvPr/>
        </p:nvGrpSpPr>
        <p:grpSpPr bwMode="auto">
          <a:xfrm>
            <a:off x="3216971" y="4383254"/>
            <a:ext cx="1642435" cy="913615"/>
            <a:chOff x="3245" y="1377"/>
            <a:chExt cx="1401" cy="881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D9FBED16-3D2C-4DF4-6172-196EE403F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" y="1874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Sloc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1A2A5CB1-F9F5-59AC-4AA4-85FDE808D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5" y="1377"/>
              <a:ext cx="643" cy="70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1" name="Line 16">
            <a:extLst>
              <a:ext uri="{FF2B5EF4-FFF2-40B4-BE49-F238E27FC236}">
                <a16:creationId xmlns:a16="http://schemas.microsoft.com/office/drawing/2014/main" id="{0A1C6246-683C-A9E5-C6B3-EC7DDE8D0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472" y="4584574"/>
            <a:ext cx="0" cy="31407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EBD49271-291B-784B-FBA1-062134DB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326" y="4195072"/>
            <a:ext cx="75380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err="1">
                <a:latin typeface="Times New Roman" pitchFamily="18" charset="0"/>
              </a:rPr>
              <a:t>Sno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FD5A9B6-4631-1F57-7223-22A0A279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86" y="5324595"/>
            <a:ext cx="4778956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SL(Sno,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Sdept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Sloc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2NF</a:t>
            </a:r>
          </a:p>
        </p:txBody>
      </p:sp>
      <p:grpSp>
        <p:nvGrpSpPr>
          <p:cNvPr id="31" name="Group 20">
            <a:extLst>
              <a:ext uri="{FF2B5EF4-FFF2-40B4-BE49-F238E27FC236}">
                <a16:creationId xmlns:a16="http://schemas.microsoft.com/office/drawing/2014/main" id="{32777822-73EF-C0C0-0212-F7CC7A039A3A}"/>
              </a:ext>
            </a:extLst>
          </p:cNvPr>
          <p:cNvGrpSpPr>
            <a:grpSpLocks/>
          </p:cNvGrpSpPr>
          <p:nvPr/>
        </p:nvGrpSpPr>
        <p:grpSpPr bwMode="auto">
          <a:xfrm>
            <a:off x="9322342" y="3958117"/>
            <a:ext cx="1637746" cy="398286"/>
            <a:chOff x="3252" y="1071"/>
            <a:chExt cx="1397" cy="384"/>
          </a:xfrm>
        </p:grpSpPr>
        <p:sp>
          <p:nvSpPr>
            <p:cNvPr id="32" name="Text Box 9">
              <a:extLst>
                <a:ext uri="{FF2B5EF4-FFF2-40B4-BE49-F238E27FC236}">
                  <a16:creationId xmlns:a16="http://schemas.microsoft.com/office/drawing/2014/main" id="{AD8A326B-A7F8-8D7E-FD53-24BB0B00E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>
              <a:lvl1pPr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000" b="1" dirty="0" err="1">
                  <a:latin typeface="Times New Roman" pitchFamily="18" charset="0"/>
                </a:rPr>
                <a:t>Sdept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CDA8FB11-9977-52B8-3BC5-F819A8730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252"/>
              <a:ext cx="6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34" name="Text Box 6">
            <a:extLst>
              <a:ext uri="{FF2B5EF4-FFF2-40B4-BE49-F238E27FC236}">
                <a16:creationId xmlns:a16="http://schemas.microsoft.com/office/drawing/2014/main" id="{95F4B503-35E4-FFAA-2864-E5FE0D30D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254" y="3958117"/>
            <a:ext cx="75380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 dirty="0" err="1">
                <a:latin typeface="Times New Roman" pitchFamily="18" charset="0"/>
              </a:rPr>
              <a:t>Sno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9D9AC5C2-9905-DF25-F16C-249E2FFB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8254" y="5766217"/>
            <a:ext cx="903867" cy="3982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b="1">
                <a:latin typeface="Times New Roman" pitchFamily="18" charset="0"/>
              </a:rPr>
              <a:t>Sdept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47" name="Group 20">
            <a:extLst>
              <a:ext uri="{FF2B5EF4-FFF2-40B4-BE49-F238E27FC236}">
                <a16:creationId xmlns:a16="http://schemas.microsoft.com/office/drawing/2014/main" id="{C7362C26-BCD7-DA23-86C9-03841D432577}"/>
              </a:ext>
            </a:extLst>
          </p:cNvPr>
          <p:cNvGrpSpPr>
            <a:grpSpLocks/>
          </p:cNvGrpSpPr>
          <p:nvPr/>
        </p:nvGrpSpPr>
        <p:grpSpPr bwMode="auto">
          <a:xfrm>
            <a:off x="9472121" y="5774110"/>
            <a:ext cx="1637746" cy="398286"/>
            <a:chOff x="3252" y="1071"/>
            <a:chExt cx="1397" cy="384"/>
          </a:xfrm>
        </p:grpSpPr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D61B5CD-0C13-EC1A-2091-C12C19FF8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071"/>
              <a:ext cx="771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>
              <a:defPPr>
                <a:defRPr lang="en-US"/>
              </a:defPPr>
              <a:lvl1pPr algn="ctr" eaLnBrk="0" hangingPunct="0">
                <a:defRPr sz="20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en-US" altLang="zh-CN" dirty="0" err="1"/>
                <a:t>Sloc</a:t>
              </a:r>
              <a:endParaRPr lang="en-US" altLang="zh-CN" dirty="0"/>
            </a:p>
          </p:txBody>
        </p:sp>
        <p:sp>
          <p:nvSpPr>
            <p:cNvPr id="56" name="Line 12">
              <a:extLst>
                <a:ext uri="{FF2B5EF4-FFF2-40B4-BE49-F238E27FC236}">
                  <a16:creationId xmlns:a16="http://schemas.microsoft.com/office/drawing/2014/main" id="{5C401B6F-56CA-578B-3D75-17AC21CDB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2" y="1252"/>
              <a:ext cx="64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BAC82FBF-EDD8-406F-A745-58303F0D2A3F}"/>
              </a:ext>
            </a:extLst>
          </p:cNvPr>
          <p:cNvSpPr txBox="1"/>
          <p:nvPr/>
        </p:nvSpPr>
        <p:spPr>
          <a:xfrm>
            <a:off x="3958217" y="6589914"/>
            <a:ext cx="3371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∈ 3NF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∈ 2NF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453401"/>
      </p:ext>
    </p:extLst>
  </p:cSld>
  <p:clrMapOvr>
    <a:masterClrMapping/>
  </p:clrMapOvr>
  <p:transition spd="slow" advTm="109595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5">
            <a:extLst>
              <a:ext uri="{FF2B5EF4-FFF2-40B4-BE49-F238E27FC236}">
                <a16:creationId xmlns:a16="http://schemas.microsoft.com/office/drawing/2014/main" id="{FDF2C3A0-4A4F-B640-4B31-70437B685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486" y="3520139"/>
            <a:ext cx="3231002" cy="71470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zh-CN" altLang="en-US" sz="24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03D819FA-FCB0-7804-C3B9-B43C3F88E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176" y="4280760"/>
            <a:ext cx="1577693" cy="152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zh-CN" altLang="en-US" sz="240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F36912D-9143-C5AE-0DF1-AEF086427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9" y="1398573"/>
            <a:ext cx="12490429" cy="941104"/>
          </a:xfrm>
        </p:spPr>
        <p:txBody>
          <a:bodyPr/>
          <a:lstStyle/>
          <a:p>
            <a:r>
              <a:rPr lang="zh-CN" altLang="en-US" dirty="0"/>
              <a:t>定义：设关系模式</a:t>
            </a:r>
            <a:r>
              <a:rPr lang="en-US" altLang="zh-CN" dirty="0"/>
              <a:t>R&lt;U</a:t>
            </a:r>
            <a:r>
              <a:rPr lang="zh-CN" altLang="en-US" dirty="0"/>
              <a:t>，</a:t>
            </a:r>
            <a:r>
              <a:rPr lang="en-US" altLang="zh-CN" dirty="0"/>
              <a:t>F&gt;∈1NF</a:t>
            </a:r>
            <a:r>
              <a:rPr lang="zh-CN" altLang="en-US" dirty="0"/>
              <a:t>，如果对于</a:t>
            </a:r>
            <a:r>
              <a:rPr lang="en-US" altLang="zh-CN" dirty="0"/>
              <a:t>R</a:t>
            </a:r>
            <a:r>
              <a:rPr lang="zh-CN" altLang="en-US" dirty="0"/>
              <a:t>的每个函数依赖</a:t>
            </a:r>
            <a:r>
              <a:rPr lang="en-US" altLang="zh-CN" dirty="0"/>
              <a:t>X→Y</a:t>
            </a:r>
            <a:r>
              <a:rPr lang="zh-CN" altLang="en-US" dirty="0"/>
              <a:t>，若</a:t>
            </a:r>
            <a:r>
              <a:rPr lang="en-US" altLang="zh-CN" dirty="0"/>
              <a:t>Y</a:t>
            </a:r>
            <a:r>
              <a:rPr lang="zh-CN" altLang="en-US" dirty="0"/>
              <a:t>不属于</a:t>
            </a:r>
            <a:r>
              <a:rPr lang="en-US" altLang="zh-CN" dirty="0"/>
              <a:t>X</a:t>
            </a:r>
            <a:r>
              <a:rPr lang="zh-CN" altLang="en-US" dirty="0"/>
              <a:t>，则</a:t>
            </a:r>
            <a:r>
              <a:rPr lang="en-US" altLang="zh-CN" dirty="0"/>
              <a:t>X</a:t>
            </a:r>
            <a:r>
              <a:rPr lang="zh-CN" altLang="en-US" dirty="0"/>
              <a:t>必含有候选码，那么</a:t>
            </a:r>
            <a:r>
              <a:rPr lang="en-US" altLang="zh-CN" dirty="0"/>
              <a:t>R∈BCNF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24581-5A75-0340-F552-C224FFBA817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zh-CN" dirty="0"/>
              <a:t>BC</a:t>
            </a:r>
            <a:r>
              <a:rPr lang="zh-CN" altLang="en-US" dirty="0"/>
              <a:t>范式</a:t>
            </a:r>
            <a:r>
              <a:rPr lang="en-US" altLang="zh-CN" dirty="0"/>
              <a:t>BCNF</a:t>
            </a: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81D0F52-7CA6-23B3-52E7-24D3167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47" y="2741006"/>
            <a:ext cx="5344330" cy="111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将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Warehouse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分解为两个关系模式，以</a:t>
            </a:r>
            <a:r>
              <a:rPr kumimoji="1"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消除主属性的传递函数依赖</a:t>
            </a:r>
            <a:endParaRPr kumimoji="1" lang="en-US" altLang="zh-CN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033A0E2-75D1-E5C4-FC1F-2AE540DBCEFF}"/>
              </a:ext>
            </a:extLst>
          </p:cNvPr>
          <p:cNvSpPr/>
          <p:nvPr/>
        </p:nvSpPr>
        <p:spPr>
          <a:xfrm>
            <a:off x="8073741" y="4715941"/>
            <a:ext cx="576061" cy="496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A486873-8C81-B763-05E6-3173AC23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486" y="4244475"/>
            <a:ext cx="372773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WA(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aID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BCNF</a:t>
            </a:r>
          </a:p>
        </p:txBody>
      </p:sp>
      <p:sp>
        <p:nvSpPr>
          <p:cNvPr id="79" name="Rectangle 2">
            <a:extLst>
              <a:ext uri="{FF2B5EF4-FFF2-40B4-BE49-F238E27FC236}">
                <a16:creationId xmlns:a16="http://schemas.microsoft.com/office/drawing/2014/main" id="{C40B6DA0-4592-1AED-E901-8DFECE8C7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9486" y="6465826"/>
            <a:ext cx="4527145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WG(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gID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amout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 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BCNF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CEC9F1AE-33CC-5856-8B92-6F986F846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46" y="4845204"/>
            <a:ext cx="1249499" cy="3982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aID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D9FBED16-3D2C-4DF4-6172-196EE403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76" y="5176401"/>
            <a:ext cx="1252176" cy="398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gID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EBD49271-291B-784B-FBA1-062134DB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515" y="4467480"/>
            <a:ext cx="124949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wID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8FD5A9B6-4631-1F57-7223-22A0A279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817" y="5956372"/>
            <a:ext cx="4979241" cy="55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WH(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wID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gID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aID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, </a:t>
            </a:r>
            <a:r>
              <a:rPr kumimoji="1"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amout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) </a:t>
            </a:r>
            <a:r>
              <a:rPr kumimoji="1"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∈ </a:t>
            </a:r>
            <a:r>
              <a:rPr kumimoji="1"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3NF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72F51D2F-7837-F79F-6A0A-4E2586E65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0869" y="5063726"/>
            <a:ext cx="334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6A631573-43D3-C641-708F-6D46913C85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51014" y="4674732"/>
            <a:ext cx="504529" cy="1967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4FBD74BF-DFD1-A650-5EBB-4E98E512C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130" y="4258227"/>
            <a:ext cx="1577693" cy="152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zh-CN" altLang="en-US" sz="2400"/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E871FB54-F81A-EED9-A9BB-06CACE5C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00" y="4822671"/>
            <a:ext cx="1249499" cy="3982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algn="ctr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wID</a:t>
            </a:r>
            <a:endParaRPr lang="en-US" altLang="zh-CN" dirty="0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3E5D2284-9B36-75AD-5CD6-904C0F24D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3130" y="5153868"/>
            <a:ext cx="1252176" cy="398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gID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22" name="Text Box 6">
            <a:extLst>
              <a:ext uri="{FF2B5EF4-FFF2-40B4-BE49-F238E27FC236}">
                <a16:creationId xmlns:a16="http://schemas.microsoft.com/office/drawing/2014/main" id="{343F6764-D027-DA0F-9530-E7CE9E20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69" y="4444947"/>
            <a:ext cx="124949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ctr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dirty="0" err="1"/>
              <a:t>aID</a:t>
            </a:r>
            <a:endParaRPr lang="en-US" altLang="zh-CN" dirty="0"/>
          </a:p>
        </p:txBody>
      </p:sp>
      <p:sp>
        <p:nvSpPr>
          <p:cNvPr id="23" name="Line 12">
            <a:extLst>
              <a:ext uri="{FF2B5EF4-FFF2-40B4-BE49-F238E27FC236}">
                <a16:creationId xmlns:a16="http://schemas.microsoft.com/office/drawing/2014/main" id="{CC23A3C8-5E22-C88A-3801-DF0FB70D5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3823" y="5041193"/>
            <a:ext cx="334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49F13C0D-BE38-28AD-5AA9-3A59CAD72D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73968" y="4652199"/>
            <a:ext cx="504529" cy="1967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25" name="Text Box 9">
            <a:extLst>
              <a:ext uri="{FF2B5EF4-FFF2-40B4-BE49-F238E27FC236}">
                <a16:creationId xmlns:a16="http://schemas.microsoft.com/office/drawing/2014/main" id="{C3F6D83C-2190-1ABC-F171-5CA0FA8E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3353" y="3654290"/>
            <a:ext cx="1249499" cy="3982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aID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3DEFD904-E746-2D1A-6C66-30FEAC2A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2980" y="3655034"/>
            <a:ext cx="124949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wID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4C1FD030-7FD9-A9D1-467A-2B553D7D1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5969" y="4913666"/>
            <a:ext cx="1577693" cy="15271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zh-CN" altLang="en-US" sz="2400"/>
          </a:p>
        </p:txBody>
      </p:sp>
      <p:sp>
        <p:nvSpPr>
          <p:cNvPr id="40" name="Text Box 9">
            <a:extLst>
              <a:ext uri="{FF2B5EF4-FFF2-40B4-BE49-F238E27FC236}">
                <a16:creationId xmlns:a16="http://schemas.microsoft.com/office/drawing/2014/main" id="{145BBB30-CE06-1D22-F00A-5663EE9D3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8339" y="5478110"/>
            <a:ext cx="1249499" cy="398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kumimoji="1" lang="en-US" altLang="zh-CN" sz="2000" b="1" dirty="0" err="1">
                <a:latin typeface="仿宋" panose="02010609060101010101" pitchFamily="49" charset="-122"/>
                <a:ea typeface="仿宋" panose="02010609060101010101" pitchFamily="49" charset="-122"/>
                <a:cs typeface="Courier New" panose="02070309020205020404" pitchFamily="49" charset="0"/>
              </a:rPr>
              <a:t>amout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984C4E25-85BF-8480-D2A2-6CA3C83D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2969" y="5809307"/>
            <a:ext cx="1252176" cy="398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gID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42" name="Text Box 6">
            <a:extLst>
              <a:ext uri="{FF2B5EF4-FFF2-40B4-BE49-F238E27FC236}">
                <a16:creationId xmlns:a16="http://schemas.microsoft.com/office/drawing/2014/main" id="{C57A2FE2-C77F-FABD-0E66-1DEB12CCE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4308" y="5100386"/>
            <a:ext cx="1249499" cy="4040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2000" dirty="0" err="1">
                <a:latin typeface="Times New Roman" pitchFamily="18" charset="0"/>
              </a:rPr>
              <a:t>wID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43" name="Line 12">
            <a:extLst>
              <a:ext uri="{FF2B5EF4-FFF2-40B4-BE49-F238E27FC236}">
                <a16:creationId xmlns:a16="http://schemas.microsoft.com/office/drawing/2014/main" id="{9402CF58-DA44-9401-792B-A8B5826685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73662" y="5696632"/>
            <a:ext cx="334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269724717"/>
      </p:ext>
    </p:extLst>
  </p:cSld>
  <p:clrMapOvr>
    <a:masterClrMapping/>
  </p:clrMapOvr>
  <p:transition spd="slow" advTm="109595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58A6B1-A8EC-CEBC-56D8-064A9166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考点真题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 ：在关系模型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中，若每个属性都是不可再分的最小数据单位，则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属于（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1NF  B. 2NF  C. 3NF  D. BCNF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】A 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第一范式（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）的定义就是要求关系中的所有属性都是原子的、不可再分的。这是关系模式最基本的要求。</a:t>
            </a:r>
          </a:p>
          <a:p>
            <a:pPr indent="0">
              <a:buNone/>
            </a:pPr>
            <a:r>
              <a:rPr lang="zh-CN" altLang="en-US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四、熟练根据函数依赖判断关系属于第几范式，并进行规范化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考点精讲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判断流程：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找候选码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-&gt; 2.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检查非主属性对候选码是否存在部分依赖（判断是否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-&gt; 3.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检查非主属性对候选码是否存在传递依赖（判断是否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3NF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-&gt; 4.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检查所有决定因素是否为超码（判断是否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BCNF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规范化：通过“模式分解”将低范式的关系转换为多个高范式的关系，以消除数据冗余和操作异常。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考点真题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 ：在关系数据库中，从关系规范化的意义看，如果关系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中的非主属性对码有部分函数依赖，那么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至多是（ 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）。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1NF  B. 2NF  C. 3NF  D. BCNF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】A【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 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第二范式（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）的要求是消除非主属性对码的部分函数依赖。如果一个关系存在部分函数依赖，说明它不满足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的要求。因此，它最高只能是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1NF</a:t>
            </a:r>
            <a:r>
              <a:rPr lang="zh-CN" altLang="en-US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CA314-9F14-1134-3479-A76485D543B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第六章 关系数据理论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42967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58A22-2E69-499E-E915-7EC3AFCAFB5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第六章 关系数据库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DE57E7DF-4428-6DF9-D0FC-E6B9D62FB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67" y="1259557"/>
            <a:ext cx="5982535" cy="224821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AC170A6-81C4-1AC8-B1CD-0DF01341AAB3}"/>
              </a:ext>
            </a:extLst>
          </p:cNvPr>
          <p:cNvSpPr txBox="1"/>
          <p:nvPr/>
        </p:nvSpPr>
        <p:spPr>
          <a:xfrm>
            <a:off x="6234192" y="1259557"/>
            <a:ext cx="6966416" cy="403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书店的业务描述：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）每一个订单有唯一的订单编号；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）一个订单可以订购多种图书，且每一种图书可以在多个订单中出现；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）一个订单对应一个客户，且一个客户可以有多个订单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）每一个客户有唯一的客户编号；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）每一种图书有唯一的图书编号。 根据上述业务描述和订单格式得到关系模式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（订单编号，日期，客户编号，客户名称，客户电话，地址，图书编号，书名，定价，数 量）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问：（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）写出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的基本函数依赖集。（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）找出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的候选键。（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最高可达到第几范式，为什么？（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 </a:t>
            </a:r>
            <a:endParaRPr lang="en-US" altLang="zh-CN" sz="1400" b="1" dirty="0"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分解为一组满足 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3NF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的模式。（</a:t>
            </a:r>
            <a:r>
              <a:rPr lang="en-US" altLang="zh-CN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1400" b="1" dirty="0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F1C5DB-E53D-4BCD-902D-B77E12C7A160}"/>
              </a:ext>
            </a:extLst>
          </p:cNvPr>
          <p:cNvSpPr txBox="1"/>
          <p:nvPr/>
        </p:nvSpPr>
        <p:spPr>
          <a:xfrm>
            <a:off x="255374" y="3708716"/>
            <a:ext cx="5744433" cy="140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F={ 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 → 日期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客户编号，</a:t>
            </a:r>
            <a:endParaRPr lang="en-US" altLang="zh-CN" sz="1400" b="1" dirty="0">
              <a:solidFill>
                <a:schemeClr val="accent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客户编号 → 客户名称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客户电话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图书编号 → 书名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定价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defTabSz="836085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</a:pP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（订单编号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图书编号）→ 数量</a:t>
            </a:r>
            <a:r>
              <a:rPr lang="en-US" altLang="zh-CN" sz="1400" b="1" dirty="0">
                <a:solidFill>
                  <a:schemeClr val="accent1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sz="1400" b="1" dirty="0">
              <a:solidFill>
                <a:schemeClr val="accent1"/>
              </a:solidFill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96F3AC-1E68-4D5D-AC93-E44DD2FA51C2}"/>
              </a:ext>
            </a:extLst>
          </p:cNvPr>
          <p:cNvSpPr txBox="1"/>
          <p:nvPr/>
        </p:nvSpPr>
        <p:spPr>
          <a:xfrm>
            <a:off x="252179" y="5151963"/>
            <a:ext cx="6217717" cy="2002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836085" rtl="0" eaLnBrk="1" fontAlgn="auto" latinLnBrk="0" hangingPunct="1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候选键：</a:t>
            </a:r>
            <a:r>
              <a:rPr lang="en-US" altLang="zh-CN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zh-CN" altLang="en-US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订单编号，图书编号</a:t>
            </a:r>
            <a:r>
              <a:rPr lang="en-US" altLang="zh-CN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836085" rtl="0" eaLnBrk="1" fontAlgn="auto" latinLnBrk="0" hangingPunct="1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en-US" altLang="zh-CN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第一范式（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中所有属性都是原子值（如字符串、数值），满足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第二范式（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）：需要先满足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，且所有非主属性完全函数依赖于主键。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836085" rtl="0" eaLnBrk="1" fontAlgn="auto" latinLnBrk="0" hangingPunct="1">
              <a:lnSpc>
                <a:spcPct val="90000"/>
              </a:lnSpc>
              <a:spcBef>
                <a:spcPts val="658"/>
              </a:spcBef>
              <a:spcAft>
                <a:spcPts val="658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在本例中：“客户编号”是部分依赖于“订单编号”；“客户名称、电话、地址”依赖于“客户编号”；“书名、定价”依赖于“图书编号”；这些是对主键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图书编号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的部分依赖，不满足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。因此：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只满足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，不满足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，也不满足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3NF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953349-73F0-50C4-9849-0A9CD4C13776}"/>
              </a:ext>
            </a:extLst>
          </p:cNvPr>
          <p:cNvSpPr txBox="1"/>
          <p:nvPr/>
        </p:nvSpPr>
        <p:spPr>
          <a:xfrm>
            <a:off x="6575871" y="5312709"/>
            <a:ext cx="67208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solidFill>
                  <a:srgbClr val="4472C4"/>
                </a:solidFill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第一步：保留主依赖的基本关系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1.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订单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-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图书明细表：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图书编号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数量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第二步：与客户相关的表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2.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订单表：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订单编号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3.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客户表：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客户名称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客户电话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第三步：图书信息表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4.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3381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Calibri" panose="020F0502020204030204" pitchFamily="34" charset="0"/>
              </a:rPr>
              <a:t>图书表：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图书编号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书名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定价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9767452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第七章 关系数据库设计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了解数据库设计的概念、特点、步骤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了解需求分析的概念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掌握实体、属性、联系的概念，联系的各种形式及含义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熟练使用</a:t>
            </a:r>
            <a:r>
              <a:rPr lang="en-US" altLang="zh-CN" dirty="0"/>
              <a:t>E-R</a:t>
            </a:r>
            <a:r>
              <a:rPr lang="zh-CN" altLang="en-US" dirty="0"/>
              <a:t>图进行概念结构设计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</a:t>
            </a:r>
            <a:r>
              <a:rPr lang="en-US" altLang="zh-CN" dirty="0"/>
              <a:t>E-R</a:t>
            </a:r>
            <a:r>
              <a:rPr lang="zh-CN" altLang="en-US" dirty="0"/>
              <a:t>图集成时的冲突解决方法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熟练进行</a:t>
            </a:r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了解索引的概念，了解建立索引的一般原则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了解实施与维护中的概念</a:t>
            </a:r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E9698-3C5A-EAF2-E23F-95A9E355D536}"/>
              </a:ext>
            </a:extLst>
          </p:cNvPr>
          <p:cNvSpPr txBox="1"/>
          <p:nvPr/>
        </p:nvSpPr>
        <p:spPr>
          <a:xfrm>
            <a:off x="1751335" y="2627709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需求分析、概念设计、逻辑设计、物理设计、实施、维护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3EC893-6D47-8B46-FBAD-B9E45AC049FF}"/>
              </a:ext>
            </a:extLst>
          </p:cNvPr>
          <p:cNvSpPr txBox="1"/>
          <p:nvPr/>
        </p:nvSpPr>
        <p:spPr>
          <a:xfrm>
            <a:off x="6935911" y="4495851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注意哪些不应存在的关系</a:t>
            </a:r>
          </a:p>
        </p:txBody>
      </p:sp>
    </p:spTree>
    <p:extLst>
      <p:ext uri="{BB962C8B-B14F-4D97-AF65-F5344CB8AC3E}">
        <p14:creationId xmlns:p14="http://schemas.microsoft.com/office/powerpoint/2010/main" val="3492660543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831171E-89A0-4520-1F96-A778A41C0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一、了解数据库设计的概念、特点、步骤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r>
              <a:rPr lang="zh-CN" altLang="en-US" sz="1400" b="1" dirty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（去年考了一道简答题）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数据库设计的目标：建立高效、正确、可维护的数据库结构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数据库设计步骤：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需求分析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概念设计（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图）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逻辑设计（关系模型转换）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物理设计（索引与存储优化）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实施与维护</a:t>
            </a: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【真题】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题目：数据库设计通常包括以下哪个阶段的内容（ ）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概念设计、逻辑设计、物理设计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需求分析、测试、部署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分析、查询、优化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只包含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建模阶段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答案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】A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解析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数据库设计通常按标准五阶段进行：从需求分析到实施维护，核心在概念、逻辑与物理设计。</a:t>
            </a:r>
          </a:p>
          <a:p>
            <a:pPr marL="0" lvl="2"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A788-9507-2F62-3F57-45D97469260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第七章 关系数据库设计</a:t>
            </a:r>
          </a:p>
        </p:txBody>
      </p:sp>
    </p:spTree>
    <p:extLst>
      <p:ext uri="{BB962C8B-B14F-4D97-AF65-F5344CB8AC3E}">
        <p14:creationId xmlns:p14="http://schemas.microsoft.com/office/powerpoint/2010/main" val="1993745821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4C013A7-656E-150D-1E20-2E522FCDD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四、熟练使用</a:t>
            </a:r>
            <a:r>
              <a:rPr lang="en-US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E-R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图进行概念结构设计</a:t>
            </a:r>
            <a:r>
              <a:rPr lang="zh-CN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（往年考过，这两年没考过）</a:t>
            </a:r>
            <a:endParaRPr lang="zh-CN" altLang="zh-CN" sz="1600" b="1" dirty="0">
              <a:solidFill>
                <a:srgbClr val="4F81BD"/>
              </a:solidFill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掌握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图元素：实体集、联系集、属性（主属性、标识符、多值属性）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区分强实体与弱实体，正确绘制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结构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理解常见设计错误，如遗漏联系、命名冲突</a:t>
            </a:r>
          </a:p>
          <a:p>
            <a:pPr marL="0" lvl="2" indent="0"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真题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设一服务行业的数据库中有三个实体集。一是“商品”实体集，属性有商品号、商品名、 规格、单价等；二是“商店”实体集，属性有商店号、商店名、地址等；三是“供应商”实 体集，属性有供应商编号、供应商名、地址等。 供应商和商品之间存在“供应”关系，每个供应商可供应多种商品，每种商品最多只能 向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个供应商订购；供应商供应商品给每个商店有月供应量；商店和商品间存在“销售”联 系，每个商店销售的商品应在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100-1000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种之间，每种商品最多只能放在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个商店销售，商店 销售商品有月计划数。 </a:t>
            </a: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）试画出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en-US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图，并在图上指明属性和联系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2" indent="0">
              <a:buNone/>
            </a:pP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C9B6-E905-1484-7965-14E0A8178F1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第七章 关系数据库设计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12AFFF-A58C-BF92-3F3B-B6ABD35307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0" y="4067869"/>
            <a:ext cx="5218503" cy="321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34590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35089D-1C6B-88CA-CB5B-F49E405A9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七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了解索引的概念，掌握建立索引的一般原则</a:t>
            </a:r>
          </a:p>
          <a:p>
            <a:pPr marL="0" lvl="2" indent="0">
              <a:buNone/>
            </a:pP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考点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索引作用：提升查询效率，常用于主键、外键、频繁查询字段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创建方式：CREATE INDEX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不适合建索引：频繁更新字段、大量重复值字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题目：在SQL语言中，建立索引用（ ）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CREATE SCHEMA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CREATE TABLE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CREATE VIEW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CREATE INDEX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【答案】D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【解析】CREATE INDEX是标准SQL中用于创建索引的语句。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八、了解实施与维护中的概念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实施：根据逻辑模型实施数据库对象的创建与部署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维护：包含安全、备份恢复、性能调优、权限管理等</a:t>
            </a:r>
            <a:b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是数据库生命周期的后期管理阶段</a:t>
            </a:r>
            <a:endParaRPr lang="en-US" altLang="zh-CN" sz="1400" b="1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题目：数据库实施与维护包含下列哪些任务（多选）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备份与恢复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E-R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建模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查询优化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权限管理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endParaRPr lang="en-US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</a:t>
            </a:r>
            <a:b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</a:b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E-R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建模属于早期的概念设计阶段。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4B447-BC20-8491-180E-0028479D74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第七章 关系数据库设计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348606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第九章 数据库查询优化</a:t>
            </a:r>
            <a:r>
              <a:rPr lang="zh-CN" altLang="en-US" dirty="0">
                <a:solidFill>
                  <a:srgbClr val="FF0000"/>
                </a:solidFill>
              </a:rPr>
              <a:t>（考的很简单，了解即可）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掌握查询处理的四个阶段及内容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了解选择操作和连接操作的基本算法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了解代数优化、物理优化的概念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了解代价估算的方法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了解关系代数等价变换规则，代数优化的一般原则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能够对关系代数表达式进行优化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12F0D-6D0C-7D6C-59C3-EC49C665BFD2}"/>
              </a:ext>
            </a:extLst>
          </p:cNvPr>
          <p:cNvSpPr txBox="1"/>
          <p:nvPr/>
        </p:nvSpPr>
        <p:spPr>
          <a:xfrm>
            <a:off x="2111375" y="3308329"/>
            <a:ext cx="77203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全表扫描、索引扫描，嵌套循环、排序</a:t>
            </a:r>
            <a:r>
              <a:rPr lang="en-US" altLang="zh-CN" dirty="0"/>
              <a:t>-</a:t>
            </a:r>
            <a:r>
              <a:rPr lang="zh-CN" altLang="en-US" dirty="0"/>
              <a:t>合并、索引连接、</a:t>
            </a:r>
            <a:r>
              <a:rPr lang="en-US" altLang="zh-CN" dirty="0"/>
              <a:t> Hash Join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E9698-3C5A-EAF2-E23F-95A9E355D536}"/>
              </a:ext>
            </a:extLst>
          </p:cNvPr>
          <p:cNvSpPr txBox="1"/>
          <p:nvPr/>
        </p:nvSpPr>
        <p:spPr>
          <a:xfrm>
            <a:off x="6863903" y="2153396"/>
            <a:ext cx="5057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查询分析、查询检查、查询优化、查询执行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D40D49-6B4E-0120-2958-F409CEA2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429" y="4410946"/>
            <a:ext cx="2228571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42623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6D3862-71D7-D57D-97AE-EAEE3F6BC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543" y="1715835"/>
            <a:ext cx="6552728" cy="5088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选择题</a:t>
            </a:r>
            <a:r>
              <a:rPr lang="en-US" altLang="zh-CN" dirty="0"/>
              <a:t>		30-40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判断题</a:t>
            </a:r>
            <a:r>
              <a:rPr lang="en-US" altLang="zh-CN" dirty="0"/>
              <a:t>		10-20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简答题</a:t>
            </a:r>
            <a:r>
              <a:rPr lang="en-US" altLang="zh-CN" dirty="0"/>
              <a:t>		10-15</a:t>
            </a:r>
            <a:r>
              <a:rPr lang="zh-CN" altLang="en-US" dirty="0"/>
              <a:t>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程序设计题</a:t>
            </a:r>
            <a:r>
              <a:rPr lang="en-US" altLang="zh-CN" dirty="0"/>
              <a:t>	15-30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关系代数表达式、</a:t>
            </a:r>
            <a:r>
              <a:rPr lang="en-US" altLang="zh-CN" dirty="0"/>
              <a:t>SQL</a:t>
            </a:r>
            <a:r>
              <a:rPr lang="zh-CN" altLang="en-US" dirty="0"/>
              <a:t>语句相关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综合题</a:t>
            </a:r>
            <a:r>
              <a:rPr lang="en-US" altLang="zh-CN" dirty="0"/>
              <a:t>		15-30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概念设计、逻辑设计、规范化相关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D0CD5-DB9D-D9CA-592D-41AFE96B11B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题型结构</a:t>
            </a:r>
          </a:p>
        </p:txBody>
      </p:sp>
    </p:spTree>
    <p:extLst>
      <p:ext uri="{BB962C8B-B14F-4D97-AF65-F5344CB8AC3E}">
        <p14:creationId xmlns:p14="http://schemas.microsoft.com/office/powerpoint/2010/main" val="3673608203"/>
      </p:ext>
    </p:extLst>
  </p:cSld>
  <p:clrMapOvr>
    <a:masterClrMapping/>
  </p:clrMapOvr>
  <p:transition spd="slow" advTm="109595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36A5EE-E982-C4B8-2B9A-0CED54206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400" dirty="0"/>
              <a:t>考点</a:t>
            </a:r>
            <a:r>
              <a:rPr lang="en-US" altLang="zh-CN" sz="1400" dirty="0"/>
              <a:t>1</a:t>
            </a:r>
            <a:r>
              <a:rPr lang="zh-CN" altLang="zh-CN" sz="1400" dirty="0"/>
              <a:t>：掌握查询处理的四个阶段及内容</a:t>
            </a:r>
          </a:p>
          <a:p>
            <a:pPr lvl="0"/>
            <a:r>
              <a:rPr lang="zh-CN" altLang="zh-CN" sz="1400" dirty="0"/>
              <a:t>知识点详解：数据库管理系统（</a:t>
            </a:r>
            <a:r>
              <a:rPr lang="en-US" altLang="zh-CN" sz="1400" dirty="0"/>
              <a:t>DBMS</a:t>
            </a:r>
            <a:r>
              <a:rPr lang="zh-CN" altLang="zh-CN" sz="1400" dirty="0"/>
              <a:t>）在执行一个查询语句时，通常经过四个阶段：</a:t>
            </a:r>
            <a:r>
              <a:rPr lang="zh-CN" altLang="en-US" sz="1400" dirty="0">
                <a:solidFill>
                  <a:srgbClr val="FF0000"/>
                </a:solidFill>
              </a:rPr>
              <a:t>（可能会考简答题）</a:t>
            </a:r>
            <a:endParaRPr lang="zh-CN" altLang="zh-CN" sz="1400" dirty="0"/>
          </a:p>
          <a:p>
            <a:pPr lvl="1"/>
            <a:r>
              <a:rPr lang="zh-CN" altLang="zh-CN" sz="1400" dirty="0"/>
              <a:t>查询分析：对查询语句进行词法、语法分析，判断其是否符合</a:t>
            </a:r>
            <a:r>
              <a:rPr lang="en-US" altLang="zh-CN" sz="1400" dirty="0"/>
              <a:t>SQL</a:t>
            </a:r>
            <a:r>
              <a:rPr lang="zh-CN" altLang="zh-CN" sz="1400" dirty="0"/>
              <a:t>规范。</a:t>
            </a:r>
          </a:p>
          <a:p>
            <a:pPr lvl="1"/>
            <a:r>
              <a:rPr lang="zh-CN" altLang="zh-CN" sz="1400" dirty="0"/>
              <a:t>查询检查：对合法的查询语句进行语义检查，如检查查询的关系、属性是否存在，检查用户权限等。</a:t>
            </a:r>
          </a:p>
          <a:p>
            <a:pPr lvl="1"/>
            <a:r>
              <a:rPr lang="zh-CN" altLang="zh-CN" sz="1400" dirty="0"/>
              <a:t>查询优化：这是核心阶段。查询优化分为代数优化（逻辑优化，通过关系代数等价变换，寻找最优的查询执行顺序）和物理优化（选择高效的操作算法和存取路径，如索引）。</a:t>
            </a:r>
          </a:p>
          <a:p>
            <a:pPr lvl="1"/>
            <a:r>
              <a:rPr lang="zh-CN" altLang="zh-CN" sz="1400" dirty="0"/>
              <a:t>查询执行：根据优化后得出的执行计划，调用代码生成器生成执行代码，并最终执行查询。</a:t>
            </a:r>
          </a:p>
          <a:p>
            <a:pPr indent="0">
              <a:buNone/>
            </a:pPr>
            <a:r>
              <a:rPr lang="zh-CN" altLang="zh-CN" sz="1400" dirty="0"/>
              <a:t>考点</a:t>
            </a:r>
            <a:r>
              <a:rPr lang="en-US" altLang="zh-CN" sz="1400" dirty="0"/>
              <a:t>2</a:t>
            </a:r>
            <a:r>
              <a:rPr lang="zh-CN" altLang="zh-CN" sz="1400" dirty="0"/>
              <a:t>：了解选择操作和连接操作的基本算法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>知识点详解：选择操作算法：全表扫描、索引扫描。当选择条件对应索引时，索引扫描效率远高于全表扫描。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>连接操作算法：嵌套循环连接、排序</a:t>
            </a:r>
            <a:r>
              <a:rPr lang="en-US" altLang="zh-CN" sz="1400" dirty="0">
                <a:solidFill>
                  <a:schemeClr val="tx1"/>
                </a:solidFill>
              </a:rPr>
              <a:t>-</a:t>
            </a:r>
            <a:r>
              <a:rPr lang="zh-CN" altLang="zh-CN" sz="1400" dirty="0">
                <a:solidFill>
                  <a:schemeClr val="tx1"/>
                </a:solidFill>
              </a:rPr>
              <a:t>合并连接、索引连接、哈希连接。</a:t>
            </a:r>
          </a:p>
          <a:p>
            <a:pPr lvl="0" indent="0">
              <a:buNone/>
            </a:pPr>
            <a:r>
              <a:rPr lang="zh-CN" altLang="zh-CN" sz="1400" b="0" dirty="0">
                <a:solidFill>
                  <a:schemeClr val="tx1"/>
                </a:solidFill>
              </a:rPr>
              <a:t>【真题】 有学生关系：学生</a:t>
            </a:r>
            <a:r>
              <a:rPr lang="en-US" altLang="zh-CN" sz="1400" b="0" dirty="0">
                <a:solidFill>
                  <a:schemeClr val="tx1"/>
                </a:solidFill>
              </a:rPr>
              <a:t>(</a:t>
            </a:r>
            <a:r>
              <a:rPr lang="zh-CN" altLang="zh-CN" sz="1400" b="0" dirty="0">
                <a:solidFill>
                  <a:schemeClr val="tx1"/>
                </a:solidFill>
              </a:rPr>
              <a:t>学号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zh-CN" altLang="zh-CN" sz="1400" b="0" dirty="0">
                <a:solidFill>
                  <a:schemeClr val="tx1"/>
                </a:solidFill>
              </a:rPr>
              <a:t>姓名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zh-CN" altLang="zh-CN" sz="1400" b="0" dirty="0">
                <a:solidFill>
                  <a:schemeClr val="tx1"/>
                </a:solidFill>
              </a:rPr>
              <a:t>年龄</a:t>
            </a:r>
            <a:r>
              <a:rPr lang="en-US" altLang="zh-CN" sz="1400" b="0" dirty="0">
                <a:solidFill>
                  <a:schemeClr val="tx1"/>
                </a:solidFill>
              </a:rPr>
              <a:t>, </a:t>
            </a:r>
            <a:r>
              <a:rPr lang="zh-CN" altLang="zh-CN" sz="1400" b="0" dirty="0">
                <a:solidFill>
                  <a:schemeClr val="tx1"/>
                </a:solidFill>
              </a:rPr>
              <a:t>系号</a:t>
            </a:r>
            <a:r>
              <a:rPr lang="en-US" altLang="zh-CN" sz="1400" b="0" dirty="0">
                <a:solidFill>
                  <a:schemeClr val="tx1"/>
                </a:solidFill>
              </a:rPr>
              <a:t>)</a:t>
            </a:r>
            <a:r>
              <a:rPr lang="zh-CN" altLang="zh-CN" sz="1400" b="0" dirty="0">
                <a:solidFill>
                  <a:schemeClr val="tx1"/>
                </a:solidFill>
              </a:rPr>
              <a:t>，对学生关系的查询语句如下：</a:t>
            </a:r>
            <a:r>
              <a:rPr lang="en-US" altLang="zh-CN" sz="1400" b="0" dirty="0">
                <a:solidFill>
                  <a:schemeClr val="tx1"/>
                </a:solidFill>
              </a:rPr>
              <a:t>SELECT </a:t>
            </a:r>
            <a:r>
              <a:rPr lang="zh-CN" altLang="zh-CN" sz="1400" b="0" dirty="0">
                <a:solidFill>
                  <a:schemeClr val="tx1"/>
                </a:solidFill>
              </a:rPr>
              <a:t>系号</a:t>
            </a:r>
            <a:r>
              <a:rPr lang="en-US" altLang="zh-CN" sz="1400" b="0" dirty="0">
                <a:solidFill>
                  <a:schemeClr val="tx1"/>
                </a:solidFill>
              </a:rPr>
              <a:t>, AVG(</a:t>
            </a:r>
            <a:r>
              <a:rPr lang="zh-CN" altLang="zh-CN" sz="1400" b="0" dirty="0">
                <a:solidFill>
                  <a:schemeClr val="tx1"/>
                </a:solidFill>
              </a:rPr>
              <a:t>年龄</a:t>
            </a:r>
            <a:r>
              <a:rPr lang="en-US" altLang="zh-CN" sz="1400" b="0" dirty="0">
                <a:solidFill>
                  <a:schemeClr val="tx1"/>
                </a:solidFill>
              </a:rPr>
              <a:t>) FROM </a:t>
            </a:r>
            <a:r>
              <a:rPr lang="zh-CN" altLang="zh-CN" sz="1400" b="0" dirty="0">
                <a:solidFill>
                  <a:schemeClr val="tx1"/>
                </a:solidFill>
              </a:rPr>
              <a:t>学生</a:t>
            </a:r>
            <a:r>
              <a:rPr lang="en-US" altLang="zh-CN" sz="1400" b="0" dirty="0">
                <a:solidFill>
                  <a:schemeClr val="tx1"/>
                </a:solidFill>
              </a:rPr>
              <a:t> GROUP BY </a:t>
            </a:r>
            <a:r>
              <a:rPr lang="zh-CN" altLang="zh-CN" sz="1400" b="0" dirty="0">
                <a:solidFill>
                  <a:schemeClr val="tx1"/>
                </a:solidFill>
              </a:rPr>
              <a:t>系号，如果要提高查询效率，应该建索引的属性是</a:t>
            </a:r>
            <a:r>
              <a:rPr lang="en-US" altLang="zh-CN" sz="1400" b="0" dirty="0">
                <a:solidFill>
                  <a:schemeClr val="tx1"/>
                </a:solidFill>
              </a:rPr>
              <a:t>( )</a:t>
            </a:r>
            <a:r>
              <a:rPr lang="zh-CN" altLang="zh-CN" sz="1400" b="0" dirty="0">
                <a:solidFill>
                  <a:schemeClr val="tx1"/>
                </a:solidFill>
              </a:rPr>
              <a:t>。</a:t>
            </a:r>
            <a:endParaRPr lang="en-US" altLang="zh-CN" sz="1400" b="0" dirty="0">
              <a:solidFill>
                <a:schemeClr val="tx1"/>
              </a:solidFill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</a:rPr>
              <a:t>学号</a:t>
            </a:r>
            <a:r>
              <a:rPr lang="en-US" altLang="zh-CN" sz="1400" b="0" dirty="0">
                <a:solidFill>
                  <a:schemeClr val="tx1"/>
                </a:solidFill>
              </a:rPr>
              <a:t>  B. </a:t>
            </a:r>
            <a:r>
              <a:rPr lang="zh-CN" altLang="zh-CN" sz="1400" b="0" dirty="0">
                <a:solidFill>
                  <a:schemeClr val="tx1"/>
                </a:solidFill>
              </a:rPr>
              <a:t>姓名</a:t>
            </a:r>
            <a:r>
              <a:rPr lang="en-US" altLang="zh-CN" sz="1400" b="0" dirty="0">
                <a:solidFill>
                  <a:schemeClr val="tx1"/>
                </a:solidFill>
              </a:rPr>
              <a:t> C. </a:t>
            </a:r>
            <a:r>
              <a:rPr lang="zh-CN" altLang="zh-CN" sz="1400" b="0" dirty="0">
                <a:solidFill>
                  <a:schemeClr val="tx1"/>
                </a:solidFill>
              </a:rPr>
              <a:t>年龄</a:t>
            </a:r>
            <a:r>
              <a:rPr lang="en-US" altLang="zh-CN" sz="1400" b="0" dirty="0">
                <a:solidFill>
                  <a:schemeClr val="tx1"/>
                </a:solidFill>
              </a:rPr>
              <a:t> D. </a:t>
            </a:r>
            <a:r>
              <a:rPr lang="zh-CN" altLang="zh-CN" sz="1400" b="0" dirty="0">
                <a:solidFill>
                  <a:schemeClr val="tx1"/>
                </a:solidFill>
              </a:rPr>
              <a:t>系号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</a:rPr>
              <a:t>】D【</a:t>
            </a:r>
            <a:r>
              <a:rPr lang="zh-CN" altLang="zh-CN" sz="1400" b="0" dirty="0">
                <a:solidFill>
                  <a:schemeClr val="tx1"/>
                </a:solidFill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</a:rPr>
              <a:t>：该查询根据系号进行分组（</a:t>
            </a:r>
            <a:r>
              <a:rPr lang="en-US" altLang="zh-CN" sz="1400" b="0" dirty="0">
                <a:solidFill>
                  <a:schemeClr val="tx1"/>
                </a:solidFill>
              </a:rPr>
              <a:t>GROUP BY</a:t>
            </a:r>
            <a:r>
              <a:rPr lang="zh-CN" altLang="zh-CN" sz="1400" b="0" dirty="0">
                <a:solidFill>
                  <a:schemeClr val="tx1"/>
                </a:solidFill>
              </a:rPr>
              <a:t>）。如果对系号建立索引，</a:t>
            </a:r>
            <a:r>
              <a:rPr lang="en-US" altLang="zh-CN" sz="1400" b="0" dirty="0">
                <a:solidFill>
                  <a:schemeClr val="tx1"/>
                </a:solidFill>
              </a:rPr>
              <a:t>DBMS</a:t>
            </a:r>
            <a:r>
              <a:rPr lang="zh-CN" altLang="zh-CN" sz="1400" b="0" dirty="0">
                <a:solidFill>
                  <a:schemeClr val="tx1"/>
                </a:solidFill>
              </a:rPr>
              <a:t>可以利用索引快速地找到相同系号的记录，而无需进行全表扫描，从而极大地提高了分组操作的效率。</a:t>
            </a:r>
          </a:p>
          <a:p>
            <a:pPr indent="0">
              <a:buNone/>
            </a:pP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0ED9C6-8A75-DA73-C59B-9FC4D040F3B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第九章 数据库查询优化</a:t>
            </a:r>
          </a:p>
        </p:txBody>
      </p:sp>
    </p:spTree>
    <p:extLst>
      <p:ext uri="{BB962C8B-B14F-4D97-AF65-F5344CB8AC3E}">
        <p14:creationId xmlns:p14="http://schemas.microsoft.com/office/powerpoint/2010/main" val="3871956494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6283B06-A691-AD85-2C95-9989E757C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en-US" sz="1400" dirty="0"/>
              <a:t>考点</a:t>
            </a:r>
            <a:r>
              <a:rPr lang="en-US" altLang="zh-CN" sz="1400" dirty="0"/>
              <a:t>3</a:t>
            </a:r>
            <a:r>
              <a:rPr lang="zh-CN" altLang="en-US" sz="1400" dirty="0"/>
              <a:t>：了解代数优化、物理优化的概念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知识点详解：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代数优化（逻辑优化）：不涉及底层存取路径，只对关系代数表达式进行等价变换，目的是找到一个计算量最小的等价表达式。核心是改变操作的顺序和组合。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物理优化（非代数优化）：涉及底层的存取路径和操作算法的选择，目的是为给定的查询选择一个最有效的执行计划。核心是选择最优的存取路径和操作算法。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真题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物理优化策略是要选择高效合理的操作算法或存取路径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,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求得优化的查询计划。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此为判断题，原题为判断题形式，这里转为概念说明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	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答案：√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正确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解析：该描述准确定义了物理优化的核心任务，即在逻辑优化（代数优化）的基础上，选择具体的实现方式，如是使用索引扫描还是全表扫描，是使用嵌套循环连接还是排序合并连接等。</a:t>
            </a:r>
          </a:p>
          <a:p>
            <a:pPr indent="0">
              <a:buNone/>
            </a:pPr>
            <a:r>
              <a:rPr lang="zh-CN" altLang="en-US" sz="1400" dirty="0"/>
              <a:t>考点</a:t>
            </a:r>
            <a:r>
              <a:rPr lang="en-US" altLang="zh-CN" sz="1400" dirty="0"/>
              <a:t>4</a:t>
            </a:r>
            <a:r>
              <a:rPr lang="zh-CN" altLang="en-US" sz="1400" dirty="0"/>
              <a:t>：了解关系代数等价变换规则，代数优化的一般原则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知识点详解：代数优化的核心原则是：（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）选择运算应尽可能早地执行：这可以大大减少需要处理的元组数量，是最重要、最基本的优化准则。（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）投影运算应尽可能早地执行：这可以减少中间结果的属性（列数），从而减小存储和后续计算的开销。（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）将投影和选择运算同时进行，以避免重复扫描关系。（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）将选择同其后的笛卡尔积结合成连接运算。（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）找出公共子表达式，只计算一次。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真题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关于查询优化不正确的说法有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(  )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A.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选择运算应尽可能先做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B.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在执行连接操作前对关系适当进行预处理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C.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将投影运算与其前面或后面的双目运算结合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D.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投影运算应尽可能先做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】D【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：虽然投影运算也应尽早做，但“尽可能先做”的描述不如选择运算（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选项）那么绝对和重要。选择运算是筛选行，投影是筛选列。通常，最优先考虑的是选择运算，因为它对数据量的缩减效果最显著。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选项的说法“尽可能先做”在某些情况下可能破坏对后续运算有用的属性，所以不是一个绝对正确的策略，相较于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选项的普适性，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的说法“不正确”。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F57EC8-A740-40B1-A9CE-77D8AAC04B7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第九章 数据库查询优化</a:t>
            </a:r>
          </a:p>
        </p:txBody>
      </p:sp>
    </p:spTree>
    <p:extLst>
      <p:ext uri="{BB962C8B-B14F-4D97-AF65-F5344CB8AC3E}">
        <p14:creationId xmlns:p14="http://schemas.microsoft.com/office/powerpoint/2010/main" val="3843360195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第十章 数据库</a:t>
            </a:r>
            <a:r>
              <a:rPr lang="zh-CN" altLang="zh-CN" dirty="0"/>
              <a:t>恢复技术</a:t>
            </a:r>
            <a:r>
              <a:rPr lang="zh-CN" altLang="en-US" dirty="0">
                <a:solidFill>
                  <a:srgbClr val="FF0000"/>
                </a:solidFill>
              </a:rPr>
              <a:t>（重点，选择、判断、简答）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掌握事务的概念、事务的</a:t>
            </a:r>
            <a:r>
              <a:rPr lang="en-US" altLang="zh-CN" dirty="0"/>
              <a:t>ACID</a:t>
            </a:r>
            <a:r>
              <a:rPr lang="zh-CN" altLang="en-US" dirty="0"/>
              <a:t>特性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了解对事务进行定义、提交和回滚的方法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掌握数据库三类非预期故障的概念、产生原因及恢复方法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了解数据转储的分类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掌握利用日志文件进行数据库恢复的方法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掌握具有检查点的恢复技术及步骤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12F0D-6D0C-7D6C-59C3-EC49C665BFD2}"/>
              </a:ext>
            </a:extLst>
          </p:cNvPr>
          <p:cNvSpPr txBox="1"/>
          <p:nvPr/>
        </p:nvSpPr>
        <p:spPr>
          <a:xfrm>
            <a:off x="8633127" y="3881283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事务故障、系统故障、介质故障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E9698-3C5A-EAF2-E23F-95A9E355D536}"/>
              </a:ext>
            </a:extLst>
          </p:cNvPr>
          <p:cNvSpPr txBox="1"/>
          <p:nvPr/>
        </p:nvSpPr>
        <p:spPr>
          <a:xfrm>
            <a:off x="7223943" y="2153396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原子性、一致性、隔离性、持续性</a:t>
            </a:r>
          </a:p>
        </p:txBody>
      </p:sp>
    </p:spTree>
    <p:extLst>
      <p:ext uri="{BB962C8B-B14F-4D97-AF65-F5344CB8AC3E}">
        <p14:creationId xmlns:p14="http://schemas.microsoft.com/office/powerpoint/2010/main" val="71435677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2030423-E419-E5BD-D49D-12EDEEF8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1400" dirty="0">
                <a:latin typeface="宋体" panose="02010600030101010101" pitchFamily="2" charset="-122"/>
              </a:rPr>
              <a:t>考点</a:t>
            </a:r>
            <a:r>
              <a:rPr lang="en-US" altLang="zh-CN" sz="1400" dirty="0">
                <a:latin typeface="宋体" panose="02010600030101010101" pitchFamily="2" charset="-122"/>
              </a:rPr>
              <a:t>1</a:t>
            </a:r>
            <a:r>
              <a:rPr lang="zh-CN" altLang="zh-CN" sz="1400" dirty="0">
                <a:latin typeface="宋体" panose="02010600030101010101" pitchFamily="2" charset="-122"/>
              </a:rPr>
              <a:t>：掌握事务的概念、事务的</a:t>
            </a:r>
            <a:r>
              <a:rPr lang="en-US" altLang="zh-CN" sz="1400" dirty="0">
                <a:latin typeface="宋体" panose="02010600030101010101" pitchFamily="2" charset="-122"/>
              </a:rPr>
              <a:t>ACID</a:t>
            </a:r>
            <a:r>
              <a:rPr lang="zh-CN" altLang="zh-CN" sz="1400" dirty="0">
                <a:latin typeface="宋体" panose="02010600030101010101" pitchFamily="2" charset="-122"/>
              </a:rPr>
              <a:t>特性</a:t>
            </a:r>
          </a:p>
          <a:p>
            <a:pPr lvl="0"/>
            <a:r>
              <a:rPr lang="zh-CN" altLang="zh-CN" sz="1400" dirty="0">
                <a:latin typeface="宋体" panose="02010600030101010101" pitchFamily="2" charset="-122"/>
              </a:rPr>
              <a:t>知识点详解：事务是用户定义的一个数据库操作序列，这些操作要么全做，要么全不做，是一个不可分割的工作单位。</a:t>
            </a:r>
          </a:p>
          <a:p>
            <a:pPr lvl="1"/>
            <a:r>
              <a:rPr lang="en-US" altLang="zh-CN" sz="1400" dirty="0">
                <a:latin typeface="宋体" panose="02010600030101010101" pitchFamily="2" charset="-122"/>
              </a:rPr>
              <a:t>A (Atomicity) </a:t>
            </a:r>
            <a:r>
              <a:rPr lang="zh-CN" altLang="zh-CN" sz="1400" dirty="0">
                <a:latin typeface="宋体" panose="02010600030101010101" pitchFamily="2" charset="-122"/>
              </a:rPr>
              <a:t>原子性：事务是最小的工作单元，不可再分。事务中的操作要么全部成功，要么全部失败回滚。</a:t>
            </a:r>
          </a:p>
          <a:p>
            <a:pPr lvl="1"/>
            <a:r>
              <a:rPr lang="en-US" altLang="zh-CN" sz="1400" dirty="0">
                <a:latin typeface="宋体" panose="02010600030101010101" pitchFamily="2" charset="-122"/>
              </a:rPr>
              <a:t>C (Consistency) </a:t>
            </a:r>
            <a:r>
              <a:rPr lang="zh-CN" altLang="zh-CN" sz="1400" dirty="0">
                <a:latin typeface="宋体" panose="02010600030101010101" pitchFamily="2" charset="-122"/>
              </a:rPr>
              <a:t>一致性：事务执行前后，数据库从一个一致性状态转变到另一个一致性状态。</a:t>
            </a:r>
          </a:p>
          <a:p>
            <a:pPr lvl="1"/>
            <a:r>
              <a:rPr lang="en-US" altLang="zh-CN" sz="1400" dirty="0">
                <a:latin typeface="宋体" panose="02010600030101010101" pitchFamily="2" charset="-122"/>
              </a:rPr>
              <a:t>I (Isolation) </a:t>
            </a:r>
            <a:r>
              <a:rPr lang="zh-CN" altLang="zh-CN" sz="1400" dirty="0">
                <a:latin typeface="宋体" panose="02010600030101010101" pitchFamily="2" charset="-122"/>
              </a:rPr>
              <a:t>隔离性：一个事务的执行不能被其他事务干扰。即一个事务内部的操作及使用的数据对并发的其他事务是隔离的，并发执行的各个事务之间不能互相干扰。</a:t>
            </a:r>
          </a:p>
          <a:p>
            <a:pPr lvl="1"/>
            <a:r>
              <a:rPr lang="en-US" altLang="zh-CN" sz="1400" dirty="0">
                <a:latin typeface="宋体" panose="02010600030101010101" pitchFamily="2" charset="-122"/>
              </a:rPr>
              <a:t>D (Durability) </a:t>
            </a:r>
            <a:r>
              <a:rPr lang="zh-CN" altLang="zh-CN" sz="1400" dirty="0">
                <a:latin typeface="宋体" panose="02010600030101010101" pitchFamily="2" charset="-122"/>
              </a:rPr>
              <a:t>持续性（持久性）：一个事务一旦提交，它对数据库中数据的改变就是永久性的。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lvl="1" indent="0">
              <a:buNone/>
            </a:pPr>
            <a:endParaRPr lang="zh-CN" altLang="zh-CN" sz="1400" dirty="0">
              <a:latin typeface="宋体" panose="02010600030101010101" pitchFamily="2" charset="-122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【真题】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 “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一个事务中的诸操作要么都做，要么都不做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，这是事务的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( )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属性。</a:t>
            </a:r>
            <a:endParaRPr lang="en-US" altLang="zh-CN" sz="1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A.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原子性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 B.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一致性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 C.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隔离性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 D.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持续性</a:t>
            </a:r>
            <a:endParaRPr lang="en-US" altLang="zh-CN" sz="1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】A【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“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要么全做，要么全不做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”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是原子性最通俗、最核心的定义。</a:t>
            </a:r>
            <a:endParaRPr lang="en-US" altLang="zh-CN" sz="1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endParaRPr lang="zh-CN" altLang="zh-CN" sz="1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【真题】 一个事务的执行不能被其他事务干扰，叫做事务的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( )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en-US" altLang="zh-CN" sz="1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marL="342900" indent="-342900">
              <a:buAutoNum type="alphaUcPeriod"/>
            </a:pP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原子性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 B. 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一致性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 C. 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持续性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 D. </a:t>
            </a:r>
            <a:r>
              <a:rPr lang="zh-CN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隔离性</a:t>
            </a:r>
            <a:endParaRPr lang="en-US" altLang="zh-CN" sz="1400" b="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【</a:t>
            </a:r>
            <a:r>
              <a:rPr lang="zh-CN" altLang="zh-CN" sz="1400" b="1" dirty="0">
                <a:solidFill>
                  <a:schemeClr val="tx1"/>
                </a:solidFill>
                <a:latin typeface="宋体" panose="02010600030101010101" pitchFamily="2" charset="-122"/>
              </a:rPr>
              <a:t>答案</a:t>
            </a:r>
            <a:r>
              <a: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rPr>
              <a:t>】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D</a:t>
            </a:r>
            <a:r>
              <a:rPr lang="en-US" altLang="zh-CN" sz="1400" b="0" dirty="0">
                <a:solidFill>
                  <a:schemeClr val="tx1"/>
                </a:solidFill>
                <a:latin typeface="宋体" panose="02010600030101010101" pitchFamily="2" charset="-122"/>
              </a:rPr>
              <a:t>【</a:t>
            </a:r>
            <a:r>
              <a:rPr lang="zh-CN" altLang="zh-CN" sz="1400" b="1" dirty="0">
                <a:solidFill>
                  <a:schemeClr val="tx1"/>
                </a:solidFill>
                <a:latin typeface="宋体" panose="02010600030101010101" pitchFamily="2" charset="-122"/>
              </a:rPr>
              <a:t>解析</a:t>
            </a:r>
            <a:r>
              <a:rPr lang="en-US" altLang="zh-CN" sz="1400" b="1" dirty="0">
                <a:solidFill>
                  <a:schemeClr val="tx1"/>
                </a:solidFill>
                <a:latin typeface="宋体" panose="02010600030101010101" pitchFamily="2" charset="-122"/>
              </a:rPr>
              <a:t>】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</a:rPr>
              <a:t>：该描述是隔离性的标准定义。</a:t>
            </a:r>
          </a:p>
          <a:p>
            <a:pPr indent="0">
              <a:buNone/>
            </a:pP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5E59D-EABF-D828-C5D9-A1E52B586D6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</p:txBody>
      </p:sp>
    </p:spTree>
    <p:extLst>
      <p:ext uri="{BB962C8B-B14F-4D97-AF65-F5344CB8AC3E}">
        <p14:creationId xmlns:p14="http://schemas.microsoft.com/office/powerpoint/2010/main" val="1921555885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B097552-0F76-126A-5F18-C6BF4984D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考点</a:t>
            </a:r>
            <a:r>
              <a:rPr lang="en-US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solidFill>
                  <a:srgbClr val="4F81BD"/>
                </a:solidFill>
                <a:cs typeface="Times New Roman" panose="02020603050405020304" pitchFamily="18" charset="0"/>
              </a:rPr>
              <a:t>：掌握数据库三类非预期故障的概念、产生原因及恢复方法</a:t>
            </a:r>
            <a:r>
              <a:rPr lang="zh-CN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（考过简答题）</a:t>
            </a:r>
            <a:endParaRPr lang="zh-CN" altLang="zh-CN" sz="1600" b="1" dirty="0">
              <a:solidFill>
                <a:srgbClr val="4F81BD"/>
              </a:solidFill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知识点详解：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事务故障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(Transaction Failure)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由事务内部错误（如数据格式错、逻辑错误、死锁等）导致事务无法继续执行，需要撤销（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UNDO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）该事务。这是局部的、影响最小的故障。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系统故障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(System Failure)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俗称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宕机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。由操作系统、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或硬件（如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CPU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、电源）故障导致，使得内存中的信息丢失，但外存（磁盘）数据不受影响。恢复时需要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UNDO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所有未提交的事务，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REDO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所有已提交的事务。</a:t>
            </a:r>
          </a:p>
          <a:p>
            <a:pPr marL="0" lvl="2" indent="0">
              <a:buNone/>
            </a:pP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介质故障</a:t>
            </a:r>
            <a:r>
              <a:rPr lang="en-US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(Media Failure)</a:t>
            </a:r>
            <a:r>
              <a:rPr lang="zh-CN" altLang="zh-CN" sz="1400" b="1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俗称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“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坏盘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”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。由硬盘损坏、磁头碰撞等导致外存数据部分或全部丢失。这是最严重的故障，恢复需要从后备副本（备份）恢复，并结合日志文件重做（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REDO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）所有已完成的事务。通常需要</a:t>
            </a: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DBA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介入。</a:t>
            </a: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【真题】 在数据库系统中死锁属于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2" indent="-342900">
              <a:buAutoNum type="alphaUcPeriod"/>
            </a:pP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系统故障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程序故障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事务故障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介质故障</a:t>
            </a: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】C【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死锁是由于并发事务相互等待对方持有的资源而造成的僵局，属于事务逻辑层面的问题。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DBMS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检测到死锁后，会选择一个或多个事务进行回滚（撤销），以打破僵局，这属于事务故障的处理范畴。</a:t>
            </a:r>
            <a:endParaRPr lang="en-US" altLang="zh-CN" sz="1400" dirty="0">
              <a:solidFill>
                <a:schemeClr val="tx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endParaRPr lang="zh-CN" altLang="zh-CN" sz="1400" dirty="0">
              <a:solidFill>
                <a:schemeClr val="tx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【真题】 系统故障会造成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 )</a:t>
            </a:r>
            <a:endParaRPr lang="zh-CN" altLang="zh-CN" sz="1400" dirty="0">
              <a:solidFill>
                <a:schemeClr val="tx1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内存数据丢失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B.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硬盘数据丢失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C.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软盘数据丢失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D. 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磁带数据丢失</a:t>
            </a: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答案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】A【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解析</a:t>
            </a:r>
            <a:r>
              <a:rPr lang="en-US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140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系统故障（宕机）的典型特征是导致易失性存储器（内存）中的内容全部丢失，而非易失性存储器（硬盘、磁带等）上的数据本身是完好的。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4D3D9A-18E1-07AD-1D45-4807F39ADD0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86180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F61CBA4-924C-7FCC-6AC3-934E95157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考点</a:t>
            </a: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：了解数据转储的分类</a:t>
            </a:r>
            <a:r>
              <a:rPr lang="en-US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掌握利用日志文件进行数据恢复的方法</a:t>
            </a:r>
            <a:r>
              <a:rPr lang="zh-CN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（考过简答题）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知识点详解：</a:t>
            </a:r>
          </a:p>
          <a:p>
            <a:pPr marL="0" lvl="1" indent="0">
              <a:buNone/>
            </a:pPr>
            <a:r>
              <a:rPr lang="zh-CN" altLang="zh-CN" sz="1400" dirty="0"/>
              <a:t>数据转储（备份）：</a:t>
            </a:r>
            <a:r>
              <a:rPr lang="zh-CN" altLang="zh-CN" sz="1400" b="0" dirty="0"/>
              <a:t>分为静态转储（在无用户访问时进行，数据一致性好但系统不可用）和动态转储（在系统运行时进行，会影响效率，可能存在不一致，需配合日志恢复）。</a:t>
            </a:r>
          </a:p>
          <a:p>
            <a:pPr marL="0" lvl="1" indent="0">
              <a:buNone/>
            </a:pPr>
            <a:r>
              <a:rPr lang="zh-CN" altLang="zh-CN" sz="1400" dirty="0"/>
              <a:t>日志文件（</a:t>
            </a:r>
            <a:r>
              <a:rPr lang="en-US" altLang="zh-CN" sz="1400" dirty="0"/>
              <a:t>Log</a:t>
            </a:r>
            <a:r>
              <a:rPr lang="zh-CN" altLang="zh-CN" sz="1400" dirty="0"/>
              <a:t>）：</a:t>
            </a:r>
            <a:r>
              <a:rPr lang="zh-CN" altLang="zh-CN" sz="1400" b="0" dirty="0"/>
              <a:t>是恢复的核心。记录了所有对数据库的更新操作。遵循</a:t>
            </a:r>
            <a:r>
              <a:rPr lang="en-US" altLang="zh-CN" sz="1400" b="0" dirty="0"/>
              <a:t>“</a:t>
            </a:r>
            <a:r>
              <a:rPr lang="zh-CN" altLang="zh-CN" sz="1400" b="0" dirty="0"/>
              <a:t>先写日志</a:t>
            </a:r>
            <a:r>
              <a:rPr lang="en-US" altLang="zh-CN" sz="1400" b="0" dirty="0"/>
              <a:t>”</a:t>
            </a:r>
            <a:r>
              <a:rPr lang="zh-CN" altLang="zh-CN" sz="1400" b="0" dirty="0"/>
              <a:t>（</a:t>
            </a:r>
            <a:r>
              <a:rPr lang="en-US" altLang="zh-CN" sz="1400" b="0" dirty="0"/>
              <a:t>Write-Ahead Logging, WAL</a:t>
            </a:r>
            <a:r>
              <a:rPr lang="zh-CN" altLang="zh-CN" sz="1400" b="0" dirty="0"/>
              <a:t>）</a:t>
            </a:r>
            <a:r>
              <a:rPr lang="en-US" altLang="zh-CN" sz="1400" b="0" dirty="0"/>
              <a:t>**</a:t>
            </a:r>
            <a:r>
              <a:rPr lang="zh-CN" altLang="zh-CN" sz="1400" b="0" dirty="0"/>
              <a:t>原则，即在数据写入磁盘前，必须先将对应的日志记录写入磁盘。</a:t>
            </a:r>
          </a:p>
          <a:p>
            <a:pPr marL="0" lvl="1" indent="0">
              <a:buNone/>
            </a:pPr>
            <a:r>
              <a:rPr lang="zh-CN" altLang="zh-CN" sz="1400" b="0" dirty="0"/>
              <a:t>恢复：利用备份</a:t>
            </a:r>
            <a:r>
              <a:rPr lang="en-US" altLang="zh-CN" sz="1400" b="0" dirty="0"/>
              <a:t> + </a:t>
            </a:r>
            <a:r>
              <a:rPr lang="zh-CN" altLang="zh-CN" sz="1400" b="0" dirty="0"/>
              <a:t>日志。基本操作是</a:t>
            </a:r>
            <a:r>
              <a:rPr lang="en-US" altLang="zh-CN" sz="1400" b="0" dirty="0"/>
              <a:t>UNDO</a:t>
            </a:r>
            <a:r>
              <a:rPr lang="zh-CN" altLang="zh-CN" sz="1400" b="0" dirty="0"/>
              <a:t>（撤销未完成的事务）和</a:t>
            </a:r>
            <a:r>
              <a:rPr lang="en-US" altLang="zh-CN" sz="1400" b="0" dirty="0"/>
              <a:t>REDO</a:t>
            </a:r>
            <a:r>
              <a:rPr lang="zh-CN" altLang="zh-CN" sz="1400" b="0" dirty="0"/>
              <a:t>（重做已提交的事务）。</a:t>
            </a:r>
          </a:p>
          <a:p>
            <a:pPr marL="0" lvl="1" indent="0">
              <a:buNone/>
            </a:pPr>
            <a:r>
              <a:rPr lang="zh-CN" altLang="zh-CN" sz="1400" b="0" dirty="0"/>
              <a:t>【真题】 数据库动态转储的特点为</a:t>
            </a:r>
            <a:r>
              <a:rPr lang="en-US" altLang="zh-CN" sz="1400" b="0" dirty="0"/>
              <a:t>(  ) </a:t>
            </a:r>
          </a:p>
          <a:p>
            <a:pPr marL="0" lvl="1" indent="0">
              <a:buNone/>
            </a:pPr>
            <a:r>
              <a:rPr lang="en-US" altLang="zh-CN" sz="1400" b="0" dirty="0">
                <a:solidFill>
                  <a:schemeClr val="tx1"/>
                </a:solidFill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</a:rPr>
              <a:t>不用等待正在运行的用户事务结束</a:t>
            </a: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B. </a:t>
            </a:r>
            <a:r>
              <a:rPr lang="zh-CN" altLang="zh-CN" sz="1400" dirty="0">
                <a:solidFill>
                  <a:schemeClr val="tx1"/>
                </a:solidFill>
              </a:rPr>
              <a:t>不会影响新事务的运行</a:t>
            </a: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C. </a:t>
            </a:r>
            <a:r>
              <a:rPr lang="zh-CN" altLang="zh-CN" sz="1400" dirty="0">
                <a:solidFill>
                  <a:schemeClr val="tx1"/>
                </a:solidFill>
              </a:rPr>
              <a:t>不能保证副本中的数据正确有效</a:t>
            </a:r>
          </a:p>
          <a:p>
            <a:pPr marL="0" lvl="2" indent="0"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D. </a:t>
            </a:r>
            <a:r>
              <a:rPr lang="zh-CN" altLang="zh-CN" sz="1400" dirty="0">
                <a:solidFill>
                  <a:schemeClr val="tx1"/>
                </a:solidFill>
              </a:rPr>
              <a:t>能保证副本中的数据正确有效</a:t>
            </a: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>答案：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zh-CN" altLang="zh-CN" sz="1400" dirty="0">
              <a:solidFill>
                <a:schemeClr val="tx1"/>
              </a:solidFill>
            </a:endParaRPr>
          </a:p>
          <a:p>
            <a:pPr marL="0" lvl="2" indent="0">
              <a:buNone/>
            </a:pPr>
            <a:r>
              <a:rPr lang="zh-CN" altLang="zh-CN" sz="1400" dirty="0">
                <a:solidFill>
                  <a:schemeClr val="tx1"/>
                </a:solidFill>
              </a:rPr>
              <a:t>解析：动态转储的最大特点就是可以在系统正常运行时进行，无需停止服务。但其代价是转储期间可能还有事务在修改数据，导致备份的副本不是一个完全一致的时间点快照，因此必须结合日志文件才能恢复到一个一致状态。选项</a:t>
            </a:r>
            <a:r>
              <a:rPr lang="en-US" altLang="zh-CN" sz="1400" dirty="0">
                <a:solidFill>
                  <a:schemeClr val="tx1"/>
                </a:solidFill>
              </a:rPr>
              <a:t>C</a:t>
            </a:r>
            <a:r>
              <a:rPr lang="zh-CN" altLang="zh-CN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D</a:t>
            </a:r>
            <a:r>
              <a:rPr lang="zh-CN" altLang="zh-CN" sz="1400" dirty="0">
                <a:solidFill>
                  <a:schemeClr val="tx1"/>
                </a:solidFill>
              </a:rPr>
              <a:t>过于绝对，动态转储本身不能保证绝对正确，但结合日志可以。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48F67-FD7B-0F59-4F07-8BADBC295AB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第十章 数据库恢复技术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195674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第十一章 数据库</a:t>
            </a:r>
            <a:r>
              <a:rPr lang="zh-CN" altLang="zh-CN" dirty="0"/>
              <a:t>并发控制</a:t>
            </a:r>
            <a:r>
              <a:rPr lang="zh-CN" altLang="en-US" dirty="0"/>
              <a:t>（考选择题、简答题多）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掌握事务并发带来的三种数据不一致性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了解基本锁、意向锁的概念、作用及相容矩阵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掌握三级封锁协议的内容及作用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了解多粒度封锁协议的内容及作用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了解活锁与死锁的概念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了解诊断与解除死锁的方法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掌握可串行化调度的概念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掌握两段锁协议的内容及作用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E9698-3C5A-EAF2-E23F-95A9E355D536}"/>
              </a:ext>
            </a:extLst>
          </p:cNvPr>
          <p:cNvSpPr txBox="1"/>
          <p:nvPr/>
        </p:nvSpPr>
        <p:spPr>
          <a:xfrm>
            <a:off x="8088614" y="2123653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丢失修改、读脏数据、不可重复读</a:t>
            </a:r>
          </a:p>
        </p:txBody>
      </p:sp>
    </p:spTree>
    <p:extLst>
      <p:ext uri="{BB962C8B-B14F-4D97-AF65-F5344CB8AC3E}">
        <p14:creationId xmlns:p14="http://schemas.microsoft.com/office/powerpoint/2010/main" val="1307026881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142978-8D8D-495F-F947-4E8BD83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一、事务并发操作的数据不一致性问题</a:t>
            </a:r>
          </a:p>
          <a:p>
            <a:pPr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知识点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事务并发执行时，可能产生数据不一致性，主要包括丢失修改、读脏数据、不可重复读。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丢失修改：两个事务修改同一数据，后提交事务覆盖先提交事务的修改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读脏数据：事务读取另一个未提交事务的修改数据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不可重复读：同一事务中两次读取同一数据结果不同，中间被其他事务修改提交</a:t>
            </a:r>
          </a:p>
          <a:p>
            <a:pPr lvl="0"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题目：选择题：解决并发操作带来的数据不一致性问题普遍采用（ ）。</a:t>
            </a:r>
            <a:b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．封锁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B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．恢复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C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．存储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D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．协商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】：A．封锁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：事务并发带来的数据不一致性主要由数据访问冲突引起，采用封锁机制控制数据访问，防止不一致性。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：判断题：并发操作带来的数据不一致性有丢失修改、不可重复读和读脏数据。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】：正确（√）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：这三种是事务并发造成的典型数据不一致问题。</a:t>
            </a:r>
          </a:p>
          <a:p>
            <a:pPr indent="0">
              <a:buNone/>
            </a:pP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7AFF3-2F80-BA54-510F-CA6FB59ECCE9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</p:txBody>
      </p:sp>
    </p:spTree>
    <p:extLst>
      <p:ext uri="{BB962C8B-B14F-4D97-AF65-F5344CB8AC3E}">
        <p14:creationId xmlns:p14="http://schemas.microsoft.com/office/powerpoint/2010/main" val="1403941359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0468CC-9464-A27E-23E1-D0E46DCB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设有事务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 1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T2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，其并发操作顺序如下图所示。该并发操作带来的问题是（ ）</a:t>
            </a: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A.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丢失更新  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B.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不一致分析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C.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读了“脏数据”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D.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写错误</a:t>
            </a: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     T1                                    T2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① READ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）</a:t>
            </a: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②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=A*2 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③ WRITE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） </a:t>
            </a: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④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                                READ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） </a:t>
            </a: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⑤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ROLLBACK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】C【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操作顺序详细说明：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T1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读取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，修改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，写入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AT2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在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T1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写入后，读取了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AT1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最终执行了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ROLLBACK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也就是说：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T2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读取了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T1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写入的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但 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T1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最后回滚了这些修改因此，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T2 </a:t>
            </a:r>
            <a:r>
              <a:rPr lang="zh-CN" altLang="en-US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读取的是一个已被回滚的无效数据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90404-48EC-084D-22F2-39C11484AC9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654323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FF46E47-98EF-292D-559F-46C6B649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二、三级封锁协议及其作用</a:t>
            </a:r>
            <a:r>
              <a:rPr lang="zh-CN" altLang="en-US" sz="16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（可能考简答题）</a:t>
            </a:r>
            <a:endParaRPr lang="zh-CN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 err="1">
                <a:solidFill>
                  <a:schemeClr val="tx1"/>
                </a:solidFill>
                <a:latin typeface="Calibri" panose="020F0502020204030204" pitchFamily="34" charset="0"/>
              </a:rPr>
              <a:t>知识点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endParaRPr lang="zh-CN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三级封锁协议包括一级封锁协议、二级封锁协议（两段锁协议）和三级封锁协议（严格两段锁协议），用于保证事务调度的正确性和恢复性。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一级封锁协议：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修改数据之前申请、申请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锁、事务结束释放（可防止丢失修改）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两段锁协议：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一级封锁协议的内容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读数据之前申请、申请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锁、读完数据释放（可防止丢失修改、可防止读脏数据）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三级</a:t>
            </a: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锁协议：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一级封锁协议的内容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读数据之前申请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+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申请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en-US" sz="1400" dirty="0">
                <a:solidFill>
                  <a:schemeClr val="tx1"/>
                </a:solidFill>
                <a:latin typeface="Calibri" panose="020F0502020204030204" pitchFamily="34" charset="0"/>
              </a:rPr>
              <a:t>锁、事务结束释放（可防止丢失修改、可防止脏数据、可重复读）</a:t>
            </a:r>
            <a:endParaRPr lang="en-US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：简答题：简述三级封锁协议的内容及其作用。</a:t>
            </a:r>
          </a:p>
          <a:p>
            <a:pPr indent="0">
              <a:buNone/>
            </a:pP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：选择题：采用三级封锁协议中的一级封锁协议，可以防止（ ）。</a:t>
            </a:r>
            <a:b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丢失修改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B.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可重复读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C.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不读脏数据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D.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插入异常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答案：A.丢失修改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解析：一级封锁协议保证事务修改数据时不会被其他事务覆盖，从而防止丢失修改。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53BCF-468A-CF39-2666-17BBA782CBC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15985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4D0CD5-DB9D-D9CA-592D-41AFE96B11B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知识点分类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B21200D-B8DC-B083-A4E8-4D6DBB839D3C}"/>
              </a:ext>
            </a:extLst>
          </p:cNvPr>
          <p:cNvSpPr/>
          <p:nvPr/>
        </p:nvSpPr>
        <p:spPr>
          <a:xfrm>
            <a:off x="4571393" y="1979637"/>
            <a:ext cx="1728192" cy="417646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8EDDDD4-79CA-ED80-E85F-ACCC70231E9F}"/>
              </a:ext>
            </a:extLst>
          </p:cNvPr>
          <p:cNvSpPr/>
          <p:nvPr/>
        </p:nvSpPr>
        <p:spPr>
          <a:xfrm>
            <a:off x="4769415" y="2738243"/>
            <a:ext cx="1332148" cy="132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627191-B4C4-A603-5AAD-AC0B36AAECA3}"/>
              </a:ext>
            </a:extLst>
          </p:cNvPr>
          <p:cNvSpPr/>
          <p:nvPr/>
        </p:nvSpPr>
        <p:spPr>
          <a:xfrm>
            <a:off x="4769415" y="4610452"/>
            <a:ext cx="1332148" cy="132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D53746-4D0C-72C2-7447-868235BDC4D0}"/>
              </a:ext>
            </a:extLst>
          </p:cNvPr>
          <p:cNvSpPr/>
          <p:nvPr/>
        </p:nvSpPr>
        <p:spPr>
          <a:xfrm>
            <a:off x="6767637" y="1979637"/>
            <a:ext cx="1728192" cy="4176464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FE04E5-3018-19A5-A6E7-BDD88485F816}"/>
              </a:ext>
            </a:extLst>
          </p:cNvPr>
          <p:cNvSpPr/>
          <p:nvPr/>
        </p:nvSpPr>
        <p:spPr>
          <a:xfrm>
            <a:off x="6965659" y="2738243"/>
            <a:ext cx="1332148" cy="132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452B072-40B3-6F71-70CB-924CB9E34DDE}"/>
              </a:ext>
            </a:extLst>
          </p:cNvPr>
          <p:cNvSpPr/>
          <p:nvPr/>
        </p:nvSpPr>
        <p:spPr>
          <a:xfrm>
            <a:off x="6965659" y="4610452"/>
            <a:ext cx="1332148" cy="132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D54DF5-6398-F679-2D59-115F4D5E85E6}"/>
              </a:ext>
            </a:extLst>
          </p:cNvPr>
          <p:cNvSpPr txBox="1"/>
          <p:nvPr/>
        </p:nvSpPr>
        <p:spPr>
          <a:xfrm>
            <a:off x="754969" y="2987556"/>
            <a:ext cx="380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记忆概念、分类、作用等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5B8B57-8048-A20A-C41A-AFEE2CCCE41A}"/>
              </a:ext>
            </a:extLst>
          </p:cNvPr>
          <p:cNvSpPr txBox="1"/>
          <p:nvPr/>
        </p:nvSpPr>
        <p:spPr>
          <a:xfrm>
            <a:off x="754969" y="4859765"/>
            <a:ext cx="3804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理解内涵、原理、逻辑等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32352E6-B46E-46BE-C8D8-0CB9BED02A30}"/>
              </a:ext>
            </a:extLst>
          </p:cNvPr>
          <p:cNvSpPr/>
          <p:nvPr/>
        </p:nvSpPr>
        <p:spPr>
          <a:xfrm>
            <a:off x="5327477" y="419514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24DC2FDD-D9AD-62DB-E433-EE0852F88B9D}"/>
              </a:ext>
            </a:extLst>
          </p:cNvPr>
          <p:cNvSpPr/>
          <p:nvPr/>
        </p:nvSpPr>
        <p:spPr>
          <a:xfrm>
            <a:off x="7523721" y="4195144"/>
            <a:ext cx="216024" cy="2880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E46F7A6-9CD8-3A43-A674-28D5758ACFCC}"/>
              </a:ext>
            </a:extLst>
          </p:cNvPr>
          <p:cNvSpPr txBox="1"/>
          <p:nvPr/>
        </p:nvSpPr>
        <p:spPr>
          <a:xfrm>
            <a:off x="8819865" y="2981211"/>
            <a:ext cx="38046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可以进行简单的设计</a:t>
            </a:r>
            <a:endParaRPr lang="en-US" altLang="zh-CN" sz="2400" dirty="0"/>
          </a:p>
          <a:p>
            <a:r>
              <a:rPr lang="zh-CN" altLang="en-US" sz="2400" dirty="0"/>
              <a:t>可以指出已有设计的错误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34620E-2474-B959-67B0-F3AE234FCA60}"/>
              </a:ext>
            </a:extLst>
          </p:cNvPr>
          <p:cNvSpPr txBox="1"/>
          <p:nvPr/>
        </p:nvSpPr>
        <p:spPr>
          <a:xfrm>
            <a:off x="8819865" y="4854754"/>
            <a:ext cx="38046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可以进行复杂的设计</a:t>
            </a:r>
            <a:endParaRPr lang="en-US" altLang="zh-CN" sz="2400" dirty="0"/>
          </a:p>
          <a:p>
            <a:r>
              <a:rPr lang="zh-CN" altLang="en-US" sz="2400" dirty="0"/>
              <a:t>可以对已有设计进行优化</a:t>
            </a:r>
          </a:p>
        </p:txBody>
      </p:sp>
      <p:sp>
        <p:nvSpPr>
          <p:cNvPr id="29" name="加号 28">
            <a:extLst>
              <a:ext uri="{FF2B5EF4-FFF2-40B4-BE49-F238E27FC236}">
                <a16:creationId xmlns:a16="http://schemas.microsoft.com/office/drawing/2014/main" id="{83516DDC-89D2-EC71-2A03-265CC7AFD3EC}"/>
              </a:ext>
            </a:extLst>
          </p:cNvPr>
          <p:cNvSpPr/>
          <p:nvPr/>
        </p:nvSpPr>
        <p:spPr>
          <a:xfrm>
            <a:off x="6311479" y="3806081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095540"/>
      </p:ext>
    </p:extLst>
  </p:cSld>
  <p:clrMapOvr>
    <a:masterClrMapping/>
  </p:clrMapOvr>
  <p:transition spd="slow" advTm="109595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FF7D31-F7D3-B084-6101-0EDE7082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三、锁的类型和兼容性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知识点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数据库锁类型主要包括共享锁（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锁）和排它锁（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锁），还有意向锁，锁的兼容矩阵决定并发访问的允许性。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共享锁（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锁）：允许并发读取，不允许写入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排它锁（</a:t>
            </a: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锁）：独占锁，禁止其他事务读写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意向锁：用于多粒度锁定的意向表达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锁兼容矩阵：不同锁类型是否能同时存在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：选择题：事务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T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对数据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D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已加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锁，则其他事务对该数据（ ）。</a:t>
            </a:r>
            <a:b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可以加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锁，不能加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B.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可以加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锁，也可以加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C.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不能加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锁，可以加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D.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不能加任何锁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可以加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锁，不能加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X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锁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：共享锁允许多个事务读取，但不允许写入，因此其他事务可加共享锁但不可加排它锁。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：选择题：在数据库系统中，死锁属于（ ）。</a:t>
            </a:r>
            <a:b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A.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系统故障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B.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程序故障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C.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事务故障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 D.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介质故障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】：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C.事务故障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：死锁是多个事务相互等待锁资源，属于事务层面的故障。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：简答题：举例说明事务死锁产生的原因及解决办法。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：死锁产生于事务循环等待对方锁资源，解决办法包括死锁检测、超时回滚和死锁预防。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CA73C-99DC-D240-E6B0-D2E775B7EAA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</p:txBody>
      </p:sp>
    </p:spTree>
    <p:extLst>
      <p:ext uri="{BB962C8B-B14F-4D97-AF65-F5344CB8AC3E}">
        <p14:creationId xmlns:p14="http://schemas.microsoft.com/office/powerpoint/2010/main" val="3832645643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C794AFC-12D0-8CB0-C7DF-59CF46C3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四、事务调度及隔离级别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知识点</a:t>
            </a:r>
            <a:endParaRPr lang="zh-CN" altLang="zh-CN" sz="14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事务调度是多个事务操作的时间次序安排，隔离级别定义事务间数据可见性和并发控制强度。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事务调度的正确性要求等价于某串行执行顺序（可串行化）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四种隔离级别：读未提交、读已提交、可重复读、串行化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隔离级别与并发性能和数据一致性的权衡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：判断题：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“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将所有事务串行起来的调度策略一定是正确的调度策略。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”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】：错误（×）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：虽然串行调度是正确的，但不是所有串行调度策略都是合理的。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D152C-403C-A7D2-345A-F832A07C47E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6285769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745EEC1-3C72-03D9-923A-4E4E415D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五、死锁检测与处理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知识点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死锁是多个事务相互等待资源导致的循环等待状态。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死锁产生原因：循环等待资源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检测方法：构造等待图，检查环路</a:t>
            </a:r>
          </a:p>
          <a:p>
            <a:pPr lvl="0"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解除策略：超时回滚、事务撤销、死锁预防等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：选择题：产生死锁的原因是两个或多个事务都已封锁了一些数据对象，然后又都请求对已为其他事务封锁的数据对象加锁，从而出现死等待。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（ ）。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】：正确（√）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：这正是死锁的典型定义和成因。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175201-1EE4-B5A6-4B3A-958D17F500B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7881165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21BE70-6D04-99D6-291D-D1534F14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六、数据库故障及恢复技术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知识点</a:t>
            </a:r>
            <a:endParaRPr lang="zh-CN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数据库运行中可能遇到事务故障、系统故障、介质故障，恢复技术保障数据安全。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事务故障：事务异常终止</a:t>
            </a: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系统故障：系统崩溃、内存数据丢失</a:t>
            </a:r>
          </a:p>
          <a:p>
            <a:pPr indent="0">
              <a:buNone/>
            </a:pPr>
            <a:r>
              <a:rPr lang="en-US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介质故障：硬件损坏</a:t>
            </a:r>
            <a:endParaRPr lang="zh-CN" altLang="zh-CN" sz="1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zh-CN" altLang="zh-CN" sz="1400" dirty="0">
                <a:solidFill>
                  <a:schemeClr val="tx1"/>
                </a:solidFill>
                <a:latin typeface="Calibri" panose="020F0502020204030204" pitchFamily="34" charset="0"/>
              </a:rPr>
              <a:t>恢复手段：日志文件、后援副本、数据库镜像、检查点、动态转储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：选择题：数据库恢复的基本原理是利用存储在后备副本、日志文件和数据库镜像中的冗余数据来重建数据库。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（ ）。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】：正确（√）</a:t>
            </a:r>
            <a:endParaRPr lang="zh-CN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解析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：利用冗余数据重建数据库是恢复的基本原理。</a:t>
            </a: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题目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：简答题：简述系统故障产生的原因及恢复策略。</a:t>
            </a:r>
            <a:endParaRPr lang="en-US" altLang="zh-CN" sz="1400" b="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【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答案</a:t>
            </a:r>
            <a:r>
              <a:rPr lang="en-US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libri" panose="020F0502020204030204" pitchFamily="34" charset="0"/>
              </a:rPr>
              <a:t>：系统故障通常由硬件或软件崩溃导致，恢复通过日志重做、备份恢复完成。</a:t>
            </a:r>
          </a:p>
          <a:p>
            <a:pPr indent="0">
              <a:buNone/>
            </a:pPr>
            <a:endParaRPr lang="zh-CN" altLang="en-US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40750-3DB9-24DE-7783-E0DA360515A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第十一章 数据库并发控制</a:t>
            </a:r>
          </a:p>
          <a:p>
            <a:endParaRPr lang="zh-CN" altLang="en-US" sz="1600" dirty="0">
              <a:solidFill>
                <a:srgbClr val="4F81BD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966346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EA7C65-12D9-E075-D9AA-A12C34DCE78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471415" y="2699717"/>
            <a:ext cx="10092442" cy="1704034"/>
          </a:xfrm>
        </p:spPr>
        <p:txBody>
          <a:bodyPr/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预祝大家考试顺利，</a:t>
            </a:r>
            <a:endParaRPr lang="en-US" altLang="zh-CN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取得</a:t>
            </a: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好成绩！</a:t>
            </a:r>
          </a:p>
        </p:txBody>
      </p:sp>
    </p:spTree>
    <p:extLst>
      <p:ext uri="{BB962C8B-B14F-4D97-AF65-F5344CB8AC3E}">
        <p14:creationId xmlns:p14="http://schemas.microsoft.com/office/powerpoint/2010/main" val="1916365288"/>
      </p:ext>
    </p:extLst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070EDD-64A8-5B97-01F7-88E8734CC417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DA70D1-F38B-AB53-5289-4ADA5BA9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487" y="179437"/>
            <a:ext cx="4177156" cy="68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9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34D421D-95AF-A287-F7F2-681D205B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掌握</a:t>
            </a:r>
            <a:r>
              <a:rPr lang="zh-CN" altLang="en-US" dirty="0"/>
              <a:t>数据库中的四个基本概念及区别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掌握数据库系统的四个特点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了解概念模型、逻辑模型、物理模型的概念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了解</a:t>
            </a:r>
            <a:r>
              <a:rPr lang="zh-CN" altLang="en-US" dirty="0"/>
              <a:t>数据模型的基本概念及三要素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了解</a:t>
            </a:r>
            <a:r>
              <a:rPr lang="zh-CN" altLang="zh-CN" dirty="0"/>
              <a:t>常用的数据模型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</a:t>
            </a:r>
            <a:r>
              <a:rPr lang="zh-CN" altLang="zh-CN" dirty="0"/>
              <a:t>三级模式结构</a:t>
            </a:r>
            <a:r>
              <a:rPr lang="zh-CN" altLang="en-US" dirty="0"/>
              <a:t>的概念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掌握</a:t>
            </a:r>
            <a:r>
              <a:rPr lang="zh-CN" altLang="zh-CN" dirty="0"/>
              <a:t>二级映像的含义与作用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7FF6B-CE21-9898-46D0-C4DB2CF6C9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知识点梳理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26196B-10A3-5809-83D7-DF8FFC58081F}"/>
              </a:ext>
            </a:extLst>
          </p:cNvPr>
          <p:cNvSpPr txBox="1"/>
          <p:nvPr/>
        </p:nvSpPr>
        <p:spPr>
          <a:xfrm>
            <a:off x="7511975" y="2126630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数据、数据库、数据库管理系统</a:t>
            </a:r>
            <a:r>
              <a:rPr lang="zh-CN" altLang="en-US" sz="2000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数据库系统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E9698-3C5A-EAF2-E23F-95A9E355D536}"/>
              </a:ext>
            </a:extLst>
          </p:cNvPr>
          <p:cNvSpPr txBox="1"/>
          <p:nvPr/>
        </p:nvSpPr>
        <p:spPr>
          <a:xfrm>
            <a:off x="6071815" y="2760053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数据结构化</a:t>
            </a:r>
            <a:r>
              <a:rPr lang="zh-CN" altLang="zh-CN" sz="2000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数据共享性高</a:t>
            </a:r>
            <a:r>
              <a:rPr lang="zh-CN" altLang="zh-CN" sz="2000" dirty="0">
                <a:solidFill>
                  <a:srgbClr val="0070C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数据独立性高、统一管理和控制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617F89-7601-A19E-D3C2-8C288103AA00}"/>
              </a:ext>
            </a:extLst>
          </p:cNvPr>
          <p:cNvSpPr txBox="1"/>
          <p:nvPr/>
        </p:nvSpPr>
        <p:spPr>
          <a:xfrm>
            <a:off x="7151935" y="4096012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数据结构、数据操作、完整性约束条件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63879B-4787-9E9F-F19B-FB8E5AACB2A5}"/>
              </a:ext>
            </a:extLst>
          </p:cNvPr>
          <p:cNvSpPr txBox="1"/>
          <p:nvPr/>
        </p:nvSpPr>
        <p:spPr>
          <a:xfrm>
            <a:off x="5063703" y="4677189"/>
            <a:ext cx="643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非关系（层次、网状）、关系、面向对象、对象关系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5B2A51-B22D-A718-2857-F4B1B4191BB3}"/>
              </a:ext>
            </a:extLst>
          </p:cNvPr>
          <p:cNvSpPr txBox="1"/>
          <p:nvPr/>
        </p:nvSpPr>
        <p:spPr>
          <a:xfrm>
            <a:off x="5855791" y="5339524"/>
            <a:ext cx="6125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模式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逻辑模式、外模式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用户模式、内模式</a:t>
            </a:r>
            <a:r>
              <a:rPr lang="en-US" altLang="zh-CN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rgbClr val="0070C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存储模式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434522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B3366AB-5F2C-119F-F183-1AFF1C6A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一、掌握数据库中的四个基本概念及区别</a:t>
            </a:r>
            <a:endParaRPr lang="en-US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None/>
            </a:pPr>
            <a:r>
              <a:rPr lang="en-US" altLang="zh-CN" sz="1400" dirty="0"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【</a:t>
            </a:r>
            <a:r>
              <a:rPr lang="en-US" altLang="zh-CN" sz="1400" dirty="0" err="1"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考点</a:t>
            </a:r>
            <a:r>
              <a:rPr lang="en-US" altLang="zh-CN" sz="1400" dirty="0"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】</a:t>
            </a:r>
            <a:endParaRPr lang="zh-CN" altLang="zh-CN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数据（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Data</a:t>
            </a: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描述事物的符号记录</a:t>
            </a:r>
            <a:endParaRPr lang="zh-CN" altLang="zh-CN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数据库（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Database</a:t>
            </a: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：长期储存在计算机内、有组织的、可共享的大量数据的集合</a:t>
            </a:r>
            <a:endParaRPr lang="zh-CN" altLang="zh-CN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数据库管理系统（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一种操作和管理数据库的大型软件，用于建立、使用和维护数据库，简称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DBMS</a:t>
            </a:r>
            <a:endParaRPr lang="zh-CN" altLang="zh-CN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数据库系统（</a:t>
            </a:r>
            <a:r>
              <a:rPr lang="en-US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DBS</a:t>
            </a:r>
            <a:r>
              <a:rPr lang="zh-CN" altLang="zh-CN" sz="1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）：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由数据库、数据库管理系统（及其应用开发工具）、应用程序、数据库管理员（</a:t>
            </a:r>
            <a:r>
              <a:rPr lang="en-US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DBA</a:t>
            </a:r>
            <a:r>
              <a:rPr lang="zh-CN" altLang="zh-CN" sz="1400" dirty="0">
                <a:solidFill>
                  <a:schemeClr val="tx1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）、用户构成的存储、管理、处理和维护数据的系统</a:t>
            </a:r>
            <a:endParaRPr lang="zh-CN" altLang="zh-CN" sz="1400" dirty="0">
              <a:solidFill>
                <a:schemeClr val="tx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真题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题目：数据库、数据库系统和数据库管理系统三者之间的关系是（ ）</a:t>
            </a: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数据库系统包括数据库和数据库管理系统</a:t>
            </a: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数据库管理系统包括数据库和数据库系统</a:t>
            </a: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数据库包括数据库系统和数据库管理系统</a:t>
            </a: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数据库系统就是数据库，也就是数据库管理系统</a:t>
            </a: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  <a:tabLst>
                <a:tab pos="228600" algn="l"/>
              </a:tabLst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【解析】数据库系统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=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数据库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+ DBMS +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应用程序等环境，是最完整的体系。</a:t>
            </a:r>
          </a:p>
          <a:p>
            <a:pPr indent="0">
              <a:buNone/>
            </a:pP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B6A47-1975-111B-39F2-3B96BA65684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</p:spTree>
    <p:extLst>
      <p:ext uri="{BB962C8B-B14F-4D97-AF65-F5344CB8AC3E}">
        <p14:creationId xmlns:p14="http://schemas.microsoft.com/office/powerpoint/2010/main" val="2583701273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A52EDC-3901-C11B-AC87-873026CE4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72" y="1331565"/>
            <a:ext cx="12490429" cy="5765640"/>
          </a:xfrm>
        </p:spPr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二、掌握数据库系统的四个特点</a:t>
            </a:r>
            <a:endParaRPr lang="en-US" altLang="zh-CN" sz="1600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数据结构化：是数据库主要特征之一、整体结构化、数据库中实现的是数据的真正结构化</a:t>
            </a: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数据共享性高：数据库系统从整体角度看待和描述数据，数据面向整个系统，可以被多个用户、多个应用共享使用。</a:t>
            </a: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数据独立性强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：物理独立性和逻辑独立性。</a:t>
            </a: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统一管理和控制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：数据安全性保护、数据完整性检查、并发控制、数据库恢复</a:t>
            </a: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</a:t>
            </a:r>
            <a:r>
              <a:rPr lang="en-US" altLang="zh-CN" sz="1400" b="0" dirty="0" err="1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真题</a:t>
            </a: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】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题目：数据库系统的主要特点不是（ ）</a:t>
            </a: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A. 数据结构化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B. </a:t>
            </a: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数据共享性高，冗余度低，易扩充</a:t>
            </a: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C. 数据独立性高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lvl="0"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D. 数据非结构化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【答案】D</a:t>
            </a:r>
            <a:endParaRPr lang="zh-CN" altLang="zh-CN" sz="1400" b="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zh-CN" altLang="zh-CN" sz="1400" b="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【解析】数据库的特点恰恰是结构化，非结构化不符合数据库系统基本特性。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B31BF-BB18-80AF-BF99-87ACC660F58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</p:spTree>
    <p:extLst>
      <p:ext uri="{BB962C8B-B14F-4D97-AF65-F5344CB8AC3E}">
        <p14:creationId xmlns:p14="http://schemas.microsoft.com/office/powerpoint/2010/main" val="2772758585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A1AEEB-F7A5-C7C5-6513-FFAC02C2C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zh-CN" altLang="zh-CN" sz="1600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三、了解概念模型、逻辑模型、物理模型的概念</a:t>
            </a: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【考点】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概念模型（如E-R模型）</a:t>
            </a:r>
            <a:endParaRPr lang="zh-CN" altLang="zh-CN" sz="1400" dirty="0">
              <a:solidFill>
                <a:schemeClr val="tx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逻辑模型（如关系模型）</a:t>
            </a:r>
          </a:p>
          <a:p>
            <a:pPr indent="0">
              <a:lnSpc>
                <a:spcPct val="115000"/>
              </a:lnSpc>
              <a:buNone/>
              <a:tabLst>
                <a:tab pos="228600" algn="l"/>
              </a:tabLst>
            </a:pPr>
            <a:r>
              <a:rPr lang="en-US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物理模型（具体数据结构与存储实现）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【真题】</a:t>
            </a: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题目：</a:t>
            </a: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E-R</a:t>
            </a:r>
            <a:r>
              <a:rPr lang="zh-CN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是数据库设计的工具之一，它适用于建立数据库的（ ）</a:t>
            </a: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A. 概念模型</a:t>
            </a:r>
            <a:endParaRPr lang="zh-CN" altLang="zh-CN" sz="1400" b="0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B. 逻辑模型</a:t>
            </a:r>
            <a:endParaRPr lang="zh-CN" altLang="zh-CN" sz="1400" b="0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C. 结构模型</a:t>
            </a:r>
            <a:endParaRPr lang="zh-CN" altLang="zh-CN" sz="1400" b="0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D. 物理模型</a:t>
            </a:r>
            <a:endParaRPr lang="zh-CN" altLang="zh-CN" sz="1400" b="0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【答案】A</a:t>
            </a:r>
            <a:endParaRPr lang="zh-CN" altLang="zh-CN" sz="1400" b="0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【解析】E-R模型是建立在需求分析后的第一步建模工具，用于概念建模。</a:t>
            </a:r>
            <a:endParaRPr lang="zh-CN" altLang="zh-CN" sz="1400" b="0" dirty="0">
              <a:solidFill>
                <a:schemeClr val="tx1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zh-CN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【对应知识点】</a:t>
            </a:r>
            <a:r>
              <a:rPr lang="en-US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E-R</a:t>
            </a:r>
            <a:r>
              <a:rPr lang="zh-CN" altLang="zh-CN" sz="1400" b="0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模型应用阶段</a:t>
            </a:r>
          </a:p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E94A9-1BBD-A05A-7AD8-C19576678A62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zh-CN" altLang="en-US" dirty="0"/>
              <a:t>第一章 绪论</a:t>
            </a:r>
          </a:p>
        </p:txBody>
      </p:sp>
    </p:spTree>
    <p:extLst>
      <p:ext uri="{BB962C8B-B14F-4D97-AF65-F5344CB8AC3E}">
        <p14:creationId xmlns:p14="http://schemas.microsoft.com/office/powerpoint/2010/main" val="1956755561"/>
      </p:ext>
    </p:extLst>
  </p:cSld>
  <p:clrMapOvr>
    <a:masterClrMapping/>
  </p:clrMapOvr>
  <p:transition spd="slow" advTm="10959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106333</TotalTime>
  <Words>9201</Words>
  <Application>Microsoft Office PowerPoint</Application>
  <PresentationFormat>自定义</PresentationFormat>
  <Paragraphs>640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71" baseType="lpstr">
      <vt:lpstr>MS Mincho</vt:lpstr>
      <vt:lpstr>等线</vt:lpstr>
      <vt:lpstr>仿宋</vt:lpstr>
      <vt:lpstr>华文中宋</vt:lpstr>
      <vt:lpstr>宋体</vt:lpstr>
      <vt:lpstr>微软雅黑</vt:lpstr>
      <vt:lpstr>幼圆</vt:lpstr>
      <vt:lpstr>Arial</vt:lpstr>
      <vt:lpstr>Calibri</vt:lpstr>
      <vt:lpstr>Cambria</vt:lpstr>
      <vt:lpstr>Impact</vt:lpstr>
      <vt:lpstr>Symbol</vt:lpstr>
      <vt:lpstr>Times New Roman</vt:lpstr>
      <vt:lpstr>Wingdings</vt:lpstr>
      <vt:lpstr>自定义设计方案</vt:lpstr>
      <vt:lpstr>内容主题​​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idke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</dc:title>
  <dc:creator>czlong</dc:creator>
  <cp:lastModifiedBy>2630391560@qq.com</cp:lastModifiedBy>
  <cp:revision>7289</cp:revision>
  <dcterms:created xsi:type="dcterms:W3CDTF">2000-08-09T08:19:19Z</dcterms:created>
  <dcterms:modified xsi:type="dcterms:W3CDTF">2025-06-12T08:15:25Z</dcterms:modified>
</cp:coreProperties>
</file>