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59" r:id="rId7"/>
    <p:sldId id="260" r:id="rId8"/>
    <p:sldId id="274" r:id="rId9"/>
    <p:sldId id="275" r:id="rId10"/>
    <p:sldId id="261" r:id="rId11"/>
    <p:sldId id="277" r:id="rId12"/>
    <p:sldId id="276" r:id="rId13"/>
    <p:sldId id="262" r:id="rId14"/>
    <p:sldId id="278" r:id="rId15"/>
    <p:sldId id="263" r:id="rId16"/>
    <p:sldId id="279" r:id="rId17"/>
    <p:sldId id="282" r:id="rId18"/>
    <p:sldId id="283" r:id="rId19"/>
    <p:sldId id="284" r:id="rId20"/>
    <p:sldId id="285" r:id="rId21"/>
    <p:sldId id="265" r:id="rId22"/>
    <p:sldId id="290" r:id="rId23"/>
    <p:sldId id="289" r:id="rId24"/>
    <p:sldId id="288" r:id="rId25"/>
    <p:sldId id="287" r:id="rId26"/>
    <p:sldId id="286" r:id="rId27"/>
    <p:sldId id="266" r:id="rId28"/>
    <p:sldId id="267" r:id="rId29"/>
    <p:sldId id="291" r:id="rId30"/>
    <p:sldId id="292" r:id="rId31"/>
    <p:sldId id="293" r:id="rId32"/>
    <p:sldId id="268" r:id="rId33"/>
    <p:sldId id="294" r:id="rId34"/>
    <p:sldId id="295" r:id="rId35"/>
    <p:sldId id="296" r:id="rId36"/>
    <p:sldId id="270" r:id="rId37"/>
    <p:sldId id="297" r:id="rId38"/>
    <p:sldId id="269" r:id="rId39"/>
    <p:sldId id="271" r:id="rId40"/>
    <p:sldId id="298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3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FF2C-0420-44E6-A2B5-8F95457A0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8ECD0-4417-45A2-92FA-DE4BDFDF9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DA4B-D8FE-4CF6-AADA-B9F32140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E4F9-9B27-4BED-99BC-9723B8B14192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835B4-B4E6-465F-AFF2-DF47CCB7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FA6AD-6577-487D-BAA3-8D487138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634-B38C-46E7-9191-1AC6251E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0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FF67-6428-4443-8BD5-7BCCED02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686E2-01C7-47C1-BA04-30D5EA464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E3FFE-7B7D-4A2E-9CB2-94D74248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E4F9-9B27-4BED-99BC-9723B8B14192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7614-25BC-4FA3-91C5-6A344D82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D193-223E-4862-B195-548F52C1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634-B38C-46E7-9191-1AC6251E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6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9B1D0-CCB6-4119-B682-5BD334764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A218D-C18A-4CD9-80D9-A9D24FCB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154D-FF56-473F-8D2E-1049B4BE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E4F9-9B27-4BED-99BC-9723B8B14192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0C26-3015-4591-B603-ACC37E5E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EC287-FD2D-4117-846F-62A9F0D3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634-B38C-46E7-9191-1AC6251E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8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189B-EDD8-4B93-A4D3-D92B1DC8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F7C1-BC61-4694-9A85-5A29DF71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015A9-FBFF-4602-904B-83583633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E4F9-9B27-4BED-99BC-9723B8B14192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D1D53-6FD1-4505-8AEF-12387F44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6906-63BB-413F-BD8A-03F52708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634-B38C-46E7-9191-1AC6251E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3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EA62-325A-4499-925F-45B6669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F9E85-9995-4142-98C4-9C211A20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53BF8-7FE0-4F39-99F0-8613F654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E4F9-9B27-4BED-99BC-9723B8B14192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EEAC2-F650-4743-A09E-40DE96F4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54E4B-C61C-4FD9-84C5-9C4B66A8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634-B38C-46E7-9191-1AC6251E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A8FE-B406-4CC2-8D30-021D153D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23BA-3499-4D1E-8611-9CD04236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1B4CB-147C-4563-8600-4C60256C4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EBB05-7F70-4BEE-B3D6-084CF804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E4F9-9B27-4BED-99BC-9723B8B14192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0B604-DE57-4B2C-B194-51F81727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EA11E-5406-459F-B7B0-4997FFAB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634-B38C-46E7-9191-1AC6251E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3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6433-B5FF-4D36-ABD7-33D01D81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6B9DA-BCD7-4A71-8014-F6599F346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69319-1F7D-470D-805D-2B5F6451E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66D0-42F6-4332-895C-26EC838DF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8F31B-3D7E-4F30-9664-F63584655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F4B7D-9D47-41EE-BB25-2277188E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E4F9-9B27-4BED-99BC-9723B8B14192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AD5FDD-77CC-44D9-8D90-D5441A8D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8394E-7C29-40B9-8129-ABB7FCD6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634-B38C-46E7-9191-1AC6251E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8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BB9B-9437-4C0C-9627-E00E485D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C3123-7600-4AF2-A107-CC4F1D7A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E4F9-9B27-4BED-99BC-9723B8B14192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2139A-9903-4295-B9C0-48E102E6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2EC28-2130-4391-96CE-8D0B0F0F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634-B38C-46E7-9191-1AC6251E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68F96-59A1-4ABC-B9E0-7C38E207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E4F9-9B27-4BED-99BC-9723B8B14192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5B470-E7DA-4C30-944F-890DB793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D8544-6125-4445-9D03-5E39E3E9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634-B38C-46E7-9191-1AC6251E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1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7D86-BDFC-4302-8EB1-4B65F468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21D6-03E0-40E1-AE55-45A408F14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895E1-32A2-4FD4-A4BA-7B2C40170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CA910-B467-4012-AA06-7432DFED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E4F9-9B27-4BED-99BC-9723B8B14192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5BA0A-E2F1-4380-A6BB-FC091C7C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A4C4D-1595-4D76-BCAA-D1C1A1AC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634-B38C-46E7-9191-1AC6251E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1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7A2F-24A0-44DF-9065-5FEABF63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AFF43-F446-43DD-B0C6-C834C782E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808D5-B3A5-4B68-9EC2-6C72F5846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3A7C1-8084-43AF-8598-F539DD61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E4F9-9B27-4BED-99BC-9723B8B14192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17AE9-B947-4B5F-AED6-6D947CAC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576F1-129E-49A9-A28B-C1135E93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634-B38C-46E7-9191-1AC6251E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7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845E6-3E87-4EC2-BFF0-39EADE18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3BF19-1C4A-49F6-A7CA-8CCEC9B5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E2467-7DDC-420C-83C8-784B03088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E4F9-9B27-4BED-99BC-9723B8B14192}" type="datetimeFigureOut">
              <a:rPr lang="en-US" smtClean="0"/>
              <a:t>07-Dec-21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64044-B711-463D-BA23-029C6DBCC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2E1F-62DE-4327-903F-91EFE9EE2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8634-B38C-46E7-9191-1AC6251E8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8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9D8A-567F-4208-8BD2-06D405A5C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Predefined types and the cases of it using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9CDAF-E86E-412D-9E64-8E821CFAB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Предопределённые типы и случаи их использования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0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D35A-86F9-4CD1-83C2-622D62E6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25698" cy="616857"/>
          </a:xfrm>
        </p:spPr>
        <p:txBody>
          <a:bodyPr/>
          <a:lstStyle/>
          <a:p>
            <a:r>
              <a:rPr lang="ru-RU" dirty="0"/>
              <a:t>2.4 Атрибуты и методы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5A8273-EE94-4624-8A61-9ACDB5DAA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2253" y="1452006"/>
            <a:ext cx="4971614" cy="39539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E9D1B-82E6-46A3-B110-054E27D95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99030"/>
            <a:ext cx="4428898" cy="35124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ООП Объект с точки зрения компьютера всего лишь набор  атрибутов и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229551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D35A-86F9-4CD1-83C2-622D62E6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25698" cy="616857"/>
          </a:xfrm>
        </p:spPr>
        <p:txBody>
          <a:bodyPr/>
          <a:lstStyle/>
          <a:p>
            <a:r>
              <a:rPr lang="ru-RU" dirty="0"/>
              <a:t>2.4 Атрибуты и методы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5A8273-EE94-4624-8A61-9ACDB5DAA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2253" y="1452006"/>
            <a:ext cx="4971614" cy="39539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E9D1B-82E6-46A3-B110-054E27D95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99030"/>
            <a:ext cx="4428898" cy="35124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ООП Объект с точки зрения компьютера всего лишь набор  атрибутов и методов.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Атрибуты</a:t>
            </a:r>
            <a:r>
              <a:rPr lang="ru-RU" sz="1800" dirty="0"/>
              <a:t> (они же переменные, значения, константы, состояние) – это отражение свойств или признаков моделируемого объекта. </a:t>
            </a:r>
          </a:p>
        </p:txBody>
      </p:sp>
    </p:spTree>
    <p:extLst>
      <p:ext uri="{BB962C8B-B14F-4D97-AF65-F5344CB8AC3E}">
        <p14:creationId xmlns:p14="http://schemas.microsoft.com/office/powerpoint/2010/main" val="20470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D35A-86F9-4CD1-83C2-622D62E6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25698" cy="616857"/>
          </a:xfrm>
        </p:spPr>
        <p:txBody>
          <a:bodyPr/>
          <a:lstStyle/>
          <a:p>
            <a:r>
              <a:rPr lang="ru-RU" dirty="0"/>
              <a:t>2.4 Атрибуты и методы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5A8273-EE94-4624-8A61-9ACDB5DAA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2253" y="1452006"/>
            <a:ext cx="4971614" cy="39539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E9D1B-82E6-46A3-B110-054E27D95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99030"/>
            <a:ext cx="4428898" cy="35124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ООП Объект с точки зрения компьютера всего лишь набор  атрибутов и методов.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Атрибуты</a:t>
            </a:r>
            <a:r>
              <a:rPr lang="ru-RU" sz="1800" dirty="0"/>
              <a:t> (они же переменные, значения, константы, состояние) – это отражение свойств или признаков моделируемого объекта.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Методы</a:t>
            </a:r>
            <a:r>
              <a:rPr lang="ru-RU" sz="1800" dirty="0"/>
              <a:t> (они же функции, процедуры, подпрограммы, сообщения) – это отражение действий, которые можно выполнить с моделируемым объектом.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838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E3B3-C070-4E69-BF00-9C93E26B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09600"/>
          </a:xfrm>
        </p:spPr>
        <p:txBody>
          <a:bodyPr/>
          <a:lstStyle/>
          <a:p>
            <a:r>
              <a:rPr lang="ru-RU" dirty="0"/>
              <a:t>2.5 Типы объектов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6CE78-5435-43EE-99C9-AEC84CBA1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97430"/>
            <a:ext cx="10403945" cy="16643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Классификация</a:t>
            </a:r>
            <a:r>
              <a:rPr lang="ru-RU" sz="1800" dirty="0"/>
              <a:t> – система группировки объектов исследования или наблюдения в соответствии с их общими признаками</a:t>
            </a:r>
            <a:r>
              <a:rPr lang="en-US" sz="1800" dirty="0"/>
              <a:t>. (Wikipedia)</a:t>
            </a:r>
          </a:p>
        </p:txBody>
      </p:sp>
      <p:pic>
        <p:nvPicPr>
          <p:cNvPr id="5124" name="Picture 4" descr="Java Objects and Classes Tutorial | Java Tutorial Network">
            <a:extLst>
              <a:ext uri="{FF2B5EF4-FFF2-40B4-BE49-F238E27FC236}">
                <a16:creationId xmlns:a16="http://schemas.microsoft.com/office/drawing/2014/main" id="{3CD8CC1B-2942-4FA6-9CB4-3B0ED5F055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3112687"/>
            <a:ext cx="6172200" cy="261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59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E3B3-C070-4E69-BF00-9C93E26B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09600"/>
          </a:xfrm>
        </p:spPr>
        <p:txBody>
          <a:bodyPr/>
          <a:lstStyle/>
          <a:p>
            <a:r>
              <a:rPr lang="ru-RU" dirty="0"/>
              <a:t>2.5 Типы объектов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6CE78-5435-43EE-99C9-AEC84CBA1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97430"/>
            <a:ext cx="10403945" cy="16643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Классификация</a:t>
            </a:r>
            <a:r>
              <a:rPr lang="ru-RU" sz="1800" dirty="0"/>
              <a:t> – система группировки объектов исследования или наблюдения в соответствии с их общими признаками</a:t>
            </a:r>
            <a:r>
              <a:rPr lang="en-US" sz="1800" dirty="0"/>
              <a:t>. (Wikipedia)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/>
              <a:t>Тип</a:t>
            </a:r>
            <a:r>
              <a:rPr lang="ru-RU" sz="1800" dirty="0"/>
              <a:t> (он же </a:t>
            </a:r>
            <a:r>
              <a:rPr lang="ru-RU" sz="1800" b="1" dirty="0"/>
              <a:t>класс</a:t>
            </a:r>
            <a:r>
              <a:rPr lang="ru-RU" sz="1800" dirty="0"/>
              <a:t>) – это группа объектов имеющая некоторые общие свойства или признаки.</a:t>
            </a:r>
            <a:endParaRPr lang="en-US" sz="1800" dirty="0"/>
          </a:p>
        </p:txBody>
      </p:sp>
      <p:pic>
        <p:nvPicPr>
          <p:cNvPr id="5124" name="Picture 4" descr="Java Objects and Classes Tutorial | Java Tutorial Network">
            <a:extLst>
              <a:ext uri="{FF2B5EF4-FFF2-40B4-BE49-F238E27FC236}">
                <a16:creationId xmlns:a16="http://schemas.microsoft.com/office/drawing/2014/main" id="{3CD8CC1B-2942-4FA6-9CB4-3B0ED5F055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3112687"/>
            <a:ext cx="6172200" cy="261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69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304F-5B4C-4E15-8E02-5E0FB8D0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6533"/>
          </a:xfrm>
        </p:spPr>
        <p:txBody>
          <a:bodyPr/>
          <a:lstStyle/>
          <a:p>
            <a:r>
              <a:rPr lang="ru-RU" dirty="0"/>
              <a:t>2.6 Иерархия типов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3D1A5-F528-4C29-BD45-1794BA535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53067"/>
            <a:ext cx="3932237" cy="21142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Типы также можно группировать в другие типы, тем получая </a:t>
            </a:r>
            <a:r>
              <a:rPr lang="ru-RU" sz="1800" b="1" dirty="0"/>
              <a:t>иерархию типов</a:t>
            </a:r>
            <a:r>
              <a:rPr lang="ru-RU" sz="1800" dirty="0"/>
              <a:t>. </a:t>
            </a:r>
          </a:p>
        </p:txBody>
      </p:sp>
      <p:pic>
        <p:nvPicPr>
          <p:cNvPr id="6146" name="Picture 2" descr="Java67: 10 Essential Object Oriented Concepts for Java Developers">
            <a:extLst>
              <a:ext uri="{FF2B5EF4-FFF2-40B4-BE49-F238E27FC236}">
                <a16:creationId xmlns:a16="http://schemas.microsoft.com/office/drawing/2014/main" id="{66B4ECE5-908A-416E-936C-0A043E94DD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757743"/>
            <a:ext cx="6172200" cy="333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525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304F-5B4C-4E15-8E02-5E0FB8D0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6533"/>
          </a:xfrm>
        </p:spPr>
        <p:txBody>
          <a:bodyPr/>
          <a:lstStyle/>
          <a:p>
            <a:r>
              <a:rPr lang="ru-RU" dirty="0"/>
              <a:t>2.6 Иерархия типов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3D1A5-F528-4C29-BD45-1794BA535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53067"/>
            <a:ext cx="3932237" cy="21142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Типы также можно группировать в другие типы, тем получая </a:t>
            </a:r>
            <a:r>
              <a:rPr lang="ru-RU" sz="1800" b="1" dirty="0"/>
              <a:t>иерархию типов</a:t>
            </a:r>
            <a:r>
              <a:rPr lang="ru-RU" sz="1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В верху иерархии наиболее абстрактный тип. Внизу иерархии наиболее конкретный тип.</a:t>
            </a:r>
            <a:endParaRPr lang="en-US" sz="1800" dirty="0"/>
          </a:p>
        </p:txBody>
      </p:sp>
      <p:pic>
        <p:nvPicPr>
          <p:cNvPr id="6146" name="Picture 2" descr="Java67: 10 Essential Object Oriented Concepts for Java Developers">
            <a:extLst>
              <a:ext uri="{FF2B5EF4-FFF2-40B4-BE49-F238E27FC236}">
                <a16:creationId xmlns:a16="http://schemas.microsoft.com/office/drawing/2014/main" id="{66B4ECE5-908A-416E-936C-0A043E94DD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757743"/>
            <a:ext cx="6172200" cy="333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749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EE0F-CEEE-444F-A045-9A4F2103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82171"/>
          </a:xfrm>
        </p:spPr>
        <p:txBody>
          <a:bodyPr/>
          <a:lstStyle/>
          <a:p>
            <a:r>
              <a:rPr lang="ru-RU" dirty="0"/>
              <a:t>2.7 ООП Типы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AE1AD-779F-4A30-950B-FE9C149D5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48229"/>
            <a:ext cx="9912879" cy="17433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ООП тоже есть </a:t>
            </a:r>
            <a:r>
              <a:rPr lang="ru-RU" b="1" dirty="0"/>
              <a:t>типы</a:t>
            </a:r>
            <a:r>
              <a:rPr lang="ru-RU" dirty="0"/>
              <a:t> и их </a:t>
            </a:r>
            <a:r>
              <a:rPr lang="ru-RU" b="1" dirty="0"/>
              <a:t>иерархия</a:t>
            </a:r>
            <a:r>
              <a:rPr lang="ru-RU" dirty="0"/>
              <a:t>, они так же являются классификацией объектов. Однако…</a:t>
            </a:r>
          </a:p>
        </p:txBody>
      </p:sp>
      <p:pic>
        <p:nvPicPr>
          <p:cNvPr id="7170" name="Picture 2" descr="Python Classes and Objects - Learn By Example">
            <a:extLst>
              <a:ext uri="{FF2B5EF4-FFF2-40B4-BE49-F238E27FC236}">
                <a16:creationId xmlns:a16="http://schemas.microsoft.com/office/drawing/2014/main" id="{5919264B-AB6B-44D8-828E-807CA1F438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92" y="3429000"/>
            <a:ext cx="6172200" cy="251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411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EE0F-CEEE-444F-A045-9A4F2103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82171"/>
          </a:xfrm>
        </p:spPr>
        <p:txBody>
          <a:bodyPr/>
          <a:lstStyle/>
          <a:p>
            <a:r>
              <a:rPr lang="ru-RU" dirty="0"/>
              <a:t>2.7 ООП Типы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AE1AD-779F-4A30-950B-FE9C149D5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48229"/>
            <a:ext cx="9912879" cy="17433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ООП тоже есть </a:t>
            </a:r>
            <a:r>
              <a:rPr lang="ru-RU" b="1" dirty="0"/>
              <a:t>типы</a:t>
            </a:r>
            <a:r>
              <a:rPr lang="ru-RU" dirty="0"/>
              <a:t> и их </a:t>
            </a:r>
            <a:r>
              <a:rPr lang="ru-RU" b="1" dirty="0"/>
              <a:t>иерархия</a:t>
            </a:r>
            <a:r>
              <a:rPr lang="ru-RU" dirty="0"/>
              <a:t>, они так же являются классификацией объектов. Однако…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ООП типы </a:t>
            </a:r>
            <a:r>
              <a:rPr lang="ru-RU" dirty="0"/>
              <a:t>это не только и не столько классификация. Это прежде всего контейнеры для кода! Место для атрибутов и методов.</a:t>
            </a:r>
          </a:p>
        </p:txBody>
      </p:sp>
      <p:pic>
        <p:nvPicPr>
          <p:cNvPr id="7170" name="Picture 2" descr="Python Classes and Objects - Learn By Example">
            <a:extLst>
              <a:ext uri="{FF2B5EF4-FFF2-40B4-BE49-F238E27FC236}">
                <a16:creationId xmlns:a16="http://schemas.microsoft.com/office/drawing/2014/main" id="{5919264B-AB6B-44D8-828E-807CA1F438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92" y="3429000"/>
            <a:ext cx="6172200" cy="251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719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EE0F-CEEE-444F-A045-9A4F2103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82171"/>
          </a:xfrm>
        </p:spPr>
        <p:txBody>
          <a:bodyPr/>
          <a:lstStyle/>
          <a:p>
            <a:r>
              <a:rPr lang="ru-RU" dirty="0"/>
              <a:t>2.7 ООП Типы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AE1AD-779F-4A30-950B-FE9C149D5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48229"/>
            <a:ext cx="9912879" cy="17433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ООП тоже есть </a:t>
            </a:r>
            <a:r>
              <a:rPr lang="ru-RU" b="1" dirty="0"/>
              <a:t>типы</a:t>
            </a:r>
            <a:r>
              <a:rPr lang="ru-RU" dirty="0"/>
              <a:t> и их </a:t>
            </a:r>
            <a:r>
              <a:rPr lang="ru-RU" b="1" dirty="0"/>
              <a:t>иерархия</a:t>
            </a:r>
            <a:r>
              <a:rPr lang="ru-RU" dirty="0"/>
              <a:t>, они так же являются классификацией объектов. Однако…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ООП типы </a:t>
            </a:r>
            <a:r>
              <a:rPr lang="ru-RU" dirty="0"/>
              <a:t>это не только и не столько классификация. Это прежде всего контейнеры для кода! Место для атрибутов и методов.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ООП тип это как </a:t>
            </a:r>
            <a:r>
              <a:rPr lang="ru-RU" b="1" dirty="0"/>
              <a:t>чертёж</a:t>
            </a:r>
            <a:r>
              <a:rPr lang="ru-RU" dirty="0"/>
              <a:t> ООП объекта.</a:t>
            </a:r>
          </a:p>
        </p:txBody>
      </p:sp>
      <p:pic>
        <p:nvPicPr>
          <p:cNvPr id="7170" name="Picture 2" descr="Python Classes and Objects - Learn By Example">
            <a:extLst>
              <a:ext uri="{FF2B5EF4-FFF2-40B4-BE49-F238E27FC236}">
                <a16:creationId xmlns:a16="http://schemas.microsoft.com/office/drawing/2014/main" id="{5919264B-AB6B-44D8-828E-807CA1F438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92" y="3429000"/>
            <a:ext cx="6172200" cy="251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10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D767-BA25-4BEF-AE35-31F7B7B3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1.1 Что такое типы?</a:t>
            </a:r>
            <a:endParaRPr lang="en-US" dirty="0"/>
          </a:p>
        </p:txBody>
      </p:sp>
      <p:pic>
        <p:nvPicPr>
          <p:cNvPr id="1028" name="Picture 4" descr="Data types. SQL general data types - online presentation">
            <a:extLst>
              <a:ext uri="{FF2B5EF4-FFF2-40B4-BE49-F238E27FC236}">
                <a16:creationId xmlns:a16="http://schemas.microsoft.com/office/drawing/2014/main" id="{E7ABCB6E-2076-4F03-8DF9-04A65176DF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67" y="1769533"/>
            <a:ext cx="8966200" cy="456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37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EE0F-CEEE-444F-A045-9A4F2103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82171"/>
          </a:xfrm>
        </p:spPr>
        <p:txBody>
          <a:bodyPr/>
          <a:lstStyle/>
          <a:p>
            <a:r>
              <a:rPr lang="ru-RU" dirty="0"/>
              <a:t>2.7 ООП Типы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AE1AD-779F-4A30-950B-FE9C149D5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48229"/>
            <a:ext cx="9912879" cy="174339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ООП тоже есть </a:t>
            </a:r>
            <a:r>
              <a:rPr lang="ru-RU" b="1" dirty="0"/>
              <a:t>типы</a:t>
            </a:r>
            <a:r>
              <a:rPr lang="ru-RU" dirty="0"/>
              <a:t> и их </a:t>
            </a:r>
            <a:r>
              <a:rPr lang="ru-RU" b="1" dirty="0"/>
              <a:t>иерархия</a:t>
            </a:r>
            <a:r>
              <a:rPr lang="ru-RU" dirty="0"/>
              <a:t>, они так же являются классификацией объектов. Однако…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ООП типы </a:t>
            </a:r>
            <a:r>
              <a:rPr lang="ru-RU" dirty="0"/>
              <a:t>это не только и не столько классификация. Это прежде всего контейнеры для кода! Место для атрибутов и методов.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ООП тип это как </a:t>
            </a:r>
            <a:r>
              <a:rPr lang="ru-RU" b="1" dirty="0"/>
              <a:t>чертёж</a:t>
            </a:r>
            <a:r>
              <a:rPr lang="ru-RU" dirty="0"/>
              <a:t> ООП объекта.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Система типов — совокупность правил в языках программирования, назначающих свойства, именуемые типами, различным конструкциям, составляющим программу — таким как переменные, выражения, функции или модули. (</a:t>
            </a:r>
            <a:r>
              <a:rPr lang="en-US" dirty="0"/>
              <a:t>Wikipedia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7170" name="Picture 2" descr="Python Classes and Objects - Learn By Example">
            <a:extLst>
              <a:ext uri="{FF2B5EF4-FFF2-40B4-BE49-F238E27FC236}">
                <a16:creationId xmlns:a16="http://schemas.microsoft.com/office/drawing/2014/main" id="{5919264B-AB6B-44D8-828E-807CA1F438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92" y="3429000"/>
            <a:ext cx="6172200" cy="251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807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3E3E-0E18-4A63-A90F-8C8B5CE2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3.1  </a:t>
            </a:r>
            <a:r>
              <a:rPr lang="ru-RU" dirty="0"/>
              <a:t>ООП + ФП = </a:t>
            </a:r>
            <a:r>
              <a:rPr lang="en-US" dirty="0"/>
              <a:t>Scala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53525-5BF7-4042-B72C-67435C4F1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88571"/>
            <a:ext cx="5706155" cy="41946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Многие противопоставляют Объектно-Ориентированное и Функциональное программирование.</a:t>
            </a:r>
          </a:p>
        </p:txBody>
      </p:sp>
      <p:pic>
        <p:nvPicPr>
          <p:cNvPr id="8194" name="Picture 2" descr="oop vs fp : Global Nerdy">
            <a:extLst>
              <a:ext uri="{FF2B5EF4-FFF2-40B4-BE49-F238E27FC236}">
                <a16:creationId xmlns:a16="http://schemas.microsoft.com/office/drawing/2014/main" id="{5C48C155-7260-4F2A-8D48-0B1EAB9319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16" y="1830308"/>
            <a:ext cx="4841345" cy="271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12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3E3E-0E18-4A63-A90F-8C8B5CE2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3.1  </a:t>
            </a:r>
            <a:r>
              <a:rPr lang="ru-RU" dirty="0"/>
              <a:t>ООП + ФП = </a:t>
            </a:r>
            <a:r>
              <a:rPr lang="en-US" dirty="0"/>
              <a:t>Scala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53525-5BF7-4042-B72C-67435C4F1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88571"/>
            <a:ext cx="5706155" cy="41946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Многие противопоставляют Объектно-Ориентированное и Функциональное программирование.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Не надо так</a:t>
            </a:r>
          </a:p>
        </p:txBody>
      </p:sp>
      <p:pic>
        <p:nvPicPr>
          <p:cNvPr id="8194" name="Picture 2" descr="oop vs fp : Global Nerdy">
            <a:extLst>
              <a:ext uri="{FF2B5EF4-FFF2-40B4-BE49-F238E27FC236}">
                <a16:creationId xmlns:a16="http://schemas.microsoft.com/office/drawing/2014/main" id="{5C48C155-7260-4F2A-8D48-0B1EAB9319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16" y="1830308"/>
            <a:ext cx="4841345" cy="271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505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3E3E-0E18-4A63-A90F-8C8B5CE2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3.1  </a:t>
            </a:r>
            <a:r>
              <a:rPr lang="ru-RU" dirty="0"/>
              <a:t>ООП + ФП = </a:t>
            </a:r>
            <a:r>
              <a:rPr lang="en-US" dirty="0"/>
              <a:t>Scala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53525-5BF7-4042-B72C-67435C4F1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88571"/>
            <a:ext cx="5706155" cy="41946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Многие противопоставляют Объектно-Ориентированное и Функциональное программирование.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Не надо так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ООП и ФП не просто совместимы но и прекрасно дополняют друг друга. </a:t>
            </a:r>
          </a:p>
        </p:txBody>
      </p:sp>
      <p:pic>
        <p:nvPicPr>
          <p:cNvPr id="8194" name="Picture 2" descr="oop vs fp : Global Nerdy">
            <a:extLst>
              <a:ext uri="{FF2B5EF4-FFF2-40B4-BE49-F238E27FC236}">
                <a16:creationId xmlns:a16="http://schemas.microsoft.com/office/drawing/2014/main" id="{5C48C155-7260-4F2A-8D48-0B1EAB9319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16" y="1830308"/>
            <a:ext cx="4841345" cy="271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3E3E-0E18-4A63-A90F-8C8B5CE2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3.1  </a:t>
            </a:r>
            <a:r>
              <a:rPr lang="ru-RU" dirty="0"/>
              <a:t>ООП + ФП = </a:t>
            </a:r>
            <a:r>
              <a:rPr lang="en-US" dirty="0"/>
              <a:t>Scala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53525-5BF7-4042-B72C-67435C4F1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88571"/>
            <a:ext cx="5706155" cy="41946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Многие противопоставляют Объектно-Ориентированное и Функциональное программирование.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Не надо так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ООП и ФП не просто совместимы но и прекрасно дополняют друг друга.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ООП – это инструменты дизайна и структурирования кода.</a:t>
            </a:r>
          </a:p>
        </p:txBody>
      </p:sp>
      <p:pic>
        <p:nvPicPr>
          <p:cNvPr id="8194" name="Picture 2" descr="oop vs fp : Global Nerdy">
            <a:extLst>
              <a:ext uri="{FF2B5EF4-FFF2-40B4-BE49-F238E27FC236}">
                <a16:creationId xmlns:a16="http://schemas.microsoft.com/office/drawing/2014/main" id="{5C48C155-7260-4F2A-8D48-0B1EAB9319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16" y="1830308"/>
            <a:ext cx="4841345" cy="271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640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3E3E-0E18-4A63-A90F-8C8B5CE2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3.1  </a:t>
            </a:r>
            <a:r>
              <a:rPr lang="ru-RU" dirty="0"/>
              <a:t>ООП + ФП = </a:t>
            </a:r>
            <a:r>
              <a:rPr lang="en-US" dirty="0"/>
              <a:t>Scala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53525-5BF7-4042-B72C-67435C4F1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88571"/>
            <a:ext cx="5706155" cy="41946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Многие противопоставляют Объектно-Ориентированное и Функциональное программирование.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Не надо так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ООП и ФП не просто совместимы но и прекрасно дополняют друг друга.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ООП – это инструменты дизайна и структурирования кода.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ФП – это инструменты для манипуляции с объектами.</a:t>
            </a:r>
          </a:p>
        </p:txBody>
      </p:sp>
      <p:pic>
        <p:nvPicPr>
          <p:cNvPr id="8194" name="Picture 2" descr="oop vs fp : Global Nerdy">
            <a:extLst>
              <a:ext uri="{FF2B5EF4-FFF2-40B4-BE49-F238E27FC236}">
                <a16:creationId xmlns:a16="http://schemas.microsoft.com/office/drawing/2014/main" id="{5C48C155-7260-4F2A-8D48-0B1EAB9319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16" y="1830308"/>
            <a:ext cx="4841345" cy="271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61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3E3E-0E18-4A63-A90F-8C8B5CE2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3.1  </a:t>
            </a:r>
            <a:r>
              <a:rPr lang="ru-RU" dirty="0"/>
              <a:t>ООП + ФП = </a:t>
            </a:r>
            <a:r>
              <a:rPr lang="en-US" dirty="0"/>
              <a:t>Scala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53525-5BF7-4042-B72C-67435C4F1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88571"/>
            <a:ext cx="5706155" cy="41946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Многие противопоставляют Объектно-Ориентированное и Функциональное программирование.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Не надо так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ООП и ФП не просто совместимы но и прекрасно дополняют друг друга.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ООП – это инструменты дизайна и структурирования кода.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ФП – это инструменты для манипуляции с объектами.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/>
          </a:p>
          <a:p>
            <a:r>
              <a:rPr lang="ru-RU" sz="1800" dirty="0"/>
              <a:t>Сегодня будем больше говорить об ООП, про ФП в следующих лекциях.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194" name="Picture 2" descr="oop vs fp : Global Nerdy">
            <a:extLst>
              <a:ext uri="{FF2B5EF4-FFF2-40B4-BE49-F238E27FC236}">
                <a16:creationId xmlns:a16="http://schemas.microsoft.com/office/drawing/2014/main" id="{5C48C155-7260-4F2A-8D48-0B1EAB9319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16" y="1830308"/>
            <a:ext cx="4841345" cy="271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678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ECA6-DE54-42D2-BE49-43AA4897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ru-RU" dirty="0"/>
              <a:t>3.2 Демо-</a:t>
            </a:r>
            <a:r>
              <a:rPr lang="ru-RU" dirty="0" err="1"/>
              <a:t>кодинг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F3B88-838F-4FA3-8E3B-727FBE414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61143"/>
            <a:ext cx="3932237" cy="15027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Определение типа</a:t>
            </a:r>
            <a:r>
              <a:rPr lang="en-US" sz="1800" dirty="0"/>
              <a:t> </a:t>
            </a:r>
            <a:r>
              <a:rPr lang="en-US" sz="1800" b="1" dirty="0"/>
              <a:t>Car</a:t>
            </a:r>
            <a:endParaRPr lang="ru-RU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Создание объекта</a:t>
            </a:r>
            <a:r>
              <a:rPr lang="en-US" sz="1800" dirty="0"/>
              <a:t> </a:t>
            </a:r>
            <a:r>
              <a:rPr lang="en-US" sz="1800" b="1" dirty="0"/>
              <a:t>new Car</a:t>
            </a:r>
            <a:endParaRPr lang="ru-RU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Запуск приложения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Аргументы конструктора</a:t>
            </a:r>
            <a:endParaRPr lang="en-US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32F4CE-F73F-4EE0-896D-F7D2DDB79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1319" y="722312"/>
            <a:ext cx="4756679" cy="5161503"/>
          </a:xfrm>
        </p:spPr>
      </p:pic>
    </p:spTree>
    <p:extLst>
      <p:ext uri="{BB962C8B-B14F-4D97-AF65-F5344CB8AC3E}">
        <p14:creationId xmlns:p14="http://schemas.microsoft.com/office/powerpoint/2010/main" val="2549674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E55B-5861-418D-99AF-3C146C42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92667"/>
          </a:xfrm>
        </p:spPr>
        <p:txBody>
          <a:bodyPr/>
          <a:lstStyle/>
          <a:p>
            <a:r>
              <a:rPr lang="en-US" dirty="0"/>
              <a:t>4.1 </a:t>
            </a:r>
            <a:r>
              <a:rPr lang="ru-RU" dirty="0"/>
              <a:t>Все типы из типов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0C633B-BE0C-469E-88D5-FE5D66A0C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0789" y="1338780"/>
            <a:ext cx="4229131" cy="33337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1E041-DCBA-4562-8CAF-3C02C1659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38780"/>
            <a:ext cx="6026679" cy="28776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Определяя тип </a:t>
            </a:r>
            <a:r>
              <a:rPr lang="en-US" sz="1800" dirty="0"/>
              <a:t>Car</a:t>
            </a:r>
            <a:r>
              <a:rPr lang="ru-RU" sz="1800" dirty="0"/>
              <a:t> мы собрали его из типов </a:t>
            </a:r>
            <a:r>
              <a:rPr lang="en-US" sz="1800" dirty="0"/>
              <a:t>String, Int, Boolean. </a:t>
            </a:r>
          </a:p>
        </p:txBody>
      </p:sp>
    </p:spTree>
    <p:extLst>
      <p:ext uri="{BB962C8B-B14F-4D97-AF65-F5344CB8AC3E}">
        <p14:creationId xmlns:p14="http://schemas.microsoft.com/office/powerpoint/2010/main" val="4219040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E55B-5861-418D-99AF-3C146C42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92667"/>
          </a:xfrm>
        </p:spPr>
        <p:txBody>
          <a:bodyPr/>
          <a:lstStyle/>
          <a:p>
            <a:r>
              <a:rPr lang="en-US" dirty="0"/>
              <a:t>4.1 </a:t>
            </a:r>
            <a:r>
              <a:rPr lang="ru-RU" dirty="0"/>
              <a:t>Все типы из типов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0C633B-BE0C-469E-88D5-FE5D66A0C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0789" y="1338780"/>
            <a:ext cx="4229131" cy="33337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1E041-DCBA-4562-8CAF-3C02C1659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38780"/>
            <a:ext cx="6026679" cy="28776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Определяя тип </a:t>
            </a:r>
            <a:r>
              <a:rPr lang="en-US" sz="1800" dirty="0"/>
              <a:t>Car</a:t>
            </a:r>
            <a:r>
              <a:rPr lang="ru-RU" sz="1800" dirty="0"/>
              <a:t> мы собрали его из типов </a:t>
            </a:r>
            <a:r>
              <a:rPr lang="en-US" sz="1800" dirty="0"/>
              <a:t>String, Int, Boolean.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Сборка типов из типов это фундаментальный принцип в ООП, называемый </a:t>
            </a:r>
            <a:r>
              <a:rPr lang="ru-RU" sz="1800" b="1" dirty="0"/>
              <a:t>композиция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94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3E54-CD3C-4416-8437-2F9AB5AF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ru-RU" dirty="0"/>
              <a:t>2.1 Объекты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78ADC-6160-409A-8948-F098323A6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09133"/>
            <a:ext cx="4733698" cy="4759855"/>
          </a:xfrm>
        </p:spPr>
        <p:txBody>
          <a:bodyPr>
            <a:normAutofit/>
          </a:bodyPr>
          <a:lstStyle/>
          <a:p>
            <a:r>
              <a:rPr lang="ru-RU" sz="1800" b="1" dirty="0"/>
              <a:t>Объект</a:t>
            </a:r>
            <a:r>
              <a:rPr lang="ru-RU" sz="1800" dirty="0"/>
              <a:t> – это всё что угодно, что вы (являясь в свою очередь </a:t>
            </a:r>
            <a:r>
              <a:rPr lang="ru-RU" sz="1800" b="1" dirty="0"/>
              <a:t>субъектом</a:t>
            </a:r>
            <a:r>
              <a:rPr lang="ru-RU" sz="1800" dirty="0"/>
              <a:t>) можете выдел как отдельную сущность.</a:t>
            </a:r>
          </a:p>
        </p:txBody>
      </p:sp>
      <p:pic>
        <p:nvPicPr>
          <p:cNvPr id="2052" name="Picture 4" descr="Awakening and the subject-object dynamic | Awareness Now!">
            <a:extLst>
              <a:ext uri="{FF2B5EF4-FFF2-40B4-BE49-F238E27FC236}">
                <a16:creationId xmlns:a16="http://schemas.microsoft.com/office/drawing/2014/main" id="{0020DC5B-A800-4C17-B73C-E05475D1EF7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" r="5446"/>
          <a:stretch>
            <a:fillRect/>
          </a:stretch>
        </p:blipFill>
        <p:spPr bwMode="auto">
          <a:xfrm>
            <a:off x="6030686" y="1539876"/>
            <a:ext cx="5654902" cy="432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80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E55B-5861-418D-99AF-3C146C42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92667"/>
          </a:xfrm>
        </p:spPr>
        <p:txBody>
          <a:bodyPr/>
          <a:lstStyle/>
          <a:p>
            <a:r>
              <a:rPr lang="en-US" dirty="0"/>
              <a:t>4.1 </a:t>
            </a:r>
            <a:r>
              <a:rPr lang="ru-RU" dirty="0"/>
              <a:t>Все типы из типов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0C633B-BE0C-469E-88D5-FE5D66A0C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0789" y="1338780"/>
            <a:ext cx="4229131" cy="33337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1E041-DCBA-4562-8CAF-3C02C1659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38780"/>
            <a:ext cx="6026679" cy="28776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Определяя тип </a:t>
            </a:r>
            <a:r>
              <a:rPr lang="en-US" sz="1800" dirty="0"/>
              <a:t>Car</a:t>
            </a:r>
            <a:r>
              <a:rPr lang="ru-RU" sz="1800" dirty="0"/>
              <a:t> мы собрали его из типов </a:t>
            </a:r>
            <a:r>
              <a:rPr lang="en-US" sz="1800" dirty="0"/>
              <a:t>String, Int, Boolean.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Сборка типов из типов это фундаментальный принцип в ООП, называемый </a:t>
            </a:r>
            <a:r>
              <a:rPr lang="ru-RU" sz="1800" b="1" dirty="0"/>
              <a:t>композиция</a:t>
            </a:r>
            <a:r>
              <a:rPr lang="ru-RU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Композиция это то чему вы будете посвящать существенную часть времени будучи профессиональным программистом.  </a:t>
            </a:r>
          </a:p>
        </p:txBody>
      </p:sp>
    </p:spTree>
    <p:extLst>
      <p:ext uri="{BB962C8B-B14F-4D97-AF65-F5344CB8AC3E}">
        <p14:creationId xmlns:p14="http://schemas.microsoft.com/office/powerpoint/2010/main" val="1120246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E55B-5861-418D-99AF-3C146C42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92667"/>
          </a:xfrm>
        </p:spPr>
        <p:txBody>
          <a:bodyPr/>
          <a:lstStyle/>
          <a:p>
            <a:r>
              <a:rPr lang="en-US" dirty="0"/>
              <a:t>4.1 </a:t>
            </a:r>
            <a:r>
              <a:rPr lang="ru-RU" dirty="0"/>
              <a:t>Все типы из типов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0C633B-BE0C-469E-88D5-FE5D66A0C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0789" y="1338780"/>
            <a:ext cx="4229131" cy="33337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1E041-DCBA-4562-8CAF-3C02C1659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38780"/>
            <a:ext cx="6026679" cy="28776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Определяя тип </a:t>
            </a:r>
            <a:r>
              <a:rPr lang="en-US" sz="1800" dirty="0"/>
              <a:t>Car</a:t>
            </a:r>
            <a:r>
              <a:rPr lang="ru-RU" sz="1800" dirty="0"/>
              <a:t> мы собрали его из типов </a:t>
            </a:r>
            <a:r>
              <a:rPr lang="en-US" sz="1800" dirty="0"/>
              <a:t>String, Int, Boolean.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Сборка типов из типов это фундаментальный принцип в ООП, называемый </a:t>
            </a:r>
            <a:r>
              <a:rPr lang="ru-RU" sz="1800" b="1" dirty="0"/>
              <a:t>композиция</a:t>
            </a:r>
            <a:r>
              <a:rPr lang="ru-RU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Композиция это то чему вы будете посвящать существенную часть времени будучи профессиональным программистом.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Значит ли это что </a:t>
            </a:r>
            <a:r>
              <a:rPr lang="ru-RU" sz="1800" b="1" dirty="0"/>
              <a:t>все типы являются композицией из типов</a:t>
            </a:r>
            <a:r>
              <a:rPr lang="ru-RU" sz="1800" dirty="0"/>
              <a:t>!?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7345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95A9-00AF-4F2E-AE5B-456BFC68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773612" cy="530225"/>
          </a:xfrm>
        </p:spPr>
        <p:txBody>
          <a:bodyPr>
            <a:normAutofit fontScale="90000"/>
          </a:bodyPr>
          <a:lstStyle/>
          <a:p>
            <a:r>
              <a:rPr lang="ru-RU" dirty="0"/>
              <a:t>4.2 Предопределённые типы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8541C-AAF8-4F3E-85FE-46277545E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393372"/>
            <a:ext cx="4773612" cy="34398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Нет</a:t>
            </a:r>
            <a:r>
              <a:rPr lang="ru-RU" sz="1800" dirty="0"/>
              <a:t>, не все типы являются композицией из типов!</a:t>
            </a:r>
          </a:p>
        </p:txBody>
      </p:sp>
      <p:pic>
        <p:nvPicPr>
          <p:cNvPr id="10242" name="Picture 2" descr="Malwa Bricks Company (Brick Kiln), Sangat - Brick Manufacturers in Bhatinda  - Justdial">
            <a:extLst>
              <a:ext uri="{FF2B5EF4-FFF2-40B4-BE49-F238E27FC236}">
                <a16:creationId xmlns:a16="http://schemas.microsoft.com/office/drawing/2014/main" id="{86462AF4-BE56-4FD5-82D4-850C996A03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72" y="1827039"/>
            <a:ext cx="4591730" cy="317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279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95A9-00AF-4F2E-AE5B-456BFC68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773612" cy="530225"/>
          </a:xfrm>
        </p:spPr>
        <p:txBody>
          <a:bodyPr>
            <a:normAutofit fontScale="90000"/>
          </a:bodyPr>
          <a:lstStyle/>
          <a:p>
            <a:r>
              <a:rPr lang="ru-RU" dirty="0"/>
              <a:t>4.2 Предопределённые типы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8541C-AAF8-4F3E-85FE-46277545E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393372"/>
            <a:ext cx="4773612" cy="34398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Нет</a:t>
            </a:r>
            <a:r>
              <a:rPr lang="ru-RU" sz="1800" dirty="0"/>
              <a:t>, не все типы являются композицией из типов!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Должны существовать самые первые типы,  до которых не существовало типов совсем. И следовательно они не могут быть собраны из других типов.</a:t>
            </a:r>
          </a:p>
        </p:txBody>
      </p:sp>
      <p:pic>
        <p:nvPicPr>
          <p:cNvPr id="10242" name="Picture 2" descr="Malwa Bricks Company (Brick Kiln), Sangat - Brick Manufacturers in Bhatinda  - Justdial">
            <a:extLst>
              <a:ext uri="{FF2B5EF4-FFF2-40B4-BE49-F238E27FC236}">
                <a16:creationId xmlns:a16="http://schemas.microsoft.com/office/drawing/2014/main" id="{86462AF4-BE56-4FD5-82D4-850C996A03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72" y="1827039"/>
            <a:ext cx="4591730" cy="317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188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95A9-00AF-4F2E-AE5B-456BFC68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773612" cy="530225"/>
          </a:xfrm>
        </p:spPr>
        <p:txBody>
          <a:bodyPr>
            <a:normAutofit fontScale="90000"/>
          </a:bodyPr>
          <a:lstStyle/>
          <a:p>
            <a:r>
              <a:rPr lang="ru-RU" dirty="0"/>
              <a:t>4.2 Предопределённые типы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8541C-AAF8-4F3E-85FE-46277545E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393372"/>
            <a:ext cx="4773612" cy="34398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Нет</a:t>
            </a:r>
            <a:r>
              <a:rPr lang="ru-RU" sz="1800" dirty="0"/>
              <a:t>, не все типы являются композицией из типов!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Должны существовать самые первые типы,  до которых не существовало типов совсем. И следовательно они не могут быть собраны из других типов.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Такие типы есть в скале и они называются </a:t>
            </a:r>
            <a:r>
              <a:rPr lang="ru-RU" sz="1800" b="1" dirty="0"/>
              <a:t>предопределённые типы</a:t>
            </a:r>
            <a:r>
              <a:rPr lang="ru-RU" sz="1800" dirty="0"/>
              <a:t>.</a:t>
            </a:r>
          </a:p>
        </p:txBody>
      </p:sp>
      <p:pic>
        <p:nvPicPr>
          <p:cNvPr id="10242" name="Picture 2" descr="Malwa Bricks Company (Brick Kiln), Sangat - Brick Manufacturers in Bhatinda  - Justdial">
            <a:extLst>
              <a:ext uri="{FF2B5EF4-FFF2-40B4-BE49-F238E27FC236}">
                <a16:creationId xmlns:a16="http://schemas.microsoft.com/office/drawing/2014/main" id="{86462AF4-BE56-4FD5-82D4-850C996A03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72" y="1827039"/>
            <a:ext cx="4591730" cy="317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530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95A9-00AF-4F2E-AE5B-456BFC68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773612" cy="530225"/>
          </a:xfrm>
        </p:spPr>
        <p:txBody>
          <a:bodyPr>
            <a:normAutofit fontScale="90000"/>
          </a:bodyPr>
          <a:lstStyle/>
          <a:p>
            <a:r>
              <a:rPr lang="ru-RU" dirty="0"/>
              <a:t>4.2 Предопределённые типы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8541C-AAF8-4F3E-85FE-46277545E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393372"/>
            <a:ext cx="4773612" cy="34398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Нет</a:t>
            </a:r>
            <a:r>
              <a:rPr lang="ru-RU" sz="1800" dirty="0"/>
              <a:t>, не все типы являются композицией из типов!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Должны существовать самые первые типы,  до которых не существовало типов совсем. И следовательно они не могут быть собраны из других типов.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Такие типы есть в скале и они называются </a:t>
            </a:r>
            <a:r>
              <a:rPr lang="ru-RU" sz="1800" b="1" dirty="0"/>
              <a:t>предопределённые типы</a:t>
            </a:r>
            <a:r>
              <a:rPr lang="ru-RU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Можно думать о них как о самых простых и базовых кирпичиках, в основании всех остальных типов. </a:t>
            </a:r>
            <a:endParaRPr lang="en-US" sz="1800" dirty="0"/>
          </a:p>
        </p:txBody>
      </p:sp>
      <p:pic>
        <p:nvPicPr>
          <p:cNvPr id="10242" name="Picture 2" descr="Malwa Bricks Company (Brick Kiln), Sangat - Brick Manufacturers in Bhatinda  - Justdial">
            <a:extLst>
              <a:ext uri="{FF2B5EF4-FFF2-40B4-BE49-F238E27FC236}">
                <a16:creationId xmlns:a16="http://schemas.microsoft.com/office/drawing/2014/main" id="{86462AF4-BE56-4FD5-82D4-850C996A03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72" y="1827039"/>
            <a:ext cx="4591730" cy="317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385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9E8C-3B90-4B73-A828-CE8B0106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6383" cy="539750"/>
          </a:xfrm>
        </p:spPr>
        <p:txBody>
          <a:bodyPr/>
          <a:lstStyle/>
          <a:p>
            <a:r>
              <a:rPr lang="ru-RU" dirty="0"/>
              <a:t>5.1 Предопределённые типы в </a:t>
            </a:r>
            <a:r>
              <a:rPr lang="en-US" dirty="0"/>
              <a:t>Scala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5E821-5A3E-44EA-873D-332A42CF1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24857"/>
            <a:ext cx="3932237" cy="47441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Предопределённых типов в </a:t>
            </a:r>
            <a:r>
              <a:rPr lang="en-US" dirty="0"/>
              <a:t>Scala </a:t>
            </a:r>
            <a:r>
              <a:rPr lang="ru-RU" dirty="0"/>
              <a:t>всего 9: </a:t>
            </a:r>
            <a:r>
              <a:rPr lang="en-US" b="1" dirty="0"/>
              <a:t>Byte</a:t>
            </a:r>
            <a:r>
              <a:rPr lang="en-US" dirty="0"/>
              <a:t>,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, </a:t>
            </a:r>
            <a:r>
              <a:rPr lang="en-US" b="1" dirty="0"/>
              <a:t>Boolean</a:t>
            </a:r>
            <a:r>
              <a:rPr lang="en-US" dirty="0"/>
              <a:t>, </a:t>
            </a:r>
            <a:r>
              <a:rPr lang="en-US" b="1" dirty="0"/>
              <a:t>Char</a:t>
            </a:r>
            <a:r>
              <a:rPr lang="en-US" dirty="0"/>
              <a:t>, </a:t>
            </a:r>
            <a:r>
              <a:rPr lang="en-US" b="1" dirty="0"/>
              <a:t>Long</a:t>
            </a:r>
            <a:r>
              <a:rPr lang="en-US" dirty="0"/>
              <a:t>, </a:t>
            </a:r>
            <a:r>
              <a:rPr lang="en-US" b="1" dirty="0"/>
              <a:t>Int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 и </a:t>
            </a:r>
            <a:r>
              <a:rPr lang="en-US" b="1" dirty="0"/>
              <a:t>Unit</a:t>
            </a:r>
            <a:r>
              <a:rPr lang="ru-RU" b="1" dirty="0"/>
              <a:t>. </a:t>
            </a:r>
            <a:endParaRPr lang="ru-RU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E84335C-A956-4B51-BF0E-40CC1FB7E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0813" y="1652587"/>
            <a:ext cx="6076950" cy="3543300"/>
          </a:xfrm>
        </p:spPr>
      </p:pic>
    </p:spTree>
    <p:extLst>
      <p:ext uri="{BB962C8B-B14F-4D97-AF65-F5344CB8AC3E}">
        <p14:creationId xmlns:p14="http://schemas.microsoft.com/office/powerpoint/2010/main" val="1366878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9E8C-3B90-4B73-A828-CE8B0106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6383" cy="539750"/>
          </a:xfrm>
        </p:spPr>
        <p:txBody>
          <a:bodyPr/>
          <a:lstStyle/>
          <a:p>
            <a:r>
              <a:rPr lang="ru-RU" dirty="0"/>
              <a:t>5.1 Предопределённые типы в </a:t>
            </a:r>
            <a:r>
              <a:rPr lang="en-US" dirty="0"/>
              <a:t>Scala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5E821-5A3E-44EA-873D-332A42CF1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24857"/>
            <a:ext cx="3932237" cy="47441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Предопределённых типов в </a:t>
            </a:r>
            <a:r>
              <a:rPr lang="en-US" dirty="0"/>
              <a:t>Scala </a:t>
            </a:r>
            <a:r>
              <a:rPr lang="ru-RU" dirty="0"/>
              <a:t>всего 9: </a:t>
            </a:r>
            <a:r>
              <a:rPr lang="en-US" b="1" dirty="0"/>
              <a:t>Byte</a:t>
            </a:r>
            <a:r>
              <a:rPr lang="en-US" dirty="0"/>
              <a:t>,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, </a:t>
            </a:r>
            <a:r>
              <a:rPr lang="en-US" b="1" dirty="0"/>
              <a:t>Boolean</a:t>
            </a:r>
            <a:r>
              <a:rPr lang="en-US" dirty="0"/>
              <a:t>, </a:t>
            </a:r>
            <a:r>
              <a:rPr lang="en-US" b="1" dirty="0"/>
              <a:t>Char</a:t>
            </a:r>
            <a:r>
              <a:rPr lang="en-US" dirty="0"/>
              <a:t>, </a:t>
            </a:r>
            <a:r>
              <a:rPr lang="en-US" b="1" dirty="0"/>
              <a:t>Long</a:t>
            </a:r>
            <a:r>
              <a:rPr lang="en-US" dirty="0"/>
              <a:t>, </a:t>
            </a:r>
            <a:r>
              <a:rPr lang="en-US" b="1" dirty="0"/>
              <a:t>Int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 и </a:t>
            </a:r>
            <a:r>
              <a:rPr lang="en-US" b="1" dirty="0"/>
              <a:t>Unit</a:t>
            </a:r>
            <a:r>
              <a:rPr lang="ru-RU" b="1" dirty="0"/>
              <a:t>.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иерархии типов </a:t>
            </a:r>
            <a:r>
              <a:rPr lang="en-US" dirty="0"/>
              <a:t>Scala</a:t>
            </a:r>
            <a:r>
              <a:rPr lang="ru-RU" dirty="0"/>
              <a:t>, предопределённые типы занимают свое место между </a:t>
            </a:r>
            <a:r>
              <a:rPr lang="en-US" b="1" dirty="0" err="1"/>
              <a:t>AnyVal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Nothing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E84335C-A956-4B51-BF0E-40CC1FB7E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0813" y="1656706"/>
            <a:ext cx="6076950" cy="3543300"/>
          </a:xfrm>
        </p:spPr>
      </p:pic>
    </p:spTree>
    <p:extLst>
      <p:ext uri="{BB962C8B-B14F-4D97-AF65-F5344CB8AC3E}">
        <p14:creationId xmlns:p14="http://schemas.microsoft.com/office/powerpoint/2010/main" val="38325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B950-DAE5-443F-8435-0750BE4B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16857"/>
          </a:xfrm>
        </p:spPr>
        <p:txBody>
          <a:bodyPr/>
          <a:lstStyle/>
          <a:p>
            <a:r>
              <a:rPr lang="ru-RU" dirty="0"/>
              <a:t>5.</a:t>
            </a:r>
            <a:r>
              <a:rPr lang="en-US" dirty="0"/>
              <a:t>2</a:t>
            </a:r>
            <a:r>
              <a:rPr lang="ru-RU" dirty="0"/>
              <a:t> Демо-</a:t>
            </a:r>
            <a:r>
              <a:rPr lang="ru-RU" dirty="0" err="1"/>
              <a:t>кодинг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9381F-27ED-4375-9888-126EAE184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20800"/>
            <a:ext cx="4399869" cy="45481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поза-прошлой лекции мы узнали о </a:t>
            </a:r>
            <a:r>
              <a:rPr lang="en-US" dirty="0"/>
              <a:t>Byte, Double, Float, Boolean </a:t>
            </a:r>
            <a:r>
              <a:rPr lang="ru-RU" dirty="0"/>
              <a:t>и </a:t>
            </a:r>
            <a:r>
              <a:rPr lang="en-US" dirty="0"/>
              <a:t>Char</a:t>
            </a:r>
            <a:r>
              <a:rPr lang="ru-RU" dirty="0"/>
              <a:t>. Сегодня об оставшихся 4-х: </a:t>
            </a:r>
            <a:r>
              <a:rPr lang="en-US" b="1" dirty="0"/>
              <a:t>Long</a:t>
            </a:r>
            <a:r>
              <a:rPr lang="en-US" dirty="0"/>
              <a:t>, </a:t>
            </a:r>
            <a:r>
              <a:rPr lang="en-US" b="1" dirty="0"/>
              <a:t>Int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 и </a:t>
            </a:r>
            <a:r>
              <a:rPr lang="en-US" b="1" dirty="0"/>
              <a:t>Unit</a:t>
            </a:r>
            <a:r>
              <a:rPr lang="ru-RU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Арифметические операции это методы.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любой непонятной ситуации читай исходный код!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266" name="Picture 2" descr="Code Monkey C, Code Monkey Do : r/webcomics">
            <a:extLst>
              <a:ext uri="{FF2B5EF4-FFF2-40B4-BE49-F238E27FC236}">
                <a16:creationId xmlns:a16="http://schemas.microsoft.com/office/drawing/2014/main" id="{4DB59E83-9ED9-4ECE-B01C-2E8D473C5C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724" y="987425"/>
            <a:ext cx="3877127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48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A6CE-AF8F-4772-B82B-DCC84C5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18067"/>
          </a:xfrm>
        </p:spPr>
        <p:txBody>
          <a:bodyPr/>
          <a:lstStyle/>
          <a:p>
            <a:r>
              <a:rPr lang="en-US" dirty="0"/>
              <a:t>6.1 </a:t>
            </a:r>
            <a:r>
              <a:rPr lang="ru-RU" dirty="0"/>
              <a:t>На сегодня всё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D89BF-FA0F-4A14-A516-F47A96D89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54666"/>
            <a:ext cx="3932237" cy="45143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На следующей лекции вы узнаете как трансформировать объекты с помощью функций и объединять их в коллекции.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4583739-9967-460B-A913-1DA4243425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532" y="1109662"/>
            <a:ext cx="577585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1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3E54-CD3C-4416-8437-2F9AB5AF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ru-RU" dirty="0"/>
              <a:t>2.1 Объекты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78ADC-6160-409A-8948-F098323A6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09133"/>
            <a:ext cx="4733698" cy="4759855"/>
          </a:xfrm>
        </p:spPr>
        <p:txBody>
          <a:bodyPr>
            <a:normAutofit/>
          </a:bodyPr>
          <a:lstStyle/>
          <a:p>
            <a:r>
              <a:rPr lang="ru-RU" sz="1800" b="1" dirty="0"/>
              <a:t>Объект</a:t>
            </a:r>
            <a:r>
              <a:rPr lang="ru-RU" sz="1800" dirty="0"/>
              <a:t> – это всё что угодно, что вы (являясь в свою очередь </a:t>
            </a:r>
            <a:r>
              <a:rPr lang="ru-RU" sz="1800" b="1" dirty="0"/>
              <a:t>субъектом</a:t>
            </a:r>
            <a:r>
              <a:rPr lang="ru-RU" sz="1800" dirty="0"/>
              <a:t>) можете выдел как отдельную сущность.</a:t>
            </a:r>
          </a:p>
          <a:p>
            <a:r>
              <a:rPr lang="ru-RU" sz="1800" b="1" dirty="0"/>
              <a:t>Субъект</a:t>
            </a:r>
            <a:r>
              <a:rPr lang="ru-RU" sz="1800" dirty="0"/>
              <a:t> – сущность которая наблюдает объекты.</a:t>
            </a:r>
          </a:p>
        </p:txBody>
      </p:sp>
      <p:pic>
        <p:nvPicPr>
          <p:cNvPr id="2052" name="Picture 4" descr="Awakening and the subject-object dynamic | Awareness Now!">
            <a:extLst>
              <a:ext uri="{FF2B5EF4-FFF2-40B4-BE49-F238E27FC236}">
                <a16:creationId xmlns:a16="http://schemas.microsoft.com/office/drawing/2014/main" id="{0020DC5B-A800-4C17-B73C-E05475D1EF7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" r="5446"/>
          <a:stretch>
            <a:fillRect/>
          </a:stretch>
        </p:blipFill>
        <p:spPr bwMode="auto">
          <a:xfrm>
            <a:off x="6030686" y="1539876"/>
            <a:ext cx="5654902" cy="432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57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A6CE-AF8F-4772-B82B-DCC84C5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18067"/>
          </a:xfrm>
        </p:spPr>
        <p:txBody>
          <a:bodyPr/>
          <a:lstStyle/>
          <a:p>
            <a:r>
              <a:rPr lang="en-US" dirty="0"/>
              <a:t>6.1 </a:t>
            </a:r>
            <a:r>
              <a:rPr lang="ru-RU" dirty="0"/>
              <a:t>На сегодня всё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D89BF-FA0F-4A14-A516-F47A96D89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54666"/>
            <a:ext cx="3932237" cy="45143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На следующей лекции вы узнаете как трансформировать объекты с помощью функций и объединять их в коллекции.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Домашки не будет!</a:t>
            </a:r>
          </a:p>
          <a:p>
            <a:endParaRPr lang="ru-RU" sz="18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4583739-9967-460B-A913-1DA4243425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532" y="1109662"/>
            <a:ext cx="577585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973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A6CE-AF8F-4772-B82B-DCC84C5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18067"/>
          </a:xfrm>
        </p:spPr>
        <p:txBody>
          <a:bodyPr/>
          <a:lstStyle/>
          <a:p>
            <a:r>
              <a:rPr lang="en-US" dirty="0"/>
              <a:t>6.1 </a:t>
            </a:r>
            <a:r>
              <a:rPr lang="ru-RU" dirty="0"/>
              <a:t>На сегодня всё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D89BF-FA0F-4A14-A516-F47A96D89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54666"/>
            <a:ext cx="3932237" cy="45143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На следующей лекции вы узнаете как трансформировать объекты с помощью функций и объединять их в коллекции.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Домашки не будет!</a:t>
            </a:r>
          </a:p>
          <a:p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Вопросы?</a:t>
            </a:r>
            <a:endParaRPr lang="en-US" sz="18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4583739-9967-460B-A913-1DA4243425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532" y="1109662"/>
            <a:ext cx="577585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8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3E54-CD3C-4416-8437-2F9AB5AF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ru-RU" dirty="0"/>
              <a:t>2.1 Объекты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78ADC-6160-409A-8948-F098323A6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09133"/>
            <a:ext cx="4733698" cy="4759855"/>
          </a:xfrm>
        </p:spPr>
        <p:txBody>
          <a:bodyPr>
            <a:normAutofit/>
          </a:bodyPr>
          <a:lstStyle/>
          <a:p>
            <a:r>
              <a:rPr lang="ru-RU" sz="1800" b="1" dirty="0"/>
              <a:t>Объект</a:t>
            </a:r>
            <a:r>
              <a:rPr lang="ru-RU" sz="1800" dirty="0"/>
              <a:t> – это всё что угодно, что вы (являясь в свою очередь </a:t>
            </a:r>
            <a:r>
              <a:rPr lang="ru-RU" sz="1800" b="1" dirty="0"/>
              <a:t>субъектом</a:t>
            </a:r>
            <a:r>
              <a:rPr lang="ru-RU" sz="1800" dirty="0"/>
              <a:t>) можете выдел как отдельную сущность.</a:t>
            </a:r>
          </a:p>
          <a:p>
            <a:r>
              <a:rPr lang="ru-RU" sz="1800" b="1" dirty="0"/>
              <a:t>Субъект</a:t>
            </a:r>
            <a:r>
              <a:rPr lang="ru-RU" sz="1800" dirty="0"/>
              <a:t> – сущность которая наблюдает объекты.</a:t>
            </a:r>
          </a:p>
          <a:p>
            <a:endParaRPr lang="ru-RU" sz="1800" dirty="0"/>
          </a:p>
          <a:p>
            <a:r>
              <a:rPr lang="ru-RU" sz="1800" dirty="0"/>
              <a:t>Это простая, но очень важная концепция которая лежит в основе современной математики и программирования.</a:t>
            </a:r>
          </a:p>
        </p:txBody>
      </p:sp>
      <p:pic>
        <p:nvPicPr>
          <p:cNvPr id="2052" name="Picture 4" descr="Awakening and the subject-object dynamic | Awareness Now!">
            <a:extLst>
              <a:ext uri="{FF2B5EF4-FFF2-40B4-BE49-F238E27FC236}">
                <a16:creationId xmlns:a16="http://schemas.microsoft.com/office/drawing/2014/main" id="{0020DC5B-A800-4C17-B73C-E05475D1EF7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" r="5446"/>
          <a:stretch>
            <a:fillRect/>
          </a:stretch>
        </p:blipFill>
        <p:spPr bwMode="auto">
          <a:xfrm>
            <a:off x="6030686" y="1539876"/>
            <a:ext cx="5654902" cy="432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18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68B2-08E1-4694-851C-0193DFF69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ru-RU" dirty="0"/>
              <a:t>2.2 Всё есть объект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3BCC8-BC9B-476D-A740-56167F4BF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04686"/>
            <a:ext cx="4748212" cy="46643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>
                <a:latin typeface="Consolas" panose="020B0609020204030204" pitchFamily="49" charset="0"/>
              </a:rPr>
              <a:t>К</a:t>
            </a:r>
            <a:r>
              <a:rPr lang="ru-RU" sz="1800" b="1" dirty="0">
                <a:effectLst/>
                <a:latin typeface="Consolas" panose="020B0609020204030204" pitchFamily="49" charset="0"/>
              </a:rPr>
              <a:t>арандаши</a:t>
            </a:r>
            <a:r>
              <a:rPr lang="ru-RU" sz="1800" dirty="0">
                <a:effectLst/>
                <a:latin typeface="Consolas" panose="020B0609020204030204" pitchFamily="49" charset="0"/>
              </a:rPr>
              <a:t>, </a:t>
            </a:r>
            <a:r>
              <a:rPr lang="ru-RU" sz="1800" b="1" dirty="0">
                <a:effectLst/>
                <a:latin typeface="Consolas" panose="020B0609020204030204" pitchFamily="49" charset="0"/>
              </a:rPr>
              <a:t>яблоко</a:t>
            </a:r>
            <a:r>
              <a:rPr lang="ru-RU" sz="1800" dirty="0">
                <a:effectLst/>
                <a:latin typeface="Consolas" panose="020B0609020204030204" pitchFamily="49" charset="0"/>
              </a:rPr>
              <a:t>, </a:t>
            </a:r>
            <a:r>
              <a:rPr lang="ru-RU" sz="1800" b="1" dirty="0">
                <a:effectLst/>
                <a:latin typeface="Consolas" panose="020B0609020204030204" pitchFamily="49" charset="0"/>
              </a:rPr>
              <a:t>книга</a:t>
            </a:r>
            <a:r>
              <a:rPr lang="ru-RU" sz="1800" dirty="0">
                <a:effectLst/>
                <a:latin typeface="Consolas" panose="020B0609020204030204" pitchFamily="49" charset="0"/>
              </a:rPr>
              <a:t>, </a:t>
            </a:r>
            <a:r>
              <a:rPr lang="ru-RU" sz="1800" b="1" dirty="0">
                <a:effectLst/>
                <a:latin typeface="Consolas" panose="020B0609020204030204" pitchFamily="49" charset="0"/>
              </a:rPr>
              <a:t>рюкзак</a:t>
            </a:r>
            <a:r>
              <a:rPr lang="ru-RU" sz="1800" dirty="0">
                <a:effectLst/>
                <a:latin typeface="Consolas" panose="020B0609020204030204" pitchFamily="49" charset="0"/>
              </a:rPr>
              <a:t> и </a:t>
            </a:r>
            <a:r>
              <a:rPr lang="ru-RU" sz="1800" b="1" dirty="0">
                <a:effectLst/>
                <a:latin typeface="Consolas" panose="020B0609020204030204" pitchFamily="49" charset="0"/>
              </a:rPr>
              <a:t>доска</a:t>
            </a:r>
            <a:r>
              <a:rPr lang="ru-RU" sz="1800" dirty="0">
                <a:effectLst/>
                <a:latin typeface="Consolas" panose="020B0609020204030204" pitchFamily="49" charset="0"/>
              </a:rPr>
              <a:t> – это объекты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>
                <a:latin typeface="Consolas" panose="020B0609020204030204" pitchFamily="49" charset="0"/>
              </a:rPr>
              <a:t>Слова</a:t>
            </a:r>
            <a:r>
              <a:rPr lang="ru-RU" sz="1800" dirty="0">
                <a:latin typeface="Consolas" panose="020B0609020204030204" pitchFamily="49" charset="0"/>
              </a:rPr>
              <a:t>, </a:t>
            </a:r>
            <a:r>
              <a:rPr lang="ru-RU" sz="1800" b="1" dirty="0">
                <a:latin typeface="Consolas" panose="020B0609020204030204" pitchFamily="49" charset="0"/>
              </a:rPr>
              <a:t>буквы</a:t>
            </a:r>
            <a:r>
              <a:rPr lang="ru-RU" sz="1800" dirty="0">
                <a:latin typeface="Consolas" panose="020B0609020204030204" pitchFamily="49" charset="0"/>
              </a:rPr>
              <a:t>, </a:t>
            </a:r>
            <a:r>
              <a:rPr lang="ru-RU" sz="1800" b="1" dirty="0">
                <a:latin typeface="Consolas" panose="020B0609020204030204" pitchFamily="49" charset="0"/>
              </a:rPr>
              <a:t>знаки препинания</a:t>
            </a:r>
            <a:r>
              <a:rPr lang="ru-RU" sz="1800" dirty="0">
                <a:latin typeface="Consolas" panose="020B0609020204030204" pitchFamily="49" charset="0"/>
              </a:rPr>
              <a:t> – это тоже </a:t>
            </a:r>
            <a:r>
              <a:rPr lang="ru-RU" sz="1800" dirty="0">
                <a:effectLst/>
                <a:latin typeface="Consolas" panose="020B0609020204030204" pitchFamily="49" charset="0"/>
              </a:rPr>
              <a:t>объекты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>
                <a:latin typeface="Consolas" panose="020B0609020204030204" pitchFamily="49" charset="0"/>
              </a:rPr>
              <a:t>Линии</a:t>
            </a:r>
            <a:r>
              <a:rPr lang="ru-RU" sz="1800" dirty="0">
                <a:latin typeface="Consolas" panose="020B0609020204030204" pitchFamily="49" charset="0"/>
              </a:rPr>
              <a:t>, </a:t>
            </a:r>
            <a:r>
              <a:rPr lang="ru-RU" sz="1800" b="1" dirty="0">
                <a:latin typeface="Consolas" panose="020B0609020204030204" pitchFamily="49" charset="0"/>
              </a:rPr>
              <a:t>фигуры</a:t>
            </a:r>
            <a:r>
              <a:rPr lang="ru-RU" sz="1800" dirty="0">
                <a:latin typeface="Consolas" panose="020B0609020204030204" pitchFamily="49" charset="0"/>
              </a:rPr>
              <a:t> и </a:t>
            </a:r>
            <a:r>
              <a:rPr lang="ru-RU" sz="1800" b="1" dirty="0">
                <a:latin typeface="Consolas" panose="020B0609020204030204" pitchFamily="49" charset="0"/>
              </a:rPr>
              <a:t>цвета</a:t>
            </a:r>
            <a:r>
              <a:rPr lang="ru-RU" sz="1800" dirty="0">
                <a:latin typeface="Consolas" panose="020B0609020204030204" pitchFamily="49" charset="0"/>
              </a:rPr>
              <a:t> – это также объекты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Consolas" panose="020B0609020204030204" pitchFamily="49" charset="0"/>
              </a:rPr>
              <a:t>И даже сам это </a:t>
            </a:r>
            <a:r>
              <a:rPr lang="ru-RU" sz="1800" b="1" dirty="0">
                <a:latin typeface="Consolas" panose="020B0609020204030204" pitchFamily="49" charset="0"/>
              </a:rPr>
              <a:t>рисунок</a:t>
            </a:r>
            <a:r>
              <a:rPr lang="ru-RU" sz="1800" dirty="0">
                <a:latin typeface="Consolas" panose="020B0609020204030204" pitchFamily="49" charset="0"/>
              </a:rPr>
              <a:t> – это объект!</a:t>
            </a:r>
            <a:endParaRPr lang="en-US" sz="1800" dirty="0"/>
          </a:p>
        </p:txBody>
      </p:sp>
      <p:pic>
        <p:nvPicPr>
          <p:cNvPr id="3076" name="Picture 4" descr="Object in Java | Class in Java - javatpoint">
            <a:extLst>
              <a:ext uri="{FF2B5EF4-FFF2-40B4-BE49-F238E27FC236}">
                <a16:creationId xmlns:a16="http://schemas.microsoft.com/office/drawing/2014/main" id="{AB8ACA38-A491-456A-BC10-42D087A3EC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3" y="1314450"/>
            <a:ext cx="38671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7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D8DE-FE75-4699-A857-C7E2E44E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31371"/>
          </a:xfrm>
        </p:spPr>
        <p:txBody>
          <a:bodyPr/>
          <a:lstStyle/>
          <a:p>
            <a:r>
              <a:rPr lang="ru-RU" dirty="0"/>
              <a:t>2.3 ООП Объекты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3405F-E8D0-4027-8932-310C3912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88572"/>
            <a:ext cx="10598679" cy="20392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ООП Объект </a:t>
            </a:r>
            <a:r>
              <a:rPr lang="ru-RU" sz="1800" dirty="0"/>
              <a:t>– это численная модель некоторого другого объекта.</a:t>
            </a:r>
            <a:endParaRPr lang="ru-RU" sz="1800" b="1" dirty="0"/>
          </a:p>
          <a:p>
            <a:endParaRPr lang="en-US" dirty="0"/>
          </a:p>
        </p:txBody>
      </p:sp>
      <p:pic>
        <p:nvPicPr>
          <p:cNvPr id="4098" name="Picture 2" descr="0 &#10;0 ">
            <a:extLst>
              <a:ext uri="{FF2B5EF4-FFF2-40B4-BE49-F238E27FC236}">
                <a16:creationId xmlns:a16="http://schemas.microsoft.com/office/drawing/2014/main" id="{9B0AAA2C-617F-419B-94E3-27C50EB42D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29" y="3495524"/>
            <a:ext cx="6925733" cy="256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3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D8DE-FE75-4699-A857-C7E2E44E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31371"/>
          </a:xfrm>
        </p:spPr>
        <p:txBody>
          <a:bodyPr/>
          <a:lstStyle/>
          <a:p>
            <a:r>
              <a:rPr lang="ru-RU" dirty="0"/>
              <a:t>2.3 ООП Объекты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3405F-E8D0-4027-8932-310C3912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88572"/>
            <a:ext cx="10598679" cy="20392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ООП Объект </a:t>
            </a:r>
            <a:r>
              <a:rPr lang="ru-RU" sz="1800" dirty="0"/>
              <a:t>– это численная модель некоторого другого объекта.</a:t>
            </a:r>
            <a:endParaRPr lang="ru-RU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Объектно-ориентированное программирование (ООП) </a:t>
            </a:r>
            <a:r>
              <a:rPr lang="ru-RU" sz="1800" dirty="0"/>
              <a:t>– методология программирования, основанная на представлении программы в виде совокупности объектов, каждый из которых является экземпляром определённого класса, а классы образуют иерархию наследования.</a:t>
            </a:r>
            <a:r>
              <a:rPr lang="en-US" sz="1800" dirty="0"/>
              <a:t> (Wikipedia)</a:t>
            </a:r>
          </a:p>
        </p:txBody>
      </p:sp>
      <p:pic>
        <p:nvPicPr>
          <p:cNvPr id="4098" name="Picture 2" descr="0 &#10;0 ">
            <a:extLst>
              <a:ext uri="{FF2B5EF4-FFF2-40B4-BE49-F238E27FC236}">
                <a16:creationId xmlns:a16="http://schemas.microsoft.com/office/drawing/2014/main" id="{9B0AAA2C-617F-419B-94E3-27C50EB42D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29" y="3495524"/>
            <a:ext cx="6925733" cy="256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8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D8DE-FE75-4699-A857-C7E2E44E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31371"/>
          </a:xfrm>
        </p:spPr>
        <p:txBody>
          <a:bodyPr/>
          <a:lstStyle/>
          <a:p>
            <a:r>
              <a:rPr lang="ru-RU" dirty="0"/>
              <a:t>2.3 ООП Объекты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3405F-E8D0-4027-8932-310C3912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88572"/>
            <a:ext cx="10598679" cy="203925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ООП Объект </a:t>
            </a:r>
            <a:r>
              <a:rPr lang="ru-RU" sz="1800" dirty="0"/>
              <a:t>– это численная модель некоторого другого объекта.</a:t>
            </a:r>
            <a:endParaRPr lang="ru-RU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Объектно-ориентированное программирование (ООП) </a:t>
            </a:r>
            <a:r>
              <a:rPr lang="ru-RU" sz="1800" dirty="0"/>
              <a:t>– методология программирования, основанная на представлении программы в виде совокупности объектов, каждый из которых является экземпляром определённого класса, а классы образуют иерархию наследования.</a:t>
            </a:r>
            <a:r>
              <a:rPr lang="en-US" sz="1800" dirty="0"/>
              <a:t> (Wikipedia)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Объектно-ориентированный дизайн (ООД) </a:t>
            </a:r>
            <a:r>
              <a:rPr lang="ru-RU" sz="1800" dirty="0"/>
              <a:t>– это процесс использования объектно-ориентированной методологии для проектирования вычислительной системы или программы. Эта методика позволяет реализовать программное решение на основе концепций объектов. (Откуда то из </a:t>
            </a:r>
            <a:r>
              <a:rPr lang="ru-RU" sz="1800" dirty="0" err="1"/>
              <a:t>интернетов</a:t>
            </a:r>
            <a:r>
              <a:rPr lang="ru-RU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 descr="0 &#10;0 ">
            <a:extLst>
              <a:ext uri="{FF2B5EF4-FFF2-40B4-BE49-F238E27FC236}">
                <a16:creationId xmlns:a16="http://schemas.microsoft.com/office/drawing/2014/main" id="{9B0AAA2C-617F-419B-94E3-27C50EB42D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29" y="3495524"/>
            <a:ext cx="6925733" cy="256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16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1459</Words>
  <Application>Microsoft Office PowerPoint</Application>
  <PresentationFormat>Widescreen</PresentationFormat>
  <Paragraphs>140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 Theme</vt:lpstr>
      <vt:lpstr>Predefined types and the cases of it using</vt:lpstr>
      <vt:lpstr>1.1 Что такое типы?</vt:lpstr>
      <vt:lpstr>2.1 Объекты </vt:lpstr>
      <vt:lpstr>2.1 Объекты </vt:lpstr>
      <vt:lpstr>2.1 Объекты </vt:lpstr>
      <vt:lpstr>2.2 Всё есть объект</vt:lpstr>
      <vt:lpstr>2.3 ООП Объекты</vt:lpstr>
      <vt:lpstr>2.3 ООП Объекты</vt:lpstr>
      <vt:lpstr>2.3 ООП Объекты</vt:lpstr>
      <vt:lpstr>2.4 Атрибуты и методы</vt:lpstr>
      <vt:lpstr>2.4 Атрибуты и методы</vt:lpstr>
      <vt:lpstr>2.4 Атрибуты и методы</vt:lpstr>
      <vt:lpstr>2.5 Типы объектов</vt:lpstr>
      <vt:lpstr>2.5 Типы объектов</vt:lpstr>
      <vt:lpstr>2.6 Иерархия типов</vt:lpstr>
      <vt:lpstr>2.6 Иерархия типов</vt:lpstr>
      <vt:lpstr>2.7 ООП Типы</vt:lpstr>
      <vt:lpstr>2.7 ООП Типы</vt:lpstr>
      <vt:lpstr>2.7 ООП Типы</vt:lpstr>
      <vt:lpstr>2.7 ООП Типы</vt:lpstr>
      <vt:lpstr>3.1  ООП + ФП = Scala</vt:lpstr>
      <vt:lpstr>3.1  ООП + ФП = Scala</vt:lpstr>
      <vt:lpstr>3.1  ООП + ФП = Scala</vt:lpstr>
      <vt:lpstr>3.1  ООП + ФП = Scala</vt:lpstr>
      <vt:lpstr>3.1  ООП + ФП = Scala</vt:lpstr>
      <vt:lpstr>3.1  ООП + ФП = Scala</vt:lpstr>
      <vt:lpstr>3.2 Демо-кодинг </vt:lpstr>
      <vt:lpstr>4.1 Все типы из типов</vt:lpstr>
      <vt:lpstr>4.1 Все типы из типов</vt:lpstr>
      <vt:lpstr>4.1 Все типы из типов</vt:lpstr>
      <vt:lpstr>4.1 Все типы из типов</vt:lpstr>
      <vt:lpstr>4.2 Предопределённые типы</vt:lpstr>
      <vt:lpstr>4.2 Предопределённые типы</vt:lpstr>
      <vt:lpstr>4.2 Предопределённые типы</vt:lpstr>
      <vt:lpstr>4.2 Предопределённые типы</vt:lpstr>
      <vt:lpstr>5.1 Предопределённые типы в Scala</vt:lpstr>
      <vt:lpstr>5.1 Предопределённые типы в Scala</vt:lpstr>
      <vt:lpstr>5.2 Демо-кодинг</vt:lpstr>
      <vt:lpstr>6.1 На сегодня всё</vt:lpstr>
      <vt:lpstr>6.1 На сегодня всё</vt:lpstr>
      <vt:lpstr>6.1 На сегодня всё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Oleksii S</dc:creator>
  <cp:lastModifiedBy>Oleksii S</cp:lastModifiedBy>
  <cp:revision>17</cp:revision>
  <dcterms:created xsi:type="dcterms:W3CDTF">2021-11-30T10:42:02Z</dcterms:created>
  <dcterms:modified xsi:type="dcterms:W3CDTF">2021-12-07T19:58:21Z</dcterms:modified>
</cp:coreProperties>
</file>