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autoAdjust="0"/>
  </p:normalViewPr>
  <p:slideViewPr>
    <p:cSldViewPr snapToGrid="0">
      <p:cViewPr varScale="1">
        <p:scale>
          <a:sx n="144" d="100"/>
          <a:sy n="144" d="100"/>
        </p:scale>
        <p:origin x="1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F022-F4B4-44FD-BC6C-C282AE1C7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4C19C-AB2F-4C69-9F0A-C81B5856D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F59D2F-DA44-455E-8179-EFDFA1152D39}"/>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5" name="Footer Placeholder 4">
            <a:extLst>
              <a:ext uri="{FF2B5EF4-FFF2-40B4-BE49-F238E27FC236}">
                <a16:creationId xmlns:a16="http://schemas.microsoft.com/office/drawing/2014/main" id="{AB559E10-3BF4-4181-86DB-139642A5C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B366D-4D90-4062-9F42-256D622D8B6B}"/>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152523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8C5E-A9EF-4256-9F39-B74FFC6985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BE5FD-945D-4E83-91DA-E4293B176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390FF-B175-40E1-B6C4-95E280DC923D}"/>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5" name="Footer Placeholder 4">
            <a:extLst>
              <a:ext uri="{FF2B5EF4-FFF2-40B4-BE49-F238E27FC236}">
                <a16:creationId xmlns:a16="http://schemas.microsoft.com/office/drawing/2014/main" id="{5578B3D3-0C36-425B-AFB3-4E604D5F2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1FCD2-0B89-4969-A91D-70919E0F02F5}"/>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260468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8AE44-B082-4767-BD13-FB49305A44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665C6B-AB9A-4BDE-BA29-DAFBFA26FB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386D9-D79B-49CC-BBAE-63D15E33FF54}"/>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5" name="Footer Placeholder 4">
            <a:extLst>
              <a:ext uri="{FF2B5EF4-FFF2-40B4-BE49-F238E27FC236}">
                <a16:creationId xmlns:a16="http://schemas.microsoft.com/office/drawing/2014/main" id="{FBEA8D29-C99C-4A54-9598-220FC5BF8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0B5E-7B7D-45CA-B0B5-1EEF1CF2EB42}"/>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40825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4531-BED6-4DE6-BF79-7FE121538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21EDC-54C0-4C2C-A39E-938A9F8BC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0873F-7720-4CE7-B2D6-D027ED181348}"/>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5" name="Footer Placeholder 4">
            <a:extLst>
              <a:ext uri="{FF2B5EF4-FFF2-40B4-BE49-F238E27FC236}">
                <a16:creationId xmlns:a16="http://schemas.microsoft.com/office/drawing/2014/main" id="{E16BB987-C955-49CC-B6C3-D2743EAAB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1ED03-A33B-467E-9813-B18D8A2ADF99}"/>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47091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AE9-0155-4724-86F4-F6F6F29DD4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6CEF89-BB42-490E-B628-331D4E4D6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F67DD-D0EC-4E95-8840-9CB6B065F6D3}"/>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5" name="Footer Placeholder 4">
            <a:extLst>
              <a:ext uri="{FF2B5EF4-FFF2-40B4-BE49-F238E27FC236}">
                <a16:creationId xmlns:a16="http://schemas.microsoft.com/office/drawing/2014/main" id="{54B67657-F75B-4231-8EBE-4C99DA1D8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F781C-B5F0-4BEC-85CB-EA3938FC6C90}"/>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349291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B790-E901-420E-AFA5-53070C921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49643-7343-4971-8689-24A270A5E8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33C665-B5C7-43D5-A9E6-DD45A7C55D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BE7837-2481-4D08-9CF9-ACCB07F84F5C}"/>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6" name="Footer Placeholder 5">
            <a:extLst>
              <a:ext uri="{FF2B5EF4-FFF2-40B4-BE49-F238E27FC236}">
                <a16:creationId xmlns:a16="http://schemas.microsoft.com/office/drawing/2014/main" id="{93677C37-500E-4B37-851C-5B24A43B2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A3B42-D469-41A3-B61D-8A320D8466C6}"/>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264746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E451-0AE1-4EBF-B120-C223BC0558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7F16F1-47AE-4A79-9117-56523BC28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23E56-EEC5-4BD6-886A-046243C9F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C0931-E6A1-41CD-BE8C-504F82874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6AAE1-64D8-465C-AE42-4EE002F60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3B5C35-1A29-41C0-AB1C-3344C9CDF224}"/>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8" name="Footer Placeholder 7">
            <a:extLst>
              <a:ext uri="{FF2B5EF4-FFF2-40B4-BE49-F238E27FC236}">
                <a16:creationId xmlns:a16="http://schemas.microsoft.com/office/drawing/2014/main" id="{82E1A029-4FD2-4DE7-876B-362DC1A4B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9EA7F-7D68-4049-ADCC-94A65998D6E0}"/>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92443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BB7D-2B2B-44D3-A0BC-DD5AD420E2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EB9702-6C01-4F1F-A8E6-99A2C0A4A21A}"/>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4" name="Footer Placeholder 3">
            <a:extLst>
              <a:ext uri="{FF2B5EF4-FFF2-40B4-BE49-F238E27FC236}">
                <a16:creationId xmlns:a16="http://schemas.microsoft.com/office/drawing/2014/main" id="{C05B2C29-747B-42C3-92AD-ED624B0DC9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2E48C-9733-4C0D-AF6D-CE879B5C40B6}"/>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279482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275BB-162F-473D-848E-B327F62F7A45}"/>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3" name="Footer Placeholder 2">
            <a:extLst>
              <a:ext uri="{FF2B5EF4-FFF2-40B4-BE49-F238E27FC236}">
                <a16:creationId xmlns:a16="http://schemas.microsoft.com/office/drawing/2014/main" id="{05650A83-E8BC-4217-9C7D-A810205F55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CEFB25-63F2-4D1F-8AE2-B1C136393F93}"/>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60077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3077-9F47-41B5-9DA7-F85FFF7E2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046C9D-E1AE-4D10-9037-461F73B17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470C8B-5592-4E0B-9188-7CC601D13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904BF-E42F-472D-88A3-F590EBEC6DF3}"/>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6" name="Footer Placeholder 5">
            <a:extLst>
              <a:ext uri="{FF2B5EF4-FFF2-40B4-BE49-F238E27FC236}">
                <a16:creationId xmlns:a16="http://schemas.microsoft.com/office/drawing/2014/main" id="{2906F6DD-5F75-4626-A927-8F1F98C5F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C41EA-DC75-4ADE-B14D-831F2DF808BB}"/>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22915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A641-D7E7-4638-881D-612748BC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46297A-8CD2-4CC5-9918-BB9A7E9B3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C24323-D8C5-48D7-8F03-7D3DACB07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23484-4D7A-46C1-AF62-2990EE2E23F8}"/>
              </a:ext>
            </a:extLst>
          </p:cNvPr>
          <p:cNvSpPr>
            <a:spLocks noGrp="1"/>
          </p:cNvSpPr>
          <p:nvPr>
            <p:ph type="dt" sz="half" idx="10"/>
          </p:nvPr>
        </p:nvSpPr>
        <p:spPr/>
        <p:txBody>
          <a:bodyPr/>
          <a:lstStyle/>
          <a:p>
            <a:fld id="{7CB4970F-A499-4FF8-B88B-93616FBEA640}" type="datetimeFigureOut">
              <a:rPr lang="en-US" smtClean="0"/>
              <a:t>22-Feb-22</a:t>
            </a:fld>
            <a:endParaRPr lang="en-US"/>
          </a:p>
        </p:txBody>
      </p:sp>
      <p:sp>
        <p:nvSpPr>
          <p:cNvPr id="6" name="Footer Placeholder 5">
            <a:extLst>
              <a:ext uri="{FF2B5EF4-FFF2-40B4-BE49-F238E27FC236}">
                <a16:creationId xmlns:a16="http://schemas.microsoft.com/office/drawing/2014/main" id="{C12F7A6F-E4AC-498A-8FC1-5BF7C5842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AF660-78FB-4F56-9BE5-96F0C0A55D92}"/>
              </a:ext>
            </a:extLst>
          </p:cNvPr>
          <p:cNvSpPr>
            <a:spLocks noGrp="1"/>
          </p:cNvSpPr>
          <p:nvPr>
            <p:ph type="sldNum" sz="quarter" idx="12"/>
          </p:nvPr>
        </p:nvSpPr>
        <p:spPr/>
        <p:txBody>
          <a:bodyPr/>
          <a:lstStyle/>
          <a:p>
            <a:fld id="{C5ADB168-4B00-4EDC-A992-199A68AC43FB}" type="slidenum">
              <a:rPr lang="en-US" smtClean="0"/>
              <a:t>‹#›</a:t>
            </a:fld>
            <a:endParaRPr lang="en-US"/>
          </a:p>
        </p:txBody>
      </p:sp>
    </p:spTree>
    <p:extLst>
      <p:ext uri="{BB962C8B-B14F-4D97-AF65-F5344CB8AC3E}">
        <p14:creationId xmlns:p14="http://schemas.microsoft.com/office/powerpoint/2010/main" val="266181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622D6-88DC-451E-B9EA-C11B1F814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221F3E-59B8-4EA1-A501-EBEA53520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A8305-AE39-4641-8F40-8620A4F5A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4970F-A499-4FF8-B88B-93616FBEA640}" type="datetimeFigureOut">
              <a:rPr lang="en-US" smtClean="0"/>
              <a:t>22-Feb-22</a:t>
            </a:fld>
            <a:endParaRPr lang="en-US"/>
          </a:p>
        </p:txBody>
      </p:sp>
      <p:sp>
        <p:nvSpPr>
          <p:cNvPr id="5" name="Footer Placeholder 4">
            <a:extLst>
              <a:ext uri="{FF2B5EF4-FFF2-40B4-BE49-F238E27FC236}">
                <a16:creationId xmlns:a16="http://schemas.microsoft.com/office/drawing/2014/main" id="{41E2E465-8B43-4843-9F88-869211616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8A7FF-065C-45C9-9C5F-921F78F21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DB168-4B00-4EDC-A992-199A68AC43FB}" type="slidenum">
              <a:rPr lang="en-US" smtClean="0"/>
              <a:t>‹#›</a:t>
            </a:fld>
            <a:endParaRPr lang="en-US"/>
          </a:p>
        </p:txBody>
      </p:sp>
    </p:spTree>
    <p:extLst>
      <p:ext uri="{BB962C8B-B14F-4D97-AF65-F5344CB8AC3E}">
        <p14:creationId xmlns:p14="http://schemas.microsoft.com/office/powerpoint/2010/main" val="227260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habr.com/ru/post/583478/"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sourcetreeapp.com/"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481E-6B07-4D15-89D4-83A90BBB6E89}"/>
              </a:ext>
            </a:extLst>
          </p:cNvPr>
          <p:cNvSpPr>
            <a:spLocks noGrp="1"/>
          </p:cNvSpPr>
          <p:nvPr>
            <p:ph type="ctrTitle"/>
          </p:nvPr>
        </p:nvSpPr>
        <p:spPr>
          <a:xfrm>
            <a:off x="1524000" y="1122363"/>
            <a:ext cx="9144000" cy="2198052"/>
          </a:xfrm>
        </p:spPr>
        <p:txBody>
          <a:bodyPr>
            <a:noAutofit/>
          </a:bodyPr>
          <a:lstStyle/>
          <a:p>
            <a:r>
              <a:rPr lang="ru-RU" sz="4800" dirty="0">
                <a:effectLst/>
                <a:latin typeface="Consolas" panose="020B0609020204030204" pitchFamily="49" charset="0"/>
                <a:ea typeface="Times New Roman" panose="02020603050405020304" pitchFamily="18" charset="0"/>
                <a:cs typeface="Times New Roman" panose="02020603050405020304" pitchFamily="18" charset="0"/>
              </a:rPr>
              <a:t>Основы работы с </a:t>
            </a:r>
            <a:br>
              <a:rPr lang="en-US" sz="4800" dirty="0">
                <a:effectLst/>
                <a:latin typeface="Consolas" panose="020B0609020204030204" pitchFamily="49" charset="0"/>
                <a:ea typeface="Times New Roman" panose="02020603050405020304" pitchFamily="18" charset="0"/>
                <a:cs typeface="Times New Roman" panose="02020603050405020304" pitchFamily="18" charset="0"/>
              </a:rPr>
            </a:br>
            <a:r>
              <a:rPr lang="en-US" sz="4800" dirty="0">
                <a:effectLst/>
                <a:latin typeface="Consolas" panose="020B0609020204030204" pitchFamily="49" charset="0"/>
                <a:ea typeface="Times New Roman" panose="02020603050405020304" pitchFamily="18" charset="0"/>
                <a:cs typeface="Times New Roman" panose="02020603050405020304" pitchFamily="18" charset="0"/>
              </a:rPr>
              <a:t>Git</a:t>
            </a:r>
            <a:r>
              <a:rPr lang="ru-RU" sz="4800" dirty="0">
                <a:effectLst/>
                <a:latin typeface="Consolas" panose="020B0609020204030204" pitchFamily="49" charset="0"/>
                <a:ea typeface="Times New Roman" panose="02020603050405020304" pitchFamily="18" charset="0"/>
                <a:cs typeface="Times New Roman" panose="02020603050405020304" pitchFamily="18" charset="0"/>
              </a:rPr>
              <a:t> и </a:t>
            </a:r>
            <a:r>
              <a:rPr lang="en-US" sz="4800" dirty="0">
                <a:effectLst/>
                <a:latin typeface="Consolas" panose="020B0609020204030204" pitchFamily="49" charset="0"/>
                <a:ea typeface="Times New Roman" panose="02020603050405020304" pitchFamily="18" charset="0"/>
                <a:cs typeface="Times New Roman" panose="02020603050405020304" pitchFamily="18" charset="0"/>
              </a:rPr>
              <a:t>GitHub</a:t>
            </a:r>
            <a:endParaRPr lang="en-US" sz="4800" dirty="0"/>
          </a:p>
        </p:txBody>
      </p:sp>
    </p:spTree>
    <p:extLst>
      <p:ext uri="{BB962C8B-B14F-4D97-AF65-F5344CB8AC3E}">
        <p14:creationId xmlns:p14="http://schemas.microsoft.com/office/powerpoint/2010/main" val="155111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A1E0-7ECA-472F-9211-FDE5753386FF}"/>
              </a:ext>
            </a:extLst>
          </p:cNvPr>
          <p:cNvSpPr>
            <a:spLocks noGrp="1"/>
          </p:cNvSpPr>
          <p:nvPr>
            <p:ph type="title"/>
          </p:nvPr>
        </p:nvSpPr>
        <p:spPr>
          <a:xfrm>
            <a:off x="7946332" y="395830"/>
            <a:ext cx="3932237" cy="960428"/>
          </a:xfrm>
        </p:spPr>
        <p:txBody>
          <a:bodyPr>
            <a:normAutofit/>
          </a:bodyPr>
          <a:lstStyle/>
          <a:p>
            <a:pPr algn="ctr"/>
            <a: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t>Проблема контроля изменений</a:t>
            </a:r>
            <a:endParaRPr lang="en-US" sz="2800" b="1" dirty="0"/>
          </a:p>
        </p:txBody>
      </p:sp>
      <p:pic>
        <p:nvPicPr>
          <p:cNvPr id="6" name="Picture Placeholder 5" descr="A pile of paper money&#10;&#10;Description automatically generated with low confidence">
            <a:extLst>
              <a:ext uri="{FF2B5EF4-FFF2-40B4-BE49-F238E27FC236}">
                <a16:creationId xmlns:a16="http://schemas.microsoft.com/office/drawing/2014/main" id="{0A0B78FB-53E4-41FA-B394-14D76CFE6F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9590" r="19590"/>
          <a:stretch>
            <a:fillRect/>
          </a:stretch>
        </p:blipFill>
        <p:spPr>
          <a:xfrm>
            <a:off x="8222811" y="1607598"/>
            <a:ext cx="3126125" cy="3426665"/>
          </a:xfrm>
        </p:spPr>
      </p:pic>
      <p:sp>
        <p:nvSpPr>
          <p:cNvPr id="4" name="Text Placeholder 3">
            <a:extLst>
              <a:ext uri="{FF2B5EF4-FFF2-40B4-BE49-F238E27FC236}">
                <a16:creationId xmlns:a16="http://schemas.microsoft.com/office/drawing/2014/main" id="{712981D3-44E4-4DC0-A189-109C12613C00}"/>
              </a:ext>
            </a:extLst>
          </p:cNvPr>
          <p:cNvSpPr>
            <a:spLocks noGrp="1"/>
          </p:cNvSpPr>
          <p:nvPr>
            <p:ph type="body" sz="half" idx="2"/>
          </p:nvPr>
        </p:nvSpPr>
        <p:spPr>
          <a:xfrm>
            <a:off x="447995" y="613691"/>
            <a:ext cx="7450211" cy="5645959"/>
          </a:xfrm>
        </p:spPr>
        <p:txBody>
          <a:bodyPr/>
          <a:lstStyle/>
          <a:p>
            <a:pPr marL="285750" indent="-285750">
              <a:buFont typeface="Arial" panose="020B0604020202020204" pitchFamily="34" charset="0"/>
              <a:buChar char="•"/>
            </a:pPr>
            <a:r>
              <a:rPr lang="ru-RU" sz="1800" dirty="0"/>
              <a:t>Жизнь важного документа</a:t>
            </a:r>
            <a:r>
              <a:rPr lang="ru-RU" dirty="0"/>
              <a:t>: </a:t>
            </a:r>
          </a:p>
          <a:p>
            <a:pPr marL="742950" lvl="1" indent="-285750">
              <a:buFont typeface="Arial" panose="020B0604020202020204" pitchFamily="34" charset="0"/>
              <a:buChar char="•"/>
            </a:pPr>
            <a:r>
              <a:rPr lang="ru-RU" dirty="0"/>
              <a:t>Вы создаёте важный документ. </a:t>
            </a:r>
          </a:p>
          <a:p>
            <a:pPr marL="742950" lvl="1" indent="-285750">
              <a:buFont typeface="Arial" panose="020B0604020202020204" pitchFamily="34" charset="0"/>
              <a:buChar char="•"/>
            </a:pPr>
            <a:r>
              <a:rPr lang="ru-RU" dirty="0"/>
              <a:t>Через какое-то время изменяете его. Потом ещё раз и ещё раз. Потом ваш коллега изменяет ещё что-то.</a:t>
            </a:r>
          </a:p>
          <a:p>
            <a:pPr marL="742950" lvl="1" indent="-285750">
              <a:buFont typeface="Arial" panose="020B0604020202020204" pitchFamily="34" charset="0"/>
              <a:buChar char="•"/>
            </a:pPr>
            <a:r>
              <a:rPr lang="ru-RU" dirty="0"/>
              <a:t>И потом ваш начальник находит там ошибку и вопрошает: "Кто это сделал?!". Но никто не признаётся, в результате вы остаётесь без премии (просто, потому что это же вы создали документ).</a:t>
            </a:r>
          </a:p>
          <a:p>
            <a:pPr marL="742950" lvl="1" indent="-285750">
              <a:buFont typeface="Arial" panose="020B0604020202020204" pitchFamily="34" charset="0"/>
              <a:buChar char="•"/>
            </a:pPr>
            <a:r>
              <a:rPr lang="ru-RU" dirty="0"/>
              <a:t>Ещё позже, из отдела поддержки вам приходи письмо: "Полгода назад вы прислали нам важный документ. Важный клиент запросил его вчера, но мы его потеряли. Перешлите ещё раз!". Но за полгода важный документ был почти полностью переписан, восстановить его невозможно, в результате вы остаётесь без премии (отдел поддержки не причём, потому что там работает Анна Петровна, которую лучше не злить).</a:t>
            </a:r>
          </a:p>
          <a:p>
            <a:pPr marL="742950" lvl="1" indent="-285750">
              <a:buFont typeface="Arial" panose="020B0604020202020204" pitchFamily="34" charset="0"/>
              <a:buChar char="•"/>
            </a:pPr>
            <a:r>
              <a:rPr lang="ru-RU" dirty="0"/>
              <a:t>Чтобы ускорить процесс, вы с коллегой решаете работать вместе над восстановлением старого документа для важного клиента. Вы и ваш коллега трудитесь несколько дней независимо. И когда наконец встречаетесь, оказывается, что ваш и документ коллеги совершенно разные. Вы тратите ещё несколько дней чтобы объединить их, проваливаете дедлайн, в результате вы остаётесь без премии (ваш коллега неприём, потому что это брат начальника, и вообще он вам помогла и за это получит вашу премию).</a:t>
            </a:r>
            <a:endParaRPr lang="en-US" dirty="0"/>
          </a:p>
          <a:p>
            <a:pPr lvl="1"/>
            <a:endParaRPr lang="ru-RU" dirty="0"/>
          </a:p>
          <a:p>
            <a:pPr marL="285750" indent="-285750">
              <a:buFont typeface="Arial" panose="020B0604020202020204" pitchFamily="34" charset="0"/>
              <a:buChar char="•"/>
            </a:pPr>
            <a:r>
              <a:rPr lang="ru-RU" sz="1800" dirty="0"/>
              <a:t>Всё это совершенно типичные проблемы, которые существуют столько сколько существуют сами документы</a:t>
            </a:r>
            <a:r>
              <a:rPr lang="ru-RU" dirty="0"/>
              <a:t>.</a:t>
            </a:r>
          </a:p>
          <a:p>
            <a:endParaRPr lang="en-US" dirty="0"/>
          </a:p>
        </p:txBody>
      </p:sp>
    </p:spTree>
    <p:extLst>
      <p:ext uri="{BB962C8B-B14F-4D97-AF65-F5344CB8AC3E}">
        <p14:creationId xmlns:p14="http://schemas.microsoft.com/office/powerpoint/2010/main" val="14406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A1E0-7ECA-472F-9211-FDE5753386FF}"/>
              </a:ext>
            </a:extLst>
          </p:cNvPr>
          <p:cNvSpPr>
            <a:spLocks noGrp="1"/>
          </p:cNvSpPr>
          <p:nvPr>
            <p:ph type="title"/>
          </p:nvPr>
        </p:nvSpPr>
        <p:spPr>
          <a:xfrm>
            <a:off x="7946332" y="395830"/>
            <a:ext cx="3932237" cy="960428"/>
          </a:xfrm>
        </p:spPr>
        <p:txBody>
          <a:bodyPr>
            <a:normAutofit/>
          </a:bodyPr>
          <a:lstStyle/>
          <a:p>
            <a:pPr algn="ctr"/>
            <a: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t>Системы контроля версий</a:t>
            </a:r>
            <a:endParaRPr lang="en-US" sz="2800" b="1" dirty="0"/>
          </a:p>
        </p:txBody>
      </p:sp>
      <p:sp>
        <p:nvSpPr>
          <p:cNvPr id="4" name="Text Placeholder 3">
            <a:extLst>
              <a:ext uri="{FF2B5EF4-FFF2-40B4-BE49-F238E27FC236}">
                <a16:creationId xmlns:a16="http://schemas.microsoft.com/office/drawing/2014/main" id="{712981D3-44E4-4DC0-A189-109C12613C00}"/>
              </a:ext>
            </a:extLst>
          </p:cNvPr>
          <p:cNvSpPr>
            <a:spLocks noGrp="1"/>
          </p:cNvSpPr>
          <p:nvPr>
            <p:ph type="body" sz="half" idx="2"/>
          </p:nvPr>
        </p:nvSpPr>
        <p:spPr>
          <a:xfrm>
            <a:off x="447995" y="613691"/>
            <a:ext cx="7253831" cy="5645959"/>
          </a:xfrm>
        </p:spPr>
        <p:txBody>
          <a:bodyPr>
            <a:normAutofit lnSpcReduction="1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sz="1800" dirty="0"/>
              <a:t>Простейший подход, это копирование документа каждый раз перед внесением изменений, с нумерацией и сохранением всех копий.</a:t>
            </a:r>
            <a:endParaRPr lang="en-US" sz="1800" dirty="0"/>
          </a:p>
          <a:p>
            <a:pPr marL="285750" indent="-285750">
              <a:buFont typeface="Arial" panose="020B0604020202020204" pitchFamily="34" charset="0"/>
              <a:buChar char="•"/>
            </a:pPr>
            <a:endParaRPr lang="ru-RU" sz="1800" dirty="0"/>
          </a:p>
          <a:p>
            <a:pPr marL="285750" indent="-285750">
              <a:buFont typeface="Arial" panose="020B0604020202020204" pitchFamily="34" charset="0"/>
              <a:buChar char="•"/>
            </a:pPr>
            <a:r>
              <a:rPr lang="ru-RU" sz="1800" dirty="0"/>
              <a:t>Это работает! И имеет смысл, когда документ не большой и меняется редко. Но если изменений много, контролировать их становится тяжело и рутинно.</a:t>
            </a:r>
            <a:endParaRPr lang="en-US" sz="1800" dirty="0"/>
          </a:p>
          <a:p>
            <a:pPr marL="285750" indent="-285750">
              <a:buFont typeface="Arial" panose="020B0604020202020204" pitchFamily="34" charset="0"/>
              <a:buChar char="•"/>
            </a:pPr>
            <a:endParaRPr lang="ru-RU" sz="1800" dirty="0"/>
          </a:p>
          <a:p>
            <a:pPr marL="285750" indent="-285750">
              <a:buFont typeface="Arial" panose="020B0604020202020204" pitchFamily="34" charset="0"/>
              <a:buChar char="•"/>
            </a:pPr>
            <a:r>
              <a:rPr lang="ru-RU" sz="1800" dirty="0"/>
              <a:t>Потому не удивительно что этот процесс был автоматизирован. Особенно широко с внедрением электронного документа оборота.</a:t>
            </a:r>
            <a:endParaRPr lang="en-US" sz="1800" dirty="0"/>
          </a:p>
          <a:p>
            <a:pPr marL="285750" indent="-285750">
              <a:buFont typeface="Arial" panose="020B0604020202020204" pitchFamily="34" charset="0"/>
              <a:buChar char="•"/>
            </a:pPr>
            <a:endParaRPr lang="ru-RU" sz="1800" dirty="0"/>
          </a:p>
          <a:p>
            <a:pPr marL="285750" indent="-285750">
              <a:buFont typeface="Arial" panose="020B0604020202020204" pitchFamily="34" charset="0"/>
              <a:buChar char="•"/>
            </a:pPr>
            <a:r>
              <a:rPr lang="ru-RU" sz="1800" dirty="0"/>
              <a:t>В частности нас, как программистов, интересует контроль версий исходных текстов. Которым присущи все те же проблемы что и другим документам.</a:t>
            </a:r>
            <a:endParaRPr lang="en-US" sz="1800" dirty="0"/>
          </a:p>
          <a:p>
            <a:pPr marL="285750" indent="-285750">
              <a:buFont typeface="Arial" panose="020B0604020202020204" pitchFamily="34" charset="0"/>
              <a:buChar char="•"/>
            </a:pPr>
            <a:endParaRPr lang="ru-RU" sz="1800" dirty="0"/>
          </a:p>
          <a:p>
            <a:pPr marL="285750" indent="-285750">
              <a:buFont typeface="Arial" panose="020B0604020202020204" pitchFamily="34" charset="0"/>
              <a:buChar char="•"/>
            </a:pPr>
            <a:r>
              <a:rPr lang="ru-RU" sz="1800" dirty="0"/>
              <a:t>Существует много систем контроля версий для программистов. Сегодня мы познакомимся с одной из самых популярных и простых, с </a:t>
            </a:r>
            <a:r>
              <a:rPr lang="ru-RU" sz="1800" dirty="0" err="1"/>
              <a:t>Git</a:t>
            </a:r>
            <a:r>
              <a:rPr lang="ru-RU" sz="1800" dirty="0"/>
              <a:t>. </a:t>
            </a:r>
            <a:endParaRPr lang="en-US" sz="1800" dirty="0"/>
          </a:p>
        </p:txBody>
      </p:sp>
      <p:graphicFrame>
        <p:nvGraphicFramePr>
          <p:cNvPr id="8" name="Object 7">
            <a:extLst>
              <a:ext uri="{FF2B5EF4-FFF2-40B4-BE49-F238E27FC236}">
                <a16:creationId xmlns:a16="http://schemas.microsoft.com/office/drawing/2014/main" id="{86682B2D-EE36-44E3-AE80-FB466FC4E70B}"/>
              </a:ext>
            </a:extLst>
          </p:cNvPr>
          <p:cNvGraphicFramePr>
            <a:graphicFrameLocks noChangeAspect="1"/>
          </p:cNvGraphicFramePr>
          <p:nvPr>
            <p:extLst>
              <p:ext uri="{D42A27DB-BD31-4B8C-83A1-F6EECF244321}">
                <p14:modId xmlns:p14="http://schemas.microsoft.com/office/powerpoint/2010/main" val="4167590060"/>
              </p:ext>
            </p:extLst>
          </p:nvPr>
        </p:nvGraphicFramePr>
        <p:xfrm>
          <a:off x="7701826" y="2374632"/>
          <a:ext cx="4257675" cy="2124075"/>
        </p:xfrm>
        <a:graphic>
          <a:graphicData uri="http://schemas.openxmlformats.org/presentationml/2006/ole">
            <mc:AlternateContent xmlns:mc="http://schemas.openxmlformats.org/markup-compatibility/2006">
              <mc:Choice xmlns:v="urn:schemas-microsoft-com:vml" Requires="v">
                <p:oleObj spid="_x0000_s1043" name="Bitmap Image" r:id="rId3" imgW="4257720" imgH="2124000" progId="Paint.Picture">
                  <p:embed/>
                </p:oleObj>
              </mc:Choice>
              <mc:Fallback>
                <p:oleObj name="Bitmap Image" r:id="rId3" imgW="4257720" imgH="2124000" progId="Paint.Picture">
                  <p:embed/>
                  <p:pic>
                    <p:nvPicPr>
                      <p:cNvPr id="0" name=""/>
                      <p:cNvPicPr/>
                      <p:nvPr/>
                    </p:nvPicPr>
                    <p:blipFill>
                      <a:blip r:embed="rId4"/>
                      <a:stretch>
                        <a:fillRect/>
                      </a:stretch>
                    </p:blipFill>
                    <p:spPr>
                      <a:xfrm>
                        <a:off x="7701826" y="2374632"/>
                        <a:ext cx="4257675" cy="2124075"/>
                      </a:xfrm>
                      <a:prstGeom prst="rect">
                        <a:avLst/>
                      </a:prstGeom>
                    </p:spPr>
                  </p:pic>
                </p:oleObj>
              </mc:Fallback>
            </mc:AlternateContent>
          </a:graphicData>
        </a:graphic>
      </p:graphicFrame>
    </p:spTree>
    <p:extLst>
      <p:ext uri="{BB962C8B-B14F-4D97-AF65-F5344CB8AC3E}">
        <p14:creationId xmlns:p14="http://schemas.microsoft.com/office/powerpoint/2010/main" val="260516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A1E0-7ECA-472F-9211-FDE5753386FF}"/>
              </a:ext>
            </a:extLst>
          </p:cNvPr>
          <p:cNvSpPr>
            <a:spLocks noGrp="1"/>
          </p:cNvSpPr>
          <p:nvPr>
            <p:ph type="title"/>
          </p:nvPr>
        </p:nvSpPr>
        <p:spPr>
          <a:xfrm>
            <a:off x="7946332" y="395830"/>
            <a:ext cx="3932237" cy="960428"/>
          </a:xfrm>
        </p:spPr>
        <p:txBody>
          <a:bodyPr>
            <a:normAutofit/>
          </a:bodyPr>
          <a:lstStyle/>
          <a:p>
            <a:pPr algn="ctr"/>
            <a: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t>Работа с </a:t>
            </a:r>
            <a:r>
              <a:rPr lang="en-US" sz="2800" b="1" dirty="0">
                <a:effectLst/>
                <a:latin typeface="Consolas" panose="020B0609020204030204" pitchFamily="49" charset="0"/>
                <a:ea typeface="Times New Roman" panose="02020603050405020304" pitchFamily="18" charset="0"/>
                <a:cs typeface="Times New Roman" panose="02020603050405020304" pitchFamily="18" charset="0"/>
              </a:rPr>
              <a:t>Git</a:t>
            </a:r>
            <a:endParaRPr lang="en-US" sz="2800" b="1" dirty="0"/>
          </a:p>
        </p:txBody>
      </p:sp>
      <p:sp>
        <p:nvSpPr>
          <p:cNvPr id="4" name="Text Placeholder 3">
            <a:extLst>
              <a:ext uri="{FF2B5EF4-FFF2-40B4-BE49-F238E27FC236}">
                <a16:creationId xmlns:a16="http://schemas.microsoft.com/office/drawing/2014/main" id="{712981D3-44E4-4DC0-A189-109C12613C00}"/>
              </a:ext>
            </a:extLst>
          </p:cNvPr>
          <p:cNvSpPr>
            <a:spLocks noGrp="1"/>
          </p:cNvSpPr>
          <p:nvPr>
            <p:ph type="body" sz="half" idx="2"/>
          </p:nvPr>
        </p:nvSpPr>
        <p:spPr>
          <a:xfrm>
            <a:off x="447995" y="613691"/>
            <a:ext cx="7253831" cy="5645959"/>
          </a:xfrm>
        </p:spPr>
        <p:txBody>
          <a:bodyPr>
            <a:normAutofit/>
          </a:bodyPr>
          <a:lstStyle/>
          <a:p>
            <a:pPr marL="285750" indent="-285750">
              <a:buFont typeface="Arial" panose="020B0604020202020204" pitchFamily="34" charset="0"/>
              <a:buChar char="•"/>
            </a:pPr>
            <a:r>
              <a:rPr lang="ru-RU" sz="1800" dirty="0"/>
              <a:t>В </a:t>
            </a:r>
            <a:r>
              <a:rPr lang="ru-RU" sz="1800" dirty="0" err="1"/>
              <a:t>Git</a:t>
            </a:r>
            <a:r>
              <a:rPr lang="ru-RU" sz="1800" dirty="0"/>
              <a:t> нет никакой магии, по большому счёту он делает всё то же копирование документов (файлов), но делает это автоматически и на уровне строк текста. Плюс, имеет дополнительные инструменты для работы с копиями файлов.</a:t>
            </a:r>
            <a:endParaRPr lang="en-US" sz="1800" dirty="0"/>
          </a:p>
          <a:p>
            <a:pPr marL="285750" indent="-285750">
              <a:buFont typeface="Arial" panose="020B0604020202020204" pitchFamily="34" charset="0"/>
              <a:buChar char="•"/>
            </a:pPr>
            <a:endParaRPr lang="ru-RU" sz="1800" dirty="0"/>
          </a:p>
          <a:p>
            <a:pPr marL="285750" indent="-285750">
              <a:buFont typeface="Arial" panose="020B0604020202020204" pitchFamily="34" charset="0"/>
              <a:buChar char="•"/>
            </a:pPr>
            <a:r>
              <a:rPr lang="ru-RU" sz="1800" dirty="0"/>
              <a:t>Для начала попробуем несколько базовых команд:</a:t>
            </a:r>
          </a:p>
          <a:p>
            <a:pPr marL="742950" lvl="1" indent="-285750">
              <a:buFont typeface="Arial" panose="020B0604020202020204" pitchFamily="34" charset="0"/>
              <a:buChar char="•"/>
            </a:pPr>
            <a:r>
              <a:rPr lang="ru-RU" sz="1600" b="1" dirty="0" err="1"/>
              <a:t>git</a:t>
            </a:r>
            <a:r>
              <a:rPr lang="ru-RU" sz="1600" b="1" dirty="0"/>
              <a:t> </a:t>
            </a:r>
            <a:r>
              <a:rPr lang="ru-RU" sz="1600" b="1" dirty="0" err="1"/>
              <a:t>init</a:t>
            </a:r>
            <a:r>
              <a:rPr lang="ru-RU" sz="1600" b="1" dirty="0"/>
              <a:t> </a:t>
            </a:r>
            <a:r>
              <a:rPr lang="ru-RU" sz="1600" dirty="0"/>
              <a:t>- инициализирует систему контроля версий. Иначе говоря, команда создаёт репозиторий (место, где будут хранится все копии наших файлов и конфигурация самого </a:t>
            </a:r>
            <a:r>
              <a:rPr lang="ru-RU" sz="1600" dirty="0" err="1"/>
              <a:t>Git</a:t>
            </a:r>
            <a:r>
              <a:rPr lang="ru-RU" sz="1600" dirty="0"/>
              <a:t>). </a:t>
            </a:r>
          </a:p>
          <a:p>
            <a:pPr marL="742950" lvl="1" indent="-285750">
              <a:buFont typeface="Arial" panose="020B0604020202020204" pitchFamily="34" charset="0"/>
              <a:buChar char="•"/>
            </a:pPr>
            <a:r>
              <a:rPr lang="ru-RU" sz="1600" b="1" dirty="0" err="1"/>
              <a:t>git</a:t>
            </a:r>
            <a:r>
              <a:rPr lang="ru-RU" sz="1600" b="1" dirty="0"/>
              <a:t> </a:t>
            </a:r>
            <a:r>
              <a:rPr lang="ru-RU" sz="1600" b="1" dirty="0" err="1"/>
              <a:t>add</a:t>
            </a:r>
            <a:r>
              <a:rPr lang="ru-RU" sz="1600" b="1" dirty="0"/>
              <a:t> . </a:t>
            </a:r>
            <a:r>
              <a:rPr lang="ru-RU" sz="1600" dirty="0"/>
              <a:t>- добавление фалов в репозиторий. После добавления </a:t>
            </a:r>
            <a:r>
              <a:rPr lang="ru-RU" sz="1600" dirty="0" err="1"/>
              <a:t>Git</a:t>
            </a:r>
            <a:r>
              <a:rPr lang="ru-RU" sz="1600" dirty="0"/>
              <a:t> отслеживать измерения в файлах.</a:t>
            </a:r>
          </a:p>
          <a:p>
            <a:pPr marL="742950" lvl="1" indent="-285750">
              <a:buFont typeface="Arial" panose="020B0604020202020204" pitchFamily="34" charset="0"/>
              <a:buChar char="•"/>
            </a:pPr>
            <a:r>
              <a:rPr lang="ru-RU" sz="1600" b="1" dirty="0" err="1"/>
              <a:t>git</a:t>
            </a:r>
            <a:r>
              <a:rPr lang="ru-RU" sz="1600" b="1" dirty="0"/>
              <a:t> </a:t>
            </a:r>
            <a:r>
              <a:rPr lang="ru-RU" sz="1600" b="1" dirty="0" err="1"/>
              <a:t>commit</a:t>
            </a:r>
            <a:r>
              <a:rPr lang="ru-RU" sz="1600" b="1" dirty="0"/>
              <a:t> -</a:t>
            </a:r>
            <a:r>
              <a:rPr lang="ru-RU" sz="1600" b="1" dirty="0" err="1"/>
              <a:t>am</a:t>
            </a:r>
            <a:r>
              <a:rPr lang="ru-RU" sz="1600" b="1" dirty="0"/>
              <a:t> "&lt;комментарий&gt;" </a:t>
            </a:r>
            <a:r>
              <a:rPr lang="ru-RU" sz="1600" dirty="0"/>
              <a:t>- создаёт коммит ("коммитит"), т.е. сохраняет изменения сделанные в отслеживаемых файлах, грубо говоря сохраняет новую (следующую) копию файлов.</a:t>
            </a:r>
          </a:p>
          <a:p>
            <a:pPr marL="742950" lvl="1" indent="-285750">
              <a:buFont typeface="Arial" panose="020B0604020202020204" pitchFamily="34" charset="0"/>
              <a:buChar char="•"/>
            </a:pPr>
            <a:r>
              <a:rPr lang="ru-RU" sz="1600" b="1" dirty="0" err="1"/>
              <a:t>git</a:t>
            </a:r>
            <a:r>
              <a:rPr lang="ru-RU" sz="1600" b="1" dirty="0"/>
              <a:t> </a:t>
            </a:r>
            <a:r>
              <a:rPr lang="ru-RU" sz="1600" b="1" dirty="0" err="1"/>
              <a:t>show</a:t>
            </a:r>
            <a:r>
              <a:rPr lang="ru-RU" sz="1600" b="1" dirty="0"/>
              <a:t> </a:t>
            </a:r>
            <a:r>
              <a:rPr lang="ru-RU" sz="1600" dirty="0"/>
              <a:t>- показывает изменения сохранённые в предыдущем коммите.</a:t>
            </a:r>
            <a:endParaRPr lang="en-US" sz="1600" dirty="0"/>
          </a:p>
          <a:p>
            <a:endParaRPr lang="ru-RU" sz="1800" dirty="0"/>
          </a:p>
          <a:p>
            <a:pPr marL="285750" indent="-285750">
              <a:buFont typeface="Arial" panose="020B0604020202020204" pitchFamily="34" charset="0"/>
              <a:buChar char="•"/>
            </a:pPr>
            <a:r>
              <a:rPr lang="ru-RU" sz="1800" dirty="0"/>
              <a:t>Больше команд можно найти здесь: </a:t>
            </a:r>
            <a:r>
              <a:rPr lang="ru-RU" sz="1800" dirty="0">
                <a:hlinkClick r:id="rId2"/>
              </a:rPr>
              <a:t>Основы </a:t>
            </a:r>
            <a:r>
              <a:rPr lang="ru-RU" sz="1800" dirty="0" err="1">
                <a:hlinkClick r:id="rId2"/>
              </a:rPr>
              <a:t>Git</a:t>
            </a:r>
            <a:endParaRPr lang="ru-RU" sz="1800" dirty="0"/>
          </a:p>
          <a:p>
            <a:pPr marL="285750" indent="-285750">
              <a:buFont typeface="Arial" panose="020B0604020202020204" pitchFamily="34" charset="0"/>
              <a:buChar char="•"/>
            </a:pPr>
            <a:endParaRPr lang="en-US" dirty="0"/>
          </a:p>
        </p:txBody>
      </p:sp>
      <p:pic>
        <p:nvPicPr>
          <p:cNvPr id="2055" name="Picture 7" descr="Linus does not like witty gitty banter |  I DID NOT; CREATE GIT TO MAKE YOU SMILE | image tagged in linus torvalds,gitty,git,banter | made w/ Imgflip meme maker">
            <a:extLst>
              <a:ext uri="{FF2B5EF4-FFF2-40B4-BE49-F238E27FC236}">
                <a16:creationId xmlns:a16="http://schemas.microsoft.com/office/drawing/2014/main" id="{476EF423-7AB8-4E95-B51A-FAFE2B63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880" y="2237970"/>
            <a:ext cx="4243900" cy="238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9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A1E0-7ECA-472F-9211-FDE5753386FF}"/>
              </a:ext>
            </a:extLst>
          </p:cNvPr>
          <p:cNvSpPr>
            <a:spLocks noGrp="1"/>
          </p:cNvSpPr>
          <p:nvPr>
            <p:ph type="title"/>
          </p:nvPr>
        </p:nvSpPr>
        <p:spPr>
          <a:xfrm>
            <a:off x="7946332" y="395830"/>
            <a:ext cx="3932237" cy="960428"/>
          </a:xfrm>
        </p:spPr>
        <p:txBody>
          <a:bodyPr>
            <a:normAutofit/>
          </a:bodyPr>
          <a:lstStyle/>
          <a:p>
            <a:pPr algn="ctr"/>
            <a: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t>Работа с </a:t>
            </a:r>
            <a:r>
              <a:rPr lang="en-US" sz="2800" b="1" dirty="0">
                <a:effectLst/>
                <a:latin typeface="Consolas" panose="020B0609020204030204" pitchFamily="49" charset="0"/>
                <a:ea typeface="Times New Roman" panose="02020603050405020304" pitchFamily="18" charset="0"/>
                <a:cs typeface="Times New Roman" panose="02020603050405020304" pitchFamily="18" charset="0"/>
              </a:rPr>
              <a:t>GitHub</a:t>
            </a:r>
            <a:endParaRPr lang="en-US" sz="2800" b="1" dirty="0"/>
          </a:p>
        </p:txBody>
      </p:sp>
      <p:sp>
        <p:nvSpPr>
          <p:cNvPr id="4" name="Text Placeholder 3">
            <a:extLst>
              <a:ext uri="{FF2B5EF4-FFF2-40B4-BE49-F238E27FC236}">
                <a16:creationId xmlns:a16="http://schemas.microsoft.com/office/drawing/2014/main" id="{712981D3-44E4-4DC0-A189-109C12613C00}"/>
              </a:ext>
            </a:extLst>
          </p:cNvPr>
          <p:cNvSpPr>
            <a:spLocks noGrp="1"/>
          </p:cNvSpPr>
          <p:nvPr>
            <p:ph type="body" sz="half" idx="2"/>
          </p:nvPr>
        </p:nvSpPr>
        <p:spPr>
          <a:xfrm>
            <a:off x="447995" y="613691"/>
            <a:ext cx="7253831" cy="5645959"/>
          </a:xfrm>
        </p:spPr>
        <p:txBody>
          <a:bodyPr>
            <a:normAutofit fontScale="92500" lnSpcReduction="10000"/>
          </a:bodyPr>
          <a:lstStyle/>
          <a:p>
            <a:pPr marL="285750" indent="-285750">
              <a:buFont typeface="Arial" panose="020B0604020202020204" pitchFamily="34" charset="0"/>
              <a:buChar char="•"/>
            </a:pPr>
            <a:r>
              <a:rPr lang="ru-RU" sz="1800" dirty="0"/>
              <a:t>В </a:t>
            </a:r>
            <a:r>
              <a:rPr lang="ru-RU" sz="1800" dirty="0" err="1"/>
              <a:t>GitHub</a:t>
            </a:r>
            <a:r>
              <a:rPr lang="ru-RU" sz="1800" dirty="0"/>
              <a:t> тоже нету никакой магии, фактически это просто хостинг для файлов (такой как </a:t>
            </a:r>
            <a:r>
              <a:rPr lang="ru-RU" sz="1800" dirty="0" err="1"/>
              <a:t>DropBox</a:t>
            </a:r>
            <a:r>
              <a:rPr lang="ru-RU" sz="1800" dirty="0"/>
              <a:t> или </a:t>
            </a:r>
            <a:r>
              <a:rPr lang="ru-RU" sz="1800" dirty="0" err="1"/>
              <a:t>GoogleDrive</a:t>
            </a:r>
            <a:r>
              <a:rPr lang="ru-RU" sz="1800" dirty="0"/>
              <a:t>), но </a:t>
            </a:r>
            <a:r>
              <a:rPr lang="ru-RU" sz="1800" dirty="0" err="1"/>
              <a:t>хостятся</a:t>
            </a:r>
            <a:r>
              <a:rPr lang="ru-RU" sz="1800" dirty="0"/>
              <a:t> на нём файлы исходного кода</a:t>
            </a:r>
            <a:r>
              <a:rPr lang="ru-RU" dirty="0"/>
              <a:t>.</a:t>
            </a:r>
            <a:endParaRPr lang="ru-RU" sz="1000" dirty="0"/>
          </a:p>
          <a:p>
            <a:pPr marL="285750" indent="-285750">
              <a:buFont typeface="Arial" panose="020B0604020202020204" pitchFamily="34" charset="0"/>
              <a:buChar char="•"/>
            </a:pPr>
            <a:r>
              <a:rPr lang="ru-RU" sz="1800" dirty="0" err="1"/>
              <a:t>GitHub</a:t>
            </a:r>
            <a:r>
              <a:rPr lang="ru-RU" sz="1800" dirty="0"/>
              <a:t> работает совместно с </a:t>
            </a:r>
            <a:r>
              <a:rPr lang="ru-RU" sz="1800" dirty="0" err="1"/>
              <a:t>Git</a:t>
            </a:r>
            <a:r>
              <a:rPr lang="ru-RU" sz="1800" dirty="0"/>
              <a:t>. Потому для того чтобы разместить на </a:t>
            </a:r>
            <a:r>
              <a:rPr lang="ru-RU" sz="1800" dirty="0" err="1"/>
              <a:t>GitHub</a:t>
            </a:r>
            <a:r>
              <a:rPr lang="ru-RU" sz="1800" dirty="0"/>
              <a:t> файлы нужно также создать там репозиторий и "подключить" его к нашему </a:t>
            </a:r>
            <a:r>
              <a:rPr lang="ru-RU" sz="1800" dirty="0" err="1"/>
              <a:t>Git</a:t>
            </a:r>
            <a:r>
              <a:rPr lang="ru-RU" sz="1800" dirty="0"/>
              <a:t> репозиторию. Что сейчас мы и попробуем сделать</a:t>
            </a:r>
            <a:r>
              <a:rPr lang="ru-RU" dirty="0"/>
              <a:t>.</a:t>
            </a:r>
            <a:endParaRPr lang="ru-RU" sz="1000" dirty="0"/>
          </a:p>
          <a:p>
            <a:pPr marL="285750" indent="-285750">
              <a:buFont typeface="Arial" panose="020B0604020202020204" pitchFamily="34" charset="0"/>
              <a:buChar char="•"/>
            </a:pPr>
            <a:r>
              <a:rPr lang="ru-RU" sz="1800" dirty="0"/>
              <a:t>Создание аккаунта </a:t>
            </a:r>
            <a:r>
              <a:rPr lang="ru-RU" sz="1800" dirty="0" err="1"/>
              <a:t>GitHub</a:t>
            </a:r>
            <a:r>
              <a:rPr lang="ru-RU" sz="1800" dirty="0"/>
              <a:t> такое же, как и на других веб порталах, потому не будем останавливаться подробно на этом</a:t>
            </a:r>
            <a:r>
              <a:rPr lang="ru-RU" dirty="0"/>
              <a:t>.</a:t>
            </a:r>
            <a:endParaRPr lang="ru-RU" sz="1000" dirty="0"/>
          </a:p>
          <a:p>
            <a:pPr marL="285750" indent="-285750">
              <a:buFont typeface="Arial" panose="020B0604020202020204" pitchFamily="34" charset="0"/>
              <a:buChar char="•"/>
            </a:pPr>
            <a:r>
              <a:rPr lang="ru-RU" sz="1800" dirty="0"/>
              <a:t>Для создания репозитория выберете </a:t>
            </a:r>
            <a:r>
              <a:rPr lang="ru-RU" sz="1800" b="1" dirty="0"/>
              <a:t>New </a:t>
            </a:r>
            <a:r>
              <a:rPr lang="ru-RU" sz="1800" b="1" dirty="0" err="1"/>
              <a:t>repository</a:t>
            </a:r>
            <a:r>
              <a:rPr lang="ru-RU" sz="1800" dirty="0"/>
              <a:t>. Введите имя репозитория и нажмите </a:t>
            </a:r>
            <a:r>
              <a:rPr lang="ru-RU" sz="1800" b="1" dirty="0" err="1"/>
              <a:t>Create</a:t>
            </a:r>
            <a:r>
              <a:rPr lang="ru-RU" sz="1800" b="1" dirty="0"/>
              <a:t> </a:t>
            </a:r>
            <a:r>
              <a:rPr lang="ru-RU" sz="1800" b="1" dirty="0" err="1"/>
              <a:t>repository</a:t>
            </a:r>
            <a:endParaRPr lang="ru-RU" sz="1000" dirty="0"/>
          </a:p>
          <a:p>
            <a:pPr marL="285750" indent="-285750">
              <a:buFont typeface="Arial" panose="020B0604020202020204" pitchFamily="34" charset="0"/>
              <a:buChar char="•"/>
            </a:pPr>
            <a:r>
              <a:rPr lang="ru-RU" sz="1800" dirty="0"/>
              <a:t>Добавить аккаунт в </a:t>
            </a:r>
            <a:r>
              <a:rPr lang="ru-RU" sz="1800" dirty="0" err="1"/>
              <a:t>Git</a:t>
            </a:r>
            <a:r>
              <a:rPr lang="ru-RU" sz="1800" dirty="0"/>
              <a:t> можно командами</a:t>
            </a:r>
            <a:r>
              <a:rPr lang="ru-RU" dirty="0"/>
              <a:t>:</a:t>
            </a:r>
          </a:p>
          <a:p>
            <a:pPr marL="742950" lvl="1" indent="-285750">
              <a:buFont typeface="Arial" panose="020B0604020202020204" pitchFamily="34" charset="0"/>
              <a:buChar char="•"/>
            </a:pPr>
            <a:r>
              <a:rPr lang="ru-RU" b="1" dirty="0" err="1"/>
              <a:t>git</a:t>
            </a:r>
            <a:r>
              <a:rPr lang="ru-RU" b="1" dirty="0"/>
              <a:t> </a:t>
            </a:r>
            <a:r>
              <a:rPr lang="ru-RU" b="1" dirty="0" err="1"/>
              <a:t>config</a:t>
            </a:r>
            <a:r>
              <a:rPr lang="ru-RU" b="1" dirty="0"/>
              <a:t> --</a:t>
            </a:r>
            <a:r>
              <a:rPr lang="ru-RU" b="1" dirty="0" err="1"/>
              <a:t>global</a:t>
            </a:r>
            <a:r>
              <a:rPr lang="ru-RU" b="1" dirty="0"/>
              <a:t> user.name "&lt;имя&gt;"</a:t>
            </a:r>
          </a:p>
          <a:p>
            <a:pPr marL="742950" lvl="1" indent="-285750">
              <a:buFont typeface="Arial" panose="020B0604020202020204" pitchFamily="34" charset="0"/>
              <a:buChar char="•"/>
            </a:pPr>
            <a:r>
              <a:rPr lang="ru-RU" b="1" dirty="0" err="1"/>
              <a:t>git</a:t>
            </a:r>
            <a:r>
              <a:rPr lang="ru-RU" b="1" dirty="0"/>
              <a:t> </a:t>
            </a:r>
            <a:r>
              <a:rPr lang="ru-RU" b="1" dirty="0" err="1"/>
              <a:t>config</a:t>
            </a:r>
            <a:r>
              <a:rPr lang="ru-RU" b="1" dirty="0"/>
              <a:t> --</a:t>
            </a:r>
            <a:r>
              <a:rPr lang="ru-RU" b="1" dirty="0" err="1"/>
              <a:t>global</a:t>
            </a:r>
            <a:r>
              <a:rPr lang="ru-RU" b="1" dirty="0"/>
              <a:t> </a:t>
            </a:r>
            <a:r>
              <a:rPr lang="ru-RU" b="1" dirty="0" err="1"/>
              <a:t>user.email</a:t>
            </a:r>
            <a:r>
              <a:rPr lang="ru-RU" b="1" dirty="0"/>
              <a:t> "&lt;</a:t>
            </a:r>
            <a:r>
              <a:rPr lang="ru-RU" b="1" dirty="0" err="1"/>
              <a:t>емейл</a:t>
            </a:r>
            <a:r>
              <a:rPr lang="ru-RU" b="1" dirty="0"/>
              <a:t> </a:t>
            </a:r>
            <a:r>
              <a:rPr lang="ru-RU" b="1" dirty="0" err="1"/>
              <a:t>GitHub</a:t>
            </a:r>
            <a:r>
              <a:rPr lang="ru-RU" b="1" dirty="0"/>
              <a:t>&gt;"</a:t>
            </a:r>
          </a:p>
          <a:p>
            <a:pPr marL="742950" lvl="1" indent="-285750">
              <a:buFont typeface="Arial" panose="020B0604020202020204" pitchFamily="34" charset="0"/>
              <a:buChar char="•"/>
            </a:pPr>
            <a:r>
              <a:rPr lang="ru-RU" b="1" dirty="0" err="1"/>
              <a:t>git</a:t>
            </a:r>
            <a:r>
              <a:rPr lang="ru-RU" b="1" dirty="0"/>
              <a:t> </a:t>
            </a:r>
            <a:r>
              <a:rPr lang="ru-RU" b="1" dirty="0" err="1"/>
              <a:t>config</a:t>
            </a:r>
            <a:r>
              <a:rPr lang="ru-RU" b="1" dirty="0"/>
              <a:t> --</a:t>
            </a:r>
            <a:r>
              <a:rPr lang="ru-RU" b="1" dirty="0" err="1"/>
              <a:t>global</a:t>
            </a:r>
            <a:r>
              <a:rPr lang="ru-RU" b="1" dirty="0"/>
              <a:t> </a:t>
            </a:r>
            <a:r>
              <a:rPr lang="ru-RU" b="1" dirty="0" err="1"/>
              <a:t>user.password</a:t>
            </a:r>
            <a:r>
              <a:rPr lang="ru-RU" b="1" dirty="0"/>
              <a:t> "&lt;пароль </a:t>
            </a:r>
            <a:r>
              <a:rPr lang="ru-RU" b="1" dirty="0" err="1"/>
              <a:t>GitHub</a:t>
            </a:r>
            <a:r>
              <a:rPr lang="ru-RU" b="1" dirty="0"/>
              <a:t>&gt;"</a:t>
            </a:r>
          </a:p>
          <a:p>
            <a:pPr marL="742950" lvl="1" indent="-285750">
              <a:buFont typeface="Arial" panose="020B0604020202020204" pitchFamily="34" charset="0"/>
              <a:buChar char="•"/>
            </a:pPr>
            <a:r>
              <a:rPr lang="ru-RU" b="1" dirty="0" err="1"/>
              <a:t>git</a:t>
            </a:r>
            <a:r>
              <a:rPr lang="ru-RU" b="1" dirty="0"/>
              <a:t> </a:t>
            </a:r>
            <a:r>
              <a:rPr lang="ru-RU" b="1" dirty="0" err="1"/>
              <a:t>config</a:t>
            </a:r>
            <a:r>
              <a:rPr lang="ru-RU" b="1" dirty="0"/>
              <a:t> --</a:t>
            </a:r>
            <a:r>
              <a:rPr lang="ru-RU" b="1" dirty="0" err="1"/>
              <a:t>global</a:t>
            </a:r>
            <a:r>
              <a:rPr lang="ru-RU" b="1" dirty="0"/>
              <a:t> </a:t>
            </a:r>
            <a:r>
              <a:rPr lang="ru-RU" b="1" dirty="0" err="1"/>
              <a:t>credential.helper</a:t>
            </a:r>
            <a:r>
              <a:rPr lang="ru-RU" b="1" dirty="0"/>
              <a:t> </a:t>
            </a:r>
            <a:r>
              <a:rPr lang="ru-RU" b="1" dirty="0" err="1"/>
              <a:t>store</a:t>
            </a:r>
            <a:endParaRPr lang="en-US" b="1" dirty="0"/>
          </a:p>
          <a:p>
            <a:pPr lvl="1"/>
            <a:r>
              <a:rPr lang="ru-RU" dirty="0"/>
              <a:t>(!) Делать именно так, в общем случае не безопасно (лучше использовать SSH ключи), но зато просто. </a:t>
            </a:r>
          </a:p>
          <a:p>
            <a:pPr marL="285750" indent="-285750">
              <a:buFont typeface="Arial" panose="020B0604020202020204" pitchFamily="34" charset="0"/>
              <a:buChar char="•"/>
            </a:pPr>
            <a:r>
              <a:rPr lang="ru-RU" sz="1900" dirty="0"/>
              <a:t>Команды которые нам пригодятся:</a:t>
            </a:r>
            <a:endParaRPr lang="en-US" sz="1900" dirty="0"/>
          </a:p>
          <a:p>
            <a:pPr marL="742950" lvl="1" indent="-285750">
              <a:buFont typeface="Arial" panose="020B0604020202020204" pitchFamily="34" charset="0"/>
              <a:buChar char="•"/>
            </a:pPr>
            <a:r>
              <a:rPr lang="en-US" b="1" dirty="0"/>
              <a:t>git remote add origin &lt;</a:t>
            </a:r>
            <a:r>
              <a:rPr lang="ru-RU" b="1" dirty="0"/>
              <a:t>ссылка</a:t>
            </a:r>
            <a:r>
              <a:rPr lang="uk-UA" b="1" dirty="0"/>
              <a:t>&gt; </a:t>
            </a:r>
            <a:r>
              <a:rPr lang="uk-UA" dirty="0"/>
              <a:t>- </a:t>
            </a:r>
            <a:r>
              <a:rPr lang="ru-RU" dirty="0"/>
              <a:t>подключает</a:t>
            </a:r>
            <a:r>
              <a:rPr lang="uk-UA" dirty="0"/>
              <a:t> </a:t>
            </a:r>
            <a:r>
              <a:rPr lang="en-US" dirty="0"/>
              <a:t>GitHub </a:t>
            </a:r>
            <a:r>
              <a:rPr lang="ru-RU" dirty="0"/>
              <a:t>репозиторий к локальному </a:t>
            </a:r>
            <a:r>
              <a:rPr lang="en-US" dirty="0"/>
              <a:t>Git </a:t>
            </a:r>
            <a:r>
              <a:rPr lang="ru-RU" dirty="0"/>
              <a:t>репозиторию</a:t>
            </a:r>
            <a:endParaRPr lang="ru-RU" b="1" dirty="0"/>
          </a:p>
          <a:p>
            <a:pPr marL="742950" lvl="1" indent="-285750">
              <a:buFont typeface="Arial" panose="020B0604020202020204" pitchFamily="34" charset="0"/>
              <a:buChar char="•"/>
            </a:pPr>
            <a:r>
              <a:rPr lang="en-US" b="1" dirty="0"/>
              <a:t>git push --set-upstream origin master </a:t>
            </a:r>
            <a:r>
              <a:rPr lang="ru-RU" dirty="0"/>
              <a:t>- отправляет ("</a:t>
            </a:r>
            <a:r>
              <a:rPr lang="ru-RU" dirty="0" err="1"/>
              <a:t>пушет</a:t>
            </a:r>
            <a:r>
              <a:rPr lang="ru-RU" dirty="0"/>
              <a:t>") изменения файлов на </a:t>
            </a:r>
            <a:r>
              <a:rPr lang="en-US" dirty="0"/>
              <a:t>GitHub</a:t>
            </a:r>
            <a:endParaRPr lang="en-US" b="1" dirty="0"/>
          </a:p>
          <a:p>
            <a:pPr marL="742950" lvl="1" indent="-285750">
              <a:buFont typeface="Arial" panose="020B0604020202020204" pitchFamily="34" charset="0"/>
              <a:buChar char="•"/>
            </a:pPr>
            <a:r>
              <a:rPr lang="en-US" b="1" dirty="0"/>
              <a:t>git clone &lt;</a:t>
            </a:r>
            <a:r>
              <a:rPr lang="uk-UA" b="1" dirty="0" err="1"/>
              <a:t>ссылка</a:t>
            </a:r>
            <a:r>
              <a:rPr lang="uk-UA" b="1" dirty="0"/>
              <a:t>&gt; </a:t>
            </a:r>
            <a:r>
              <a:rPr lang="ru-RU" dirty="0"/>
              <a:t>- клонирует  репозиторий (свой или чужой)</a:t>
            </a:r>
            <a:endParaRPr lang="uk-UA" b="1" dirty="0"/>
          </a:p>
        </p:txBody>
      </p:sp>
      <p:pic>
        <p:nvPicPr>
          <p:cNvPr id="2053" name="Picture 5" descr="Meme Git Compilation | by Lulu Ilmaknun Qurotaini | Medium">
            <a:extLst>
              <a:ext uri="{FF2B5EF4-FFF2-40B4-BE49-F238E27FC236}">
                <a16:creationId xmlns:a16="http://schemas.microsoft.com/office/drawing/2014/main" id="{D5EFBD4F-624B-4110-BB3B-B82A2AFFB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705" y="1978816"/>
            <a:ext cx="2462104" cy="246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20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A1E0-7ECA-472F-9211-FDE5753386FF}"/>
              </a:ext>
            </a:extLst>
          </p:cNvPr>
          <p:cNvSpPr>
            <a:spLocks noGrp="1"/>
          </p:cNvSpPr>
          <p:nvPr>
            <p:ph type="title"/>
          </p:nvPr>
        </p:nvSpPr>
        <p:spPr>
          <a:xfrm>
            <a:off x="7946332" y="395830"/>
            <a:ext cx="3932237" cy="960428"/>
          </a:xfrm>
        </p:spPr>
        <p:txBody>
          <a:bodyPr>
            <a:normAutofit/>
          </a:bodyPr>
          <a:lstStyle/>
          <a:p>
            <a:pPr algn="ctr"/>
            <a: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t>Работ с ветками</a:t>
            </a:r>
            <a:endParaRPr lang="en-US" sz="2800" b="1" dirty="0"/>
          </a:p>
        </p:txBody>
      </p:sp>
      <p:sp>
        <p:nvSpPr>
          <p:cNvPr id="4" name="Text Placeholder 3">
            <a:extLst>
              <a:ext uri="{FF2B5EF4-FFF2-40B4-BE49-F238E27FC236}">
                <a16:creationId xmlns:a16="http://schemas.microsoft.com/office/drawing/2014/main" id="{712981D3-44E4-4DC0-A189-109C12613C00}"/>
              </a:ext>
            </a:extLst>
          </p:cNvPr>
          <p:cNvSpPr>
            <a:spLocks noGrp="1"/>
          </p:cNvSpPr>
          <p:nvPr>
            <p:ph type="body" sz="half" idx="2"/>
          </p:nvPr>
        </p:nvSpPr>
        <p:spPr>
          <a:xfrm>
            <a:off x="447995" y="613691"/>
            <a:ext cx="7253831" cy="5645959"/>
          </a:xfrm>
        </p:spPr>
        <p:txBody>
          <a:bodyPr>
            <a:normAutofit lnSpcReduction="10000"/>
          </a:bodyPr>
          <a:lstStyle/>
          <a:p>
            <a:pPr marL="285750" indent="-285750">
              <a:buFont typeface="Arial" panose="020B0604020202020204" pitchFamily="34" charset="0"/>
              <a:buChar char="•"/>
            </a:pPr>
            <a:r>
              <a:rPr lang="ru-RU" sz="1800" dirty="0"/>
              <a:t>Работая в команде или просто над каким-то большим изменением, удобно иметь отдельную копию репозитория и возможность эти копии объединять ("</a:t>
            </a:r>
            <a:r>
              <a:rPr lang="ru-RU" sz="1800" dirty="0" err="1"/>
              <a:t>мержить</a:t>
            </a:r>
            <a:r>
              <a:rPr lang="ru-RU" sz="1800" dirty="0"/>
              <a:t>"). Такие копии называются ветками ("</a:t>
            </a:r>
            <a:r>
              <a:rPr lang="ru-RU" sz="1800" dirty="0" err="1"/>
              <a:t>бранчами</a:t>
            </a:r>
            <a:r>
              <a:rPr lang="ru-RU" sz="1800" dirty="0"/>
              <a:t>").</a:t>
            </a:r>
          </a:p>
          <a:p>
            <a:pPr marL="285750" indent="-285750">
              <a:buFont typeface="Arial" panose="020B0604020202020204" pitchFamily="34" charset="0"/>
              <a:buChar char="•"/>
            </a:pPr>
            <a:endParaRPr lang="ru-RU" sz="900" dirty="0"/>
          </a:p>
          <a:p>
            <a:pPr marL="285750" indent="-285750">
              <a:buFont typeface="Arial" panose="020B0604020202020204" pitchFamily="34" charset="0"/>
              <a:buChar char="•"/>
            </a:pPr>
            <a:r>
              <a:rPr lang="ru-RU" sz="1800" dirty="0"/>
              <a:t>Для работы с ветками в </a:t>
            </a:r>
            <a:r>
              <a:rPr lang="ru-RU" sz="1800" dirty="0" err="1"/>
              <a:t>Git</a:t>
            </a:r>
            <a:r>
              <a:rPr lang="ru-RU" sz="1800" dirty="0"/>
              <a:t> есть несколько основных команд:</a:t>
            </a:r>
          </a:p>
          <a:p>
            <a:pPr marL="742950" lvl="1" indent="-285750">
              <a:buFont typeface="Arial" panose="020B0604020202020204" pitchFamily="34" charset="0"/>
              <a:buChar char="•"/>
            </a:pPr>
            <a:r>
              <a:rPr lang="ru-RU" b="1" dirty="0" err="1"/>
              <a:t>git</a:t>
            </a:r>
            <a:r>
              <a:rPr lang="ru-RU" b="1" dirty="0"/>
              <a:t> </a:t>
            </a:r>
            <a:r>
              <a:rPr lang="ru-RU" b="1" dirty="0" err="1"/>
              <a:t>branch</a:t>
            </a:r>
            <a:r>
              <a:rPr lang="ru-RU" b="1" dirty="0"/>
              <a:t> &lt;</a:t>
            </a:r>
            <a:r>
              <a:rPr lang="ru-RU" b="1" dirty="0" err="1"/>
              <a:t>имя_ветки</a:t>
            </a:r>
            <a:r>
              <a:rPr lang="ru-RU" b="1" dirty="0"/>
              <a:t>&gt; </a:t>
            </a:r>
            <a:r>
              <a:rPr lang="ru-RU" dirty="0"/>
              <a:t>- создаёт новую ветку из текущей.</a:t>
            </a:r>
          </a:p>
          <a:p>
            <a:pPr marL="742950" lvl="1" indent="-285750">
              <a:buFont typeface="Arial" panose="020B0604020202020204" pitchFamily="34" charset="0"/>
              <a:buChar char="•"/>
            </a:pPr>
            <a:r>
              <a:rPr lang="ru-RU" b="1" dirty="0" err="1"/>
              <a:t>git</a:t>
            </a:r>
            <a:r>
              <a:rPr lang="ru-RU" b="1" dirty="0"/>
              <a:t> </a:t>
            </a:r>
            <a:r>
              <a:rPr lang="ru-RU" b="1" dirty="0" err="1"/>
              <a:t>checkout</a:t>
            </a:r>
            <a:r>
              <a:rPr lang="ru-RU" b="1" dirty="0"/>
              <a:t> &lt;</a:t>
            </a:r>
            <a:r>
              <a:rPr lang="ru-RU" b="1" dirty="0" err="1"/>
              <a:t>имя_ветки</a:t>
            </a:r>
            <a:r>
              <a:rPr lang="ru-RU" b="1" dirty="0"/>
              <a:t>&gt; </a:t>
            </a:r>
            <a:r>
              <a:rPr lang="ru-RU" dirty="0"/>
              <a:t>- переключение между ветками. После выполнения этой команды, все последующие </a:t>
            </a:r>
            <a:r>
              <a:rPr lang="ru-RU" dirty="0" err="1"/>
              <a:t>commit'ы</a:t>
            </a:r>
            <a:r>
              <a:rPr lang="ru-RU" dirty="0"/>
              <a:t> будут сделаны в выбранную ветку.</a:t>
            </a:r>
            <a:endParaRPr lang="en-US" dirty="0"/>
          </a:p>
          <a:p>
            <a:pPr marL="742950" lvl="1" indent="-285750">
              <a:buFont typeface="Arial" panose="020B0604020202020204" pitchFamily="34" charset="0"/>
              <a:buChar char="•"/>
            </a:pPr>
            <a:r>
              <a:rPr lang="en-US" b="1" dirty="0"/>
              <a:t>git merge &lt;</a:t>
            </a:r>
            <a:r>
              <a:rPr lang="ru-RU" b="1" dirty="0" err="1"/>
              <a:t>имя_ветки</a:t>
            </a:r>
            <a:r>
              <a:rPr lang="ru-RU" b="1" dirty="0"/>
              <a:t>&gt;</a:t>
            </a:r>
            <a:r>
              <a:rPr lang="en-US" b="1" dirty="0"/>
              <a:t> </a:t>
            </a:r>
            <a:r>
              <a:rPr lang="en-US" dirty="0"/>
              <a:t>- </a:t>
            </a:r>
            <a:r>
              <a:rPr lang="ru-RU" dirty="0"/>
              <a:t>локальное объединение веток. Однако сегодня мы рассмотрим только объедение через </a:t>
            </a:r>
            <a:r>
              <a:rPr lang="ru-RU" dirty="0" err="1"/>
              <a:t>pull</a:t>
            </a:r>
            <a:r>
              <a:rPr lang="ru-RU" dirty="0"/>
              <a:t> </a:t>
            </a:r>
            <a:r>
              <a:rPr lang="ru-RU" dirty="0" err="1"/>
              <a:t>request</a:t>
            </a:r>
            <a:r>
              <a:rPr lang="ru-RU" dirty="0"/>
              <a:t>, так как оно нам скоро понадобятся.</a:t>
            </a:r>
          </a:p>
          <a:p>
            <a:pPr lvl="1"/>
            <a:endParaRPr lang="ru-RU" sz="900" dirty="0"/>
          </a:p>
          <a:p>
            <a:pPr marL="285750" indent="-285750">
              <a:buFont typeface="Arial" panose="020B0604020202020204" pitchFamily="34" charset="0"/>
              <a:buChar char="•"/>
            </a:pPr>
            <a:r>
              <a:rPr lang="ru-RU" sz="1800" dirty="0"/>
              <a:t>В каждой из веток можно делать </a:t>
            </a:r>
            <a:r>
              <a:rPr lang="ru-RU" sz="1800" dirty="0" err="1"/>
              <a:t>commit'ы</a:t>
            </a:r>
            <a:r>
              <a:rPr lang="ru-RU" sz="1800" dirty="0"/>
              <a:t> и </a:t>
            </a:r>
            <a:r>
              <a:rPr lang="ru-RU" sz="1800" dirty="0" err="1"/>
              <a:t>push'ы</a:t>
            </a:r>
            <a:r>
              <a:rPr lang="ru-RU" sz="1800" dirty="0"/>
              <a:t>, в этом плане они не отличаются.</a:t>
            </a:r>
            <a:endParaRPr lang="ru-RU" sz="900" dirty="0"/>
          </a:p>
          <a:p>
            <a:pPr marL="285750" indent="-285750">
              <a:buFont typeface="Arial" panose="020B0604020202020204" pitchFamily="34" charset="0"/>
              <a:buChar char="•"/>
            </a:pPr>
            <a:endParaRPr lang="ru-RU" sz="900" dirty="0"/>
          </a:p>
          <a:p>
            <a:pPr marL="285750" indent="-285750">
              <a:buFont typeface="Arial" panose="020B0604020202020204" pitchFamily="34" charset="0"/>
              <a:buChar char="•"/>
            </a:pPr>
            <a:r>
              <a:rPr lang="ru-RU" sz="1800" dirty="0"/>
              <a:t>Создать </a:t>
            </a:r>
            <a:r>
              <a:rPr lang="ru-RU" sz="1800" dirty="0" err="1"/>
              <a:t>pull</a:t>
            </a:r>
            <a:r>
              <a:rPr lang="ru-RU" sz="1800" dirty="0"/>
              <a:t> </a:t>
            </a:r>
            <a:r>
              <a:rPr lang="ru-RU" sz="1800" dirty="0" err="1"/>
              <a:t>request</a:t>
            </a:r>
            <a:r>
              <a:rPr lang="ru-RU" sz="1800" dirty="0"/>
              <a:t> можно чрез </a:t>
            </a:r>
            <a:r>
              <a:rPr lang="ru-RU" sz="1800" dirty="0" err="1"/>
              <a:t>GitHub</a:t>
            </a:r>
            <a:r>
              <a:rPr lang="ru-RU" sz="1800" dirty="0"/>
              <a:t> UI: </a:t>
            </a:r>
            <a:r>
              <a:rPr lang="ru-RU" sz="1800" b="1" dirty="0"/>
              <a:t>Pull </a:t>
            </a:r>
            <a:r>
              <a:rPr lang="ru-RU" sz="1800" b="1" dirty="0" err="1"/>
              <a:t>requests</a:t>
            </a:r>
            <a:r>
              <a:rPr lang="ru-RU" sz="1800" dirty="0"/>
              <a:t> -&gt; </a:t>
            </a:r>
            <a:r>
              <a:rPr lang="ru-RU" sz="1800" b="1" dirty="0"/>
              <a:t>New </a:t>
            </a:r>
            <a:r>
              <a:rPr lang="ru-RU" sz="1800" b="1" dirty="0" err="1"/>
              <a:t>pull</a:t>
            </a:r>
            <a:r>
              <a:rPr lang="ru-RU" sz="1800" b="1" dirty="0"/>
              <a:t> </a:t>
            </a:r>
            <a:r>
              <a:rPr lang="ru-RU" sz="1800" b="1" dirty="0" err="1"/>
              <a:t>request</a:t>
            </a:r>
            <a:r>
              <a:rPr lang="ru-RU" sz="1800" dirty="0"/>
              <a:t> </a:t>
            </a:r>
          </a:p>
          <a:p>
            <a:pPr marL="285750" indent="-285750">
              <a:buFont typeface="Arial" panose="020B0604020202020204" pitchFamily="34" charset="0"/>
              <a:buChar char="•"/>
            </a:pPr>
            <a:endParaRPr lang="ru-RU" sz="900" dirty="0"/>
          </a:p>
          <a:p>
            <a:pPr marL="285750" indent="-285750">
              <a:buFont typeface="Arial" panose="020B0604020202020204" pitchFamily="34" charset="0"/>
              <a:buChar char="•"/>
            </a:pPr>
            <a:r>
              <a:rPr lang="ru-RU" sz="1800" dirty="0"/>
              <a:t>Когда пул </a:t>
            </a:r>
            <a:r>
              <a:rPr lang="ru-RU" sz="1800" dirty="0" err="1"/>
              <a:t>pull</a:t>
            </a:r>
            <a:r>
              <a:rPr lang="ru-RU" sz="1800" dirty="0"/>
              <a:t> </a:t>
            </a:r>
            <a:r>
              <a:rPr lang="ru-RU" sz="1800" dirty="0" err="1"/>
              <a:t>request</a:t>
            </a:r>
            <a:r>
              <a:rPr lang="ru-RU" sz="1800" dirty="0"/>
              <a:t> создан, другие пользователи могут его проверить ("</a:t>
            </a:r>
            <a:r>
              <a:rPr lang="ru-RU" sz="1800" dirty="0" err="1"/>
              <a:t>ревъювить</a:t>
            </a:r>
            <a:r>
              <a:rPr lang="ru-RU" sz="1800" dirty="0"/>
              <a:t>") и подтвердить ("</a:t>
            </a:r>
            <a:r>
              <a:rPr lang="ru-RU" sz="1800" dirty="0" err="1"/>
              <a:t>заапрувить</a:t>
            </a:r>
            <a:r>
              <a:rPr lang="ru-RU" sz="1800" dirty="0"/>
              <a:t>") или не подтвердить ("</a:t>
            </a:r>
            <a:r>
              <a:rPr lang="ru-RU" sz="1800" dirty="0" err="1"/>
              <a:t>режектнуть</a:t>
            </a:r>
            <a:r>
              <a:rPr lang="ru-RU" sz="1800" dirty="0"/>
              <a:t>"). А также могут оставлять комментарии</a:t>
            </a:r>
          </a:p>
          <a:p>
            <a:pPr marL="285750" indent="-285750">
              <a:buFont typeface="Arial" panose="020B0604020202020204" pitchFamily="34" charset="0"/>
              <a:buChar char="•"/>
            </a:pPr>
            <a:endParaRPr lang="en-US" dirty="0"/>
          </a:p>
        </p:txBody>
      </p:sp>
      <p:pic>
        <p:nvPicPr>
          <p:cNvPr id="3076" name="Picture 4" descr="Invest now in this git branch merging meme ! : r/MemeEconomy">
            <a:extLst>
              <a:ext uri="{FF2B5EF4-FFF2-40B4-BE49-F238E27FC236}">
                <a16:creationId xmlns:a16="http://schemas.microsoft.com/office/drawing/2014/main" id="{A28D2F4E-93DD-4714-A513-1A2312E60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044" y="2026769"/>
            <a:ext cx="38195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76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A1E0-7ECA-472F-9211-FDE5753386FF}"/>
              </a:ext>
            </a:extLst>
          </p:cNvPr>
          <p:cNvSpPr>
            <a:spLocks noGrp="1"/>
          </p:cNvSpPr>
          <p:nvPr>
            <p:ph type="title"/>
          </p:nvPr>
        </p:nvSpPr>
        <p:spPr>
          <a:xfrm>
            <a:off x="7946332" y="395830"/>
            <a:ext cx="3932237" cy="960428"/>
          </a:xfrm>
        </p:spPr>
        <p:txBody>
          <a:bodyPr>
            <a:normAutofit/>
          </a:bodyPr>
          <a:lstStyle/>
          <a:p>
            <a:pPr algn="ctr"/>
            <a:r>
              <a:rPr lang="en-US" sz="2800" b="1" dirty="0">
                <a:effectLst/>
                <a:latin typeface="Consolas" panose="020B0609020204030204" pitchFamily="49" charset="0"/>
                <a:ea typeface="Times New Roman" panose="02020603050405020304" pitchFamily="18" charset="0"/>
                <a:cs typeface="Times New Roman" panose="02020603050405020304" pitchFamily="18" charset="0"/>
              </a:rPr>
              <a:t>SourceTree</a:t>
            </a:r>
            <a:b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2800" b="1" dirty="0">
                <a:effectLst/>
                <a:latin typeface="Consolas" panose="020B0609020204030204" pitchFamily="49" charset="0"/>
                <a:ea typeface="Times New Roman" panose="02020603050405020304" pitchFamily="18" charset="0"/>
                <a:cs typeface="Times New Roman" panose="02020603050405020304" pitchFamily="18" charset="0"/>
              </a:rPr>
              <a:t>(</a:t>
            </a:r>
            <a:r>
              <a:rPr lang="ru-RU" sz="2800" b="1" dirty="0">
                <a:effectLst/>
                <a:latin typeface="Consolas" panose="020B0609020204030204" pitchFamily="49" charset="0"/>
                <a:ea typeface="Times New Roman" panose="02020603050405020304" pitchFamily="18" charset="0"/>
                <a:cs typeface="Times New Roman" panose="02020603050405020304" pitchFamily="18" charset="0"/>
              </a:rPr>
              <a:t>опционально)</a:t>
            </a:r>
            <a:endParaRPr lang="en-US" sz="2800" b="1" dirty="0"/>
          </a:p>
        </p:txBody>
      </p:sp>
      <p:sp>
        <p:nvSpPr>
          <p:cNvPr id="4" name="Text Placeholder 3">
            <a:extLst>
              <a:ext uri="{FF2B5EF4-FFF2-40B4-BE49-F238E27FC236}">
                <a16:creationId xmlns:a16="http://schemas.microsoft.com/office/drawing/2014/main" id="{712981D3-44E4-4DC0-A189-109C12613C00}"/>
              </a:ext>
            </a:extLst>
          </p:cNvPr>
          <p:cNvSpPr>
            <a:spLocks noGrp="1"/>
          </p:cNvSpPr>
          <p:nvPr>
            <p:ph type="body" sz="half" idx="2"/>
          </p:nvPr>
        </p:nvSpPr>
        <p:spPr>
          <a:xfrm>
            <a:off x="447995" y="613691"/>
            <a:ext cx="7253831" cy="5645959"/>
          </a:xfrm>
        </p:spPr>
        <p:txBody>
          <a:bodyPr>
            <a:normAutofit/>
          </a:bodyPr>
          <a:lstStyle/>
          <a:p>
            <a:pPr marL="285750" indent="-285750">
              <a:buFont typeface="Arial" panose="020B0604020202020204" pitchFamily="34" charset="0"/>
              <a:buChar char="•"/>
            </a:pPr>
            <a:endParaRPr lang="ru-RU" sz="1800" dirty="0"/>
          </a:p>
          <a:p>
            <a:pPr marL="285750" indent="-285750">
              <a:buFont typeface="Arial" panose="020B0604020202020204" pitchFamily="34" charset="0"/>
              <a:buChar char="•"/>
            </a:pPr>
            <a:r>
              <a:rPr lang="ru-RU" sz="1800" dirty="0"/>
              <a:t>Для тех кто не любит консоль (как я) есть GUI утилита </a:t>
            </a:r>
            <a:r>
              <a:rPr lang="ru-RU" sz="1800" dirty="0" err="1">
                <a:hlinkClick r:id="rId2"/>
              </a:rPr>
              <a:t>SourceTree</a:t>
            </a:r>
            <a:r>
              <a:rPr lang="ru-RU" sz="1800" dirty="0"/>
              <a:t> для работы с </a:t>
            </a:r>
            <a:r>
              <a:rPr lang="ru-RU" sz="1800" dirty="0" err="1"/>
              <a:t>Git</a:t>
            </a:r>
            <a:r>
              <a:rPr lang="ru-RU" sz="1800" dirty="0"/>
              <a:t>.</a:t>
            </a:r>
          </a:p>
          <a:p>
            <a:pPr marL="285750" indent="-285750">
              <a:buFont typeface="Arial" panose="020B0604020202020204" pitchFamily="34" charset="0"/>
              <a:buChar char="•"/>
            </a:pPr>
            <a:endParaRPr lang="ru-RU" sz="900" dirty="0"/>
          </a:p>
          <a:p>
            <a:endParaRPr lang="ru-RU" dirty="0"/>
          </a:p>
          <a:p>
            <a:endParaRPr lang="en-US" dirty="0"/>
          </a:p>
        </p:txBody>
      </p:sp>
      <p:pic>
        <p:nvPicPr>
          <p:cNvPr id="4098" name="Picture 2" descr="Meme: &amp;quot;чтобы коммит был у меня в Sourcetree до обеда!&amp;quot; - All Templates -  Meme-arsenal.com">
            <a:extLst>
              <a:ext uri="{FF2B5EF4-FFF2-40B4-BE49-F238E27FC236}">
                <a16:creationId xmlns:a16="http://schemas.microsoft.com/office/drawing/2014/main" id="{DF47B147-8891-4BBB-A6AE-CB3069EDF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566" y="2137985"/>
            <a:ext cx="3634640" cy="248365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ourcetree | Free Git GUI for Mac and Windows">
            <a:extLst>
              <a:ext uri="{FF2B5EF4-FFF2-40B4-BE49-F238E27FC236}">
                <a16:creationId xmlns:a16="http://schemas.microsoft.com/office/drawing/2014/main" id="{F2FEACBB-57BD-45EA-B392-6885F02B7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02" y="1657762"/>
            <a:ext cx="6886407" cy="432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18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481E-6B07-4D15-89D4-83A90BBB6E89}"/>
              </a:ext>
            </a:extLst>
          </p:cNvPr>
          <p:cNvSpPr>
            <a:spLocks noGrp="1"/>
          </p:cNvSpPr>
          <p:nvPr>
            <p:ph type="ctrTitle"/>
          </p:nvPr>
        </p:nvSpPr>
        <p:spPr>
          <a:xfrm>
            <a:off x="1524000" y="1122363"/>
            <a:ext cx="9144000" cy="2198052"/>
          </a:xfrm>
        </p:spPr>
        <p:txBody>
          <a:bodyPr>
            <a:noAutofit/>
          </a:bodyPr>
          <a:lstStyle/>
          <a:p>
            <a:r>
              <a:rPr lang="ru-RU" sz="4800" dirty="0">
                <a:effectLst/>
                <a:latin typeface="Consolas" panose="020B0609020204030204" pitchFamily="49" charset="0"/>
                <a:ea typeface="Times New Roman" panose="02020603050405020304" pitchFamily="18" charset="0"/>
                <a:cs typeface="Times New Roman" panose="02020603050405020304" pitchFamily="18" charset="0"/>
              </a:rPr>
              <a:t>Спасибо за внимание!</a:t>
            </a:r>
            <a:br>
              <a:rPr lang="ru-RU" sz="4800" dirty="0">
                <a:effectLst/>
                <a:latin typeface="Consolas" panose="020B0609020204030204" pitchFamily="49" charset="0"/>
                <a:ea typeface="Times New Roman" panose="02020603050405020304" pitchFamily="18" charset="0"/>
                <a:cs typeface="Times New Roman" panose="02020603050405020304" pitchFamily="18" charset="0"/>
              </a:rPr>
            </a:br>
            <a:r>
              <a:rPr lang="ru-RU" sz="4800" dirty="0">
                <a:effectLst/>
                <a:latin typeface="Consolas" panose="020B0609020204030204" pitchFamily="49" charset="0"/>
                <a:ea typeface="Times New Roman" panose="02020603050405020304" pitchFamily="18" charset="0"/>
                <a:cs typeface="Times New Roman" panose="02020603050405020304" pitchFamily="18" charset="0"/>
              </a:rPr>
              <a:t>Вопросы?</a:t>
            </a:r>
            <a:endParaRPr lang="en-US" sz="4800" dirty="0"/>
          </a:p>
        </p:txBody>
      </p:sp>
    </p:spTree>
    <p:extLst>
      <p:ext uri="{BB962C8B-B14F-4D97-AF65-F5344CB8AC3E}">
        <p14:creationId xmlns:p14="http://schemas.microsoft.com/office/powerpoint/2010/main" val="1944540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927</Words>
  <Application>Microsoft Office PowerPoint</Application>
  <PresentationFormat>Widescreen</PresentationFormat>
  <Paragraphs>64</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Office Theme</vt:lpstr>
      <vt:lpstr>Bitmap Image</vt:lpstr>
      <vt:lpstr>Основы работы с  Git и GitHub</vt:lpstr>
      <vt:lpstr>Проблема контроля изменений</vt:lpstr>
      <vt:lpstr>Системы контроля версий</vt:lpstr>
      <vt:lpstr>Работа с Git</vt:lpstr>
      <vt:lpstr>Работа с GitHub</vt:lpstr>
      <vt:lpstr>Работ с ветками</vt:lpstr>
      <vt:lpstr>SourceTree (опционально)</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Oleksii S</dc:creator>
  <cp:lastModifiedBy>Oleksii S</cp:lastModifiedBy>
  <cp:revision>17</cp:revision>
  <dcterms:created xsi:type="dcterms:W3CDTF">2022-02-22T13:37:59Z</dcterms:created>
  <dcterms:modified xsi:type="dcterms:W3CDTF">2022-02-22T15:19:01Z</dcterms:modified>
</cp:coreProperties>
</file>