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69" r:id="rId8"/>
    <p:sldId id="260" r:id="rId9"/>
    <p:sldId id="259" r:id="rId10"/>
    <p:sldId id="262" r:id="rId11"/>
    <p:sldId id="266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D068F-481D-4ED5-92B1-51DA9EB07856}" v="84" dt="2023-06-29T06:37:29.034"/>
    <p1510:client id="{19C62D03-A157-4517-AF1F-48127D51093F}" v="90" dt="2023-06-27T06:45:19.677"/>
    <p1510:client id="{874D0F75-B1CF-4659-A0A7-5452A182DB2A}" v="1270" dt="2023-06-28T22:21:01.062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>
      <p:cViewPr varScale="1">
        <p:scale>
          <a:sx n="87" d="100"/>
          <a:sy n="87" d="100"/>
        </p:scale>
        <p:origin x="102" y="4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043B725B-653D-4166-A8E9-72A38A1847CF}" type="datetimeFigureOut">
              <a:rPr lang="es-ES"/>
              <a:t>28/06/2023</a:t>
            </a:fld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9E861E8E-D392-497B-BB21-122DD7C27CF3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783F64CD-0576-4A9A-BD06-7889D6E60BDC}" type="datetimeFigureOut">
              <a:t>28/06/2023</a:t>
            </a:fld>
            <a:endParaRPr lang="es-ES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9555D449-B875-4B8D-8E66-224D27E54C9A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Línea de ECG" title="Imagen de diseño de diapositiva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 latinLnBrk="0">
              <a:lnSpc>
                <a:spcPct val="80000"/>
              </a:lnSpc>
              <a:defRPr lang="es-ES"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 latinLnBrk="0">
              <a:buNone/>
              <a:defRPr lang="es-ES"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28/06/2023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28/06/2023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es-ES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28/06/2023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cabezado de secció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 latinLnBrk="0">
              <a:lnSpc>
                <a:spcPct val="80000"/>
              </a:lnSpc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2000" cap="all" baseline="0">
                <a:solidFill>
                  <a:schemeClr val="bg1"/>
                </a:solidFill>
              </a:defRPr>
            </a:lvl1pPr>
            <a:lvl2pPr marL="457200" indent="0" latinLnBrk="0">
              <a:buNone/>
              <a:defRPr lang="es-ES" sz="2000"/>
            </a:lvl2pPr>
            <a:lvl3pPr marL="914400" indent="0" latinLnBrk="0">
              <a:buNone/>
              <a:defRPr lang="es-ES" sz="18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 latinLnBrk="0">
              <a:defRPr lang="es-ES" sz="2400"/>
            </a:lvl1pPr>
            <a:lvl2pPr latinLnBrk="0">
              <a:defRPr lang="es-ES" sz="2000"/>
            </a:lvl2pPr>
            <a:lvl3pPr latinLnBrk="0">
              <a:defRPr lang="es-ES" sz="1800"/>
            </a:lvl3pPr>
            <a:lvl4pPr latinLnBrk="0">
              <a:defRPr lang="es-ES" sz="1600"/>
            </a:lvl4pPr>
            <a:lvl5pPr latinLnBrk="0">
              <a:defRPr lang="es-ES" sz="1600"/>
            </a:lvl5pPr>
            <a:lvl6pPr latinLnBrk="0">
              <a:defRPr lang="es-ES" sz="1600"/>
            </a:lvl6pPr>
            <a:lvl7pPr latinLnBrk="0">
              <a:defRPr lang="es-ES" sz="1600"/>
            </a:lvl7pPr>
            <a:lvl8pPr latinLnBrk="0">
              <a:defRPr lang="es-ES" sz="1600"/>
            </a:lvl8pPr>
            <a:lvl9pPr latinLnBrk="0">
              <a:defRPr lang="es-ES"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 latinLnBrk="0">
              <a:defRPr lang="es-ES" sz="2400"/>
            </a:lvl1pPr>
            <a:lvl2pPr latinLnBrk="0">
              <a:defRPr lang="es-ES" sz="2000"/>
            </a:lvl2pPr>
            <a:lvl3pPr latinLnBrk="0">
              <a:defRPr lang="es-ES" sz="1800"/>
            </a:lvl3pPr>
            <a:lvl4pPr latinLnBrk="0">
              <a:defRPr lang="es-ES" sz="1600"/>
            </a:lvl4pPr>
            <a:lvl5pPr latinLnBrk="0">
              <a:defRPr lang="es-ES" sz="1600"/>
            </a:lvl5pPr>
            <a:lvl6pPr latinLnBrk="0">
              <a:defRPr lang="es-ES" sz="1600"/>
            </a:lvl6pPr>
            <a:lvl7pPr latinLnBrk="0">
              <a:defRPr lang="es-ES" sz="1600"/>
            </a:lvl7pPr>
            <a:lvl8pPr latinLnBrk="0">
              <a:defRPr lang="es-ES" sz="1600"/>
            </a:lvl8pPr>
            <a:lvl9pPr latinLnBrk="0">
              <a:defRPr lang="es-ES"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28/06/2023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 latinLnBrk="0">
              <a:buNone/>
              <a:defRPr lang="es-ES"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 latinLnBrk="0">
              <a:defRPr lang="es-ES" sz="2400"/>
            </a:lvl1pPr>
            <a:lvl2pPr latinLnBrk="0">
              <a:defRPr lang="es-ES" sz="2000"/>
            </a:lvl2pPr>
            <a:lvl3pPr latinLnBrk="0">
              <a:defRPr lang="es-ES" sz="1800"/>
            </a:lvl3pPr>
            <a:lvl4pPr latinLnBrk="0">
              <a:defRPr lang="es-ES" sz="1600"/>
            </a:lvl4pPr>
            <a:lvl5pPr latinLnBrk="0">
              <a:defRPr lang="es-ES" sz="1600"/>
            </a:lvl5pPr>
            <a:lvl6pPr latinLnBrk="0">
              <a:defRPr lang="es-ES" sz="1600"/>
            </a:lvl6pPr>
            <a:lvl7pPr latinLnBrk="0">
              <a:defRPr lang="es-ES" sz="1600"/>
            </a:lvl7pPr>
            <a:lvl8pPr latinLnBrk="0">
              <a:defRPr lang="es-ES" sz="1600"/>
            </a:lvl8pPr>
            <a:lvl9pPr latinLnBrk="0">
              <a:defRPr lang="es-ES"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 latinLnBrk="0">
              <a:buNone/>
              <a:defRPr lang="es-ES"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 latinLnBrk="0">
              <a:defRPr lang="es-ES" sz="2400"/>
            </a:lvl1pPr>
            <a:lvl2pPr latinLnBrk="0">
              <a:defRPr lang="es-ES" sz="2000"/>
            </a:lvl2pPr>
            <a:lvl3pPr latinLnBrk="0">
              <a:defRPr lang="es-ES" sz="1800"/>
            </a:lvl3pPr>
            <a:lvl4pPr latinLnBrk="0">
              <a:defRPr lang="es-ES" sz="1600"/>
            </a:lvl4pPr>
            <a:lvl5pPr latinLnBrk="0">
              <a:defRPr lang="es-ES" sz="1600"/>
            </a:lvl5pPr>
            <a:lvl6pPr latinLnBrk="0">
              <a:defRPr lang="es-ES" sz="1600"/>
            </a:lvl6pPr>
            <a:lvl7pPr latinLnBrk="0">
              <a:defRPr lang="es-ES" sz="1600"/>
            </a:lvl7pPr>
            <a:lvl8pPr latinLnBrk="0">
              <a:defRPr lang="es-ES" sz="1600"/>
            </a:lvl8pPr>
            <a:lvl9pPr latinLnBrk="0">
              <a:defRPr lang="es-ES"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28/06/2023</a:t>
            </a:fld>
            <a:endParaRPr lang="es-ES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28/06/2023</a:t>
            </a:fld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28/06/2023</a:t>
            </a:fld>
            <a:endParaRPr lang="es-ES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 latinLnBrk="0">
              <a:defRPr lang="es-ES" sz="2400"/>
            </a:lvl1pPr>
            <a:lvl2pPr latinLnBrk="0">
              <a:defRPr lang="es-ES" sz="2000"/>
            </a:lvl2pPr>
            <a:lvl3pPr latinLnBrk="0">
              <a:defRPr lang="es-ES" sz="1800"/>
            </a:lvl3pPr>
            <a:lvl4pPr latinLnBrk="0">
              <a:defRPr lang="es-ES" sz="1600"/>
            </a:lvl4pPr>
            <a:lvl5pPr latinLnBrk="0">
              <a:defRPr lang="es-ES" sz="1600"/>
            </a:lvl5pPr>
            <a:lvl6pPr latinLnBrk="0">
              <a:defRPr lang="es-ES" sz="1600"/>
            </a:lvl6pPr>
            <a:lvl7pPr latinLnBrk="0">
              <a:defRPr lang="es-ES" sz="1600"/>
            </a:lvl7pPr>
            <a:lvl8pPr latinLnBrk="0">
              <a:defRPr lang="es-ES" sz="1600"/>
            </a:lvl8pPr>
            <a:lvl9pPr latinLnBrk="0">
              <a:defRPr lang="es-ES"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es-ES" sz="24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 latinLnBrk="0">
              <a:buNone/>
              <a:defRPr lang="es-ES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rra roja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9067800" y="6481760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9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pPr/>
              <a:t>28/06/2023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9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9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lang="es-ES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es-ES"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es-ES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es-ES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es-ES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lang="es-ES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lang="es-ES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lang="es-ES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lang="es-ES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6892" y="-2117"/>
            <a:ext cx="4098175" cy="3177380"/>
          </a:xfrm>
        </p:spPr>
        <p:txBody>
          <a:bodyPr/>
          <a:lstStyle/>
          <a:p>
            <a:r>
              <a:rPr lang="es-ES" dirty="0"/>
              <a:t>CORAZÓN DIGITAL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6892" y="3467100"/>
            <a:ext cx="4616758" cy="11620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PREDICIENDO ENFERMEDADES CARDÍACAS CON MACHINE LEARNING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3E6AC3FA-FD77-F1C1-A34C-4A233981D682}"/>
              </a:ext>
            </a:extLst>
          </p:cNvPr>
          <p:cNvSpPr txBox="1">
            <a:spLocks/>
          </p:cNvSpPr>
          <p:nvPr/>
        </p:nvSpPr>
        <p:spPr>
          <a:xfrm>
            <a:off x="207126" y="6402917"/>
            <a:ext cx="4098175" cy="1162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None/>
              <a:defRPr lang="es-ES" sz="2000" kern="12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lang="es-ES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lang="es-E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lang="es-ES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lang="es-ES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lang="es-ES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lang="es-ES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lang="es-ES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lang="es-ES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Autor: Alex </a:t>
            </a:r>
            <a:r>
              <a:rPr lang="es-ES" noProof="1"/>
              <a:t>marzá</a:t>
            </a:r>
            <a:r>
              <a:rPr lang="es-ES" dirty="0"/>
              <a:t> </a:t>
            </a:r>
            <a:r>
              <a:rPr lang="es-ES" noProof="1"/>
              <a:t>manuel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Hablemos de ESTADÍSTICAS</a:t>
            </a:r>
          </a:p>
        </p:txBody>
      </p:sp>
      <p:sp>
        <p:nvSpPr>
          <p:cNvPr id="4" name="Bocadillo: ovalado 3">
            <a:extLst>
              <a:ext uri="{FF2B5EF4-FFF2-40B4-BE49-F238E27FC236}">
                <a16:creationId xmlns:a16="http://schemas.microsoft.com/office/drawing/2014/main" id="{530F1425-8992-DE7D-78C4-5BBD054D2C45}"/>
              </a:ext>
            </a:extLst>
          </p:cNvPr>
          <p:cNvSpPr/>
          <p:nvPr/>
        </p:nvSpPr>
        <p:spPr>
          <a:xfrm>
            <a:off x="338666" y="2082271"/>
            <a:ext cx="2973917" cy="1555749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/>
              <a:t>Gran mortalidad</a:t>
            </a:r>
          </a:p>
          <a:p>
            <a:pPr algn="ctr"/>
            <a:r>
              <a:rPr lang="es-ES" dirty="0"/>
              <a:t>17,9M</a:t>
            </a:r>
          </a:p>
        </p:txBody>
      </p:sp>
      <p:sp>
        <p:nvSpPr>
          <p:cNvPr id="5" name="Bocadillo: ovalado 4">
            <a:extLst>
              <a:ext uri="{FF2B5EF4-FFF2-40B4-BE49-F238E27FC236}">
                <a16:creationId xmlns:a16="http://schemas.microsoft.com/office/drawing/2014/main" id="{173173DD-2B66-77FA-DC35-B59ED1A00B2B}"/>
              </a:ext>
            </a:extLst>
          </p:cNvPr>
          <p:cNvSpPr/>
          <p:nvPr/>
        </p:nvSpPr>
        <p:spPr>
          <a:xfrm>
            <a:off x="8106832" y="2082270"/>
            <a:ext cx="2973917" cy="1555749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/>
              <a:t>Comunes</a:t>
            </a:r>
          </a:p>
        </p:txBody>
      </p:sp>
      <p:sp>
        <p:nvSpPr>
          <p:cNvPr id="6" name="Bocadillo: ovalado 5">
            <a:extLst>
              <a:ext uri="{FF2B5EF4-FFF2-40B4-BE49-F238E27FC236}">
                <a16:creationId xmlns:a16="http://schemas.microsoft.com/office/drawing/2014/main" id="{0AB1D2F5-0122-E596-9F86-6C3BF00937FD}"/>
              </a:ext>
            </a:extLst>
          </p:cNvPr>
          <p:cNvSpPr/>
          <p:nvPr/>
        </p:nvSpPr>
        <p:spPr>
          <a:xfrm>
            <a:off x="8106832" y="4336520"/>
            <a:ext cx="2973917" cy="1555749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/>
              <a:t>18 M &gt; 20 años</a:t>
            </a:r>
          </a:p>
          <a:p>
            <a:pPr algn="ctr"/>
            <a:r>
              <a:rPr lang="es-ES" dirty="0"/>
              <a:t>EEUU</a:t>
            </a:r>
          </a:p>
        </p:txBody>
      </p:sp>
      <p:sp>
        <p:nvSpPr>
          <p:cNvPr id="7" name="Bocadillo: ovalado 6">
            <a:extLst>
              <a:ext uri="{FF2B5EF4-FFF2-40B4-BE49-F238E27FC236}">
                <a16:creationId xmlns:a16="http://schemas.microsoft.com/office/drawing/2014/main" id="{04A1D5CE-D7D5-5444-BC47-17D4622FCFC9}"/>
              </a:ext>
            </a:extLst>
          </p:cNvPr>
          <p:cNvSpPr/>
          <p:nvPr/>
        </p:nvSpPr>
        <p:spPr>
          <a:xfrm>
            <a:off x="342900" y="4287838"/>
            <a:ext cx="2973917" cy="1555749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/>
              <a:t>Nivel mundial 32%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FACTORES de riesgo</a:t>
            </a:r>
          </a:p>
        </p:txBody>
      </p:sp>
      <p:pic>
        <p:nvPicPr>
          <p:cNvPr id="30" name="Imagen 30" descr="Logotipo, Icono&#10;&#10;Descripción generada automáticamente">
            <a:extLst>
              <a:ext uri="{FF2B5EF4-FFF2-40B4-BE49-F238E27FC236}">
                <a16:creationId xmlns:a16="http://schemas.microsoft.com/office/drawing/2014/main" id="{0E1E9CA0-071A-1633-CFA2-59D710B6C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569" y="2575719"/>
            <a:ext cx="2787649" cy="2801143"/>
          </a:xfrm>
          <a:prstGeom prst="rect">
            <a:avLst/>
          </a:prstGeom>
        </p:spPr>
      </p:pic>
      <p:pic>
        <p:nvPicPr>
          <p:cNvPr id="31" name="Imagen 31" descr="Icono&#10;&#10;Descripción generada automáticamente">
            <a:extLst>
              <a:ext uri="{FF2B5EF4-FFF2-40B4-BE49-F238E27FC236}">
                <a16:creationId xmlns:a16="http://schemas.microsoft.com/office/drawing/2014/main" id="{4CF5ABEB-08FE-302E-A012-F21A3BD92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210" y="5376334"/>
            <a:ext cx="1168400" cy="1155700"/>
          </a:xfrm>
          <a:prstGeom prst="rect">
            <a:avLst/>
          </a:prstGeom>
        </p:spPr>
      </p:pic>
      <p:pic>
        <p:nvPicPr>
          <p:cNvPr id="32" name="Imagen 3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50168842-D88C-EBEC-EFE2-80D2ECF3A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95" y="1657048"/>
            <a:ext cx="1028700" cy="1079500"/>
          </a:xfrm>
          <a:prstGeom prst="rect">
            <a:avLst/>
          </a:prstGeom>
        </p:spPr>
      </p:pic>
      <p:pic>
        <p:nvPicPr>
          <p:cNvPr id="33" name="Imagen 33" descr="Icono&#10;&#10;Descripción generada automáticamente">
            <a:extLst>
              <a:ext uri="{FF2B5EF4-FFF2-40B4-BE49-F238E27FC236}">
                <a16:creationId xmlns:a16="http://schemas.microsoft.com/office/drawing/2014/main" id="{617BDE15-53FE-6055-E96A-A0FF784C65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00" y="3124200"/>
            <a:ext cx="1028700" cy="1079500"/>
          </a:xfrm>
          <a:prstGeom prst="rect">
            <a:avLst/>
          </a:prstGeom>
        </p:spPr>
      </p:pic>
      <p:pic>
        <p:nvPicPr>
          <p:cNvPr id="34" name="Imagen 34" descr="Icono&#10;&#10;Descripción generada automáticamente">
            <a:extLst>
              <a:ext uri="{FF2B5EF4-FFF2-40B4-BE49-F238E27FC236}">
                <a16:creationId xmlns:a16="http://schemas.microsoft.com/office/drawing/2014/main" id="{D8A82229-C8F7-FDBB-AC78-9263ED3AC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00773" y="1950027"/>
            <a:ext cx="1028700" cy="1028700"/>
          </a:xfrm>
          <a:prstGeom prst="rect">
            <a:avLst/>
          </a:prstGeom>
        </p:spPr>
      </p:pic>
      <p:pic>
        <p:nvPicPr>
          <p:cNvPr id="35" name="Imagen 35" descr="Icono&#10;&#10;Descripción generada automáticamente">
            <a:extLst>
              <a:ext uri="{FF2B5EF4-FFF2-40B4-BE49-F238E27FC236}">
                <a16:creationId xmlns:a16="http://schemas.microsoft.com/office/drawing/2014/main" id="{58185492-3EC7-AD3E-22ED-74AEEDBD80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97309" y="3588327"/>
            <a:ext cx="1065646" cy="1092200"/>
          </a:xfrm>
          <a:prstGeom prst="rect">
            <a:avLst/>
          </a:prstGeom>
        </p:spPr>
      </p:pic>
      <p:pic>
        <p:nvPicPr>
          <p:cNvPr id="36" name="Imagen 36" descr="Icono&#10;&#10;Descripción generada automáticamente">
            <a:extLst>
              <a:ext uri="{FF2B5EF4-FFF2-40B4-BE49-F238E27FC236}">
                <a16:creationId xmlns:a16="http://schemas.microsoft.com/office/drawing/2014/main" id="{8C1CC400-8015-FE08-816F-FA7A0277C2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8152" y="4582583"/>
            <a:ext cx="1384300" cy="1371600"/>
          </a:xfrm>
          <a:prstGeom prst="rect">
            <a:avLst/>
          </a:prstGeom>
        </p:spPr>
      </p:pic>
      <p:pic>
        <p:nvPicPr>
          <p:cNvPr id="37" name="Imagen 37" descr="Imagen que contiene Icono&#10;&#10;Descripción generada automáticamente">
            <a:extLst>
              <a:ext uri="{FF2B5EF4-FFF2-40B4-BE49-F238E27FC236}">
                <a16:creationId xmlns:a16="http://schemas.microsoft.com/office/drawing/2014/main" id="{7C114128-137B-A4A2-98D1-9C59249856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3578" y="1515726"/>
            <a:ext cx="1168400" cy="1143000"/>
          </a:xfrm>
          <a:prstGeom prst="rect">
            <a:avLst/>
          </a:prstGeom>
        </p:spPr>
      </p:pic>
      <p:pic>
        <p:nvPicPr>
          <p:cNvPr id="38" name="Imagen 38" descr="Icono&#10;&#10;Descripción generada automáticamente">
            <a:extLst>
              <a:ext uri="{FF2B5EF4-FFF2-40B4-BE49-F238E27FC236}">
                <a16:creationId xmlns:a16="http://schemas.microsoft.com/office/drawing/2014/main" id="{FB89567E-4749-58B5-4406-E6BD4FD568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28333" y="3503083"/>
            <a:ext cx="965200" cy="1016000"/>
          </a:xfrm>
          <a:prstGeom prst="rect">
            <a:avLst/>
          </a:prstGeom>
        </p:spPr>
      </p:pic>
      <p:pic>
        <p:nvPicPr>
          <p:cNvPr id="39" name="Imagen 39" descr="Icono&#10;&#10;Descripción generada automáticamente">
            <a:extLst>
              <a:ext uri="{FF2B5EF4-FFF2-40B4-BE49-F238E27FC236}">
                <a16:creationId xmlns:a16="http://schemas.microsoft.com/office/drawing/2014/main" id="{353CF3CE-8572-A3FD-BF23-C3911A11E0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70614" y="1726045"/>
            <a:ext cx="1181100" cy="1181100"/>
          </a:xfrm>
          <a:prstGeom prst="rect">
            <a:avLst/>
          </a:prstGeom>
        </p:spPr>
      </p:pic>
      <p:pic>
        <p:nvPicPr>
          <p:cNvPr id="40" name="Imagen 40" descr="Icono&#10;&#10;Descripción generada automáticamente">
            <a:extLst>
              <a:ext uri="{FF2B5EF4-FFF2-40B4-BE49-F238E27FC236}">
                <a16:creationId xmlns:a16="http://schemas.microsoft.com/office/drawing/2014/main" id="{1414145E-538F-6832-DA7E-51A6A98ABBF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66194" y="3513307"/>
            <a:ext cx="1190446" cy="1161691"/>
          </a:xfrm>
          <a:prstGeom prst="rect">
            <a:avLst/>
          </a:prstGeom>
        </p:spPr>
      </p:pic>
      <p:pic>
        <p:nvPicPr>
          <p:cNvPr id="41" name="Imagen 41" descr="Icono&#10;&#10;Descripción generada automáticamente">
            <a:extLst>
              <a:ext uri="{FF2B5EF4-FFF2-40B4-BE49-F238E27FC236}">
                <a16:creationId xmlns:a16="http://schemas.microsoft.com/office/drawing/2014/main" id="{D02A2E9A-6C15-8AD5-0779-7D73E96E7A5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32025" y="5593579"/>
            <a:ext cx="1233055" cy="1260764"/>
          </a:xfrm>
          <a:prstGeom prst="rect">
            <a:avLst/>
          </a:prstGeom>
        </p:spPr>
      </p:pic>
      <p:pic>
        <p:nvPicPr>
          <p:cNvPr id="42" name="Imagen 42" descr="Icono&#10;&#10;Descripción generada automáticamente">
            <a:extLst>
              <a:ext uri="{FF2B5EF4-FFF2-40B4-BE49-F238E27FC236}">
                <a16:creationId xmlns:a16="http://schemas.microsoft.com/office/drawing/2014/main" id="{FBAC3843-6AC1-2E14-523D-8E4754FD69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59091" y="1721619"/>
            <a:ext cx="1385455" cy="1302328"/>
          </a:xfrm>
          <a:prstGeom prst="rect">
            <a:avLst/>
          </a:prstGeom>
        </p:spPr>
      </p:pic>
      <p:pic>
        <p:nvPicPr>
          <p:cNvPr id="43" name="Imagen 43" descr="Icono&#10;&#10;Descripción generada automáticamente">
            <a:extLst>
              <a:ext uri="{FF2B5EF4-FFF2-40B4-BE49-F238E27FC236}">
                <a16:creationId xmlns:a16="http://schemas.microsoft.com/office/drawing/2014/main" id="{B4EA1544-04B7-C98E-110C-203B6117E49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97110" y="5329573"/>
            <a:ext cx="1399310" cy="1385455"/>
          </a:xfrm>
          <a:prstGeom prst="rect">
            <a:avLst/>
          </a:prstGeom>
        </p:spPr>
      </p:pic>
      <p:pic>
        <p:nvPicPr>
          <p:cNvPr id="44" name="Imagen 44" descr="Icono&#10;&#10;Descripción generada automáticamente">
            <a:extLst>
              <a:ext uri="{FF2B5EF4-FFF2-40B4-BE49-F238E27FC236}">
                <a16:creationId xmlns:a16="http://schemas.microsoft.com/office/drawing/2014/main" id="{E5C3DD3A-AF79-6DF3-AA45-8A2D0033780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45979" y="4614525"/>
            <a:ext cx="1440873" cy="1440873"/>
          </a:xfrm>
          <a:prstGeom prst="rect">
            <a:avLst/>
          </a:prstGeom>
        </p:spPr>
      </p:pic>
      <p:pic>
        <p:nvPicPr>
          <p:cNvPr id="45" name="Imagen 45">
            <a:extLst>
              <a:ext uri="{FF2B5EF4-FFF2-40B4-BE49-F238E27FC236}">
                <a16:creationId xmlns:a16="http://schemas.microsoft.com/office/drawing/2014/main" id="{D1BDDD29-EFEC-4B0B-E15A-D0B67A36C21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35091" y="5330921"/>
            <a:ext cx="1163783" cy="1136074"/>
          </a:xfrm>
          <a:prstGeom prst="rect">
            <a:avLst/>
          </a:prstGeom>
        </p:spPr>
      </p:pic>
      <p:pic>
        <p:nvPicPr>
          <p:cNvPr id="46" name="Imagen 46" descr="Icono&#10;&#10;Descripción generada automáticamente">
            <a:extLst>
              <a:ext uri="{FF2B5EF4-FFF2-40B4-BE49-F238E27FC236}">
                <a16:creationId xmlns:a16="http://schemas.microsoft.com/office/drawing/2014/main" id="{579DBDCC-9F23-2C87-2D87-CA621D48052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16982" y="3086869"/>
            <a:ext cx="1343892" cy="1260765"/>
          </a:xfrm>
          <a:prstGeom prst="rect">
            <a:avLst/>
          </a:prstGeom>
        </p:spPr>
      </p:pic>
      <p:pic>
        <p:nvPicPr>
          <p:cNvPr id="47" name="Imagen 47" descr="Icono&#10;&#10;Descripción generada automáticamente">
            <a:extLst>
              <a:ext uri="{FF2B5EF4-FFF2-40B4-BE49-F238E27FC236}">
                <a16:creationId xmlns:a16="http://schemas.microsoft.com/office/drawing/2014/main" id="{211B09C9-9EC3-F81E-AADC-CE0D8ACB173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214255" y="4876870"/>
            <a:ext cx="1385455" cy="1385455"/>
          </a:xfrm>
          <a:prstGeom prst="rect">
            <a:avLst/>
          </a:prstGeom>
        </p:spPr>
      </p:pic>
      <p:pic>
        <p:nvPicPr>
          <p:cNvPr id="48" name="Imagen 48" descr="Imagen que contiene Icono&#10;&#10;Descripción generada automáticamente">
            <a:extLst>
              <a:ext uri="{FF2B5EF4-FFF2-40B4-BE49-F238E27FC236}">
                <a16:creationId xmlns:a16="http://schemas.microsoft.com/office/drawing/2014/main" id="{BF807CEE-72DE-E966-E1E3-8B8F1DBCD1F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841116" y="1654847"/>
            <a:ext cx="1371601" cy="131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6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D1377-0E68-5AB8-3A7E-E4793D6E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¿Y qué podemos hacer?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E1D0BA-F792-C064-DF5C-D8068E24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Dieta equilibrada</a:t>
            </a:r>
          </a:p>
          <a:p>
            <a:r>
              <a:rPr lang="es-ES" dirty="0"/>
              <a:t>Deporte</a:t>
            </a:r>
          </a:p>
          <a:p>
            <a:r>
              <a:rPr lang="es-ES" dirty="0"/>
              <a:t>Mejorar nuestra salud mental</a:t>
            </a:r>
          </a:p>
          <a:p>
            <a:r>
              <a:rPr lang="es-ES" dirty="0"/>
              <a:t>Dejar de fumar</a:t>
            </a:r>
          </a:p>
          <a:p>
            <a:r>
              <a:rPr lang="es-ES" dirty="0"/>
              <a:t>Dejar de beber</a:t>
            </a:r>
          </a:p>
          <a:p>
            <a:r>
              <a:rPr lang="es-ES" dirty="0"/>
              <a:t>Revisiones médicas completas periódicas</a:t>
            </a:r>
          </a:p>
          <a:p>
            <a:r>
              <a:rPr lang="es-ES" dirty="0"/>
              <a:t>….</a:t>
            </a:r>
          </a:p>
        </p:txBody>
      </p:sp>
      <p:pic>
        <p:nvPicPr>
          <p:cNvPr id="4" name="Imagen 4" descr="Icono&#10;&#10;Descripción generada automáticamente">
            <a:extLst>
              <a:ext uri="{FF2B5EF4-FFF2-40B4-BE49-F238E27FC236}">
                <a16:creationId xmlns:a16="http://schemas.microsoft.com/office/drawing/2014/main" id="{A602A1CF-5089-A283-4DE6-87B3F7B76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603" y="1764361"/>
            <a:ext cx="4669766" cy="468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9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 es la PREDICCIÓN</a:t>
            </a:r>
          </a:p>
        </p:txBody>
      </p:sp>
      <p:pic>
        <p:nvPicPr>
          <p:cNvPr id="4" name="Imagen 5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D95E9A49-19EF-FDD4-6367-02338A7B1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1" y="1558925"/>
            <a:ext cx="7174970" cy="536469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8B4C483-D813-86A0-9D72-98BDE5300E9B}"/>
              </a:ext>
            </a:extLst>
          </p:cNvPr>
          <p:cNvSpPr txBox="1"/>
          <p:nvPr/>
        </p:nvSpPr>
        <p:spPr>
          <a:xfrm>
            <a:off x="8413748" y="1717144"/>
            <a:ext cx="34660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Dar una solución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B20D44F-E92F-E939-0E93-1588B005E440}"/>
              </a:ext>
            </a:extLst>
          </p:cNvPr>
          <p:cNvSpPr txBox="1"/>
          <p:nvPr/>
        </p:nvSpPr>
        <p:spPr>
          <a:xfrm>
            <a:off x="7663656" y="3429000"/>
            <a:ext cx="40851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Un diagnóstico temprano es vital para poder reducir la mortalidad</a:t>
            </a:r>
          </a:p>
        </p:txBody>
      </p:sp>
      <p:pic>
        <p:nvPicPr>
          <p:cNvPr id="12" name="Imagen 12" descr="Icono&#10;&#10;Descripción generada automáticamente">
            <a:extLst>
              <a:ext uri="{FF2B5EF4-FFF2-40B4-BE49-F238E27FC236}">
                <a16:creationId xmlns:a16="http://schemas.microsoft.com/office/drawing/2014/main" id="{C4A72847-1CF4-657A-0914-0DE5583A1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067" y="4360596"/>
            <a:ext cx="1516857" cy="1516857"/>
          </a:xfrm>
          <a:prstGeom prst="rect">
            <a:avLst/>
          </a:prstGeom>
        </p:spPr>
      </p:pic>
      <p:pic>
        <p:nvPicPr>
          <p:cNvPr id="13" name="Imagen 13" descr="Icono&#10;&#10;Descripción generada automáticamente">
            <a:extLst>
              <a:ext uri="{FF2B5EF4-FFF2-40B4-BE49-F238E27FC236}">
                <a16:creationId xmlns:a16="http://schemas.microsoft.com/office/drawing/2014/main" id="{6809184A-97D1-26EB-3C68-180BCE506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5900" y="2105024"/>
            <a:ext cx="981076" cy="98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</a:t>
            </a:r>
          </a:p>
        </p:txBody>
      </p:sp>
      <p:pic>
        <p:nvPicPr>
          <p:cNvPr id="4" name="Imagen 4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F8689340-1E7C-2CB9-AAA8-FD6DCDB80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" y="1543051"/>
            <a:ext cx="7198782" cy="5369982"/>
          </a:xfrm>
          <a:prstGeom prst="rect">
            <a:avLst/>
          </a:prstGeom>
        </p:spPr>
      </p:pic>
      <p:sp>
        <p:nvSpPr>
          <p:cNvPr id="6" name="Bocadillo: ovalado 5">
            <a:extLst>
              <a:ext uri="{FF2B5EF4-FFF2-40B4-BE49-F238E27FC236}">
                <a16:creationId xmlns:a16="http://schemas.microsoft.com/office/drawing/2014/main" id="{6D6E9FFA-597E-8231-E96E-84150B0FFAE7}"/>
              </a:ext>
            </a:extLst>
          </p:cNvPr>
          <p:cNvSpPr/>
          <p:nvPr/>
        </p:nvSpPr>
        <p:spPr>
          <a:xfrm>
            <a:off x="8761677" y="1974784"/>
            <a:ext cx="2357436" cy="1333499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/>
              <a:t>80% positivos </a:t>
            </a:r>
          </a:p>
        </p:txBody>
      </p:sp>
      <p:sp>
        <p:nvSpPr>
          <p:cNvPr id="8" name="Bocadillo: ovalado 7">
            <a:extLst>
              <a:ext uri="{FF2B5EF4-FFF2-40B4-BE49-F238E27FC236}">
                <a16:creationId xmlns:a16="http://schemas.microsoft.com/office/drawing/2014/main" id="{2A97209B-844C-28A6-960F-5F8DAD2703BE}"/>
              </a:ext>
            </a:extLst>
          </p:cNvPr>
          <p:cNvSpPr/>
          <p:nvPr/>
        </p:nvSpPr>
        <p:spPr>
          <a:xfrm>
            <a:off x="8765910" y="4053351"/>
            <a:ext cx="2357436" cy="1333499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/>
              <a:t>Margen mejora</a:t>
            </a:r>
          </a:p>
        </p:txBody>
      </p:sp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¿Y por qué no?</a:t>
            </a:r>
          </a:p>
        </p:txBody>
      </p:sp>
      <p:pic>
        <p:nvPicPr>
          <p:cNvPr id="7" name="Imagen 7" descr="Icono&#10;&#10;Descripción generada automáticamente">
            <a:extLst>
              <a:ext uri="{FF2B5EF4-FFF2-40B4-BE49-F238E27FC236}">
                <a16:creationId xmlns:a16="http://schemas.microsoft.com/office/drawing/2014/main" id="{02688720-CA10-042D-C6B9-644DD558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1" y="1795462"/>
            <a:ext cx="2743200" cy="2743200"/>
          </a:xfrm>
          <a:prstGeom prst="rect">
            <a:avLst/>
          </a:prstGeom>
        </p:spPr>
      </p:pic>
      <p:sp>
        <p:nvSpPr>
          <p:cNvPr id="9" name="Bocadillo: ovalado 8">
            <a:extLst>
              <a:ext uri="{FF2B5EF4-FFF2-40B4-BE49-F238E27FC236}">
                <a16:creationId xmlns:a16="http://schemas.microsoft.com/office/drawing/2014/main" id="{A3CD2438-3F1C-97FC-5014-9D7C22CECF42}"/>
              </a:ext>
            </a:extLst>
          </p:cNvPr>
          <p:cNvSpPr/>
          <p:nvPr/>
        </p:nvSpPr>
        <p:spPr>
          <a:xfrm>
            <a:off x="5607843" y="1794867"/>
            <a:ext cx="2357436" cy="1333499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SENCILLA</a:t>
            </a:r>
          </a:p>
        </p:txBody>
      </p:sp>
      <p:sp>
        <p:nvSpPr>
          <p:cNvPr id="10" name="Bocadillo: ovalado 9">
            <a:extLst>
              <a:ext uri="{FF2B5EF4-FFF2-40B4-BE49-F238E27FC236}">
                <a16:creationId xmlns:a16="http://schemas.microsoft.com/office/drawing/2014/main" id="{95A20BF3-B360-84D3-5F84-C7C0A87F97A4}"/>
              </a:ext>
            </a:extLst>
          </p:cNvPr>
          <p:cNvSpPr/>
          <p:nvPr/>
        </p:nvSpPr>
        <p:spPr>
          <a:xfrm>
            <a:off x="9227343" y="1794867"/>
            <a:ext cx="2357436" cy="1333499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/>
              <a:t>ACCESIBLE</a:t>
            </a:r>
          </a:p>
        </p:txBody>
      </p:sp>
      <p:sp>
        <p:nvSpPr>
          <p:cNvPr id="11" name="Bocadillo: ovalado 10">
            <a:extLst>
              <a:ext uri="{FF2B5EF4-FFF2-40B4-BE49-F238E27FC236}">
                <a16:creationId xmlns:a16="http://schemas.microsoft.com/office/drawing/2014/main" id="{CB5F2FD1-D94F-7915-13A1-6886B5369615}"/>
              </a:ext>
            </a:extLst>
          </p:cNvPr>
          <p:cNvSpPr/>
          <p:nvPr/>
        </p:nvSpPr>
        <p:spPr>
          <a:xfrm>
            <a:off x="5607843" y="3652242"/>
            <a:ext cx="2357436" cy="1333499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/>
              <a:t>RÁPIDA</a:t>
            </a:r>
          </a:p>
        </p:txBody>
      </p:sp>
      <p:sp>
        <p:nvSpPr>
          <p:cNvPr id="12" name="Bocadillo: ovalado 11">
            <a:extLst>
              <a:ext uri="{FF2B5EF4-FFF2-40B4-BE49-F238E27FC236}">
                <a16:creationId xmlns:a16="http://schemas.microsoft.com/office/drawing/2014/main" id="{1F1FE428-620D-F57C-A31A-BDF22876D3BD}"/>
              </a:ext>
            </a:extLst>
          </p:cNvPr>
          <p:cNvSpPr/>
          <p:nvPr/>
        </p:nvSpPr>
        <p:spPr>
          <a:xfrm>
            <a:off x="9227343" y="3652241"/>
            <a:ext cx="2357436" cy="1333499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/>
              <a:t>ÚTIL</a:t>
            </a:r>
          </a:p>
        </p:txBody>
      </p:sp>
      <p:pic>
        <p:nvPicPr>
          <p:cNvPr id="13" name="Imagen 13" descr="Icono&#10;&#10;Descripción generada automáticamente">
            <a:extLst>
              <a:ext uri="{FF2B5EF4-FFF2-40B4-BE49-F238E27FC236}">
                <a16:creationId xmlns:a16="http://schemas.microsoft.com/office/drawing/2014/main" id="{FA205F4D-8BD8-80D7-253F-15C27EC0A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682" y="4093369"/>
            <a:ext cx="2314575" cy="2314575"/>
          </a:xfrm>
          <a:prstGeom prst="rect">
            <a:avLst/>
          </a:prstGeom>
        </p:spPr>
      </p:pic>
      <p:sp>
        <p:nvSpPr>
          <p:cNvPr id="14" name="Bocadillo: ovalado 13">
            <a:extLst>
              <a:ext uri="{FF2B5EF4-FFF2-40B4-BE49-F238E27FC236}">
                <a16:creationId xmlns:a16="http://schemas.microsoft.com/office/drawing/2014/main" id="{B1119976-BFD3-E3D7-2894-10DE99225741}"/>
              </a:ext>
            </a:extLst>
          </p:cNvPr>
          <p:cNvSpPr/>
          <p:nvPr/>
        </p:nvSpPr>
        <p:spPr>
          <a:xfrm>
            <a:off x="7322343" y="5250325"/>
            <a:ext cx="2357436" cy="1333499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/>
              <a:t>MEJORA CONSTANTE</a:t>
            </a:r>
          </a:p>
        </p:txBody>
      </p:sp>
    </p:spTree>
    <p:extLst>
      <p:ext uri="{BB962C8B-B14F-4D97-AF65-F5344CB8AC3E}">
        <p14:creationId xmlns:p14="http://schemas.microsoft.com/office/powerpoint/2010/main" val="406459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¿Y TÚ TE ANIMAS?</a:t>
            </a:r>
          </a:p>
        </p:txBody>
      </p:sp>
      <p:pic>
        <p:nvPicPr>
          <p:cNvPr id="4" name="Imagen 4" descr="Icono&#10;&#10;Descripción generada automáticamente">
            <a:extLst>
              <a:ext uri="{FF2B5EF4-FFF2-40B4-BE49-F238E27FC236}">
                <a16:creationId xmlns:a16="http://schemas.microsoft.com/office/drawing/2014/main" id="{C706585F-EBE2-CD6E-3301-6F339CDB4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2212182"/>
            <a:ext cx="3326606" cy="332660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78F06EA-D5C8-9515-0FE1-BDFF72AADA6C}"/>
              </a:ext>
            </a:extLst>
          </p:cNvPr>
          <p:cNvSpPr txBox="1"/>
          <p:nvPr/>
        </p:nvSpPr>
        <p:spPr>
          <a:xfrm>
            <a:off x="240440" y="3035762"/>
            <a:ext cx="538757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6000" dirty="0"/>
              <a:t>SALVEMOS               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4BA5CF-2004-F1EC-27D3-45F2651A80C0}"/>
              </a:ext>
            </a:extLst>
          </p:cNvPr>
          <p:cNvSpPr txBox="1"/>
          <p:nvPr/>
        </p:nvSpPr>
        <p:spPr>
          <a:xfrm>
            <a:off x="7762874" y="3033116"/>
            <a:ext cx="541436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6000" dirty="0"/>
              <a:t>CORAZONES</a:t>
            </a:r>
          </a:p>
        </p:txBody>
      </p:sp>
    </p:spTree>
    <p:extLst>
      <p:ext uri="{BB962C8B-B14F-4D97-AF65-F5344CB8AC3E}">
        <p14:creationId xmlns:p14="http://schemas.microsoft.com/office/powerpoint/2010/main" val="159424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27A94-0DDB-18BA-E919-19F1E8D4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¿DUDAS?</a:t>
            </a:r>
          </a:p>
        </p:txBody>
      </p:sp>
      <p:pic>
        <p:nvPicPr>
          <p:cNvPr id="4" name="Imagen 4" descr="Icono&#10;&#10;Descripción generada automáticamente">
            <a:extLst>
              <a:ext uri="{FF2B5EF4-FFF2-40B4-BE49-F238E27FC236}">
                <a16:creationId xmlns:a16="http://schemas.microsoft.com/office/drawing/2014/main" id="{9BC1B5FF-D891-0F32-627A-F19009FC3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056" y="2331244"/>
            <a:ext cx="3076574" cy="306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4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tención médica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Este valor indica el número de revisiones o de veces que se ha guardado. La aplicación es la responsable de actualizar este valor después de cada revisión.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Formulario_de_biblioteca_de_documentos</Display>
  <Edit>Formulario_de_biblioteca_de_documentos</Edit>
  <New>Formulario_de_biblioteca_de_documentos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31291B-7E16-4BF2-A964-81BB2411C9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3C2B29A-C1CD-4C3A-A037-902991BF1F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CBC288-0F4E-479D-8F69-11F8CF8D6F62}">
  <ds:schemaRefs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</Words>
  <Application>Microsoft Office PowerPoint</Application>
  <PresentationFormat>Panorámica</PresentationFormat>
  <Paragraphs>35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Atención médica 16x9</vt:lpstr>
      <vt:lpstr>CORAZÓN DIGITAL</vt:lpstr>
      <vt:lpstr>Hablemos de ESTADÍSTICAS</vt:lpstr>
      <vt:lpstr>FACTORES de riesgo</vt:lpstr>
      <vt:lpstr>¿Y qué podemos hacer?</vt:lpstr>
      <vt:lpstr>Objetivo es la PREDICCIÓN</vt:lpstr>
      <vt:lpstr>ANÁLISIS</vt:lpstr>
      <vt:lpstr>¿Y por qué no?</vt:lpstr>
      <vt:lpstr>¿Y TÚ TE ANIMAS?</vt:lpstr>
      <vt:lpstr>¿DUDAS?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título</dc:title>
  <dc:creator/>
  <cp:lastModifiedBy/>
  <cp:revision>476</cp:revision>
  <dcterms:created xsi:type="dcterms:W3CDTF">2023-06-24T19:34:15Z</dcterms:created>
  <dcterms:modified xsi:type="dcterms:W3CDTF">2023-06-29T06:37:39Z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0x0101007C1D5F340F01F94FA2FD29A5E6DC872E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