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5" r:id="rId3"/>
    <p:sldId id="257" r:id="rId4"/>
    <p:sldId id="259" r:id="rId5"/>
    <p:sldId id="258" r:id="rId6"/>
    <p:sldId id="268" r:id="rId7"/>
    <p:sldId id="260" r:id="rId8"/>
    <p:sldId id="261" r:id="rId9"/>
    <p:sldId id="262" r:id="rId10"/>
    <p:sldId id="266" r:id="rId11"/>
    <p:sldId id="267" r:id="rId12"/>
    <p:sldId id="264"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E98"/>
    <a:srgbClr val="46CD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814" autoAdjust="0"/>
  </p:normalViewPr>
  <p:slideViewPr>
    <p:cSldViewPr snapToGrid="0">
      <p:cViewPr varScale="1">
        <p:scale>
          <a:sx n="75" d="100"/>
          <a:sy n="75" d="100"/>
        </p:scale>
        <p:origin x="189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20EEF-C798-4279-B1C0-A28BE5B39C66}" type="datetimeFigureOut">
              <a:rPr lang="en-GB" smtClean="0"/>
              <a:pPr/>
              <a:t>25/02/2018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D0D0C-5710-4AE3-80D3-D826DB3CA674}" type="slidenum">
              <a:rPr lang="en-GB" smtClean="0"/>
              <a:pPr/>
              <a:t>‹#›</a:t>
            </a:fld>
            <a:endParaRPr lang="en-GB"/>
          </a:p>
        </p:txBody>
      </p:sp>
    </p:spTree>
    <p:extLst>
      <p:ext uri="{BB962C8B-B14F-4D97-AF65-F5344CB8AC3E}">
        <p14:creationId xmlns:p14="http://schemas.microsoft.com/office/powerpoint/2010/main" val="3478088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some games we researched before deciding what to do.</a:t>
            </a:r>
            <a:r>
              <a:rPr lang="en-GB" baseline="0" dirty="0"/>
              <a:t> </a:t>
            </a:r>
            <a:r>
              <a:rPr lang="en-GB" dirty="0"/>
              <a:t> </a:t>
            </a:r>
          </a:p>
          <a:p>
            <a:r>
              <a:rPr lang="en-GB" dirty="0"/>
              <a:t>We agreed</a:t>
            </a:r>
            <a:r>
              <a:rPr lang="en-GB" baseline="0" dirty="0"/>
              <a:t> we would like to do a platform game, with a puzzle at the end of each platform level. </a:t>
            </a:r>
          </a:p>
          <a:p>
            <a:r>
              <a:rPr lang="en-GB" baseline="0" dirty="0"/>
              <a:t>We decided that we wanted a game for all the family to play. </a:t>
            </a:r>
          </a:p>
          <a:p>
            <a:r>
              <a:rPr lang="en-GB" baseline="0" dirty="0"/>
              <a:t>We decided we wanted a non-combative game with puzzle and challenges to overcome, and items to collect. </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2</a:t>
            </a:fld>
            <a:endParaRPr lang="en-GB"/>
          </a:p>
        </p:txBody>
      </p:sp>
    </p:spTree>
    <p:extLst>
      <p:ext uri="{BB962C8B-B14F-4D97-AF65-F5344CB8AC3E}">
        <p14:creationId xmlns:p14="http://schemas.microsoft.com/office/powerpoint/2010/main" val="108767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a:t>
            </a:r>
            <a:r>
              <a:rPr lang="en-GB" baseline="0" dirty="0"/>
              <a:t> agreed that the game should have a Christmas theme, and that each level would gradually populate the Christmas Room, building up from a bare room to a room with all the trimmings for Christmas.</a:t>
            </a:r>
          </a:p>
          <a:p>
            <a:r>
              <a:rPr lang="en-GB" baseline="0" dirty="0"/>
              <a:t>There is a simple player sprite moving through the platforms.  There are no weapons or enemies, but there are hazards to avoid and items to collect.  Each level has one special item, the key, that must be collected to allow the player to exit at the end of the platform.</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3</a:t>
            </a:fld>
            <a:endParaRPr lang="en-GB"/>
          </a:p>
        </p:txBody>
      </p:sp>
    </p:spTree>
    <p:extLst>
      <p:ext uri="{BB962C8B-B14F-4D97-AF65-F5344CB8AC3E}">
        <p14:creationId xmlns:p14="http://schemas.microsoft.com/office/powerpoint/2010/main" val="3079722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4 levels, gradually increasing in difficulty.  The level or puzzle to be played is selected from the game menu.  You can only select a platform/level when you’ve completed the previous platform; you always start at the first platform.</a:t>
            </a:r>
          </a:p>
          <a:p>
            <a:r>
              <a:rPr lang="en-GB" baseline="0" dirty="0"/>
              <a:t>The Christmas Room needs to be populated with 4 types of item: a tree, decorations, food, and presents.  Each level of the game achieves one type aspect.  The platform and puzzle are paired, and relate to the aspect being achieved.</a:t>
            </a:r>
          </a:p>
          <a:p>
            <a:endParaRPr lang="en-GB" baseline="0" dirty="0"/>
          </a:p>
          <a:p>
            <a:r>
              <a:rPr lang="en-GB" baseline="0" dirty="0"/>
              <a:t>Level 1 is in the forest.  The player must cross the lake collecting baubles and the level key, without falling in the water.  The puzzle is a maze, and the player must get to the end to find the Christmas tree.</a:t>
            </a:r>
          </a:p>
          <a:p>
            <a:endParaRPr lang="en-GB" baseline="0" dirty="0"/>
          </a:p>
          <a:p>
            <a:r>
              <a:rPr lang="en-GB" baseline="0" dirty="0"/>
              <a:t>Movement in the platform is via WASD or arrow keys.  Moving upwards is done as a jump, and can only be done when the player is standing on something.  The player is affected by gravity. </a:t>
            </a:r>
          </a:p>
          <a:p>
            <a:endParaRPr lang="en-GB" baseline="0" dirty="0"/>
          </a:p>
          <a:p>
            <a:r>
              <a:rPr lang="en-GB" baseline="0" dirty="0"/>
              <a:t>Level 2 is in the attic.  The player must search the attic collecting decorations.  This level introduces hazards – there are a few smoke outlets in the attic which must be avoided, and the player needs to avoid falling through the gaps in the ceiling.  The player needs to do more manoeuvring to successfully cross the attic.  There are “tunnels” where the player cannot jump upwards through the ceiling, as well as platforms that can be jumped up/down onto.</a:t>
            </a:r>
          </a:p>
          <a:p>
            <a:endParaRPr lang="en-GB" baseline="0" dirty="0"/>
          </a:p>
          <a:p>
            <a:r>
              <a:rPr lang="en-GB" baseline="0" dirty="0"/>
              <a:t>The player has three lives at the start of each level.  Hitting a hazard, or falling off the bottom of the screen, loses a life and resets the character back to the start of that platform (although they retain any items collected so far).</a:t>
            </a:r>
          </a:p>
          <a:p>
            <a:r>
              <a:rPr lang="en-GB" baseline="0" dirty="0"/>
              <a:t>If they lose all three lives, the platform game exits and they have to start that level again from the beginning. </a:t>
            </a:r>
          </a:p>
          <a:p>
            <a:r>
              <a:rPr lang="en-GB" baseline="0" dirty="0"/>
              <a:t>When a platform game is successfully completed, all the items collected in that platform are displayed in the Christmas Room above the main menu.</a:t>
            </a:r>
          </a:p>
          <a:p>
            <a:endParaRPr lang="en-GB" baseline="0" dirty="0"/>
          </a:p>
          <a:p>
            <a:r>
              <a:rPr lang="en-GB" baseline="0" dirty="0"/>
              <a:t>Level 3 is in the kitchen.  There are a lot more hazards here – fires and knives to be avoided.  These are awkwardly placed, so that care must be taken in navigating the kitchen. </a:t>
            </a:r>
          </a:p>
          <a:p>
            <a:endParaRPr lang="en-GB" baseline="0" dirty="0"/>
          </a:p>
          <a:p>
            <a:r>
              <a:rPr lang="en-GB" baseline="0" dirty="0"/>
              <a:t>Level 4 is the Santa’s sleigh navigating the roofs.  Unlike the other platforms, the sleigh moves left/right automatically, and gradually drifts downwards.  The arrow keys can be used to change direction or boost movement.</a:t>
            </a:r>
          </a:p>
          <a:p>
            <a:r>
              <a:rPr lang="en-GB" baseline="0" dirty="0"/>
              <a:t>In this level the sleigh must avoid the hazardous smoke coming from the chimneys.  There are a lot of chimneys, making navigation surprisingly awkward because of the size and style of movement of the sleigh.  </a:t>
            </a:r>
          </a:p>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4</a:t>
            </a:fld>
            <a:endParaRPr lang="en-GB"/>
          </a:p>
        </p:txBody>
      </p:sp>
    </p:spTree>
    <p:extLst>
      <p:ext uri="{BB962C8B-B14F-4D97-AF65-F5344CB8AC3E}">
        <p14:creationId xmlns:p14="http://schemas.microsoft.com/office/powerpoint/2010/main" val="1280038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10</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dirty="0"/>
              <a:t>More things we did:</a:t>
            </a:r>
          </a:p>
          <a:p>
            <a:r>
              <a:rPr lang="en-GB" dirty="0"/>
              <a:t>1. While running along,</a:t>
            </a:r>
            <a:r>
              <a:rPr lang="en-GB" baseline="0" dirty="0"/>
              <a:t> p</a:t>
            </a:r>
            <a:r>
              <a:rPr lang="en-GB" dirty="0"/>
              <a:t>layer sprite should be able to move up small</a:t>
            </a:r>
            <a:r>
              <a:rPr lang="en-GB" baseline="0" dirty="0"/>
              <a:t> amounts without having to jump.  In Level1, below the lake, you have to jump, and you bang your head.</a:t>
            </a:r>
          </a:p>
          <a:p>
            <a:r>
              <a:rPr lang="en-GB" baseline="0" dirty="0"/>
              <a:t>Fix: amended code to allow small amounts of Y-movement as part of X-movement.  (Banging head is because we can’t allow jump-up-through lake, to prevent player jumping from one side of lake to the other.)</a:t>
            </a:r>
          </a:p>
          <a:p>
            <a:endParaRPr lang="en-GB" baseline="0" dirty="0"/>
          </a:p>
          <a:p>
            <a:r>
              <a:rPr lang="en-GB" baseline="0" dirty="0"/>
              <a:t>2. Fall-through holes in attic not clearly visible due to coloration of background</a:t>
            </a:r>
          </a:p>
          <a:p>
            <a:r>
              <a:rPr lang="en-GB" baseline="0" dirty="0"/>
              <a:t>Fix: moved holes to be in front of black areas of background</a:t>
            </a:r>
          </a:p>
          <a:p>
            <a:endParaRPr lang="en-GB" baseline="0" dirty="0"/>
          </a:p>
          <a:p>
            <a:r>
              <a:rPr lang="en-GB" baseline="0" dirty="0"/>
              <a:t>3. In the attic, the obstacles that you can jump on merged into the background because they were all similar colours</a:t>
            </a:r>
          </a:p>
          <a:p>
            <a:r>
              <a:rPr lang="en-GB" baseline="0" dirty="0"/>
              <a:t>Fix: made foreground obstacles brighter colours</a:t>
            </a:r>
          </a:p>
          <a:p>
            <a:endParaRPr lang="en-GB" baseline="0" dirty="0"/>
          </a:p>
          <a:p>
            <a:r>
              <a:rPr lang="en-GB" baseline="0" dirty="0"/>
              <a:t>4. Jumping round to the far side of the lake in Level 1, you’re standing on snow, which isn’t allowed elsewhere</a:t>
            </a:r>
          </a:p>
          <a:p>
            <a:r>
              <a:rPr lang="en-GB" baseline="0" dirty="0"/>
              <a:t>Fix: use the other lake image so that you’re standing on the lake edge.</a:t>
            </a:r>
          </a:p>
          <a:p>
            <a:endParaRPr lang="en-GB" baseline="0" dirty="0"/>
          </a:p>
          <a:p>
            <a:r>
              <a:rPr lang="en-GB" baseline="0" dirty="0"/>
              <a:t>5. In kitchen you can jump up past most shelves, but the lowest one you bang your head.</a:t>
            </a:r>
          </a:p>
          <a:p>
            <a:r>
              <a:rPr lang="en-GB" baseline="0" dirty="0"/>
              <a:t>Fix: change lowest shelf to be jump-up-able, like the others.</a:t>
            </a:r>
          </a:p>
          <a:p>
            <a:endParaRPr lang="en-GB" baseline="0" dirty="0"/>
          </a:p>
          <a:p>
            <a:r>
              <a:rPr lang="en-GB" baseline="0" dirty="0"/>
              <a:t>6. Have the game play in a single window, rather than one for the menu, one for the platform, and one for the puzzle</a:t>
            </a:r>
          </a:p>
          <a:p>
            <a:r>
              <a:rPr lang="en-GB" baseline="0" dirty="0"/>
              <a:t>Fix: changed to use a single window.</a:t>
            </a:r>
          </a:p>
          <a:p>
            <a:endParaRPr lang="en-GB" baseline="0" dirty="0"/>
          </a:p>
          <a:p>
            <a:r>
              <a:rPr lang="en-GB" baseline="0" dirty="0"/>
              <a:t>Things we did not do:</a:t>
            </a:r>
          </a:p>
          <a:p>
            <a:r>
              <a:rPr lang="en-GB" baseline="0" dirty="0"/>
              <a:t>1. Curvy shapes have rectangular hit boxes which looks odd</a:t>
            </a:r>
          </a:p>
          <a:p>
            <a:r>
              <a:rPr lang="en-GB" baseline="0" dirty="0"/>
              <a:t>Nothing we can do at this late stage in the game. </a:t>
            </a:r>
          </a:p>
          <a:p>
            <a:r>
              <a:rPr lang="en-GB" dirty="0"/>
              <a:t>2. Maze puzzle moves too quickly in response to keyboard keys.</a:t>
            </a:r>
          </a:p>
          <a:p>
            <a:r>
              <a:rPr lang="en-GB" dirty="0"/>
              <a:t>3. Need instructions for how to drive menu (Enter key, not mouse</a:t>
            </a:r>
            <a:r>
              <a:rPr lang="en-GB" baseline="0" dirty="0"/>
              <a:t> clicks)</a:t>
            </a:r>
          </a:p>
          <a:p>
            <a:r>
              <a:rPr lang="en-GB" baseline="0" dirty="0"/>
              <a:t>4. Player sprite continues to move when window has lost focus (is this a feature of </a:t>
            </a:r>
            <a:r>
              <a:rPr lang="en-GB" baseline="0" dirty="0" err="1"/>
              <a:t>jsfml</a:t>
            </a:r>
            <a:r>
              <a:rPr lang="en-GB" baseline="0" dirty="0"/>
              <a:t>)</a:t>
            </a:r>
          </a:p>
          <a:p>
            <a:r>
              <a:rPr lang="en-GB" baseline="0" dirty="0"/>
              <a:t>5. Jump down in kitchen, falls past fireplace when it ought to land on top</a:t>
            </a:r>
          </a:p>
          <a:p>
            <a:r>
              <a:rPr lang="en-GB" baseline="0" dirty="0"/>
              <a:t>This is due to the size of movement due to gravity.  Will take too long to fix at this point.  There’s only one place affected.</a:t>
            </a:r>
          </a:p>
          <a:p>
            <a:r>
              <a:rPr lang="en-GB" baseline="0" dirty="0"/>
              <a:t>6. Didn’t notice the new items added to the main room above the menu. Maybe it could be animated when newly added?  Maybe you could show the item when you complete the puzzle?</a:t>
            </a:r>
          </a:p>
          <a:p>
            <a:r>
              <a:rPr lang="en-GB" baseline="0" dirty="0"/>
              <a:t>7. Not clear why you should collect the baubles, or what the points are for.</a:t>
            </a:r>
          </a:p>
          <a:p>
            <a:r>
              <a:rPr lang="en-GB" baseline="0" dirty="0"/>
              <a:t>8. Add an </a:t>
            </a:r>
            <a:r>
              <a:rPr lang="en-GB" baseline="0" dirty="0" err="1"/>
              <a:t>Ooops</a:t>
            </a:r>
            <a:r>
              <a:rPr lang="en-GB" baseline="0" dirty="0"/>
              <a:t> on loss of life and death.</a:t>
            </a:r>
          </a:p>
          <a:p>
            <a:r>
              <a:rPr lang="en-GB" baseline="0" dirty="0"/>
              <a:t>9. The room on the menu screen does not look right – some of it is 3D and some 2D. The bookshelf looks like a door – it would be better with a bit of shading below each shelf. The joints in the floor are not angled like the front of the fireplace. Make the inside of the fireplace not the same colour as the fireplace base.</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C6BF-9C25-47A7-9E90-203791DC80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43AB25B-D89F-430B-83D3-AFE59D87A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C28D84A-1E26-4ADB-9293-C973C9FDD312}"/>
              </a:ext>
            </a:extLst>
          </p:cNvPr>
          <p:cNvSpPr>
            <a:spLocks noGrp="1"/>
          </p:cNvSpPr>
          <p:nvPr>
            <p:ph type="dt" sz="half" idx="10"/>
          </p:nvPr>
        </p:nvSpPr>
        <p:spPr/>
        <p:txBody>
          <a:bodyPr/>
          <a:lstStyle/>
          <a:p>
            <a:fld id="{24C3A72B-EA9F-49ED-9480-D5BBE463D3C6}" type="datetimeFigureOut">
              <a:rPr lang="en-GB" smtClean="0"/>
              <a:pPr/>
              <a:t>25/02/2018</a:t>
            </a:fld>
            <a:endParaRPr lang="en-GB"/>
          </a:p>
        </p:txBody>
      </p:sp>
      <p:sp>
        <p:nvSpPr>
          <p:cNvPr id="5" name="Footer Placeholder 4">
            <a:extLst>
              <a:ext uri="{FF2B5EF4-FFF2-40B4-BE49-F238E27FC236}">
                <a16:creationId xmlns:a16="http://schemas.microsoft.com/office/drawing/2014/main" id="{BD1E3808-CC4A-410D-B94B-201CBF8416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29150F-8AB1-49F3-8CBA-F3D34AD36D29}"/>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377019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0A48-0F56-4BFE-B5E3-C4B1A836319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301219-EFB4-4606-92FB-C77A02640A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76B311-50DE-481D-AA1B-0D148FBEB50F}"/>
              </a:ext>
            </a:extLst>
          </p:cNvPr>
          <p:cNvSpPr>
            <a:spLocks noGrp="1"/>
          </p:cNvSpPr>
          <p:nvPr>
            <p:ph type="dt" sz="half" idx="10"/>
          </p:nvPr>
        </p:nvSpPr>
        <p:spPr/>
        <p:txBody>
          <a:bodyPr/>
          <a:lstStyle/>
          <a:p>
            <a:fld id="{24C3A72B-EA9F-49ED-9480-D5BBE463D3C6}" type="datetimeFigureOut">
              <a:rPr lang="en-GB" smtClean="0"/>
              <a:pPr/>
              <a:t>25/02/2018</a:t>
            </a:fld>
            <a:endParaRPr lang="en-GB"/>
          </a:p>
        </p:txBody>
      </p:sp>
      <p:sp>
        <p:nvSpPr>
          <p:cNvPr id="5" name="Footer Placeholder 4">
            <a:extLst>
              <a:ext uri="{FF2B5EF4-FFF2-40B4-BE49-F238E27FC236}">
                <a16:creationId xmlns:a16="http://schemas.microsoft.com/office/drawing/2014/main" id="{6702C4FC-01C0-4882-AB0A-3FC6EEA948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1B0672-CB38-4C7F-8FE8-5B7BCF1A143B}"/>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11361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3A92BF-0813-4A3B-818D-C11C33E4DE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B1995E-87E9-464D-BFDD-FFDDCDF93F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A12D7A-59F4-418F-ADB1-D361AEF263CB}"/>
              </a:ext>
            </a:extLst>
          </p:cNvPr>
          <p:cNvSpPr>
            <a:spLocks noGrp="1"/>
          </p:cNvSpPr>
          <p:nvPr>
            <p:ph type="dt" sz="half" idx="10"/>
          </p:nvPr>
        </p:nvSpPr>
        <p:spPr/>
        <p:txBody>
          <a:bodyPr/>
          <a:lstStyle/>
          <a:p>
            <a:fld id="{24C3A72B-EA9F-49ED-9480-D5BBE463D3C6}" type="datetimeFigureOut">
              <a:rPr lang="en-GB" smtClean="0"/>
              <a:pPr/>
              <a:t>25/02/2018</a:t>
            </a:fld>
            <a:endParaRPr lang="en-GB"/>
          </a:p>
        </p:txBody>
      </p:sp>
      <p:sp>
        <p:nvSpPr>
          <p:cNvPr id="5" name="Footer Placeholder 4">
            <a:extLst>
              <a:ext uri="{FF2B5EF4-FFF2-40B4-BE49-F238E27FC236}">
                <a16:creationId xmlns:a16="http://schemas.microsoft.com/office/drawing/2014/main" id="{467DB65F-E560-4A0C-8A4A-8E7A6A91C8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E88C02-5AF6-43A6-9D49-032C7A2D2D72}"/>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317035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6D69-20FF-4661-9073-426B77C624C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713998-E95E-442D-BD8B-F99BAFFEBE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80D3F-E491-4445-8955-67AFE52FC796}"/>
              </a:ext>
            </a:extLst>
          </p:cNvPr>
          <p:cNvSpPr>
            <a:spLocks noGrp="1"/>
          </p:cNvSpPr>
          <p:nvPr>
            <p:ph type="dt" sz="half" idx="10"/>
          </p:nvPr>
        </p:nvSpPr>
        <p:spPr/>
        <p:txBody>
          <a:bodyPr/>
          <a:lstStyle/>
          <a:p>
            <a:fld id="{24C3A72B-EA9F-49ED-9480-D5BBE463D3C6}" type="datetimeFigureOut">
              <a:rPr lang="en-GB" smtClean="0"/>
              <a:pPr/>
              <a:t>25/02/2018</a:t>
            </a:fld>
            <a:endParaRPr lang="en-GB"/>
          </a:p>
        </p:txBody>
      </p:sp>
      <p:sp>
        <p:nvSpPr>
          <p:cNvPr id="5" name="Footer Placeholder 4">
            <a:extLst>
              <a:ext uri="{FF2B5EF4-FFF2-40B4-BE49-F238E27FC236}">
                <a16:creationId xmlns:a16="http://schemas.microsoft.com/office/drawing/2014/main" id="{5CED9A43-BFD2-4EDD-802E-19797C6D70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FC87F7-4CBA-466F-863D-11A1CA8764AA}"/>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139805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13CCA-DA4A-4E8D-A6E6-4D5C06A1CA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796A181-893E-4E6D-8829-2ABB545F4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60A353-D637-4AFB-963D-A375C8D7DE15}"/>
              </a:ext>
            </a:extLst>
          </p:cNvPr>
          <p:cNvSpPr>
            <a:spLocks noGrp="1"/>
          </p:cNvSpPr>
          <p:nvPr>
            <p:ph type="dt" sz="half" idx="10"/>
          </p:nvPr>
        </p:nvSpPr>
        <p:spPr/>
        <p:txBody>
          <a:bodyPr/>
          <a:lstStyle/>
          <a:p>
            <a:fld id="{24C3A72B-EA9F-49ED-9480-D5BBE463D3C6}" type="datetimeFigureOut">
              <a:rPr lang="en-GB" smtClean="0"/>
              <a:pPr/>
              <a:t>25/02/2018</a:t>
            </a:fld>
            <a:endParaRPr lang="en-GB"/>
          </a:p>
        </p:txBody>
      </p:sp>
      <p:sp>
        <p:nvSpPr>
          <p:cNvPr id="5" name="Footer Placeholder 4">
            <a:extLst>
              <a:ext uri="{FF2B5EF4-FFF2-40B4-BE49-F238E27FC236}">
                <a16:creationId xmlns:a16="http://schemas.microsoft.com/office/drawing/2014/main" id="{14A1034E-26D2-46C4-B048-516F786DA9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6ACA28-BDA0-401C-B5E5-029DDA8E1D7B}"/>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194584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AE81-C3FC-46F8-A43E-6CEB9925FC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88C0F7-4CD0-4904-8A34-D6A4CBE69A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6A80048-D1B9-4999-807E-1BF1587391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F1C4467-5E7A-444D-8C1F-9C85A5350FEC}"/>
              </a:ext>
            </a:extLst>
          </p:cNvPr>
          <p:cNvSpPr>
            <a:spLocks noGrp="1"/>
          </p:cNvSpPr>
          <p:nvPr>
            <p:ph type="dt" sz="half" idx="10"/>
          </p:nvPr>
        </p:nvSpPr>
        <p:spPr/>
        <p:txBody>
          <a:bodyPr/>
          <a:lstStyle/>
          <a:p>
            <a:fld id="{24C3A72B-EA9F-49ED-9480-D5BBE463D3C6}" type="datetimeFigureOut">
              <a:rPr lang="en-GB" smtClean="0"/>
              <a:pPr/>
              <a:t>25/02/2018</a:t>
            </a:fld>
            <a:endParaRPr lang="en-GB"/>
          </a:p>
        </p:txBody>
      </p:sp>
      <p:sp>
        <p:nvSpPr>
          <p:cNvPr id="6" name="Footer Placeholder 5">
            <a:extLst>
              <a:ext uri="{FF2B5EF4-FFF2-40B4-BE49-F238E27FC236}">
                <a16:creationId xmlns:a16="http://schemas.microsoft.com/office/drawing/2014/main" id="{384026F4-B643-4CC3-B710-FE76708202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F45919-5C3E-4A20-BC4E-1A8950F00937}"/>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138204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FFB1-649D-426B-B189-1DAD66D1433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772471C-BEC4-47A2-ACB6-54F4C91BFB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AD87827-BA33-4B72-BCD3-C0C3D2AA931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38A58D4-A5B6-48A1-B509-C37CE9340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CC17053-AB6B-4F65-8F9E-EDC8C39D13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3D90822-B7B8-481A-BB0C-B672B0F6A17C}"/>
              </a:ext>
            </a:extLst>
          </p:cNvPr>
          <p:cNvSpPr>
            <a:spLocks noGrp="1"/>
          </p:cNvSpPr>
          <p:nvPr>
            <p:ph type="dt" sz="half" idx="10"/>
          </p:nvPr>
        </p:nvSpPr>
        <p:spPr/>
        <p:txBody>
          <a:bodyPr/>
          <a:lstStyle/>
          <a:p>
            <a:fld id="{24C3A72B-EA9F-49ED-9480-D5BBE463D3C6}" type="datetimeFigureOut">
              <a:rPr lang="en-GB" smtClean="0"/>
              <a:pPr/>
              <a:t>25/02/2018</a:t>
            </a:fld>
            <a:endParaRPr lang="en-GB"/>
          </a:p>
        </p:txBody>
      </p:sp>
      <p:sp>
        <p:nvSpPr>
          <p:cNvPr id="8" name="Footer Placeholder 7">
            <a:extLst>
              <a:ext uri="{FF2B5EF4-FFF2-40B4-BE49-F238E27FC236}">
                <a16:creationId xmlns:a16="http://schemas.microsoft.com/office/drawing/2014/main" id="{3A433E44-143D-440A-8BD2-8BC9C9CF67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C97B467-9FF0-43E8-9056-E6AB688AFC17}"/>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345763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C16E5-B433-42A2-9EFF-55EF20909D1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B69A33F-53FA-4B8F-923C-811A663804E1}"/>
              </a:ext>
            </a:extLst>
          </p:cNvPr>
          <p:cNvSpPr>
            <a:spLocks noGrp="1"/>
          </p:cNvSpPr>
          <p:nvPr>
            <p:ph type="dt" sz="half" idx="10"/>
          </p:nvPr>
        </p:nvSpPr>
        <p:spPr/>
        <p:txBody>
          <a:bodyPr/>
          <a:lstStyle/>
          <a:p>
            <a:fld id="{24C3A72B-EA9F-49ED-9480-D5BBE463D3C6}" type="datetimeFigureOut">
              <a:rPr lang="en-GB" smtClean="0"/>
              <a:pPr/>
              <a:t>25/02/2018</a:t>
            </a:fld>
            <a:endParaRPr lang="en-GB"/>
          </a:p>
        </p:txBody>
      </p:sp>
      <p:sp>
        <p:nvSpPr>
          <p:cNvPr id="4" name="Footer Placeholder 3">
            <a:extLst>
              <a:ext uri="{FF2B5EF4-FFF2-40B4-BE49-F238E27FC236}">
                <a16:creationId xmlns:a16="http://schemas.microsoft.com/office/drawing/2014/main" id="{CE5979CA-B672-4BE0-9727-E607CF5FBA1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7BAA98-4121-40E6-B29F-2204B30F0C2E}"/>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407014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C14C16-6481-4904-AC0A-7E3279C7059D}"/>
              </a:ext>
            </a:extLst>
          </p:cNvPr>
          <p:cNvSpPr>
            <a:spLocks noGrp="1"/>
          </p:cNvSpPr>
          <p:nvPr>
            <p:ph type="dt" sz="half" idx="10"/>
          </p:nvPr>
        </p:nvSpPr>
        <p:spPr/>
        <p:txBody>
          <a:bodyPr/>
          <a:lstStyle/>
          <a:p>
            <a:fld id="{24C3A72B-EA9F-49ED-9480-D5BBE463D3C6}" type="datetimeFigureOut">
              <a:rPr lang="en-GB" smtClean="0"/>
              <a:pPr/>
              <a:t>25/02/2018</a:t>
            </a:fld>
            <a:endParaRPr lang="en-GB"/>
          </a:p>
        </p:txBody>
      </p:sp>
      <p:sp>
        <p:nvSpPr>
          <p:cNvPr id="3" name="Footer Placeholder 2">
            <a:extLst>
              <a:ext uri="{FF2B5EF4-FFF2-40B4-BE49-F238E27FC236}">
                <a16:creationId xmlns:a16="http://schemas.microsoft.com/office/drawing/2014/main" id="{F6C26942-E7C8-4D7B-AF06-F5CBEFE52D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4DAB499-97FD-4827-B6B8-0F96F7C4FE5D}"/>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199165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1DE1E-A84A-447A-898D-F7D7DEFFBB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C215BD-D7D7-49A5-86B5-19FA9FCE98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63333A7-986A-4F23-AD4B-645062463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141368-BD0B-4EC5-894A-09555901F516}"/>
              </a:ext>
            </a:extLst>
          </p:cNvPr>
          <p:cNvSpPr>
            <a:spLocks noGrp="1"/>
          </p:cNvSpPr>
          <p:nvPr>
            <p:ph type="dt" sz="half" idx="10"/>
          </p:nvPr>
        </p:nvSpPr>
        <p:spPr/>
        <p:txBody>
          <a:bodyPr/>
          <a:lstStyle/>
          <a:p>
            <a:fld id="{24C3A72B-EA9F-49ED-9480-D5BBE463D3C6}" type="datetimeFigureOut">
              <a:rPr lang="en-GB" smtClean="0"/>
              <a:pPr/>
              <a:t>25/02/2018</a:t>
            </a:fld>
            <a:endParaRPr lang="en-GB"/>
          </a:p>
        </p:txBody>
      </p:sp>
      <p:sp>
        <p:nvSpPr>
          <p:cNvPr id="6" name="Footer Placeholder 5">
            <a:extLst>
              <a:ext uri="{FF2B5EF4-FFF2-40B4-BE49-F238E27FC236}">
                <a16:creationId xmlns:a16="http://schemas.microsoft.com/office/drawing/2014/main" id="{FA6D6A8F-73ED-40EE-9BF6-7C9A264B11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FB6450-457F-4CC9-9642-311C051E1BB6}"/>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313514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96DB-0DB8-4F14-9BF6-5579C09602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EDD28FD-96ED-49BE-8A09-6B9C86BEA9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DA4AC5E-4A1B-482A-A3FE-C174ECCF8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D65AD9-E4E1-40E5-BE5B-AB193A4848A3}"/>
              </a:ext>
            </a:extLst>
          </p:cNvPr>
          <p:cNvSpPr>
            <a:spLocks noGrp="1"/>
          </p:cNvSpPr>
          <p:nvPr>
            <p:ph type="dt" sz="half" idx="10"/>
          </p:nvPr>
        </p:nvSpPr>
        <p:spPr/>
        <p:txBody>
          <a:bodyPr/>
          <a:lstStyle/>
          <a:p>
            <a:fld id="{24C3A72B-EA9F-49ED-9480-D5BBE463D3C6}" type="datetimeFigureOut">
              <a:rPr lang="en-GB" smtClean="0"/>
              <a:pPr/>
              <a:t>25/02/2018</a:t>
            </a:fld>
            <a:endParaRPr lang="en-GB"/>
          </a:p>
        </p:txBody>
      </p:sp>
      <p:sp>
        <p:nvSpPr>
          <p:cNvPr id="6" name="Footer Placeholder 5">
            <a:extLst>
              <a:ext uri="{FF2B5EF4-FFF2-40B4-BE49-F238E27FC236}">
                <a16:creationId xmlns:a16="http://schemas.microsoft.com/office/drawing/2014/main" id="{B8B67A65-51C4-42C3-BCE1-2B6CDFA113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A693F4-23BB-49C6-947A-E9223A7DD702}"/>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val="3595103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BFBAD9-9BA2-48E1-8F6D-508057E885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E540119-8CD7-44A9-8AB4-22B4558FA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DDB086-675C-45AE-B2E3-8AB1AC643C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3A72B-EA9F-49ED-9480-D5BBE463D3C6}" type="datetimeFigureOut">
              <a:rPr lang="en-GB" smtClean="0"/>
              <a:pPr/>
              <a:t>25/02/2018</a:t>
            </a:fld>
            <a:endParaRPr lang="en-GB"/>
          </a:p>
        </p:txBody>
      </p:sp>
      <p:sp>
        <p:nvSpPr>
          <p:cNvPr id="5" name="Footer Placeholder 4">
            <a:extLst>
              <a:ext uri="{FF2B5EF4-FFF2-40B4-BE49-F238E27FC236}">
                <a16:creationId xmlns:a16="http://schemas.microsoft.com/office/drawing/2014/main" id="{20964F14-198A-4651-980F-B11F6946BE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9641EE6-2A40-457C-A97A-CE775F654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F130BE-CF80-4E7D-974F-4511C8C6EBEB}" type="slidenum">
              <a:rPr lang="en-GB" smtClean="0"/>
              <a:pPr/>
              <a:t>‹#›</a:t>
            </a:fld>
            <a:endParaRPr lang="en-GB"/>
          </a:p>
        </p:txBody>
      </p:sp>
    </p:spTree>
    <p:extLst>
      <p:ext uri="{BB962C8B-B14F-4D97-AF65-F5344CB8AC3E}">
        <p14:creationId xmlns:p14="http://schemas.microsoft.com/office/powerpoint/2010/main" val="3074094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BC81-6BDC-4A96-8A0D-185CFAF2037D}"/>
              </a:ext>
            </a:extLst>
          </p:cNvPr>
          <p:cNvSpPr>
            <a:spLocks noGrp="1"/>
          </p:cNvSpPr>
          <p:nvPr>
            <p:ph type="ctrTitle"/>
          </p:nvPr>
        </p:nvSpPr>
        <p:spPr/>
        <p:txBody>
          <a:bodyPr/>
          <a:lstStyle/>
          <a:p>
            <a:r>
              <a:rPr lang="en-GB" dirty="0">
                <a:latin typeface="Bodoni MT" panose="02070603080606020203" pitchFamily="18" charset="0"/>
              </a:rPr>
              <a:t>D2 : Final Presentation</a:t>
            </a:r>
          </a:p>
        </p:txBody>
      </p:sp>
      <p:sp>
        <p:nvSpPr>
          <p:cNvPr id="3" name="Subtitle 2">
            <a:extLst>
              <a:ext uri="{FF2B5EF4-FFF2-40B4-BE49-F238E27FC236}">
                <a16:creationId xmlns:a16="http://schemas.microsoft.com/office/drawing/2014/main" id="{BD7C336B-31E1-4FC6-AA62-A69CD2AE8694}"/>
              </a:ext>
            </a:extLst>
          </p:cNvPr>
          <p:cNvSpPr>
            <a:spLocks noGrp="1"/>
          </p:cNvSpPr>
          <p:nvPr>
            <p:ph type="subTitle" idx="1"/>
          </p:nvPr>
        </p:nvSpPr>
        <p:spPr/>
        <p:txBody>
          <a:bodyPr/>
          <a:lstStyle/>
          <a:p>
            <a:r>
              <a:rPr lang="en-GB" b="1" dirty="0">
                <a:latin typeface="Book Antiqua" panose="02040602050305030304" pitchFamily="18" charset="0"/>
              </a:rPr>
              <a:t>A 3</a:t>
            </a:r>
          </a:p>
        </p:txBody>
      </p:sp>
      <p:pic>
        <p:nvPicPr>
          <p:cNvPr id="5" name="Picture 4">
            <a:extLst>
              <a:ext uri="{FF2B5EF4-FFF2-40B4-BE49-F238E27FC236}">
                <a16:creationId xmlns:a16="http://schemas.microsoft.com/office/drawing/2014/main" id="{C58B1723-B844-4200-A120-A2D85833B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63" y="89920"/>
            <a:ext cx="304800" cy="285750"/>
          </a:xfrm>
          <a:prstGeom prst="rect">
            <a:avLst/>
          </a:prstGeom>
        </p:spPr>
      </p:pic>
      <p:pic>
        <p:nvPicPr>
          <p:cNvPr id="6" name="Picture 5">
            <a:extLst>
              <a:ext uri="{FF2B5EF4-FFF2-40B4-BE49-F238E27FC236}">
                <a16:creationId xmlns:a16="http://schemas.microsoft.com/office/drawing/2014/main" id="{17AE45ED-A673-4FA2-B597-465724426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099" y="89920"/>
            <a:ext cx="304800" cy="285750"/>
          </a:xfrm>
          <a:prstGeom prst="rect">
            <a:avLst/>
          </a:prstGeom>
        </p:spPr>
      </p:pic>
      <p:pic>
        <p:nvPicPr>
          <p:cNvPr id="7" name="Picture 6">
            <a:extLst>
              <a:ext uri="{FF2B5EF4-FFF2-40B4-BE49-F238E27FC236}">
                <a16:creationId xmlns:a16="http://schemas.microsoft.com/office/drawing/2014/main" id="{E90C7CB9-E79E-4A04-A270-74206ED58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335" y="89920"/>
            <a:ext cx="304800" cy="285750"/>
          </a:xfrm>
          <a:prstGeom prst="rect">
            <a:avLst/>
          </a:prstGeom>
        </p:spPr>
      </p:pic>
      <p:pic>
        <p:nvPicPr>
          <p:cNvPr id="9" name="Picture 8">
            <a:extLst>
              <a:ext uri="{FF2B5EF4-FFF2-40B4-BE49-F238E27FC236}">
                <a16:creationId xmlns:a16="http://schemas.microsoft.com/office/drawing/2014/main" id="{34E59009-30E3-4D3E-ADAD-7BD4DF00F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3971" y="2197916"/>
            <a:ext cx="449380" cy="564115"/>
          </a:xfrm>
          <a:prstGeom prst="rect">
            <a:avLst/>
          </a:prstGeom>
        </p:spPr>
      </p:pic>
      <p:pic>
        <p:nvPicPr>
          <p:cNvPr id="11" name="Picture 10">
            <a:extLst>
              <a:ext uri="{FF2B5EF4-FFF2-40B4-BE49-F238E27FC236}">
                <a16:creationId xmlns:a16="http://schemas.microsoft.com/office/drawing/2014/main" id="{23C87C0A-6BB6-4417-AAE8-9B7AE0A103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9787" y="2428656"/>
            <a:ext cx="352425" cy="333375"/>
          </a:xfrm>
          <a:prstGeom prst="rect">
            <a:avLst/>
          </a:prstGeom>
        </p:spPr>
      </p:pic>
      <p:pic>
        <p:nvPicPr>
          <p:cNvPr id="15" name="Picture 14">
            <a:extLst>
              <a:ext uri="{FF2B5EF4-FFF2-40B4-BE49-F238E27FC236}">
                <a16:creationId xmlns:a16="http://schemas.microsoft.com/office/drawing/2014/main" id="{BE9BB441-FB20-4730-8E02-40B0B20C59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4411" y="3263862"/>
            <a:ext cx="165138" cy="165138"/>
          </a:xfrm>
          <a:prstGeom prst="rect">
            <a:avLst/>
          </a:prstGeom>
        </p:spPr>
      </p:pic>
      <p:pic>
        <p:nvPicPr>
          <p:cNvPr id="17" name="Picture 16">
            <a:extLst>
              <a:ext uri="{FF2B5EF4-FFF2-40B4-BE49-F238E27FC236}">
                <a16:creationId xmlns:a16="http://schemas.microsoft.com/office/drawing/2014/main" id="{F75BFA48-4F98-48AA-84F5-92035509AB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4542" y="3253376"/>
            <a:ext cx="123825" cy="123825"/>
          </a:xfrm>
          <a:prstGeom prst="rect">
            <a:avLst/>
          </a:prstGeom>
        </p:spPr>
      </p:pic>
    </p:spTree>
    <p:extLst>
      <p:ext uri="{BB962C8B-B14F-4D97-AF65-F5344CB8AC3E}">
        <p14:creationId xmlns:p14="http://schemas.microsoft.com/office/powerpoint/2010/main" val="253533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248F25B-52F9-4CF0-BF52-629A9FD032CE}"/>
              </a:ext>
            </a:extLst>
          </p:cNvPr>
          <p:cNvPicPr>
            <a:picLocks noChangeAspect="1"/>
          </p:cNvPicPr>
          <p:nvPr/>
        </p:nvPicPr>
        <p:blipFill rotWithShape="1">
          <a:blip r:embed="rId3"/>
          <a:srcRect r="52066"/>
          <a:stretch/>
        </p:blipFill>
        <p:spPr>
          <a:xfrm>
            <a:off x="7808860" y="0"/>
            <a:ext cx="4383140" cy="6858000"/>
          </a:xfrm>
          <a:prstGeom prst="rect">
            <a:avLst/>
          </a:prstGeom>
        </p:spPr>
      </p:pic>
      <p:pic>
        <p:nvPicPr>
          <p:cNvPr id="9" name="Picture 8">
            <a:extLst>
              <a:ext uri="{FF2B5EF4-FFF2-40B4-BE49-F238E27FC236}">
                <a16:creationId xmlns:a16="http://schemas.microsoft.com/office/drawing/2014/main" id="{158091B3-A577-4C1D-8D3E-131CBA84C0EE}"/>
              </a:ext>
            </a:extLst>
          </p:cNvPr>
          <p:cNvPicPr>
            <a:picLocks noChangeAspect="1"/>
          </p:cNvPicPr>
          <p:nvPr/>
        </p:nvPicPr>
        <p:blipFill>
          <a:blip r:embed="rId3"/>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User Testing Feedback (i)</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(4)</a:t>
            </a:r>
          </a:p>
        </p:txBody>
      </p:sp>
      <p:pic>
        <p:nvPicPr>
          <p:cNvPr id="8" name="Picture 7">
            <a:extLst>
              <a:ext uri="{FF2B5EF4-FFF2-40B4-BE49-F238E27FC236}">
                <a16:creationId xmlns:a16="http://schemas.microsoft.com/office/drawing/2014/main" id="{A3117FBC-7DFD-4758-B4B9-29961EBB7136}"/>
              </a:ext>
            </a:extLst>
          </p:cNvPr>
          <p:cNvPicPr>
            <a:picLocks noChangeAspect="1"/>
          </p:cNvPicPr>
          <p:nvPr/>
        </p:nvPicPr>
        <p:blipFill>
          <a:blip r:embed="rId4"/>
          <a:stretch>
            <a:fillRect/>
          </a:stretch>
        </p:blipFill>
        <p:spPr>
          <a:xfrm>
            <a:off x="7105940" y="1632457"/>
            <a:ext cx="3782621" cy="3770054"/>
          </a:xfrm>
          <a:prstGeom prst="rect">
            <a:avLst/>
          </a:prstGeom>
          <a:ln>
            <a:solidFill>
              <a:schemeClr val="tx1"/>
            </a:solidFill>
          </a:ln>
        </p:spPr>
      </p:pic>
      <p:sp>
        <p:nvSpPr>
          <p:cNvPr id="11" name="TextBox 10">
            <a:extLst>
              <a:ext uri="{FF2B5EF4-FFF2-40B4-BE49-F238E27FC236}">
                <a16:creationId xmlns:a16="http://schemas.microsoft.com/office/drawing/2014/main" id="{0B108C47-D011-4547-9642-A8F7197FB2ED}"/>
              </a:ext>
            </a:extLst>
          </p:cNvPr>
          <p:cNvSpPr txBox="1"/>
          <p:nvPr/>
        </p:nvSpPr>
        <p:spPr>
          <a:xfrm>
            <a:off x="1229920" y="1296303"/>
            <a:ext cx="5349021" cy="2031325"/>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 1: PLATFORMS:</a:t>
            </a:r>
          </a:p>
          <a:p>
            <a:r>
              <a:rPr lang="en-GB" i="1" dirty="0">
                <a:latin typeface="Bodoni MT" panose="02070603080606020203" pitchFamily="18" charset="0"/>
              </a:rPr>
              <a:t>Our intention</a:t>
            </a:r>
            <a:r>
              <a:rPr lang="en-GB" dirty="0">
                <a:latin typeface="Bodoni MT" panose="02070603080606020203" pitchFamily="18" charset="0"/>
              </a:rPr>
              <a:t>: For difficulty to scale linearly upwards for each sequential level.</a:t>
            </a:r>
          </a:p>
          <a:p>
            <a:r>
              <a:rPr lang="en-GB" i="1" dirty="0">
                <a:latin typeface="Bodoni MT" panose="02070603080606020203" pitchFamily="18" charset="0"/>
              </a:rPr>
              <a:t>Our findings</a:t>
            </a:r>
            <a:r>
              <a:rPr lang="en-GB" dirty="0">
                <a:latin typeface="Bodoni MT" panose="02070603080606020203" pitchFamily="18" charset="0"/>
              </a:rPr>
              <a:t>: Participants found level 1 more difficult than level 2.</a:t>
            </a:r>
            <a:endParaRPr lang="en-GB" i="1" dirty="0">
              <a:latin typeface="Bodoni MT" panose="02070603080606020203" pitchFamily="18" charset="0"/>
            </a:endParaRPr>
          </a:p>
          <a:p>
            <a:r>
              <a:rPr lang="en-GB" i="1" dirty="0">
                <a:latin typeface="Bodoni MT" panose="02070603080606020203" pitchFamily="18" charset="0"/>
              </a:rPr>
              <a:t>Action Taken</a:t>
            </a:r>
            <a:r>
              <a:rPr lang="en-GB" dirty="0">
                <a:latin typeface="Bodoni MT" panose="02070603080606020203" pitchFamily="18" charset="0"/>
              </a:rPr>
              <a:t>: Increased the number of fall locations and obstacles in level 2.</a:t>
            </a:r>
          </a:p>
        </p:txBody>
      </p:sp>
      <p:sp>
        <p:nvSpPr>
          <p:cNvPr id="12" name="TextBox 11">
            <a:extLst>
              <a:ext uri="{FF2B5EF4-FFF2-40B4-BE49-F238E27FC236}">
                <a16:creationId xmlns:a16="http://schemas.microsoft.com/office/drawing/2014/main" id="{B703FA5C-A8C2-4740-B5EE-2A5922A54DF9}"/>
              </a:ext>
            </a:extLst>
          </p:cNvPr>
          <p:cNvSpPr txBox="1"/>
          <p:nvPr/>
        </p:nvSpPr>
        <p:spPr>
          <a:xfrm>
            <a:off x="1229919" y="3327628"/>
            <a:ext cx="5349021" cy="2308324"/>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 2: PUZZLES:</a:t>
            </a:r>
          </a:p>
          <a:p>
            <a:r>
              <a:rPr lang="en-GB" i="1" dirty="0">
                <a:latin typeface="Bodoni MT" panose="02070603080606020203" pitchFamily="18" charset="0"/>
              </a:rPr>
              <a:t>Our intention</a:t>
            </a:r>
            <a:r>
              <a:rPr lang="en-GB" dirty="0">
                <a:latin typeface="Bodoni MT" panose="02070603080606020203" pitchFamily="18" charset="0"/>
              </a:rPr>
              <a:t>: For each puzzle to be unique and challenging in its own way, but not to cause frustration.</a:t>
            </a:r>
          </a:p>
          <a:p>
            <a:r>
              <a:rPr lang="en-GB" i="1" dirty="0">
                <a:latin typeface="Bodoni MT" panose="02070603080606020203" pitchFamily="18" charset="0"/>
              </a:rPr>
              <a:t>Our findings</a:t>
            </a:r>
            <a:r>
              <a:rPr lang="en-GB" dirty="0">
                <a:latin typeface="Bodoni MT" panose="02070603080606020203" pitchFamily="18" charset="0"/>
              </a:rPr>
              <a:t>: Participants found the tile puzzle to be too complex, taking upwards of 10 minutes to solve.</a:t>
            </a:r>
            <a:endParaRPr lang="en-GB" i="1" dirty="0">
              <a:latin typeface="Bodoni MT" panose="02070603080606020203" pitchFamily="18" charset="0"/>
            </a:endParaRPr>
          </a:p>
          <a:p>
            <a:r>
              <a:rPr lang="en-GB" i="1" dirty="0">
                <a:latin typeface="Bodoni MT" panose="02070603080606020203" pitchFamily="18" charset="0"/>
              </a:rPr>
              <a:t>Action Taken</a:t>
            </a:r>
            <a:r>
              <a:rPr lang="en-GB" dirty="0">
                <a:latin typeface="Bodoni MT" panose="02070603080606020203" pitchFamily="18" charset="0"/>
              </a:rPr>
              <a:t>: Reduced the tile size of the tile puzzle from 4x4 to 3x3.</a:t>
            </a:r>
          </a:p>
        </p:txBody>
      </p:sp>
    </p:spTree>
    <p:extLst>
      <p:ext uri="{BB962C8B-B14F-4D97-AF65-F5344CB8AC3E}">
        <p14:creationId xmlns:p14="http://schemas.microsoft.com/office/powerpoint/2010/main" val="3187953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248F25B-52F9-4CF0-BF52-629A9FD032CE}"/>
              </a:ext>
            </a:extLst>
          </p:cNvPr>
          <p:cNvPicPr>
            <a:picLocks noChangeAspect="1"/>
          </p:cNvPicPr>
          <p:nvPr/>
        </p:nvPicPr>
        <p:blipFill rotWithShape="1">
          <a:blip r:embed="rId3"/>
          <a:srcRect r="52066"/>
          <a:stretch/>
        </p:blipFill>
        <p:spPr>
          <a:xfrm>
            <a:off x="7808860" y="0"/>
            <a:ext cx="4383140" cy="6858000"/>
          </a:xfrm>
          <a:prstGeom prst="rect">
            <a:avLst/>
          </a:prstGeom>
        </p:spPr>
      </p:pic>
      <p:pic>
        <p:nvPicPr>
          <p:cNvPr id="9" name="Picture 8">
            <a:extLst>
              <a:ext uri="{FF2B5EF4-FFF2-40B4-BE49-F238E27FC236}">
                <a16:creationId xmlns:a16="http://schemas.microsoft.com/office/drawing/2014/main" id="{158091B3-A577-4C1D-8D3E-131CBA84C0EE}"/>
              </a:ext>
            </a:extLst>
          </p:cNvPr>
          <p:cNvPicPr>
            <a:picLocks noChangeAspect="1"/>
          </p:cNvPicPr>
          <p:nvPr/>
        </p:nvPicPr>
        <p:blipFill>
          <a:blip r:embed="rId3"/>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User Testing Feedback (ii)</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(4)</a:t>
            </a:r>
          </a:p>
        </p:txBody>
      </p:sp>
      <p:pic>
        <p:nvPicPr>
          <p:cNvPr id="8" name="Picture 7">
            <a:extLst>
              <a:ext uri="{FF2B5EF4-FFF2-40B4-BE49-F238E27FC236}">
                <a16:creationId xmlns:a16="http://schemas.microsoft.com/office/drawing/2014/main" id="{A3117FBC-7DFD-4758-B4B9-29961EBB7136}"/>
              </a:ext>
            </a:extLst>
          </p:cNvPr>
          <p:cNvPicPr>
            <a:picLocks noChangeAspect="1"/>
          </p:cNvPicPr>
          <p:nvPr/>
        </p:nvPicPr>
        <p:blipFill>
          <a:blip r:embed="rId4"/>
          <a:stretch>
            <a:fillRect/>
          </a:stretch>
        </p:blipFill>
        <p:spPr>
          <a:xfrm>
            <a:off x="7105940" y="1632457"/>
            <a:ext cx="3782621" cy="3770054"/>
          </a:xfrm>
          <a:prstGeom prst="rect">
            <a:avLst/>
          </a:prstGeom>
          <a:ln>
            <a:solidFill>
              <a:schemeClr val="tx1"/>
            </a:solidFill>
          </a:ln>
        </p:spPr>
      </p:pic>
      <p:sp>
        <p:nvSpPr>
          <p:cNvPr id="11" name="TextBox 10">
            <a:extLst>
              <a:ext uri="{FF2B5EF4-FFF2-40B4-BE49-F238E27FC236}">
                <a16:creationId xmlns:a16="http://schemas.microsoft.com/office/drawing/2014/main" id="{0B108C47-D011-4547-9642-A8F7197FB2ED}"/>
              </a:ext>
            </a:extLst>
          </p:cNvPr>
          <p:cNvSpPr txBox="1"/>
          <p:nvPr/>
        </p:nvSpPr>
        <p:spPr>
          <a:xfrm>
            <a:off x="1229920" y="1296303"/>
            <a:ext cx="5349021" cy="2308324"/>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 3: FULL RUN-THROUGH:</a:t>
            </a:r>
          </a:p>
          <a:p>
            <a:r>
              <a:rPr lang="en-GB" i="1" dirty="0">
                <a:latin typeface="Bodoni MT" panose="02070603080606020203" pitchFamily="18" charset="0"/>
              </a:rPr>
              <a:t>Our intention</a:t>
            </a:r>
            <a:r>
              <a:rPr lang="en-GB" dirty="0">
                <a:latin typeface="Bodoni MT" panose="02070603080606020203" pitchFamily="18" charset="0"/>
              </a:rPr>
              <a:t>: For the overall experience to be both enjoyable and challenging for the player.</a:t>
            </a:r>
          </a:p>
          <a:p>
            <a:r>
              <a:rPr lang="en-GB" i="1" dirty="0">
                <a:latin typeface="Bodoni MT" panose="02070603080606020203" pitchFamily="18" charset="0"/>
              </a:rPr>
              <a:t>Our findings</a:t>
            </a:r>
            <a:r>
              <a:rPr lang="en-GB" dirty="0">
                <a:latin typeface="Bodoni MT" panose="02070603080606020203" pitchFamily="18" charset="0"/>
              </a:rPr>
              <a:t>: Participants felt a disconnect between their character and the aim of the game.</a:t>
            </a:r>
          </a:p>
          <a:p>
            <a:r>
              <a:rPr lang="en-GB" i="1" dirty="0">
                <a:latin typeface="Bodoni MT" panose="02070603080606020203" pitchFamily="18" charset="0"/>
              </a:rPr>
              <a:t>QUOTE: </a:t>
            </a:r>
            <a:r>
              <a:rPr lang="en-GB" dirty="0">
                <a:latin typeface="Bodoni MT" panose="02070603080606020203" pitchFamily="18" charset="0"/>
              </a:rPr>
              <a:t>“Why is this elf fixing the house?”</a:t>
            </a:r>
          </a:p>
          <a:p>
            <a:r>
              <a:rPr lang="en-GB" i="1" dirty="0">
                <a:latin typeface="Bodoni MT" panose="02070603080606020203" pitchFamily="18" charset="0"/>
              </a:rPr>
              <a:t>Action Taken</a:t>
            </a:r>
            <a:r>
              <a:rPr lang="en-GB" dirty="0">
                <a:latin typeface="Bodoni MT" panose="02070603080606020203" pitchFamily="18" charset="0"/>
              </a:rPr>
              <a:t>: Added the character to the house background in the main menu to create a mental link.</a:t>
            </a:r>
          </a:p>
        </p:txBody>
      </p:sp>
      <p:sp>
        <p:nvSpPr>
          <p:cNvPr id="13" name="TextBox 12">
            <a:extLst>
              <a:ext uri="{FF2B5EF4-FFF2-40B4-BE49-F238E27FC236}">
                <a16:creationId xmlns:a16="http://schemas.microsoft.com/office/drawing/2014/main" id="{51D2C041-9487-41F5-B1A0-947375EFE397}"/>
              </a:ext>
            </a:extLst>
          </p:cNvPr>
          <p:cNvSpPr txBox="1"/>
          <p:nvPr/>
        </p:nvSpPr>
        <p:spPr>
          <a:xfrm>
            <a:off x="1229920" y="3604627"/>
            <a:ext cx="5349021" cy="646331"/>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NOTE: </a:t>
            </a:r>
            <a:r>
              <a:rPr lang="en-GB" dirty="0">
                <a:latin typeface="Bodoni MT" panose="02070603080606020203" pitchFamily="18" charset="0"/>
              </a:rPr>
              <a:t>Test 3 was completed after the changes made following Tests 1 and 2.</a:t>
            </a:r>
          </a:p>
        </p:txBody>
      </p:sp>
    </p:spTree>
    <p:extLst>
      <p:ext uri="{BB962C8B-B14F-4D97-AF65-F5344CB8AC3E}">
        <p14:creationId xmlns:p14="http://schemas.microsoft.com/office/powerpoint/2010/main" val="396850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7B8747-803D-41C8-89FD-730522D4A3D6}"/>
              </a:ext>
            </a:extLst>
          </p:cNvPr>
          <p:cNvPicPr>
            <a:picLocks noChangeAspect="1"/>
          </p:cNvPicPr>
          <p:nvPr/>
        </p:nvPicPr>
        <p:blipFill>
          <a:blip r:embed="rId2"/>
          <a:stretch>
            <a:fillRect/>
          </a:stretch>
        </p:blipFill>
        <p:spPr>
          <a:xfrm>
            <a:off x="0" y="1"/>
            <a:ext cx="12192000" cy="6858000"/>
          </a:xfrm>
          <a:prstGeom prst="rect">
            <a:avLst/>
          </a:prstGeom>
          <a:ln>
            <a:solidFill>
              <a:schemeClr val="tx1"/>
            </a:solidFill>
          </a:ln>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Project Evaluation - Val</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427677"/>
          </a:xfrm>
          <a:solidFill>
            <a:schemeClr val="bg1"/>
          </a:solidFill>
          <a:ln>
            <a:solidFill>
              <a:schemeClr val="tx1"/>
            </a:solidFill>
          </a:ln>
        </p:spPr>
        <p:txBody>
          <a:bodyPr/>
          <a:lstStyle/>
          <a:p>
            <a:r>
              <a:rPr lang="en-GB" dirty="0">
                <a:latin typeface="Bodoni MT" panose="02070603080606020203" pitchFamily="18" charset="0"/>
              </a:rPr>
              <a:t>Difficulties and how we coped</a:t>
            </a:r>
          </a:p>
          <a:p>
            <a:r>
              <a:rPr lang="en-GB" dirty="0">
                <a:latin typeface="Bodoni MT" panose="02070603080606020203" pitchFamily="18" charset="0"/>
              </a:rPr>
              <a:t>Did we enjoy it? yes, but </a:t>
            </a:r>
            <a:r>
              <a:rPr lang="en-GB" dirty="0" err="1">
                <a:latin typeface="Bodoni MT" panose="02070603080606020203" pitchFamily="18" charset="0"/>
              </a:rPr>
              <a:t>Jaejoon’s</a:t>
            </a:r>
            <a:r>
              <a:rPr lang="en-GB" dirty="0">
                <a:latin typeface="Bodoni MT" panose="02070603080606020203" pitchFamily="18" charset="0"/>
              </a:rPr>
              <a:t> reaction very discouraging</a:t>
            </a:r>
          </a:p>
          <a:p>
            <a:r>
              <a:rPr lang="en-GB" dirty="0">
                <a:latin typeface="Bodoni MT" panose="02070603080606020203" pitchFamily="18" charset="0"/>
              </a:rPr>
              <a:t>Everyone worked well together – lots of communication; weekly workshops very helpful</a:t>
            </a:r>
          </a:p>
          <a:p>
            <a:r>
              <a:rPr lang="en-GB" dirty="0">
                <a:latin typeface="Bodoni MT" panose="02070603080606020203" pitchFamily="18" charset="0"/>
              </a:rPr>
              <a:t>What did we learn? Skills/strengths developed</a:t>
            </a:r>
          </a:p>
          <a:p>
            <a:r>
              <a:rPr lang="en-GB" dirty="0">
                <a:latin typeface="Bodoni MT" panose="02070603080606020203" pitchFamily="18" charset="0"/>
              </a:rPr>
              <a:t>Felt bad that Leo spent so much time generating graphics and didn’t get to code</a:t>
            </a:r>
          </a:p>
          <a:p>
            <a:r>
              <a:rPr lang="en-GB" dirty="0">
                <a:latin typeface="Bodoni MT" panose="02070603080606020203" pitchFamily="18" charset="0"/>
              </a:rPr>
              <a:t>Developed collaborative work skills and use of git version control</a:t>
            </a:r>
          </a:p>
        </p:txBody>
      </p:sp>
      <p:sp>
        <p:nvSpPr>
          <p:cNvPr id="6" name="TextBox 5">
            <a:extLst>
              <a:ext uri="{FF2B5EF4-FFF2-40B4-BE49-F238E27FC236}">
                <a16:creationId xmlns:a16="http://schemas.microsoft.com/office/drawing/2014/main"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(5)</a:t>
            </a:r>
          </a:p>
        </p:txBody>
      </p:sp>
    </p:spTree>
    <p:extLst>
      <p:ext uri="{BB962C8B-B14F-4D97-AF65-F5344CB8AC3E}">
        <p14:creationId xmlns:p14="http://schemas.microsoft.com/office/powerpoint/2010/main" val="3875203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7B8747-803D-41C8-89FD-730522D4A3D6}"/>
              </a:ext>
            </a:extLst>
          </p:cNvPr>
          <p:cNvPicPr>
            <a:picLocks noChangeAspect="1"/>
          </p:cNvPicPr>
          <p:nvPr/>
        </p:nvPicPr>
        <p:blipFill>
          <a:blip r:embed="rId2"/>
          <a:stretch>
            <a:fillRect/>
          </a:stretch>
        </p:blipFill>
        <p:spPr>
          <a:xfrm>
            <a:off x="0" y="1"/>
            <a:ext cx="12192000" cy="6858000"/>
          </a:xfrm>
          <a:prstGeom prst="rect">
            <a:avLst/>
          </a:prstGeom>
          <a:ln>
            <a:solidFill>
              <a:schemeClr val="tx1"/>
            </a:solidFill>
          </a:ln>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Project Evaluation - Ben</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427677"/>
          </a:xfrm>
          <a:solidFill>
            <a:schemeClr val="bg1"/>
          </a:solidFill>
          <a:ln>
            <a:solidFill>
              <a:schemeClr val="tx1"/>
            </a:solidFill>
          </a:ln>
        </p:spPr>
        <p:txBody>
          <a:bodyPr>
            <a:normAutofit/>
          </a:bodyPr>
          <a:lstStyle/>
          <a:p>
            <a:pPr marL="0" indent="0">
              <a:buNone/>
            </a:pPr>
            <a:r>
              <a:rPr lang="en-GB" dirty="0">
                <a:latin typeface="Bodoni MT" panose="02070603080606020203" pitchFamily="18" charset="0"/>
              </a:rPr>
              <a:t>Despite having some small scale leadership experience in the past, I thoroughly enjoyed taking the role of team leader in this longer and more in-depth assignment.</a:t>
            </a:r>
          </a:p>
          <a:p>
            <a:pPr marL="0" indent="0">
              <a:buNone/>
            </a:pPr>
            <a:r>
              <a:rPr lang="en-GB" dirty="0">
                <a:latin typeface="Bodoni MT" panose="02070603080606020203" pitchFamily="18" charset="0"/>
              </a:rPr>
              <a:t>Personally, I found that I was not always able to accurately describe my mental image of a task to my teammates, and developed methods such as forming reference material, creating lists and diagrams to help others better understand my intentions.</a:t>
            </a:r>
          </a:p>
          <a:p>
            <a:pPr marL="0" indent="0">
              <a:buNone/>
            </a:pPr>
            <a:r>
              <a:rPr lang="en-GB" dirty="0">
                <a:latin typeface="Bodoni MT" panose="02070603080606020203" pitchFamily="18" charset="0"/>
              </a:rPr>
              <a:t>I tried to be fair when dividing tasks between group members and always double-checked for their own opinions on the tasks they’d been assigned.</a:t>
            </a:r>
          </a:p>
          <a:p>
            <a:pPr marL="0" indent="0">
              <a:buNone/>
            </a:pPr>
            <a:r>
              <a:rPr lang="en-GB" dirty="0">
                <a:latin typeface="Bodoni MT" panose="02070603080606020203" pitchFamily="18" charset="0"/>
              </a:rPr>
              <a:t>I also enjoyed the challenge of translating real-life tangible puzzles that I used to complete as a child onto a computer-orientated format.</a:t>
            </a:r>
          </a:p>
        </p:txBody>
      </p:sp>
      <p:sp>
        <p:nvSpPr>
          <p:cNvPr id="6" name="TextBox 5">
            <a:extLst>
              <a:ext uri="{FF2B5EF4-FFF2-40B4-BE49-F238E27FC236}">
                <a16:creationId xmlns:a16="http://schemas.microsoft.com/office/drawing/2014/main"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(5)</a:t>
            </a:r>
          </a:p>
        </p:txBody>
      </p:sp>
    </p:spTree>
    <p:extLst>
      <p:ext uri="{BB962C8B-B14F-4D97-AF65-F5344CB8AC3E}">
        <p14:creationId xmlns:p14="http://schemas.microsoft.com/office/powerpoint/2010/main" val="246774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199" y="365125"/>
            <a:ext cx="10515601" cy="566053"/>
          </a:xfrm>
          <a:ln>
            <a:solidFill>
              <a:schemeClr val="tx1"/>
            </a:solidFill>
          </a:ln>
        </p:spPr>
        <p:txBody>
          <a:bodyPr>
            <a:normAutofit fontScale="90000"/>
          </a:bodyPr>
          <a:lstStyle/>
          <a:p>
            <a:pPr algn="ctr"/>
            <a:r>
              <a:rPr lang="en-GB" dirty="0">
                <a:latin typeface="Bodoni MT" panose="02070603080606020203" pitchFamily="18" charset="0"/>
              </a:rPr>
              <a:t>Planning and Ideas</a:t>
            </a:r>
          </a:p>
        </p:txBody>
      </p:sp>
      <p:sp>
        <p:nvSpPr>
          <p:cNvPr id="6" name="TextBox 5">
            <a:extLst>
              <a:ext uri="{FF2B5EF4-FFF2-40B4-BE49-F238E27FC236}">
                <a16:creationId xmlns:a16="http://schemas.microsoft.com/office/drawing/2014/main" id="{3F80BD68-2B59-4BE1-A899-630919EAEA8A}"/>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(1)</a:t>
            </a:r>
          </a:p>
        </p:txBody>
      </p:sp>
      <p:pic>
        <p:nvPicPr>
          <p:cNvPr id="5" name="Picture 4">
            <a:extLst>
              <a:ext uri="{FF2B5EF4-FFF2-40B4-BE49-F238E27FC236}">
                <a16:creationId xmlns:a16="http://schemas.microsoft.com/office/drawing/2014/main" id="{020817A5-9300-4D98-B692-D6147E3BD93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38199" y="931178"/>
            <a:ext cx="5257801" cy="2860646"/>
          </a:xfrm>
          <a:prstGeom prst="rect">
            <a:avLst/>
          </a:prstGeom>
          <a:ln>
            <a:solidFill>
              <a:schemeClr val="tx1"/>
            </a:solidFill>
          </a:ln>
        </p:spPr>
      </p:pic>
      <p:pic>
        <p:nvPicPr>
          <p:cNvPr id="7" name="Content Placeholder 6">
            <a:extLst>
              <a:ext uri="{FF2B5EF4-FFF2-40B4-BE49-F238E27FC236}">
                <a16:creationId xmlns:a16="http://schemas.microsoft.com/office/drawing/2014/main" id="{70CDBECA-B97D-4C2C-AC55-CFFC02982EF8}"/>
              </a:ext>
            </a:extLst>
          </p:cNvPr>
          <p:cNvPicPr>
            <a:picLocks noGrp="1"/>
          </p:cNvPicPr>
          <p:nvPr>
            <p:ph idx="1"/>
          </p:nvPr>
        </p:nvPicPr>
        <p:blipFill>
          <a:blip r:embed="rId4" cstate="print">
            <a:extLst>
              <a:ext uri="{28A0092B-C50C-407E-A947-70E740481C1C}">
                <a14:useLocalDpi xmlns:a14="http://schemas.microsoft.com/office/drawing/2010/main" val="0"/>
              </a:ext>
            </a:extLst>
          </a:blip>
          <a:stretch>
            <a:fillRect/>
          </a:stretch>
        </p:blipFill>
        <p:spPr>
          <a:xfrm>
            <a:off x="6095998" y="931178"/>
            <a:ext cx="5257801" cy="2860646"/>
          </a:xfrm>
          <a:prstGeom prst="rect">
            <a:avLst/>
          </a:prstGeom>
          <a:ln>
            <a:solidFill>
              <a:schemeClr val="tx1"/>
            </a:solidFill>
          </a:ln>
        </p:spPr>
      </p:pic>
      <p:pic>
        <p:nvPicPr>
          <p:cNvPr id="8" name="Picture 7">
            <a:extLst>
              <a:ext uri="{FF2B5EF4-FFF2-40B4-BE49-F238E27FC236}">
                <a16:creationId xmlns:a16="http://schemas.microsoft.com/office/drawing/2014/main" id="{31976AD6-994F-4EFA-9220-B0F8E43BE61B}"/>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838199" y="3791823"/>
            <a:ext cx="5257798" cy="2860645"/>
          </a:xfrm>
          <a:prstGeom prst="rect">
            <a:avLst/>
          </a:prstGeom>
          <a:ln>
            <a:solidFill>
              <a:schemeClr val="tx1"/>
            </a:solidFill>
          </a:ln>
        </p:spPr>
      </p:pic>
      <p:pic>
        <p:nvPicPr>
          <p:cNvPr id="9" name="Picture 8">
            <a:extLst>
              <a:ext uri="{FF2B5EF4-FFF2-40B4-BE49-F238E27FC236}">
                <a16:creationId xmlns:a16="http://schemas.microsoft.com/office/drawing/2014/main" id="{2820CE08-0969-4652-A714-794DE1C22F36}"/>
              </a:ext>
            </a:extLst>
          </p:cNvPr>
          <p:cNvPicPr/>
          <p:nvPr/>
        </p:nvPicPr>
        <p:blipFill rotWithShape="1">
          <a:blip r:embed="rId6" cstate="print">
            <a:extLst>
              <a:ext uri="{28A0092B-C50C-407E-A947-70E740481C1C}">
                <a14:useLocalDpi xmlns:a14="http://schemas.microsoft.com/office/drawing/2010/main" val="0"/>
              </a:ext>
            </a:extLst>
          </a:blip>
          <a:srcRect/>
          <a:stretch/>
        </p:blipFill>
        <p:spPr bwMode="auto">
          <a:xfrm>
            <a:off x="6095997" y="3791822"/>
            <a:ext cx="5257798" cy="2860645"/>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1538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ln>
            <a:solidFill>
              <a:schemeClr val="tx1"/>
            </a:solidFill>
          </a:ln>
        </p:spPr>
        <p:txBody>
          <a:bodyPr>
            <a:normAutofit fontScale="90000"/>
          </a:bodyPr>
          <a:lstStyle/>
          <a:p>
            <a:pPr algn="ctr"/>
            <a:r>
              <a:rPr lang="en-GB" dirty="0">
                <a:latin typeface="Bodoni MT" panose="02070603080606020203" pitchFamily="18" charset="0"/>
              </a:rPr>
              <a:t>Description</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9"/>
            <a:ext cx="10515600" cy="1082180"/>
          </a:xfrm>
          <a:ln>
            <a:solidFill>
              <a:schemeClr val="tx1"/>
            </a:solidFill>
          </a:ln>
        </p:spPr>
        <p:txBody>
          <a:bodyPr>
            <a:normAutofit fontScale="77500" lnSpcReduction="20000"/>
          </a:bodyPr>
          <a:lstStyle/>
          <a:p>
            <a:pPr marL="0" indent="0">
              <a:buNone/>
            </a:pPr>
            <a:r>
              <a:rPr lang="en-GB" b="1" dirty="0">
                <a:latin typeface="Bodoni MT" panose="02070603080606020203" pitchFamily="18" charset="0"/>
              </a:rPr>
              <a:t>STYLE: </a:t>
            </a:r>
            <a:r>
              <a:rPr lang="en-GB" dirty="0">
                <a:latin typeface="Bodoni MT" panose="02070603080606020203" pitchFamily="18" charset="0"/>
              </a:rPr>
              <a:t>2D Platforming &amp; Puzzle Game</a:t>
            </a:r>
          </a:p>
          <a:p>
            <a:pPr marL="0" indent="0">
              <a:buNone/>
            </a:pPr>
            <a:r>
              <a:rPr lang="en-GB" b="1" dirty="0">
                <a:latin typeface="Bodoni MT" panose="02070603080606020203" pitchFamily="18" charset="0"/>
              </a:rPr>
              <a:t>AUDIENCE: </a:t>
            </a:r>
            <a:r>
              <a:rPr lang="en-GB" dirty="0">
                <a:latin typeface="Bodoni MT" panose="02070603080606020203" pitchFamily="18" charset="0"/>
              </a:rPr>
              <a:t>Family / Children (ages 7+)</a:t>
            </a:r>
          </a:p>
          <a:p>
            <a:pPr marL="0" indent="0">
              <a:buNone/>
            </a:pPr>
            <a:r>
              <a:rPr lang="en-GB" b="1" dirty="0">
                <a:latin typeface="Bodoni MT" panose="02070603080606020203" pitchFamily="18" charset="0"/>
              </a:rPr>
              <a:t>THEME: </a:t>
            </a:r>
            <a:r>
              <a:rPr lang="en-GB" dirty="0">
                <a:latin typeface="Bodoni MT" panose="02070603080606020203" pitchFamily="18" charset="0"/>
              </a:rPr>
              <a:t>Christmas</a:t>
            </a:r>
          </a:p>
        </p:txBody>
      </p:sp>
      <p:sp>
        <p:nvSpPr>
          <p:cNvPr id="4" name="TextBox 3">
            <a:extLst>
              <a:ext uri="{FF2B5EF4-FFF2-40B4-BE49-F238E27FC236}">
                <a16:creationId xmlns:a16="http://schemas.microsoft.com/office/drawing/2014/main" id="{F5625C9B-D094-4FBC-8055-B24672E9398B}"/>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(1)</a:t>
            </a:r>
          </a:p>
        </p:txBody>
      </p:sp>
      <p:sp>
        <p:nvSpPr>
          <p:cNvPr id="5" name="Content Placeholder 2">
            <a:extLst>
              <a:ext uri="{FF2B5EF4-FFF2-40B4-BE49-F238E27FC236}">
                <a16:creationId xmlns:a16="http://schemas.microsoft.com/office/drawing/2014/main" id="{C7089040-DF2C-484B-AFBB-ECF62504C88A}"/>
              </a:ext>
            </a:extLst>
          </p:cNvPr>
          <p:cNvSpPr txBox="1">
            <a:spLocks/>
          </p:cNvSpPr>
          <p:nvPr/>
        </p:nvSpPr>
        <p:spPr>
          <a:xfrm>
            <a:off x="838200" y="2013359"/>
            <a:ext cx="10515600" cy="1635854"/>
          </a:xfrm>
          <a:prstGeom prst="rect">
            <a:avLst/>
          </a:prstGeom>
          <a:ln>
            <a:solidFill>
              <a:schemeClr val="tx1"/>
            </a:solidFill>
          </a:ln>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latin typeface="Bodoni MT" panose="02070603080606020203" pitchFamily="18" charset="0"/>
              </a:rPr>
              <a:t>ROLES:</a:t>
            </a:r>
          </a:p>
          <a:p>
            <a:pPr marL="0" indent="0">
              <a:buFont typeface="Arial" panose="020B0604020202020204" pitchFamily="34" charset="0"/>
              <a:buNone/>
            </a:pPr>
            <a:r>
              <a:rPr lang="en-GB" dirty="0">
                <a:latin typeface="Bodoni MT" panose="02070603080606020203" pitchFamily="18" charset="0"/>
              </a:rPr>
              <a:t>Team Lead &amp; Puzzle Developer: </a:t>
            </a:r>
            <a:r>
              <a:rPr lang="en-GB" i="1" dirty="0">
                <a:latin typeface="Bodoni MT" panose="02070603080606020203" pitchFamily="18" charset="0"/>
              </a:rPr>
              <a:t>Ben</a:t>
            </a:r>
          </a:p>
          <a:p>
            <a:pPr marL="0" indent="0">
              <a:buFont typeface="Arial" panose="020B0604020202020204" pitchFamily="34" charset="0"/>
              <a:buNone/>
            </a:pPr>
            <a:r>
              <a:rPr lang="en-GB" dirty="0">
                <a:latin typeface="Bodoni MT" panose="02070603080606020203" pitchFamily="18" charset="0"/>
              </a:rPr>
              <a:t>Art Director: </a:t>
            </a:r>
            <a:r>
              <a:rPr lang="en-GB" i="1" dirty="0">
                <a:latin typeface="Bodoni MT" panose="02070603080606020203" pitchFamily="18" charset="0"/>
              </a:rPr>
              <a:t>Leo</a:t>
            </a:r>
            <a:r>
              <a:rPr lang="en-GB" dirty="0">
                <a:latin typeface="Bodoni MT" panose="02070603080606020203" pitchFamily="18" charset="0"/>
              </a:rPr>
              <a:t> </a:t>
            </a:r>
          </a:p>
          <a:p>
            <a:pPr marL="0" indent="0">
              <a:buFont typeface="Arial" panose="020B0604020202020204" pitchFamily="34" charset="0"/>
              <a:buNone/>
            </a:pPr>
            <a:r>
              <a:rPr lang="en-GB" dirty="0">
                <a:latin typeface="Bodoni MT" panose="02070603080606020203" pitchFamily="18" charset="0"/>
              </a:rPr>
              <a:t>Game Engine &amp; Platform Developer: </a:t>
            </a:r>
            <a:r>
              <a:rPr lang="en-GB" i="1" dirty="0">
                <a:latin typeface="Bodoni MT" panose="02070603080606020203" pitchFamily="18" charset="0"/>
              </a:rPr>
              <a:t>Val</a:t>
            </a:r>
            <a:r>
              <a:rPr lang="en-GB" dirty="0">
                <a:latin typeface="Bodoni MT" panose="02070603080606020203" pitchFamily="18" charset="0"/>
              </a:rPr>
              <a:t> &amp; </a:t>
            </a:r>
            <a:r>
              <a:rPr lang="en-GB" i="1" dirty="0">
                <a:latin typeface="Bodoni MT" panose="02070603080606020203" pitchFamily="18" charset="0"/>
              </a:rPr>
              <a:t>Alex</a:t>
            </a:r>
          </a:p>
          <a:p>
            <a:pPr marL="0" indent="0">
              <a:buFont typeface="Arial" panose="020B0604020202020204" pitchFamily="34" charset="0"/>
              <a:buNone/>
            </a:pPr>
            <a:r>
              <a:rPr lang="en-GB" dirty="0">
                <a:latin typeface="Bodoni MT" panose="02070603080606020203" pitchFamily="18" charset="0"/>
              </a:rPr>
              <a:t>Level Designer: </a:t>
            </a:r>
            <a:r>
              <a:rPr lang="en-GB" i="1" dirty="0">
                <a:latin typeface="Bodoni MT" panose="02070603080606020203" pitchFamily="18" charset="0"/>
              </a:rPr>
              <a:t>Gary</a:t>
            </a:r>
          </a:p>
        </p:txBody>
      </p:sp>
      <p:pic>
        <p:nvPicPr>
          <p:cNvPr id="9" name="Picture 8">
            <a:extLst>
              <a:ext uri="{FF2B5EF4-FFF2-40B4-BE49-F238E27FC236}">
                <a16:creationId xmlns:a16="http://schemas.microsoft.com/office/drawing/2014/main" id="{40C29DDE-834E-4869-B4AB-47C72B5ED4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49213"/>
            <a:ext cx="10515600" cy="2927755"/>
          </a:xfrm>
          <a:prstGeom prst="rect">
            <a:avLst/>
          </a:prstGeom>
          <a:ln>
            <a:solidFill>
              <a:schemeClr val="tx1"/>
            </a:solidFill>
          </a:ln>
        </p:spPr>
      </p:pic>
    </p:spTree>
    <p:extLst>
      <p:ext uri="{BB962C8B-B14F-4D97-AF65-F5344CB8AC3E}">
        <p14:creationId xmlns:p14="http://schemas.microsoft.com/office/powerpoint/2010/main" val="103928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743576-691A-4405-BDDF-B116F148661C}"/>
              </a:ext>
            </a:extLst>
          </p:cNvPr>
          <p:cNvPicPr>
            <a:picLocks noChangeAspect="1"/>
          </p:cNvPicPr>
          <p:nvPr/>
        </p:nvPicPr>
        <p:blipFill>
          <a:blip r:embed="rId3"/>
          <a:stretch>
            <a:fillRect/>
          </a:stretch>
        </p:blipFill>
        <p:spPr>
          <a:xfrm>
            <a:off x="0" y="0"/>
            <a:ext cx="12192000" cy="6859435"/>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Gameplay</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b="1" dirty="0">
              <a:latin typeface="Bodoni MT" panose="02070603080606020203" pitchFamily="18" charset="0"/>
            </a:endParaRPr>
          </a:p>
          <a:p>
            <a:pPr marL="0" indent="0">
              <a:buNone/>
            </a:pPr>
            <a:endParaRPr lang="en-GB" b="1" dirty="0">
              <a:latin typeface="Bodoni MT" panose="02070603080606020203" pitchFamily="18" charset="0"/>
            </a:endParaRPr>
          </a:p>
        </p:txBody>
      </p:sp>
      <p:sp>
        <p:nvSpPr>
          <p:cNvPr id="6" name="TextBox 5">
            <a:extLst>
              <a:ext uri="{FF2B5EF4-FFF2-40B4-BE49-F238E27FC236}">
                <a16:creationId xmlns:a16="http://schemas.microsoft.com/office/drawing/2014/main" id="{3F80BD68-2B59-4BE1-A899-630919EAEA8A}"/>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(2)</a:t>
            </a:r>
          </a:p>
        </p:txBody>
      </p:sp>
      <p:pic>
        <p:nvPicPr>
          <p:cNvPr id="7" name="Picture 6">
            <a:extLst>
              <a:ext uri="{FF2B5EF4-FFF2-40B4-BE49-F238E27FC236}">
                <a16:creationId xmlns:a16="http://schemas.microsoft.com/office/drawing/2014/main" id="{FF382487-E1F7-498D-9230-4BB45A06FCC0}"/>
              </a:ext>
            </a:extLst>
          </p:cNvPr>
          <p:cNvPicPr>
            <a:picLocks noChangeAspect="1"/>
          </p:cNvPicPr>
          <p:nvPr/>
        </p:nvPicPr>
        <p:blipFill>
          <a:blip r:embed="rId4"/>
          <a:stretch>
            <a:fillRect/>
          </a:stretch>
        </p:blipFill>
        <p:spPr>
          <a:xfrm>
            <a:off x="6885134" y="1497231"/>
            <a:ext cx="3629025" cy="3990975"/>
          </a:xfrm>
          <a:prstGeom prst="rect">
            <a:avLst/>
          </a:prstGeom>
          <a:ln>
            <a:solidFill>
              <a:schemeClr val="tx1"/>
            </a:solidFill>
          </a:ln>
        </p:spPr>
      </p:pic>
      <p:sp>
        <p:nvSpPr>
          <p:cNvPr id="9" name="Rectangle 8">
            <a:extLst>
              <a:ext uri="{FF2B5EF4-FFF2-40B4-BE49-F238E27FC236}">
                <a16:creationId xmlns:a16="http://schemas.microsoft.com/office/drawing/2014/main" id="{FB310605-3378-4195-AFE3-29D4E582C8A6}"/>
              </a:ext>
            </a:extLst>
          </p:cNvPr>
          <p:cNvSpPr/>
          <p:nvPr/>
        </p:nvSpPr>
        <p:spPr>
          <a:xfrm>
            <a:off x="1166070" y="1191237"/>
            <a:ext cx="5259897" cy="46307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b="1" dirty="0">
                <a:latin typeface="Bodoni MT" panose="02070603080606020203" pitchFamily="18" charset="0"/>
              </a:rPr>
              <a:t>AIM: </a:t>
            </a:r>
            <a:r>
              <a:rPr lang="en-GB" dirty="0">
                <a:latin typeface="Bodoni MT" panose="02070603080606020203" pitchFamily="18" charset="0"/>
              </a:rPr>
              <a:t>Beat all 4 levels to help bring Christmas to a less fortunate family.</a:t>
            </a:r>
          </a:p>
          <a:p>
            <a:endParaRPr lang="en-GB" b="1" dirty="0">
              <a:latin typeface="Bodoni MT" panose="02070603080606020203" pitchFamily="18" charset="0"/>
            </a:endParaRPr>
          </a:p>
          <a:p>
            <a:r>
              <a:rPr lang="en-GB" b="1" dirty="0">
                <a:latin typeface="Bodoni MT" panose="02070603080606020203" pitchFamily="18" charset="0"/>
              </a:rPr>
              <a:t>LEVEL COMPOSITION: </a:t>
            </a:r>
            <a:r>
              <a:rPr lang="en-GB" dirty="0">
                <a:latin typeface="Bodoni MT" panose="02070603080606020203" pitchFamily="18" charset="0"/>
              </a:rPr>
              <a:t>Each level contains the following components.</a:t>
            </a:r>
            <a:endParaRPr lang="en-GB" b="1" dirty="0">
              <a:latin typeface="Bodoni MT" panose="02070603080606020203" pitchFamily="18" charset="0"/>
            </a:endParaRPr>
          </a:p>
          <a:p>
            <a:pPr marL="342900" indent="-342900">
              <a:buAutoNum type="arabicPeriod"/>
            </a:pPr>
            <a:r>
              <a:rPr lang="en-GB" b="1" dirty="0">
                <a:latin typeface="Bodoni MT" panose="02070603080606020203" pitchFamily="18" charset="0"/>
              </a:rPr>
              <a:t>PLATFORM: </a:t>
            </a:r>
            <a:r>
              <a:rPr lang="en-GB" dirty="0">
                <a:latin typeface="Bodoni MT" panose="02070603080606020203" pitchFamily="18" charset="0"/>
              </a:rPr>
              <a:t>A side-scrolling platforming section with challenges such as damaging obstacles and bottomless pits which reset the players progress.</a:t>
            </a:r>
          </a:p>
          <a:p>
            <a:pPr marL="342900" indent="-342900">
              <a:buAutoNum type="arabicPeriod"/>
            </a:pPr>
            <a:r>
              <a:rPr lang="en-GB" b="1" dirty="0">
                <a:latin typeface="Bodoni MT" panose="02070603080606020203" pitchFamily="18" charset="0"/>
              </a:rPr>
              <a:t>PUZZLE: </a:t>
            </a:r>
            <a:r>
              <a:rPr lang="en-GB" dirty="0">
                <a:latin typeface="Bodoni MT" panose="02070603080606020203" pitchFamily="18" charset="0"/>
              </a:rPr>
              <a:t>A different puzzle for each of the 4 levels, themed around a particular Christmas element: ‘Fir Christmas Tree’ , ‘Roast Turkey’ , ‘Decorations’ and ‘Presents’.</a:t>
            </a:r>
          </a:p>
          <a:p>
            <a:endParaRPr lang="en-GB" b="1" dirty="0">
              <a:latin typeface="Bodoni MT" panose="02070603080606020203" pitchFamily="18" charset="0"/>
            </a:endParaRPr>
          </a:p>
          <a:p>
            <a:r>
              <a:rPr lang="en-GB" b="1" dirty="0">
                <a:latin typeface="Bodoni MT" panose="02070603080606020203" pitchFamily="18" charset="0"/>
              </a:rPr>
              <a:t>PROGRESS: </a:t>
            </a:r>
            <a:r>
              <a:rPr lang="en-GB" dirty="0">
                <a:latin typeface="Bodoni MT" panose="02070603080606020203" pitchFamily="18" charset="0"/>
              </a:rPr>
              <a:t>After each level, the player is returned to the menu, where their collectables and newest Christmas element is displayed in the background.</a:t>
            </a:r>
            <a:endParaRPr lang="en-GB" b="1" dirty="0">
              <a:latin typeface="Bodoni MT" panose="02070603080606020203" pitchFamily="18" charset="0"/>
            </a:endParaRPr>
          </a:p>
        </p:txBody>
      </p:sp>
    </p:spTree>
    <p:extLst>
      <p:ext uri="{BB962C8B-B14F-4D97-AF65-F5344CB8AC3E}">
        <p14:creationId xmlns:p14="http://schemas.microsoft.com/office/powerpoint/2010/main" val="3604554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73D7FF-79D1-47CC-9F17-8BD3F4A92FD2}"/>
              </a:ext>
            </a:extLst>
          </p:cNvPr>
          <p:cNvPicPr>
            <a:picLocks noChangeAspect="1"/>
          </p:cNvPicPr>
          <p:nvPr/>
        </p:nvPicPr>
        <p:blipFill>
          <a:blip r:embed="rId2"/>
          <a:stretch>
            <a:fillRect/>
          </a:stretch>
        </p:blipFill>
        <p:spPr>
          <a:xfrm>
            <a:off x="0" y="0"/>
            <a:ext cx="9141027" cy="6858000"/>
          </a:xfrm>
          <a:prstGeom prst="rect">
            <a:avLst/>
          </a:prstGeom>
        </p:spPr>
      </p:pic>
      <p:pic>
        <p:nvPicPr>
          <p:cNvPr id="9" name="Picture 8">
            <a:extLst>
              <a:ext uri="{FF2B5EF4-FFF2-40B4-BE49-F238E27FC236}">
                <a16:creationId xmlns:a16="http://schemas.microsoft.com/office/drawing/2014/main" id="{90E7F56C-9544-4654-9D9C-A258B0BC56B3}"/>
              </a:ext>
            </a:extLst>
          </p:cNvPr>
          <p:cNvPicPr>
            <a:picLocks noChangeAspect="1"/>
          </p:cNvPicPr>
          <p:nvPr/>
        </p:nvPicPr>
        <p:blipFill>
          <a:blip r:embed="rId2"/>
          <a:stretch>
            <a:fillRect/>
          </a:stretch>
        </p:blipFill>
        <p:spPr>
          <a:xfrm>
            <a:off x="3050973" y="0"/>
            <a:ext cx="9141027" cy="6858000"/>
          </a:xfrm>
          <a:prstGeom prst="rect">
            <a:avLst/>
          </a:prstGeom>
        </p:spPr>
      </p:pic>
      <p:sp>
        <p:nvSpPr>
          <p:cNvPr id="10" name="Rectangle 9">
            <a:extLst>
              <a:ext uri="{FF2B5EF4-FFF2-40B4-BE49-F238E27FC236}">
                <a16:creationId xmlns:a16="http://schemas.microsoft.com/office/drawing/2014/main"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Game Rules</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id="{26C43D78-3AB4-4735-861F-3658B8B6108C}"/>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(2)</a:t>
            </a:r>
          </a:p>
        </p:txBody>
      </p:sp>
      <p:pic>
        <p:nvPicPr>
          <p:cNvPr id="7" name="Picture 6">
            <a:extLst>
              <a:ext uri="{FF2B5EF4-FFF2-40B4-BE49-F238E27FC236}">
                <a16:creationId xmlns:a16="http://schemas.microsoft.com/office/drawing/2014/main" id="{1119E4FB-68D3-4DFF-B454-B6AECA5CC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4906" y="4373652"/>
            <a:ext cx="969210" cy="1332663"/>
          </a:xfrm>
          <a:prstGeom prst="rect">
            <a:avLst/>
          </a:prstGeom>
        </p:spPr>
      </p:pic>
      <p:pic>
        <p:nvPicPr>
          <p:cNvPr id="8" name="Picture 7">
            <a:extLst>
              <a:ext uri="{FF2B5EF4-FFF2-40B4-BE49-F238E27FC236}">
                <a16:creationId xmlns:a16="http://schemas.microsoft.com/office/drawing/2014/main" id="{851FDD01-2E36-4FB2-AEC3-1AD80666AF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4353" y="4371997"/>
            <a:ext cx="969209" cy="1332662"/>
          </a:xfrm>
          <a:prstGeom prst="rect">
            <a:avLst/>
          </a:prstGeom>
        </p:spPr>
      </p:pic>
      <p:sp>
        <p:nvSpPr>
          <p:cNvPr id="11" name="Content Placeholder 2">
            <a:extLst>
              <a:ext uri="{FF2B5EF4-FFF2-40B4-BE49-F238E27FC236}">
                <a16:creationId xmlns:a16="http://schemas.microsoft.com/office/drawing/2014/main" id="{F206CC4A-F7D8-41B6-ABE3-9533F77A18D3}"/>
              </a:ext>
            </a:extLst>
          </p:cNvPr>
          <p:cNvSpPr txBox="1">
            <a:spLocks/>
          </p:cNvSpPr>
          <p:nvPr/>
        </p:nvSpPr>
        <p:spPr>
          <a:xfrm>
            <a:off x="838200" y="931178"/>
            <a:ext cx="10515600" cy="1635854"/>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latin typeface="Bodoni MT" panose="02070603080606020203" pitchFamily="18" charset="0"/>
              </a:rPr>
              <a:t>CONTROLS: </a:t>
            </a:r>
            <a:endParaRPr lang="en-GB" sz="1800" dirty="0">
              <a:latin typeface="Bodoni MT" panose="02070603080606020203" pitchFamily="18" charset="0"/>
            </a:endParaRPr>
          </a:p>
          <a:p>
            <a:pPr marL="0" indent="0">
              <a:buFont typeface="Arial" panose="020B0604020202020204" pitchFamily="34" charset="0"/>
              <a:buNone/>
            </a:pPr>
            <a:r>
              <a:rPr lang="en-GB" sz="1800" b="1" dirty="0">
                <a:latin typeface="Bodoni MT" panose="02070603080606020203" pitchFamily="18" charset="0"/>
              </a:rPr>
              <a:t>Menu Navigation: </a:t>
            </a:r>
            <a:r>
              <a:rPr lang="en-GB" sz="1800" dirty="0">
                <a:latin typeface="Bodoni MT" panose="02070603080606020203" pitchFamily="18" charset="0"/>
              </a:rPr>
              <a:t>WSAD/Up-Down-Left-Right + Enter</a:t>
            </a:r>
          </a:p>
          <a:p>
            <a:pPr marL="0" indent="0">
              <a:buNone/>
            </a:pPr>
            <a:r>
              <a:rPr lang="en-GB" sz="1800" b="1" dirty="0">
                <a:latin typeface="Bodoni MT" panose="02070603080606020203" pitchFamily="18" charset="0"/>
              </a:rPr>
              <a:t>Player Movement: </a:t>
            </a:r>
            <a:r>
              <a:rPr lang="en-GB" sz="1800" dirty="0">
                <a:latin typeface="Bodoni MT" panose="02070603080606020203" pitchFamily="18" charset="0"/>
              </a:rPr>
              <a:t>WSAD/Up-Down-Left-Right</a:t>
            </a:r>
          </a:p>
          <a:p>
            <a:pPr marL="0" indent="0">
              <a:buNone/>
            </a:pPr>
            <a:r>
              <a:rPr lang="en-GB" sz="1800" b="1" dirty="0">
                <a:latin typeface="Bodoni MT" panose="02070603080606020203" pitchFamily="18" charset="0"/>
              </a:rPr>
              <a:t>Puzzle Navigation:</a:t>
            </a:r>
            <a:r>
              <a:rPr lang="en-GB" sz="1800" dirty="0">
                <a:latin typeface="Bodoni MT" panose="02070603080606020203" pitchFamily="18" charset="0"/>
              </a:rPr>
              <a:t> WSAD/Up-Down-Left-Right + </a:t>
            </a:r>
            <a:r>
              <a:rPr lang="en-GB" sz="1800" dirty="0" err="1">
                <a:latin typeface="Bodoni MT" panose="02070603080606020203" pitchFamily="18" charset="0"/>
              </a:rPr>
              <a:t>Num</a:t>
            </a:r>
            <a:r>
              <a:rPr lang="en-GB" sz="1800" dirty="0">
                <a:latin typeface="Bodoni MT" panose="02070603080606020203" pitchFamily="18" charset="0"/>
              </a:rPr>
              <a:t>-Keys</a:t>
            </a:r>
          </a:p>
          <a:p>
            <a:pPr marL="0" indent="0">
              <a:buNone/>
            </a:pPr>
            <a:endParaRPr lang="en-GB" sz="1800" b="1" dirty="0">
              <a:latin typeface="Bodoni MT" panose="02070603080606020203" pitchFamily="18" charset="0"/>
            </a:endParaRPr>
          </a:p>
        </p:txBody>
      </p:sp>
      <p:sp>
        <p:nvSpPr>
          <p:cNvPr id="12" name="Content Placeholder 2">
            <a:extLst>
              <a:ext uri="{FF2B5EF4-FFF2-40B4-BE49-F238E27FC236}">
                <a16:creationId xmlns:a16="http://schemas.microsoft.com/office/drawing/2014/main" id="{0005FAC1-D63E-4606-9908-2EC64C974176}"/>
              </a:ext>
            </a:extLst>
          </p:cNvPr>
          <p:cNvSpPr txBox="1">
            <a:spLocks/>
          </p:cNvSpPr>
          <p:nvPr/>
        </p:nvSpPr>
        <p:spPr>
          <a:xfrm>
            <a:off x="838200" y="2567032"/>
            <a:ext cx="10515600" cy="1332662"/>
          </a:xfrm>
          <a:prstGeom prst="rect">
            <a:avLst/>
          </a:prstGeom>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latin typeface="Bodoni MT" panose="02070603080606020203" pitchFamily="18" charset="0"/>
              </a:rPr>
              <a:t>GAME DIRECTION:</a:t>
            </a:r>
          </a:p>
          <a:p>
            <a:pPr marL="0" indent="0">
              <a:buFont typeface="Arial" panose="020B0604020202020204" pitchFamily="34" charset="0"/>
              <a:buNone/>
            </a:pPr>
            <a:r>
              <a:rPr lang="en-GB" sz="1800" dirty="0">
                <a:latin typeface="Bodoni MT" panose="02070603080606020203" pitchFamily="18" charset="0"/>
              </a:rPr>
              <a:t>The game must be played through in chronological order beginning with platform level 1 (forest), leading to a puzzle. This sequence is to be repeated for the following 3 levels.</a:t>
            </a:r>
          </a:p>
          <a:p>
            <a:pPr marL="0" indent="0">
              <a:buFont typeface="Arial" panose="020B0604020202020204" pitchFamily="34" charset="0"/>
              <a:buNone/>
            </a:pPr>
            <a:r>
              <a:rPr lang="en-GB" sz="1800" dirty="0">
                <a:latin typeface="Bodoni MT" panose="02070603080606020203" pitchFamily="18" charset="0"/>
              </a:rPr>
              <a:t>Levels &amp; puzzles can be replayed in order to find all the collectables. </a:t>
            </a:r>
          </a:p>
        </p:txBody>
      </p:sp>
      <p:sp>
        <p:nvSpPr>
          <p:cNvPr id="13" name="Content Placeholder 2">
            <a:extLst>
              <a:ext uri="{FF2B5EF4-FFF2-40B4-BE49-F238E27FC236}">
                <a16:creationId xmlns:a16="http://schemas.microsoft.com/office/drawing/2014/main" id="{A6B71EFB-4EB9-48D0-A7CA-693B1830CB7E}"/>
              </a:ext>
            </a:extLst>
          </p:cNvPr>
          <p:cNvSpPr txBox="1">
            <a:spLocks/>
          </p:cNvSpPr>
          <p:nvPr/>
        </p:nvSpPr>
        <p:spPr>
          <a:xfrm>
            <a:off x="838200" y="3903005"/>
            <a:ext cx="7628832" cy="227395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latin typeface="Bodoni MT" panose="02070603080606020203" pitchFamily="18" charset="0"/>
              </a:rPr>
              <a:t>LEVEL PROGRESSION:</a:t>
            </a:r>
          </a:p>
          <a:p>
            <a:pPr marL="0" indent="0">
              <a:buFont typeface="Arial" panose="020B0604020202020204" pitchFamily="34" charset="0"/>
              <a:buNone/>
            </a:pPr>
            <a:r>
              <a:rPr lang="en-GB" sz="1800" dirty="0">
                <a:latin typeface="Bodoni MT" panose="02070603080606020203" pitchFamily="18" charset="0"/>
              </a:rPr>
              <a:t>In order to complete each level, the player must find the scroll, situated towards the end of the level.</a:t>
            </a:r>
          </a:p>
          <a:p>
            <a:pPr marL="0" indent="0">
              <a:buFont typeface="Arial" panose="020B0604020202020204" pitchFamily="34" charset="0"/>
              <a:buNone/>
            </a:pPr>
            <a:r>
              <a:rPr lang="en-GB" sz="1800" dirty="0">
                <a:latin typeface="Bodoni MT" panose="02070603080606020203" pitchFamily="18" charset="0"/>
              </a:rPr>
              <a:t>However, by default the scroll is locked, and to unlock it, the player must collect the key to remove the padlock from the scroll.</a:t>
            </a:r>
          </a:p>
          <a:p>
            <a:pPr marL="0" indent="0">
              <a:buFont typeface="Arial" panose="020B0604020202020204" pitchFamily="34" charset="0"/>
              <a:buNone/>
            </a:pPr>
            <a:r>
              <a:rPr lang="en-GB" sz="1800" dirty="0">
                <a:latin typeface="Bodoni MT" panose="02070603080606020203" pitchFamily="18" charset="0"/>
              </a:rPr>
              <a:t>Once the scroll is unlocked and found, the puzzle can be initiated, and the player can progress with the next stage of the game.</a:t>
            </a:r>
          </a:p>
        </p:txBody>
      </p:sp>
    </p:spTree>
    <p:extLst>
      <p:ext uri="{BB962C8B-B14F-4D97-AF65-F5344CB8AC3E}">
        <p14:creationId xmlns:p14="http://schemas.microsoft.com/office/powerpoint/2010/main" val="208377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73D7FF-79D1-47CC-9F17-8BD3F4A92FD2}"/>
              </a:ext>
            </a:extLst>
          </p:cNvPr>
          <p:cNvPicPr>
            <a:picLocks noChangeAspect="1"/>
          </p:cNvPicPr>
          <p:nvPr/>
        </p:nvPicPr>
        <p:blipFill>
          <a:blip r:embed="rId2"/>
          <a:stretch>
            <a:fillRect/>
          </a:stretch>
        </p:blipFill>
        <p:spPr>
          <a:xfrm>
            <a:off x="0" y="0"/>
            <a:ext cx="9141027" cy="6858000"/>
          </a:xfrm>
          <a:prstGeom prst="rect">
            <a:avLst/>
          </a:prstGeom>
        </p:spPr>
      </p:pic>
      <p:pic>
        <p:nvPicPr>
          <p:cNvPr id="9" name="Picture 8">
            <a:extLst>
              <a:ext uri="{FF2B5EF4-FFF2-40B4-BE49-F238E27FC236}">
                <a16:creationId xmlns:a16="http://schemas.microsoft.com/office/drawing/2014/main" id="{90E7F56C-9544-4654-9D9C-A258B0BC56B3}"/>
              </a:ext>
            </a:extLst>
          </p:cNvPr>
          <p:cNvPicPr>
            <a:picLocks noChangeAspect="1"/>
          </p:cNvPicPr>
          <p:nvPr/>
        </p:nvPicPr>
        <p:blipFill>
          <a:blip r:embed="rId2"/>
          <a:stretch>
            <a:fillRect/>
          </a:stretch>
        </p:blipFill>
        <p:spPr>
          <a:xfrm>
            <a:off x="3050973" y="0"/>
            <a:ext cx="9141027" cy="6858000"/>
          </a:xfrm>
          <a:prstGeom prst="rect">
            <a:avLst/>
          </a:prstGeom>
        </p:spPr>
      </p:pic>
      <p:sp>
        <p:nvSpPr>
          <p:cNvPr id="10" name="Rectangle 9">
            <a:extLst>
              <a:ext uri="{FF2B5EF4-FFF2-40B4-BE49-F238E27FC236}">
                <a16:creationId xmlns:a16="http://schemas.microsoft.com/office/drawing/2014/main"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912342"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What Makes a Good Game?</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912340" y="931178"/>
            <a:ext cx="10517660" cy="5245785"/>
          </a:xfrm>
          <a:solidFill>
            <a:schemeClr val="bg1"/>
          </a:solidFill>
          <a:ln>
            <a:solidFill>
              <a:schemeClr val="tx1"/>
            </a:solidFill>
          </a:ln>
        </p:spPr>
        <p:txBody>
          <a:bodyPr/>
          <a:lstStyle/>
          <a:p>
            <a:pPr marL="0" indent="0">
              <a:buNone/>
            </a:pPr>
            <a:r>
              <a:rPr lang="en-GB" dirty="0">
                <a:latin typeface="Bodoni MT" panose="02070603080606020203" pitchFamily="18" charset="0"/>
              </a:rPr>
              <a:t>Long term Goal: to decorate the Christmas Room</a:t>
            </a:r>
          </a:p>
          <a:p>
            <a:pPr marL="0" indent="0">
              <a:buNone/>
            </a:pPr>
            <a:r>
              <a:rPr lang="en-GB" dirty="0" err="1">
                <a:latin typeface="Bodoni MT" panose="02070603080606020203" pitchFamily="18" charset="0"/>
              </a:rPr>
              <a:t>Subgoals</a:t>
            </a:r>
            <a:r>
              <a:rPr lang="en-GB" dirty="0">
                <a:latin typeface="Bodoni MT" panose="02070603080606020203" pitchFamily="18" charset="0"/>
              </a:rPr>
              <a:t>: to complete each level, collecting items</a:t>
            </a:r>
          </a:p>
          <a:p>
            <a:pPr marL="0" indent="0">
              <a:buNone/>
            </a:pPr>
            <a:r>
              <a:rPr lang="en-GB" dirty="0">
                <a:latin typeface="Bodoni MT" panose="02070603080606020203" pitchFamily="18" charset="0"/>
              </a:rPr>
              <a:t>Game starts easily, and complexity/difficulty gradually increases</a:t>
            </a:r>
          </a:p>
          <a:p>
            <a:pPr marL="0" indent="0">
              <a:buNone/>
            </a:pPr>
            <a:r>
              <a:rPr lang="en-GB" dirty="0">
                <a:latin typeface="Bodoni MT" panose="02070603080606020203" pitchFamily="18" charset="0"/>
              </a:rPr>
              <a:t>Game uses standard controls and concepts. Basic guidance is given.</a:t>
            </a:r>
          </a:p>
          <a:p>
            <a:pPr marL="0" indent="0">
              <a:buNone/>
            </a:pPr>
            <a:r>
              <a:rPr lang="en-GB" dirty="0">
                <a:latin typeface="Bodoni MT" panose="02070603080606020203" pitchFamily="18" charset="0"/>
              </a:rPr>
              <a:t>Levels are fairly short; losing a life restarts the level; losing 3 lives goes back to the menu</a:t>
            </a:r>
          </a:p>
          <a:p>
            <a:pPr marL="0" indent="0">
              <a:buNone/>
            </a:pPr>
            <a:r>
              <a:rPr lang="en-GB" dirty="0">
                <a:latin typeface="Bodoni MT" panose="02070603080606020203" pitchFamily="18" charset="0"/>
              </a:rPr>
              <a:t>Each level has few clear rewards, which are not too difficult nor too easy to achieve</a:t>
            </a:r>
          </a:p>
          <a:p>
            <a:pPr marL="0" indent="0">
              <a:buNone/>
            </a:pPr>
            <a:r>
              <a:rPr lang="en-GB" dirty="0">
                <a:latin typeface="Bodoni MT" panose="02070603080606020203" pitchFamily="18" charset="0"/>
              </a:rPr>
              <a:t>Game has interesting graphics; each level is similar and yet unique</a:t>
            </a:r>
          </a:p>
          <a:p>
            <a:pPr marL="0" indent="0">
              <a:buNone/>
            </a:pPr>
            <a:r>
              <a:rPr lang="en-GB" dirty="0">
                <a:latin typeface="Bodoni MT" panose="02070603080606020203" pitchFamily="18" charset="0"/>
              </a:rPr>
              <a:t>Once completed, players can choose to redo any platform or puzzle to collect additional items</a:t>
            </a: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id="{26C43D78-3AB4-4735-861F-3658B8B6108C}"/>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(2)</a:t>
            </a:r>
          </a:p>
        </p:txBody>
      </p:sp>
      <p:sp>
        <p:nvSpPr>
          <p:cNvPr id="11" name="Content Placeholder 2">
            <a:extLst>
              <a:ext uri="{FF2B5EF4-FFF2-40B4-BE49-F238E27FC236}">
                <a16:creationId xmlns:a16="http://schemas.microsoft.com/office/drawing/2014/main" id="{F206CC4A-F7D8-41B6-ABE3-9533F77A18D3}"/>
              </a:ext>
            </a:extLst>
          </p:cNvPr>
          <p:cNvSpPr txBox="1">
            <a:spLocks/>
          </p:cNvSpPr>
          <p:nvPr/>
        </p:nvSpPr>
        <p:spPr>
          <a:xfrm>
            <a:off x="937054" y="931177"/>
            <a:ext cx="10455876" cy="522248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1800" dirty="0">
              <a:latin typeface="Bodoni MT" panose="02070603080606020203" pitchFamily="18" charset="0"/>
            </a:endParaRPr>
          </a:p>
          <a:p>
            <a:pPr marL="0" indent="0">
              <a:buNone/>
            </a:pPr>
            <a:endParaRPr lang="en-GB" sz="1800" b="1" dirty="0">
              <a:latin typeface="Bodoni MT" panose="02070603080606020203" pitchFamily="18" charset="0"/>
            </a:endParaRPr>
          </a:p>
        </p:txBody>
      </p:sp>
    </p:spTree>
    <p:extLst>
      <p:ext uri="{BB962C8B-B14F-4D97-AF65-F5344CB8AC3E}">
        <p14:creationId xmlns:p14="http://schemas.microsoft.com/office/powerpoint/2010/main" val="208377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F80050-A6DA-4A1C-B6D8-AA5AA7F78A23}"/>
              </a:ext>
            </a:extLst>
          </p:cNvPr>
          <p:cNvPicPr>
            <a:picLocks noChangeAspect="1"/>
          </p:cNvPicPr>
          <p:nvPr/>
        </p:nvPicPr>
        <p:blipFill>
          <a:blip r:embed="rId2"/>
          <a:stretch>
            <a:fillRect/>
          </a:stretch>
        </p:blipFill>
        <p:spPr>
          <a:xfrm>
            <a:off x="3065859" y="0"/>
            <a:ext cx="9126141" cy="6858000"/>
          </a:xfrm>
          <a:prstGeom prst="rect">
            <a:avLst/>
          </a:prstGeom>
        </p:spPr>
      </p:pic>
      <p:sp>
        <p:nvSpPr>
          <p:cNvPr id="8" name="Rectangle 7">
            <a:extLst>
              <a:ext uri="{FF2B5EF4-FFF2-40B4-BE49-F238E27FC236}">
                <a16:creationId xmlns:a16="http://schemas.microsoft.com/office/drawing/2014/main" id="{5E3721CF-6C16-4B38-8E56-417FAD19673B}"/>
              </a:ext>
            </a:extLst>
          </p:cNvPr>
          <p:cNvSpPr/>
          <p:nvPr/>
        </p:nvSpPr>
        <p:spPr>
          <a:xfrm>
            <a:off x="2910979" y="30125"/>
            <a:ext cx="1837189" cy="5033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BE6895F0-339F-4782-9F13-51BA81259136}"/>
              </a:ext>
            </a:extLst>
          </p:cNvPr>
          <p:cNvPicPr>
            <a:picLocks noChangeAspect="1"/>
          </p:cNvPicPr>
          <p:nvPr/>
        </p:nvPicPr>
        <p:blipFill>
          <a:blip r:embed="rId2"/>
          <a:stretch>
            <a:fillRect/>
          </a:stretch>
        </p:blipFill>
        <p:spPr>
          <a:xfrm>
            <a:off x="0" y="0"/>
            <a:ext cx="9126141" cy="6858000"/>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Implementation</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id="{09C628DE-7462-4395-B6E5-04533CBAF445}"/>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(3)</a:t>
            </a:r>
          </a:p>
        </p:txBody>
      </p:sp>
      <p:sp>
        <p:nvSpPr>
          <p:cNvPr id="10" name="Oval 9">
            <a:extLst>
              <a:ext uri="{FF2B5EF4-FFF2-40B4-BE49-F238E27FC236}">
                <a16:creationId xmlns:a16="http://schemas.microsoft.com/office/drawing/2014/main" id="{C29C5979-7CCB-416B-B3A4-A452F3F30A10}"/>
              </a:ext>
            </a:extLst>
          </p:cNvPr>
          <p:cNvSpPr/>
          <p:nvPr/>
        </p:nvSpPr>
        <p:spPr>
          <a:xfrm>
            <a:off x="3411522" y="1043054"/>
            <a:ext cx="1602297" cy="789345"/>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latin typeface="Bodoni MT" panose="02070603080606020203" pitchFamily="18" charset="0"/>
              </a:rPr>
              <a:t>Design Spec.</a:t>
            </a:r>
          </a:p>
        </p:txBody>
      </p:sp>
      <p:sp>
        <p:nvSpPr>
          <p:cNvPr id="11" name="Rectangle: Rounded Corners 10">
            <a:extLst>
              <a:ext uri="{FF2B5EF4-FFF2-40B4-BE49-F238E27FC236}">
                <a16:creationId xmlns:a16="http://schemas.microsoft.com/office/drawing/2014/main" id="{F6A5F7EB-82A6-484E-9C43-CFB554F813E9}"/>
              </a:ext>
            </a:extLst>
          </p:cNvPr>
          <p:cNvSpPr/>
          <p:nvPr/>
        </p:nvSpPr>
        <p:spPr>
          <a:xfrm>
            <a:off x="1542683" y="2675120"/>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Base Tile Set</a:t>
            </a:r>
          </a:p>
        </p:txBody>
      </p:sp>
      <p:sp>
        <p:nvSpPr>
          <p:cNvPr id="13" name="Rectangle: Rounded Corners 12">
            <a:extLst>
              <a:ext uri="{FF2B5EF4-FFF2-40B4-BE49-F238E27FC236}">
                <a16:creationId xmlns:a16="http://schemas.microsoft.com/office/drawing/2014/main" id="{3719CF2D-2824-4299-B2CC-CE697E27AA7E}"/>
              </a:ext>
            </a:extLst>
          </p:cNvPr>
          <p:cNvSpPr/>
          <p:nvPr/>
        </p:nvSpPr>
        <p:spPr>
          <a:xfrm>
            <a:off x="8878347" y="1711353"/>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Placeholders</a:t>
            </a:r>
          </a:p>
        </p:txBody>
      </p:sp>
      <p:cxnSp>
        <p:nvCxnSpPr>
          <p:cNvPr id="15" name="Straight Connector 14">
            <a:extLst>
              <a:ext uri="{FF2B5EF4-FFF2-40B4-BE49-F238E27FC236}">
                <a16:creationId xmlns:a16="http://schemas.microsoft.com/office/drawing/2014/main" id="{30710670-372E-4F34-950F-06F225466007}"/>
              </a:ext>
            </a:extLst>
          </p:cNvPr>
          <p:cNvCxnSpPr/>
          <p:nvPr/>
        </p:nvCxnSpPr>
        <p:spPr>
          <a:xfrm>
            <a:off x="8103765" y="931178"/>
            <a:ext cx="0" cy="523473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288054B3-BE24-4398-9D5F-A28183FA7014}"/>
              </a:ext>
            </a:extLst>
          </p:cNvPr>
          <p:cNvCxnSpPr>
            <a:cxnSpLocks/>
          </p:cNvCxnSpPr>
          <p:nvPr/>
        </p:nvCxnSpPr>
        <p:spPr>
          <a:xfrm>
            <a:off x="4188901" y="2277406"/>
            <a:ext cx="0" cy="388850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971E6CAA-6D6E-412E-9FD7-5D77D4FC053C}"/>
              </a:ext>
            </a:extLst>
          </p:cNvPr>
          <p:cNvSpPr txBox="1"/>
          <p:nvPr/>
        </p:nvSpPr>
        <p:spPr>
          <a:xfrm>
            <a:off x="9181691" y="1161597"/>
            <a:ext cx="1115731" cy="369332"/>
          </a:xfrm>
          <a:prstGeom prst="rect">
            <a:avLst/>
          </a:prstGeom>
          <a:noFill/>
        </p:spPr>
        <p:txBody>
          <a:bodyPr wrap="square" rtlCol="0">
            <a:spAutoFit/>
          </a:bodyPr>
          <a:lstStyle/>
          <a:p>
            <a:r>
              <a:rPr lang="en-GB" dirty="0">
                <a:latin typeface="Bodoni MT" panose="02070603080606020203" pitchFamily="18" charset="0"/>
              </a:rPr>
              <a:t>Artwork</a:t>
            </a:r>
          </a:p>
        </p:txBody>
      </p:sp>
      <p:cxnSp>
        <p:nvCxnSpPr>
          <p:cNvPr id="19" name="Straight Connector 18">
            <a:extLst>
              <a:ext uri="{FF2B5EF4-FFF2-40B4-BE49-F238E27FC236}">
                <a16:creationId xmlns:a16="http://schemas.microsoft.com/office/drawing/2014/main" id="{FFECA4B2-B854-4585-9ECA-1FD3048F8E67}"/>
              </a:ext>
            </a:extLst>
          </p:cNvPr>
          <p:cNvCxnSpPr>
            <a:cxnSpLocks/>
          </p:cNvCxnSpPr>
          <p:nvPr/>
        </p:nvCxnSpPr>
        <p:spPr>
          <a:xfrm>
            <a:off x="838200" y="2277406"/>
            <a:ext cx="72604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7FAC0E52-268B-4550-B064-28EAE19CA4A2}"/>
              </a:ext>
            </a:extLst>
          </p:cNvPr>
          <p:cNvCxnSpPr>
            <a:stCxn id="10" idx="6"/>
          </p:cNvCxnSpPr>
          <p:nvPr/>
        </p:nvCxnSpPr>
        <p:spPr>
          <a:xfrm flipV="1">
            <a:off x="5013819" y="1437726"/>
            <a:ext cx="3095032"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1FB9C7CE-2331-47EB-A1D2-D8DB9B0C2513}"/>
              </a:ext>
            </a:extLst>
          </p:cNvPr>
          <p:cNvSpPr txBox="1"/>
          <p:nvPr/>
        </p:nvSpPr>
        <p:spPr>
          <a:xfrm>
            <a:off x="5416972" y="2291597"/>
            <a:ext cx="1358053" cy="369332"/>
          </a:xfrm>
          <a:prstGeom prst="rect">
            <a:avLst/>
          </a:prstGeom>
          <a:noFill/>
        </p:spPr>
        <p:txBody>
          <a:bodyPr wrap="square" rtlCol="0">
            <a:spAutoFit/>
          </a:bodyPr>
          <a:lstStyle/>
          <a:p>
            <a:r>
              <a:rPr lang="en-GB" dirty="0">
                <a:latin typeface="Bodoni MT" panose="02070603080606020203" pitchFamily="18" charset="0"/>
              </a:rPr>
              <a:t>Platforming</a:t>
            </a:r>
          </a:p>
        </p:txBody>
      </p:sp>
      <p:sp>
        <p:nvSpPr>
          <p:cNvPr id="25" name="TextBox 24">
            <a:extLst>
              <a:ext uri="{FF2B5EF4-FFF2-40B4-BE49-F238E27FC236}">
                <a16:creationId xmlns:a16="http://schemas.microsoft.com/office/drawing/2014/main" id="{DBBC0D55-02A6-4EDB-AF84-B16D0A2B2E7B}"/>
              </a:ext>
            </a:extLst>
          </p:cNvPr>
          <p:cNvSpPr txBox="1"/>
          <p:nvPr/>
        </p:nvSpPr>
        <p:spPr>
          <a:xfrm>
            <a:off x="3623367" y="1873835"/>
            <a:ext cx="1178606" cy="369332"/>
          </a:xfrm>
          <a:prstGeom prst="rect">
            <a:avLst/>
          </a:prstGeom>
          <a:noFill/>
        </p:spPr>
        <p:txBody>
          <a:bodyPr wrap="square" rtlCol="0">
            <a:spAutoFit/>
          </a:bodyPr>
          <a:lstStyle/>
          <a:p>
            <a:r>
              <a:rPr lang="en-GB" dirty="0">
                <a:latin typeface="Bodoni MT" panose="02070603080606020203" pitchFamily="18" charset="0"/>
              </a:rPr>
              <a:t>Gameplay</a:t>
            </a:r>
          </a:p>
        </p:txBody>
      </p:sp>
      <p:sp>
        <p:nvSpPr>
          <p:cNvPr id="26" name="TextBox 25">
            <a:extLst>
              <a:ext uri="{FF2B5EF4-FFF2-40B4-BE49-F238E27FC236}">
                <a16:creationId xmlns:a16="http://schemas.microsoft.com/office/drawing/2014/main" id="{C1CD6ED1-DC11-4F49-B765-F575D41091A5}"/>
              </a:ext>
            </a:extLst>
          </p:cNvPr>
          <p:cNvSpPr txBox="1"/>
          <p:nvPr/>
        </p:nvSpPr>
        <p:spPr>
          <a:xfrm>
            <a:off x="1950749" y="2291597"/>
            <a:ext cx="901480" cy="369332"/>
          </a:xfrm>
          <a:prstGeom prst="rect">
            <a:avLst/>
          </a:prstGeom>
          <a:noFill/>
        </p:spPr>
        <p:txBody>
          <a:bodyPr wrap="square" rtlCol="0">
            <a:spAutoFit/>
          </a:bodyPr>
          <a:lstStyle/>
          <a:p>
            <a:r>
              <a:rPr lang="en-GB" dirty="0">
                <a:latin typeface="Bodoni MT" panose="02070603080606020203" pitchFamily="18" charset="0"/>
              </a:rPr>
              <a:t>Puzzles</a:t>
            </a:r>
          </a:p>
        </p:txBody>
      </p:sp>
      <p:cxnSp>
        <p:nvCxnSpPr>
          <p:cNvPr id="27" name="Straight Arrow Connector 26">
            <a:extLst>
              <a:ext uri="{FF2B5EF4-FFF2-40B4-BE49-F238E27FC236}">
                <a16:creationId xmlns:a16="http://schemas.microsoft.com/office/drawing/2014/main" id="{5E8555D3-376F-417B-8432-5BEEAFCBB21F}"/>
              </a:ext>
            </a:extLst>
          </p:cNvPr>
          <p:cNvCxnSpPr>
            <a:cxnSpLocks/>
            <a:stCxn id="10" idx="5"/>
            <a:endCxn id="24" idx="0"/>
          </p:cNvCxnSpPr>
          <p:nvPr/>
        </p:nvCxnSpPr>
        <p:spPr>
          <a:xfrm>
            <a:off x="4779168" y="1716802"/>
            <a:ext cx="1316831" cy="5747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183EB38B-BC90-4354-BB70-B17AD571698C}"/>
              </a:ext>
            </a:extLst>
          </p:cNvPr>
          <p:cNvCxnSpPr>
            <a:cxnSpLocks/>
            <a:stCxn id="10" idx="3"/>
            <a:endCxn id="26" idx="0"/>
          </p:cNvCxnSpPr>
          <p:nvPr/>
        </p:nvCxnSpPr>
        <p:spPr>
          <a:xfrm flipH="1">
            <a:off x="2401489" y="1716802"/>
            <a:ext cx="1244684" cy="5747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Rectangle: Rounded Corners 32">
            <a:extLst>
              <a:ext uri="{FF2B5EF4-FFF2-40B4-BE49-F238E27FC236}">
                <a16:creationId xmlns:a16="http://schemas.microsoft.com/office/drawing/2014/main" id="{5D612AEE-5C5A-45AE-9431-93F8F6FB3305}"/>
              </a:ext>
            </a:extLst>
          </p:cNvPr>
          <p:cNvSpPr/>
          <p:nvPr/>
        </p:nvSpPr>
        <p:spPr>
          <a:xfrm>
            <a:off x="5398154" y="3503638"/>
            <a:ext cx="1395688" cy="43783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Collision</a:t>
            </a:r>
          </a:p>
        </p:txBody>
      </p:sp>
      <p:sp>
        <p:nvSpPr>
          <p:cNvPr id="34" name="Rectangle: Rounded Corners 33">
            <a:extLst>
              <a:ext uri="{FF2B5EF4-FFF2-40B4-BE49-F238E27FC236}">
                <a16:creationId xmlns:a16="http://schemas.microsoft.com/office/drawing/2014/main" id="{5351534C-969F-4206-A607-10E3CBD3EB6E}"/>
              </a:ext>
            </a:extLst>
          </p:cNvPr>
          <p:cNvSpPr/>
          <p:nvPr/>
        </p:nvSpPr>
        <p:spPr>
          <a:xfrm>
            <a:off x="5226759" y="4176274"/>
            <a:ext cx="1719743" cy="77478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Platform &amp; Collectables Layout</a:t>
            </a:r>
          </a:p>
        </p:txBody>
      </p:sp>
      <p:sp>
        <p:nvSpPr>
          <p:cNvPr id="35" name="Rectangle: Rounded Corners 34">
            <a:extLst>
              <a:ext uri="{FF2B5EF4-FFF2-40B4-BE49-F238E27FC236}">
                <a16:creationId xmlns:a16="http://schemas.microsoft.com/office/drawing/2014/main" id="{CC0DB683-0D5F-4A20-8627-22A83FCA57C0}"/>
              </a:ext>
            </a:extLst>
          </p:cNvPr>
          <p:cNvSpPr/>
          <p:nvPr/>
        </p:nvSpPr>
        <p:spPr>
          <a:xfrm>
            <a:off x="5050872" y="5185863"/>
            <a:ext cx="209305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Failure and Success conditions</a:t>
            </a:r>
          </a:p>
        </p:txBody>
      </p:sp>
      <p:sp>
        <p:nvSpPr>
          <p:cNvPr id="36" name="Rectangle: Rounded Corners 35">
            <a:extLst>
              <a:ext uri="{FF2B5EF4-FFF2-40B4-BE49-F238E27FC236}">
                <a16:creationId xmlns:a16="http://schemas.microsoft.com/office/drawing/2014/main" id="{58471160-97AC-4E81-A948-3E6D85AFAB8E}"/>
              </a:ext>
            </a:extLst>
          </p:cNvPr>
          <p:cNvSpPr/>
          <p:nvPr/>
        </p:nvSpPr>
        <p:spPr>
          <a:xfrm>
            <a:off x="1542683" y="3476465"/>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Specification for each puzzle</a:t>
            </a:r>
          </a:p>
        </p:txBody>
      </p:sp>
      <p:sp>
        <p:nvSpPr>
          <p:cNvPr id="37" name="Rectangle: Rounded Corners 36">
            <a:extLst>
              <a:ext uri="{FF2B5EF4-FFF2-40B4-BE49-F238E27FC236}">
                <a16:creationId xmlns:a16="http://schemas.microsoft.com/office/drawing/2014/main" id="{92E98563-DB25-47E0-BFE7-B8A52201AFBF}"/>
              </a:ext>
            </a:extLst>
          </p:cNvPr>
          <p:cNvSpPr/>
          <p:nvPr/>
        </p:nvSpPr>
        <p:spPr>
          <a:xfrm>
            <a:off x="1536673" y="4280640"/>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Puzzle Interaction</a:t>
            </a:r>
          </a:p>
        </p:txBody>
      </p:sp>
      <p:sp>
        <p:nvSpPr>
          <p:cNvPr id="38" name="Rectangle: Rounded Corners 37">
            <a:extLst>
              <a:ext uri="{FF2B5EF4-FFF2-40B4-BE49-F238E27FC236}">
                <a16:creationId xmlns:a16="http://schemas.microsoft.com/office/drawing/2014/main" id="{F9DE6B22-A874-4C5B-A2F4-37E624346379}"/>
              </a:ext>
            </a:extLst>
          </p:cNvPr>
          <p:cNvSpPr/>
          <p:nvPr/>
        </p:nvSpPr>
        <p:spPr>
          <a:xfrm>
            <a:off x="1555617" y="5079841"/>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Success Conditions</a:t>
            </a:r>
          </a:p>
        </p:txBody>
      </p:sp>
      <p:sp>
        <p:nvSpPr>
          <p:cNvPr id="39" name="Rectangle: Rounded Corners 38">
            <a:extLst>
              <a:ext uri="{FF2B5EF4-FFF2-40B4-BE49-F238E27FC236}">
                <a16:creationId xmlns:a16="http://schemas.microsoft.com/office/drawing/2014/main" id="{EB977FAA-DCA6-4B55-ACC4-847FBF97687B}"/>
              </a:ext>
            </a:extLst>
          </p:cNvPr>
          <p:cNvSpPr/>
          <p:nvPr/>
        </p:nvSpPr>
        <p:spPr>
          <a:xfrm>
            <a:off x="8878346" y="2544729"/>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Sprites</a:t>
            </a:r>
          </a:p>
        </p:txBody>
      </p:sp>
      <p:sp>
        <p:nvSpPr>
          <p:cNvPr id="40" name="Rectangle: Rounded Corners 39">
            <a:extLst>
              <a:ext uri="{FF2B5EF4-FFF2-40B4-BE49-F238E27FC236}">
                <a16:creationId xmlns:a16="http://schemas.microsoft.com/office/drawing/2014/main" id="{57387805-6EE0-4686-A3AD-F33DE6D3DA9D}"/>
              </a:ext>
            </a:extLst>
          </p:cNvPr>
          <p:cNvSpPr/>
          <p:nvPr/>
        </p:nvSpPr>
        <p:spPr>
          <a:xfrm>
            <a:off x="8868420" y="3308862"/>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Backgrounds &amp; Platforms</a:t>
            </a:r>
          </a:p>
        </p:txBody>
      </p:sp>
      <p:sp>
        <p:nvSpPr>
          <p:cNvPr id="41" name="Rectangle: Rounded Corners 40">
            <a:extLst>
              <a:ext uri="{FF2B5EF4-FFF2-40B4-BE49-F238E27FC236}">
                <a16:creationId xmlns:a16="http://schemas.microsoft.com/office/drawing/2014/main" id="{0AF77ADA-8652-49EA-87E9-2EBD25A9D60F}"/>
              </a:ext>
            </a:extLst>
          </p:cNvPr>
          <p:cNvSpPr/>
          <p:nvPr/>
        </p:nvSpPr>
        <p:spPr>
          <a:xfrm>
            <a:off x="8878345" y="4072997"/>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Puzzle Tiles</a:t>
            </a:r>
          </a:p>
        </p:txBody>
      </p:sp>
      <p:cxnSp>
        <p:nvCxnSpPr>
          <p:cNvPr id="42" name="Straight Arrow Connector 41">
            <a:extLst>
              <a:ext uri="{FF2B5EF4-FFF2-40B4-BE49-F238E27FC236}">
                <a16:creationId xmlns:a16="http://schemas.microsoft.com/office/drawing/2014/main" id="{37A39690-B33F-4ED6-BE2F-C59BC2ABAA73}"/>
              </a:ext>
            </a:extLst>
          </p:cNvPr>
          <p:cNvCxnSpPr>
            <a:cxnSpLocks/>
            <a:endCxn id="39" idx="3"/>
          </p:cNvCxnSpPr>
          <p:nvPr/>
        </p:nvCxnSpPr>
        <p:spPr>
          <a:xfrm flipH="1">
            <a:off x="10598089" y="2827755"/>
            <a:ext cx="261108"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Connector: Elbow 48">
            <a:extLst>
              <a:ext uri="{FF2B5EF4-FFF2-40B4-BE49-F238E27FC236}">
                <a16:creationId xmlns:a16="http://schemas.microsoft.com/office/drawing/2014/main" id="{6F018749-49F9-4969-A271-C3C29767FD5C}"/>
              </a:ext>
            </a:extLst>
          </p:cNvPr>
          <p:cNvCxnSpPr>
            <a:cxnSpLocks/>
            <a:stCxn id="13" idx="3"/>
          </p:cNvCxnSpPr>
          <p:nvPr/>
        </p:nvCxnSpPr>
        <p:spPr>
          <a:xfrm>
            <a:off x="10598090" y="1994380"/>
            <a:ext cx="261107" cy="2352818"/>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29BEA91-D614-4620-8E3D-97946455F9B8}"/>
              </a:ext>
            </a:extLst>
          </p:cNvPr>
          <p:cNvCxnSpPr>
            <a:cxnSpLocks/>
            <a:endCxn id="40" idx="3"/>
          </p:cNvCxnSpPr>
          <p:nvPr/>
        </p:nvCxnSpPr>
        <p:spPr>
          <a:xfrm flipH="1">
            <a:off x="10588163" y="3591889"/>
            <a:ext cx="271034"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5B84C7E6-A42F-4657-A73B-3CBEE18B7E6F}"/>
              </a:ext>
            </a:extLst>
          </p:cNvPr>
          <p:cNvCxnSpPr>
            <a:cxnSpLocks/>
          </p:cNvCxnSpPr>
          <p:nvPr/>
        </p:nvCxnSpPr>
        <p:spPr>
          <a:xfrm flipH="1">
            <a:off x="10598089" y="4347198"/>
            <a:ext cx="261108"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Connector: Elbow 54">
            <a:extLst>
              <a:ext uri="{FF2B5EF4-FFF2-40B4-BE49-F238E27FC236}">
                <a16:creationId xmlns:a16="http://schemas.microsoft.com/office/drawing/2014/main" id="{0EC221BA-BD1E-4AE7-B1B2-90EE3720F5FB}"/>
              </a:ext>
            </a:extLst>
          </p:cNvPr>
          <p:cNvCxnSpPr>
            <a:stCxn id="39" idx="1"/>
          </p:cNvCxnSpPr>
          <p:nvPr/>
        </p:nvCxnSpPr>
        <p:spPr>
          <a:xfrm rot="10800000" flipV="1">
            <a:off x="7843706" y="2827755"/>
            <a:ext cx="1034640" cy="764133"/>
          </a:xfrm>
          <a:prstGeom prst="bentConnector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Connector: Elbow 55">
            <a:extLst>
              <a:ext uri="{FF2B5EF4-FFF2-40B4-BE49-F238E27FC236}">
                <a16:creationId xmlns:a16="http://schemas.microsoft.com/office/drawing/2014/main" id="{7ED8B67D-2C95-4C7F-B66D-35ED490532B0}"/>
              </a:ext>
            </a:extLst>
          </p:cNvPr>
          <p:cNvCxnSpPr>
            <a:cxnSpLocks/>
            <a:stCxn id="41" idx="1"/>
          </p:cNvCxnSpPr>
          <p:nvPr/>
        </p:nvCxnSpPr>
        <p:spPr>
          <a:xfrm rot="10800000">
            <a:off x="8363825" y="3583066"/>
            <a:ext cx="514521" cy="772958"/>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Connector 59">
            <a:extLst>
              <a:ext uri="{FF2B5EF4-FFF2-40B4-BE49-F238E27FC236}">
                <a16:creationId xmlns:a16="http://schemas.microsoft.com/office/drawing/2014/main" id="{2DE7001C-61A4-4D8C-9487-D0519BB5C287}"/>
              </a:ext>
            </a:extLst>
          </p:cNvPr>
          <p:cNvCxnSpPr>
            <a:cxnSpLocks/>
            <a:stCxn id="40" idx="1"/>
          </p:cNvCxnSpPr>
          <p:nvPr/>
        </p:nvCxnSpPr>
        <p:spPr>
          <a:xfrm flipH="1">
            <a:off x="8353898" y="3591889"/>
            <a:ext cx="514522" cy="0"/>
          </a:xfrm>
          <a:prstGeom prst="line">
            <a:avLst/>
          </a:prstGeom>
        </p:spPr>
        <p:style>
          <a:lnRef idx="1">
            <a:schemeClr val="dk1"/>
          </a:lnRef>
          <a:fillRef idx="0">
            <a:schemeClr val="dk1"/>
          </a:fillRef>
          <a:effectRef idx="0">
            <a:schemeClr val="dk1"/>
          </a:effectRef>
          <a:fontRef idx="minor">
            <a:schemeClr val="tx1"/>
          </a:fontRef>
        </p:style>
      </p:cxnSp>
      <p:cxnSp>
        <p:nvCxnSpPr>
          <p:cNvPr id="67" name="Connector: Elbow 66">
            <a:extLst>
              <a:ext uri="{FF2B5EF4-FFF2-40B4-BE49-F238E27FC236}">
                <a16:creationId xmlns:a16="http://schemas.microsoft.com/office/drawing/2014/main" id="{9BE8C34A-75B0-466E-B230-A6AA0EF6FF90}"/>
              </a:ext>
            </a:extLst>
          </p:cNvPr>
          <p:cNvCxnSpPr>
            <a:cxnSpLocks/>
            <a:endCxn id="11" idx="3"/>
          </p:cNvCxnSpPr>
          <p:nvPr/>
        </p:nvCxnSpPr>
        <p:spPr>
          <a:xfrm rot="10800000">
            <a:off x="3262426" y="2958148"/>
            <a:ext cx="4581280" cy="624919"/>
          </a:xfrm>
          <a:prstGeom prst="bentConnector3">
            <a:avLst>
              <a:gd name="adj1" fmla="val 13926"/>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Connector: Elbow 65">
            <a:extLst>
              <a:ext uri="{FF2B5EF4-FFF2-40B4-BE49-F238E27FC236}">
                <a16:creationId xmlns:a16="http://schemas.microsoft.com/office/drawing/2014/main" id="{2B6EBE20-55B6-4C79-AC8D-3D2DEACD0F27}"/>
              </a:ext>
            </a:extLst>
          </p:cNvPr>
          <p:cNvCxnSpPr>
            <a:endCxn id="34" idx="3"/>
          </p:cNvCxnSpPr>
          <p:nvPr/>
        </p:nvCxnSpPr>
        <p:spPr>
          <a:xfrm rot="5400000">
            <a:off x="6909215" y="3629175"/>
            <a:ext cx="971779" cy="897204"/>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Rounded Corners 11">
            <a:extLst>
              <a:ext uri="{FF2B5EF4-FFF2-40B4-BE49-F238E27FC236}">
                <a16:creationId xmlns:a16="http://schemas.microsoft.com/office/drawing/2014/main" id="{0EF29BEE-62BD-4987-BA52-D89AE53A8B33}"/>
              </a:ext>
            </a:extLst>
          </p:cNvPr>
          <p:cNvSpPr/>
          <p:nvPr/>
        </p:nvSpPr>
        <p:spPr>
          <a:xfrm>
            <a:off x="5236128" y="2696279"/>
            <a:ext cx="1719743" cy="566053"/>
          </a:xfrm>
          <a:prstGeom prst="roundRect">
            <a:avLst/>
          </a:prstGeom>
          <a:solidFill>
            <a:srgbClr val="F6BE98"/>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Character Movement</a:t>
            </a:r>
          </a:p>
        </p:txBody>
      </p:sp>
      <p:cxnSp>
        <p:nvCxnSpPr>
          <p:cNvPr id="73" name="Straight Arrow Connector 72">
            <a:extLst>
              <a:ext uri="{FF2B5EF4-FFF2-40B4-BE49-F238E27FC236}">
                <a16:creationId xmlns:a16="http://schemas.microsoft.com/office/drawing/2014/main" id="{69C2A71F-34B3-45C5-B5C2-CAD80873AAD3}"/>
              </a:ext>
            </a:extLst>
          </p:cNvPr>
          <p:cNvCxnSpPr>
            <a:cxnSpLocks/>
            <a:stCxn id="12" idx="2"/>
            <a:endCxn id="33" idx="0"/>
          </p:cNvCxnSpPr>
          <p:nvPr/>
        </p:nvCxnSpPr>
        <p:spPr>
          <a:xfrm flipH="1">
            <a:off x="6095998" y="3262332"/>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a16="http://schemas.microsoft.com/office/drawing/2014/main" id="{57464C7E-A3BB-4249-922D-CFCFCCBF91D6}"/>
              </a:ext>
            </a:extLst>
          </p:cNvPr>
          <p:cNvCxnSpPr>
            <a:cxnSpLocks/>
          </p:cNvCxnSpPr>
          <p:nvPr/>
        </p:nvCxnSpPr>
        <p:spPr>
          <a:xfrm flipH="1">
            <a:off x="6086630" y="3941471"/>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D03E9D33-30E8-457E-9B54-73E66853B100}"/>
              </a:ext>
            </a:extLst>
          </p:cNvPr>
          <p:cNvCxnSpPr>
            <a:cxnSpLocks/>
          </p:cNvCxnSpPr>
          <p:nvPr/>
        </p:nvCxnSpPr>
        <p:spPr>
          <a:xfrm flipH="1">
            <a:off x="6095996" y="4944557"/>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0A90E022-FEFC-46DE-89ED-17C345356F2C}"/>
              </a:ext>
            </a:extLst>
          </p:cNvPr>
          <p:cNvCxnSpPr>
            <a:cxnSpLocks/>
          </p:cNvCxnSpPr>
          <p:nvPr/>
        </p:nvCxnSpPr>
        <p:spPr>
          <a:xfrm flipH="1">
            <a:off x="2381755" y="3233015"/>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3A681EC4-C304-44D6-8FE8-F7EBE52D4E19}"/>
              </a:ext>
            </a:extLst>
          </p:cNvPr>
          <p:cNvCxnSpPr>
            <a:cxnSpLocks/>
          </p:cNvCxnSpPr>
          <p:nvPr/>
        </p:nvCxnSpPr>
        <p:spPr>
          <a:xfrm flipH="1">
            <a:off x="2381403" y="4044630"/>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19F654F4-6D55-4385-8976-5B80EBD24850}"/>
              </a:ext>
            </a:extLst>
          </p:cNvPr>
          <p:cNvCxnSpPr>
            <a:cxnSpLocks/>
          </p:cNvCxnSpPr>
          <p:nvPr/>
        </p:nvCxnSpPr>
        <p:spPr>
          <a:xfrm flipH="1">
            <a:off x="2381401" y="4850441"/>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6665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52B86A-B01F-4002-A1C0-9EF0AE9558E4}"/>
              </a:ext>
            </a:extLst>
          </p:cNvPr>
          <p:cNvPicPr>
            <a:picLocks noChangeAspect="1"/>
          </p:cNvPicPr>
          <p:nvPr/>
        </p:nvPicPr>
        <p:blipFill>
          <a:blip r:embed="rId2"/>
          <a:stretch>
            <a:fillRect/>
          </a:stretch>
        </p:blipFill>
        <p:spPr>
          <a:xfrm>
            <a:off x="3065859" y="0"/>
            <a:ext cx="9126141" cy="6858000"/>
          </a:xfrm>
          <a:prstGeom prst="rect">
            <a:avLst/>
          </a:prstGeom>
        </p:spPr>
      </p:pic>
      <p:pic>
        <p:nvPicPr>
          <p:cNvPr id="8" name="Picture 7">
            <a:extLst>
              <a:ext uri="{FF2B5EF4-FFF2-40B4-BE49-F238E27FC236}">
                <a16:creationId xmlns:a16="http://schemas.microsoft.com/office/drawing/2014/main" id="{37F75148-183E-43C0-AC18-81F40A1DD034}"/>
              </a:ext>
            </a:extLst>
          </p:cNvPr>
          <p:cNvPicPr>
            <a:picLocks noChangeAspect="1"/>
          </p:cNvPicPr>
          <p:nvPr/>
        </p:nvPicPr>
        <p:blipFill>
          <a:blip r:embed="rId2"/>
          <a:stretch>
            <a:fillRect/>
          </a:stretch>
        </p:blipFill>
        <p:spPr>
          <a:xfrm>
            <a:off x="0" y="0"/>
            <a:ext cx="9126141" cy="6858000"/>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Challenges</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(3)</a:t>
            </a:r>
          </a:p>
        </p:txBody>
      </p:sp>
      <p:pic>
        <p:nvPicPr>
          <p:cNvPr id="5" name="Picture 4">
            <a:extLst>
              <a:ext uri="{FF2B5EF4-FFF2-40B4-BE49-F238E27FC236}">
                <a16:creationId xmlns:a16="http://schemas.microsoft.com/office/drawing/2014/main" id="{07E31DEA-147A-4661-8DB9-CB3281426F67}"/>
              </a:ext>
            </a:extLst>
          </p:cNvPr>
          <p:cNvPicPr>
            <a:picLocks noChangeAspect="1"/>
          </p:cNvPicPr>
          <p:nvPr/>
        </p:nvPicPr>
        <p:blipFill>
          <a:blip r:embed="rId3"/>
          <a:stretch>
            <a:fillRect/>
          </a:stretch>
        </p:blipFill>
        <p:spPr>
          <a:xfrm>
            <a:off x="7251583" y="1386866"/>
            <a:ext cx="3446888" cy="4084268"/>
          </a:xfrm>
          <a:prstGeom prst="rect">
            <a:avLst/>
          </a:prstGeom>
          <a:ln>
            <a:solidFill>
              <a:schemeClr val="tx1"/>
            </a:solidFill>
          </a:ln>
        </p:spPr>
      </p:pic>
      <p:sp>
        <p:nvSpPr>
          <p:cNvPr id="9" name="Rectangle 8">
            <a:extLst>
              <a:ext uri="{FF2B5EF4-FFF2-40B4-BE49-F238E27FC236}">
                <a16:creationId xmlns:a16="http://schemas.microsoft.com/office/drawing/2014/main" id="{639288EF-1393-49D8-9524-1863E2A39901}"/>
              </a:ext>
            </a:extLst>
          </p:cNvPr>
          <p:cNvSpPr/>
          <p:nvPr/>
        </p:nvSpPr>
        <p:spPr>
          <a:xfrm>
            <a:off x="1166070" y="1191237"/>
            <a:ext cx="5757643" cy="46307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b="1" dirty="0">
                <a:latin typeface="Bodoni MT" panose="02070603080606020203" pitchFamily="18" charset="0"/>
              </a:rPr>
              <a:t>HOW DO WE SIDESCROLL WITHOUT A CAMERA?</a:t>
            </a:r>
          </a:p>
          <a:p>
            <a:r>
              <a:rPr lang="en-GB" dirty="0">
                <a:latin typeface="Bodoni MT" panose="02070603080606020203" pitchFamily="18" charset="0"/>
              </a:rPr>
              <a:t>Give all objects in the level movement along the X axis. Keep the player centralised and move everything in accordance with the player.</a:t>
            </a:r>
          </a:p>
          <a:p>
            <a:endParaRPr lang="en-GB" dirty="0">
              <a:latin typeface="Bodoni MT" panose="02070603080606020203" pitchFamily="18" charset="0"/>
            </a:endParaRPr>
          </a:p>
          <a:p>
            <a:r>
              <a:rPr lang="en-GB" b="1" dirty="0">
                <a:latin typeface="Bodoni MT" panose="02070603080606020203" pitchFamily="18" charset="0"/>
              </a:rPr>
              <a:t>HOW DO WE ENCOURAGE REPLAYABILITY?</a:t>
            </a:r>
          </a:p>
          <a:p>
            <a:r>
              <a:rPr lang="en-GB" dirty="0">
                <a:latin typeface="Bodoni MT" panose="02070603080606020203" pitchFamily="18" charset="0"/>
              </a:rPr>
              <a:t>Create persistent collectables across all levels as an additional optional measure of tracking progress. Collectables are stored and displayed in the main menu.</a:t>
            </a:r>
          </a:p>
          <a:p>
            <a:endParaRPr lang="en-GB" dirty="0">
              <a:latin typeface="Bodoni MT" panose="02070603080606020203" pitchFamily="18" charset="0"/>
            </a:endParaRPr>
          </a:p>
          <a:p>
            <a:r>
              <a:rPr lang="en-GB" b="1" dirty="0">
                <a:latin typeface="Bodoni MT" panose="02070603080606020203" pitchFamily="18" charset="0"/>
              </a:rPr>
              <a:t>HOW DO WE TRANSLATE REAL LIFE PUZZLES TO NON-MOUSE DRIVEN INTERFACE?</a:t>
            </a:r>
          </a:p>
          <a:p>
            <a:pPr marL="400050" indent="-400050">
              <a:buAutoNum type="romanLcPeriod"/>
            </a:pPr>
            <a:r>
              <a:rPr lang="en-GB" dirty="0">
                <a:latin typeface="Bodoni MT" panose="02070603080606020203" pitchFamily="18" charset="0"/>
              </a:rPr>
              <a:t>Create a player controlled focal point. (maze, tile).</a:t>
            </a:r>
          </a:p>
          <a:p>
            <a:pPr marL="400050" indent="-400050">
              <a:buAutoNum type="romanLcPeriod"/>
            </a:pPr>
            <a:r>
              <a:rPr lang="en-GB" dirty="0">
                <a:latin typeface="Bodoni MT" panose="02070603080606020203" pitchFamily="18" charset="0"/>
              </a:rPr>
              <a:t>Limit scalability to bindable keys on the keyboard (traffic).</a:t>
            </a:r>
          </a:p>
        </p:txBody>
      </p:sp>
    </p:spTree>
    <p:extLst>
      <p:ext uri="{BB962C8B-B14F-4D97-AF65-F5344CB8AC3E}">
        <p14:creationId xmlns:p14="http://schemas.microsoft.com/office/powerpoint/2010/main" val="349083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77D94D-934D-4616-A570-6D98195B104B}"/>
              </a:ext>
            </a:extLst>
          </p:cNvPr>
          <p:cNvPicPr>
            <a:picLocks noChangeAspect="1"/>
          </p:cNvPicPr>
          <p:nvPr/>
        </p:nvPicPr>
        <p:blipFill rotWithShape="1">
          <a:blip r:embed="rId2"/>
          <a:srcRect t="857"/>
          <a:stretch/>
        </p:blipFill>
        <p:spPr>
          <a:xfrm>
            <a:off x="3059891" y="1"/>
            <a:ext cx="9132109" cy="6857999"/>
          </a:xfrm>
          <a:prstGeom prst="rect">
            <a:avLst/>
          </a:prstGeom>
        </p:spPr>
      </p:pic>
      <p:pic>
        <p:nvPicPr>
          <p:cNvPr id="5" name="Picture 4">
            <a:extLst>
              <a:ext uri="{FF2B5EF4-FFF2-40B4-BE49-F238E27FC236}">
                <a16:creationId xmlns:a16="http://schemas.microsoft.com/office/drawing/2014/main" id="{B41C1CB2-FA0D-4FE8-B995-E97A83ACB1AE}"/>
              </a:ext>
            </a:extLst>
          </p:cNvPr>
          <p:cNvPicPr>
            <a:picLocks noChangeAspect="1"/>
          </p:cNvPicPr>
          <p:nvPr/>
        </p:nvPicPr>
        <p:blipFill rotWithShape="1">
          <a:blip r:embed="rId2"/>
          <a:srcRect t="857"/>
          <a:stretch/>
        </p:blipFill>
        <p:spPr>
          <a:xfrm>
            <a:off x="0" y="0"/>
            <a:ext cx="9132109" cy="6857999"/>
          </a:xfrm>
          <a:prstGeom prst="rect">
            <a:avLst/>
          </a:prstGeom>
        </p:spPr>
      </p:pic>
      <p:sp>
        <p:nvSpPr>
          <p:cNvPr id="2" name="Title 1">
            <a:extLst>
              <a:ext uri="{FF2B5EF4-FFF2-40B4-BE49-F238E27FC236}">
                <a16:creationId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User Testing Methodology</a:t>
            </a:r>
          </a:p>
        </p:txBody>
      </p:sp>
      <p:sp>
        <p:nvSpPr>
          <p:cNvPr id="3" name="Content Placeholder 2">
            <a:extLst>
              <a:ext uri="{FF2B5EF4-FFF2-40B4-BE49-F238E27FC236}">
                <a16:creationId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(4)</a:t>
            </a:r>
          </a:p>
        </p:txBody>
      </p:sp>
      <p:pic>
        <p:nvPicPr>
          <p:cNvPr id="4" name="Picture 3">
            <a:extLst>
              <a:ext uri="{FF2B5EF4-FFF2-40B4-BE49-F238E27FC236}">
                <a16:creationId xmlns:a16="http://schemas.microsoft.com/office/drawing/2014/main" id="{7DBBE77A-8D3A-40D6-94A0-7EC9A7E761A3}"/>
              </a:ext>
            </a:extLst>
          </p:cNvPr>
          <p:cNvPicPr>
            <a:picLocks noChangeAspect="1"/>
          </p:cNvPicPr>
          <p:nvPr/>
        </p:nvPicPr>
        <p:blipFill>
          <a:blip r:embed="rId3"/>
          <a:stretch>
            <a:fillRect/>
          </a:stretch>
        </p:blipFill>
        <p:spPr>
          <a:xfrm>
            <a:off x="7239682" y="1296302"/>
            <a:ext cx="3784854" cy="3784854"/>
          </a:xfrm>
          <a:prstGeom prst="rect">
            <a:avLst/>
          </a:prstGeom>
          <a:ln>
            <a:solidFill>
              <a:schemeClr val="tx1"/>
            </a:solidFill>
          </a:ln>
        </p:spPr>
      </p:pic>
      <p:sp>
        <p:nvSpPr>
          <p:cNvPr id="8" name="Rectangle 7">
            <a:extLst>
              <a:ext uri="{FF2B5EF4-FFF2-40B4-BE49-F238E27FC236}">
                <a16:creationId xmlns:a16="http://schemas.microsoft.com/office/drawing/2014/main" id="{BBD93274-AD19-4924-B84B-10DE820ED811}"/>
              </a:ext>
            </a:extLst>
          </p:cNvPr>
          <p:cNvSpPr/>
          <p:nvPr/>
        </p:nvSpPr>
        <p:spPr>
          <a:xfrm>
            <a:off x="1166070" y="1191237"/>
            <a:ext cx="5757643" cy="407103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GB" dirty="0">
              <a:latin typeface="Bodoni MT" panose="02070603080606020203" pitchFamily="18" charset="0"/>
            </a:endParaRPr>
          </a:p>
        </p:txBody>
      </p:sp>
      <p:sp>
        <p:nvSpPr>
          <p:cNvPr id="9" name="TextBox 8">
            <a:extLst>
              <a:ext uri="{FF2B5EF4-FFF2-40B4-BE49-F238E27FC236}">
                <a16:creationId xmlns:a16="http://schemas.microsoft.com/office/drawing/2014/main" id="{614F1665-FB4D-4576-912A-8CB0AE08F8B2}"/>
              </a:ext>
            </a:extLst>
          </p:cNvPr>
          <p:cNvSpPr txBox="1"/>
          <p:nvPr/>
        </p:nvSpPr>
        <p:spPr>
          <a:xfrm>
            <a:off x="1166070" y="1191236"/>
            <a:ext cx="5751692" cy="377721"/>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TESTERS: </a:t>
            </a:r>
            <a:r>
              <a:rPr lang="en-GB" dirty="0">
                <a:latin typeface="Bodoni MT" panose="02070603080606020203" pitchFamily="18" charset="0"/>
              </a:rPr>
              <a:t>2</a:t>
            </a:r>
            <a:r>
              <a:rPr lang="en-GB" baseline="30000" dirty="0">
                <a:latin typeface="Bodoni MT" panose="02070603080606020203" pitchFamily="18" charset="0"/>
              </a:rPr>
              <a:t>nd</a:t>
            </a:r>
            <a:r>
              <a:rPr lang="en-GB" dirty="0">
                <a:latin typeface="Bodoni MT" panose="02070603080606020203" pitchFamily="18" charset="0"/>
              </a:rPr>
              <a:t> Year SCC Students.</a:t>
            </a:r>
          </a:p>
        </p:txBody>
      </p:sp>
      <p:sp>
        <p:nvSpPr>
          <p:cNvPr id="10" name="TextBox 9">
            <a:extLst>
              <a:ext uri="{FF2B5EF4-FFF2-40B4-BE49-F238E27FC236}">
                <a16:creationId xmlns:a16="http://schemas.microsoft.com/office/drawing/2014/main" id="{B73BD718-AF4E-48A2-A46D-2EFB4DF802D3}"/>
              </a:ext>
            </a:extLst>
          </p:cNvPr>
          <p:cNvSpPr txBox="1"/>
          <p:nvPr/>
        </p:nvSpPr>
        <p:spPr>
          <a:xfrm>
            <a:off x="1166070" y="1568957"/>
            <a:ext cx="5751692" cy="3693319"/>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TESTS CONDUCTED: </a:t>
            </a:r>
          </a:p>
          <a:p>
            <a:r>
              <a:rPr lang="en-GB" dirty="0">
                <a:latin typeface="Bodoni MT" panose="02070603080606020203" pitchFamily="18" charset="0"/>
              </a:rPr>
              <a:t>1.   Platforms Only</a:t>
            </a:r>
          </a:p>
          <a:p>
            <a:endParaRPr lang="en-GB" dirty="0">
              <a:latin typeface="Bodoni MT" panose="02070603080606020203" pitchFamily="18" charset="0"/>
            </a:endParaRPr>
          </a:p>
          <a:p>
            <a:endParaRPr lang="en-GB" dirty="0">
              <a:latin typeface="Bodoni MT" panose="02070603080606020203" pitchFamily="18" charset="0"/>
            </a:endParaRPr>
          </a:p>
          <a:p>
            <a:endParaRPr lang="en-GB" dirty="0">
              <a:latin typeface="Bodoni MT" panose="02070603080606020203" pitchFamily="18" charset="0"/>
            </a:endParaRPr>
          </a:p>
          <a:p>
            <a:pPr marL="342900" indent="-342900">
              <a:buAutoNum type="arabicPeriod" startAt="2"/>
            </a:pPr>
            <a:r>
              <a:rPr lang="en-GB" dirty="0">
                <a:latin typeface="Bodoni MT" panose="02070603080606020203" pitchFamily="18" charset="0"/>
              </a:rPr>
              <a:t>Puzzles Only</a:t>
            </a:r>
          </a:p>
          <a:p>
            <a:endParaRPr lang="en-GB" dirty="0">
              <a:latin typeface="Bodoni MT" panose="02070603080606020203" pitchFamily="18" charset="0"/>
            </a:endParaRPr>
          </a:p>
          <a:p>
            <a:endParaRPr lang="en-GB" dirty="0">
              <a:latin typeface="Bodoni MT" panose="02070603080606020203" pitchFamily="18" charset="0"/>
            </a:endParaRPr>
          </a:p>
          <a:p>
            <a:endParaRPr lang="en-GB" dirty="0">
              <a:latin typeface="Bodoni MT" panose="02070603080606020203" pitchFamily="18" charset="0"/>
            </a:endParaRPr>
          </a:p>
          <a:p>
            <a:pPr marL="342900" indent="-342900">
              <a:buAutoNum type="arabicPeriod" startAt="3"/>
            </a:pPr>
            <a:r>
              <a:rPr lang="en-GB" dirty="0">
                <a:latin typeface="Bodoni MT" panose="02070603080606020203" pitchFamily="18" charset="0"/>
              </a:rPr>
              <a:t>Full Game Run-through</a:t>
            </a:r>
          </a:p>
          <a:p>
            <a:pPr marL="342900" indent="-342900">
              <a:buAutoNum type="arabicPeriod" startAt="3"/>
            </a:pPr>
            <a:endParaRPr lang="en-GB" dirty="0">
              <a:latin typeface="Bodoni MT" panose="02070603080606020203" pitchFamily="18" charset="0"/>
            </a:endParaRPr>
          </a:p>
          <a:p>
            <a:pPr marL="342900" indent="-342900">
              <a:buAutoNum type="arabicPeriod" startAt="3"/>
            </a:pPr>
            <a:endParaRPr lang="en-GB" dirty="0">
              <a:latin typeface="Bodoni MT" panose="02070603080606020203" pitchFamily="18" charset="0"/>
            </a:endParaRPr>
          </a:p>
          <a:p>
            <a:pPr marL="342900" indent="-342900">
              <a:buAutoNum type="arabicPeriod" startAt="3"/>
            </a:pPr>
            <a:endParaRPr lang="en-GB" dirty="0">
              <a:latin typeface="Bodoni MT" panose="02070603080606020203" pitchFamily="18" charset="0"/>
            </a:endParaRPr>
          </a:p>
        </p:txBody>
      </p:sp>
      <p:sp>
        <p:nvSpPr>
          <p:cNvPr id="11" name="TextBox 10">
            <a:extLst>
              <a:ext uri="{FF2B5EF4-FFF2-40B4-BE49-F238E27FC236}">
                <a16:creationId xmlns:a16="http://schemas.microsoft.com/office/drawing/2014/main" id="{045FE3E0-C21F-4E84-A6C3-B78C5DA14375}"/>
              </a:ext>
            </a:extLst>
          </p:cNvPr>
          <p:cNvSpPr txBox="1"/>
          <p:nvPr/>
        </p:nvSpPr>
        <p:spPr>
          <a:xfrm>
            <a:off x="1568741" y="2171964"/>
            <a:ext cx="5349021" cy="646331"/>
          </a:xfrm>
          <a:prstGeom prst="rect">
            <a:avLst/>
          </a:prstGeom>
          <a:noFill/>
          <a:ln>
            <a:solidFill>
              <a:schemeClr val="tx1"/>
            </a:solidFill>
          </a:ln>
        </p:spPr>
        <p:txBody>
          <a:bodyPr wrap="square" rtlCol="0">
            <a:spAutoFit/>
          </a:bodyPr>
          <a:lstStyle/>
          <a:p>
            <a:r>
              <a:rPr lang="en-GB" dirty="0">
                <a:latin typeface="Bodoni MT" panose="02070603080606020203" pitchFamily="18" charset="0"/>
              </a:rPr>
              <a:t>To test the logical progression and difficulty scaling simply following the platforming sections of the game</a:t>
            </a:r>
          </a:p>
        </p:txBody>
      </p:sp>
      <p:sp>
        <p:nvSpPr>
          <p:cNvPr id="12" name="TextBox 11">
            <a:extLst>
              <a:ext uri="{FF2B5EF4-FFF2-40B4-BE49-F238E27FC236}">
                <a16:creationId xmlns:a16="http://schemas.microsoft.com/office/drawing/2014/main" id="{715C8695-F831-4AEA-8788-D3F362FE0855}"/>
              </a:ext>
            </a:extLst>
          </p:cNvPr>
          <p:cNvSpPr txBox="1"/>
          <p:nvPr/>
        </p:nvSpPr>
        <p:spPr>
          <a:xfrm>
            <a:off x="1568740" y="3240286"/>
            <a:ext cx="5349021" cy="646331"/>
          </a:xfrm>
          <a:prstGeom prst="rect">
            <a:avLst/>
          </a:prstGeom>
          <a:noFill/>
          <a:ln>
            <a:solidFill>
              <a:schemeClr val="tx1"/>
            </a:solidFill>
          </a:ln>
        </p:spPr>
        <p:txBody>
          <a:bodyPr wrap="square" rtlCol="0">
            <a:spAutoFit/>
          </a:bodyPr>
          <a:lstStyle/>
          <a:p>
            <a:r>
              <a:rPr lang="en-GB" dirty="0">
                <a:latin typeface="Bodoni MT" panose="02070603080606020203" pitchFamily="18" charset="0"/>
              </a:rPr>
              <a:t>To test the difficulty and sense of satisfaction or frustration from each puzzle.</a:t>
            </a:r>
          </a:p>
        </p:txBody>
      </p:sp>
      <p:sp>
        <p:nvSpPr>
          <p:cNvPr id="13" name="TextBox 12">
            <a:extLst>
              <a:ext uri="{FF2B5EF4-FFF2-40B4-BE49-F238E27FC236}">
                <a16:creationId xmlns:a16="http://schemas.microsoft.com/office/drawing/2014/main" id="{3D143883-7E11-42FA-820F-FD25A0706494}"/>
              </a:ext>
            </a:extLst>
          </p:cNvPr>
          <p:cNvSpPr txBox="1"/>
          <p:nvPr/>
        </p:nvSpPr>
        <p:spPr>
          <a:xfrm>
            <a:off x="1568739" y="4408476"/>
            <a:ext cx="5349021" cy="646331"/>
          </a:xfrm>
          <a:prstGeom prst="rect">
            <a:avLst/>
          </a:prstGeom>
          <a:noFill/>
          <a:ln>
            <a:solidFill>
              <a:schemeClr val="tx1"/>
            </a:solidFill>
          </a:ln>
        </p:spPr>
        <p:txBody>
          <a:bodyPr wrap="square" rtlCol="0">
            <a:spAutoFit/>
          </a:bodyPr>
          <a:lstStyle/>
          <a:p>
            <a:r>
              <a:rPr lang="en-GB" dirty="0">
                <a:latin typeface="Bodoni MT" panose="02070603080606020203" pitchFamily="18" charset="0"/>
              </a:rPr>
              <a:t>To test the logical progression, difficulty and enjoyment from playing the game from start to finish.</a:t>
            </a:r>
          </a:p>
        </p:txBody>
      </p:sp>
      <p:sp>
        <p:nvSpPr>
          <p:cNvPr id="14" name="TextBox 13">
            <a:extLst>
              <a:ext uri="{FF2B5EF4-FFF2-40B4-BE49-F238E27FC236}">
                <a16:creationId xmlns:a16="http://schemas.microsoft.com/office/drawing/2014/main" id="{441B9A9E-965F-4808-97BB-765FA754A34C}"/>
              </a:ext>
            </a:extLst>
          </p:cNvPr>
          <p:cNvSpPr txBox="1"/>
          <p:nvPr/>
        </p:nvSpPr>
        <p:spPr>
          <a:xfrm>
            <a:off x="1166070" y="5262275"/>
            <a:ext cx="5751692" cy="377721"/>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METHOD: </a:t>
            </a:r>
            <a:r>
              <a:rPr lang="en-GB" dirty="0">
                <a:latin typeface="Bodoni MT" panose="02070603080606020203" pitchFamily="18" charset="0"/>
              </a:rPr>
              <a:t>Speak-aloud demos with an observer. </a:t>
            </a:r>
            <a:r>
              <a:rPr lang="en-GB" b="1" dirty="0">
                <a:latin typeface="Bodoni MT" panose="02070603080606020203" pitchFamily="18" charset="0"/>
              </a:rPr>
              <a:t> </a:t>
            </a:r>
            <a:endParaRPr lang="en-GB" dirty="0">
              <a:latin typeface="Bodoni MT" panose="02070603080606020203" pitchFamily="18" charset="0"/>
            </a:endParaRPr>
          </a:p>
        </p:txBody>
      </p:sp>
    </p:spTree>
    <p:extLst>
      <p:ext uri="{BB962C8B-B14F-4D97-AF65-F5344CB8AC3E}">
        <p14:creationId xmlns:p14="http://schemas.microsoft.com/office/powerpoint/2010/main" val="4096237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2253</Words>
  <Application>Microsoft Office PowerPoint</Application>
  <PresentationFormat>Widescreen</PresentationFormat>
  <Paragraphs>185</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Bodoni MT</vt:lpstr>
      <vt:lpstr>Book Antiqua</vt:lpstr>
      <vt:lpstr>Calibri</vt:lpstr>
      <vt:lpstr>Calibri Light</vt:lpstr>
      <vt:lpstr>Cambria Math</vt:lpstr>
      <vt:lpstr>Office Theme</vt:lpstr>
      <vt:lpstr>D2 : Final Presentation</vt:lpstr>
      <vt:lpstr>Planning and Ideas</vt:lpstr>
      <vt:lpstr>Description</vt:lpstr>
      <vt:lpstr>Gameplay</vt:lpstr>
      <vt:lpstr>Game Rules</vt:lpstr>
      <vt:lpstr>What Makes a Good Game?</vt:lpstr>
      <vt:lpstr>Implementation</vt:lpstr>
      <vt:lpstr>Challenges</vt:lpstr>
      <vt:lpstr>User Testing Methodology</vt:lpstr>
      <vt:lpstr>User Testing Feedback (i)</vt:lpstr>
      <vt:lpstr>User Testing Feedback (ii)</vt:lpstr>
      <vt:lpstr>Project Evaluation - Val</vt:lpstr>
      <vt:lpstr>Project Evaluation - Ben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D2 : Final Presentation</dc:title>
  <dc:creator>Ben Kendall</dc:creator>
  <cp:lastModifiedBy>Ben Kendall</cp:lastModifiedBy>
  <cp:revision>48</cp:revision>
  <dcterms:created xsi:type="dcterms:W3CDTF">2018-02-14T12:53:51Z</dcterms:created>
  <dcterms:modified xsi:type="dcterms:W3CDTF">2018-02-25T12:05:57Z</dcterms:modified>
</cp:coreProperties>
</file>