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76" r:id="rId11"/>
    <p:sldId id="266" r:id="rId12"/>
    <p:sldId id="267" r:id="rId13"/>
    <p:sldId id="268" r:id="rId14"/>
    <p:sldId id="269" r:id="rId15"/>
    <p:sldId id="270" r:id="rId16"/>
    <p:sldId id="271" r:id="rId17"/>
    <p:sldId id="272" r:id="rId18"/>
    <p:sldId id="273" r:id="rId19"/>
    <p:sldId id="27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12" autoAdjust="0"/>
  </p:normalViewPr>
  <p:slideViewPr>
    <p:cSldViewPr snapToGrid="0">
      <p:cViewPr varScale="1">
        <p:scale>
          <a:sx n="83" d="100"/>
          <a:sy n="83"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381000" y="685800"/>
            <a:ext cx="6096000" cy="3429000"/>
          </a:xfrm>
          <a:prstGeom prst="rect">
            <a:avLst/>
          </a:prstGeom>
        </p:spPr>
        <p:txBody>
          <a:bodyPr/>
          <a:lstStyle/>
          <a:p>
            <a:endParaRPr/>
          </a:p>
        </p:txBody>
      </p:sp>
      <p:sp>
        <p:nvSpPr>
          <p:cNvPr id="55" name="Shape 55"/>
          <p:cNvSpPr>
            <a:spLocks noGrp="1"/>
          </p:cNvSpPr>
          <p:nvPr>
            <p:ph type="body" sz="quarter" idx="1"/>
          </p:nvPr>
        </p:nvSpPr>
        <p:spPr>
          <a:prstGeom prst="rect">
            <a:avLst/>
          </a:prstGeom>
        </p:spPr>
        <p:txBody>
          <a:bodyPr/>
          <a:lstStyle/>
          <a:p>
            <a:r>
              <a:t>These are some games we researched before deciding what to do.  </a:t>
            </a:r>
          </a:p>
          <a:p>
            <a:r>
              <a:t>We agreed we would like to do a platform game, with a puzzle at the end of each platform level. </a:t>
            </a:r>
          </a:p>
          <a:p>
            <a:r>
              <a:t>We decided that we wanted a game for all the family to play. </a:t>
            </a:r>
          </a:p>
          <a:p>
            <a:r>
              <a:t>We decided we wanted a non-combative game with puzzles and challenges to overcome, and items to collect.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0699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02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xfrm>
            <a:off x="381000" y="685800"/>
            <a:ext cx="6096000" cy="3429000"/>
          </a:xfrm>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rPr dirty="0"/>
              <a:t>Things we did not do:</a:t>
            </a:r>
          </a:p>
          <a:p>
            <a:r>
              <a:rPr dirty="0"/>
              <a:t>1. Curvy shapes have rectangular hit boxes which looks odd</a:t>
            </a:r>
          </a:p>
          <a:p>
            <a:r>
              <a:rPr dirty="0"/>
              <a:t>Nothing we can do at this late stage in the game. </a:t>
            </a:r>
          </a:p>
          <a:p>
            <a:r>
              <a:rPr dirty="0"/>
              <a:t>2. Maze puzzle moves too quickly in response to keyboard keys</a:t>
            </a:r>
          </a:p>
          <a:p>
            <a:r>
              <a:rPr dirty="0"/>
              <a:t>3. Need instructions for how to drive menu (Enter key, not mouse clicks)</a:t>
            </a:r>
          </a:p>
          <a:p>
            <a:r>
              <a:rPr dirty="0"/>
              <a:t>4. Not clear why you should collect the baubles, or what the points are for.</a:t>
            </a:r>
          </a:p>
          <a:p>
            <a:r>
              <a:rPr dirty="0"/>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a:t>
            </a:r>
            <a:r>
              <a:rPr dirty="0" err="1"/>
              <a:t>colour</a:t>
            </a:r>
            <a:r>
              <a:rPr dirty="0"/>
              <a:t> as the fireplace base.</a:t>
            </a:r>
          </a:p>
          <a:p>
            <a:r>
              <a:rPr dirty="0"/>
              <a:t>6. Need a proper start menu to introduce the storyline to players and to access settings of the game, which is not implemented (which should be able to adjust volume and player outfit)</a:t>
            </a:r>
          </a:p>
          <a:p>
            <a:r>
              <a:rPr dirty="0"/>
              <a:t>7. Things that are included in the first term design report but not implemented (moving obstacles, high score table, incrementing timer, </a:t>
            </a:r>
            <a:r>
              <a:rPr dirty="0" err="1"/>
              <a:t>etc</a:t>
            </a:r>
            <a:r>
              <a:rPr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rPr dirty="0"/>
              <a:t>This questionnaire was from three testers, and was before we did all the fixes</a:t>
            </a:r>
            <a:r>
              <a:rPr lang="en-GB" dirty="0"/>
              <a:t> for the final submitted version</a:t>
            </a:r>
          </a:p>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xfrm>
            <a:off x="381000" y="685800"/>
            <a:ext cx="6096000" cy="3429000"/>
          </a:xfrm>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rPr dirty="0"/>
              <a:t>This questionnaire was from the previous testers, and was after we did all the fixes.</a:t>
            </a:r>
          </a:p>
          <a:p>
            <a:r>
              <a:rPr dirty="0"/>
              <a:t>The testers were not told what fixes had been applied; they were simply asked to re-test the game and submit new feedback.</a:t>
            </a:r>
            <a:endParaRPr lang="en-GB" dirty="0"/>
          </a:p>
          <a:p>
            <a:endParaRPr lang="en-GB" dirty="0"/>
          </a:p>
          <a:p>
            <a:r>
              <a:rPr lang="en-GB" dirty="0"/>
              <a:t>The</a:t>
            </a:r>
            <a:r>
              <a:rPr lang="en-GB" baseline="0" dirty="0"/>
              <a:t> results of the questionnaire significantly improved after the fixes</a:t>
            </a:r>
            <a:endParaRPr dirty="0"/>
          </a:p>
          <a:p>
            <a:endParaRPr dirty="0"/>
          </a:p>
          <a:p>
            <a:r>
              <a:rPr lang="en-GB" dirty="0"/>
              <a:t>One comment </a:t>
            </a:r>
            <a:r>
              <a:rPr dirty="0"/>
              <a:t>was:</a:t>
            </a:r>
          </a:p>
          <a:p>
            <a:r>
              <a:rPr dirty="0"/>
              <a:t>“A lot better. There are still irritating bits, but it is improved, and looks nice.</a:t>
            </a:r>
            <a:br>
              <a:rPr dirty="0"/>
            </a:br>
            <a:r>
              <a:rPr dirty="0"/>
              <a:t>I found it easy to move the player where I wanted - Mostly very good, though the elf maze still moves many steps unless I jab at the keyboard to only move one. The gameplay is more connected to the storyline after noticing the elf is fixing the house for Christmas.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381000" y="685800"/>
            <a:ext cx="6096000" cy="3429000"/>
          </a:xfrm>
          <a:prstGeom prst="rect">
            <a:avLst/>
          </a:prstGeom>
        </p:spPr>
        <p:txBody>
          <a:bodyPr/>
          <a:lstStyle/>
          <a:p>
            <a:endParaRPr/>
          </a:p>
        </p:txBody>
      </p:sp>
      <p:sp>
        <p:nvSpPr>
          <p:cNvPr id="67" name="Shape 67"/>
          <p:cNvSpPr>
            <a:spLocks noGrp="1"/>
          </p:cNvSpPr>
          <p:nvPr>
            <p:ph type="body" sz="quarter" idx="1"/>
          </p:nvPr>
        </p:nvSpPr>
        <p:spPr>
          <a:prstGeom prst="rect">
            <a:avLst/>
          </a:prstGeom>
        </p:spPr>
        <p:txBody>
          <a:bodyPr/>
          <a:lstStyle/>
          <a:p>
            <a:r>
              <a:rPr dirty="0"/>
              <a:t>We agreed that the game should have a Christmas theme, and that each level would gradually populate the Christmas Room, building up from a bare room to a room with all the trimmings for Christmas. </a:t>
            </a:r>
          </a:p>
          <a:p>
            <a:endParaRPr dirty="0"/>
          </a:p>
          <a:p>
            <a:r>
              <a:rPr dirty="0"/>
              <a:t>Leo was very keen to develop the graphics, and produced a suggestion sprite which we were very happy with. </a:t>
            </a:r>
          </a:p>
          <a:p>
            <a:r>
              <a:rPr dirty="0"/>
              <a:t>Gary developed the ideas for the platform levels and how they would be laid out. </a:t>
            </a:r>
          </a:p>
          <a:p>
            <a:r>
              <a:rPr dirty="0"/>
              <a:t>Ben came up with most of the ideas for the puzzles, and then coded these. </a:t>
            </a:r>
          </a:p>
          <a:p>
            <a:r>
              <a:rPr dirty="0"/>
              <a:t>Val developed the platforming, developing movement and touching code using ideas from our first Java Swing games (balls bouncing inside a window, rebounding off each other, and with effects of gravity). </a:t>
            </a:r>
          </a:p>
          <a:p>
            <a:r>
              <a:rPr dirty="0"/>
              <a:t>Alex set up the document and </a:t>
            </a:r>
            <a:r>
              <a:rPr dirty="0" err="1"/>
              <a:t>github</a:t>
            </a:r>
            <a:r>
              <a:rPr dirty="0"/>
              <a:t> areas, and the </a:t>
            </a:r>
            <a:r>
              <a:rPr dirty="0" err="1"/>
              <a:t>facebook</a:t>
            </a:r>
            <a:r>
              <a:rPr dirty="0"/>
              <a:t> group, and then did supporting code such as the main menu, lives and animation. </a:t>
            </a:r>
          </a:p>
          <a:p>
            <a:endParaRPr dirty="0"/>
          </a:p>
          <a:p>
            <a:r>
              <a:rPr dirty="0"/>
              <a:t>Code was always kept up to date in </a:t>
            </a:r>
            <a:r>
              <a:rPr dirty="0" err="1"/>
              <a:t>github</a:t>
            </a:r>
            <a:r>
              <a:rPr dirty="0"/>
              <a:t> – generally people were working on different areas, so there were rarely any clashes.</a:t>
            </a:r>
          </a:p>
          <a:p>
            <a:endParaRPr dirty="0"/>
          </a:p>
          <a:p>
            <a:r>
              <a:rPr dirty="0"/>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381000" y="685800"/>
            <a:ext cx="6096000" cy="3429000"/>
          </a:xfrm>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r>
              <a:rPr dirty="0"/>
              <a:t>There are 4 levels, gradually increasing in difficulty.  The level or puzzle to be played is selected from the game menu.  You can only select a platform/level when you’ve completed the previous platform; you always start at the first platform.</a:t>
            </a:r>
          </a:p>
          <a:p>
            <a:r>
              <a:rPr dirty="0"/>
              <a:t>The Christmas Room needs to be populated with 4 types of item: a tree, decorations, food, and presents.  Each level of the game achieves one type of aspect.  The platform and puzzle are paired, and relate to the aspect being achieved.</a:t>
            </a:r>
          </a:p>
          <a:p>
            <a:endParaRPr dirty="0"/>
          </a:p>
          <a:p>
            <a:r>
              <a:rPr dirty="0"/>
              <a:t>There is a simple player sprite moving through the platforms.  There are no weapons or enemies, but there are hazards to avoid and items to collect.  Each level has one special item, the key, that must be collected to allow the player to exit at the end of the platform.</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xfrm>
            <a:off x="381000" y="685800"/>
            <a:ext cx="6096000" cy="3429000"/>
          </a:xfrm>
          <a:prstGeom prst="rect">
            <a:avLst/>
          </a:prstGeom>
        </p:spPr>
        <p:txBody>
          <a:bodyPr/>
          <a:lstStyle/>
          <a:p>
            <a:endParaRPr/>
          </a:p>
        </p:txBody>
      </p:sp>
      <p:sp>
        <p:nvSpPr>
          <p:cNvPr id="93" name="Shape 93"/>
          <p:cNvSpPr>
            <a:spLocks noGrp="1"/>
          </p:cNvSpPr>
          <p:nvPr>
            <p:ph type="body" sz="quarter" idx="1"/>
          </p:nvPr>
        </p:nvSpPr>
        <p:spPr>
          <a:prstGeom prst="rect">
            <a:avLst/>
          </a:prstGeom>
        </p:spPr>
        <p:txBody>
          <a:bodyPr/>
          <a:lstStyle/>
          <a:p>
            <a:pPr>
              <a:defRPr b="1"/>
            </a:pPr>
            <a:r>
              <a:t>PROGRESS: </a:t>
            </a:r>
            <a:r>
              <a:rPr b="0"/>
              <a:t>After each level, the player is returned to the menu, where they can see the newly decorated Christmas Room and the items they have collected.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r>
              <a:rPr dirty="0"/>
              <a:t>Level 1 is in the forest.  The player must cross the lake collecting baubles and the key, without falling in the water.  This introduces the style of movement using WASD (or arrow keys and space), how platforms are navigated and the pitfalls.  Moving upwards is done as a jump, and can only be done when the player is standing on something.  The player is affected by gravity. </a:t>
            </a:r>
          </a:p>
          <a:p>
            <a:endParaRPr dirty="0"/>
          </a:p>
          <a:p>
            <a:r>
              <a:rPr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a:t>
            </a:r>
            <a:r>
              <a:rPr dirty="0" err="1"/>
              <a:t>manoeuvring</a:t>
            </a:r>
            <a:r>
              <a:rPr dirty="0"/>
              <a:t> to successfully cross the attic.  There are “tunnels” where the player cannot jump upwards through the ceiling, as well as platforms that can be jumped up/down onto.</a:t>
            </a:r>
          </a:p>
          <a:p>
            <a:endParaRPr dirty="0"/>
          </a:p>
          <a:p>
            <a:r>
              <a:rPr dirty="0"/>
              <a:t>The player has three lives at the start of each level.  Hitting a hazard, or falling off the bottom of the screen, loses a life and resets the character back to the start of that platform (although they retain any items collected so far).</a:t>
            </a:r>
          </a:p>
          <a:p>
            <a:r>
              <a:rPr dirty="0"/>
              <a:t>If they lose all three lives, the platform game exits and they have to start that level again from the beginning. </a:t>
            </a:r>
          </a:p>
          <a:p>
            <a:endParaRPr dirty="0"/>
          </a:p>
          <a:p>
            <a:r>
              <a:rPr dirty="0"/>
              <a:t>Level 3 is in the kitchen.  There are a lot more hazards here – fires and knives to be avoided.  These are awkwardly placed, so that great care must be taken in navigating the kitchen. </a:t>
            </a:r>
          </a:p>
          <a:p>
            <a:endParaRPr dirty="0"/>
          </a:p>
          <a:p>
            <a:r>
              <a:rPr dirty="0"/>
              <a:t>Level 4 is Santa’s sleigh navigating roofs.  Unlike the other platforms, the sleigh moves left/right automatically, and gradually drifts downwards.  The arrow keys can be used to change direction or boost movement.</a:t>
            </a:r>
          </a:p>
          <a:p>
            <a:r>
              <a:rPr dirty="0"/>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381000" y="685800"/>
            <a:ext cx="6096000" cy="3429000"/>
          </a:xfrm>
          <a:prstGeom prst="rect">
            <a:avLst/>
          </a:prstGeom>
        </p:spPr>
        <p:txBody>
          <a:bodyPr/>
          <a:lstStyle/>
          <a:p>
            <a:endParaRPr/>
          </a:p>
        </p:txBody>
      </p:sp>
      <p:sp>
        <p:nvSpPr>
          <p:cNvPr id="120" name="Shape 120"/>
          <p:cNvSpPr>
            <a:spLocks noGrp="1"/>
          </p:cNvSpPr>
          <p:nvPr>
            <p:ph type="body" sz="quarter" idx="1"/>
          </p:nvPr>
        </p:nvSpPr>
        <p:spPr>
          <a:prstGeom prst="rect">
            <a:avLst/>
          </a:prstGeom>
        </p:spPr>
        <p:txBody>
          <a:bodyPr/>
          <a:lstStyle/>
          <a:p>
            <a:r>
              <a:rPr lang="en-GB" dirty="0"/>
              <a:t>What makes a Good Game?</a:t>
            </a:r>
          </a:p>
          <a:p>
            <a:pPr marL="171450" indent="-171450">
              <a:buFontTx/>
              <a:buChar char="-"/>
            </a:pPr>
            <a:r>
              <a:rPr lang="en-GB" dirty="0"/>
              <a:t>Playing games is about making decisions that have a real impact on the game</a:t>
            </a:r>
          </a:p>
          <a:p>
            <a:pPr marL="171450" indent="-171450">
              <a:buFontTx/>
              <a:buChar char="-"/>
            </a:pPr>
            <a:r>
              <a:rPr lang="en-GB" dirty="0"/>
              <a:t>Playing a good game is about control / freedom for the player to explore / do things their own way</a:t>
            </a:r>
          </a:p>
          <a:p>
            <a:pPr marL="171450" indent="-171450">
              <a:buFontTx/>
              <a:buChar char="-"/>
            </a:pPr>
            <a:r>
              <a:rPr lang="en-GB" dirty="0"/>
              <a:t>A game needs a goal.  Long games need </a:t>
            </a:r>
            <a:r>
              <a:rPr lang="en-GB" dirty="0" err="1"/>
              <a:t>subgoals</a:t>
            </a:r>
            <a:endParaRPr lang="en-GB" dirty="0"/>
          </a:p>
          <a:p>
            <a:pPr marL="171450" indent="-171450">
              <a:buFontTx/>
              <a:buChar char="-"/>
            </a:pPr>
            <a:r>
              <a:rPr lang="en-GB" dirty="0"/>
              <a:t>Goals should progressively get harder to reach, starting by letting player get used to how to play, but not being too difficult</a:t>
            </a:r>
          </a:p>
          <a:p>
            <a:pPr marL="171450" indent="-171450">
              <a:buFontTx/>
              <a:buChar char="-"/>
            </a:pPr>
            <a:r>
              <a:rPr lang="en-GB" dirty="0"/>
              <a:t>Failure can put off a player; players should not feel they have made a disastrous mistake they could have avoided</a:t>
            </a:r>
          </a:p>
          <a:p>
            <a:pPr marL="171450" indent="-171450">
              <a:buFontTx/>
              <a:buChar char="-"/>
            </a:pPr>
            <a:r>
              <a:rPr lang="en-GB" dirty="0"/>
              <a:t>Bad decisions should not be penalised too harshly; losing the game should be the result of a Serious error; interesting decisions make the game more interesting</a:t>
            </a:r>
          </a:p>
          <a:p>
            <a:pPr marL="171450" indent="-171450">
              <a:buFontTx/>
              <a:buChar char="-"/>
            </a:pPr>
            <a:r>
              <a:rPr lang="en-GB" dirty="0"/>
              <a:t>Good games have surprises all the way to the end; new features should be added gradually, matching the player’s ability</a:t>
            </a:r>
          </a:p>
          <a:p>
            <a:pPr marL="171450" indent="-171450">
              <a:buFontTx/>
              <a:buChar char="-"/>
            </a:pPr>
            <a:r>
              <a:rPr lang="en-GB" dirty="0"/>
              <a:t>Rewards should not be too big nor too small – people are picky, but also greedy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381000" y="685800"/>
            <a:ext cx="6096000" cy="3429000"/>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endParaRPr/>
          </a:p>
        </p:txBody>
      </p:sp>
      <p:sp>
        <p:nvSpPr>
          <p:cNvPr id="112" name="Shape 11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37990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3498"/>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p:cNvGrpSpPr/>
          <p:nvPr/>
        </p:nvGrpSpPr>
        <p:grpSpPr>
          <a:xfrm>
            <a:off x="731837" y="477837"/>
            <a:ext cx="10709276" cy="6022976"/>
            <a:chOff x="0" y="0"/>
            <a:chExt cx="10709275" cy="6022974"/>
          </a:xfrm>
        </p:grpSpPr>
        <p:grpSp>
          <p:nvGrpSpPr>
            <p:cNvPr id="29" name="Group"/>
            <p:cNvGrpSpPr/>
            <p:nvPr/>
          </p:nvGrpSpPr>
          <p:grpSpPr>
            <a:xfrm>
              <a:off x="8240" y="0"/>
              <a:ext cx="10701036" cy="6022975"/>
              <a:chOff x="0" y="0"/>
              <a:chExt cx="10701034" cy="6022974"/>
            </a:xfrm>
          </p:grpSpPr>
          <p:pic>
            <p:nvPicPr>
              <p:cNvPr id="27" name="Picture 3" descr="Picture 3"/>
              <p:cNvPicPr>
                <a:picLocks noChangeAspect="1"/>
              </p:cNvPicPr>
              <p:nvPr/>
            </p:nvPicPr>
            <p:blipFill>
              <a:blip r:embed="rId2">
                <a:extLst/>
              </a:blip>
              <a:stretch>
                <a:fillRect/>
              </a:stretch>
            </p:blipFill>
            <p:spPr>
              <a:xfrm>
                <a:off x="0" y="0"/>
                <a:ext cx="10701035" cy="6022975"/>
              </a:xfrm>
              <a:prstGeom prst="rect">
                <a:avLst/>
              </a:prstGeom>
              <a:ln w="12700" cap="flat">
                <a:noFill/>
                <a:miter lim="400000"/>
              </a:ln>
              <a:effectLst/>
            </p:spPr>
          </p:pic>
          <p:pic>
            <p:nvPicPr>
              <p:cNvPr id="28" name="Picture 4" descr="Picture 4"/>
              <p:cNvPicPr>
                <a:picLocks noChangeAspect="1"/>
              </p:cNvPicPr>
              <p:nvPr/>
            </p:nvPicPr>
            <p:blipFill>
              <a:blip r:embed="rId3">
                <a:extLst/>
              </a:blip>
              <a:stretch>
                <a:fillRect/>
              </a:stretch>
            </p:blipFill>
            <p:spPr>
              <a:xfrm>
                <a:off x="967069" y="723166"/>
                <a:ext cx="6195576" cy="4464909"/>
              </a:xfrm>
              <a:prstGeom prst="rect">
                <a:avLst/>
              </a:prstGeom>
              <a:ln w="12700" cap="flat">
                <a:noFill/>
                <a:miter lim="400000"/>
              </a:ln>
              <a:effectLst/>
            </p:spPr>
          </p:pic>
        </p:grpSp>
        <p:pic>
          <p:nvPicPr>
            <p:cNvPr id="30" name="Picture 6" descr="Picture 6"/>
            <p:cNvPicPr>
              <a:picLocks noChangeAspect="1"/>
            </p:cNvPicPr>
            <p:nvPr/>
          </p:nvPicPr>
          <p:blipFill>
            <a:blip r:embed="rId4">
              <a:extLst/>
            </a:blip>
            <a:stretch>
              <a:fillRect/>
            </a:stretch>
          </p:blipFill>
          <p:spPr>
            <a:xfrm>
              <a:off x="8301850" y="5031604"/>
              <a:ext cx="597043" cy="749512"/>
            </a:xfrm>
            <a:prstGeom prst="rect">
              <a:avLst/>
            </a:prstGeom>
            <a:ln w="12700" cap="flat">
              <a:noFill/>
              <a:miter lim="400000"/>
            </a:ln>
            <a:effectLst/>
          </p:spPr>
        </p:pic>
        <p:sp>
          <p:nvSpPr>
            <p:cNvPr id="31" name="TextBox 7"/>
            <p:cNvSpPr txBox="1"/>
            <p:nvPr/>
          </p:nvSpPr>
          <p:spPr>
            <a:xfrm>
              <a:off x="8241" y="963872"/>
              <a:ext cx="10701034" cy="1069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6600">
                  <a:solidFill>
                    <a:srgbClr val="FFFFFF"/>
                  </a:solidFill>
                </a:defRPr>
              </a:lvl1pPr>
            </a:lstStyle>
            <a:p>
              <a:r>
                <a:rPr dirty="0"/>
                <a:t>D2 Presentation</a:t>
              </a:r>
            </a:p>
          </p:txBody>
        </p:sp>
        <p:sp>
          <p:nvSpPr>
            <p:cNvPr id="32" name="TextBox 8"/>
            <p:cNvSpPr txBox="1"/>
            <p:nvPr/>
          </p:nvSpPr>
          <p:spPr>
            <a:xfrm>
              <a:off x="3" y="3340633"/>
              <a:ext cx="10701034" cy="1501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ctr">
                <a:defRPr sz="4000">
                  <a:solidFill>
                    <a:srgbClr val="FFFFFF"/>
                  </a:solidFill>
                </a:defRPr>
              </a:pPr>
              <a:r>
                <a:t>Group A3</a:t>
              </a:r>
            </a:p>
            <a:p>
              <a:pPr algn="ctr">
                <a:defRPr sz="2800">
                  <a:solidFill>
                    <a:srgbClr val="FFFFFF"/>
                  </a:solidFill>
                </a:defRPr>
              </a:pPr>
              <a:r>
                <a:t>Alex Carolan, Matty Conway, Gary Fung, </a:t>
              </a:r>
              <a:br/>
              <a:r>
                <a:t>Leo Lam, Ben Kendall, Val Williams</a:t>
              </a:r>
            </a:p>
          </p:txBody>
        </p:sp>
        <p:sp>
          <p:nvSpPr>
            <p:cNvPr id="33" name="TextBox 9"/>
            <p:cNvSpPr txBox="1"/>
            <p:nvPr/>
          </p:nvSpPr>
          <p:spPr>
            <a:xfrm>
              <a:off x="0" y="2092534"/>
              <a:ext cx="10701034" cy="1069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6600">
                  <a:solidFill>
                    <a:srgbClr val="7030A0"/>
                  </a:solidFill>
                </a:defRPr>
              </a:lvl1pPr>
            </a:lstStyle>
            <a:p>
              <a:r>
                <a:t>The Christmas Game</a:t>
              </a:r>
            </a:p>
          </p:txBody>
        </p:sp>
        <p:pic>
          <p:nvPicPr>
            <p:cNvPr id="34" name="Picture 10" descr="Picture 10"/>
            <p:cNvPicPr>
              <a:picLocks noChangeAspect="1"/>
            </p:cNvPicPr>
            <p:nvPr/>
          </p:nvPicPr>
          <p:blipFill>
            <a:blip r:embed="rId5">
              <a:extLst/>
            </a:blip>
            <a:stretch>
              <a:fillRect/>
            </a:stretch>
          </p:blipFill>
          <p:spPr>
            <a:xfrm>
              <a:off x="517630" y="2289541"/>
              <a:ext cx="304805" cy="285767"/>
            </a:xfrm>
            <a:prstGeom prst="rect">
              <a:avLst/>
            </a:prstGeom>
            <a:ln w="12700" cap="flat">
              <a:noFill/>
              <a:miter lim="400000"/>
            </a:ln>
            <a:effectLst/>
          </p:spPr>
        </p:pic>
        <p:pic>
          <p:nvPicPr>
            <p:cNvPr id="35" name="Picture 11" descr="Picture 11"/>
            <p:cNvPicPr>
              <a:picLocks noChangeAspect="1"/>
            </p:cNvPicPr>
            <p:nvPr/>
          </p:nvPicPr>
          <p:blipFill>
            <a:blip r:embed="rId5">
              <a:extLst/>
            </a:blip>
            <a:stretch>
              <a:fillRect/>
            </a:stretch>
          </p:blipFill>
          <p:spPr>
            <a:xfrm>
              <a:off x="913050" y="2301898"/>
              <a:ext cx="304805" cy="285767"/>
            </a:xfrm>
            <a:prstGeom prst="rect">
              <a:avLst/>
            </a:prstGeom>
            <a:ln w="12700" cap="flat">
              <a:noFill/>
              <a:miter lim="400000"/>
            </a:ln>
            <a:effectLst/>
          </p:spPr>
        </p:pic>
        <p:pic>
          <p:nvPicPr>
            <p:cNvPr id="36" name="Picture 12" descr="Picture 12"/>
            <p:cNvPicPr>
              <a:picLocks noChangeAspect="1"/>
            </p:cNvPicPr>
            <p:nvPr/>
          </p:nvPicPr>
          <p:blipFill>
            <a:blip r:embed="rId5">
              <a:extLst/>
            </a:blip>
            <a:stretch>
              <a:fillRect/>
            </a:stretch>
          </p:blipFill>
          <p:spPr>
            <a:xfrm>
              <a:off x="1296111" y="2301897"/>
              <a:ext cx="304804" cy="285767"/>
            </a:xfrm>
            <a:prstGeom prst="rect">
              <a:avLst/>
            </a:prstGeom>
            <a:ln w="12700" cap="flat">
              <a:noFill/>
              <a:miter lim="400000"/>
            </a:ln>
            <a:effectLst/>
          </p:spPr>
        </p:pic>
        <p:pic>
          <p:nvPicPr>
            <p:cNvPr id="37" name="Picture 13" descr="Picture 13"/>
            <p:cNvPicPr>
              <a:picLocks noChangeAspect="1"/>
            </p:cNvPicPr>
            <p:nvPr/>
          </p:nvPicPr>
          <p:blipFill>
            <a:blip r:embed="rId6">
              <a:extLst/>
            </a:blip>
            <a:stretch>
              <a:fillRect/>
            </a:stretch>
          </p:blipFill>
          <p:spPr>
            <a:xfrm flipH="1">
              <a:off x="1318258" y="1060437"/>
              <a:ext cx="352430" cy="333394"/>
            </a:xfrm>
            <a:prstGeom prst="rect">
              <a:avLst/>
            </a:prstGeom>
            <a:ln w="12700" cap="flat">
              <a:noFill/>
              <a:miter lim="400000"/>
            </a:ln>
            <a:effectLst/>
          </p:spPr>
        </p:pic>
        <p:pic>
          <p:nvPicPr>
            <p:cNvPr id="38" name="Picture 14" descr="Picture 14"/>
            <p:cNvPicPr>
              <a:picLocks noChangeAspect="1"/>
            </p:cNvPicPr>
            <p:nvPr/>
          </p:nvPicPr>
          <p:blipFill>
            <a:blip r:embed="rId7">
              <a:extLst/>
            </a:blip>
            <a:stretch>
              <a:fillRect/>
            </a:stretch>
          </p:blipFill>
          <p:spPr>
            <a:xfrm>
              <a:off x="6613835" y="2233737"/>
              <a:ext cx="241358" cy="215962"/>
            </a:xfrm>
            <a:prstGeom prst="rect">
              <a:avLst/>
            </a:prstGeom>
            <a:ln w="12700" cap="flat">
              <a:noFill/>
              <a:miter lim="400000"/>
            </a:ln>
            <a:effectLst/>
          </p:spPr>
        </p:pic>
        <p:pic>
          <p:nvPicPr>
            <p:cNvPr id="39" name="Picture 15" descr="Picture 15"/>
            <p:cNvPicPr>
              <a:picLocks noChangeAspect="1"/>
            </p:cNvPicPr>
            <p:nvPr/>
          </p:nvPicPr>
          <p:blipFill>
            <a:blip r:embed="rId7">
              <a:extLst/>
            </a:blip>
            <a:stretch>
              <a:fillRect/>
            </a:stretch>
          </p:blipFill>
          <p:spPr>
            <a:xfrm>
              <a:off x="3083822" y="2237853"/>
              <a:ext cx="241359" cy="215962"/>
            </a:xfrm>
            <a:prstGeom prst="rect">
              <a:avLst/>
            </a:prstGeom>
            <a:ln w="12700" cap="flat">
              <a:noFill/>
              <a:miter lim="400000"/>
            </a:ln>
            <a:effectLst/>
          </p:spPr>
        </p:pic>
        <p:pic>
          <p:nvPicPr>
            <p:cNvPr id="40" name="Picture 16" descr="Picture 16"/>
            <p:cNvPicPr>
              <a:picLocks noChangeAspect="1"/>
            </p:cNvPicPr>
            <p:nvPr/>
          </p:nvPicPr>
          <p:blipFill>
            <a:blip r:embed="rId8">
              <a:extLst/>
            </a:blip>
            <a:stretch>
              <a:fillRect/>
            </a:stretch>
          </p:blipFill>
          <p:spPr>
            <a:xfrm>
              <a:off x="9291996" y="786225"/>
              <a:ext cx="457205" cy="628684"/>
            </a:xfrm>
            <a:prstGeom prst="rect">
              <a:avLst/>
            </a:prstGeom>
            <a:ln w="12700" cap="flat">
              <a:noFill/>
              <a:miter lim="400000"/>
            </a:ln>
            <a:effectLst/>
          </p:spPr>
        </p:pic>
        <p:pic>
          <p:nvPicPr>
            <p:cNvPr id="41" name="Picture 17" descr="Picture 17"/>
            <p:cNvPicPr>
              <a:picLocks noChangeAspect="1"/>
            </p:cNvPicPr>
            <p:nvPr/>
          </p:nvPicPr>
          <p:blipFill>
            <a:blip r:embed="rId9">
              <a:extLst/>
            </a:blip>
            <a:stretch>
              <a:fillRect/>
            </a:stretch>
          </p:blipFill>
          <p:spPr>
            <a:xfrm>
              <a:off x="719371" y="786225"/>
              <a:ext cx="457205" cy="628684"/>
            </a:xfrm>
            <a:prstGeom prst="rect">
              <a:avLst/>
            </a:prstGeom>
            <a:ln w="12700" cap="flat">
              <a:noFill/>
              <a:miter lim="400000"/>
            </a:ln>
            <a:effectLst/>
          </p:spPr>
        </p:pic>
        <p:pic>
          <p:nvPicPr>
            <p:cNvPr id="42" name="Picture 20" descr="Picture 20"/>
            <p:cNvPicPr>
              <a:picLocks noChangeAspect="1"/>
            </p:cNvPicPr>
            <p:nvPr/>
          </p:nvPicPr>
          <p:blipFill>
            <a:blip r:embed="rId10">
              <a:extLst/>
            </a:blip>
            <a:stretch>
              <a:fillRect/>
            </a:stretch>
          </p:blipFill>
          <p:spPr>
            <a:xfrm>
              <a:off x="790809" y="4501193"/>
              <a:ext cx="738200" cy="738232"/>
            </a:xfrm>
            <a:prstGeom prst="rect">
              <a:avLst/>
            </a:prstGeom>
            <a:ln w="12700" cap="flat">
              <a:noFill/>
              <a:miter lim="400000"/>
            </a:ln>
            <a:effectLst/>
          </p:spPr>
        </p:pic>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a:t>
            </a:r>
            <a:r>
              <a:rPr lang="en-GB" dirty="0"/>
              <a:t>Implementation Challenges - Graphics</a:t>
            </a:r>
            <a:r>
              <a:rPr dirty="0"/>
              <a:t>	</a:t>
            </a:r>
            <a:r>
              <a:rPr i="1" dirty="0"/>
              <a:t>(</a:t>
            </a:r>
            <a:r>
              <a:rPr lang="en-GB" i="1" dirty="0"/>
              <a:t>3</a:t>
            </a:r>
            <a:r>
              <a:rPr i="1" dirty="0"/>
              <a:t>)</a:t>
            </a:r>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4580134"/>
            <a:ext cx="7032625" cy="31393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lnSpc>
                <a:spcPct val="90000"/>
              </a:lnSpc>
              <a:spcBef>
                <a:spcPts val="600"/>
              </a:spcBef>
              <a:defRPr sz="1600" b="1"/>
            </a:pPr>
            <a:endParaRPr b="0"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3260" y="5508171"/>
            <a:ext cx="1528258" cy="501582"/>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5620" y="5260282"/>
            <a:ext cx="597036" cy="749471"/>
          </a:xfrm>
          <a:prstGeom prst="rect">
            <a:avLst/>
          </a:prstGeom>
        </p:spPr>
      </p:pic>
      <p:sp>
        <p:nvSpPr>
          <p:cNvPr id="2" name="TextBox 1"/>
          <p:cNvSpPr txBox="1"/>
          <p:nvPr/>
        </p:nvSpPr>
        <p:spPr>
          <a:xfrm>
            <a:off x="925287" y="952986"/>
            <a:ext cx="10167369" cy="5262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First time doing pixel graphics, took some time to get used to and figure out the right designing method</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However, I got used to it then creating graphics became easier and faster</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2800" b="0" i="0" u="none" strike="noStrike" cap="none" spc="0" normalizeH="0" baseline="0" dirty="0">
                <a:ln>
                  <a:noFill/>
                </a:ln>
                <a:solidFill>
                  <a:srgbClr val="000000"/>
                </a:solidFill>
                <a:effectLst/>
                <a:uFillTx/>
                <a:sym typeface="Calibri"/>
              </a:rPr>
              <a:t>Needed to animate player sprite images, had</a:t>
            </a:r>
            <a:r>
              <a:rPr kumimoji="0" lang="en-GB" sz="2800" b="0" i="0" u="none" strike="noStrike" cap="none" spc="0" normalizeH="0" dirty="0">
                <a:ln>
                  <a:noFill/>
                </a:ln>
                <a:solidFill>
                  <a:srgbClr val="000000"/>
                </a:solidFill>
                <a:effectLst/>
                <a:uFillTx/>
                <a:sym typeface="Calibri"/>
              </a:rPr>
              <a:t> to re-learn animating, and draw several versions of the same thing</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Although there are lots of Christmas images to base it on, it was hard to decide which references and ideas to use</a:t>
            </a:r>
          </a:p>
          <a:p>
            <a:pPr marL="457200" marR="0" indent="-4572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sz="2800" dirty="0"/>
              <a:t>Lots of discussions with team on style to use (cartoon, old-fashioned, </a:t>
            </a:r>
            <a:r>
              <a:rPr lang="en-GB" sz="2800" dirty="0" err="1"/>
              <a:t>etc</a:t>
            </a:r>
            <a:r>
              <a:rPr lang="en-GB" sz="2800" dirty="0"/>
              <a:t>)</a:t>
            </a:r>
          </a:p>
          <a:p>
            <a:pPr marL="0" marR="0" indent="0" algn="l" defTabSz="914400" rtl="0" fontAlgn="auto" latinLnBrk="0" hangingPunct="0">
              <a:lnSpc>
                <a:spcPct val="100000"/>
              </a:lnSpc>
              <a:spcBef>
                <a:spcPts val="0"/>
              </a:spcBef>
              <a:spcAft>
                <a:spcPts val="0"/>
              </a:spcAft>
              <a:buClrTx/>
              <a:buSzTx/>
              <a:buFontTx/>
              <a:buNone/>
              <a:tabLst/>
            </a:pPr>
            <a:r>
              <a:rPr lang="en-GB" sz="2800" dirty="0"/>
              <a:t> </a:t>
            </a:r>
            <a:endParaRPr kumimoji="0" lang="en-GB" sz="2800" b="0" i="0" u="none" strike="noStrike" cap="none" spc="0" normalizeH="0" baseline="0" dirty="0">
              <a:ln>
                <a:noFill/>
              </a:ln>
              <a:solidFill>
                <a:srgbClr val="000000"/>
              </a:solidFill>
              <a:effectLst/>
              <a:uFillTx/>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GB" sz="28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285377089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3">
            <a:extLst/>
          </a:blip>
          <a:srcRect t="856"/>
          <a:stretch>
            <a:fillRect/>
          </a:stretch>
        </p:blipFill>
        <p:spPr>
          <a:xfrm>
            <a:off x="3059112" y="-1"/>
            <a:ext cx="9132888" cy="6858001"/>
          </a:xfrm>
          <a:prstGeom prst="rect">
            <a:avLst/>
          </a:prstGeom>
          <a:ln w="12700">
            <a:miter lim="400000"/>
          </a:ln>
        </p:spPr>
      </p:pic>
      <p:pic>
        <p:nvPicPr>
          <p:cNvPr id="206" name="Picture 4" descr="Picture 4"/>
          <p:cNvPicPr>
            <a:picLocks noChangeAspect="1"/>
          </p:cNvPicPr>
          <p:nvPr/>
        </p:nvPicPr>
        <p:blipFill>
          <a:blip r:embed="rId3">
            <a:extLst/>
          </a:blip>
          <a:srcRect t="856"/>
          <a:stretch>
            <a:fillRect/>
          </a:stretch>
        </p:blipFill>
        <p:spPr>
          <a:xfrm>
            <a:off x="0" y="0"/>
            <a:ext cx="9131300" cy="6856413"/>
          </a:xfrm>
          <a:prstGeom prst="rect">
            <a:avLst/>
          </a:prstGeom>
          <a:ln w="12700">
            <a:miter lim="400000"/>
          </a:ln>
        </p:spPr>
      </p:pic>
      <p:sp>
        <p:nvSpPr>
          <p:cNvPr id="207"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Design Changes	</a:t>
            </a:r>
            <a:r>
              <a:rPr i="1" dirty="0"/>
              <a:t>(3)</a:t>
            </a:r>
          </a:p>
        </p:txBody>
      </p:sp>
      <p:sp>
        <p:nvSpPr>
          <p:cNvPr id="208"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209" name="Rectangle 14"/>
          <p:cNvSpPr txBox="1"/>
          <p:nvPr/>
        </p:nvSpPr>
        <p:spPr>
          <a:xfrm>
            <a:off x="1053296" y="1523281"/>
            <a:ext cx="10174147" cy="392415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nchor="ctr">
            <a:spAutoFit/>
          </a:bodyPr>
          <a:lstStyle/>
          <a:p>
            <a:pPr>
              <a:defRPr b="1"/>
            </a:pPr>
            <a:r>
              <a:rPr dirty="0"/>
              <a:t>Moveable Objects:  </a:t>
            </a:r>
            <a:r>
              <a:rPr lang="en-GB" b="0" dirty="0"/>
              <a:t>We</a:t>
            </a:r>
            <a:r>
              <a:rPr b="0" dirty="0"/>
              <a:t> </a:t>
            </a:r>
            <a:r>
              <a:rPr b="0" dirty="0" err="1"/>
              <a:t>develo</a:t>
            </a:r>
            <a:r>
              <a:rPr lang="en-GB" b="0" dirty="0" err="1"/>
              <a:t>ped</a:t>
            </a:r>
            <a:r>
              <a:rPr b="0" dirty="0"/>
              <a:t> functionality incrementally.  We thought it more important to resolve problems identified during testing rather than include moveable objects.  We did not have time to do both, adding moveable objects is not straightforward, and the game works without them.</a:t>
            </a:r>
          </a:p>
          <a:p>
            <a:pPr>
              <a:spcBef>
                <a:spcPts val="600"/>
              </a:spcBef>
              <a:defRPr b="1"/>
            </a:pPr>
            <a:r>
              <a:rPr dirty="0"/>
              <a:t>Hazard Invincibility:  </a:t>
            </a:r>
            <a:r>
              <a:rPr b="0" dirty="0"/>
              <a:t>We originally expected that a hazard would cause damage with some visible notification (e.g. flashing), and the player would have a short period of invincibility to get out of danger.  However, it was easier and more consistent to implement hazards the same as </a:t>
            </a:r>
            <a:r>
              <a:rPr lang="en-GB" b="0" dirty="0"/>
              <a:t>pitfalls</a:t>
            </a:r>
            <a:r>
              <a:rPr b="0" dirty="0"/>
              <a:t>, i.e. by moving the player back to the start of the platform (or back to the main menu if they’ve used all their lives).</a:t>
            </a:r>
          </a:p>
          <a:p>
            <a:pPr>
              <a:spcBef>
                <a:spcPts val="600"/>
              </a:spcBef>
              <a:defRPr b="1"/>
            </a:pPr>
            <a:r>
              <a:rPr dirty="0"/>
              <a:t>Sleigh Movement:  </a:t>
            </a:r>
            <a:r>
              <a:rPr b="0" dirty="0"/>
              <a:t>We expected to control the height of the sleigh using the space bar.  We had also expected to make the sprite jump using the space bar. </a:t>
            </a:r>
            <a:r>
              <a:rPr lang="en-GB" b="0" dirty="0"/>
              <a:t> V</a:t>
            </a:r>
            <a:r>
              <a:rPr b="0" dirty="0" err="1"/>
              <a:t>ertical</a:t>
            </a:r>
            <a:r>
              <a:rPr b="0" dirty="0"/>
              <a:t> movement is </a:t>
            </a:r>
            <a:r>
              <a:rPr lang="en-GB" b="0" dirty="0"/>
              <a:t>mainly done </a:t>
            </a:r>
            <a:r>
              <a:rPr b="0" dirty="0"/>
              <a:t>using W (or Up arrow)</a:t>
            </a:r>
            <a:r>
              <a:rPr lang="en-GB" b="0" dirty="0"/>
              <a:t> rather than space bar</a:t>
            </a:r>
            <a:r>
              <a:rPr b="0" dirty="0"/>
              <a:t>.</a:t>
            </a:r>
          </a:p>
          <a:p>
            <a:pPr>
              <a:spcBef>
                <a:spcPts val="600"/>
              </a:spcBef>
              <a:defRPr b="1"/>
            </a:pPr>
            <a:r>
              <a:rPr dirty="0"/>
              <a:t>Timing and Player Score:  </a:t>
            </a:r>
            <a:r>
              <a:rPr b="0" dirty="0"/>
              <a:t>We expected to track the playing time per level; this was never implemented.</a:t>
            </a:r>
            <a:br>
              <a:rPr b="0" dirty="0"/>
            </a:br>
            <a:r>
              <a:rPr b="0" dirty="0"/>
              <a:t>We did not fully think through how to handle scores.  The game track</a:t>
            </a:r>
            <a:r>
              <a:rPr lang="en-GB" b="0" dirty="0"/>
              <a:t>s items collected within each platform, and awards 100 points</a:t>
            </a:r>
            <a:r>
              <a:rPr b="0" dirty="0"/>
              <a:t>.  </a:t>
            </a:r>
            <a:r>
              <a:rPr lang="en-GB" b="0" dirty="0"/>
              <a:t>We did not </a:t>
            </a:r>
            <a:r>
              <a:rPr b="0" dirty="0" err="1"/>
              <a:t>implemen</a:t>
            </a:r>
            <a:r>
              <a:rPr lang="en-GB" b="0" dirty="0"/>
              <a:t>t the intended High Score table</a:t>
            </a:r>
            <a:r>
              <a:rPr b="0"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6" descr="Picture 6"/>
          <p:cNvPicPr>
            <a:picLocks noChangeAspect="1"/>
          </p:cNvPicPr>
          <p:nvPr/>
        </p:nvPicPr>
        <p:blipFill>
          <a:blip r:embed="rId3">
            <a:extLst/>
          </a:blip>
          <a:srcRect t="856"/>
          <a:stretch>
            <a:fillRect/>
          </a:stretch>
        </p:blipFill>
        <p:spPr>
          <a:xfrm>
            <a:off x="3059112" y="-1"/>
            <a:ext cx="9132888" cy="6858001"/>
          </a:xfrm>
          <a:prstGeom prst="rect">
            <a:avLst/>
          </a:prstGeom>
          <a:ln w="12700">
            <a:miter lim="400000"/>
          </a:ln>
        </p:spPr>
      </p:pic>
      <p:pic>
        <p:nvPicPr>
          <p:cNvPr id="212" name="Picture 4" descr="Picture 4"/>
          <p:cNvPicPr>
            <a:picLocks noChangeAspect="1"/>
          </p:cNvPicPr>
          <p:nvPr/>
        </p:nvPicPr>
        <p:blipFill>
          <a:blip r:embed="rId3">
            <a:extLst/>
          </a:blip>
          <a:srcRect t="856"/>
          <a:stretch>
            <a:fillRect/>
          </a:stretch>
        </p:blipFill>
        <p:spPr>
          <a:xfrm>
            <a:off x="0" y="0"/>
            <a:ext cx="9131300" cy="6856413"/>
          </a:xfrm>
          <a:prstGeom prst="rect">
            <a:avLst/>
          </a:prstGeom>
          <a:ln w="12700">
            <a:miter lim="400000"/>
          </a:ln>
        </p:spPr>
      </p:pic>
      <p:sp>
        <p:nvSpPr>
          <p:cNvPr id="21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197475" algn="ctr"/>
                <a:tab pos="10312400" algn="r"/>
              </a:tabLst>
              <a:defRPr sz="2900">
                <a:latin typeface="Bodoni MT"/>
                <a:ea typeface="Bodoni MT"/>
                <a:cs typeface="Bodoni MT"/>
                <a:sym typeface="Bodoni MT"/>
              </a:defRPr>
            </a:pPr>
            <a:r>
              <a:rPr dirty="0">
                <a:latin typeface="+mn-lt"/>
              </a:rPr>
              <a:t>	User Testing Methodology	(</a:t>
            </a:r>
            <a:r>
              <a:rPr i="1" dirty="0">
                <a:latin typeface="+mn-lt"/>
              </a:rPr>
              <a:t>4)</a:t>
            </a:r>
          </a:p>
        </p:txBody>
      </p:sp>
      <p:sp>
        <p:nvSpPr>
          <p:cNvPr id="214" name="Content Placeholder 2"/>
          <p:cNvSpPr txBox="1">
            <a:spLocks noGrp="1"/>
          </p:cNvSpPr>
          <p:nvPr>
            <p:ph type="body" idx="1"/>
          </p:nvPr>
        </p:nvSpPr>
        <p:spPr>
          <a:xfrm>
            <a:off x="838200" y="930275"/>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15" name="Picture 3" descr="Picture 3"/>
          <p:cNvPicPr>
            <a:picLocks noChangeAspect="1"/>
          </p:cNvPicPr>
          <p:nvPr/>
        </p:nvPicPr>
        <p:blipFill>
          <a:blip r:embed="rId4">
            <a:extLst/>
          </a:blip>
          <a:stretch>
            <a:fillRect/>
          </a:stretch>
        </p:blipFill>
        <p:spPr>
          <a:xfrm>
            <a:off x="7239000" y="1295400"/>
            <a:ext cx="3784600" cy="3784600"/>
          </a:xfrm>
          <a:prstGeom prst="rect">
            <a:avLst/>
          </a:prstGeom>
          <a:ln>
            <a:solidFill>
              <a:srgbClr val="000000"/>
            </a:solidFill>
          </a:ln>
        </p:spPr>
      </p:pic>
      <p:sp>
        <p:nvSpPr>
          <p:cNvPr id="216" name="Rectangle 7"/>
          <p:cNvSpPr/>
          <p:nvPr/>
        </p:nvSpPr>
        <p:spPr>
          <a:xfrm>
            <a:off x="1165225" y="1190625"/>
            <a:ext cx="5757863" cy="4070350"/>
          </a:xfrm>
          <a:prstGeom prst="rect">
            <a:avLst/>
          </a:prstGeom>
          <a:ln>
            <a:solidFill>
              <a:srgbClr val="000000"/>
            </a:solidFill>
          </a:ln>
        </p:spPr>
        <p:txBody>
          <a:bodyPr lIns="45719" rIns="45719" anchor="ctr"/>
          <a:lstStyle/>
          <a:p>
            <a:pPr>
              <a:defRPr>
                <a:latin typeface="Bodoni MT"/>
                <a:ea typeface="Bodoni MT"/>
                <a:cs typeface="Bodoni MT"/>
                <a:sym typeface="Bodoni MT"/>
              </a:defRPr>
            </a:pPr>
            <a:endParaRPr/>
          </a:p>
        </p:txBody>
      </p:sp>
      <p:sp>
        <p:nvSpPr>
          <p:cNvPr id="217" name="TextBox 8"/>
          <p:cNvSpPr txBox="1"/>
          <p:nvPr/>
        </p:nvSpPr>
        <p:spPr>
          <a:xfrm>
            <a:off x="1165225" y="1323141"/>
            <a:ext cx="5751513" cy="369332"/>
          </a:xfrm>
          <a:prstGeom prst="rect">
            <a:avLst/>
          </a:prstGeom>
          <a:ln>
            <a:noFill/>
          </a:ln>
          <a:extLst>
            <a:ext uri="{C572A759-6A51-4108-AA02-DFA0A04FC94B}">
              <ma14:wrappingTextBoxFlag xmlns="" xmlns:ma14="http://schemas.microsoft.com/office/mac/drawingml/2011/main" val="1"/>
            </a:ext>
          </a:extLst>
        </p:spPr>
        <p:txBody>
          <a:bodyPr lIns="45719" rIns="45719" anchor="ctr" anchorCtr="0">
            <a:spAutoFit/>
          </a:bodyPr>
          <a:lstStyle/>
          <a:p>
            <a:pPr>
              <a:spcBef>
                <a:spcPts val="600"/>
              </a:spcBef>
              <a:spcAft>
                <a:spcPts val="600"/>
              </a:spcAft>
              <a:defRPr b="1"/>
            </a:pPr>
            <a:r>
              <a:rPr dirty="0"/>
              <a:t>TESTERS:</a:t>
            </a:r>
            <a:r>
              <a:rPr b="0" dirty="0"/>
              <a:t> friends and family</a:t>
            </a:r>
          </a:p>
        </p:txBody>
      </p:sp>
      <p:sp>
        <p:nvSpPr>
          <p:cNvPr id="218" name="TextBox 9"/>
          <p:cNvSpPr txBox="1"/>
          <p:nvPr/>
        </p:nvSpPr>
        <p:spPr>
          <a:xfrm>
            <a:off x="1175218" y="1840985"/>
            <a:ext cx="5751513" cy="3323987"/>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marL="114300" indent="-114300">
              <a:defRPr b="1"/>
            </a:pPr>
            <a:r>
              <a:rPr dirty="0"/>
              <a:t>TESTS CONDUCTED: </a:t>
            </a:r>
          </a:p>
          <a:p>
            <a:pPr marL="358775" indent="-358775">
              <a:spcBef>
                <a:spcPts val="600"/>
              </a:spcBef>
            </a:pPr>
            <a:r>
              <a:rPr dirty="0"/>
              <a:t>1.</a:t>
            </a:r>
            <a:r>
              <a:rPr lang="en-GB" dirty="0"/>
              <a:t>	</a:t>
            </a:r>
            <a:r>
              <a:rPr dirty="0"/>
              <a:t>Platforms Only</a:t>
            </a:r>
          </a:p>
          <a:p>
            <a:pPr marL="358775">
              <a:spcBef>
                <a:spcPts val="600"/>
              </a:spcBef>
              <a:spcAft>
                <a:spcPts val="600"/>
              </a:spcAft>
            </a:pPr>
            <a:r>
              <a:rPr lang="en-GB" dirty="0"/>
              <a:t>To test the logical progression and difficulty scaling by simply following the platforming sections of the game</a:t>
            </a:r>
          </a:p>
          <a:p>
            <a:pPr marL="358775" indent="-358775"/>
            <a:r>
              <a:rPr lang="en-GB" dirty="0"/>
              <a:t>2.	Puzzles Only</a:t>
            </a:r>
            <a:endParaRPr dirty="0"/>
          </a:p>
          <a:p>
            <a:pPr marL="358775">
              <a:spcBef>
                <a:spcPts val="600"/>
              </a:spcBef>
              <a:spcAft>
                <a:spcPts val="600"/>
              </a:spcAft>
            </a:pPr>
            <a:r>
              <a:rPr lang="en-GB" dirty="0"/>
              <a:t>To test the difficulty and sense of satisfaction or frustration from each puzzle</a:t>
            </a:r>
          </a:p>
          <a:p>
            <a:pPr marL="358775" indent="-358775">
              <a:buSzPct val="100000"/>
              <a:buAutoNum type="arabicPeriod" startAt="3"/>
            </a:pPr>
            <a:r>
              <a:rPr dirty="0"/>
              <a:t>Full Game Run-through</a:t>
            </a:r>
            <a:endParaRPr lang="en-GB" dirty="0"/>
          </a:p>
          <a:p>
            <a:pPr marL="358775">
              <a:spcBef>
                <a:spcPts val="600"/>
              </a:spcBef>
              <a:spcAft>
                <a:spcPts val="600"/>
              </a:spcAft>
              <a:buSzPct val="100000"/>
            </a:pPr>
            <a:r>
              <a:rPr lang="en-GB" dirty="0"/>
              <a:t>To test the logical progression, difficulty and enjoyment from playing the game from start to finish</a:t>
            </a:r>
          </a:p>
        </p:txBody>
      </p:sp>
      <p:sp>
        <p:nvSpPr>
          <p:cNvPr id="2" name="Rectangle 1">
            <a:extLst>
              <a:ext uri="{FF2B5EF4-FFF2-40B4-BE49-F238E27FC236}">
                <a16:creationId xmlns:a16="http://schemas.microsoft.com/office/drawing/2014/main" id="{30CD834E-659E-46C8-B0AF-D058211E4C1B}"/>
              </a:ext>
            </a:extLst>
          </p:cNvPr>
          <p:cNvSpPr/>
          <p:nvPr/>
        </p:nvSpPr>
        <p:spPr>
          <a:xfrm>
            <a:off x="1163642" y="1189038"/>
            <a:ext cx="5759445" cy="555944"/>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mn-lt"/>
              <a:ea typeface="+mn-ea"/>
              <a:cs typeface="+mn-cs"/>
              <a:sym typeface="Calibri"/>
            </a:endParaRPr>
          </a:p>
        </p:txBody>
      </p:sp>
      <p:sp>
        <p:nvSpPr>
          <p:cNvPr id="12" name="Rectangle 11">
            <a:extLst>
              <a:ext uri="{FF2B5EF4-FFF2-40B4-BE49-F238E27FC236}">
                <a16:creationId xmlns:a16="http://schemas.microsoft.com/office/drawing/2014/main" id="{30CD834E-659E-46C8-B0AF-D058211E4C1B}"/>
              </a:ext>
            </a:extLst>
          </p:cNvPr>
          <p:cNvSpPr/>
          <p:nvPr/>
        </p:nvSpPr>
        <p:spPr>
          <a:xfrm>
            <a:off x="1163642" y="5260975"/>
            <a:ext cx="5759445" cy="646329"/>
          </a:xfrm>
          <a:prstGeom prst="rect">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0" u="none" strike="noStrike" cap="none" spc="0" normalizeH="0" baseline="0" dirty="0">
                <a:ln>
                  <a:noFill/>
                </a:ln>
                <a:solidFill>
                  <a:srgbClr val="000000"/>
                </a:solidFill>
                <a:effectLst/>
                <a:uFillTx/>
                <a:latin typeface="+mn-lt"/>
                <a:ea typeface="+mn-ea"/>
                <a:cs typeface="+mn-cs"/>
                <a:sym typeface="Calibri"/>
              </a:rPr>
              <a:t>METHOD:</a:t>
            </a:r>
            <a:r>
              <a:rPr kumimoji="0" lang="en-GB" sz="1800" b="0" i="0" u="none" strike="noStrike" cap="none" spc="0" normalizeH="0" dirty="0">
                <a:ln>
                  <a:noFill/>
                </a:ln>
                <a:solidFill>
                  <a:srgbClr val="000000"/>
                </a:solidFill>
                <a:effectLst/>
                <a:uFillTx/>
                <a:latin typeface="+mn-lt"/>
                <a:ea typeface="+mn-ea"/>
                <a:cs typeface="+mn-cs"/>
                <a:sym typeface="Calibri"/>
              </a:rPr>
              <a:t> Observation with an Interview, and Independent Testing</a:t>
            </a:r>
            <a:endParaRPr kumimoji="0" lang="en-GB"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4" name="Picture 9" descr="Picture 9"/>
          <p:cNvPicPr>
            <a:picLocks noChangeAspect="1"/>
          </p:cNvPicPr>
          <p:nvPr/>
        </p:nvPicPr>
        <p:blipFill>
          <a:blip r:embed="rId2">
            <a:extLst/>
          </a:blip>
          <a:stretch>
            <a:fillRect/>
          </a:stretch>
        </p:blipFill>
        <p:spPr>
          <a:xfrm>
            <a:off x="7807325" y="0"/>
            <a:ext cx="4383088" cy="6858000"/>
          </a:xfrm>
          <a:prstGeom prst="rect">
            <a:avLst/>
          </a:prstGeom>
          <a:ln w="12700">
            <a:miter lim="400000"/>
          </a:ln>
        </p:spPr>
      </p:pic>
      <p:pic>
        <p:nvPicPr>
          <p:cNvPr id="225"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22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User Testing Feedback (</a:t>
            </a:r>
            <a:r>
              <a:rPr dirty="0" err="1"/>
              <a:t>i</a:t>
            </a:r>
            <a:r>
              <a:rPr dirty="0"/>
              <a:t>)	</a:t>
            </a:r>
            <a:r>
              <a:rPr i="1" dirty="0"/>
              <a:t>(4)</a:t>
            </a:r>
          </a:p>
        </p:txBody>
      </p:sp>
      <p:sp>
        <p:nvSpPr>
          <p:cNvPr id="22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228" name="Picture 7" descr="Picture 7"/>
          <p:cNvPicPr>
            <a:picLocks noChangeAspect="1"/>
          </p:cNvPicPr>
          <p:nvPr/>
        </p:nvPicPr>
        <p:blipFill>
          <a:blip r:embed="rId4">
            <a:extLst/>
          </a:blip>
          <a:stretch>
            <a:fillRect/>
          </a:stretch>
        </p:blipFill>
        <p:spPr>
          <a:xfrm>
            <a:off x="8296275" y="1141412"/>
            <a:ext cx="2867025" cy="2857501"/>
          </a:xfrm>
          <a:prstGeom prst="rect">
            <a:avLst/>
          </a:prstGeom>
          <a:ln>
            <a:solidFill>
              <a:srgbClr val="000000"/>
            </a:solidFill>
          </a:ln>
        </p:spPr>
      </p:pic>
      <p:sp>
        <p:nvSpPr>
          <p:cNvPr id="229" name="TextBox 10"/>
          <p:cNvSpPr txBox="1"/>
          <p:nvPr/>
        </p:nvSpPr>
        <p:spPr>
          <a:xfrm>
            <a:off x="1093787" y="1141412"/>
            <a:ext cx="6999288" cy="1200329"/>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1</a:t>
            </a:r>
            <a:r>
              <a:rPr lang="en-GB" dirty="0"/>
              <a:t> -</a:t>
            </a:r>
            <a:r>
              <a:rPr dirty="0"/>
              <a:t> PLATFORMS</a:t>
            </a:r>
            <a:r>
              <a:rPr lang="en-GB" dirty="0"/>
              <a:t>:</a:t>
            </a:r>
            <a:endParaRPr dirty="0"/>
          </a:p>
          <a:p>
            <a:pPr>
              <a:defRPr i="1"/>
            </a:pPr>
            <a:r>
              <a:rPr dirty="0"/>
              <a:t>Intention</a:t>
            </a:r>
            <a:r>
              <a:rPr i="0" dirty="0"/>
              <a:t>: </a:t>
            </a:r>
            <a:r>
              <a:rPr lang="en-GB" i="0" dirty="0"/>
              <a:t> </a:t>
            </a:r>
            <a:r>
              <a:rPr i="0" dirty="0"/>
              <a:t>Difficulty</a:t>
            </a:r>
            <a:r>
              <a:rPr lang="en-GB" i="0" dirty="0"/>
              <a:t> should </a:t>
            </a:r>
            <a:r>
              <a:rPr i="0" dirty="0"/>
              <a:t>scale linearly upwards </a:t>
            </a:r>
            <a:r>
              <a:rPr lang="en-GB" i="0" dirty="0"/>
              <a:t>with</a:t>
            </a:r>
            <a:r>
              <a:rPr i="0" dirty="0"/>
              <a:t> each level</a:t>
            </a:r>
          </a:p>
          <a:p>
            <a:pPr>
              <a:defRPr i="1"/>
            </a:pPr>
            <a:r>
              <a:rPr dirty="0"/>
              <a:t>Findings</a:t>
            </a:r>
            <a:r>
              <a:rPr i="0" dirty="0"/>
              <a:t>: </a:t>
            </a:r>
            <a:r>
              <a:rPr lang="en-GB" i="0" dirty="0"/>
              <a:t> </a:t>
            </a:r>
            <a:r>
              <a:rPr i="0" dirty="0"/>
              <a:t>Participants found level 1 more difficult than level 2</a:t>
            </a:r>
          </a:p>
          <a:p>
            <a:pPr>
              <a:defRPr i="1"/>
            </a:pPr>
            <a:r>
              <a:rPr dirty="0"/>
              <a:t>Action Taken</a:t>
            </a:r>
            <a:r>
              <a:rPr i="0" dirty="0"/>
              <a:t>: </a:t>
            </a:r>
            <a:r>
              <a:rPr lang="en-GB" i="0" dirty="0"/>
              <a:t> </a:t>
            </a:r>
            <a:r>
              <a:rPr i="0" dirty="0"/>
              <a:t>Increased pitfalls and obstacles in level 2</a:t>
            </a:r>
          </a:p>
        </p:txBody>
      </p:sp>
      <p:sp>
        <p:nvSpPr>
          <p:cNvPr id="230" name="TextBox 11"/>
          <p:cNvSpPr txBox="1"/>
          <p:nvPr/>
        </p:nvSpPr>
        <p:spPr>
          <a:xfrm>
            <a:off x="1093787" y="2401025"/>
            <a:ext cx="6999288" cy="1754326"/>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2</a:t>
            </a:r>
            <a:r>
              <a:rPr lang="en-GB" dirty="0"/>
              <a:t> - </a:t>
            </a:r>
            <a:r>
              <a:rPr dirty="0"/>
              <a:t>PUZZLES:</a:t>
            </a:r>
          </a:p>
          <a:p>
            <a:pPr>
              <a:defRPr i="1"/>
            </a:pPr>
            <a:r>
              <a:rPr dirty="0"/>
              <a:t>Intention</a:t>
            </a:r>
            <a:r>
              <a:rPr i="0" dirty="0"/>
              <a:t>:</a:t>
            </a:r>
            <a:r>
              <a:rPr lang="en-GB" i="0" dirty="0"/>
              <a:t> </a:t>
            </a:r>
            <a:r>
              <a:rPr i="0" dirty="0"/>
              <a:t> Each puzzle to be unique and challenging in its own way, but not to cause frustration</a:t>
            </a:r>
          </a:p>
          <a:p>
            <a:pPr>
              <a:defRPr i="1"/>
            </a:pPr>
            <a:r>
              <a:rPr dirty="0"/>
              <a:t>Findings</a:t>
            </a:r>
            <a:r>
              <a:rPr i="0" dirty="0"/>
              <a:t>: </a:t>
            </a:r>
            <a:r>
              <a:rPr lang="en-GB" i="0" dirty="0"/>
              <a:t> </a:t>
            </a:r>
            <a:r>
              <a:rPr i="0" dirty="0"/>
              <a:t>Participants found the tile puzzle to be too complex, taking upwards of 10 minutes to solve</a:t>
            </a:r>
            <a:r>
              <a:rPr lang="en-GB" i="0" dirty="0"/>
              <a:t> </a:t>
            </a:r>
            <a:endParaRPr i="0" dirty="0"/>
          </a:p>
          <a:p>
            <a:pPr>
              <a:defRPr i="1"/>
            </a:pPr>
            <a:r>
              <a:rPr dirty="0"/>
              <a:t>Action Taken</a:t>
            </a:r>
            <a:r>
              <a:rPr i="0" dirty="0"/>
              <a:t>: </a:t>
            </a:r>
            <a:r>
              <a:rPr lang="en-GB" i="0" dirty="0"/>
              <a:t> </a:t>
            </a:r>
            <a:r>
              <a:rPr i="0" dirty="0"/>
              <a:t>Reduced tile puzzle from 4x4 to 3x3</a:t>
            </a:r>
          </a:p>
        </p:txBody>
      </p:sp>
      <p:sp>
        <p:nvSpPr>
          <p:cNvPr id="231" name="TextBox 12"/>
          <p:cNvSpPr txBox="1"/>
          <p:nvPr/>
        </p:nvSpPr>
        <p:spPr>
          <a:xfrm>
            <a:off x="1093787" y="4178362"/>
            <a:ext cx="10069514" cy="1477328"/>
          </a:xfrm>
          <a:prstGeom prst="rect">
            <a:avLst/>
          </a:prstGeom>
          <a:ln>
            <a:noFill/>
          </a:ln>
          <a:extLst>
            <a:ext uri="{C572A759-6A51-4108-AA02-DFA0A04FC94B}">
              <ma14:wrappingTextBoxFlag xmlns="" xmlns:ma14="http://schemas.microsoft.com/office/mac/drawingml/2011/main" val="1"/>
            </a:ext>
          </a:extLst>
        </p:spPr>
        <p:txBody>
          <a:bodyPr lIns="45719" rIns="45719">
            <a:spAutoFit/>
          </a:bodyPr>
          <a:lstStyle/>
          <a:p>
            <a:pPr>
              <a:defRPr b="1"/>
            </a:pPr>
            <a:r>
              <a:rPr dirty="0"/>
              <a:t>TEST AREA 3</a:t>
            </a:r>
            <a:r>
              <a:rPr lang="en-GB" dirty="0"/>
              <a:t> -</a:t>
            </a:r>
            <a:r>
              <a:rPr dirty="0"/>
              <a:t> FULL RUN-THROUGH:</a:t>
            </a:r>
          </a:p>
          <a:p>
            <a:pPr>
              <a:defRPr i="1"/>
            </a:pPr>
            <a:r>
              <a:rPr dirty="0"/>
              <a:t>Intention</a:t>
            </a:r>
            <a:r>
              <a:rPr i="0" dirty="0"/>
              <a:t>: </a:t>
            </a:r>
            <a:r>
              <a:rPr lang="en-GB" i="0" dirty="0"/>
              <a:t> </a:t>
            </a:r>
            <a:r>
              <a:rPr i="0" dirty="0"/>
              <a:t>Experience to be both enjoyable and challenging</a:t>
            </a:r>
          </a:p>
          <a:p>
            <a:pPr>
              <a:defRPr i="1"/>
            </a:pPr>
            <a:r>
              <a:rPr dirty="0"/>
              <a:t>Findings</a:t>
            </a:r>
            <a:r>
              <a:rPr i="0" dirty="0"/>
              <a:t>: </a:t>
            </a:r>
            <a:r>
              <a:rPr lang="en-GB" i="0" dirty="0"/>
              <a:t> </a:t>
            </a:r>
            <a:r>
              <a:rPr i="0" dirty="0"/>
              <a:t>Participants felt a disconnect between their character and the aim of the game</a:t>
            </a:r>
          </a:p>
          <a:p>
            <a:pPr>
              <a:defRPr i="1"/>
            </a:pPr>
            <a:r>
              <a:rPr dirty="0"/>
              <a:t>QUOTE: </a:t>
            </a:r>
            <a:r>
              <a:rPr i="0" dirty="0"/>
              <a:t>“Why is this elf fixing the house?”</a:t>
            </a:r>
          </a:p>
          <a:p>
            <a:pPr>
              <a:defRPr i="1"/>
            </a:pPr>
            <a:r>
              <a:rPr dirty="0"/>
              <a:t>Action Taken</a:t>
            </a:r>
            <a:r>
              <a:rPr i="0" dirty="0"/>
              <a:t>: </a:t>
            </a:r>
            <a:r>
              <a:rPr lang="en-GB" i="0" dirty="0"/>
              <a:t> </a:t>
            </a:r>
            <a:r>
              <a:rPr i="0" dirty="0"/>
              <a:t>Added the character to the background in the main menu to create a mental link</a:t>
            </a:r>
          </a:p>
        </p:txBody>
      </p:sp>
      <p:sp>
        <p:nvSpPr>
          <p:cNvPr id="232" name="TextBox 13"/>
          <p:cNvSpPr txBox="1"/>
          <p:nvPr/>
        </p:nvSpPr>
        <p:spPr>
          <a:xfrm>
            <a:off x="1093787" y="5608437"/>
            <a:ext cx="10069514"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i="1"/>
            </a:pPr>
            <a:r>
              <a:rPr sz="1600" dirty="0"/>
              <a:t>NOTE: </a:t>
            </a:r>
            <a:r>
              <a:rPr sz="1600" b="0" dirty="0"/>
              <a:t>Test 3 was completed after the changes made following Tests 1 and 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3" descr="Picture 3"/>
          <p:cNvPicPr>
            <a:picLocks noChangeAspect="1"/>
          </p:cNvPicPr>
          <p:nvPr/>
        </p:nvPicPr>
        <p:blipFill>
          <a:blip r:embed="rId2">
            <a:extLst/>
          </a:blip>
          <a:stretch>
            <a:fillRect/>
          </a:stretch>
        </p:blipFill>
        <p:spPr>
          <a:xfrm>
            <a:off x="0" y="0"/>
            <a:ext cx="9140825" cy="6858000"/>
          </a:xfrm>
          <a:prstGeom prst="rect">
            <a:avLst/>
          </a:prstGeom>
          <a:ln w="12700">
            <a:miter lim="400000"/>
          </a:ln>
        </p:spPr>
      </p:pic>
      <p:pic>
        <p:nvPicPr>
          <p:cNvPr id="235" name="Picture 8" descr="Picture 8"/>
          <p:cNvPicPr>
            <a:picLocks noChangeAspect="1"/>
          </p:cNvPicPr>
          <p:nvPr/>
        </p:nvPicPr>
        <p:blipFill>
          <a:blip r:embed="rId2">
            <a:extLst/>
          </a:blip>
          <a:stretch>
            <a:fillRect/>
          </a:stretch>
        </p:blipFill>
        <p:spPr>
          <a:xfrm>
            <a:off x="3049587" y="0"/>
            <a:ext cx="9142413" cy="6858000"/>
          </a:xfrm>
          <a:prstGeom prst="rect">
            <a:avLst/>
          </a:prstGeom>
          <a:ln w="12700">
            <a:miter lim="400000"/>
          </a:ln>
        </p:spPr>
      </p:pic>
      <p:sp>
        <p:nvSpPr>
          <p:cNvPr id="23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37"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	</a:t>
            </a:r>
            <a:r>
              <a:rPr i="1" dirty="0"/>
              <a:t>(4)</a:t>
            </a:r>
          </a:p>
        </p:txBody>
      </p:sp>
      <p:sp>
        <p:nvSpPr>
          <p:cNvPr id="238"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39" name="TextBox 10"/>
          <p:cNvSpPr txBox="1"/>
          <p:nvPr/>
        </p:nvSpPr>
        <p:spPr>
          <a:xfrm>
            <a:off x="593725" y="998537"/>
            <a:ext cx="7926388" cy="11582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1:  Player should be able to move up small amounts without having to jump, e.g. below lake</a:t>
            </a:r>
          </a:p>
          <a:p>
            <a:pPr>
              <a:defRPr i="1">
                <a:solidFill>
                  <a:srgbClr val="0070C0"/>
                </a:solidFill>
              </a:defRPr>
            </a:pPr>
            <a:r>
              <a:t>Fix</a:t>
            </a:r>
            <a:r>
              <a:rPr i="0"/>
              <a:t>: amended code to allow small amounts of Y-movement as part of X-movement</a:t>
            </a:r>
          </a:p>
        </p:txBody>
      </p:sp>
      <p:pic>
        <p:nvPicPr>
          <p:cNvPr id="240" name="Picture 2" descr="Picture 2"/>
          <p:cNvPicPr>
            <a:picLocks noChangeAspect="1"/>
          </p:cNvPicPr>
          <p:nvPr/>
        </p:nvPicPr>
        <p:blipFill>
          <a:blip r:embed="rId3">
            <a:extLst/>
          </a:blip>
          <a:stretch>
            <a:fillRect/>
          </a:stretch>
        </p:blipFill>
        <p:spPr>
          <a:xfrm>
            <a:off x="8396287" y="1069975"/>
            <a:ext cx="2986088" cy="681038"/>
          </a:xfrm>
          <a:prstGeom prst="rect">
            <a:avLst/>
          </a:prstGeom>
          <a:ln w="3175">
            <a:solidFill>
              <a:srgbClr val="000000"/>
            </a:solidFill>
            <a:miter/>
          </a:ln>
        </p:spPr>
      </p:pic>
      <p:sp>
        <p:nvSpPr>
          <p:cNvPr id="241" name="TextBox 13"/>
          <p:cNvSpPr txBox="1"/>
          <p:nvPr/>
        </p:nvSpPr>
        <p:spPr>
          <a:xfrm>
            <a:off x="4237037" y="1998662"/>
            <a:ext cx="7140576" cy="18440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2: Pitfalls in attic are not clearly visible due to coloration of background</a:t>
            </a:r>
          </a:p>
          <a:p>
            <a:pPr>
              <a:defRPr i="1">
                <a:solidFill>
                  <a:srgbClr val="0070C0"/>
                </a:solidFill>
              </a:defRPr>
            </a:pPr>
            <a:r>
              <a:t>Fix</a:t>
            </a:r>
            <a:r>
              <a:rPr i="0"/>
              <a:t>: moved pitfalls to be in front of black areas of background</a:t>
            </a:r>
          </a:p>
          <a:p>
            <a:pPr>
              <a:spcBef>
                <a:spcPts val="1200"/>
              </a:spcBef>
            </a:pPr>
            <a:r>
              <a:t>3. In the attic, the obstacles you can jump on merge into the background because they are all similar colours</a:t>
            </a:r>
          </a:p>
          <a:p>
            <a:pPr>
              <a:defRPr i="1">
                <a:solidFill>
                  <a:srgbClr val="0070C0"/>
                </a:solidFill>
              </a:defRPr>
            </a:pPr>
            <a:r>
              <a:t>Fix</a:t>
            </a:r>
            <a:r>
              <a:rPr i="0"/>
              <a:t>: made foreground obstacles brighter colours</a:t>
            </a:r>
          </a:p>
        </p:txBody>
      </p:sp>
      <p:pic>
        <p:nvPicPr>
          <p:cNvPr id="242" name="Content Placeholder 16" descr="Content Placeholder 16"/>
          <p:cNvPicPr>
            <a:picLocks noChangeAspect="1"/>
          </p:cNvPicPr>
          <p:nvPr/>
        </p:nvPicPr>
        <p:blipFill>
          <a:blip r:embed="rId4">
            <a:extLst/>
          </a:blip>
          <a:srcRect l="8840" t="51754" r="2508"/>
          <a:stretch>
            <a:fillRect/>
          </a:stretch>
        </p:blipFill>
        <p:spPr>
          <a:xfrm>
            <a:off x="701675" y="1998662"/>
            <a:ext cx="3463926" cy="1462088"/>
          </a:xfrm>
          <a:prstGeom prst="rect">
            <a:avLst/>
          </a:prstGeom>
          <a:ln w="12700">
            <a:miter lim="400000"/>
          </a:ln>
        </p:spPr>
      </p:pic>
      <p:sp>
        <p:nvSpPr>
          <p:cNvPr id="243" name="TextBox 17"/>
          <p:cNvSpPr txBox="1"/>
          <p:nvPr/>
        </p:nvSpPr>
        <p:spPr>
          <a:xfrm>
            <a:off x="665162" y="3714750"/>
            <a:ext cx="10502901" cy="25298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4: When you jump round to the far side of the lake in Level 1, you’re standing on snow, </a:t>
            </a:r>
            <a:br/>
            <a:r>
              <a:t>which isn’t allowed elsewhere</a:t>
            </a:r>
          </a:p>
          <a:p>
            <a:pPr>
              <a:defRPr i="1">
                <a:solidFill>
                  <a:srgbClr val="0070C0"/>
                </a:solidFill>
              </a:defRPr>
            </a:pPr>
            <a:r>
              <a:t>Fix</a:t>
            </a:r>
            <a:r>
              <a:rPr i="0"/>
              <a:t>: use other lake image so that you’re standing on the lake edge</a:t>
            </a:r>
          </a:p>
          <a:p>
            <a:pPr>
              <a:spcBef>
                <a:spcPts val="1200"/>
              </a:spcBef>
            </a:pPr>
            <a:r>
              <a:t>5. In kitchen you can jump up past most shelves, but the lowest one you bang your head</a:t>
            </a:r>
          </a:p>
          <a:p>
            <a:pPr>
              <a:defRPr i="1">
                <a:solidFill>
                  <a:srgbClr val="0070C0"/>
                </a:solidFill>
              </a:defRPr>
            </a:pPr>
            <a:r>
              <a:t>Fix</a:t>
            </a:r>
            <a:r>
              <a:rPr i="0"/>
              <a:t>: change lowest shelf to be jump-up-able, like the others</a:t>
            </a:r>
          </a:p>
          <a:p>
            <a:pPr>
              <a:spcBef>
                <a:spcPts val="1200"/>
              </a:spcBef>
            </a:pPr>
            <a:r>
              <a:t>6. Have the game play in a single window, rather than separate windows for menu, platform and puzzle</a:t>
            </a:r>
          </a:p>
          <a:p>
            <a:pPr>
              <a:defRPr i="1">
                <a:solidFill>
                  <a:srgbClr val="0070C0"/>
                </a:solidFill>
              </a:defRPr>
            </a:pPr>
            <a:r>
              <a:t>Fix</a:t>
            </a:r>
            <a:r>
              <a:rPr i="0"/>
              <a:t>: change to use single window</a:t>
            </a:r>
          </a:p>
        </p:txBody>
      </p:sp>
      <p:pic>
        <p:nvPicPr>
          <p:cNvPr id="244" name="Picture 3" descr="Picture 3"/>
          <p:cNvPicPr>
            <a:picLocks noChangeAspect="1"/>
          </p:cNvPicPr>
          <p:nvPr/>
        </p:nvPicPr>
        <p:blipFill>
          <a:blip r:embed="rId5">
            <a:extLst/>
          </a:blip>
          <a:stretch>
            <a:fillRect/>
          </a:stretch>
        </p:blipFill>
        <p:spPr>
          <a:xfrm>
            <a:off x="9382125" y="3571875"/>
            <a:ext cx="1938338" cy="1471613"/>
          </a:xfrm>
          <a:prstGeom prst="rect">
            <a:avLst/>
          </a:prstGeom>
          <a:ln w="3175">
            <a:solidFill>
              <a:srgbClr val="000000"/>
            </a:solidFill>
            <a:miter/>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47"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48"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49"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Testing Feedback (iii)	</a:t>
            </a:r>
            <a:r>
              <a:rPr i="1" dirty="0"/>
              <a:t>(4)</a:t>
            </a:r>
          </a:p>
        </p:txBody>
      </p:sp>
      <p:sp>
        <p:nvSpPr>
          <p:cNvPr id="250"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sp>
        <p:nvSpPr>
          <p:cNvPr id="251" name="TextBox 10"/>
          <p:cNvSpPr txBox="1"/>
          <p:nvPr/>
        </p:nvSpPr>
        <p:spPr>
          <a:xfrm>
            <a:off x="665162" y="2570162"/>
            <a:ext cx="5859463" cy="33299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spcBef>
                <a:spcPts val="1200"/>
              </a:spcBef>
            </a:pPr>
            <a:r>
              <a:t>9: Add an Oops sound on loss of life, and death</a:t>
            </a:r>
          </a:p>
          <a:p>
            <a:pPr>
              <a:defRPr i="1">
                <a:solidFill>
                  <a:srgbClr val="0070C0"/>
                </a:solidFill>
              </a:defRPr>
            </a:pPr>
            <a:r>
              <a:t>Fix</a:t>
            </a:r>
            <a:r>
              <a:rPr i="0"/>
              <a:t>: Add music, including Oops sound</a:t>
            </a:r>
          </a:p>
          <a:p>
            <a:pPr>
              <a:spcBef>
                <a:spcPts val="1200"/>
              </a:spcBef>
            </a:pPr>
            <a:r>
              <a:t>10: Not clear when you’ve reached the end game state</a:t>
            </a:r>
          </a:p>
          <a:p>
            <a:pPr>
              <a:defRPr i="1">
                <a:solidFill>
                  <a:srgbClr val="0070C0"/>
                </a:solidFill>
              </a:defRPr>
            </a:pPr>
            <a:r>
              <a:t>Fix</a:t>
            </a:r>
            <a:r>
              <a:rPr i="0"/>
              <a:t>: update instructions in main menu to show that game complete</a:t>
            </a:r>
          </a:p>
          <a:p>
            <a:pPr>
              <a:spcBef>
                <a:spcPts val="1200"/>
              </a:spcBef>
            </a:pPr>
            <a:r>
              <a:t>11: Did not notice collected items in Christmas Room, nor other Christmas Room updates</a:t>
            </a:r>
          </a:p>
          <a:p>
            <a:pPr>
              <a:defRPr i="1">
                <a:solidFill>
                  <a:srgbClr val="0070C0"/>
                </a:solidFill>
              </a:defRPr>
            </a:pPr>
            <a:r>
              <a:t>Fix</a:t>
            </a:r>
            <a:r>
              <a:rPr i="0"/>
              <a:t>: Add text above shelving that collected items will be shown there</a:t>
            </a:r>
          </a:p>
          <a:p>
            <a:pPr>
              <a:defRPr>
                <a:solidFill>
                  <a:srgbClr val="0070C0"/>
                </a:solidFill>
              </a:defRPr>
            </a:pPr>
            <a:r>
              <a:t>Show new aspect of Christmas Room beside completed puzzle before going back to main menu </a:t>
            </a:r>
            <a:r>
              <a:rPr i="1">
                <a:solidFill>
                  <a:srgbClr val="000000"/>
                </a:solidFill>
              </a:rPr>
              <a:t>(shown earlier)</a:t>
            </a:r>
          </a:p>
        </p:txBody>
      </p:sp>
      <p:pic>
        <p:nvPicPr>
          <p:cNvPr id="252" name="Picture 6" descr="Picture 6"/>
          <p:cNvPicPr>
            <a:picLocks noChangeAspect="1"/>
          </p:cNvPicPr>
          <p:nvPr/>
        </p:nvPicPr>
        <p:blipFill>
          <a:blip r:embed="rId4">
            <a:extLst/>
          </a:blip>
          <a:srcRect l="2436" t="48741" r="30554" b="5659"/>
          <a:stretch>
            <a:fillRect/>
          </a:stretch>
        </p:blipFill>
        <p:spPr>
          <a:xfrm>
            <a:off x="736599" y="1069975"/>
            <a:ext cx="2619377" cy="1381125"/>
          </a:xfrm>
          <a:prstGeom prst="rect">
            <a:avLst/>
          </a:prstGeom>
          <a:ln w="12700">
            <a:miter lim="400000"/>
          </a:ln>
        </p:spPr>
      </p:pic>
      <p:pic>
        <p:nvPicPr>
          <p:cNvPr id="253" name="Picture 7" descr="Picture 7"/>
          <p:cNvPicPr>
            <a:picLocks noChangeAspect="1"/>
          </p:cNvPicPr>
          <p:nvPr/>
        </p:nvPicPr>
        <p:blipFill>
          <a:blip r:embed="rId5">
            <a:extLst/>
          </a:blip>
          <a:stretch>
            <a:fillRect/>
          </a:stretch>
        </p:blipFill>
        <p:spPr>
          <a:xfrm>
            <a:off x="6453187" y="2357437"/>
            <a:ext cx="4886326" cy="3786188"/>
          </a:xfrm>
          <a:prstGeom prst="rect">
            <a:avLst/>
          </a:prstGeom>
          <a:ln w="12700">
            <a:miter lim="400000"/>
          </a:ln>
        </p:spPr>
      </p:pic>
      <p:sp>
        <p:nvSpPr>
          <p:cNvPr id="254" name="TextBox 20"/>
          <p:cNvSpPr txBox="1"/>
          <p:nvPr/>
        </p:nvSpPr>
        <p:spPr>
          <a:xfrm>
            <a:off x="3522662" y="1001712"/>
            <a:ext cx="7716838" cy="1310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7: Sprite continues to move when window has lost focus</a:t>
            </a:r>
          </a:p>
          <a:p>
            <a:pPr>
              <a:defRPr i="1">
                <a:solidFill>
                  <a:srgbClr val="0070C0"/>
                </a:solidFill>
              </a:defRPr>
            </a:pPr>
            <a:r>
              <a:t>Fix</a:t>
            </a:r>
            <a:r>
              <a:rPr i="0"/>
              <a:t>: pause when window loses focus, and un-pause when focus regained</a:t>
            </a:r>
          </a:p>
          <a:p>
            <a:pPr>
              <a:spcBef>
                <a:spcPts val="1200"/>
              </a:spcBef>
            </a:pPr>
            <a:r>
              <a:t>8: Jump down in kitchen falls past fireplace when it ought to land on top</a:t>
            </a:r>
          </a:p>
          <a:p>
            <a:pPr>
              <a:defRPr i="1">
                <a:solidFill>
                  <a:srgbClr val="0070C0"/>
                </a:solidFill>
              </a:defRPr>
            </a:pPr>
            <a:r>
              <a:t>Fix</a:t>
            </a:r>
            <a:r>
              <a:rPr i="0"/>
              <a:t>: change shelving arrangement so this does not occur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5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6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6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856913" algn="r"/>
              </a:tabLst>
              <a:defRPr sz="3007">
                <a:latin typeface="+mn-lt"/>
                <a:ea typeface="+mn-ea"/>
                <a:cs typeface="+mn-cs"/>
                <a:sym typeface="Calibri"/>
              </a:defRPr>
            </a:pPr>
            <a:r>
              <a:rPr dirty="0"/>
              <a:t>	User Feedback – Questionnaire (</a:t>
            </a:r>
            <a:r>
              <a:rPr dirty="0" err="1"/>
              <a:t>i</a:t>
            </a:r>
            <a:r>
              <a:rPr dirty="0"/>
              <a:t>)	</a:t>
            </a:r>
            <a:r>
              <a:rPr i="1" dirty="0"/>
              <a:t>(4)</a:t>
            </a:r>
          </a:p>
        </p:txBody>
      </p:sp>
      <p:sp>
        <p:nvSpPr>
          <p:cNvPr id="26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63" name="Table"/>
          <p:cNvGraphicFramePr/>
          <p:nvPr>
            <p:extLst>
              <p:ext uri="{D42A27DB-BD31-4B8C-83A1-F6EECF244321}">
                <p14:modId xmlns:p14="http://schemas.microsoft.com/office/powerpoint/2010/main" val="3996481665"/>
              </p:ext>
            </p:extLst>
          </p:nvPr>
        </p:nvGraphicFramePr>
        <p:xfrm>
          <a:off x="915988"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600"/>
                      </a:pPr>
                      <a:endParaRPr/>
                    </a:p>
                  </a:txBody>
                  <a:tcPr marL="45720" marR="45720" anchor="ctr" horzOverflow="overflow">
                    <a:lnT w="38100">
                      <a:solidFill>
                        <a:srgbClr val="FFFFFF"/>
                      </a:solidFill>
                    </a:lnT>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lnT w="38100">
                      <a:solidFill>
                        <a:srgbClr val="FFFFFF"/>
                      </a:solidFill>
                    </a:lnT>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lnT w="38100">
                      <a:solidFill>
                        <a:srgbClr val="FFFFFF"/>
                      </a:solidFill>
                    </a:lnT>
                    <a:solidFill>
                      <a:srgbClr val="DEEBF7"/>
                    </a:solidFill>
                  </a:tcPr>
                </a:tc>
                <a:tc>
                  <a:txBody>
                    <a:bodyPr/>
                    <a:lstStyle/>
                    <a:p>
                      <a:pPr algn="ctr">
                        <a:defRPr sz="1600"/>
                      </a:pPr>
                      <a:endParaRPr>
                        <a:latin typeface="+mn-lt"/>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dirty="0">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p>
                  </a:txBody>
                  <a:tcPr marL="45720" marR="45720" anchor="ctr" horzOverflow="overflow">
                    <a:solidFill>
                      <a:srgbClr val="DEEBF7"/>
                    </a:solidFill>
                  </a:tcPr>
                </a:tc>
                <a:tc>
                  <a:txBody>
                    <a:bodyPr/>
                    <a:lstStyle/>
                    <a:p>
                      <a:pPr algn="ctr">
                        <a:defRPr sz="2000"/>
                      </a:pPr>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600"/>
                      </a:pPr>
                      <a:endParaRPr dirty="0">
                        <a:latin typeface="+mn-lt"/>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600"/>
                      </a:pPr>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64" name="TextBox 12"/>
          <p:cNvSpPr txBox="1"/>
          <p:nvPr/>
        </p:nvSpPr>
        <p:spPr>
          <a:xfrm>
            <a:off x="879475" y="5786437"/>
            <a:ext cx="10217150" cy="3327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600" i="1"/>
            </a:lvl1pPr>
          </a:lstStyle>
          <a:p>
            <a:r>
              <a:t>Based on feedback from three testers, and before we did all the fixes arising from their observations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6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7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271" name="Title 1"/>
          <p:cNvSpPr txBox="1">
            <a:spLocks noGrp="1"/>
          </p:cNvSpPr>
          <p:nvPr>
            <p:ph type="title"/>
          </p:nvPr>
        </p:nvSpPr>
        <p:spPr>
          <a:xfrm>
            <a:off x="522287" y="365125"/>
            <a:ext cx="11002963" cy="565150"/>
          </a:xfrm>
          <a:prstGeom prst="rect">
            <a:avLst/>
          </a:prstGeom>
          <a:solidFill>
            <a:srgbClr val="FFFFFF"/>
          </a:solidFill>
          <a:ln w="9525">
            <a:solidFill>
              <a:srgbClr val="000000"/>
            </a:solidFill>
            <a:round/>
          </a:ln>
        </p:spPr>
        <p:txBody>
          <a:bodyPr>
            <a:normAutofit/>
          </a:bodyPr>
          <a:lstStyle/>
          <a:p>
            <a:pPr defTabSz="708342">
              <a:tabLst>
                <a:tab pos="5381625" algn="ctr"/>
                <a:tab pos="10764838" algn="r"/>
              </a:tabLst>
              <a:defRPr sz="3007">
                <a:latin typeface="+mn-lt"/>
                <a:ea typeface="+mn-ea"/>
                <a:cs typeface="+mn-cs"/>
                <a:sym typeface="Calibri"/>
              </a:defRPr>
            </a:pPr>
            <a:r>
              <a:rPr dirty="0"/>
              <a:t>	User Feedback – Questionnaire (ii)	</a:t>
            </a:r>
            <a:r>
              <a:rPr i="1" dirty="0"/>
              <a:t>(4)</a:t>
            </a:r>
          </a:p>
        </p:txBody>
      </p:sp>
      <p:sp>
        <p:nvSpPr>
          <p:cNvPr id="27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endParaRPr/>
          </a:p>
        </p:txBody>
      </p:sp>
      <p:graphicFrame>
        <p:nvGraphicFramePr>
          <p:cNvPr id="273" name="Table"/>
          <p:cNvGraphicFramePr/>
          <p:nvPr>
            <p:extLst>
              <p:ext uri="{D42A27DB-BD31-4B8C-83A1-F6EECF244321}">
                <p14:modId xmlns:p14="http://schemas.microsoft.com/office/powerpoint/2010/main" val="1541009388"/>
              </p:ext>
            </p:extLst>
          </p:nvPr>
        </p:nvGraphicFramePr>
        <p:xfrm>
          <a:off x="879475" y="1050607"/>
          <a:ext cx="10215560" cy="4756785"/>
        </p:xfrm>
        <a:graphic>
          <a:graphicData uri="http://schemas.openxmlformats.org/drawingml/2006/table">
            <a:tbl>
              <a:tblPr>
                <a:tableStyleId>{4C3C2611-4C71-4FC5-86AE-919BDF0F9419}</a:tableStyleId>
              </a:tblPr>
              <a:tblGrid>
                <a:gridCol w="5500687">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25512">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998537">
                  <a:extLst>
                    <a:ext uri="{9D8B030D-6E8A-4147-A177-3AD203B41FA5}">
                      <a16:colId xmlns:a16="http://schemas.microsoft.com/office/drawing/2014/main" val="20005"/>
                    </a:ext>
                  </a:extLst>
                </a:gridCol>
              </a:tblGrid>
              <a:tr h="600075">
                <a:tc>
                  <a:txBody>
                    <a:bodyPr/>
                    <a:lstStyle/>
                    <a:p>
                      <a:pPr algn="l">
                        <a:defRPr sz="1600" b="1">
                          <a:solidFill>
                            <a:srgbClr val="FFFFFF"/>
                          </a:solidFill>
                        </a:defRPr>
                      </a:pPr>
                      <a:endParaRPr dirty="0"/>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Disagree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Neutral</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Agree</a:t>
                      </a:r>
                    </a:p>
                  </a:txBody>
                  <a:tcPr marL="45720" marR="45720" horzOverflow="overflow">
                    <a:lnB w="38100">
                      <a:solidFill>
                        <a:srgbClr val="FFFFFF"/>
                      </a:solidFill>
                    </a:lnB>
                    <a:solidFill>
                      <a:srgbClr val="2E75B6"/>
                    </a:solidFill>
                  </a:tcPr>
                </a:tc>
                <a:tc>
                  <a:txBody>
                    <a:bodyPr/>
                    <a:lstStyle/>
                    <a:p>
                      <a:pPr algn="ctr">
                        <a:defRPr sz="1800"/>
                      </a:pPr>
                      <a:r>
                        <a:rPr sz="1600" b="1">
                          <a:solidFill>
                            <a:srgbClr val="FFFFFF"/>
                          </a:solidFill>
                        </a:rPr>
                        <a:t>Strongly Agree</a:t>
                      </a:r>
                    </a:p>
                  </a:txBody>
                  <a:tcPr marL="45720" marR="45720" horzOverflow="overflow">
                    <a:lnB w="38100">
                      <a:solidFill>
                        <a:srgbClr val="FFFFFF"/>
                      </a:solidFill>
                    </a:lnB>
                    <a:solidFill>
                      <a:srgbClr val="2E75B6"/>
                    </a:solidFill>
                  </a:tcPr>
                </a:tc>
                <a:extLst>
                  <a:ext uri="{0D108BD9-81ED-4DB2-BD59-A6C34878D82A}">
                    <a16:rowId xmlns:a16="http://schemas.microsoft.com/office/drawing/2014/main" val="10000"/>
                  </a:ext>
                </a:extLst>
              </a:tr>
              <a:tr h="409575">
                <a:tc>
                  <a:txBody>
                    <a:bodyPr/>
                    <a:lstStyle/>
                    <a:p>
                      <a:pPr algn="l">
                        <a:defRPr sz="1800"/>
                      </a:pPr>
                      <a:r>
                        <a:t>The game was fun to play</a:t>
                      </a:r>
                    </a:p>
                  </a:txBody>
                  <a:tcPr marL="45720" marR="45720"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dirty="0">
                        <a:latin typeface="+mn-lt"/>
                      </a:endParaRPr>
                    </a:p>
                  </a:txBody>
                  <a:tcPr marL="45720" marR="45720" anchor="ctr" horzOverflow="overflow">
                    <a:lnT w="38100">
                      <a:solidFill>
                        <a:srgbClr val="FFFFFF"/>
                      </a:solidFill>
                    </a:lnT>
                    <a:solidFill>
                      <a:srgbClr val="DEEBF7"/>
                    </a:solidFill>
                  </a:tcPr>
                </a:tc>
                <a:tc>
                  <a:txBody>
                    <a:bodyPr/>
                    <a:lstStyle/>
                    <a:p>
                      <a:pPr algn="ctr">
                        <a:defRPr sz="2000">
                          <a:latin typeface="Wingdings"/>
                          <a:ea typeface="Wingdings"/>
                          <a:cs typeface="Wingdings"/>
                          <a:sym typeface="Wingdings"/>
                        </a:defRPr>
                      </a:pPr>
                      <a:r>
                        <a:rPr lang="en-GB" dirty="0">
                          <a:latin typeface="+mn-lt"/>
                        </a:rPr>
                        <a:t>III</a:t>
                      </a:r>
                      <a:endParaRPr dirty="0">
                        <a:solidFill>
                          <a:srgbClr val="FF0000"/>
                        </a:solidFill>
                        <a:latin typeface="+mn-lt"/>
                      </a:endParaRPr>
                    </a:p>
                  </a:txBody>
                  <a:tcPr marL="45720" marR="45720" anchor="ctr" horzOverflow="overflow">
                    <a:lnT w="38100">
                      <a:solidFill>
                        <a:srgbClr val="FFFFFF"/>
                      </a:solidFill>
                    </a:lnT>
                    <a:solidFill>
                      <a:srgbClr val="DEEBF7"/>
                    </a:solidFill>
                  </a:tcPr>
                </a:tc>
                <a:tc>
                  <a:txBody>
                    <a:bodyPr/>
                    <a:lstStyle/>
                    <a:p>
                      <a:pPr algn="ctr">
                        <a:defRPr sz="1600"/>
                      </a:pPr>
                      <a:endParaRPr>
                        <a:latin typeface="+mn-lt"/>
                      </a:endParaRPr>
                    </a:p>
                  </a:txBody>
                  <a:tcPr marL="45720" marR="45720" anchor="ctr" horzOverflow="overflow">
                    <a:lnT w="38100">
                      <a:solidFill>
                        <a:srgbClr val="FFFFFF"/>
                      </a:solidFill>
                    </a:lnT>
                    <a:solidFill>
                      <a:srgbClr val="DEEBF7"/>
                    </a:solidFill>
                  </a:tcPr>
                </a:tc>
                <a:extLst>
                  <a:ext uri="{0D108BD9-81ED-4DB2-BD59-A6C34878D82A}">
                    <a16:rowId xmlns:a16="http://schemas.microsoft.com/office/drawing/2014/main" val="10001"/>
                  </a:ext>
                </a:extLst>
              </a:tr>
              <a:tr h="396875">
                <a:tc>
                  <a:txBody>
                    <a:bodyPr/>
                    <a:lstStyle/>
                    <a:p>
                      <a:pPr algn="l">
                        <a:defRPr sz="1800"/>
                      </a:pPr>
                      <a:r>
                        <a:t>It felt festive (good for Christmas)</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2"/>
                  </a:ext>
                </a:extLst>
              </a:tr>
              <a:tr h="396875">
                <a:tc>
                  <a:txBody>
                    <a:bodyPr/>
                    <a:lstStyle/>
                    <a:p>
                      <a:pPr algn="l">
                        <a:defRPr sz="1800"/>
                      </a:pPr>
                      <a:r>
                        <a:t>The game flowed smoothly</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rPr lang="en-GB" dirty="0">
                          <a:latin typeface="+mn-lt"/>
                        </a:rPr>
                        <a:t>II</a:t>
                      </a:r>
                      <a:endParaRPr dirty="0">
                        <a:solidFill>
                          <a:srgbClr val="FF0000"/>
                        </a:solidFill>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extLst>
                  <a:ext uri="{0D108BD9-81ED-4DB2-BD59-A6C34878D82A}">
                    <a16:rowId xmlns:a16="http://schemas.microsoft.com/office/drawing/2014/main" val="10003"/>
                  </a:ext>
                </a:extLst>
              </a:tr>
              <a:tr h="638175">
                <a:tc>
                  <a:txBody>
                    <a:bodyPr/>
                    <a:lstStyle/>
                    <a:p>
                      <a:pPr algn="l">
                        <a:defRPr sz="1800"/>
                      </a:pPr>
                      <a:r>
                        <a:t>I was happy with the length of time to complete the game</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dirty="0">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4"/>
                  </a:ext>
                </a:extLst>
              </a:tr>
              <a:tr h="396875">
                <a:tc>
                  <a:txBody>
                    <a:bodyPr/>
                    <a:lstStyle/>
                    <a:p>
                      <a:pPr algn="l">
                        <a:defRPr sz="1800"/>
                      </a:pPr>
                      <a:r>
                        <a:t>I found it easy to move the player where I wanted</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2000"/>
                      </a:pPr>
                      <a:endParaRPr dirty="0">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extLst>
                  <a:ext uri="{0D108BD9-81ED-4DB2-BD59-A6C34878D82A}">
                    <a16:rowId xmlns:a16="http://schemas.microsoft.com/office/drawing/2014/main" val="10005"/>
                  </a:ext>
                </a:extLst>
              </a:tr>
              <a:tr h="638175">
                <a:tc>
                  <a:txBody>
                    <a:bodyPr/>
                    <a:lstStyle/>
                    <a:p>
                      <a:pPr algn="l">
                        <a:defRPr sz="1800"/>
                      </a:pPr>
                      <a:r>
                        <a:t>I found the design attractive (characters, backgrounds, puzzles)</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6"/>
                  </a:ext>
                </a:extLst>
              </a:tr>
              <a:tr h="638175">
                <a:tc>
                  <a:txBody>
                    <a:bodyPr/>
                    <a:lstStyle/>
                    <a:p>
                      <a:pPr algn="l">
                        <a:defRPr sz="1800"/>
                      </a:pPr>
                      <a:r>
                        <a:t>The game flowed well between platforms and puzzles</a:t>
                      </a:r>
                    </a:p>
                  </a:txBody>
                  <a:tcPr marL="45720" marR="45720" horzOverflow="overflow">
                    <a:solidFill>
                      <a:srgbClr val="DEEBF7"/>
                    </a:solidFill>
                  </a:tcPr>
                </a:tc>
                <a:tc>
                  <a:txBody>
                    <a:bodyPr/>
                    <a:lstStyle/>
                    <a:p>
                      <a:pPr algn="ctr">
                        <a:defRPr sz="1600"/>
                      </a:pPr>
                      <a:endParaRPr>
                        <a:latin typeface="+mn-lt"/>
                      </a:endParaRPr>
                    </a:p>
                  </a:txBody>
                  <a:tcPr marL="45720" marR="45720" anchor="ctr" horzOverflow="overflow">
                    <a:solidFill>
                      <a:srgbClr val="DEEBF7"/>
                    </a:solidFill>
                  </a:tcPr>
                </a:tc>
                <a:tc>
                  <a:txBody>
                    <a:bodyPr/>
                    <a:lstStyle/>
                    <a:p>
                      <a:pPr algn="ctr">
                        <a:defRPr sz="2000"/>
                      </a:pPr>
                      <a:endParaRPr>
                        <a:latin typeface="+mn-lt"/>
                      </a:endParaRPr>
                    </a:p>
                  </a:txBody>
                  <a:tcPr marL="45720" marR="45720" anchor="ctr" horzOverflow="overflow">
                    <a:solidFill>
                      <a:srgbClr val="DEEBF7"/>
                    </a:solidFill>
                  </a:tcPr>
                </a:tc>
                <a:tc>
                  <a:txBody>
                    <a:bodyPr/>
                    <a:lstStyle/>
                    <a:p>
                      <a:pPr algn="ctr">
                        <a:defRPr sz="1800"/>
                      </a:pPr>
                      <a:r>
                        <a:rPr lang="en-GB" sz="2000" dirty="0">
                          <a:latin typeface="+mn-lt"/>
                          <a:ea typeface="Wingdings"/>
                          <a:cs typeface="Wingdings"/>
                          <a:sym typeface="Wingdings"/>
                        </a:rPr>
                        <a:t>I</a:t>
                      </a:r>
                      <a:endParaRPr sz="2000" dirty="0">
                        <a:latin typeface="+mn-lt"/>
                        <a:ea typeface="Wingdings"/>
                        <a:cs typeface="Wingdings"/>
                        <a:sym typeface="Wingdings"/>
                      </a:endParaRPr>
                    </a:p>
                  </a:txBody>
                  <a:tcPr marL="45720" marR="45720" anchor="ctr" horzOverflow="overflow">
                    <a:solidFill>
                      <a:srgbClr val="DEEBF7"/>
                    </a:solidFill>
                  </a:tcPr>
                </a:tc>
                <a:tc>
                  <a:txBody>
                    <a:bodyPr/>
                    <a:lstStyle/>
                    <a:p>
                      <a:pPr algn="ctr">
                        <a:defRPr sz="2000">
                          <a:latin typeface="Wingdings"/>
                          <a:ea typeface="Wingdings"/>
                          <a:cs typeface="Wingdings"/>
                          <a:sym typeface="Wingdings"/>
                        </a:defRPr>
                      </a:pPr>
                      <a:r>
                        <a:rPr lang="en-GB" dirty="0">
                          <a:latin typeface="+mn-lt"/>
                        </a:rPr>
                        <a:t>II</a:t>
                      </a:r>
                      <a:endParaRPr dirty="0">
                        <a:solidFill>
                          <a:srgbClr val="FF0000"/>
                        </a:solidFill>
                        <a:latin typeface="+mn-lt"/>
                      </a:endParaRPr>
                    </a:p>
                  </a:txBody>
                  <a:tcPr marL="45720" marR="45720" anchor="ctr" horzOverflow="overflow">
                    <a:solidFill>
                      <a:srgbClr val="DEEBF7"/>
                    </a:solidFill>
                  </a:tcPr>
                </a:tc>
                <a:tc>
                  <a:txBody>
                    <a:bodyPr/>
                    <a:lstStyle/>
                    <a:p>
                      <a:pPr algn="ctr">
                        <a:defRPr sz="1600"/>
                      </a:pPr>
                      <a:endParaRPr dirty="0">
                        <a:latin typeface="+mn-lt"/>
                      </a:endParaRPr>
                    </a:p>
                  </a:txBody>
                  <a:tcPr marL="45720" marR="45720" anchor="ctr" horzOverflow="overflow">
                    <a:solidFill>
                      <a:srgbClr val="DEEBF7"/>
                    </a:solidFill>
                  </a:tcPr>
                </a:tc>
                <a:extLst>
                  <a:ext uri="{0D108BD9-81ED-4DB2-BD59-A6C34878D82A}">
                    <a16:rowId xmlns:a16="http://schemas.microsoft.com/office/drawing/2014/main" val="10007"/>
                  </a:ext>
                </a:extLst>
              </a:tr>
              <a:tr h="638175">
                <a:tc>
                  <a:txBody>
                    <a:bodyPr/>
                    <a:lstStyle/>
                    <a:p>
                      <a:pPr algn="l">
                        <a:defRPr sz="1800"/>
                      </a:pPr>
                      <a:r>
                        <a:t>I thought the idea of the Christmas room integrated well with the game</a:t>
                      </a:r>
                    </a:p>
                  </a:txBody>
                  <a:tcPr marL="45720" marR="45720"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1600"/>
                      </a:pPr>
                      <a:endParaRPr>
                        <a:latin typeface="+mn-lt"/>
                      </a:endParaRPr>
                    </a:p>
                  </a:txBody>
                  <a:tcPr marL="45720" marR="45720" anchor="ctr" horzOverflow="overflow">
                    <a:solidFill>
                      <a:srgbClr val="BDD7EE"/>
                    </a:solidFill>
                  </a:tcPr>
                </a:tc>
                <a:tc>
                  <a:txBody>
                    <a:bodyPr/>
                    <a:lstStyle/>
                    <a:p>
                      <a:pPr algn="ctr">
                        <a:defRPr sz="2000"/>
                      </a:pPr>
                      <a:endParaRPr>
                        <a:latin typeface="+mn-lt"/>
                      </a:endParaRPr>
                    </a:p>
                  </a:txBody>
                  <a:tcPr marL="45720" marR="45720" anchor="ctr" horzOverflow="overflow">
                    <a:solidFill>
                      <a:srgbClr val="BDD7EE"/>
                    </a:solidFill>
                  </a:tcPr>
                </a:tc>
                <a:tc>
                  <a:txBody>
                    <a:bodyPr/>
                    <a:lstStyle/>
                    <a:p>
                      <a:pPr algn="ctr">
                        <a:defRPr sz="1800"/>
                      </a:pPr>
                      <a:r>
                        <a:rPr lang="en-GB" sz="2000" dirty="0">
                          <a:latin typeface="+mn-lt"/>
                          <a:ea typeface="Wingdings"/>
                          <a:cs typeface="Wingdings"/>
                          <a:sym typeface="Wingdings"/>
                        </a:rPr>
                        <a:t>II</a:t>
                      </a:r>
                      <a:endParaRPr sz="2000" dirty="0">
                        <a:latin typeface="+mn-lt"/>
                        <a:ea typeface="Wingdings"/>
                        <a:cs typeface="Wingdings"/>
                        <a:sym typeface="Wingdings"/>
                      </a:endParaRPr>
                    </a:p>
                  </a:txBody>
                  <a:tcPr marL="45720" marR="45720" anchor="ctr" horzOverflow="overflow">
                    <a:solidFill>
                      <a:srgbClr val="BDD7EE"/>
                    </a:solidFill>
                  </a:tcPr>
                </a:tc>
                <a:tc>
                  <a:txBody>
                    <a:bodyPr/>
                    <a:lstStyle/>
                    <a:p>
                      <a:pPr algn="ctr">
                        <a:defRPr sz="1800"/>
                      </a:pPr>
                      <a:r>
                        <a:rPr lang="en-GB" sz="2000" dirty="0">
                          <a:solidFill>
                            <a:schemeClr val="tx1"/>
                          </a:solidFill>
                          <a:latin typeface="+mn-lt"/>
                          <a:ea typeface="Wingdings"/>
                          <a:cs typeface="Wingdings"/>
                          <a:sym typeface="Wingdings"/>
                        </a:rPr>
                        <a:t>I</a:t>
                      </a:r>
                      <a:endParaRPr sz="2000" dirty="0">
                        <a:solidFill>
                          <a:schemeClr val="tx1"/>
                        </a:solidFill>
                        <a:latin typeface="+mn-lt"/>
                        <a:ea typeface="Wingdings"/>
                        <a:cs typeface="Wingdings"/>
                        <a:sym typeface="Wingdings"/>
                      </a:endParaRPr>
                    </a:p>
                  </a:txBody>
                  <a:tcPr marL="45720" marR="45720" anchor="ctr" horzOverflow="overflow">
                    <a:solidFill>
                      <a:srgbClr val="BDD7EE"/>
                    </a:solidFill>
                  </a:tcPr>
                </a:tc>
                <a:extLst>
                  <a:ext uri="{0D108BD9-81ED-4DB2-BD59-A6C34878D82A}">
                    <a16:rowId xmlns:a16="http://schemas.microsoft.com/office/drawing/2014/main" val="10008"/>
                  </a:ext>
                </a:extLst>
              </a:tr>
            </a:tbl>
          </a:graphicData>
        </a:graphic>
      </p:graphicFrame>
      <p:sp>
        <p:nvSpPr>
          <p:cNvPr id="274" name="TextBox 12"/>
          <p:cNvSpPr txBox="1"/>
          <p:nvPr/>
        </p:nvSpPr>
        <p:spPr>
          <a:xfrm>
            <a:off x="879475" y="5786437"/>
            <a:ext cx="10217150" cy="3385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600" i="1"/>
            </a:lvl1pPr>
          </a:lstStyle>
          <a:p>
            <a:r>
              <a:rPr dirty="0"/>
              <a:t>Based on feedback from </a:t>
            </a:r>
            <a:r>
              <a:rPr lang="en-GB" dirty="0"/>
              <a:t>same</a:t>
            </a:r>
            <a:r>
              <a:rPr dirty="0"/>
              <a:t> three tester</a:t>
            </a:r>
            <a:r>
              <a:rPr lang="en-GB" dirty="0"/>
              <a:t>s</a:t>
            </a:r>
            <a:r>
              <a:rPr dirty="0"/>
              <a:t>, after we did fixes arising from their observations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79"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Project Evaluation	</a:t>
            </a:r>
            <a:r>
              <a:rPr i="1" dirty="0"/>
              <a:t>(5)</a:t>
            </a:r>
          </a:p>
        </p:txBody>
      </p:sp>
      <p:sp>
        <p:nvSpPr>
          <p:cNvPr id="280" name="Content Placeholder 2"/>
          <p:cNvSpPr txBox="1">
            <a:spLocks noGrp="1"/>
          </p:cNvSpPr>
          <p:nvPr>
            <p:ph type="body" idx="1"/>
          </p:nvPr>
        </p:nvSpPr>
        <p:spPr>
          <a:xfrm>
            <a:off x="838200" y="927100"/>
            <a:ext cx="10515600" cy="5430838"/>
          </a:xfrm>
          <a:prstGeom prst="rect">
            <a:avLst/>
          </a:prstGeom>
          <a:solidFill>
            <a:srgbClr val="FFFFFF"/>
          </a:solidFill>
          <a:ln w="9525">
            <a:solidFill>
              <a:srgbClr val="000000"/>
            </a:solidFill>
            <a:round/>
          </a:ln>
        </p:spPr>
        <p:txBody>
          <a:bodyPr/>
          <a:lstStyle/>
          <a:p>
            <a:r>
              <a:rPr dirty="0"/>
              <a:t>Everyone worked well together – frequent, useful messaging; weekly workshops achieved a lot and were enjoyable</a:t>
            </a:r>
          </a:p>
          <a:p>
            <a:r>
              <a:rPr dirty="0"/>
              <a:t>Felt bad that Leo spent so much time generating graphics and didn’t get to code</a:t>
            </a:r>
          </a:p>
          <a:p>
            <a:r>
              <a:rPr dirty="0"/>
              <a:t>Developed collaborative work skills and use of </a:t>
            </a:r>
            <a:r>
              <a:rPr dirty="0" err="1"/>
              <a:t>git</a:t>
            </a:r>
            <a:r>
              <a:rPr dirty="0"/>
              <a:t> version control</a:t>
            </a:r>
            <a:endParaRPr lang="en-GB" dirty="0"/>
          </a:p>
          <a:p>
            <a:r>
              <a:rPr lang="en-GB" dirty="0"/>
              <a:t>Not happy that the background graphics were stretched too far horizontally</a:t>
            </a:r>
          </a:p>
          <a:p>
            <a:r>
              <a:rPr lang="en-GB" dirty="0"/>
              <a:t>A lot of changes happened on git which were difficult for others to keep up with</a:t>
            </a:r>
          </a:p>
          <a:p>
            <a:r>
              <a:rPr lang="en-GB" dirty="0"/>
              <a:t>Could have tried harder to include missing team member</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83"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693737">
              <a:tabLst>
                <a:tab pos="5289550" algn="ctr"/>
                <a:tab pos="10312400" algn="r"/>
              </a:tabLst>
              <a:defRPr sz="2900">
                <a:latin typeface="Bodoni MT"/>
                <a:ea typeface="Bodoni MT"/>
                <a:cs typeface="Bodoni MT"/>
                <a:sym typeface="Bodoni MT"/>
              </a:defRPr>
            </a:pPr>
            <a:r>
              <a:rPr dirty="0"/>
              <a:t>	</a:t>
            </a:r>
            <a:r>
              <a:rPr dirty="0">
                <a:latin typeface="+mn-lt"/>
              </a:rPr>
              <a:t>Project Evaluation </a:t>
            </a:r>
            <a:r>
              <a:rPr lang="en-GB" dirty="0">
                <a:latin typeface="+mn-lt"/>
              </a:rPr>
              <a:t>–</a:t>
            </a:r>
            <a:r>
              <a:rPr dirty="0">
                <a:latin typeface="+mn-lt"/>
              </a:rPr>
              <a:t> Ben</a:t>
            </a:r>
            <a:r>
              <a:rPr lang="en-GB" dirty="0">
                <a:latin typeface="+mn-lt"/>
              </a:rPr>
              <a:t> (team leader)</a:t>
            </a:r>
            <a:r>
              <a:rPr dirty="0">
                <a:latin typeface="+mn-lt"/>
              </a:rPr>
              <a:t>	</a:t>
            </a:r>
            <a:r>
              <a:rPr i="1" dirty="0">
                <a:latin typeface="+mn-lt"/>
              </a:rPr>
              <a:t>(5)</a:t>
            </a:r>
          </a:p>
        </p:txBody>
      </p:sp>
      <p:sp>
        <p:nvSpPr>
          <p:cNvPr id="284" name="Content Placeholder 2"/>
          <p:cNvSpPr txBox="1">
            <a:spLocks noGrp="1"/>
          </p:cNvSpPr>
          <p:nvPr>
            <p:ph type="body" idx="1"/>
          </p:nvPr>
        </p:nvSpPr>
        <p:spPr>
          <a:xfrm>
            <a:off x="838200" y="930275"/>
            <a:ext cx="10515600" cy="5427663"/>
          </a:xfrm>
          <a:prstGeom prst="rect">
            <a:avLst/>
          </a:prstGeom>
          <a:solidFill>
            <a:srgbClr val="FFFFFF"/>
          </a:solidFill>
          <a:ln w="9525">
            <a:solidFill>
              <a:srgbClr val="000000"/>
            </a:solidFill>
            <a:round/>
          </a:ln>
        </p:spPr>
        <p:txBody>
          <a:bodyPr/>
          <a:lstStyle/>
          <a:p>
            <a:pPr marL="0" indent="0" defTabSz="885825">
              <a:spcBef>
                <a:spcPts val="900"/>
              </a:spcBef>
              <a:buSzTx/>
              <a:buNone/>
              <a:defRPr sz="2700"/>
            </a:pPr>
            <a:endParaRPr dirty="0"/>
          </a:p>
        </p:txBody>
      </p:sp>
      <p:sp>
        <p:nvSpPr>
          <p:cNvPr id="5" name="Content Placeholder 2"/>
          <p:cNvSpPr txBox="1">
            <a:spLocks/>
          </p:cNvSpPr>
          <p:nvPr/>
        </p:nvSpPr>
        <p:spPr>
          <a:xfrm>
            <a:off x="838200" y="927100"/>
            <a:ext cx="10515600" cy="5430838"/>
          </a:xfrm>
          <a:prstGeom prst="rect">
            <a:avLst/>
          </a:prstGeom>
          <a:solidFill>
            <a:srgbClr val="FFFFFF"/>
          </a:solidFill>
          <a:ln w="9525">
            <a:solidFill>
              <a:srgbClr val="000000"/>
            </a:solidFill>
            <a:round/>
          </a:ln>
          <a:extLst>
            <a:ext uri="{C572A759-6A51-4108-AA02-DFA0A04FC94B}">
              <ma14:wrappingTextBoxFlag xmlns=""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hangingPunct="1"/>
            <a:r>
              <a:rPr lang="en-GB" dirty="0"/>
              <a:t>Enjoyed detailed team leading</a:t>
            </a:r>
          </a:p>
          <a:p>
            <a:pPr hangingPunct="1"/>
            <a:r>
              <a:rPr lang="en-GB" dirty="0"/>
              <a:t>Developed good methods of explaining ideas to team</a:t>
            </a:r>
          </a:p>
          <a:p>
            <a:pPr hangingPunct="1"/>
            <a:r>
              <a:rPr lang="en-GB" dirty="0"/>
              <a:t>Tried to be fair with task division</a:t>
            </a:r>
          </a:p>
          <a:p>
            <a:pPr hangingPunct="1"/>
            <a:r>
              <a:rPr lang="en-GB" dirty="0"/>
              <a:t>Enjoyed the challenge of translating real-life tangible puzzles to a computer-orientated format</a:t>
            </a:r>
          </a:p>
          <a:p>
            <a:pPr hangingPunct="1"/>
            <a:r>
              <a:rPr lang="en-GB" dirty="0"/>
              <a:t>Pleased with final game and how well we worked together</a:t>
            </a:r>
          </a:p>
          <a:p>
            <a:pPr hangingPunct="1"/>
            <a:endParaRPr lang="en-GB" dirty="0"/>
          </a:p>
          <a:p>
            <a:pPr hangingPunct="1"/>
            <a:endParaRPr lang="en-GB" dirty="0"/>
          </a:p>
        </p:txBody>
      </p:sp>
    </p:spTree>
    <p:extLst>
      <p:ext uri="{BB962C8B-B14F-4D97-AF65-F5344CB8AC3E}">
        <p14:creationId xmlns:p14="http://schemas.microsoft.com/office/powerpoint/2010/main" val="14950335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txBox="1">
            <a:spLocks noGrp="1"/>
          </p:cNvSpPr>
          <p:nvPr>
            <p:ph type="title"/>
          </p:nvPr>
        </p:nvSpPr>
        <p:spPr>
          <a:xfrm>
            <a:off x="836612" y="365125"/>
            <a:ext cx="10545763"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Planning and Ideas	</a:t>
            </a:r>
            <a:r>
              <a:rPr i="1" dirty="0"/>
              <a:t>(1)</a:t>
            </a:r>
          </a:p>
        </p:txBody>
      </p:sp>
      <p:pic>
        <p:nvPicPr>
          <p:cNvPr id="46" name="Picture 4" descr="Picture 4"/>
          <p:cNvPicPr>
            <a:picLocks noChangeAspect="1"/>
          </p:cNvPicPr>
          <p:nvPr/>
        </p:nvPicPr>
        <p:blipFill>
          <a:blip r:embed="rId3">
            <a:extLst/>
          </a:blip>
          <a:stretch>
            <a:fillRect/>
          </a:stretch>
        </p:blipFill>
        <p:spPr>
          <a:xfrm>
            <a:off x="836612" y="930275"/>
            <a:ext cx="5259388" cy="2860675"/>
          </a:xfrm>
          <a:prstGeom prst="rect">
            <a:avLst/>
          </a:prstGeom>
          <a:ln>
            <a:solidFill>
              <a:srgbClr val="000000"/>
            </a:solidFill>
          </a:ln>
        </p:spPr>
      </p:pic>
      <p:pic>
        <p:nvPicPr>
          <p:cNvPr id="47" name="Content Placeholder 6" descr="Content Placeholder 6"/>
          <p:cNvPicPr>
            <a:picLocks noChangeAspect="1"/>
          </p:cNvPicPr>
          <p:nvPr/>
        </p:nvPicPr>
        <p:blipFill>
          <a:blip r:embed="rId4">
            <a:extLst/>
          </a:blip>
          <a:stretch>
            <a:fillRect/>
          </a:stretch>
        </p:blipFill>
        <p:spPr>
          <a:xfrm>
            <a:off x="6094412" y="930275"/>
            <a:ext cx="5287963" cy="2860675"/>
          </a:xfrm>
          <a:prstGeom prst="rect">
            <a:avLst/>
          </a:prstGeom>
          <a:ln>
            <a:solidFill>
              <a:srgbClr val="000000"/>
            </a:solidFill>
          </a:ln>
        </p:spPr>
      </p:pic>
      <p:pic>
        <p:nvPicPr>
          <p:cNvPr id="48" name="Picture 7" descr="Picture 7"/>
          <p:cNvPicPr>
            <a:picLocks noChangeAspect="1"/>
          </p:cNvPicPr>
          <p:nvPr/>
        </p:nvPicPr>
        <p:blipFill>
          <a:blip r:embed="rId5">
            <a:extLst/>
          </a:blip>
          <a:stretch>
            <a:fillRect/>
          </a:stretch>
        </p:blipFill>
        <p:spPr>
          <a:xfrm>
            <a:off x="836612" y="3790950"/>
            <a:ext cx="5257801" cy="2860675"/>
          </a:xfrm>
          <a:prstGeom prst="rect">
            <a:avLst/>
          </a:prstGeom>
          <a:ln>
            <a:solidFill>
              <a:srgbClr val="000000"/>
            </a:solidFill>
          </a:ln>
        </p:spPr>
      </p:pic>
      <p:pic>
        <p:nvPicPr>
          <p:cNvPr id="49" name="Picture 8" descr="Picture 8"/>
          <p:cNvPicPr>
            <a:picLocks noChangeAspect="1"/>
          </p:cNvPicPr>
          <p:nvPr/>
        </p:nvPicPr>
        <p:blipFill>
          <a:blip r:embed="rId6">
            <a:extLst/>
          </a:blip>
          <a:stretch>
            <a:fillRect/>
          </a:stretch>
        </p:blipFill>
        <p:spPr>
          <a:xfrm>
            <a:off x="6096000" y="3786187"/>
            <a:ext cx="5286375" cy="2847976"/>
          </a:xfrm>
          <a:prstGeom prst="rect">
            <a:avLst/>
          </a:prstGeom>
          <a:ln>
            <a:solidFill>
              <a:srgbClr val="000000"/>
            </a:solidFill>
          </a:ln>
        </p:spPr>
      </p:pic>
      <p:sp>
        <p:nvSpPr>
          <p:cNvPr id="50" name="TextBox 9"/>
          <p:cNvSpPr txBox="1"/>
          <p:nvPr/>
        </p:nvSpPr>
        <p:spPr>
          <a:xfrm>
            <a:off x="8167687" y="3786187"/>
            <a:ext cx="1716088"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a:solidFill>
                  <a:srgbClr val="FFFFFF"/>
                </a:solidFill>
              </a:defRPr>
            </a:lvl1pPr>
          </a:lstStyle>
          <a:p>
            <a:r>
              <a:t>Turtle Odyssey</a:t>
            </a:r>
          </a:p>
        </p:txBody>
      </p:sp>
      <p:sp>
        <p:nvSpPr>
          <p:cNvPr id="51" name="TextBox 10"/>
          <p:cNvSpPr txBox="1"/>
          <p:nvPr/>
        </p:nvSpPr>
        <p:spPr>
          <a:xfrm>
            <a:off x="10310812" y="1712912"/>
            <a:ext cx="1073151"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a:solidFill>
                  <a:srgbClr val="FFFFFF"/>
                </a:solidFill>
              </a:defRPr>
            </a:lvl1pPr>
          </a:lstStyle>
          <a:p>
            <a:r>
              <a:t>Spelunky</a:t>
            </a:r>
          </a:p>
        </p:txBody>
      </p:sp>
      <p:sp>
        <p:nvSpPr>
          <p:cNvPr id="52" name="TextBox 11"/>
          <p:cNvSpPr txBox="1"/>
          <p:nvPr/>
        </p:nvSpPr>
        <p:spPr>
          <a:xfrm>
            <a:off x="2879725" y="927100"/>
            <a:ext cx="2071688"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stStyle>
          <a:p>
            <a:r>
              <a:t>Super Mario Bros</a:t>
            </a:r>
          </a:p>
        </p:txBody>
      </p:sp>
      <p:sp>
        <p:nvSpPr>
          <p:cNvPr id="53" name="TextBox 12"/>
          <p:cNvSpPr txBox="1"/>
          <p:nvPr/>
        </p:nvSpPr>
        <p:spPr>
          <a:xfrm>
            <a:off x="4951412" y="3857625"/>
            <a:ext cx="1074738"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stStyle>
          <a:p>
            <a:r>
              <a:t>Fez</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p:cNvSpPr txBox="1">
            <a:spLocks noGrp="1"/>
          </p:cNvSpPr>
          <p:nvPr>
            <p:ph type="title"/>
          </p:nvPr>
        </p:nvSpPr>
        <p:spPr>
          <a:xfrm>
            <a:off x="808037" y="365125"/>
            <a:ext cx="10502901" cy="565150"/>
          </a:xfrm>
          <a:prstGeom prst="rect">
            <a:avLst/>
          </a:prstGeom>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lang="en-GB" dirty="0"/>
              <a:t>	</a:t>
            </a:r>
            <a:r>
              <a:rPr dirty="0"/>
              <a:t>Description of Project &amp; Management	</a:t>
            </a:r>
            <a:r>
              <a:rPr i="1" dirty="0"/>
              <a:t>(1)</a:t>
            </a:r>
          </a:p>
        </p:txBody>
      </p:sp>
      <p:sp>
        <p:nvSpPr>
          <p:cNvPr id="58" name="Content Placeholder 2"/>
          <p:cNvSpPr txBox="1">
            <a:spLocks noGrp="1"/>
          </p:cNvSpPr>
          <p:nvPr>
            <p:ph type="body" sz="quarter" idx="1"/>
          </p:nvPr>
        </p:nvSpPr>
        <p:spPr>
          <a:xfrm>
            <a:off x="808037" y="930275"/>
            <a:ext cx="4572001" cy="1139825"/>
          </a:xfrm>
          <a:prstGeom prst="rect">
            <a:avLst/>
          </a:prstGeom>
          <a:ln w="9525">
            <a:solidFill>
              <a:srgbClr val="000000"/>
            </a:solidFill>
            <a:round/>
          </a:ln>
        </p:spPr>
        <p:txBody>
          <a:bodyPr/>
          <a:lstStyle/>
          <a:p>
            <a:pPr marL="0" indent="0">
              <a:lnSpc>
                <a:spcPct val="100000"/>
              </a:lnSpc>
              <a:spcBef>
                <a:spcPts val="0"/>
              </a:spcBef>
              <a:buSzTx/>
              <a:buNone/>
              <a:defRPr sz="2000" b="1"/>
            </a:pPr>
            <a:r>
              <a:t>Style:  </a:t>
            </a:r>
            <a:r>
              <a:rPr b="0"/>
              <a:t>2D Platforming &amp; Puzzle Game</a:t>
            </a:r>
          </a:p>
          <a:p>
            <a:pPr marL="0" indent="0">
              <a:lnSpc>
                <a:spcPct val="100000"/>
              </a:lnSpc>
              <a:spcBef>
                <a:spcPts val="0"/>
              </a:spcBef>
              <a:buSzTx/>
              <a:buNone/>
              <a:defRPr sz="2000" b="1"/>
            </a:pPr>
            <a:r>
              <a:t>Audience:  </a:t>
            </a:r>
            <a:r>
              <a:rPr b="0"/>
              <a:t>Family / Children (ages 7+)</a:t>
            </a:r>
          </a:p>
          <a:p>
            <a:pPr marL="0" indent="0">
              <a:lnSpc>
                <a:spcPct val="100000"/>
              </a:lnSpc>
              <a:spcBef>
                <a:spcPts val="0"/>
              </a:spcBef>
              <a:buSzTx/>
              <a:buNone/>
              <a:defRPr sz="2000" b="1"/>
            </a:pPr>
            <a:r>
              <a:t>Theme:	 </a:t>
            </a:r>
            <a:r>
              <a:rPr b="0"/>
              <a:t>Christmas</a:t>
            </a:r>
          </a:p>
        </p:txBody>
      </p:sp>
      <p:grpSp>
        <p:nvGrpSpPr>
          <p:cNvPr id="61" name="Content Placeholder 2"/>
          <p:cNvGrpSpPr/>
          <p:nvPr/>
        </p:nvGrpSpPr>
        <p:grpSpPr>
          <a:xfrm>
            <a:off x="5380037" y="930275"/>
            <a:ext cx="5930901" cy="1139825"/>
            <a:chOff x="0" y="0"/>
            <a:chExt cx="5930900" cy="1139824"/>
          </a:xfrm>
        </p:grpSpPr>
        <p:sp>
          <p:nvSpPr>
            <p:cNvPr id="59" name="Rectangle"/>
            <p:cNvSpPr/>
            <p:nvPr/>
          </p:nvSpPr>
          <p:spPr>
            <a:xfrm>
              <a:off x="0" y="0"/>
              <a:ext cx="5930900" cy="1139825"/>
            </a:xfrm>
            <a:prstGeom prst="rect">
              <a:avLst/>
            </a:prstGeom>
            <a:noFill/>
            <a:ln w="9525" cap="flat">
              <a:solidFill>
                <a:srgbClr val="000000"/>
              </a:solidFill>
              <a:prstDash val="solid"/>
              <a:round/>
            </a:ln>
            <a:effectLst/>
          </p:spPr>
          <p:txBody>
            <a:bodyPr wrap="square" lIns="45719" tIns="45719" rIns="45719" bIns="45719" numCol="1" anchor="t">
              <a:noAutofit/>
            </a:bodyPr>
            <a:lstStyle/>
            <a:p>
              <a:pPr marL="803275" indent="-803275">
                <a:lnSpc>
                  <a:spcPct val="90000"/>
                </a:lnSpc>
              </a:pPr>
              <a:endParaRPr/>
            </a:p>
          </p:txBody>
        </p:sp>
        <p:sp>
          <p:nvSpPr>
            <p:cNvPr id="60" name="Roles: Team Lead &amp; Puzzle Developer: Ben…"/>
            <p:cNvSpPr txBox="1"/>
            <p:nvPr/>
          </p:nvSpPr>
          <p:spPr>
            <a:xfrm>
              <a:off x="0" y="0"/>
              <a:ext cx="5930900" cy="10782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marL="803275" indent="-803275">
                <a:lnSpc>
                  <a:spcPct val="90000"/>
                </a:lnSpc>
                <a:defRPr b="1"/>
              </a:pPr>
              <a:r>
                <a:t>Roles:	</a:t>
              </a:r>
              <a:r>
                <a:rPr b="0"/>
                <a:t>Team Lead &amp; Puzzle Developer: </a:t>
              </a:r>
              <a:r>
                <a:rPr b="0" i="1">
                  <a:solidFill>
                    <a:srgbClr val="FF0000"/>
                  </a:solidFill>
                </a:rPr>
                <a:t>Ben</a:t>
              </a:r>
              <a:endParaRPr sz="2500"/>
            </a:p>
            <a:p>
              <a:pPr marL="803275" indent="-803275">
                <a:lnSpc>
                  <a:spcPct val="90000"/>
                </a:lnSpc>
              </a:pPr>
              <a:r>
                <a:t>	Art Director: </a:t>
              </a:r>
              <a:r>
                <a:rPr i="1">
                  <a:solidFill>
                    <a:srgbClr val="FF0000"/>
                  </a:solidFill>
                </a:rPr>
                <a:t>Leo</a:t>
              </a:r>
              <a:r>
                <a:rPr>
                  <a:solidFill>
                    <a:srgbClr val="FF0000"/>
                  </a:solidFill>
                </a:rPr>
                <a:t> </a:t>
              </a:r>
              <a:endParaRPr sz="2500"/>
            </a:p>
            <a:p>
              <a:pPr marL="803275" indent="-803275">
                <a:lnSpc>
                  <a:spcPct val="90000"/>
                </a:lnSpc>
              </a:pPr>
              <a:r>
                <a:t>	Game Engine &amp; Platform Developer: </a:t>
              </a:r>
              <a:r>
                <a:rPr i="1">
                  <a:solidFill>
                    <a:srgbClr val="FF0000"/>
                  </a:solidFill>
                </a:rPr>
                <a:t>Val</a:t>
              </a:r>
              <a:r>
                <a:t> &amp; </a:t>
              </a:r>
              <a:r>
                <a:rPr i="1">
                  <a:solidFill>
                    <a:srgbClr val="FF0000"/>
                  </a:solidFill>
                </a:rPr>
                <a:t>Alex</a:t>
              </a:r>
              <a:endParaRPr sz="2500"/>
            </a:p>
            <a:p>
              <a:pPr marL="803275" indent="-803275">
                <a:lnSpc>
                  <a:spcPct val="90000"/>
                </a:lnSpc>
              </a:pPr>
              <a:r>
                <a:t>	Level Designer: </a:t>
              </a:r>
              <a:r>
                <a:rPr i="1">
                  <a:solidFill>
                    <a:srgbClr val="FF0000"/>
                  </a:solidFill>
                </a:rPr>
                <a:t>Gary</a:t>
              </a:r>
            </a:p>
          </p:txBody>
        </p:sp>
      </p:grpSp>
      <p:pic>
        <p:nvPicPr>
          <p:cNvPr id="62" name="Picture 8" descr="Picture 8"/>
          <p:cNvPicPr>
            <a:picLocks noChangeAspect="1"/>
          </p:cNvPicPr>
          <p:nvPr/>
        </p:nvPicPr>
        <p:blipFill>
          <a:blip r:embed="rId3">
            <a:extLst/>
          </a:blip>
          <a:stretch>
            <a:fillRect/>
          </a:stretch>
        </p:blipFill>
        <p:spPr>
          <a:xfrm>
            <a:off x="808037" y="3070225"/>
            <a:ext cx="10502901" cy="3287713"/>
          </a:xfrm>
          <a:prstGeom prst="rect">
            <a:avLst/>
          </a:prstGeom>
          <a:ln>
            <a:solidFill>
              <a:srgbClr val="000000"/>
            </a:solidFill>
          </a:ln>
        </p:spPr>
      </p:pic>
      <p:grpSp>
        <p:nvGrpSpPr>
          <p:cNvPr id="65" name="Content Placeholder 2"/>
          <p:cNvGrpSpPr/>
          <p:nvPr/>
        </p:nvGrpSpPr>
        <p:grpSpPr>
          <a:xfrm>
            <a:off x="808037" y="2070099"/>
            <a:ext cx="10502901" cy="1000126"/>
            <a:chOff x="0" y="0"/>
            <a:chExt cx="10502900" cy="1000125"/>
          </a:xfrm>
        </p:grpSpPr>
        <p:sp>
          <p:nvSpPr>
            <p:cNvPr id="63" name="Rectangle"/>
            <p:cNvSpPr/>
            <p:nvPr/>
          </p:nvSpPr>
          <p:spPr>
            <a:xfrm>
              <a:off x="0" y="0"/>
              <a:ext cx="10502900" cy="1000125"/>
            </a:xfrm>
            <a:prstGeom prst="rect">
              <a:avLst/>
            </a:prstGeom>
            <a:noFill/>
            <a:ln w="9525" cap="flat">
              <a:solidFill>
                <a:srgbClr val="000000"/>
              </a:solidFill>
              <a:prstDash val="solid"/>
              <a:round/>
            </a:ln>
            <a:effectLst/>
          </p:spPr>
          <p:txBody>
            <a:bodyPr wrap="square" lIns="45719" tIns="45719" rIns="45719" bIns="45719" numCol="1" anchor="t">
              <a:noAutofit/>
            </a:bodyPr>
            <a:lstStyle/>
            <a:p>
              <a:pPr defTabSz="858837">
                <a:lnSpc>
                  <a:spcPct val="90000"/>
                </a:lnSpc>
              </a:pPr>
              <a:endParaRPr/>
            </a:p>
          </p:txBody>
        </p:sp>
        <p:sp>
          <p:nvSpPr>
            <p:cNvPr id="64" name="Group Working: Code in github, documents in cloud…"/>
            <p:cNvSpPr txBox="1"/>
            <p:nvPr/>
          </p:nvSpPr>
          <p:spPr>
            <a:xfrm>
              <a:off x="0" y="0"/>
              <a:ext cx="10502900" cy="838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defTabSz="858837">
                <a:lnSpc>
                  <a:spcPct val="90000"/>
                </a:lnSpc>
                <a:defRPr b="1"/>
              </a:pPr>
              <a:r>
                <a:t>Group Working:	</a:t>
              </a:r>
              <a:r>
                <a:rPr b="0"/>
                <a:t>Code in github, documents in cloud</a:t>
              </a:r>
              <a:endParaRPr sz="2600"/>
            </a:p>
            <a:p>
              <a:pPr defTabSz="858837">
                <a:lnSpc>
                  <a:spcPct val="90000"/>
                </a:lnSpc>
              </a:pPr>
              <a:r>
                <a:t>Lots of discussion (updates and queries) using Facebook Messenger</a:t>
              </a:r>
              <a:endParaRPr sz="2600"/>
            </a:p>
            <a:p>
              <a:pPr defTabSz="858837">
                <a:lnSpc>
                  <a:spcPct val="90000"/>
                </a:lnSpc>
              </a:pPr>
              <a:r>
                <a:t>4hr lab sessions discuss progress, agree approach and share out tasks.  Also  “pair programming”</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70"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sp>
        <p:nvSpPr>
          <p:cNvPr id="71"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73" name="Picture 2" descr="Picture 2"/>
          <p:cNvPicPr>
            <a:picLocks noChangeAspect="1"/>
          </p:cNvPicPr>
          <p:nvPr/>
        </p:nvPicPr>
        <p:blipFill>
          <a:blip r:embed="rId4">
            <a:extLst/>
          </a:blip>
          <a:stretch>
            <a:fillRect/>
          </a:stretch>
        </p:blipFill>
        <p:spPr>
          <a:xfrm>
            <a:off x="7058025" y="2921000"/>
            <a:ext cx="3521075" cy="3035300"/>
          </a:xfrm>
          <a:prstGeom prst="rect">
            <a:avLst/>
          </a:prstGeom>
          <a:ln w="3175">
            <a:solidFill>
              <a:srgbClr val="000000"/>
            </a:solidFill>
            <a:miter/>
          </a:ln>
        </p:spPr>
      </p:pic>
      <p:pic>
        <p:nvPicPr>
          <p:cNvPr id="74" name="Picture 2" descr="Picture 2"/>
          <p:cNvPicPr>
            <a:picLocks noChangeAspect="1"/>
          </p:cNvPicPr>
          <p:nvPr/>
        </p:nvPicPr>
        <p:blipFill>
          <a:blip r:embed="rId5">
            <a:extLst/>
          </a:blip>
          <a:stretch>
            <a:fillRect/>
          </a:stretch>
        </p:blipFill>
        <p:spPr>
          <a:xfrm>
            <a:off x="6256337" y="1106487"/>
            <a:ext cx="5286376" cy="1571626"/>
          </a:xfrm>
          <a:prstGeom prst="rect">
            <a:avLst/>
          </a:prstGeom>
          <a:ln w="12700">
            <a:miter lim="400000"/>
          </a:ln>
        </p:spPr>
      </p:pic>
      <p:sp>
        <p:nvSpPr>
          <p:cNvPr id="8" name="Rectangle 8">
            <a:extLst>
              <a:ext uri="{FF2B5EF4-FFF2-40B4-BE49-F238E27FC236}">
                <a16:creationId xmlns:a16="http://schemas.microsoft.com/office/drawing/2014/main" id="{C426B240-CB03-487B-BECA-9A122959C5CD}"/>
              </a:ext>
            </a:extLst>
          </p:cNvPr>
          <p:cNvSpPr txBox="1"/>
          <p:nvPr/>
        </p:nvSpPr>
        <p:spPr>
          <a:xfrm>
            <a:off x="742950" y="1124079"/>
            <a:ext cx="5424488" cy="483209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marL="76200" indent="-76200">
              <a:defRPr b="1"/>
            </a:pPr>
            <a:r>
              <a:rPr dirty="0"/>
              <a:t>Aim: </a:t>
            </a:r>
            <a:r>
              <a:rPr b="0" dirty="0"/>
              <a:t>Complete 4 levels to decorate the Christmas Room.  Each level is themed around a particular aspect of Christmas : ‘Christmas Tree’ , ‘Decorations’, ‘Roast Turkey’ and ‘Presents’.  Completing a level adds the themed item(s) to the room. </a:t>
            </a:r>
          </a:p>
          <a:p>
            <a:pPr marL="76200" indent="-76200">
              <a:spcBef>
                <a:spcPts val="1200"/>
              </a:spcBef>
              <a:defRPr b="1"/>
            </a:pPr>
            <a:r>
              <a:rPr dirty="0"/>
              <a:t>Level Composition: </a:t>
            </a:r>
            <a:r>
              <a:rPr b="0" dirty="0"/>
              <a:t>Each level contains:</a:t>
            </a:r>
          </a:p>
          <a:p>
            <a:pPr marL="358775" indent="-358775">
              <a:buSzPct val="100000"/>
              <a:buAutoNum type="arabicPeriod"/>
              <a:defRPr b="1"/>
            </a:pPr>
            <a:r>
              <a:rPr dirty="0"/>
              <a:t>Platform: </a:t>
            </a:r>
            <a:r>
              <a:rPr b="0" dirty="0"/>
              <a:t>A side-scrolling platforming section with challenges such as hazards and bottomless pits which reset the player’s progress.  The player must collect the key to be able to complete the platform.  There are also extra items to collect along the way.</a:t>
            </a:r>
          </a:p>
          <a:p>
            <a:pPr marL="358775" indent="-358775">
              <a:buSzPct val="100000"/>
              <a:buAutoNum type="arabicPeriod"/>
              <a:defRPr b="1"/>
            </a:pPr>
            <a:r>
              <a:rPr dirty="0"/>
              <a:t>Puzzle: </a:t>
            </a:r>
            <a:r>
              <a:rPr b="0" dirty="0"/>
              <a:t>A different puzzle for each level.</a:t>
            </a:r>
          </a:p>
          <a:p>
            <a:pPr marL="92075" indent="-92075">
              <a:spcBef>
                <a:spcPts val="1200"/>
              </a:spcBef>
              <a:defRPr b="1"/>
            </a:pPr>
            <a:r>
              <a:rPr dirty="0"/>
              <a:t>Navigation: </a:t>
            </a:r>
            <a:r>
              <a:rPr b="0" dirty="0"/>
              <a:t> WASD or arrow keys to move through menu, platform and puzzles </a:t>
            </a:r>
          </a:p>
          <a:p>
            <a:pPr marL="76200" indent="-76200"/>
            <a:r>
              <a:rPr dirty="0"/>
              <a:t>Enter to select platform/puzzle from menu</a:t>
            </a:r>
            <a:r>
              <a:rPr lang="en-GB" dirty="0"/>
              <a:t> </a:t>
            </a:r>
            <a:endParaRPr dirty="0"/>
          </a:p>
          <a:p>
            <a:pPr marL="76200" indent="-76200"/>
            <a:r>
              <a:rPr dirty="0"/>
              <a:t>Number keys also used to select items in puzzle 4</a:t>
            </a:r>
            <a:r>
              <a:rPr lang="en-GB" dirty="0"/>
              <a:t> </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7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8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81" name="Content Placeholder 2"/>
          <p:cNvSpPr txBox="1">
            <a:spLocks noGrp="1"/>
          </p:cNvSpPr>
          <p:nvPr>
            <p:ph type="body" idx="1"/>
          </p:nvPr>
        </p:nvSpPr>
        <p:spPr>
          <a:xfrm>
            <a:off x="587375" y="946150"/>
            <a:ext cx="10942638" cy="5329238"/>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pic>
        <p:nvPicPr>
          <p:cNvPr id="82" name="Picture 6" descr="Picture 6"/>
          <p:cNvPicPr>
            <a:picLocks noChangeAspect="1"/>
          </p:cNvPicPr>
          <p:nvPr/>
        </p:nvPicPr>
        <p:blipFill>
          <a:blip r:embed="rId4">
            <a:extLst/>
          </a:blip>
          <a:stretch>
            <a:fillRect/>
          </a:stretch>
        </p:blipFill>
        <p:spPr>
          <a:xfrm>
            <a:off x="7350125" y="1928812"/>
            <a:ext cx="457200" cy="628651"/>
          </a:xfrm>
          <a:prstGeom prst="rect">
            <a:avLst/>
          </a:prstGeom>
          <a:ln w="12700">
            <a:miter lim="400000"/>
          </a:ln>
        </p:spPr>
      </p:pic>
      <p:pic>
        <p:nvPicPr>
          <p:cNvPr id="83" name="Picture 7" descr="Picture 7"/>
          <p:cNvPicPr>
            <a:picLocks noChangeAspect="1"/>
          </p:cNvPicPr>
          <p:nvPr/>
        </p:nvPicPr>
        <p:blipFill>
          <a:blip r:embed="rId5">
            <a:extLst/>
          </a:blip>
          <a:stretch>
            <a:fillRect/>
          </a:stretch>
        </p:blipFill>
        <p:spPr>
          <a:xfrm>
            <a:off x="7366000" y="1006475"/>
            <a:ext cx="457200" cy="628650"/>
          </a:xfrm>
          <a:prstGeom prst="rect">
            <a:avLst/>
          </a:prstGeom>
          <a:ln w="12700">
            <a:miter lim="400000"/>
          </a:ln>
        </p:spPr>
      </p:pic>
      <p:sp>
        <p:nvSpPr>
          <p:cNvPr id="84" name="Content Placeholder 2"/>
          <p:cNvSpPr txBox="1"/>
          <p:nvPr/>
        </p:nvSpPr>
        <p:spPr>
          <a:xfrm>
            <a:off x="649287" y="1067117"/>
            <a:ext cx="6418263" cy="17170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defTabSz="885825">
              <a:lnSpc>
                <a:spcPct val="90000"/>
              </a:lnSpc>
              <a:spcBef>
                <a:spcPts val="900"/>
              </a:spcBef>
              <a:defRPr sz="1700" b="1"/>
            </a:pPr>
            <a:r>
              <a:t>Level Progression:  </a:t>
            </a:r>
            <a:r>
              <a:rPr b="0"/>
              <a:t>To complete each level, the player must find the scroll near the end of the level.</a:t>
            </a:r>
            <a:endParaRPr sz="2700"/>
          </a:p>
          <a:p>
            <a:pPr defTabSz="885825">
              <a:lnSpc>
                <a:spcPct val="90000"/>
              </a:lnSpc>
              <a:spcBef>
                <a:spcPts val="900"/>
              </a:spcBef>
              <a:defRPr sz="1700"/>
            </a:pPr>
            <a:r>
              <a:t>To unlock the scroll, the player must collect the key.  Reaching the unlocked scroll moves the player on to the related puzzle.</a:t>
            </a:r>
            <a:endParaRPr sz="2700"/>
          </a:p>
          <a:p>
            <a:pPr defTabSz="885825">
              <a:lnSpc>
                <a:spcPct val="90000"/>
              </a:lnSpc>
              <a:spcBef>
                <a:spcPts val="900"/>
              </a:spcBef>
              <a:defRPr sz="1700" b="1"/>
            </a:pPr>
            <a:r>
              <a:t>Puzzle Completion:</a:t>
            </a:r>
            <a:r>
              <a:rPr b="0"/>
              <a:t>  Completion of each puzzle shows the item(s) added to the Christmas Room for that level.</a:t>
            </a:r>
          </a:p>
        </p:txBody>
      </p:sp>
      <p:sp>
        <p:nvSpPr>
          <p:cNvPr id="85" name="Title 1"/>
          <p:cNvSpPr txBox="1">
            <a:spLocks noGrp="1"/>
          </p:cNvSpPr>
          <p:nvPr>
            <p:ph type="title"/>
          </p:nvPr>
        </p:nvSpPr>
        <p:spPr>
          <a:xfrm>
            <a:off x="595312" y="371475"/>
            <a:ext cx="10941051" cy="574675"/>
          </a:xfrm>
          <a:prstGeom prst="rect">
            <a:avLst/>
          </a:prstGeom>
          <a:solidFill>
            <a:srgbClr val="FFFFFF"/>
          </a:solidFill>
          <a:ln w="9525">
            <a:solidFill>
              <a:srgbClr val="000000"/>
            </a:solidFill>
            <a:round/>
          </a:ln>
        </p:spPr>
        <p:txBody>
          <a:bodyPr>
            <a:normAutofit/>
          </a:bodyPr>
          <a:lstStyle/>
          <a:p>
            <a:pPr defTabSz="730250">
              <a:tabLst>
                <a:tab pos="5289550" algn="ctr"/>
                <a:tab pos="10764838" algn="r"/>
              </a:tabLst>
              <a:defRPr sz="3100">
                <a:latin typeface="+mn-lt"/>
                <a:ea typeface="+mn-ea"/>
                <a:cs typeface="+mn-cs"/>
                <a:sym typeface="Calibri"/>
              </a:defRPr>
            </a:pPr>
            <a:r>
              <a:rPr dirty="0"/>
              <a:t>	Gameplay	</a:t>
            </a:r>
            <a:r>
              <a:rPr i="1" dirty="0"/>
              <a:t>(2)</a:t>
            </a:r>
          </a:p>
        </p:txBody>
      </p:sp>
      <p:pic>
        <p:nvPicPr>
          <p:cNvPr id="86" name="Picture 4" descr="Picture 4"/>
          <p:cNvPicPr>
            <a:picLocks noChangeAspect="1"/>
          </p:cNvPicPr>
          <p:nvPr/>
        </p:nvPicPr>
        <p:blipFill>
          <a:blip r:embed="rId6">
            <a:extLst/>
          </a:blip>
          <a:stretch>
            <a:fillRect/>
          </a:stretch>
        </p:blipFill>
        <p:spPr>
          <a:xfrm>
            <a:off x="688975" y="2955925"/>
            <a:ext cx="3278188" cy="3248025"/>
          </a:xfrm>
          <a:prstGeom prst="rect">
            <a:avLst/>
          </a:prstGeom>
          <a:ln w="3175">
            <a:solidFill>
              <a:schemeClr val="tx1"/>
            </a:solidFill>
            <a:miter/>
          </a:ln>
        </p:spPr>
      </p:pic>
      <p:pic>
        <p:nvPicPr>
          <p:cNvPr id="87" name="Picture 2" descr="Picture 2"/>
          <p:cNvPicPr>
            <a:picLocks noChangeAspect="1"/>
          </p:cNvPicPr>
          <p:nvPr/>
        </p:nvPicPr>
        <p:blipFill>
          <a:blip r:embed="rId7">
            <a:extLst/>
          </a:blip>
          <a:stretch>
            <a:fillRect/>
          </a:stretch>
        </p:blipFill>
        <p:spPr>
          <a:xfrm>
            <a:off x="4732337" y="2954337"/>
            <a:ext cx="4371976" cy="3260726"/>
          </a:xfrm>
          <a:prstGeom prst="rect">
            <a:avLst/>
          </a:prstGeom>
          <a:ln w="3175">
            <a:solidFill>
              <a:schemeClr val="tx1"/>
            </a:solidFill>
            <a:miter/>
          </a:ln>
        </p:spPr>
      </p:pic>
      <p:pic>
        <p:nvPicPr>
          <p:cNvPr id="88" name="Picture 5" descr="Picture 5"/>
          <p:cNvPicPr>
            <a:picLocks noChangeAspect="1"/>
          </p:cNvPicPr>
          <p:nvPr/>
        </p:nvPicPr>
        <p:blipFill>
          <a:blip r:embed="rId8">
            <a:extLst/>
          </a:blip>
          <a:stretch>
            <a:fillRect/>
          </a:stretch>
        </p:blipFill>
        <p:spPr>
          <a:xfrm>
            <a:off x="8404225" y="1046162"/>
            <a:ext cx="3027363" cy="2343151"/>
          </a:xfrm>
          <a:prstGeom prst="rect">
            <a:avLst/>
          </a:prstGeom>
          <a:ln w="12700">
            <a:solidFill>
              <a:schemeClr val="tx1"/>
            </a:solidFill>
            <a:miter lim="400000"/>
          </a:ln>
        </p:spPr>
      </p:pic>
      <p:sp>
        <p:nvSpPr>
          <p:cNvPr id="89" name="Right Arrow 18"/>
          <p:cNvSpPr/>
          <p:nvPr/>
        </p:nvSpPr>
        <p:spPr>
          <a:xfrm>
            <a:off x="4113212" y="4210050"/>
            <a:ext cx="466726" cy="334963"/>
          </a:xfrm>
          <a:prstGeom prst="rightArrow">
            <a:avLst>
              <a:gd name="adj1" fmla="val 50000"/>
              <a:gd name="adj2" fmla="val 49948"/>
            </a:avLst>
          </a:prstGeom>
          <a:solidFill>
            <a:srgbClr val="FF0000"/>
          </a:solidFill>
          <a:ln w="12700">
            <a:solidFill>
              <a:schemeClr val="tx1"/>
            </a:solidFill>
            <a:miter/>
          </a:ln>
        </p:spPr>
        <p:txBody>
          <a:bodyPr lIns="45719" rIns="45719" anchor="ctr"/>
          <a:lstStyle/>
          <a:p>
            <a:pPr algn="ctr">
              <a:defRPr>
                <a:solidFill>
                  <a:srgbClr val="FFFFFF"/>
                </a:solidFill>
              </a:defRPr>
            </a:pPr>
            <a:endParaRPr/>
          </a:p>
        </p:txBody>
      </p:sp>
      <p:pic>
        <p:nvPicPr>
          <p:cNvPr id="90" name="Picture 19" descr="Picture 19"/>
          <p:cNvPicPr>
            <a:picLocks noChangeAspect="1"/>
          </p:cNvPicPr>
          <p:nvPr/>
        </p:nvPicPr>
        <p:blipFill>
          <a:blip r:embed="rId9">
            <a:extLst/>
          </a:blip>
          <a:stretch>
            <a:fillRect/>
          </a:stretch>
        </p:blipFill>
        <p:spPr>
          <a:xfrm>
            <a:off x="6991350" y="1635125"/>
            <a:ext cx="352425" cy="333375"/>
          </a:xfrm>
          <a:prstGeom prst="rect">
            <a:avLst/>
          </a:prstGeom>
          <a:ln w="12700">
            <a:miter lim="400000"/>
          </a:ln>
        </p:spPr>
      </p:pic>
      <p:sp>
        <p:nvSpPr>
          <p:cNvPr id="91" name="Right Arrow 20"/>
          <p:cNvSpPr/>
          <p:nvPr/>
        </p:nvSpPr>
        <p:spPr>
          <a:xfrm rot="18637216">
            <a:off x="9362281" y="3744118"/>
            <a:ext cx="465138" cy="333376"/>
          </a:xfrm>
          <a:prstGeom prst="rightArrow">
            <a:avLst>
              <a:gd name="adj1" fmla="val 50000"/>
              <a:gd name="adj2" fmla="val 50015"/>
            </a:avLst>
          </a:prstGeom>
          <a:solidFill>
            <a:srgbClr val="FF0000"/>
          </a:solidFill>
          <a:ln w="12700">
            <a:solidFill>
              <a:schemeClr val="tx1"/>
            </a:solidFill>
            <a:miter/>
          </a:ln>
        </p:spPr>
        <p:txBody>
          <a:bodyPr lIns="45719" rIns="45719" anchor="ctr"/>
          <a:lstStyle/>
          <a:p>
            <a:pPr algn="ctr">
              <a:defRPr>
                <a:solidFill>
                  <a:srgbClr val="FFFFFF"/>
                </a:solidFill>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a:spLocks noGrp="1"/>
          </p:cNvSpPr>
          <p:nvPr>
            <p:ph type="title"/>
          </p:nvPr>
        </p:nvSpPr>
        <p:spPr>
          <a:xfrm>
            <a:off x="593725" y="355600"/>
            <a:ext cx="10936288" cy="574675"/>
          </a:xfrm>
          <a:prstGeom prst="rect">
            <a:avLst/>
          </a:prstGeom>
          <a:solidFill>
            <a:srgbClr val="FFFFFF"/>
          </a:solidFill>
          <a:ln w="9525">
            <a:solidFill>
              <a:srgbClr val="000000"/>
            </a:solidFill>
            <a:round/>
          </a:ln>
        </p:spPr>
        <p:txBody>
          <a:bodyPr>
            <a:normAutofit/>
          </a:bodyPr>
          <a:lstStyle/>
          <a:p>
            <a:pPr defTabSz="730250">
              <a:tabLst>
                <a:tab pos="5381625" algn="ctr"/>
                <a:tab pos="10764838" algn="r"/>
              </a:tabLst>
              <a:defRPr sz="3100">
                <a:latin typeface="+mn-lt"/>
                <a:ea typeface="+mn-ea"/>
                <a:cs typeface="+mn-cs"/>
                <a:sym typeface="Calibri"/>
              </a:defRPr>
            </a:pPr>
            <a:r>
              <a:rPr dirty="0"/>
              <a:t>	Gameplay – Increasing Difficulty	</a:t>
            </a:r>
            <a:r>
              <a:rPr i="1" dirty="0"/>
              <a:t>(2)</a:t>
            </a:r>
          </a:p>
        </p:txBody>
      </p:sp>
      <p:sp>
        <p:nvSpPr>
          <p:cNvPr id="97" name="Content Placeholder 2"/>
          <p:cNvSpPr txBox="1">
            <a:spLocks noGrp="1"/>
          </p:cNvSpPr>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98" name="Rectangle 8"/>
          <p:cNvSpPr txBox="1"/>
          <p:nvPr/>
        </p:nvSpPr>
        <p:spPr>
          <a:xfrm>
            <a:off x="742950" y="3370580"/>
            <a:ext cx="7032625" cy="273304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lnSpc>
                <a:spcPct val="90000"/>
              </a:lnSpc>
              <a:spcBef>
                <a:spcPts val="600"/>
              </a:spcBef>
              <a:defRPr sz="1600" b="1"/>
            </a:pPr>
            <a:r>
              <a:t>Level 1 Forest</a:t>
            </a:r>
            <a:r>
              <a:rPr b="0"/>
              <a:t>: Cross frozen lake, jumping between stepping stones without falling into the water.</a:t>
            </a:r>
          </a:p>
          <a:p>
            <a:pPr>
              <a:lnSpc>
                <a:spcPct val="90000"/>
              </a:lnSpc>
              <a:spcBef>
                <a:spcPts val="600"/>
              </a:spcBef>
              <a:defRPr sz="1600" b="1"/>
            </a:pPr>
            <a:r>
              <a:t>Level 2 Attic</a:t>
            </a:r>
            <a:r>
              <a:rPr b="0"/>
              <a:t>: Manoeuvre around tops of walls without falling down gaps.  Avoid the smoke that vents through the attic. </a:t>
            </a:r>
            <a:br>
              <a:rPr b="0"/>
            </a:br>
            <a:r>
              <a:rPr b="0"/>
              <a:t>Level introduces on/off hazards and running under platforms.</a:t>
            </a:r>
          </a:p>
          <a:p>
            <a:pPr>
              <a:lnSpc>
                <a:spcPct val="90000"/>
              </a:lnSpc>
              <a:spcBef>
                <a:spcPts val="600"/>
              </a:spcBef>
              <a:defRPr sz="1600" b="1"/>
            </a:pPr>
            <a:r>
              <a:t>Level 3 Kitchen</a:t>
            </a:r>
            <a:r>
              <a:rPr b="0"/>
              <a:t>: Run round the various workspaces avoiding the flashing knives and the fires that flare up, and without falling in the pit of hot oil. </a:t>
            </a:r>
            <a:br>
              <a:rPr b="0"/>
            </a:br>
            <a:r>
              <a:rPr b="0"/>
              <a:t>Manoeuvring to collect items is challenging; timing is crucial.</a:t>
            </a:r>
          </a:p>
          <a:p>
            <a:pPr>
              <a:lnSpc>
                <a:spcPct val="90000"/>
              </a:lnSpc>
              <a:spcBef>
                <a:spcPts val="600"/>
              </a:spcBef>
              <a:defRPr sz="1600" b="1"/>
            </a:pPr>
            <a:r>
              <a:t>Level 4 Sleigh</a:t>
            </a:r>
            <a:r>
              <a:rPr b="0"/>
              <a:t>: Once you start the sleigh, it keeps moving forwards.  You need to boost upwards to counter gravity.  The challenge here is to avoid the smoke from the many chimneys without being able to stop. </a:t>
            </a:r>
          </a:p>
        </p:txBody>
      </p:sp>
      <p:grpSp>
        <p:nvGrpSpPr>
          <p:cNvPr id="101" name="Group"/>
          <p:cNvGrpSpPr/>
          <p:nvPr/>
        </p:nvGrpSpPr>
        <p:grpSpPr>
          <a:xfrm>
            <a:off x="620712" y="1009650"/>
            <a:ext cx="2036763" cy="2116161"/>
            <a:chOff x="0" y="0"/>
            <a:chExt cx="2036762" cy="2116160"/>
          </a:xfrm>
        </p:grpSpPr>
        <p:pic>
          <p:nvPicPr>
            <p:cNvPr id="99" name="Picture 6" descr="Picture 6"/>
            <p:cNvPicPr>
              <a:picLocks noChangeAspect="1"/>
            </p:cNvPicPr>
            <p:nvPr/>
          </p:nvPicPr>
          <p:blipFill>
            <a:blip r:embed="rId4">
              <a:extLst/>
            </a:blip>
            <a:stretch>
              <a:fillRect/>
            </a:stretch>
          </p:blipFill>
          <p:spPr>
            <a:xfrm>
              <a:off x="479776" y="0"/>
              <a:ext cx="1033503" cy="1846922"/>
            </a:xfrm>
            <a:prstGeom prst="rect">
              <a:avLst/>
            </a:prstGeom>
            <a:ln w="3175" cap="flat">
              <a:solidFill>
                <a:srgbClr val="000000"/>
              </a:solidFill>
              <a:prstDash val="solid"/>
              <a:miter lim="800000"/>
            </a:ln>
            <a:effectLst/>
          </p:spPr>
        </p:pic>
        <p:sp>
          <p:nvSpPr>
            <p:cNvPr id="100" name="TextBox 9"/>
            <p:cNvSpPr txBox="1"/>
            <p:nvPr/>
          </p:nvSpPr>
          <p:spPr>
            <a:xfrm>
              <a:off x="0" y="1846920"/>
              <a:ext cx="2036763"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1 falling in the water</a:t>
              </a:r>
            </a:p>
          </p:txBody>
        </p:sp>
      </p:grpSp>
      <p:grpSp>
        <p:nvGrpSpPr>
          <p:cNvPr id="104" name="Group"/>
          <p:cNvGrpSpPr/>
          <p:nvPr/>
        </p:nvGrpSpPr>
        <p:grpSpPr>
          <a:xfrm>
            <a:off x="2852737" y="1004887"/>
            <a:ext cx="3730626" cy="2128926"/>
            <a:chOff x="0" y="0"/>
            <a:chExt cx="3730625" cy="2128925"/>
          </a:xfrm>
        </p:grpSpPr>
        <p:sp>
          <p:nvSpPr>
            <p:cNvPr id="102" name="TextBox 13"/>
            <p:cNvSpPr txBox="1"/>
            <p:nvPr/>
          </p:nvSpPr>
          <p:spPr>
            <a:xfrm>
              <a:off x="0" y="1859685"/>
              <a:ext cx="3730625"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2 smoke hazards and pitfalls</a:t>
              </a:r>
            </a:p>
          </p:txBody>
        </p:sp>
        <p:pic>
          <p:nvPicPr>
            <p:cNvPr id="103" name="Picture 8" descr="Picture 8"/>
            <p:cNvPicPr>
              <a:picLocks noChangeAspect="1"/>
            </p:cNvPicPr>
            <p:nvPr/>
          </p:nvPicPr>
          <p:blipFill>
            <a:blip r:embed="rId5">
              <a:extLst/>
            </a:blip>
            <a:stretch>
              <a:fillRect/>
            </a:stretch>
          </p:blipFill>
          <p:spPr>
            <a:xfrm>
              <a:off x="0" y="-1"/>
              <a:ext cx="3730625" cy="1859688"/>
            </a:xfrm>
            <a:prstGeom prst="rect">
              <a:avLst/>
            </a:prstGeom>
            <a:ln w="3175" cap="flat">
              <a:solidFill>
                <a:srgbClr val="000000"/>
              </a:solidFill>
              <a:prstDash val="solid"/>
              <a:miter lim="800000"/>
            </a:ln>
            <a:effectLst/>
          </p:spPr>
        </p:pic>
      </p:grpSp>
      <p:grpSp>
        <p:nvGrpSpPr>
          <p:cNvPr id="107" name="Group"/>
          <p:cNvGrpSpPr/>
          <p:nvPr/>
        </p:nvGrpSpPr>
        <p:grpSpPr>
          <a:xfrm>
            <a:off x="7043737" y="1011237"/>
            <a:ext cx="4217988" cy="2112936"/>
            <a:chOff x="0" y="0"/>
            <a:chExt cx="4217987" cy="2112935"/>
          </a:xfrm>
        </p:grpSpPr>
        <p:pic>
          <p:nvPicPr>
            <p:cNvPr id="105" name="Picture 11" descr="Picture 11"/>
            <p:cNvPicPr>
              <a:picLocks noChangeAspect="1"/>
            </p:cNvPicPr>
            <p:nvPr/>
          </p:nvPicPr>
          <p:blipFill>
            <a:blip r:embed="rId6">
              <a:extLst/>
            </a:blip>
            <a:stretch>
              <a:fillRect/>
            </a:stretch>
          </p:blipFill>
          <p:spPr>
            <a:xfrm>
              <a:off x="0" y="-1"/>
              <a:ext cx="4217988" cy="1852766"/>
            </a:xfrm>
            <a:prstGeom prst="rect">
              <a:avLst/>
            </a:prstGeom>
            <a:ln w="3175" cap="flat">
              <a:solidFill>
                <a:srgbClr val="000000"/>
              </a:solidFill>
              <a:prstDash val="solid"/>
              <a:miter lim="800000"/>
            </a:ln>
            <a:effectLst/>
          </p:spPr>
        </p:pic>
        <p:sp>
          <p:nvSpPr>
            <p:cNvPr id="106" name="TextBox 16"/>
            <p:cNvSpPr txBox="1"/>
            <p:nvPr/>
          </p:nvSpPr>
          <p:spPr>
            <a:xfrm>
              <a:off x="0" y="1843695"/>
              <a:ext cx="4217988"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3 movement around fire and knife hazards and pitfall</a:t>
              </a:r>
            </a:p>
          </p:txBody>
        </p:sp>
      </p:grpSp>
      <p:grpSp>
        <p:nvGrpSpPr>
          <p:cNvPr id="110" name="Group"/>
          <p:cNvGrpSpPr/>
          <p:nvPr/>
        </p:nvGrpSpPr>
        <p:grpSpPr>
          <a:xfrm>
            <a:off x="8089900" y="3219449"/>
            <a:ext cx="3178175" cy="3005118"/>
            <a:chOff x="0" y="0"/>
            <a:chExt cx="3178175" cy="3005116"/>
          </a:xfrm>
        </p:grpSpPr>
        <p:pic>
          <p:nvPicPr>
            <p:cNvPr id="108" name="Picture 12" descr="Picture 12"/>
            <p:cNvPicPr>
              <a:picLocks noChangeAspect="1"/>
            </p:cNvPicPr>
            <p:nvPr/>
          </p:nvPicPr>
          <p:blipFill>
            <a:blip r:embed="rId7">
              <a:extLst/>
            </a:blip>
            <a:stretch>
              <a:fillRect/>
            </a:stretch>
          </p:blipFill>
          <p:spPr>
            <a:xfrm>
              <a:off x="0" y="-1"/>
              <a:ext cx="3178175" cy="2735879"/>
            </a:xfrm>
            <a:prstGeom prst="rect">
              <a:avLst/>
            </a:prstGeom>
            <a:ln w="3175" cap="flat">
              <a:solidFill>
                <a:srgbClr val="000000"/>
              </a:solidFill>
              <a:prstDash val="solid"/>
              <a:miter lim="800000"/>
            </a:ln>
            <a:effectLst/>
          </p:spPr>
        </p:pic>
        <p:sp>
          <p:nvSpPr>
            <p:cNvPr id="109" name="TextBox 20"/>
            <p:cNvSpPr txBox="1"/>
            <p:nvPr/>
          </p:nvSpPr>
          <p:spPr>
            <a:xfrm>
              <a:off x="0" y="2735876"/>
              <a:ext cx="3178175" cy="2692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200"/>
              </a:lvl1pPr>
            </a:lstStyle>
            <a:p>
              <a:r>
                <a:t>Level 4 flying around chimney smoke</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115"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11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endParaRPr/>
          </a:p>
        </p:txBody>
      </p:sp>
      <p:sp>
        <p:nvSpPr>
          <p:cNvPr id="117" name="Title 1"/>
          <p:cNvSpPr txBox="1">
            <a:spLocks noGrp="1"/>
          </p:cNvSpPr>
          <p:nvPr>
            <p:ph type="title"/>
          </p:nvPr>
        </p:nvSpPr>
        <p:spPr>
          <a:xfrm>
            <a:off x="694482" y="365125"/>
            <a:ext cx="10706582" cy="618723"/>
          </a:xfrm>
          <a:prstGeom prst="rect">
            <a:avLst/>
          </a:prstGeom>
          <a:solidFill>
            <a:srgbClr val="FFFFFF"/>
          </a:solidFill>
          <a:ln w="9525">
            <a:solidFill>
              <a:srgbClr val="000000"/>
            </a:solidFill>
            <a:round/>
          </a:ln>
        </p:spPr>
        <p:txBody>
          <a:bodyPr>
            <a:normAutofit/>
          </a:bodyPr>
          <a:lstStyle/>
          <a:p>
            <a:pPr defTabSz="708342">
              <a:tabLst>
                <a:tab pos="5197475" algn="ctr"/>
                <a:tab pos="10579100" algn="r"/>
              </a:tabLst>
              <a:defRPr sz="3007">
                <a:latin typeface="+mn-lt"/>
                <a:ea typeface="+mn-ea"/>
                <a:cs typeface="+mn-cs"/>
                <a:sym typeface="Calibri"/>
              </a:defRPr>
            </a:pPr>
            <a:r>
              <a:rPr sz="3200" dirty="0"/>
              <a:t>	What Makes a Good Game?	</a:t>
            </a:r>
            <a:r>
              <a:rPr sz="3200" i="1" dirty="0"/>
              <a:t>(2)</a:t>
            </a:r>
          </a:p>
        </p:txBody>
      </p:sp>
      <p:sp>
        <p:nvSpPr>
          <p:cNvPr id="118" name="Content Placeholder 2"/>
          <p:cNvSpPr txBox="1">
            <a:spLocks noGrp="1"/>
          </p:cNvSpPr>
          <p:nvPr>
            <p:ph type="body" idx="1"/>
          </p:nvPr>
        </p:nvSpPr>
        <p:spPr>
          <a:xfrm>
            <a:off x="694482" y="983848"/>
            <a:ext cx="10706582" cy="5312779"/>
          </a:xfrm>
          <a:prstGeom prst="rect">
            <a:avLst/>
          </a:prstGeom>
          <a:solidFill>
            <a:srgbClr val="FFFFFF"/>
          </a:solidFill>
          <a:ln w="9525">
            <a:solidFill>
              <a:srgbClr val="000000"/>
            </a:solidFill>
            <a:round/>
          </a:ln>
        </p:spPr>
        <p:txBody>
          <a:bodyPr anchor="ctr"/>
          <a:lstStyle/>
          <a:p>
            <a:pPr marL="0" indent="0">
              <a:lnSpc>
                <a:spcPct val="72000"/>
              </a:lnSpc>
              <a:buNone/>
              <a:defRPr sz="2300"/>
            </a:pPr>
            <a:r>
              <a:rPr lang="en-GB" dirty="0"/>
              <a:t> </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717212699"/>
              </p:ext>
            </p:extLst>
          </p:nvPr>
        </p:nvGraphicFramePr>
        <p:xfrm>
          <a:off x="694482" y="983066"/>
          <a:ext cx="10706582" cy="5329474"/>
        </p:xfrm>
        <a:graphic>
          <a:graphicData uri="http://schemas.openxmlformats.org/drawingml/2006/table">
            <a:tbl>
              <a:tblPr firstRow="1" bandRow="1">
                <a:tableStyleId>{5940675A-B579-460E-94D1-54222C63F5DA}</a:tableStyleId>
              </a:tblPr>
              <a:tblGrid>
                <a:gridCol w="4332537">
                  <a:extLst>
                    <a:ext uri="{9D8B030D-6E8A-4147-A177-3AD203B41FA5}">
                      <a16:colId xmlns:a16="http://schemas.microsoft.com/office/drawing/2014/main" val="3756046453"/>
                    </a:ext>
                  </a:extLst>
                </a:gridCol>
                <a:gridCol w="6374045">
                  <a:extLst>
                    <a:ext uri="{9D8B030D-6E8A-4147-A177-3AD203B41FA5}">
                      <a16:colId xmlns:a16="http://schemas.microsoft.com/office/drawing/2014/main" val="4193246472"/>
                    </a:ext>
                  </a:extLst>
                </a:gridCol>
              </a:tblGrid>
              <a:tr h="1139645">
                <a:tc>
                  <a:txBody>
                    <a:bodyPr/>
                    <a:lstStyle/>
                    <a:p>
                      <a:pPr algn="l"/>
                      <a:r>
                        <a:rPr lang="en-GB" sz="1600" dirty="0"/>
                        <a:t>Player </a:t>
                      </a:r>
                      <a:r>
                        <a:rPr lang="en-GB" sz="1600" b="1" dirty="0"/>
                        <a:t>decisions</a:t>
                      </a:r>
                      <a:r>
                        <a:rPr lang="en-GB" sz="1600" baseline="0" dirty="0"/>
                        <a:t> should have real impact on game; </a:t>
                      </a:r>
                    </a:p>
                    <a:p>
                      <a:pPr algn="l"/>
                      <a:r>
                        <a:rPr lang="en-GB" sz="1600" dirty="0"/>
                        <a:t>control/freedom for player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Player can choose route,</a:t>
                      </a:r>
                      <a:r>
                        <a:rPr lang="en-GB" sz="1600" baseline="0" dirty="0"/>
                        <a:t> and whether </a:t>
                      </a:r>
                      <a:r>
                        <a:rPr lang="en-GB" sz="1600" dirty="0"/>
                        <a:t>to collect extra items</a:t>
                      </a:r>
                      <a:br>
                        <a:rPr lang="en-GB" sz="1600" dirty="0"/>
                      </a:br>
                      <a:r>
                        <a:rPr lang="en-GB" sz="1600" dirty="0"/>
                        <a:t>Game uses standard controls and concepts</a:t>
                      </a:r>
                      <a:br>
                        <a:rPr lang="en-GB" sz="1600" dirty="0"/>
                      </a:br>
                      <a:r>
                        <a:rPr lang="en-GB" sz="1600" dirty="0"/>
                        <a:t>Once completed, players can choose to redo any platform or puzzle to collect additional items</a:t>
                      </a:r>
                    </a:p>
                  </a:txBody>
                  <a:tcPr/>
                </a:tc>
                <a:extLst>
                  <a:ext uri="{0D108BD9-81ED-4DB2-BD59-A6C34878D82A}">
                    <a16:rowId xmlns:a16="http://schemas.microsoft.com/office/drawing/2014/main" val="3283363679"/>
                  </a:ext>
                </a:extLst>
              </a:tr>
              <a:tr h="413657">
                <a:tc>
                  <a:txBody>
                    <a:bodyPr/>
                    <a:lstStyle/>
                    <a:p>
                      <a:pPr algn="l"/>
                      <a:r>
                        <a:rPr lang="en-GB" sz="1600" dirty="0"/>
                        <a:t>Goal</a:t>
                      </a:r>
                    </a:p>
                  </a:txBody>
                  <a:tcPr/>
                </a:tc>
                <a:tc>
                  <a:txBody>
                    <a:bodyPr/>
                    <a:lstStyle/>
                    <a:p>
                      <a:pPr algn="l"/>
                      <a:r>
                        <a:rPr lang="en-GB" sz="1600" dirty="0"/>
                        <a:t>Decorate Christmas Room</a:t>
                      </a:r>
                    </a:p>
                  </a:txBody>
                  <a:tcPr/>
                </a:tc>
                <a:extLst>
                  <a:ext uri="{0D108BD9-81ED-4DB2-BD59-A6C34878D82A}">
                    <a16:rowId xmlns:a16="http://schemas.microsoft.com/office/drawing/2014/main" val="2326332754"/>
                  </a:ext>
                </a:extLst>
              </a:tr>
              <a:tr h="1143003">
                <a:tc>
                  <a:txBody>
                    <a:bodyPr/>
                    <a:lstStyle/>
                    <a:p>
                      <a:pPr algn="l"/>
                      <a:r>
                        <a:rPr lang="en-GB" sz="1600" baseline="0" dirty="0"/>
                        <a:t>Sub-goals, getting progressively harder to reach, starting by letting player get used to how to play</a:t>
                      </a:r>
                      <a:endParaRPr lang="en-GB" sz="1600" dirty="0"/>
                    </a:p>
                  </a:txBody>
                  <a:tcPr/>
                </a:tc>
                <a:tc>
                  <a:txBody>
                    <a:bodyPr/>
                    <a:lstStyle/>
                    <a:p>
                      <a:pPr algn="l"/>
                      <a:r>
                        <a:rPr lang="en-GB" sz="1600" dirty="0"/>
                        <a:t>Complete each level, collecting items; collected items are shown on menu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Game starts easily, and complexity/difficulty gradually increases (manoeuvring to items, avoiding pitfalls and hazards)</a:t>
                      </a:r>
                    </a:p>
                  </a:txBody>
                  <a:tcPr/>
                </a:tc>
                <a:extLst>
                  <a:ext uri="{0D108BD9-81ED-4DB2-BD59-A6C34878D82A}">
                    <a16:rowId xmlns:a16="http://schemas.microsoft.com/office/drawing/2014/main" val="1792347654"/>
                  </a:ext>
                </a:extLst>
              </a:tr>
              <a:tr h="654077">
                <a:tc>
                  <a:txBody>
                    <a:bodyPr/>
                    <a:lstStyle/>
                    <a:p>
                      <a:pPr algn="l"/>
                      <a:r>
                        <a:rPr lang="en-GB" sz="1600" dirty="0"/>
                        <a:t>Small</a:t>
                      </a:r>
                      <a:r>
                        <a:rPr lang="en-GB" sz="1600" baseline="0" dirty="0"/>
                        <a:t> mistakes</a:t>
                      </a:r>
                      <a:r>
                        <a:rPr lang="en-GB" sz="1600" dirty="0"/>
                        <a:t> should not be disastrous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Levels are fairly short; losing a life restarts the level; losing 3 lives goes back to the menu</a:t>
                      </a:r>
                    </a:p>
                  </a:txBody>
                  <a:tcPr/>
                </a:tc>
                <a:extLst>
                  <a:ext uri="{0D108BD9-81ED-4DB2-BD59-A6C34878D82A}">
                    <a16:rowId xmlns:a16="http://schemas.microsoft.com/office/drawing/2014/main" val="2615247730"/>
                  </a:ext>
                </a:extLst>
              </a:tr>
              <a:tr h="912292">
                <a:tc>
                  <a:txBody>
                    <a:bodyPr/>
                    <a:lstStyle/>
                    <a:p>
                      <a:pPr algn="l"/>
                      <a:r>
                        <a:rPr lang="en-GB" sz="1600" dirty="0"/>
                        <a:t>New features added gradually right to the 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Game has interesting graphics; each level is similar and yet unique, with more</a:t>
                      </a:r>
                      <a:r>
                        <a:rPr lang="en-GB" sz="1600" baseline="0" dirty="0"/>
                        <a:t> complex routes, and </a:t>
                      </a:r>
                      <a:r>
                        <a:rPr lang="en-GB" sz="1600" dirty="0"/>
                        <a:t>additional hazards; final level changes style of movement</a:t>
                      </a:r>
                    </a:p>
                  </a:txBody>
                  <a:tcPr/>
                </a:tc>
                <a:extLst>
                  <a:ext uri="{0D108BD9-81ED-4DB2-BD59-A6C34878D82A}">
                    <a16:rowId xmlns:a16="http://schemas.microsoft.com/office/drawing/2014/main" val="2340405749"/>
                  </a:ext>
                </a:extLst>
              </a:tr>
              <a:tr h="1055132">
                <a:tc>
                  <a:txBody>
                    <a:bodyPr/>
                    <a:lstStyle/>
                    <a:p>
                      <a:pPr algn="l"/>
                      <a:r>
                        <a:rPr lang="en-GB" sz="1600" dirty="0"/>
                        <a:t>Rewards not too big nor too small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Each level has a few clear rewards, which are not too easy nor too difficult to achieve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Completed puzzle shows what was achieved this level, which is then shown on menu screen</a:t>
                      </a:r>
                    </a:p>
                  </a:txBody>
                  <a:tcPr/>
                </a:tc>
                <a:extLst>
                  <a:ext uri="{0D108BD9-81ED-4DB2-BD59-A6C34878D82A}">
                    <a16:rowId xmlns:a16="http://schemas.microsoft.com/office/drawing/2014/main" val="3502128074"/>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sp>
        <p:nvSpPr>
          <p:cNvPr id="123" name="Rectangle 7"/>
          <p:cNvSpPr/>
          <p:nvPr/>
        </p:nvSpPr>
        <p:spPr>
          <a:xfrm>
            <a:off x="2909887" y="28575"/>
            <a:ext cx="1836738" cy="504825"/>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24" name="Picture 4" descr="Picture 4"/>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25"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406063" algn="r"/>
              </a:tabLst>
              <a:defRPr sz="3007">
                <a:latin typeface="+mn-lt"/>
                <a:ea typeface="+mn-ea"/>
                <a:cs typeface="+mn-cs"/>
                <a:sym typeface="Calibri"/>
              </a:defRPr>
            </a:pPr>
            <a:r>
              <a:rPr dirty="0"/>
              <a:t>	Implementation	</a:t>
            </a:r>
            <a:r>
              <a:rPr i="1" dirty="0"/>
              <a:t>(3)</a:t>
            </a:r>
          </a:p>
        </p:txBody>
      </p:sp>
      <p:sp>
        <p:nvSpPr>
          <p:cNvPr id="126"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grpSp>
        <p:nvGrpSpPr>
          <p:cNvPr id="129" name="Group"/>
          <p:cNvGrpSpPr/>
          <p:nvPr/>
        </p:nvGrpSpPr>
        <p:grpSpPr>
          <a:xfrm>
            <a:off x="3409950" y="1042987"/>
            <a:ext cx="1603375" cy="788988"/>
            <a:chOff x="0" y="0"/>
            <a:chExt cx="1603374" cy="788987"/>
          </a:xfrm>
        </p:grpSpPr>
        <p:sp>
          <p:nvSpPr>
            <p:cNvPr id="127" name="Oval"/>
            <p:cNvSpPr/>
            <p:nvPr/>
          </p:nvSpPr>
          <p:spPr>
            <a:xfrm>
              <a:off x="0" y="0"/>
              <a:ext cx="1603375" cy="788988"/>
            </a:xfrm>
            <a:prstGeom prst="ellipse">
              <a:avLst/>
            </a:prstGeom>
            <a:solidFill>
              <a:srgbClr val="F4B183"/>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8" name="Design Spec."/>
            <p:cNvSpPr txBox="1"/>
            <p:nvPr/>
          </p:nvSpPr>
          <p:spPr>
            <a:xfrm>
              <a:off x="234809" y="82073"/>
              <a:ext cx="1133757"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Design Spec.</a:t>
              </a:r>
            </a:p>
          </p:txBody>
        </p:sp>
      </p:grpSp>
      <p:grpSp>
        <p:nvGrpSpPr>
          <p:cNvPr id="132" name="Group"/>
          <p:cNvGrpSpPr/>
          <p:nvPr/>
        </p:nvGrpSpPr>
        <p:grpSpPr>
          <a:xfrm>
            <a:off x="1541462" y="2674937"/>
            <a:ext cx="1720851" cy="565151"/>
            <a:chOff x="0" y="0"/>
            <a:chExt cx="1720850" cy="565150"/>
          </a:xfrm>
        </p:grpSpPr>
        <p:sp>
          <p:nvSpPr>
            <p:cNvPr id="130" name="Rounded Rectangle"/>
            <p:cNvSpPr/>
            <p:nvPr/>
          </p:nvSpPr>
          <p:spPr>
            <a:xfrm>
              <a:off x="0" y="0"/>
              <a:ext cx="1720850"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1" name="Base Tile Set"/>
            <p:cNvSpPr txBox="1"/>
            <p:nvPr/>
          </p:nvSpPr>
          <p:spPr>
            <a:xfrm>
              <a:off x="27648" y="103504"/>
              <a:ext cx="1665553"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Base Tile Set</a:t>
              </a:r>
            </a:p>
          </p:txBody>
        </p:sp>
      </p:grpSp>
      <p:grpSp>
        <p:nvGrpSpPr>
          <p:cNvPr id="135" name="Group"/>
          <p:cNvGrpSpPr/>
          <p:nvPr/>
        </p:nvGrpSpPr>
        <p:grpSpPr>
          <a:xfrm>
            <a:off x="8877300" y="1711325"/>
            <a:ext cx="1719263" cy="565150"/>
            <a:chOff x="0" y="0"/>
            <a:chExt cx="1719262" cy="565150"/>
          </a:xfrm>
        </p:grpSpPr>
        <p:sp>
          <p:nvSpPr>
            <p:cNvPr id="133" name="Rounded Rectangle"/>
            <p:cNvSpPr/>
            <p:nvPr/>
          </p:nvSpPr>
          <p:spPr>
            <a:xfrm>
              <a:off x="0" y="0"/>
              <a:ext cx="1719263"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4" name="Placeholders"/>
            <p:cNvSpPr txBox="1"/>
            <p:nvPr/>
          </p:nvSpPr>
          <p:spPr>
            <a:xfrm>
              <a:off x="27623" y="103504"/>
              <a:ext cx="1664016"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Placeholders</a:t>
              </a:r>
            </a:p>
          </p:txBody>
        </p:sp>
      </p:grpSp>
      <p:sp>
        <p:nvSpPr>
          <p:cNvPr id="136" name="Straight Connector 14"/>
          <p:cNvSpPr/>
          <p:nvPr/>
        </p:nvSpPr>
        <p:spPr>
          <a:xfrm flipH="1">
            <a:off x="8103870" y="930275"/>
            <a:ext cx="1" cy="5235575"/>
          </a:xfrm>
          <a:prstGeom prst="line">
            <a:avLst/>
          </a:prstGeom>
          <a:ln>
            <a:solidFill>
              <a:srgbClr val="000000"/>
            </a:solidFill>
            <a:prstDash val="dash"/>
          </a:ln>
        </p:spPr>
        <p:txBody>
          <a:bodyPr lIns="45719" rIns="45719"/>
          <a:lstStyle/>
          <a:p>
            <a:endParaRPr/>
          </a:p>
        </p:txBody>
      </p:sp>
      <p:sp>
        <p:nvSpPr>
          <p:cNvPr id="137" name="Straight Connector 15"/>
          <p:cNvSpPr/>
          <p:nvPr/>
        </p:nvSpPr>
        <p:spPr>
          <a:xfrm flipH="1">
            <a:off x="4189095" y="2276475"/>
            <a:ext cx="1" cy="3889375"/>
          </a:xfrm>
          <a:prstGeom prst="line">
            <a:avLst/>
          </a:prstGeom>
          <a:ln>
            <a:solidFill>
              <a:srgbClr val="000000"/>
            </a:solidFill>
            <a:prstDash val="dash"/>
          </a:ln>
        </p:spPr>
        <p:txBody>
          <a:bodyPr lIns="45719" rIns="45719"/>
          <a:lstStyle/>
          <a:p>
            <a:endParaRPr/>
          </a:p>
        </p:txBody>
      </p:sp>
      <p:sp>
        <p:nvSpPr>
          <p:cNvPr id="138" name="TextBox 16"/>
          <p:cNvSpPr txBox="1"/>
          <p:nvPr/>
        </p:nvSpPr>
        <p:spPr>
          <a:xfrm>
            <a:off x="9180512" y="1160462"/>
            <a:ext cx="1116013"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Artwork</a:t>
            </a:r>
          </a:p>
        </p:txBody>
      </p:sp>
      <p:sp>
        <p:nvSpPr>
          <p:cNvPr id="139" name="Straight Connector 18"/>
          <p:cNvSpPr/>
          <p:nvPr/>
        </p:nvSpPr>
        <p:spPr>
          <a:xfrm>
            <a:off x="838200" y="2276475"/>
            <a:ext cx="7259638" cy="0"/>
          </a:xfrm>
          <a:prstGeom prst="line">
            <a:avLst/>
          </a:prstGeom>
          <a:ln>
            <a:solidFill>
              <a:srgbClr val="000000"/>
            </a:solidFill>
            <a:prstDash val="dash"/>
          </a:ln>
        </p:spPr>
        <p:txBody>
          <a:bodyPr lIns="45719" rIns="45719"/>
          <a:lstStyle/>
          <a:p>
            <a:endParaRPr/>
          </a:p>
        </p:txBody>
      </p:sp>
      <p:sp>
        <p:nvSpPr>
          <p:cNvPr id="140" name="Straight Arrow Connector 22"/>
          <p:cNvSpPr/>
          <p:nvPr/>
        </p:nvSpPr>
        <p:spPr>
          <a:xfrm>
            <a:off x="5013325" y="1437957"/>
            <a:ext cx="3094038" cy="1"/>
          </a:xfrm>
          <a:prstGeom prst="line">
            <a:avLst/>
          </a:prstGeom>
          <a:ln>
            <a:solidFill>
              <a:srgbClr val="000000"/>
            </a:solidFill>
            <a:tailEnd type="triangle"/>
          </a:ln>
        </p:spPr>
        <p:txBody>
          <a:bodyPr lIns="45719" rIns="45719"/>
          <a:lstStyle/>
          <a:p>
            <a:endParaRPr/>
          </a:p>
        </p:txBody>
      </p:sp>
      <p:sp>
        <p:nvSpPr>
          <p:cNvPr id="141" name="TextBox 23"/>
          <p:cNvSpPr txBox="1"/>
          <p:nvPr/>
        </p:nvSpPr>
        <p:spPr>
          <a:xfrm>
            <a:off x="5416550" y="2290762"/>
            <a:ext cx="1357313"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Platforming</a:t>
            </a:r>
          </a:p>
        </p:txBody>
      </p:sp>
      <p:sp>
        <p:nvSpPr>
          <p:cNvPr id="142" name="TextBox 24"/>
          <p:cNvSpPr txBox="1"/>
          <p:nvPr/>
        </p:nvSpPr>
        <p:spPr>
          <a:xfrm>
            <a:off x="3622675" y="1873250"/>
            <a:ext cx="1177925" cy="3581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Gameplay</a:t>
            </a:r>
          </a:p>
        </p:txBody>
      </p:sp>
      <p:sp>
        <p:nvSpPr>
          <p:cNvPr id="143" name="TextBox 25"/>
          <p:cNvSpPr txBox="1"/>
          <p:nvPr/>
        </p:nvSpPr>
        <p:spPr>
          <a:xfrm>
            <a:off x="1949450" y="2290762"/>
            <a:ext cx="901700"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t>Puzzles</a:t>
            </a:r>
          </a:p>
        </p:txBody>
      </p:sp>
      <p:sp>
        <p:nvSpPr>
          <p:cNvPr id="144" name="Straight Arrow Connector 26"/>
          <p:cNvSpPr/>
          <p:nvPr/>
        </p:nvSpPr>
        <p:spPr>
          <a:xfrm>
            <a:off x="4778375" y="1747837"/>
            <a:ext cx="990600" cy="542926"/>
          </a:xfrm>
          <a:prstGeom prst="line">
            <a:avLst/>
          </a:prstGeom>
          <a:ln>
            <a:solidFill>
              <a:srgbClr val="000000"/>
            </a:solidFill>
            <a:tailEnd type="triangle"/>
          </a:ln>
        </p:spPr>
        <p:txBody>
          <a:bodyPr lIns="45719" rIns="45719"/>
          <a:lstStyle/>
          <a:p>
            <a:endParaRPr/>
          </a:p>
        </p:txBody>
      </p:sp>
      <p:sp>
        <p:nvSpPr>
          <p:cNvPr id="145" name="Straight Arrow Connector 29"/>
          <p:cNvSpPr/>
          <p:nvPr/>
        </p:nvSpPr>
        <p:spPr>
          <a:xfrm flipH="1">
            <a:off x="2714625" y="1749424"/>
            <a:ext cx="949325" cy="541339"/>
          </a:xfrm>
          <a:prstGeom prst="line">
            <a:avLst/>
          </a:prstGeom>
          <a:ln>
            <a:solidFill>
              <a:srgbClr val="000000"/>
            </a:solidFill>
            <a:tailEnd type="triangle"/>
          </a:ln>
        </p:spPr>
        <p:txBody>
          <a:bodyPr lIns="45719" rIns="45719"/>
          <a:lstStyle/>
          <a:p>
            <a:endParaRPr/>
          </a:p>
        </p:txBody>
      </p:sp>
      <p:grpSp>
        <p:nvGrpSpPr>
          <p:cNvPr id="148" name="Group"/>
          <p:cNvGrpSpPr/>
          <p:nvPr/>
        </p:nvGrpSpPr>
        <p:grpSpPr>
          <a:xfrm>
            <a:off x="5235575" y="3458686"/>
            <a:ext cx="1709738" cy="624841"/>
            <a:chOff x="0" y="0"/>
            <a:chExt cx="1709737" cy="624840"/>
          </a:xfrm>
        </p:grpSpPr>
        <p:sp>
          <p:nvSpPr>
            <p:cNvPr id="146" name="Rounded Rectangle"/>
            <p:cNvSpPr/>
            <p:nvPr/>
          </p:nvSpPr>
          <p:spPr>
            <a:xfrm>
              <a:off x="0" y="44461"/>
              <a:ext cx="1709738" cy="53591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7" name="Collision &amp; Hazards"/>
            <p:cNvSpPr txBox="1"/>
            <p:nvPr/>
          </p:nvSpPr>
          <p:spPr>
            <a:xfrm>
              <a:off x="26190" y="0"/>
              <a:ext cx="1657357"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Collision &amp; Hazards</a:t>
              </a:r>
            </a:p>
          </p:txBody>
        </p:sp>
      </p:grpSp>
      <p:grpSp>
        <p:nvGrpSpPr>
          <p:cNvPr id="151" name="Group"/>
          <p:cNvGrpSpPr/>
          <p:nvPr/>
        </p:nvGrpSpPr>
        <p:grpSpPr>
          <a:xfrm>
            <a:off x="5049837" y="4279899"/>
            <a:ext cx="2085976" cy="669927"/>
            <a:chOff x="0" y="0"/>
            <a:chExt cx="2085975" cy="669925"/>
          </a:xfrm>
        </p:grpSpPr>
        <p:sp>
          <p:nvSpPr>
            <p:cNvPr id="149" name="Rounded Rectangle"/>
            <p:cNvSpPr/>
            <p:nvPr/>
          </p:nvSpPr>
          <p:spPr>
            <a:xfrm>
              <a:off x="0" y="-1"/>
              <a:ext cx="2085975" cy="669927"/>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0" name="Layout of Platforms &amp; Items"/>
            <p:cNvSpPr txBox="1"/>
            <p:nvPr/>
          </p:nvSpPr>
          <p:spPr>
            <a:xfrm>
              <a:off x="32728" y="32261"/>
              <a:ext cx="2020518" cy="605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6000" tIns="36000" rIns="36000" bIns="36000" numCol="1" anchor="ctr">
              <a:spAutoFit/>
            </a:bodyPr>
            <a:lstStyle>
              <a:lvl1pPr algn="ctr">
                <a:defRPr>
                  <a:solidFill>
                    <a:srgbClr val="FFFFFF"/>
                  </a:solidFill>
                </a:defRPr>
              </a:lvl1pPr>
            </a:lstStyle>
            <a:p>
              <a:r>
                <a:t>Layout of Platforms &amp; Items</a:t>
              </a:r>
            </a:p>
          </p:txBody>
        </p:sp>
      </p:grpSp>
      <p:grpSp>
        <p:nvGrpSpPr>
          <p:cNvPr id="154" name="Group"/>
          <p:cNvGrpSpPr/>
          <p:nvPr/>
        </p:nvGrpSpPr>
        <p:grpSpPr>
          <a:xfrm>
            <a:off x="5049837" y="5155723"/>
            <a:ext cx="2093913" cy="624841"/>
            <a:chOff x="0" y="0"/>
            <a:chExt cx="2093912" cy="624840"/>
          </a:xfrm>
        </p:grpSpPr>
        <p:sp>
          <p:nvSpPr>
            <p:cNvPr id="152" name="Rounded Rectangle"/>
            <p:cNvSpPr/>
            <p:nvPr/>
          </p:nvSpPr>
          <p:spPr>
            <a:xfrm>
              <a:off x="0" y="29825"/>
              <a:ext cx="2093913"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3" name="Failure and Success conditions"/>
            <p:cNvSpPr txBox="1"/>
            <p:nvPr/>
          </p:nvSpPr>
          <p:spPr>
            <a:xfrm>
              <a:off x="27643" y="0"/>
              <a:ext cx="2038626"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Failure and Success conditions</a:t>
              </a:r>
            </a:p>
          </p:txBody>
        </p:sp>
      </p:grpSp>
      <p:grpSp>
        <p:nvGrpSpPr>
          <p:cNvPr id="157" name="Group"/>
          <p:cNvGrpSpPr/>
          <p:nvPr/>
        </p:nvGrpSpPr>
        <p:grpSpPr>
          <a:xfrm>
            <a:off x="1554162" y="3311048"/>
            <a:ext cx="1720851" cy="891541"/>
            <a:chOff x="0" y="0"/>
            <a:chExt cx="1720850" cy="891539"/>
          </a:xfrm>
        </p:grpSpPr>
        <p:sp>
          <p:nvSpPr>
            <p:cNvPr id="155" name="Rounded Rectangle"/>
            <p:cNvSpPr/>
            <p:nvPr/>
          </p:nvSpPr>
          <p:spPr>
            <a:xfrm>
              <a:off x="0" y="163045"/>
              <a:ext cx="1720850" cy="56545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6" name="Specification for each puzzle"/>
            <p:cNvSpPr txBox="1"/>
            <p:nvPr/>
          </p:nvSpPr>
          <p:spPr>
            <a:xfrm>
              <a:off x="27648" y="0"/>
              <a:ext cx="1665553" cy="8915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Specification for each puzzle</a:t>
              </a:r>
            </a:p>
          </p:txBody>
        </p:sp>
      </p:grpSp>
      <p:grpSp>
        <p:nvGrpSpPr>
          <p:cNvPr id="160" name="Group"/>
          <p:cNvGrpSpPr/>
          <p:nvPr/>
        </p:nvGrpSpPr>
        <p:grpSpPr>
          <a:xfrm>
            <a:off x="1535112" y="4250054"/>
            <a:ext cx="1720851" cy="624841"/>
            <a:chOff x="0" y="0"/>
            <a:chExt cx="1720850" cy="624840"/>
          </a:xfrm>
        </p:grpSpPr>
        <p:sp>
          <p:nvSpPr>
            <p:cNvPr id="158" name="Rounded Rectangle"/>
            <p:cNvSpPr/>
            <p:nvPr/>
          </p:nvSpPr>
          <p:spPr>
            <a:xfrm>
              <a:off x="0" y="29106"/>
              <a:ext cx="1720850"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9" name="Puzzle Interaction"/>
            <p:cNvSpPr txBox="1"/>
            <p:nvPr/>
          </p:nvSpPr>
          <p:spPr>
            <a:xfrm>
              <a:off x="27648" y="-1"/>
              <a:ext cx="1665553"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Puzzle Interaction</a:t>
              </a:r>
            </a:p>
          </p:txBody>
        </p:sp>
      </p:grpSp>
      <p:grpSp>
        <p:nvGrpSpPr>
          <p:cNvPr id="163" name="Group"/>
          <p:cNvGrpSpPr/>
          <p:nvPr/>
        </p:nvGrpSpPr>
        <p:grpSpPr>
          <a:xfrm>
            <a:off x="1554162" y="5049361"/>
            <a:ext cx="1720851" cy="624841"/>
            <a:chOff x="0" y="0"/>
            <a:chExt cx="1720850" cy="624840"/>
          </a:xfrm>
        </p:grpSpPr>
        <p:sp>
          <p:nvSpPr>
            <p:cNvPr id="161" name="Rounded Rectangle"/>
            <p:cNvSpPr/>
            <p:nvPr/>
          </p:nvSpPr>
          <p:spPr>
            <a:xfrm>
              <a:off x="0" y="29825"/>
              <a:ext cx="1720850"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Success Conditions"/>
            <p:cNvSpPr txBox="1"/>
            <p:nvPr/>
          </p:nvSpPr>
          <p:spPr>
            <a:xfrm>
              <a:off x="27648" y="0"/>
              <a:ext cx="1665553"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Success Conditions</a:t>
              </a:r>
            </a:p>
          </p:txBody>
        </p:sp>
      </p:grpSp>
      <p:grpSp>
        <p:nvGrpSpPr>
          <p:cNvPr id="166" name="Group"/>
          <p:cNvGrpSpPr/>
          <p:nvPr/>
        </p:nvGrpSpPr>
        <p:grpSpPr>
          <a:xfrm>
            <a:off x="8877300" y="2543175"/>
            <a:ext cx="1719263" cy="566738"/>
            <a:chOff x="0" y="0"/>
            <a:chExt cx="1719262" cy="566737"/>
          </a:xfrm>
        </p:grpSpPr>
        <p:sp>
          <p:nvSpPr>
            <p:cNvPr id="164"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5" name="Sprites"/>
            <p:cNvSpPr txBox="1"/>
            <p:nvPr/>
          </p:nvSpPr>
          <p:spPr>
            <a:xfrm>
              <a:off x="27623" y="104298"/>
              <a:ext cx="1664016"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Sprites</a:t>
              </a:r>
            </a:p>
          </p:txBody>
        </p:sp>
      </p:grpSp>
      <p:grpSp>
        <p:nvGrpSpPr>
          <p:cNvPr id="169" name="Group"/>
          <p:cNvGrpSpPr/>
          <p:nvPr/>
        </p:nvGrpSpPr>
        <p:grpSpPr>
          <a:xfrm>
            <a:off x="8867775" y="3278504"/>
            <a:ext cx="1719263" cy="624841"/>
            <a:chOff x="0" y="0"/>
            <a:chExt cx="1719262" cy="624840"/>
          </a:xfrm>
        </p:grpSpPr>
        <p:sp>
          <p:nvSpPr>
            <p:cNvPr id="167" name="Rounded Rectangle"/>
            <p:cNvSpPr/>
            <p:nvPr/>
          </p:nvSpPr>
          <p:spPr>
            <a:xfrm>
              <a:off x="0" y="29106"/>
              <a:ext cx="1719263"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8" name="Backgrounds &amp; Platforms"/>
            <p:cNvSpPr txBox="1"/>
            <p:nvPr/>
          </p:nvSpPr>
          <p:spPr>
            <a:xfrm>
              <a:off x="27623" y="-1"/>
              <a:ext cx="1664016"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Backgrounds &amp; Platforms</a:t>
              </a:r>
            </a:p>
          </p:txBody>
        </p:sp>
      </p:grpSp>
      <p:grpSp>
        <p:nvGrpSpPr>
          <p:cNvPr id="172" name="Group"/>
          <p:cNvGrpSpPr/>
          <p:nvPr/>
        </p:nvGrpSpPr>
        <p:grpSpPr>
          <a:xfrm>
            <a:off x="8877300" y="4071937"/>
            <a:ext cx="1719263" cy="566738"/>
            <a:chOff x="0" y="0"/>
            <a:chExt cx="1719262" cy="566737"/>
          </a:xfrm>
        </p:grpSpPr>
        <p:sp>
          <p:nvSpPr>
            <p:cNvPr id="170"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1" name="Puzzle Tiles"/>
            <p:cNvSpPr txBox="1"/>
            <p:nvPr/>
          </p:nvSpPr>
          <p:spPr>
            <a:xfrm>
              <a:off x="27623" y="104298"/>
              <a:ext cx="1664016" cy="3581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Puzzle Tiles</a:t>
              </a:r>
            </a:p>
          </p:txBody>
        </p:sp>
      </p:grpSp>
      <p:sp>
        <p:nvSpPr>
          <p:cNvPr id="173" name="Straight Arrow Connector 41"/>
          <p:cNvSpPr/>
          <p:nvPr/>
        </p:nvSpPr>
        <p:spPr>
          <a:xfrm flipH="1">
            <a:off x="10596562" y="2827337"/>
            <a:ext cx="261938" cy="1"/>
          </a:xfrm>
          <a:prstGeom prst="line">
            <a:avLst/>
          </a:prstGeom>
          <a:ln>
            <a:solidFill>
              <a:srgbClr val="000000"/>
            </a:solidFill>
            <a:tailEnd type="triangle"/>
          </a:ln>
        </p:spPr>
        <p:txBody>
          <a:bodyPr lIns="45719" rIns="45719"/>
          <a:lstStyle/>
          <a:p>
            <a:endParaRPr/>
          </a:p>
        </p:txBody>
      </p:sp>
      <p:sp>
        <p:nvSpPr>
          <p:cNvPr id="174" name="Connector: Elbow 48"/>
          <p:cNvSpPr/>
          <p:nvPr/>
        </p:nvSpPr>
        <p:spPr>
          <a:xfrm>
            <a:off x="10596562" y="1993900"/>
            <a:ext cx="261938" cy="2352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5" name="Straight Arrow Connector 50"/>
          <p:cNvSpPr/>
          <p:nvPr/>
        </p:nvSpPr>
        <p:spPr>
          <a:xfrm flipH="1">
            <a:off x="10587037" y="3590925"/>
            <a:ext cx="271463" cy="0"/>
          </a:xfrm>
          <a:prstGeom prst="line">
            <a:avLst/>
          </a:prstGeom>
          <a:ln>
            <a:solidFill>
              <a:srgbClr val="000000"/>
            </a:solidFill>
            <a:tailEnd type="triangle"/>
          </a:ln>
        </p:spPr>
        <p:txBody>
          <a:bodyPr lIns="45719" rIns="45719"/>
          <a:lstStyle/>
          <a:p>
            <a:endParaRPr/>
          </a:p>
        </p:txBody>
      </p:sp>
      <p:sp>
        <p:nvSpPr>
          <p:cNvPr id="176" name="Straight Arrow Connector 51"/>
          <p:cNvSpPr/>
          <p:nvPr/>
        </p:nvSpPr>
        <p:spPr>
          <a:xfrm flipH="1">
            <a:off x="10596562" y="4346575"/>
            <a:ext cx="261938" cy="0"/>
          </a:xfrm>
          <a:prstGeom prst="line">
            <a:avLst/>
          </a:prstGeom>
          <a:ln>
            <a:solidFill>
              <a:srgbClr val="000000"/>
            </a:solidFill>
            <a:tailEnd type="triangle"/>
          </a:ln>
        </p:spPr>
        <p:txBody>
          <a:bodyPr lIns="45719" rIns="45719"/>
          <a:lstStyle/>
          <a:p>
            <a:endParaRPr/>
          </a:p>
        </p:txBody>
      </p:sp>
      <p:sp>
        <p:nvSpPr>
          <p:cNvPr id="177" name="Connector: Elbow 54"/>
          <p:cNvSpPr/>
          <p:nvPr/>
        </p:nvSpPr>
        <p:spPr>
          <a:xfrm rot="10800000" flipV="1">
            <a:off x="7842250" y="2827337"/>
            <a:ext cx="1035050" cy="7635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tailEnd type="triangle"/>
          </a:ln>
        </p:spPr>
        <p:txBody>
          <a:bodyPr lIns="45719" rIns="45719" anchor="ctr"/>
          <a:lstStyle/>
          <a:p>
            <a:endParaRPr/>
          </a:p>
        </p:txBody>
      </p:sp>
      <p:sp>
        <p:nvSpPr>
          <p:cNvPr id="178" name="Connector: Elbow 55"/>
          <p:cNvSpPr/>
          <p:nvPr/>
        </p:nvSpPr>
        <p:spPr>
          <a:xfrm rot="10800000">
            <a:off x="8362950" y="3582987"/>
            <a:ext cx="514350" cy="771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sp>
        <p:nvSpPr>
          <p:cNvPr id="179" name="Straight Connector 59"/>
          <p:cNvSpPr/>
          <p:nvPr/>
        </p:nvSpPr>
        <p:spPr>
          <a:xfrm flipH="1">
            <a:off x="8353425" y="3590925"/>
            <a:ext cx="514350" cy="0"/>
          </a:xfrm>
          <a:prstGeom prst="line">
            <a:avLst/>
          </a:prstGeom>
          <a:ln w="6350">
            <a:solidFill>
              <a:srgbClr val="000000"/>
            </a:solidFill>
          </a:ln>
        </p:spPr>
        <p:txBody>
          <a:bodyPr lIns="45719" rIns="45719"/>
          <a:lstStyle/>
          <a:p>
            <a:endParaRPr/>
          </a:p>
        </p:txBody>
      </p:sp>
      <p:sp>
        <p:nvSpPr>
          <p:cNvPr id="180" name="Connector: Elbow 66"/>
          <p:cNvSpPr/>
          <p:nvPr/>
        </p:nvSpPr>
        <p:spPr>
          <a:xfrm rot="10800000">
            <a:off x="3262312" y="2957512"/>
            <a:ext cx="4579938" cy="625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08" y="0"/>
                </a:lnTo>
                <a:lnTo>
                  <a:pt x="3008" y="21600"/>
                </a:lnTo>
                <a:lnTo>
                  <a:pt x="21600" y="21600"/>
                </a:lnTo>
              </a:path>
            </a:pathLst>
          </a:custGeom>
          <a:ln>
            <a:solidFill>
              <a:srgbClr val="000000"/>
            </a:solidFill>
            <a:tailEnd type="triangle"/>
          </a:ln>
        </p:spPr>
        <p:txBody>
          <a:bodyPr lIns="45719" rIns="45719" anchor="ctr"/>
          <a:lstStyle/>
          <a:p>
            <a:endParaRPr/>
          </a:p>
        </p:txBody>
      </p:sp>
      <p:sp>
        <p:nvSpPr>
          <p:cNvPr id="181" name="Connector: Elbow 65"/>
          <p:cNvSpPr/>
          <p:nvPr/>
        </p:nvSpPr>
        <p:spPr>
          <a:xfrm rot="5400000">
            <a:off x="6973093" y="3745706"/>
            <a:ext cx="1031876" cy="7064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a:solidFill>
              <a:srgbClr val="000000"/>
            </a:solidFill>
            <a:tailEnd type="triangle"/>
          </a:ln>
        </p:spPr>
        <p:txBody>
          <a:bodyPr lIns="45719" rIns="45719" anchor="ctr"/>
          <a:lstStyle/>
          <a:p>
            <a:endParaRPr/>
          </a:p>
        </p:txBody>
      </p:sp>
      <p:grpSp>
        <p:nvGrpSpPr>
          <p:cNvPr id="184" name="Group"/>
          <p:cNvGrpSpPr/>
          <p:nvPr/>
        </p:nvGrpSpPr>
        <p:grpSpPr>
          <a:xfrm>
            <a:off x="5235575" y="2665729"/>
            <a:ext cx="1719263" cy="624841"/>
            <a:chOff x="0" y="0"/>
            <a:chExt cx="1719262" cy="624840"/>
          </a:xfrm>
        </p:grpSpPr>
        <p:sp>
          <p:nvSpPr>
            <p:cNvPr id="182" name="Rounded Rectangle"/>
            <p:cNvSpPr/>
            <p:nvPr/>
          </p:nvSpPr>
          <p:spPr>
            <a:xfrm>
              <a:off x="0" y="29106"/>
              <a:ext cx="1719263" cy="566629"/>
            </a:xfrm>
            <a:prstGeom prst="roundRect">
              <a:avLst>
                <a:gd name="adj" fmla="val 16667"/>
              </a:avLst>
            </a:prstGeom>
            <a:solidFill>
              <a:schemeClr val="accent2">
                <a:lumOff val="2196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3" name="Character Movement"/>
            <p:cNvSpPr txBox="1"/>
            <p:nvPr/>
          </p:nvSpPr>
          <p:spPr>
            <a:xfrm>
              <a:off x="27623" y="-1"/>
              <a:ext cx="1664016" cy="624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Character Movement</a:t>
              </a:r>
            </a:p>
          </p:txBody>
        </p:sp>
      </p:grpSp>
      <p:sp>
        <p:nvSpPr>
          <p:cNvPr id="185" name="Straight Arrow Connector 72"/>
          <p:cNvSpPr/>
          <p:nvPr/>
        </p:nvSpPr>
        <p:spPr>
          <a:xfrm>
            <a:off x="6092825" y="3290887"/>
            <a:ext cx="0" cy="212260"/>
          </a:xfrm>
          <a:prstGeom prst="line">
            <a:avLst/>
          </a:prstGeom>
          <a:ln>
            <a:solidFill>
              <a:srgbClr val="000000"/>
            </a:solidFill>
            <a:tailEnd type="triangle"/>
          </a:ln>
        </p:spPr>
        <p:txBody>
          <a:bodyPr lIns="45719" rIns="45719"/>
          <a:lstStyle/>
          <a:p>
            <a:endParaRPr/>
          </a:p>
        </p:txBody>
      </p:sp>
      <p:sp>
        <p:nvSpPr>
          <p:cNvPr id="186" name="Straight Arrow Connector 76"/>
          <p:cNvSpPr/>
          <p:nvPr/>
        </p:nvSpPr>
        <p:spPr>
          <a:xfrm>
            <a:off x="6092825" y="4039066"/>
            <a:ext cx="0" cy="240835"/>
          </a:xfrm>
          <a:prstGeom prst="line">
            <a:avLst/>
          </a:prstGeom>
          <a:ln>
            <a:solidFill>
              <a:srgbClr val="000000"/>
            </a:solidFill>
            <a:tailEnd type="triangle"/>
          </a:ln>
        </p:spPr>
        <p:txBody>
          <a:bodyPr lIns="45719" rIns="45719"/>
          <a:lstStyle/>
          <a:p>
            <a:endParaRPr/>
          </a:p>
        </p:txBody>
      </p:sp>
      <p:sp>
        <p:nvSpPr>
          <p:cNvPr id="187" name="Straight Arrow Connector 77"/>
          <p:cNvSpPr/>
          <p:nvPr/>
        </p:nvSpPr>
        <p:spPr>
          <a:xfrm>
            <a:off x="6095682" y="4943475"/>
            <a:ext cx="1" cy="241300"/>
          </a:xfrm>
          <a:prstGeom prst="line">
            <a:avLst/>
          </a:prstGeom>
          <a:ln>
            <a:solidFill>
              <a:srgbClr val="000000"/>
            </a:solidFill>
            <a:tailEnd type="triangle"/>
          </a:ln>
        </p:spPr>
        <p:txBody>
          <a:bodyPr lIns="45719" rIns="45719"/>
          <a:lstStyle/>
          <a:p>
            <a:endParaRPr/>
          </a:p>
        </p:txBody>
      </p:sp>
      <p:sp>
        <p:nvSpPr>
          <p:cNvPr id="188" name="Straight Arrow Connector 78"/>
          <p:cNvSpPr/>
          <p:nvPr/>
        </p:nvSpPr>
        <p:spPr>
          <a:xfrm>
            <a:off x="2382520" y="3232150"/>
            <a:ext cx="1" cy="241300"/>
          </a:xfrm>
          <a:prstGeom prst="line">
            <a:avLst/>
          </a:prstGeom>
          <a:ln>
            <a:solidFill>
              <a:srgbClr val="000000"/>
            </a:solidFill>
            <a:tailEnd type="triangle"/>
          </a:ln>
        </p:spPr>
        <p:txBody>
          <a:bodyPr lIns="45719" rIns="45719"/>
          <a:lstStyle/>
          <a:p>
            <a:endParaRPr/>
          </a:p>
        </p:txBody>
      </p:sp>
      <p:sp>
        <p:nvSpPr>
          <p:cNvPr id="189" name="Straight Arrow Connector 79"/>
          <p:cNvSpPr/>
          <p:nvPr/>
        </p:nvSpPr>
        <p:spPr>
          <a:xfrm>
            <a:off x="2382520" y="4043362"/>
            <a:ext cx="1" cy="241301"/>
          </a:xfrm>
          <a:prstGeom prst="line">
            <a:avLst/>
          </a:prstGeom>
          <a:ln>
            <a:solidFill>
              <a:srgbClr val="000000"/>
            </a:solidFill>
            <a:tailEnd type="triangle"/>
          </a:ln>
        </p:spPr>
        <p:txBody>
          <a:bodyPr lIns="45719" rIns="45719"/>
          <a:lstStyle/>
          <a:p>
            <a:endParaRPr/>
          </a:p>
        </p:txBody>
      </p:sp>
      <p:sp>
        <p:nvSpPr>
          <p:cNvPr id="190" name="Straight Arrow Connector 80"/>
          <p:cNvSpPr/>
          <p:nvPr/>
        </p:nvSpPr>
        <p:spPr>
          <a:xfrm>
            <a:off x="2382520" y="4849812"/>
            <a:ext cx="1" cy="241301"/>
          </a:xfrm>
          <a:prstGeom prst="line">
            <a:avLst/>
          </a:prstGeom>
          <a:ln>
            <a:solidFill>
              <a:srgbClr val="000000"/>
            </a:solidFill>
            <a:tailEnd type="triangle"/>
          </a:ln>
        </p:spPr>
        <p:txBody>
          <a:bodyPr lIns="45719" rIns="45719"/>
          <a:lstStyle/>
          <a:p>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96" name="Title 1"/>
          <p:cNvSpPr txBox="1">
            <a:spLocks noGrp="1"/>
          </p:cNvSpPr>
          <p:nvPr>
            <p:ph type="title"/>
          </p:nvPr>
        </p:nvSpPr>
        <p:spPr>
          <a:xfrm>
            <a:off x="838200" y="365125"/>
            <a:ext cx="10515600" cy="565150"/>
          </a:xfrm>
          <a:prstGeom prst="rect">
            <a:avLst/>
          </a:prstGeom>
          <a:solidFill>
            <a:srgbClr val="FFFFFF"/>
          </a:solidFill>
          <a:ln w="9525">
            <a:solidFill>
              <a:srgbClr val="000000"/>
            </a:solidFill>
            <a:round/>
          </a:ln>
        </p:spPr>
        <p:txBody>
          <a:bodyPr>
            <a:normAutofit/>
          </a:bodyPr>
          <a:lstStyle/>
          <a:p>
            <a:pPr defTabSz="708342">
              <a:tabLst>
                <a:tab pos="5197475" algn="ctr"/>
                <a:tab pos="10312400" algn="r"/>
              </a:tabLst>
              <a:defRPr sz="3007">
                <a:latin typeface="+mn-lt"/>
                <a:ea typeface="+mn-ea"/>
                <a:cs typeface="+mn-cs"/>
                <a:sym typeface="Calibri"/>
              </a:defRPr>
            </a:pPr>
            <a:r>
              <a:rPr dirty="0"/>
              <a:t>	Implementation Challenges	</a:t>
            </a:r>
            <a:r>
              <a:rPr i="1" dirty="0"/>
              <a:t>(3)</a:t>
            </a:r>
          </a:p>
        </p:txBody>
      </p:sp>
      <p:sp>
        <p:nvSpPr>
          <p:cNvPr id="197" name="Content Placeholder 2"/>
          <p:cNvSpPr txBox="1">
            <a:spLocks noGrp="1"/>
          </p:cNvSpPr>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marL="0" indent="0">
              <a:buNone/>
            </a:pPr>
            <a:r>
              <a:rPr lang="en-GB" dirty="0"/>
              <a:t> </a:t>
            </a:r>
            <a:endParaRPr dirty="0"/>
          </a:p>
        </p:txBody>
      </p:sp>
      <p:sp>
        <p:nvSpPr>
          <p:cNvPr id="198" name="Rectangle 8"/>
          <p:cNvSpPr txBox="1"/>
          <p:nvPr/>
        </p:nvSpPr>
        <p:spPr>
          <a:xfrm>
            <a:off x="1120775" y="957580"/>
            <a:ext cx="9996488" cy="378714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p>
            <a:pPr>
              <a:defRPr b="1"/>
            </a:pPr>
            <a:r>
              <a:rPr dirty="0"/>
              <a:t>How to </a:t>
            </a:r>
            <a:r>
              <a:rPr dirty="0" err="1"/>
              <a:t>sidescroll</a:t>
            </a:r>
            <a:r>
              <a:rPr dirty="0"/>
              <a:t> without a camera?</a:t>
            </a:r>
          </a:p>
          <a:p>
            <a:r>
              <a:rPr dirty="0"/>
              <a:t>Keep the player horizontally central and move everything else in relation to the player.</a:t>
            </a:r>
          </a:p>
          <a:p>
            <a:pPr>
              <a:spcBef>
                <a:spcPts val="600"/>
              </a:spcBef>
              <a:defRPr b="1"/>
            </a:pPr>
            <a:r>
              <a:rPr dirty="0"/>
              <a:t>How to encourage </a:t>
            </a:r>
            <a:r>
              <a:rPr dirty="0" err="1"/>
              <a:t>replayability</a:t>
            </a:r>
            <a:r>
              <a:rPr dirty="0"/>
              <a:t>?</a:t>
            </a:r>
          </a:p>
          <a:p>
            <a:r>
              <a:rPr dirty="0"/>
              <a:t>Create persistent collectibles across all levels as an additional optional measure of tracking progress.</a:t>
            </a:r>
            <a:r>
              <a:rPr lang="en-GB" dirty="0"/>
              <a:t> </a:t>
            </a:r>
            <a:r>
              <a:rPr dirty="0"/>
              <a:t>Display collectibles from each level in the main menu.</a:t>
            </a:r>
          </a:p>
          <a:p>
            <a:pPr>
              <a:spcBef>
                <a:spcPts val="600"/>
              </a:spcBef>
              <a:defRPr b="1"/>
            </a:pPr>
            <a:r>
              <a:rPr dirty="0"/>
              <a:t>How to translate real life (physical) puzzle games to computer with a non-mouse driven interface?</a:t>
            </a:r>
          </a:p>
          <a:p>
            <a:pPr marL="266700" indent="-266700">
              <a:buSzPct val="100000"/>
              <a:buAutoNum type="romanLcPeriod"/>
            </a:pPr>
            <a:r>
              <a:rPr dirty="0"/>
              <a:t>Create a player controlled focal point (maze, tile)</a:t>
            </a:r>
          </a:p>
          <a:p>
            <a:pPr marL="266700" indent="-266700">
              <a:buSzPct val="100000"/>
              <a:buAutoNum type="romanLcPeriod"/>
            </a:pPr>
            <a:r>
              <a:rPr dirty="0"/>
              <a:t>Limit scalability to </a:t>
            </a:r>
            <a:r>
              <a:rPr dirty="0" err="1"/>
              <a:t>bindable</a:t>
            </a:r>
            <a:r>
              <a:rPr dirty="0"/>
              <a:t> keys on the keyboard (traffic).</a:t>
            </a:r>
          </a:p>
          <a:p>
            <a:pPr>
              <a:spcBef>
                <a:spcPts val="600"/>
              </a:spcBef>
              <a:defRPr b="1"/>
            </a:pPr>
            <a:r>
              <a:rPr dirty="0"/>
              <a:t>How to create moving hazards?</a:t>
            </a:r>
          </a:p>
          <a:p>
            <a:r>
              <a:rPr dirty="0"/>
              <a:t>Animate hazard using a timed thread, so that hazard causes harm </a:t>
            </a:r>
            <a:br>
              <a:rPr dirty="0"/>
            </a:br>
            <a:r>
              <a:rPr dirty="0"/>
              <a:t>only when displayed in hazardous position. </a:t>
            </a:r>
            <a:br>
              <a:rPr dirty="0"/>
            </a:br>
            <a:r>
              <a:rPr dirty="0"/>
              <a:t>Scroll through images to animate</a:t>
            </a:r>
          </a:p>
        </p:txBody>
      </p:sp>
      <p:pic>
        <p:nvPicPr>
          <p:cNvPr id="199" name="Picture 2" descr="Picture 2"/>
          <p:cNvPicPr>
            <a:picLocks noChangeAspect="1"/>
          </p:cNvPicPr>
          <p:nvPr/>
        </p:nvPicPr>
        <p:blipFill>
          <a:blip r:embed="rId4">
            <a:extLst/>
          </a:blip>
          <a:stretch>
            <a:fillRect/>
          </a:stretch>
        </p:blipFill>
        <p:spPr>
          <a:xfrm>
            <a:off x="7729537" y="3324225"/>
            <a:ext cx="3397251" cy="2647950"/>
          </a:xfrm>
          <a:prstGeom prst="rect">
            <a:avLst/>
          </a:prstGeom>
          <a:ln w="12700">
            <a:miter lim="400000"/>
          </a:ln>
        </p:spPr>
      </p:pic>
      <p:pic>
        <p:nvPicPr>
          <p:cNvPr id="200" name="Picture 2" descr="Picture 2"/>
          <p:cNvPicPr>
            <a:picLocks noChangeAspect="1"/>
          </p:cNvPicPr>
          <p:nvPr/>
        </p:nvPicPr>
        <p:blipFill>
          <a:blip r:embed="rId5">
            <a:extLst/>
          </a:blip>
          <a:stretch>
            <a:fillRect/>
          </a:stretch>
        </p:blipFill>
        <p:spPr>
          <a:xfrm>
            <a:off x="1211262" y="4737100"/>
            <a:ext cx="2609851" cy="1254125"/>
          </a:xfrm>
          <a:prstGeom prst="rect">
            <a:avLst/>
          </a:prstGeom>
          <a:ln w="12700">
            <a:miter lim="400000"/>
          </a:ln>
        </p:spPr>
      </p:pic>
      <p:pic>
        <p:nvPicPr>
          <p:cNvPr id="201" name="Picture 4" descr="Picture 4"/>
          <p:cNvPicPr>
            <a:picLocks noChangeAspect="1"/>
          </p:cNvPicPr>
          <p:nvPr/>
        </p:nvPicPr>
        <p:blipFill>
          <a:blip r:embed="rId6">
            <a:extLst/>
          </a:blip>
          <a:stretch>
            <a:fillRect/>
          </a:stretch>
        </p:blipFill>
        <p:spPr>
          <a:xfrm>
            <a:off x="3989387" y="4737100"/>
            <a:ext cx="2603501" cy="125412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154</TotalTime>
  <Words>3083</Words>
  <Application>Microsoft Office PowerPoint</Application>
  <PresentationFormat>Widescreen</PresentationFormat>
  <Paragraphs>288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Calibri Light</vt:lpstr>
      <vt:lpstr>Wingdings</vt:lpstr>
      <vt:lpstr>Office Theme</vt:lpstr>
      <vt:lpstr>PowerPoint Presentation</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Implementation Challenges - Graphics (3)</vt:lpstr>
      <vt:lpstr> Design Changes (3)</vt:lpstr>
      <vt:lpstr> User Testing Methodology (4)</vt:lpstr>
      <vt:lpstr> User Testing Feedback (i) (4)</vt:lpstr>
      <vt:lpstr> User Testing Feedback (ii) (4)</vt:lpstr>
      <vt:lpstr> User Testing Feedback (iii) (4)</vt:lpstr>
      <vt:lpstr> User Feedback – Questionnaire (i) (4)</vt:lpstr>
      <vt:lpstr> User Feedback – Questionnaire (ii) (4)</vt:lpstr>
      <vt:lpstr> Project Evaluation (5)</vt:lpstr>
      <vt:lpstr> Project Evaluation – Ben (team leader)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this Presentation (with % marks) (delete this slide when we’re finished)</dc:title>
  <cp:lastModifiedBy>Williams, Val</cp:lastModifiedBy>
  <cp:revision>25</cp:revision>
  <dcterms:modified xsi:type="dcterms:W3CDTF">2018-03-06T14:50:45Z</dcterms:modified>
</cp:coreProperties>
</file>