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  <a:srgbClr val="46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6BF-9C25-47A7-9E90-203791DC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B25B-D89F-430B-83D3-AFE59D87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84A-1E26-4ADB-9293-C973C9FD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3808-CC4A-410D-B94B-201CBF8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150F-8AB1-49F3-8CBA-F3D34AD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0A48-0F56-4BFE-B5E3-C4B1A83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1219-EFB4-4606-92FB-C77A0264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B311-50DE-481D-AA1B-0D148FBE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C4FC-01C0-4882-AB0A-3FC6EEA9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0672-CB38-4C7F-8FE8-5B7BCF1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A92BF-0813-4A3B-818D-C11C33E4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1995E-87E9-464D-BFDD-FFDDCDF9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2D7A-59F4-418F-ADB1-D361AEF2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B65F-E560-4A0C-8A4A-8E7A6A9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C02-5AF6-43A6-9D49-032C7A2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6D69-20FF-4661-9073-426B77C6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3998-E95E-442D-BD8B-F99BAFFE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0D3F-E491-4445-8955-67AFE52F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9A43-BFD2-4EDD-802E-19797C6D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87F7-4CBA-466F-863D-11A1CA8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CCA-DA4A-4E8D-A6E6-4D5C06A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A181-893E-4E6D-8829-2ABB545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A353-D637-4AFB-963D-A375C8D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34E-26D2-46C4-B048-516F786D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CA28-BDA0-401C-B5E5-029DDA8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AE81-C3FC-46F8-A43E-6CEB9925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C0F7-4CD0-4904-8A34-D6A4CBE69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048-D1B9-4999-807E-1BF15873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4467-5E7A-444D-8C1F-9C85A535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26F4-B643-4CC3-B710-FE767082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5919-5C3E-4A20-BC4E-1A8950F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FB1-649D-426B-B189-1DAD66D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471C-BEC4-47A2-ACB6-54F4C91B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7827-BA33-4B72-BCD3-C0C3D2A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58D4-A5B6-48A1-B509-C37CE934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7053-AB6B-4F65-8F9E-EDC8C39D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90822-B7B8-481A-BB0C-B672B0F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3E44-143D-440A-8BD2-8BC9C9C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7B467-9FF0-43E8-9056-E6AB688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E5-B433-42A2-9EFF-55EF2090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9A33F-53FA-4B8F-923C-811A663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79CA-B672-4BE0-9727-E607CF5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BAA98-4121-40E6-B29F-2204B30F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14C16-6481-4904-AC0A-7E3279C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26942-E7C8-4D7B-AF06-F5CBEFE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B499-97FD-4827-B6B8-0F96F7C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5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DE1E-A84A-447A-898D-F7D7DEFF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15BD-D7D7-49A5-86B5-19FA9FCE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333A7-986A-4F23-AD4B-64506246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1368-BD0B-4EC5-894A-0955590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6A8F-73ED-40EE-9BF6-7C9A264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6450-457F-4CC9-9642-311C051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4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6DB-0DB8-4F14-9BF6-5579C096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D28FD-96ED-49BE-8A09-6B9C86BE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AC5E-4A1B-482A-A3FE-C174ECCF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5AD9-E4E1-40E5-BE5B-AB193A4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67A65-51C4-42C3-BCE1-2B6CDFA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93F4-23BB-49C6-947A-E9223A7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FBAD9-9BA2-48E1-8F6D-508057E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0119-8CD7-44A9-8AB4-22B4558F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B086-675C-45AE-B2E3-8AB1AC64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A72B-EA9F-49ED-9480-D5BBE463D3C6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4F14-198A-4651-980F-B11F6946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1EE6-2A40-457C-A97A-CE775F65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30BE-CF80-4E7D-974F-4511C8C6E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9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C81-6BDC-4A96-8A0D-185CFAF20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odoni MT" panose="02070603080606020203" pitchFamily="18" charset="0"/>
              </a:rPr>
              <a:t>D2 :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C336B-31E1-4FC6-AA62-A69CD2AE8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Book Antiqua" panose="02040602050305030304" pitchFamily="18" charset="0"/>
              </a:rPr>
              <a:t>A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B1723-B844-4200-A120-A2D85833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" y="89920"/>
            <a:ext cx="3048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E45ED-A673-4FA2-B597-46572442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" y="89920"/>
            <a:ext cx="30480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C7CB9-E79E-4A04-A270-74206ED5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5" y="89920"/>
            <a:ext cx="30480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59009-30E3-4D3E-ADAD-7BD4DF00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71" y="2197916"/>
            <a:ext cx="449380" cy="564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87C0A-6BB6-4417-AAE8-9B7AE0A10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7" y="2428656"/>
            <a:ext cx="3524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BB441-FB20-4730-8E02-40B0B20C5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11" y="3263862"/>
            <a:ext cx="165138" cy="165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5BFA48-4F98-48AA-84F5-92035509A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2" y="3253376"/>
            <a:ext cx="12382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3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48F25B-52F9-4CF0-BF52-629A9FD0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66"/>
          <a:stretch/>
        </p:blipFill>
        <p:spPr>
          <a:xfrm>
            <a:off x="7808860" y="0"/>
            <a:ext cx="43831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091B3-A577-4C1D-8D3E-131CBA84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 Feedback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17FBC-7DFD-4758-B4B9-29961EBB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940" y="1632457"/>
            <a:ext cx="3782621" cy="3770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8C47-D011-4547-9642-A8F7197FB2ED}"/>
              </a:ext>
            </a:extLst>
          </p:cNvPr>
          <p:cNvSpPr txBox="1"/>
          <p:nvPr/>
        </p:nvSpPr>
        <p:spPr>
          <a:xfrm>
            <a:off x="1229920" y="1296303"/>
            <a:ext cx="53490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 3: FULL RUN-THROUGH: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intention</a:t>
            </a:r>
            <a:r>
              <a:rPr lang="en-GB" dirty="0">
                <a:latin typeface="Bodoni MT" panose="02070603080606020203" pitchFamily="18" charset="0"/>
              </a:rPr>
              <a:t>: For the overall experience to be both enjoyable and challenging for the player.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findings</a:t>
            </a:r>
            <a:r>
              <a:rPr lang="en-GB" dirty="0">
                <a:latin typeface="Bodoni MT" panose="02070603080606020203" pitchFamily="18" charset="0"/>
              </a:rPr>
              <a:t>: Participants felt a disconnect between their character and the aim of the game.</a:t>
            </a:r>
          </a:p>
          <a:p>
            <a:r>
              <a:rPr lang="en-GB" i="1" dirty="0">
                <a:latin typeface="Bodoni MT" panose="02070603080606020203" pitchFamily="18" charset="0"/>
              </a:rPr>
              <a:t>QUOTE: </a:t>
            </a:r>
            <a:r>
              <a:rPr lang="en-GB" dirty="0">
                <a:latin typeface="Bodoni MT" panose="02070603080606020203" pitchFamily="18" charset="0"/>
              </a:rPr>
              <a:t>“Why is this elf fixing the house?”</a:t>
            </a:r>
          </a:p>
          <a:p>
            <a:r>
              <a:rPr lang="en-GB" i="1" dirty="0">
                <a:latin typeface="Bodoni MT" panose="02070603080606020203" pitchFamily="18" charset="0"/>
              </a:rPr>
              <a:t>Action Taken</a:t>
            </a:r>
            <a:r>
              <a:rPr lang="en-GB" dirty="0">
                <a:latin typeface="Bodoni MT" panose="02070603080606020203" pitchFamily="18" charset="0"/>
              </a:rPr>
              <a:t>: Added the character to the house background in the main menu to create a mental link.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2C041-9487-41F5-B1A0-947375EFE397}"/>
              </a:ext>
            </a:extLst>
          </p:cNvPr>
          <p:cNvSpPr txBox="1"/>
          <p:nvPr/>
        </p:nvSpPr>
        <p:spPr>
          <a:xfrm>
            <a:off x="1229920" y="3604627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NOTE: </a:t>
            </a:r>
            <a:r>
              <a:rPr lang="en-GB" dirty="0">
                <a:latin typeface="Bodoni MT" panose="02070603080606020203" pitchFamily="18" charset="0"/>
              </a:rPr>
              <a:t>Test 3 was completed after the changes made following Tests 1 and 2.</a:t>
            </a:r>
          </a:p>
        </p:txBody>
      </p:sp>
    </p:spTree>
    <p:extLst>
      <p:ext uri="{BB962C8B-B14F-4D97-AF65-F5344CB8AC3E}">
        <p14:creationId xmlns:p14="http://schemas.microsoft.com/office/powerpoint/2010/main" val="39685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7B8747-803D-41C8-89FD-730522D4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42767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8752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9"/>
            <a:ext cx="10515600" cy="108218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STYLE: </a:t>
            </a:r>
            <a:r>
              <a:rPr lang="en-GB" dirty="0">
                <a:latin typeface="Bodoni MT" panose="02070603080606020203" pitchFamily="18" charset="0"/>
              </a:rPr>
              <a:t>2D Platforming &amp; Puzzle Game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AUDIENCE: </a:t>
            </a:r>
            <a:r>
              <a:rPr lang="en-GB" dirty="0">
                <a:latin typeface="Bodoni MT" panose="02070603080606020203" pitchFamily="18" charset="0"/>
              </a:rPr>
              <a:t>Family / Children (ages 7+)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THEME: </a:t>
            </a:r>
            <a:r>
              <a:rPr lang="en-GB" dirty="0">
                <a:latin typeface="Bodoni MT" panose="02070603080606020203" pitchFamily="18" charset="0"/>
              </a:rPr>
              <a:t>Christmas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25C9B-D094-4FBC-8055-B24672E9398B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89040-DF2C-484B-AFBB-ECF62504C88A}"/>
              </a:ext>
            </a:extLst>
          </p:cNvPr>
          <p:cNvSpPr txBox="1">
            <a:spLocks/>
          </p:cNvSpPr>
          <p:nvPr/>
        </p:nvSpPr>
        <p:spPr>
          <a:xfrm>
            <a:off x="838200" y="2013359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latin typeface="Bodoni MT" panose="02070603080606020203" pitchFamily="18" charset="0"/>
              </a:rPr>
              <a:t>ROLES: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Team Lead &amp; Puzzle Developer: </a:t>
            </a:r>
            <a:r>
              <a:rPr lang="en-GB" i="1" dirty="0">
                <a:latin typeface="Bodoni MT" panose="02070603080606020203" pitchFamily="18" charset="0"/>
              </a:rPr>
              <a:t>Ben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Art Director: </a:t>
            </a:r>
            <a:r>
              <a:rPr lang="en-GB" i="1" dirty="0">
                <a:latin typeface="Bodoni MT" panose="02070603080606020203" pitchFamily="18" charset="0"/>
              </a:rPr>
              <a:t>Leo</a:t>
            </a:r>
            <a:r>
              <a:rPr lang="en-GB" dirty="0">
                <a:latin typeface="Bodoni MT" panose="02070603080606020203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Game Engine &amp; Platform Developer: </a:t>
            </a:r>
            <a:r>
              <a:rPr lang="en-GB" i="1" dirty="0">
                <a:latin typeface="Bodoni MT" panose="02070603080606020203" pitchFamily="18" charset="0"/>
              </a:rPr>
              <a:t>Val</a:t>
            </a:r>
            <a:r>
              <a:rPr lang="en-GB" dirty="0">
                <a:latin typeface="Bodoni MT" panose="02070603080606020203" pitchFamily="18" charset="0"/>
              </a:rPr>
              <a:t> &amp; </a:t>
            </a:r>
            <a:r>
              <a:rPr lang="en-GB" i="1" dirty="0">
                <a:latin typeface="Bodoni MT" panose="02070603080606020203" pitchFamily="18" charset="0"/>
              </a:rPr>
              <a:t>Alex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Level Designer: </a:t>
            </a:r>
            <a:r>
              <a:rPr lang="en-GB" i="1" dirty="0">
                <a:latin typeface="Bodoni MT" panose="02070603080606020203" pitchFamily="18" charset="0"/>
              </a:rPr>
              <a:t>Gary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29DDE-834E-4869-B4AB-47C72B5E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9213"/>
            <a:ext cx="10515600" cy="292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28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Planning and Ideas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817A5-9300-4D98-B692-D6147E3BD9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DBECA-B97D-4C2C-AC55-CFFC02982E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76AD6-994F-4EFA-9220-B0F8E43BE6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91823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0CE08-0969-4652-A714-794DE1C22F3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5997" y="3791822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53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43576-691A-4405-BDDF-B116F148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82487-E1F7-498D-9230-4BB45A06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4" y="1497231"/>
            <a:ext cx="362902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310605-3378-4195-AFE3-29D4E582C8A6}"/>
              </a:ext>
            </a:extLst>
          </p:cNvPr>
          <p:cNvSpPr/>
          <p:nvPr/>
        </p:nvSpPr>
        <p:spPr>
          <a:xfrm>
            <a:off x="1166070" y="1191237"/>
            <a:ext cx="5259897" cy="4630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Bodoni MT" panose="02070603080606020203" pitchFamily="18" charset="0"/>
              </a:rPr>
              <a:t>AIM: </a:t>
            </a:r>
            <a:r>
              <a:rPr lang="en-GB" dirty="0">
                <a:latin typeface="Bodoni MT" panose="02070603080606020203" pitchFamily="18" charset="0"/>
              </a:rPr>
              <a:t>Beat all 4 levels to help bring Christmas to a less fortunate family.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LEVEL COMPOSITION: </a:t>
            </a:r>
            <a:r>
              <a:rPr lang="en-GB" dirty="0">
                <a:latin typeface="Bodoni MT" panose="02070603080606020203" pitchFamily="18" charset="0"/>
              </a:rPr>
              <a:t>Each level contains the following components.</a:t>
            </a:r>
            <a:endParaRPr lang="en-GB" b="1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PLATFORM: </a:t>
            </a:r>
            <a:r>
              <a:rPr lang="en-GB" dirty="0">
                <a:latin typeface="Bodoni MT" panose="02070603080606020203" pitchFamily="18" charset="0"/>
              </a:rPr>
              <a:t>A side-scrolling platforming section with challenges such as damaging obstacles and bottomless pits which reset the players progress.</a:t>
            </a: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PUZZLE: </a:t>
            </a:r>
            <a:r>
              <a:rPr lang="en-GB" dirty="0">
                <a:latin typeface="Bodoni MT" panose="02070603080606020203" pitchFamily="18" charset="0"/>
              </a:rPr>
              <a:t>A different puzzle for each of the 4 levels, themed around a particular Christmas element: ‘Fir Christmas Tree’ , ‘Roast Turkey’ , ‘Decorations’ and ‘Presents’.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PROGRESS: </a:t>
            </a:r>
            <a:r>
              <a:rPr lang="en-GB" dirty="0">
                <a:latin typeface="Bodoni MT" panose="02070603080606020203" pitchFamily="18" charset="0"/>
              </a:rPr>
              <a:t>After each level, the player is returned to the menu, where their collectables and newest Christmas element is displayed in the background.</a:t>
            </a:r>
            <a:endParaRPr lang="en-GB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3D7FF-79D1-47CC-9F17-8BD3F4A9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7F56C-9544-4654-9D9C-A258B0BC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73" y="0"/>
            <a:ext cx="914102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E6DF49-6ADC-40B9-93F3-F6495F2DC7AB}"/>
              </a:ext>
            </a:extLst>
          </p:cNvPr>
          <p:cNvSpPr/>
          <p:nvPr/>
        </p:nvSpPr>
        <p:spPr>
          <a:xfrm>
            <a:off x="2625754" y="0"/>
            <a:ext cx="2357307" cy="566053"/>
          </a:xfrm>
          <a:prstGeom prst="rect">
            <a:avLst/>
          </a:prstGeom>
          <a:solidFill>
            <a:srgbClr val="46C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43D78-3AB4-4735-861F-3658B8B6108C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9E4FB-68D3-4DFF-B454-B6AECA5CC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906" y="4373652"/>
            <a:ext cx="969210" cy="1332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FDD01-2E36-4FB2-AEC3-1AD80666A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3" y="4371997"/>
            <a:ext cx="969209" cy="133266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06CC4A-F7D8-41B6-ABE3-9533F77A18D3}"/>
              </a:ext>
            </a:extLst>
          </p:cNvPr>
          <p:cNvSpPr txBox="1">
            <a:spLocks/>
          </p:cNvSpPr>
          <p:nvPr/>
        </p:nvSpPr>
        <p:spPr>
          <a:xfrm>
            <a:off x="838200" y="931178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CONTROLS: </a:t>
            </a:r>
            <a:endParaRPr lang="en-GB" sz="1800" dirty="0"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Menu Navigation: </a:t>
            </a:r>
            <a:r>
              <a:rPr lang="en-GB" sz="1800" dirty="0">
                <a:latin typeface="Bodoni MT" panose="02070603080606020203" pitchFamily="18" charset="0"/>
              </a:rPr>
              <a:t>WSAD/Up-Down-Left-Right + Enter</a:t>
            </a:r>
          </a:p>
          <a:p>
            <a:pPr marL="0" indent="0">
              <a:buNone/>
            </a:pPr>
            <a:r>
              <a:rPr lang="en-GB" sz="1800" b="1" dirty="0">
                <a:latin typeface="Bodoni MT" panose="02070603080606020203" pitchFamily="18" charset="0"/>
              </a:rPr>
              <a:t>Player Movement: </a:t>
            </a:r>
            <a:r>
              <a:rPr lang="en-GB" sz="1800" dirty="0">
                <a:latin typeface="Bodoni MT" panose="02070603080606020203" pitchFamily="18" charset="0"/>
              </a:rPr>
              <a:t>WSAD/Up-Down-Left-Right</a:t>
            </a:r>
          </a:p>
          <a:p>
            <a:pPr marL="0" indent="0">
              <a:buNone/>
            </a:pPr>
            <a:r>
              <a:rPr lang="en-GB" sz="1800" b="1" dirty="0">
                <a:latin typeface="Bodoni MT" panose="02070603080606020203" pitchFamily="18" charset="0"/>
              </a:rPr>
              <a:t>Puzzle Navigation:</a:t>
            </a:r>
            <a:r>
              <a:rPr lang="en-GB" sz="1800" dirty="0">
                <a:latin typeface="Bodoni MT" panose="02070603080606020203" pitchFamily="18" charset="0"/>
              </a:rPr>
              <a:t> WSAD/Up-Down-Left-Right + </a:t>
            </a:r>
            <a:r>
              <a:rPr lang="en-GB" sz="1800" dirty="0" err="1">
                <a:latin typeface="Bodoni MT" panose="02070603080606020203" pitchFamily="18" charset="0"/>
              </a:rPr>
              <a:t>Num</a:t>
            </a:r>
            <a:r>
              <a:rPr lang="en-GB" sz="1800" dirty="0">
                <a:latin typeface="Bodoni MT" panose="02070603080606020203" pitchFamily="18" charset="0"/>
              </a:rPr>
              <a:t>-Keys</a:t>
            </a:r>
          </a:p>
          <a:p>
            <a:pPr marL="0" indent="0">
              <a:buNone/>
            </a:pPr>
            <a:endParaRPr lang="en-GB" sz="1800" b="1" dirty="0">
              <a:latin typeface="Bodoni MT" panose="02070603080606020203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05FAC1-D63E-4606-9908-2EC64C974176}"/>
              </a:ext>
            </a:extLst>
          </p:cNvPr>
          <p:cNvSpPr txBox="1">
            <a:spLocks/>
          </p:cNvSpPr>
          <p:nvPr/>
        </p:nvSpPr>
        <p:spPr>
          <a:xfrm>
            <a:off x="838200" y="2567032"/>
            <a:ext cx="10515600" cy="133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GAME DIRECTION: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The game must be played through in chronological order beginning with platform level 1 (forest), leading to a puzzle. This sequence is to be repeated for the following 3 levels.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Levels &amp; puzzles can be replayed in order to find all the collectables.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B71EFB-4EB9-48D0-A7CA-693B1830CB7E}"/>
              </a:ext>
            </a:extLst>
          </p:cNvPr>
          <p:cNvSpPr txBox="1">
            <a:spLocks/>
          </p:cNvSpPr>
          <p:nvPr/>
        </p:nvSpPr>
        <p:spPr>
          <a:xfrm>
            <a:off x="838200" y="3903005"/>
            <a:ext cx="7628832" cy="2273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LEVEL PROGRESSION: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In order to complete each level, the player must find the scroll, situated towards the end of the level.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However, by default the scroll is locked, and to unlock it, the player must collect the key to remove the padlock from the scroll.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Once the scroll is unlocked and found, the puzzle can be initiated, and the player can progress with the next stage of the game.</a:t>
            </a:r>
          </a:p>
        </p:txBody>
      </p:sp>
    </p:spTree>
    <p:extLst>
      <p:ext uri="{BB962C8B-B14F-4D97-AF65-F5344CB8AC3E}">
        <p14:creationId xmlns:p14="http://schemas.microsoft.com/office/powerpoint/2010/main" val="20837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F80050-A6DA-4A1C-B6D8-AA5AA7F7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59" y="0"/>
            <a:ext cx="91261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3721CF-6C16-4B38-8E56-417FAD19673B}"/>
              </a:ext>
            </a:extLst>
          </p:cNvPr>
          <p:cNvSpPr/>
          <p:nvPr/>
        </p:nvSpPr>
        <p:spPr>
          <a:xfrm>
            <a:off x="2910979" y="30125"/>
            <a:ext cx="1837189" cy="503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895F0-339F-4782-9F13-51BA8125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61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628DE-7462-4395-B6E5-04533CBAF445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9C5979-7CCB-416B-B3A4-A452F3F30A10}"/>
              </a:ext>
            </a:extLst>
          </p:cNvPr>
          <p:cNvSpPr/>
          <p:nvPr/>
        </p:nvSpPr>
        <p:spPr>
          <a:xfrm>
            <a:off x="3411522" y="1043054"/>
            <a:ext cx="1602297" cy="7893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Design Spec.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A5F7EB-82A6-484E-9C43-CFB554F813E9}"/>
              </a:ext>
            </a:extLst>
          </p:cNvPr>
          <p:cNvSpPr/>
          <p:nvPr/>
        </p:nvSpPr>
        <p:spPr>
          <a:xfrm>
            <a:off x="1542683" y="2675120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Base Tile 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19CF2D-2824-4299-B2CC-CE697E27AA7E}"/>
              </a:ext>
            </a:extLst>
          </p:cNvPr>
          <p:cNvSpPr/>
          <p:nvPr/>
        </p:nvSpPr>
        <p:spPr>
          <a:xfrm>
            <a:off x="8878347" y="1711353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Placeholders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710670-372E-4F34-950F-06F225466007}"/>
              </a:ext>
            </a:extLst>
          </p:cNvPr>
          <p:cNvCxnSpPr/>
          <p:nvPr/>
        </p:nvCxnSpPr>
        <p:spPr>
          <a:xfrm>
            <a:off x="8103765" y="931178"/>
            <a:ext cx="0" cy="5234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8054B3-BE24-4398-9D5F-A28183FA7014}"/>
              </a:ext>
            </a:extLst>
          </p:cNvPr>
          <p:cNvCxnSpPr>
            <a:cxnSpLocks/>
          </p:cNvCxnSpPr>
          <p:nvPr/>
        </p:nvCxnSpPr>
        <p:spPr>
          <a:xfrm>
            <a:off x="4188901" y="2277406"/>
            <a:ext cx="0" cy="38885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1E6CAA-6D6E-412E-9FD7-5D77D4FC053C}"/>
              </a:ext>
            </a:extLst>
          </p:cNvPr>
          <p:cNvSpPr txBox="1"/>
          <p:nvPr/>
        </p:nvSpPr>
        <p:spPr>
          <a:xfrm>
            <a:off x="9181691" y="1161597"/>
            <a:ext cx="111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Artwork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ECA4B2-B854-4585-9ECA-1FD3048F8E67}"/>
              </a:ext>
            </a:extLst>
          </p:cNvPr>
          <p:cNvCxnSpPr>
            <a:cxnSpLocks/>
          </p:cNvCxnSpPr>
          <p:nvPr/>
        </p:nvCxnSpPr>
        <p:spPr>
          <a:xfrm>
            <a:off x="838200" y="2277406"/>
            <a:ext cx="72604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C0E52-268B-4550-B064-28EAE19CA4A2}"/>
              </a:ext>
            </a:extLst>
          </p:cNvPr>
          <p:cNvCxnSpPr>
            <a:stCxn id="10" idx="6"/>
          </p:cNvCxnSpPr>
          <p:nvPr/>
        </p:nvCxnSpPr>
        <p:spPr>
          <a:xfrm flipV="1">
            <a:off x="5013819" y="1437726"/>
            <a:ext cx="309503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B9C7CE-2331-47EB-A1D2-D8DB9B0C2513}"/>
              </a:ext>
            </a:extLst>
          </p:cNvPr>
          <p:cNvSpPr txBox="1"/>
          <p:nvPr/>
        </p:nvSpPr>
        <p:spPr>
          <a:xfrm>
            <a:off x="5416972" y="2291597"/>
            <a:ext cx="135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Platforming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C0D55-02A6-4EDB-AF84-B16D0A2B2E7B}"/>
              </a:ext>
            </a:extLst>
          </p:cNvPr>
          <p:cNvSpPr txBox="1"/>
          <p:nvPr/>
        </p:nvSpPr>
        <p:spPr>
          <a:xfrm>
            <a:off x="3623367" y="1873835"/>
            <a:ext cx="117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Gameplay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CD6ED1-DC11-4F49-B765-F575D41091A5}"/>
              </a:ext>
            </a:extLst>
          </p:cNvPr>
          <p:cNvSpPr txBox="1"/>
          <p:nvPr/>
        </p:nvSpPr>
        <p:spPr>
          <a:xfrm>
            <a:off x="1950749" y="2291597"/>
            <a:ext cx="90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Puzzles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8555D3-376F-417B-8432-5BEEAFCBB21F}"/>
              </a:ext>
            </a:extLst>
          </p:cNvPr>
          <p:cNvCxnSpPr>
            <a:cxnSpLocks/>
            <a:stCxn id="10" idx="5"/>
            <a:endCxn id="24" idx="0"/>
          </p:cNvCxnSpPr>
          <p:nvPr/>
        </p:nvCxnSpPr>
        <p:spPr>
          <a:xfrm>
            <a:off x="4779168" y="1716802"/>
            <a:ext cx="1316831" cy="5747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3EB38B-BC90-4354-BB70-B17AD571698C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 flipH="1">
            <a:off x="2401489" y="1716802"/>
            <a:ext cx="1244684" cy="5747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12AEE-5C5A-45AE-9431-93F8F6FB3305}"/>
              </a:ext>
            </a:extLst>
          </p:cNvPr>
          <p:cNvSpPr/>
          <p:nvPr/>
        </p:nvSpPr>
        <p:spPr>
          <a:xfrm>
            <a:off x="5398154" y="3503638"/>
            <a:ext cx="1395688" cy="43783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Collision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51534C-969F-4206-A607-10E3CBD3EB6E}"/>
              </a:ext>
            </a:extLst>
          </p:cNvPr>
          <p:cNvSpPr/>
          <p:nvPr/>
        </p:nvSpPr>
        <p:spPr>
          <a:xfrm>
            <a:off x="5226759" y="4176274"/>
            <a:ext cx="1719743" cy="7747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Platform &amp; Collectables Layout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0DB683-0D5F-4A20-8627-22A83FCA57C0}"/>
              </a:ext>
            </a:extLst>
          </p:cNvPr>
          <p:cNvSpPr/>
          <p:nvPr/>
        </p:nvSpPr>
        <p:spPr>
          <a:xfrm>
            <a:off x="5050872" y="5185863"/>
            <a:ext cx="209305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Failure and Success conditions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471160-97AC-4E81-A948-3E6D85AFAB8E}"/>
              </a:ext>
            </a:extLst>
          </p:cNvPr>
          <p:cNvSpPr/>
          <p:nvPr/>
        </p:nvSpPr>
        <p:spPr>
          <a:xfrm>
            <a:off x="1542683" y="3476465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Specification for each puzzle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E98563-DB25-47E0-BFE7-B8A52201AFBF}"/>
              </a:ext>
            </a:extLst>
          </p:cNvPr>
          <p:cNvSpPr/>
          <p:nvPr/>
        </p:nvSpPr>
        <p:spPr>
          <a:xfrm>
            <a:off x="1536673" y="4280640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Puzzle Interaction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9DE6B22-A874-4C5B-A2F4-37E624346379}"/>
              </a:ext>
            </a:extLst>
          </p:cNvPr>
          <p:cNvSpPr/>
          <p:nvPr/>
        </p:nvSpPr>
        <p:spPr>
          <a:xfrm>
            <a:off x="1555617" y="5079841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Success Conditions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977FAA-DCA6-4B55-ACC4-847FBF97687B}"/>
              </a:ext>
            </a:extLst>
          </p:cNvPr>
          <p:cNvSpPr/>
          <p:nvPr/>
        </p:nvSpPr>
        <p:spPr>
          <a:xfrm>
            <a:off x="8878346" y="2544729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Sprites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7387805-6EE0-4686-A3AD-F33DE6D3DA9D}"/>
              </a:ext>
            </a:extLst>
          </p:cNvPr>
          <p:cNvSpPr/>
          <p:nvPr/>
        </p:nvSpPr>
        <p:spPr>
          <a:xfrm>
            <a:off x="8868420" y="3308862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Backgrounds &amp; Platforms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F77ADA-8652-49EA-87E9-2EBD25A9D60F}"/>
              </a:ext>
            </a:extLst>
          </p:cNvPr>
          <p:cNvSpPr/>
          <p:nvPr/>
        </p:nvSpPr>
        <p:spPr>
          <a:xfrm>
            <a:off x="8878345" y="4072997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Puzzle Tiles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A39690-B33F-4ED6-BE2F-C59BC2ABAA73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10598089" y="2827755"/>
            <a:ext cx="26110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F018749-49F9-4969-A271-C3C29767FD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598090" y="1994380"/>
            <a:ext cx="261107" cy="235281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9BEA91-D614-4620-8E3D-97946455F9B8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588163" y="3591889"/>
            <a:ext cx="2710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4C7E6-A42F-4657-A73B-3CBEE18B7E6F}"/>
              </a:ext>
            </a:extLst>
          </p:cNvPr>
          <p:cNvCxnSpPr>
            <a:cxnSpLocks/>
          </p:cNvCxnSpPr>
          <p:nvPr/>
        </p:nvCxnSpPr>
        <p:spPr>
          <a:xfrm flipH="1">
            <a:off x="10598089" y="4347198"/>
            <a:ext cx="26110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EC221BA-BD1E-4AE7-B1B2-90EE3720F5FB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7843706" y="2827755"/>
            <a:ext cx="1034640" cy="76413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ED8B67D-2C95-4C7F-B66D-35ED490532B0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8363825" y="3583066"/>
            <a:ext cx="514521" cy="77295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E7001C-61A4-4D8C-9487-D0519BB5C287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53898" y="3591889"/>
            <a:ext cx="514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BE8C34A-75B0-466E-B230-A6AA0EF6FF9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3262426" y="2958148"/>
            <a:ext cx="4581280" cy="624919"/>
          </a:xfrm>
          <a:prstGeom prst="bentConnector3">
            <a:avLst>
              <a:gd name="adj1" fmla="val 1392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B6EBE20-55B6-4C79-AC8D-3D2DEACD0F27}"/>
              </a:ext>
            </a:extLst>
          </p:cNvPr>
          <p:cNvCxnSpPr>
            <a:endCxn id="34" idx="3"/>
          </p:cNvCxnSpPr>
          <p:nvPr/>
        </p:nvCxnSpPr>
        <p:spPr>
          <a:xfrm rot="5400000">
            <a:off x="6909215" y="3629175"/>
            <a:ext cx="971779" cy="89720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F29BEE-62BD-4987-BA52-D89AE53A8B33}"/>
              </a:ext>
            </a:extLst>
          </p:cNvPr>
          <p:cNvSpPr/>
          <p:nvPr/>
        </p:nvSpPr>
        <p:spPr>
          <a:xfrm>
            <a:off x="5236128" y="2696279"/>
            <a:ext cx="1719743" cy="566053"/>
          </a:xfrm>
          <a:prstGeom prst="roundRect">
            <a:avLst/>
          </a:prstGeom>
          <a:solidFill>
            <a:srgbClr val="F6BE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Character Movement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C2A71F-34B3-45C5-B5C2-CAD80873AAD3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flipH="1">
            <a:off x="6095998" y="3262332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7464C7E-A3BB-4249-922D-CFCFCCBF91D6}"/>
              </a:ext>
            </a:extLst>
          </p:cNvPr>
          <p:cNvCxnSpPr>
            <a:cxnSpLocks/>
          </p:cNvCxnSpPr>
          <p:nvPr/>
        </p:nvCxnSpPr>
        <p:spPr>
          <a:xfrm flipH="1">
            <a:off x="6086630" y="3941471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3E9D33-30E8-457E-9B54-73E66853B100}"/>
              </a:ext>
            </a:extLst>
          </p:cNvPr>
          <p:cNvCxnSpPr>
            <a:cxnSpLocks/>
          </p:cNvCxnSpPr>
          <p:nvPr/>
        </p:nvCxnSpPr>
        <p:spPr>
          <a:xfrm flipH="1">
            <a:off x="6095996" y="4944557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90E022-FEFC-46DE-89ED-17C345356F2C}"/>
              </a:ext>
            </a:extLst>
          </p:cNvPr>
          <p:cNvCxnSpPr>
            <a:cxnSpLocks/>
          </p:cNvCxnSpPr>
          <p:nvPr/>
        </p:nvCxnSpPr>
        <p:spPr>
          <a:xfrm flipH="1">
            <a:off x="2381755" y="3233015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681EC4-C304-44D6-8FE8-F7EBE52D4E19}"/>
              </a:ext>
            </a:extLst>
          </p:cNvPr>
          <p:cNvCxnSpPr>
            <a:cxnSpLocks/>
          </p:cNvCxnSpPr>
          <p:nvPr/>
        </p:nvCxnSpPr>
        <p:spPr>
          <a:xfrm flipH="1">
            <a:off x="2381403" y="4044630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9F654F4-6D55-4385-8976-5B80EBD24850}"/>
              </a:ext>
            </a:extLst>
          </p:cNvPr>
          <p:cNvCxnSpPr>
            <a:cxnSpLocks/>
          </p:cNvCxnSpPr>
          <p:nvPr/>
        </p:nvCxnSpPr>
        <p:spPr>
          <a:xfrm flipH="1">
            <a:off x="2381401" y="4850441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52B86A-B01F-4002-A1C0-9EF0AE95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59" y="0"/>
            <a:ext cx="912614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75148-183E-43C0-AC18-81F40A1D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61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31DEA-147A-4661-8DB9-CB328142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83" y="1386866"/>
            <a:ext cx="3446888" cy="408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9288EF-1393-49D8-9524-1863E2A39901}"/>
              </a:ext>
            </a:extLst>
          </p:cNvPr>
          <p:cNvSpPr/>
          <p:nvPr/>
        </p:nvSpPr>
        <p:spPr>
          <a:xfrm>
            <a:off x="1166070" y="1191237"/>
            <a:ext cx="5757643" cy="4630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Bodoni MT" panose="02070603080606020203" pitchFamily="18" charset="0"/>
              </a:rPr>
              <a:t>HOW DO WE SIDESCROLL WITHOUT A CAMERA?</a:t>
            </a:r>
          </a:p>
          <a:p>
            <a:r>
              <a:rPr lang="en-GB" dirty="0">
                <a:latin typeface="Bodoni MT" panose="02070603080606020203" pitchFamily="18" charset="0"/>
              </a:rPr>
              <a:t>Give all objects in the level movement along the X axis. Keep the player centralised and move everything in accordance with the player.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HOW DO WE ENCOURAGE REPLAYABILITY?</a:t>
            </a:r>
          </a:p>
          <a:p>
            <a:r>
              <a:rPr lang="en-GB" dirty="0">
                <a:latin typeface="Bodoni MT" panose="02070603080606020203" pitchFamily="18" charset="0"/>
              </a:rPr>
              <a:t>Create persistent collectables across all levels as an additional optional measure of tracking progress. Collectables are stored and displayed in the main menu.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HOW DO WE TRANSLATE REAL LIFE PUZZLES TO NON-MOUSE DRIVEN INTERFACE?</a:t>
            </a:r>
          </a:p>
          <a:p>
            <a:pPr marL="400050" indent="-400050">
              <a:buAutoNum type="romanLcPeriod"/>
            </a:pPr>
            <a:r>
              <a:rPr lang="en-GB" dirty="0">
                <a:latin typeface="Bodoni MT" panose="02070603080606020203" pitchFamily="18" charset="0"/>
              </a:rPr>
              <a:t>Create a player controlled focal point. (maze, tile).</a:t>
            </a:r>
          </a:p>
          <a:p>
            <a:pPr marL="400050" indent="-400050">
              <a:buAutoNum type="romanLcPeriod"/>
            </a:pPr>
            <a:r>
              <a:rPr lang="en-GB" dirty="0">
                <a:latin typeface="Bodoni MT" panose="02070603080606020203" pitchFamily="18" charset="0"/>
              </a:rPr>
              <a:t>Limit scalability to bindable keys on the keyboard (traffic).</a:t>
            </a:r>
          </a:p>
        </p:txBody>
      </p:sp>
    </p:spTree>
    <p:extLst>
      <p:ext uri="{BB962C8B-B14F-4D97-AF65-F5344CB8AC3E}">
        <p14:creationId xmlns:p14="http://schemas.microsoft.com/office/powerpoint/2010/main" val="349083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77D94D-934D-4616-A570-6D98195B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"/>
          <a:stretch/>
        </p:blipFill>
        <p:spPr>
          <a:xfrm>
            <a:off x="3059891" y="1"/>
            <a:ext cx="9132109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C1CB2-FA0D-4FE8-B995-E97A83ACB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"/>
          <a:stretch/>
        </p:blipFill>
        <p:spPr>
          <a:xfrm>
            <a:off x="0" y="0"/>
            <a:ext cx="913210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BE77A-8D3A-40D6-94A0-7EC9A7E7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2" y="1296302"/>
            <a:ext cx="3784854" cy="378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93274-AD19-4924-B84B-10DE820ED811}"/>
              </a:ext>
            </a:extLst>
          </p:cNvPr>
          <p:cNvSpPr/>
          <p:nvPr/>
        </p:nvSpPr>
        <p:spPr>
          <a:xfrm>
            <a:off x="1166070" y="1191237"/>
            <a:ext cx="5757643" cy="40710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F1665-FB4D-4576-912A-8CB0AE08F8B2}"/>
              </a:ext>
            </a:extLst>
          </p:cNvPr>
          <p:cNvSpPr txBox="1"/>
          <p:nvPr/>
        </p:nvSpPr>
        <p:spPr>
          <a:xfrm>
            <a:off x="1166070" y="1191236"/>
            <a:ext cx="5751692" cy="377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TESTERS: </a:t>
            </a:r>
            <a:r>
              <a:rPr lang="en-GB" dirty="0">
                <a:latin typeface="Bodoni MT" panose="02070603080606020203" pitchFamily="18" charset="0"/>
              </a:rPr>
              <a:t>2</a:t>
            </a:r>
            <a:r>
              <a:rPr lang="en-GB" baseline="30000" dirty="0">
                <a:latin typeface="Bodoni MT" panose="02070603080606020203" pitchFamily="18" charset="0"/>
              </a:rPr>
              <a:t>nd</a:t>
            </a:r>
            <a:r>
              <a:rPr lang="en-GB" dirty="0">
                <a:latin typeface="Bodoni MT" panose="02070603080606020203" pitchFamily="18" charset="0"/>
              </a:rPr>
              <a:t> Year SCC Students.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BD718-AF4E-48A2-A46D-2EFB4DF802D3}"/>
              </a:ext>
            </a:extLst>
          </p:cNvPr>
          <p:cNvSpPr txBox="1"/>
          <p:nvPr/>
        </p:nvSpPr>
        <p:spPr>
          <a:xfrm>
            <a:off x="1166070" y="1568957"/>
            <a:ext cx="575169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TESTS CONDUCTED: </a:t>
            </a:r>
          </a:p>
          <a:p>
            <a:r>
              <a:rPr lang="en-GB" dirty="0">
                <a:latin typeface="Bodoni MT" panose="02070603080606020203" pitchFamily="18" charset="0"/>
              </a:rPr>
              <a:t>1.   Platforms Only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2"/>
            </a:pPr>
            <a:r>
              <a:rPr lang="en-GB" dirty="0">
                <a:latin typeface="Bodoni MT" panose="02070603080606020203" pitchFamily="18" charset="0"/>
              </a:rPr>
              <a:t>Puzzles Only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3"/>
            </a:pPr>
            <a:r>
              <a:rPr lang="en-GB" dirty="0">
                <a:latin typeface="Bodoni MT" panose="02070603080606020203" pitchFamily="18" charset="0"/>
              </a:rPr>
              <a:t>Full Game Run-through</a:t>
            </a:r>
          </a:p>
          <a:p>
            <a:pPr marL="342900" indent="-342900">
              <a:buAutoNum type="arabicPeriod" startAt="3"/>
            </a:pPr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3"/>
            </a:pPr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3"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FE3E0-C21F-4E84-A6C3-B78C5DA14375}"/>
              </a:ext>
            </a:extLst>
          </p:cNvPr>
          <p:cNvSpPr txBox="1"/>
          <p:nvPr/>
        </p:nvSpPr>
        <p:spPr>
          <a:xfrm>
            <a:off x="1568741" y="2171964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To test the logical progression and difficulty scaling simply following the platforming sections of the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C8695-F831-4AEA-8788-D3F362FE0855}"/>
              </a:ext>
            </a:extLst>
          </p:cNvPr>
          <p:cNvSpPr txBox="1"/>
          <p:nvPr/>
        </p:nvSpPr>
        <p:spPr>
          <a:xfrm>
            <a:off x="1568740" y="3240286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To test the difficulty and sense of satisfaction or frustration from each puzzle.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43883-7E11-42FA-820F-FD25A0706494}"/>
              </a:ext>
            </a:extLst>
          </p:cNvPr>
          <p:cNvSpPr txBox="1"/>
          <p:nvPr/>
        </p:nvSpPr>
        <p:spPr>
          <a:xfrm>
            <a:off x="1568739" y="4408476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To test the logical progression, difficulty and enjoyment from playing the game from start to finish.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B9A9E-965F-4808-97BB-765FA754A34C}"/>
              </a:ext>
            </a:extLst>
          </p:cNvPr>
          <p:cNvSpPr txBox="1"/>
          <p:nvPr/>
        </p:nvSpPr>
        <p:spPr>
          <a:xfrm>
            <a:off x="1166070" y="5262275"/>
            <a:ext cx="5751692" cy="377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METHOD: </a:t>
            </a:r>
            <a:r>
              <a:rPr lang="en-GB" dirty="0">
                <a:latin typeface="Bodoni MT" panose="02070603080606020203" pitchFamily="18" charset="0"/>
              </a:rPr>
              <a:t>Speak-aloud demos with an observer. </a:t>
            </a:r>
            <a:r>
              <a:rPr lang="en-GB" b="1" dirty="0">
                <a:latin typeface="Bodoni MT" panose="02070603080606020203" pitchFamily="18" charset="0"/>
              </a:rPr>
              <a:t> </a:t>
            </a:r>
            <a:endParaRPr lang="en-GB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48F25B-52F9-4CF0-BF52-629A9FD0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66"/>
          <a:stretch/>
        </p:blipFill>
        <p:spPr>
          <a:xfrm>
            <a:off x="7808860" y="0"/>
            <a:ext cx="43831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091B3-A577-4C1D-8D3E-131CBA84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 Feedback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17FBC-7DFD-4758-B4B9-29961EBB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940" y="1632457"/>
            <a:ext cx="3782621" cy="3770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8C47-D011-4547-9642-A8F7197FB2ED}"/>
              </a:ext>
            </a:extLst>
          </p:cNvPr>
          <p:cNvSpPr txBox="1"/>
          <p:nvPr/>
        </p:nvSpPr>
        <p:spPr>
          <a:xfrm>
            <a:off x="1229920" y="1296303"/>
            <a:ext cx="53490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 1: PLATFORMS: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intention</a:t>
            </a:r>
            <a:r>
              <a:rPr lang="en-GB" dirty="0">
                <a:latin typeface="Bodoni MT" panose="02070603080606020203" pitchFamily="18" charset="0"/>
              </a:rPr>
              <a:t>: For difficulty to scale linearly upwards for each sequential level.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findings</a:t>
            </a:r>
            <a:r>
              <a:rPr lang="en-GB" dirty="0">
                <a:latin typeface="Bodoni MT" panose="02070603080606020203" pitchFamily="18" charset="0"/>
              </a:rPr>
              <a:t>: Participants found level 1 more difficult than level 2.</a:t>
            </a:r>
            <a:endParaRPr lang="en-GB" i="1" dirty="0">
              <a:latin typeface="Bodoni MT" panose="02070603080606020203" pitchFamily="18" charset="0"/>
            </a:endParaRPr>
          </a:p>
          <a:p>
            <a:r>
              <a:rPr lang="en-GB" i="1" dirty="0">
                <a:latin typeface="Bodoni MT" panose="02070603080606020203" pitchFamily="18" charset="0"/>
              </a:rPr>
              <a:t>Action Taken</a:t>
            </a:r>
            <a:r>
              <a:rPr lang="en-GB" dirty="0">
                <a:latin typeface="Bodoni MT" panose="02070603080606020203" pitchFamily="18" charset="0"/>
              </a:rPr>
              <a:t>: Increased the number of fall locations and obstacles in level 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3FA5C-A8C2-4740-B5EE-2A5922A54DF9}"/>
              </a:ext>
            </a:extLst>
          </p:cNvPr>
          <p:cNvSpPr txBox="1"/>
          <p:nvPr/>
        </p:nvSpPr>
        <p:spPr>
          <a:xfrm>
            <a:off x="1229919" y="3327628"/>
            <a:ext cx="53490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 2: PUZZLES: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intention</a:t>
            </a:r>
            <a:r>
              <a:rPr lang="en-GB" dirty="0">
                <a:latin typeface="Bodoni MT" panose="02070603080606020203" pitchFamily="18" charset="0"/>
              </a:rPr>
              <a:t>: For each puzzle to be unique and challenging in its own way, but not to cause frustration.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findings</a:t>
            </a:r>
            <a:r>
              <a:rPr lang="en-GB" dirty="0">
                <a:latin typeface="Bodoni MT" panose="02070603080606020203" pitchFamily="18" charset="0"/>
              </a:rPr>
              <a:t>: Participants found the tile puzzle to be too complex, taking upwards of 10 minutes to solve.</a:t>
            </a:r>
            <a:endParaRPr lang="en-GB" i="1" dirty="0">
              <a:latin typeface="Bodoni MT" panose="02070603080606020203" pitchFamily="18" charset="0"/>
            </a:endParaRPr>
          </a:p>
          <a:p>
            <a:r>
              <a:rPr lang="en-GB" i="1" dirty="0">
                <a:latin typeface="Bodoni MT" panose="02070603080606020203" pitchFamily="18" charset="0"/>
              </a:rPr>
              <a:t>Action Taken</a:t>
            </a:r>
            <a:r>
              <a:rPr lang="en-GB" dirty="0">
                <a:latin typeface="Bodoni MT" panose="02070603080606020203" pitchFamily="18" charset="0"/>
              </a:rPr>
              <a:t>: Reduced the tile size of the tile puzzle from 4x4 to 3x3.</a:t>
            </a:r>
          </a:p>
        </p:txBody>
      </p:sp>
    </p:spTree>
    <p:extLst>
      <p:ext uri="{BB962C8B-B14F-4D97-AF65-F5344CB8AC3E}">
        <p14:creationId xmlns:p14="http://schemas.microsoft.com/office/powerpoint/2010/main" val="31879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781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Book Antiqua</vt:lpstr>
      <vt:lpstr>Calibri</vt:lpstr>
      <vt:lpstr>Calibri Light</vt:lpstr>
      <vt:lpstr>Cambria Math</vt:lpstr>
      <vt:lpstr>Office Theme</vt:lpstr>
      <vt:lpstr>D2 : Final Presentation</vt:lpstr>
      <vt:lpstr>Description</vt:lpstr>
      <vt:lpstr>Planning and Ideas</vt:lpstr>
      <vt:lpstr>Gameplay</vt:lpstr>
      <vt:lpstr>Game Rules</vt:lpstr>
      <vt:lpstr>Implementation</vt:lpstr>
      <vt:lpstr>Challenges</vt:lpstr>
      <vt:lpstr>User Testing Methodology</vt:lpstr>
      <vt:lpstr>User Testing Feedback (i)</vt:lpstr>
      <vt:lpstr>User Testing Feedback (ii)</vt:lpstr>
      <vt:lpstr>Project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 : Final Presentation</dc:title>
  <dc:creator>Ben Kendall</dc:creator>
  <cp:lastModifiedBy>Ben Kendall</cp:lastModifiedBy>
  <cp:revision>36</cp:revision>
  <dcterms:created xsi:type="dcterms:W3CDTF">2018-02-14T12:53:51Z</dcterms:created>
  <dcterms:modified xsi:type="dcterms:W3CDTF">2018-02-18T13:20:39Z</dcterms:modified>
</cp:coreProperties>
</file>