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112" autoAdjust="0"/>
  </p:normalViewPr>
  <p:slideViewPr>
    <p:cSldViewPr snapToGrid="0">
      <p:cViewPr varScale="1">
        <p:scale>
          <a:sx n="83" d="100"/>
          <a:sy n="83"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Shape 19"/>
          <p:cNvSpPr>
            <a:spLocks noGrp="1" noRot="1" noChangeAspect="1"/>
          </p:cNvSpPr>
          <p:nvPr>
            <p:ph type="sldImg"/>
          </p:nvPr>
        </p:nvSpPr>
        <p:spPr>
          <a:xfrm>
            <a:off x="1143000" y="685800"/>
            <a:ext cx="4572000" cy="3429000"/>
          </a:xfrm>
          <a:prstGeom prst="rect">
            <a:avLst/>
          </a:prstGeom>
        </p:spPr>
        <p:txBody>
          <a:bodyPr/>
          <a:lstStyle/>
          <a:p>
            <a:endParaRPr/>
          </a:p>
        </p:txBody>
      </p:sp>
      <p:sp>
        <p:nvSpPr>
          <p:cNvPr id="20" name="Shape 2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prstGeom prst="rect">
            <a:avLst/>
          </a:prstGeom>
        </p:spPr>
        <p:txBody>
          <a:bodyPr/>
          <a:lstStyle/>
          <a:p>
            <a:endParaRPr/>
          </a:p>
        </p:txBody>
      </p:sp>
      <p:sp>
        <p:nvSpPr>
          <p:cNvPr id="25" name="Shape 25"/>
          <p:cNvSpPr>
            <a:spLocks noGrp="1"/>
          </p:cNvSpPr>
          <p:nvPr>
            <p:ph type="body" sz="quarter" idx="1"/>
          </p:nvPr>
        </p:nvSpPr>
        <p:spPr>
          <a:prstGeom prst="rect">
            <a:avLst/>
          </a:prstGeom>
        </p:spPr>
        <p:txBody>
          <a:bodyPr/>
          <a:lstStyle/>
          <a:p>
            <a:r>
              <a:t>Val: I’ve changed the font used in this presentation, because I found the previous one difficult to read.  Calibri is very sharp and clear.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noRot="1" noChangeAspect="1"/>
          </p:cNvSpPr>
          <p:nvPr>
            <p:ph type="sldImg"/>
          </p:nvPr>
        </p:nvSpPr>
        <p:spPr>
          <a:xfrm>
            <a:off x="381000" y="685800"/>
            <a:ext cx="6096000" cy="3429000"/>
          </a:xfrm>
          <a:prstGeom prst="rect">
            <a:avLst/>
          </a:prstGeom>
        </p:spPr>
        <p:txBody>
          <a:bodyPr/>
          <a:lstStyle/>
          <a:p>
            <a:endParaRPr/>
          </a:p>
        </p:txBody>
      </p:sp>
      <p:sp>
        <p:nvSpPr>
          <p:cNvPr id="256" name="Shape 256"/>
          <p:cNvSpPr>
            <a:spLocks noGrp="1"/>
          </p:cNvSpPr>
          <p:nvPr>
            <p:ph type="body" sz="quarter" idx="1"/>
          </p:nvPr>
        </p:nvSpPr>
        <p:spPr>
          <a:prstGeom prst="rect">
            <a:avLst/>
          </a:prstGeom>
        </p:spPr>
        <p:txBody>
          <a:bodyPr/>
          <a:lstStyle/>
          <a:p>
            <a:r>
              <a:t>Things we did not do:</a:t>
            </a:r>
          </a:p>
          <a:p>
            <a:r>
              <a:t>1. Curvy shapes have rectangular hit boxes which looks odd</a:t>
            </a:r>
          </a:p>
          <a:p>
            <a:r>
              <a:t>Nothing we can do at this late stage in the game. </a:t>
            </a:r>
          </a:p>
          <a:p>
            <a:r>
              <a:t>2. Maze puzzle moves too quickly in response to keyboard keys</a:t>
            </a:r>
          </a:p>
          <a:p>
            <a:r>
              <a:t>3. Need instructions for how to drive menu (Enter key, not mouse clicks)</a:t>
            </a:r>
          </a:p>
          <a:p>
            <a:r>
              <a:t>4. Not clear why you should collect the baubles, or what the points are for.</a:t>
            </a:r>
          </a:p>
          <a:p>
            <a:r>
              <a:t>5. The room on the menu screen does not look right – some of it is 3D and some 2D. The bookshelf looks like a door – it would be better with a bit of shading below each shelf. The joints in the floor are not angled like the front of the fireplace. Make the inside of the fireplace not the same colour as the fireplace base.</a:t>
            </a:r>
          </a:p>
          <a:p>
            <a:r>
              <a:t>6. Need a proper start menu to introduce the storyline to players and to access settings of the game, which is not implemented (which should be able to adjust volume and player outfit)</a:t>
            </a:r>
          </a:p>
          <a:p>
            <a:r>
              <a:t>7. Things that are included in the first term design report but not implemented (moving obstacles, high score table, incrementing timer, etc)</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65"/>
          <p:cNvSpPr>
            <a:spLocks noGrp="1" noRot="1" noChangeAspect="1"/>
          </p:cNvSpPr>
          <p:nvPr>
            <p:ph type="sldImg"/>
          </p:nvPr>
        </p:nvSpPr>
        <p:spPr>
          <a:xfrm>
            <a:off x="381000" y="685800"/>
            <a:ext cx="6096000" cy="3429000"/>
          </a:xfrm>
          <a:prstGeom prst="rect">
            <a:avLst/>
          </a:prstGeom>
        </p:spPr>
        <p:txBody>
          <a:bodyPr/>
          <a:lstStyle/>
          <a:p>
            <a:endParaRPr/>
          </a:p>
        </p:txBody>
      </p:sp>
      <p:sp>
        <p:nvSpPr>
          <p:cNvPr id="266" name="Shape 266"/>
          <p:cNvSpPr>
            <a:spLocks noGrp="1"/>
          </p:cNvSpPr>
          <p:nvPr>
            <p:ph type="body" sz="quarter" idx="1"/>
          </p:nvPr>
        </p:nvSpPr>
        <p:spPr>
          <a:prstGeom prst="rect">
            <a:avLst/>
          </a:prstGeom>
        </p:spPr>
        <p:txBody>
          <a:bodyPr/>
          <a:lstStyle/>
          <a:p>
            <a:r>
              <a:rPr dirty="0"/>
              <a:t>This questionnaire was from three testers, and was before we did all the fixes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noRot="1" noChangeAspect="1"/>
          </p:cNvSpPr>
          <p:nvPr>
            <p:ph type="sldImg"/>
          </p:nvPr>
        </p:nvSpPr>
        <p:spPr>
          <a:xfrm>
            <a:off x="381000" y="685800"/>
            <a:ext cx="6096000" cy="3429000"/>
          </a:xfrm>
          <a:prstGeom prst="rect">
            <a:avLst/>
          </a:prstGeom>
        </p:spPr>
        <p:txBody>
          <a:bodyPr/>
          <a:lstStyle/>
          <a:p>
            <a:endParaRPr/>
          </a:p>
        </p:txBody>
      </p:sp>
      <p:sp>
        <p:nvSpPr>
          <p:cNvPr id="276" name="Shape 276"/>
          <p:cNvSpPr>
            <a:spLocks noGrp="1"/>
          </p:cNvSpPr>
          <p:nvPr>
            <p:ph type="body" sz="quarter" idx="1"/>
          </p:nvPr>
        </p:nvSpPr>
        <p:spPr>
          <a:prstGeom prst="rect">
            <a:avLst/>
          </a:prstGeom>
        </p:spPr>
        <p:txBody>
          <a:bodyPr/>
          <a:lstStyle/>
          <a:p>
            <a:r>
              <a:rPr dirty="0"/>
              <a:t>This questionnaire was from the previous testers, and was after we did all the fixes.</a:t>
            </a:r>
          </a:p>
          <a:p>
            <a:r>
              <a:rPr dirty="0"/>
              <a:t>The testers were not told what fixes had been applied; they were simply asked to re-test the game and submit new feedback.</a:t>
            </a:r>
          </a:p>
          <a:p>
            <a:endParaRPr dirty="0"/>
          </a:p>
          <a:p>
            <a:r>
              <a:rPr dirty="0"/>
              <a:t>Their feedback was:</a:t>
            </a:r>
          </a:p>
          <a:p>
            <a:r>
              <a:rPr dirty="0"/>
              <a:t>“A lot better. There are still irritating bits, but it is improved, and looks nice.</a:t>
            </a:r>
            <a:br>
              <a:rPr dirty="0"/>
            </a:br>
            <a:r>
              <a:rPr dirty="0"/>
              <a:t>I found it easy to move the player where I wanted - Mostly very good, though the elf maze still moves many steps unless I jab at the keyboard to only move one. The gameplay is more connected to the storyline after noticing the elf is fixing the house for Christmas.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noRot="1" noChangeAspect="1"/>
          </p:cNvSpPr>
          <p:nvPr>
            <p:ph type="sldImg"/>
          </p:nvPr>
        </p:nvSpPr>
        <p:spPr>
          <a:xfrm>
            <a:off x="381000" y="685800"/>
            <a:ext cx="6096000" cy="3429000"/>
          </a:xfrm>
          <a:prstGeom prst="rect">
            <a:avLst/>
          </a:prstGeom>
        </p:spPr>
        <p:txBody>
          <a:bodyPr/>
          <a:lstStyle/>
          <a:p>
            <a:endParaRPr/>
          </a:p>
        </p:txBody>
      </p:sp>
      <p:sp>
        <p:nvSpPr>
          <p:cNvPr id="55" name="Shape 55"/>
          <p:cNvSpPr>
            <a:spLocks noGrp="1"/>
          </p:cNvSpPr>
          <p:nvPr>
            <p:ph type="body" sz="quarter" idx="1"/>
          </p:nvPr>
        </p:nvSpPr>
        <p:spPr>
          <a:prstGeom prst="rect">
            <a:avLst/>
          </a:prstGeom>
        </p:spPr>
        <p:txBody>
          <a:bodyPr/>
          <a:lstStyle/>
          <a:p>
            <a:r>
              <a:t>These are some games we researched before deciding what to do.  </a:t>
            </a:r>
          </a:p>
          <a:p>
            <a:r>
              <a:t>We agreed we would like to do a platform game, with a puzzle at the end of each platform level. </a:t>
            </a:r>
          </a:p>
          <a:p>
            <a:r>
              <a:t>We decided that we wanted a game for all the family to play. </a:t>
            </a:r>
          </a:p>
          <a:p>
            <a:r>
              <a:t>We decided we wanted a non-combative game with puzzles and challenges to overcome, and items to collect.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381000" y="685800"/>
            <a:ext cx="6096000" cy="3429000"/>
          </a:xfrm>
          <a:prstGeom prst="rect">
            <a:avLst/>
          </a:prstGeom>
        </p:spPr>
        <p:txBody>
          <a:bodyPr/>
          <a:lstStyle/>
          <a:p>
            <a:endParaRPr/>
          </a:p>
        </p:txBody>
      </p:sp>
      <p:sp>
        <p:nvSpPr>
          <p:cNvPr id="67" name="Shape 67"/>
          <p:cNvSpPr>
            <a:spLocks noGrp="1"/>
          </p:cNvSpPr>
          <p:nvPr>
            <p:ph type="body" sz="quarter" idx="1"/>
          </p:nvPr>
        </p:nvSpPr>
        <p:spPr>
          <a:prstGeom prst="rect">
            <a:avLst/>
          </a:prstGeom>
        </p:spPr>
        <p:txBody>
          <a:bodyPr/>
          <a:lstStyle/>
          <a:p>
            <a:r>
              <a:t>We agreed that the game should have a Christmas theme, and that each level would gradually populate the Christmas Room, building up from a bare room to a room with all the trimmings for Christmas. </a:t>
            </a:r>
          </a:p>
          <a:p>
            <a:endParaRPr/>
          </a:p>
          <a:p>
            <a:r>
              <a:t>Leo was very keen to develop the graphics, and produced a suggestion sprite which we were very happy with. </a:t>
            </a:r>
          </a:p>
          <a:p>
            <a:r>
              <a:t>Gary developed the ideas for the platform levels and how they would be laid out. </a:t>
            </a:r>
          </a:p>
          <a:p>
            <a:r>
              <a:t>Ben came up with most of the ideas for the puzzles, and then coded these. </a:t>
            </a:r>
          </a:p>
          <a:p>
            <a:r>
              <a:t>Val developed the platforming, developing movement and touching code using ideas from our first Java Swing games (balls bouncing inside a window, rebounding off each other, and with effects of gravity). </a:t>
            </a:r>
          </a:p>
          <a:p>
            <a:r>
              <a:t>Alex set up the document and github areas, and the facebook group, and then did supporting code such as the main menu, lives and animation. </a:t>
            </a:r>
          </a:p>
          <a:p>
            <a:endParaRPr/>
          </a:p>
          <a:p>
            <a:r>
              <a:t>Code was always kept up to date in github – generally people were working on different areas, so there were rarely any clashes.</a:t>
            </a:r>
          </a:p>
          <a:p>
            <a:endParaRPr/>
          </a:p>
          <a:p>
            <a:r>
              <a:t>The weekly lab sessions were well attended and very useful.  We often spent 4hrs there reviewing what we’d achieved, what we should do next, who and how to do the next steps, and targets for getting things done.  Some weeks we also did group programming sessions which were very productive.  This is how we got started with the development at the start of Term2.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noRot="1" noChangeAspect="1"/>
          </p:cNvSpPr>
          <p:nvPr>
            <p:ph type="sldImg"/>
          </p:nvPr>
        </p:nvSpPr>
        <p:spPr>
          <a:xfrm>
            <a:off x="381000" y="685800"/>
            <a:ext cx="6096000" cy="3429000"/>
          </a:xfrm>
          <a:prstGeom prst="rect">
            <a:avLst/>
          </a:prstGeom>
        </p:spPr>
        <p:txBody>
          <a:bodyPr/>
          <a:lstStyle/>
          <a:p>
            <a:endParaRPr/>
          </a:p>
        </p:txBody>
      </p:sp>
      <p:sp>
        <p:nvSpPr>
          <p:cNvPr id="76" name="Shape 76"/>
          <p:cNvSpPr>
            <a:spLocks noGrp="1"/>
          </p:cNvSpPr>
          <p:nvPr>
            <p:ph type="body" sz="quarter" idx="1"/>
          </p:nvPr>
        </p:nvSpPr>
        <p:spPr>
          <a:prstGeom prst="rect">
            <a:avLst/>
          </a:prstGeom>
        </p:spPr>
        <p:txBody>
          <a:bodyPr/>
          <a:lstStyle/>
          <a:p>
            <a:r>
              <a:t>There are 4 levels, gradually increasing in difficulty.  The level or puzzle to be played is selected from the game menu.  You can only select a platform/level when you’ve completed the previous platform; you always start at the first platform.</a:t>
            </a:r>
          </a:p>
          <a:p>
            <a:r>
              <a:t>The Christmas Room needs to be populated with 4 types of item: a tree, decorations, food, and presents.  Each level of the game achieves one type of aspect.  The platform and puzzle are paired, and relate to the aspect being achieved.</a:t>
            </a:r>
          </a:p>
          <a:p>
            <a:endParaRPr/>
          </a:p>
          <a:p>
            <a:r>
              <a:t>There is a simple player sprite moving through the platforms.  There are no weapons or enemies, but there are hazards to avoid and items to collect.  Each level has one special item, the key, that must be collected to allow the player to exit at the end of the platform.</a:t>
            </a:r>
          </a:p>
          <a:p>
            <a:endParaRPr/>
          </a:p>
          <a:p>
            <a:r>
              <a:t>Level 1 is in the forest.  The player must cross the lake collecting baubles and the key, without falling in the water.  The puzzle at the end of this platform is a maze, and the player must get to the end to find the Christmas tree.</a:t>
            </a:r>
          </a:p>
          <a:p>
            <a:endParaRPr/>
          </a:p>
          <a:p>
            <a:r>
              <a:t>Movement in the platform is via WASD or arrow keys.  Moving upwards is done as a jump, and can only be done when the player is standing on something.  The player is affected by gravity. </a:t>
            </a:r>
          </a:p>
          <a:p>
            <a:endParaRPr/>
          </a:p>
          <a:p>
            <a:r>
              <a:t>Level 2 is in the attic.  The player must search the attic collecting decorations.  This level introduces hazards – there are a few smoke outlets in the attic which must be avoided, and the player needs to avoid falling through the gaps in the ceiling.  The player needs to do more manoeuvring to successfully cross the attic.  There are “tunnels” where the player cannot jump upwards through the ceiling, as well as platforms that can be jumped up/down onto.</a:t>
            </a:r>
          </a:p>
          <a:p>
            <a:endParaRPr/>
          </a:p>
          <a:p>
            <a:r>
              <a:t>The player has three lives at the start of each level.  Hitting a hazard, or falling off the bottom of the screen, loses a life and resets the character back to the start of that platform (although they retain any items collected so far).</a:t>
            </a:r>
          </a:p>
          <a:p>
            <a:r>
              <a:t>If they lose all three lives, the platform game exits and they have to start that level again from the beginning. </a:t>
            </a:r>
          </a:p>
          <a:p>
            <a:r>
              <a:t>When a platform game is successfully completed, all the items collected in that platform are displayed in the Christmas Room above the main menu.</a:t>
            </a:r>
          </a:p>
          <a:p>
            <a:endParaRPr/>
          </a:p>
          <a:p>
            <a:r>
              <a:t>Level 3 is in the kitchen.  There are a lot more hazards here – fires and knives to be avoided.  These are awkwardly placed, so that care must be taken in navigating the kitchen. </a:t>
            </a:r>
          </a:p>
          <a:p>
            <a:endParaRPr/>
          </a:p>
          <a:p>
            <a:r>
              <a:t>Level 4 is the Santa’s sleigh navigating the roofs.  Unlike the other platforms, the sleigh moves left/right automatically, and gradually drifts downwards.  The arrow keys can be used to change direction or boost movement.</a:t>
            </a:r>
          </a:p>
          <a:p>
            <a:r>
              <a:t>In this level the sleigh must avoid the hazardous smoke coming from the chimneys.  There are a lot of chimneys, making navigation surprisingly awkward because of the size and style of movement of the sleigh.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noRot="1" noChangeAspect="1"/>
          </p:cNvSpPr>
          <p:nvPr>
            <p:ph type="sldImg"/>
          </p:nvPr>
        </p:nvSpPr>
        <p:spPr>
          <a:xfrm>
            <a:off x="381000" y="685800"/>
            <a:ext cx="6096000" cy="3429000"/>
          </a:xfrm>
          <a:prstGeom prst="rect">
            <a:avLst/>
          </a:prstGeom>
        </p:spPr>
        <p:txBody>
          <a:bodyPr/>
          <a:lstStyle/>
          <a:p>
            <a:endParaRPr/>
          </a:p>
        </p:txBody>
      </p:sp>
      <p:sp>
        <p:nvSpPr>
          <p:cNvPr id="93" name="Shape 93"/>
          <p:cNvSpPr>
            <a:spLocks noGrp="1"/>
          </p:cNvSpPr>
          <p:nvPr>
            <p:ph type="body" sz="quarter" idx="1"/>
          </p:nvPr>
        </p:nvSpPr>
        <p:spPr>
          <a:prstGeom prst="rect">
            <a:avLst/>
          </a:prstGeom>
        </p:spPr>
        <p:txBody>
          <a:bodyPr/>
          <a:lstStyle/>
          <a:p>
            <a:pPr>
              <a:defRPr b="1"/>
            </a:pPr>
            <a:r>
              <a:t>PROGRESS: </a:t>
            </a:r>
            <a:r>
              <a:rPr b="0"/>
              <a:t>After each level, the player is returned to the menu, where they can see the newly decorated Christmas Room and the items they have collected.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a:spLocks noGrp="1" noRot="1" noChangeAspect="1"/>
          </p:cNvSpPr>
          <p:nvPr>
            <p:ph type="sldImg"/>
          </p:nvPr>
        </p:nvSpPr>
        <p:spPr>
          <a:xfrm>
            <a:off x="381000" y="685800"/>
            <a:ext cx="6096000" cy="3429000"/>
          </a:xfrm>
          <a:prstGeom prst="rect">
            <a:avLst/>
          </a:prstGeom>
        </p:spPr>
        <p:txBody>
          <a:bodyPr/>
          <a:lstStyle/>
          <a:p>
            <a:endParaRPr/>
          </a:p>
        </p:txBody>
      </p:sp>
      <p:sp>
        <p:nvSpPr>
          <p:cNvPr id="112" name="Shape 112"/>
          <p:cNvSpPr>
            <a:spLocks noGrp="1"/>
          </p:cNvSpPr>
          <p:nvPr>
            <p:ph type="body" sz="quarter" idx="1"/>
          </p:nvPr>
        </p:nvSpPr>
        <p:spPr>
          <a:prstGeom prst="rect">
            <a:avLst/>
          </a:prstGeom>
        </p:spPr>
        <p:txBody>
          <a:bodyPr/>
          <a:lstStyle/>
          <a:p>
            <a:r>
              <a:t>Level 1 is in the forest.  The player must cross the lake collecting baubles and the key, without falling in the water.  This introduces the style of movement using WASD (or arrow keys and space), how platforms are navigated and the pitfalls.  Moving upwards is done as a jump, and can only be done when the player is standing on something.  The player is affected by gravity. </a:t>
            </a:r>
          </a:p>
          <a:p>
            <a:endParaRPr/>
          </a:p>
          <a:p>
            <a:r>
              <a:t>Level 2 is in the attic.  The player must search the attic collecting decorations.  This level introduces hazards – there are a few smoke outlets in the attic which must be avoided, and the player needs to avoid falling through the gaps in the ceiling.  The player needs to do more manoeuvring to successfully cross the attic.  There are “tunnels” where the player cannot jump upwards through the ceiling, as well as platforms that can be jumped up/down onto.</a:t>
            </a:r>
          </a:p>
          <a:p>
            <a:endParaRPr/>
          </a:p>
          <a:p>
            <a:r>
              <a:t>The player has three lives at the start of each level.  Hitting a hazard, or falling off the bottom of the screen, loses a life and resets the character back to the start of that platform (although they retain any items collected so far).</a:t>
            </a:r>
          </a:p>
          <a:p>
            <a:r>
              <a:t>If they lose all three lives, the platform game exits and they have to start that level again from the beginning. </a:t>
            </a:r>
          </a:p>
          <a:p>
            <a:endParaRPr/>
          </a:p>
          <a:p>
            <a:r>
              <a:t>Level 3 is in the kitchen.  There are a lot more hazards here – fires and knives to be avoided.  These are awkwardly placed, so that great care must be taken in navigating the kitchen. </a:t>
            </a:r>
          </a:p>
          <a:p>
            <a:endParaRPr/>
          </a:p>
          <a:p>
            <a:r>
              <a:t>Level 4 is Santa’s sleigh navigating roofs.  Unlike the other platforms, the sleigh moves left/right automatically, and gradually drifts downwards.  The arrow keys can be used to change direction or boost movement.</a:t>
            </a:r>
          </a:p>
          <a:p>
            <a:r>
              <a:t>In this level the sleigh must avoid the hazardous smoke coming from the chimneys.  There are a lot of chimneys, making navigation surprisingly awkward because of the size and style of movement of the sleigh.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noRot="1" noChangeAspect="1"/>
          </p:cNvSpPr>
          <p:nvPr>
            <p:ph type="sldImg"/>
          </p:nvPr>
        </p:nvSpPr>
        <p:spPr>
          <a:xfrm>
            <a:off x="381000" y="685800"/>
            <a:ext cx="6096000" cy="3429000"/>
          </a:xfrm>
          <a:prstGeom prst="rect">
            <a:avLst/>
          </a:prstGeom>
        </p:spPr>
        <p:txBody>
          <a:bodyPr/>
          <a:lstStyle/>
          <a:p>
            <a:endParaRPr/>
          </a:p>
        </p:txBody>
      </p:sp>
      <p:sp>
        <p:nvSpPr>
          <p:cNvPr id="120" name="Shape 120"/>
          <p:cNvSpPr>
            <a:spLocks noGrp="1"/>
          </p:cNvSpPr>
          <p:nvPr>
            <p:ph type="body" sz="quarter" idx="1"/>
          </p:nvPr>
        </p:nvSpPr>
        <p:spPr>
          <a:prstGeom prst="rect">
            <a:avLst/>
          </a:prstGeom>
        </p:spPr>
        <p:txBody>
          <a:bodyPr/>
          <a:lstStyle/>
          <a:p>
            <a:r>
              <a:t>Redo this slide to make it more obvious what we’re are judging against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xfrm>
            <a:off x="381000" y="685800"/>
            <a:ext cx="6096000" cy="3429000"/>
          </a:xfrm>
          <a:prstGeom prst="rect">
            <a:avLst/>
          </a:prstGeom>
        </p:spPr>
        <p:txBody>
          <a:bodyPr/>
          <a:lstStyle/>
          <a:p>
            <a:endParaRPr/>
          </a:p>
        </p:txBody>
      </p:sp>
      <p:sp>
        <p:nvSpPr>
          <p:cNvPr id="192" name="Shape 192"/>
          <p:cNvSpPr>
            <a:spLocks noGrp="1"/>
          </p:cNvSpPr>
          <p:nvPr>
            <p:ph type="body" sz="quarter" idx="1"/>
          </p:nvPr>
        </p:nvSpPr>
        <p:spPr>
          <a:prstGeom prst="rect">
            <a:avLst/>
          </a:prstGeom>
        </p:spPr>
        <p:txBody>
          <a:bodyPr/>
          <a:lstStyle/>
          <a:p>
            <a:r>
              <a:t>I don’t like this slide.  It takes up space and says very little.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a:spLocks noGrp="1" noRot="1" noChangeAspect="1"/>
          </p:cNvSpPr>
          <p:nvPr>
            <p:ph type="sldImg"/>
          </p:nvPr>
        </p:nvSpPr>
        <p:spPr>
          <a:xfrm>
            <a:off x="381000" y="685800"/>
            <a:ext cx="6096000" cy="3429000"/>
          </a:xfrm>
          <a:prstGeom prst="rect">
            <a:avLst/>
          </a:prstGeom>
        </p:spPr>
        <p:txBody>
          <a:bodyPr/>
          <a:lstStyle/>
          <a:p>
            <a:endParaRPr/>
          </a:p>
        </p:txBody>
      </p:sp>
      <p:sp>
        <p:nvSpPr>
          <p:cNvPr id="203" name="Shape 203"/>
          <p:cNvSpPr>
            <a:spLocks noGrp="1"/>
          </p:cNvSpPr>
          <p:nvPr>
            <p:ph type="body" sz="quarter" idx="1"/>
          </p:nvPr>
        </p:nvSpPr>
        <p:spPr>
          <a:prstGeom prst="rect">
            <a:avLst/>
          </a:prstGeom>
        </p:spPr>
        <p:txBody>
          <a:bodyPr/>
          <a:lstStyle/>
          <a:p>
            <a:r>
              <a:t>Do we want to add anything about ‘touching’? This was what everyone said they were pleased with when Jaejoon asked.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Title Text"/>
          <p:cNvSpPr txBox="1">
            <a:spLocks noGrp="1"/>
          </p:cNvSpPr>
          <p:nvPr>
            <p:ph type="title"/>
          </p:nvPr>
        </p:nvSpPr>
        <p:spPr>
          <a:prstGeom prst="rect">
            <a:avLst/>
          </a:prstGeom>
        </p:spPr>
        <p:txBody>
          <a:bodyPr/>
          <a:lstStyle/>
          <a:p>
            <a:r>
              <a:t>Title Text</a:t>
            </a:r>
          </a:p>
        </p:txBody>
      </p:sp>
      <p:sp>
        <p:nvSpPr>
          <p:cNvPr id="1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89818" y="6403498"/>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4572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9144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13716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18288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1pPr>
      <a:lvl2pPr marL="872066" marR="0" indent="-414866"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2pPr>
      <a:lvl3pPr marL="1410758" marR="0" indent="-496358"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3pPr>
      <a:lvl4pPr marL="19247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4pPr>
      <a:lvl5pPr marL="23819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5pPr>
      <a:lvl6pPr marL="28391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2963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7535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2107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txBox="1">
            <a:spLocks noGrp="1"/>
          </p:cNvSpPr>
          <p:nvPr>
            <p:ph type="title"/>
          </p:nvPr>
        </p:nvSpPr>
        <p:spPr>
          <a:prstGeom prst="rect">
            <a:avLst/>
          </a:prstGeom>
        </p:spPr>
        <p:txBody>
          <a:bodyPr/>
          <a:lstStyle/>
          <a:p>
            <a:pPr algn="ctr">
              <a:defRPr sz="3900"/>
            </a:pPr>
            <a:r>
              <a:t>Requirements for this Presentation </a:t>
            </a:r>
            <a:r>
              <a:rPr sz="3200"/>
              <a:t>(with % marks)</a:t>
            </a:r>
            <a:br>
              <a:rPr sz="3200"/>
            </a:br>
            <a:r>
              <a:rPr sz="2500"/>
              <a:t>(delete this slide when we’re finished)</a:t>
            </a:r>
          </a:p>
        </p:txBody>
      </p:sp>
      <p:sp>
        <p:nvSpPr>
          <p:cNvPr id="23" name="Content Placeholder 2"/>
          <p:cNvSpPr txBox="1">
            <a:spLocks noGrp="1"/>
          </p:cNvSpPr>
          <p:nvPr>
            <p:ph type="body" idx="1"/>
          </p:nvPr>
        </p:nvSpPr>
        <p:spPr>
          <a:xfrm>
            <a:off x="838200" y="1690687"/>
            <a:ext cx="10515600" cy="4586289"/>
          </a:xfrm>
          <a:prstGeom prst="rect">
            <a:avLst/>
          </a:prstGeom>
        </p:spPr>
        <p:txBody>
          <a:bodyPr/>
          <a:lstStyle/>
          <a:p>
            <a:pPr>
              <a:buSzTx/>
              <a:buNone/>
            </a:pPr>
            <a:r>
              <a:rPr dirty="0"/>
              <a:t>We have 15 mins - that’s a maximum of 15 slides:</a:t>
            </a:r>
          </a:p>
          <a:p>
            <a:r>
              <a:rPr dirty="0"/>
              <a:t>1 title slide</a:t>
            </a:r>
          </a:p>
          <a:p>
            <a:r>
              <a:rPr dirty="0"/>
              <a:t>2 slides describing overall project (5%)</a:t>
            </a:r>
          </a:p>
          <a:p>
            <a:r>
              <a:rPr dirty="0"/>
              <a:t>4 slides on gameplay (30%)</a:t>
            </a:r>
          </a:p>
          <a:p>
            <a:pPr marL="685800" lvl="1" indent="-228600">
              <a:lnSpc>
                <a:spcPct val="100000"/>
              </a:lnSpc>
              <a:spcBef>
                <a:spcPts val="500"/>
              </a:spcBef>
              <a:defRPr sz="2400"/>
            </a:pPr>
            <a:r>
              <a:rPr dirty="0"/>
              <a:t>3 slides describing levels</a:t>
            </a:r>
          </a:p>
          <a:p>
            <a:pPr marL="685800" lvl="1" indent="-228600">
              <a:lnSpc>
                <a:spcPct val="100000"/>
              </a:lnSpc>
              <a:spcBef>
                <a:spcPts val="500"/>
              </a:spcBef>
              <a:defRPr sz="2400"/>
            </a:pPr>
            <a:r>
              <a:rPr dirty="0"/>
              <a:t>1 slide referring to game design principles</a:t>
            </a:r>
          </a:p>
          <a:p>
            <a:r>
              <a:rPr dirty="0"/>
              <a:t>2-3 slides on implementation challenges (30%)</a:t>
            </a:r>
          </a:p>
          <a:p>
            <a:r>
              <a:rPr dirty="0"/>
              <a:t>3 slides on user testing/evaluation  (20%)</a:t>
            </a:r>
          </a:p>
          <a:p>
            <a:r>
              <a:rPr dirty="0"/>
              <a:t>3-2 slides on reflective evaluation (15%)</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icture 6" descr="Picture 6"/>
          <p:cNvPicPr>
            <a:picLocks noChangeAspect="1"/>
          </p:cNvPicPr>
          <p:nvPr/>
        </p:nvPicPr>
        <p:blipFill>
          <a:blip r:embed="rId3">
            <a:extLst/>
          </a:blip>
          <a:stretch>
            <a:fillRect/>
          </a:stretch>
        </p:blipFill>
        <p:spPr>
          <a:xfrm>
            <a:off x="3065462" y="0"/>
            <a:ext cx="9124951" cy="6858000"/>
          </a:xfrm>
          <a:prstGeom prst="rect">
            <a:avLst/>
          </a:prstGeom>
          <a:ln w="12700">
            <a:miter lim="400000"/>
          </a:ln>
        </p:spPr>
      </p:pic>
      <p:pic>
        <p:nvPicPr>
          <p:cNvPr id="195" name="Picture 7" descr="Picture 7"/>
          <p:cNvPicPr>
            <a:picLocks noChangeAspect="1"/>
          </p:cNvPicPr>
          <p:nvPr/>
        </p:nvPicPr>
        <p:blipFill>
          <a:blip r:embed="rId3">
            <a:extLst/>
          </a:blip>
          <a:stretch>
            <a:fillRect/>
          </a:stretch>
        </p:blipFill>
        <p:spPr>
          <a:xfrm>
            <a:off x="0" y="0"/>
            <a:ext cx="9124950" cy="6858000"/>
          </a:xfrm>
          <a:prstGeom prst="rect">
            <a:avLst/>
          </a:prstGeom>
          <a:ln w="12700">
            <a:miter lim="400000"/>
          </a:ln>
        </p:spPr>
      </p:pic>
      <p:sp>
        <p:nvSpPr>
          <p:cNvPr id="196"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708342">
              <a:tabLst>
                <a:tab pos="5197475" algn="ctr"/>
                <a:tab pos="10312400" algn="r"/>
              </a:tabLst>
              <a:defRPr sz="3007">
                <a:latin typeface="+mn-lt"/>
                <a:ea typeface="+mn-ea"/>
                <a:cs typeface="+mn-cs"/>
                <a:sym typeface="Calibri"/>
              </a:defRPr>
            </a:pPr>
            <a:r>
              <a:rPr dirty="0"/>
              <a:t>	Implementation Challenges	</a:t>
            </a:r>
            <a:r>
              <a:rPr i="1" dirty="0"/>
              <a:t>(3)</a:t>
            </a:r>
          </a:p>
        </p:txBody>
      </p:sp>
      <p:sp>
        <p:nvSpPr>
          <p:cNvPr id="197" name="Content Placeholder 2"/>
          <p:cNvSpPr txBox="1">
            <a:spLocks noGrp="1"/>
          </p:cNvSpPr>
          <p:nvPr>
            <p:ph type="body" idx="1"/>
          </p:nvPr>
        </p:nvSpPr>
        <p:spPr>
          <a:xfrm>
            <a:off x="838200" y="930274"/>
            <a:ext cx="10515600" cy="5246689"/>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sp>
        <p:nvSpPr>
          <p:cNvPr id="198" name="Rectangle 8"/>
          <p:cNvSpPr txBox="1"/>
          <p:nvPr/>
        </p:nvSpPr>
        <p:spPr>
          <a:xfrm>
            <a:off x="1120775" y="957580"/>
            <a:ext cx="9996488" cy="37871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b="1"/>
            </a:pPr>
            <a:r>
              <a:rPr dirty="0"/>
              <a:t>How to </a:t>
            </a:r>
            <a:r>
              <a:rPr dirty="0" err="1"/>
              <a:t>sidescroll</a:t>
            </a:r>
            <a:r>
              <a:rPr dirty="0"/>
              <a:t> without a camera?</a:t>
            </a:r>
          </a:p>
          <a:p>
            <a:r>
              <a:rPr dirty="0"/>
              <a:t>Keep the player horizontally central and move everything else in relation to the player.</a:t>
            </a:r>
          </a:p>
          <a:p>
            <a:pPr>
              <a:spcBef>
                <a:spcPts val="600"/>
              </a:spcBef>
              <a:defRPr b="1"/>
            </a:pPr>
            <a:r>
              <a:rPr dirty="0"/>
              <a:t>How to encourage </a:t>
            </a:r>
            <a:r>
              <a:rPr dirty="0" err="1"/>
              <a:t>replayability</a:t>
            </a:r>
            <a:r>
              <a:rPr dirty="0"/>
              <a:t>?</a:t>
            </a:r>
          </a:p>
          <a:p>
            <a:r>
              <a:rPr dirty="0"/>
              <a:t>Create persistent collectibles across all levels as an additional optional measure of tracking progress.</a:t>
            </a:r>
            <a:r>
              <a:rPr lang="en-GB" dirty="0"/>
              <a:t> </a:t>
            </a:r>
            <a:r>
              <a:rPr dirty="0"/>
              <a:t>Display collectibles from each level in the main menu.</a:t>
            </a:r>
          </a:p>
          <a:p>
            <a:pPr>
              <a:spcBef>
                <a:spcPts val="600"/>
              </a:spcBef>
              <a:defRPr b="1"/>
            </a:pPr>
            <a:r>
              <a:rPr dirty="0"/>
              <a:t>How to translate real life (physical) puzzle games to computer with a non-mouse driven interface?</a:t>
            </a:r>
          </a:p>
          <a:p>
            <a:pPr marL="266700" indent="-266700">
              <a:buSzPct val="100000"/>
              <a:buAutoNum type="romanLcPeriod"/>
            </a:pPr>
            <a:r>
              <a:rPr dirty="0"/>
              <a:t>Create a player controlled focal point (maze, tile)</a:t>
            </a:r>
          </a:p>
          <a:p>
            <a:pPr marL="266700" indent="-266700">
              <a:buSzPct val="100000"/>
              <a:buAutoNum type="romanLcPeriod"/>
            </a:pPr>
            <a:r>
              <a:rPr dirty="0"/>
              <a:t>Limit scalability to </a:t>
            </a:r>
            <a:r>
              <a:rPr dirty="0" err="1"/>
              <a:t>bindable</a:t>
            </a:r>
            <a:r>
              <a:rPr dirty="0"/>
              <a:t> keys on the keyboard (traffic).</a:t>
            </a:r>
          </a:p>
          <a:p>
            <a:pPr>
              <a:spcBef>
                <a:spcPts val="600"/>
              </a:spcBef>
              <a:defRPr b="1"/>
            </a:pPr>
            <a:r>
              <a:rPr dirty="0"/>
              <a:t>How to create moving hazards?</a:t>
            </a:r>
          </a:p>
          <a:p>
            <a:r>
              <a:rPr dirty="0"/>
              <a:t>Animate hazard using a timed thread, so that hazard causes harm </a:t>
            </a:r>
            <a:br>
              <a:rPr dirty="0"/>
            </a:br>
            <a:r>
              <a:rPr dirty="0"/>
              <a:t>only when displayed in hazardous position. </a:t>
            </a:r>
            <a:br>
              <a:rPr dirty="0"/>
            </a:br>
            <a:r>
              <a:rPr dirty="0"/>
              <a:t>Scroll through images to animate</a:t>
            </a:r>
          </a:p>
        </p:txBody>
      </p:sp>
      <p:pic>
        <p:nvPicPr>
          <p:cNvPr id="199" name="Picture 2" descr="Picture 2"/>
          <p:cNvPicPr>
            <a:picLocks noChangeAspect="1"/>
          </p:cNvPicPr>
          <p:nvPr/>
        </p:nvPicPr>
        <p:blipFill>
          <a:blip r:embed="rId4">
            <a:extLst/>
          </a:blip>
          <a:stretch>
            <a:fillRect/>
          </a:stretch>
        </p:blipFill>
        <p:spPr>
          <a:xfrm>
            <a:off x="7729537" y="3324225"/>
            <a:ext cx="3397251" cy="2647950"/>
          </a:xfrm>
          <a:prstGeom prst="rect">
            <a:avLst/>
          </a:prstGeom>
          <a:ln w="12700">
            <a:miter lim="400000"/>
          </a:ln>
        </p:spPr>
      </p:pic>
      <p:pic>
        <p:nvPicPr>
          <p:cNvPr id="200" name="Picture 2" descr="Picture 2"/>
          <p:cNvPicPr>
            <a:picLocks noChangeAspect="1"/>
          </p:cNvPicPr>
          <p:nvPr/>
        </p:nvPicPr>
        <p:blipFill>
          <a:blip r:embed="rId5">
            <a:extLst/>
          </a:blip>
          <a:stretch>
            <a:fillRect/>
          </a:stretch>
        </p:blipFill>
        <p:spPr>
          <a:xfrm>
            <a:off x="1211262" y="4737100"/>
            <a:ext cx="2609851" cy="1254125"/>
          </a:xfrm>
          <a:prstGeom prst="rect">
            <a:avLst/>
          </a:prstGeom>
          <a:ln w="12700">
            <a:miter lim="400000"/>
          </a:ln>
        </p:spPr>
      </p:pic>
      <p:pic>
        <p:nvPicPr>
          <p:cNvPr id="201" name="Picture 4" descr="Picture 4"/>
          <p:cNvPicPr>
            <a:picLocks noChangeAspect="1"/>
          </p:cNvPicPr>
          <p:nvPr/>
        </p:nvPicPr>
        <p:blipFill>
          <a:blip r:embed="rId6">
            <a:extLst/>
          </a:blip>
          <a:stretch>
            <a:fillRect/>
          </a:stretch>
        </p:blipFill>
        <p:spPr>
          <a:xfrm>
            <a:off x="3989387" y="4737100"/>
            <a:ext cx="2603501" cy="1254125"/>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 name="Picture 6" descr="Picture 6"/>
          <p:cNvPicPr>
            <a:picLocks noChangeAspect="1"/>
          </p:cNvPicPr>
          <p:nvPr/>
        </p:nvPicPr>
        <p:blipFill>
          <a:blip r:embed="rId2">
            <a:extLst/>
          </a:blip>
          <a:srcRect t="856"/>
          <a:stretch>
            <a:fillRect/>
          </a:stretch>
        </p:blipFill>
        <p:spPr>
          <a:xfrm>
            <a:off x="3059112" y="-1"/>
            <a:ext cx="9132888" cy="6858001"/>
          </a:xfrm>
          <a:prstGeom prst="rect">
            <a:avLst/>
          </a:prstGeom>
          <a:ln w="12700">
            <a:miter lim="400000"/>
          </a:ln>
        </p:spPr>
      </p:pic>
      <p:pic>
        <p:nvPicPr>
          <p:cNvPr id="206" name="Picture 4" descr="Picture 4"/>
          <p:cNvPicPr>
            <a:picLocks noChangeAspect="1"/>
          </p:cNvPicPr>
          <p:nvPr/>
        </p:nvPicPr>
        <p:blipFill>
          <a:blip r:embed="rId2">
            <a:extLst/>
          </a:blip>
          <a:srcRect t="856"/>
          <a:stretch>
            <a:fillRect/>
          </a:stretch>
        </p:blipFill>
        <p:spPr>
          <a:xfrm>
            <a:off x="0" y="0"/>
            <a:ext cx="9131300" cy="6856413"/>
          </a:xfrm>
          <a:prstGeom prst="rect">
            <a:avLst/>
          </a:prstGeom>
          <a:ln w="12700">
            <a:miter lim="400000"/>
          </a:ln>
        </p:spPr>
      </p:pic>
      <p:sp>
        <p:nvSpPr>
          <p:cNvPr id="207"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708342">
              <a:tabLst>
                <a:tab pos="5197475" algn="ctr"/>
                <a:tab pos="10406063" algn="r"/>
              </a:tabLst>
              <a:defRPr sz="3007">
                <a:latin typeface="+mn-lt"/>
                <a:ea typeface="+mn-ea"/>
                <a:cs typeface="+mn-cs"/>
                <a:sym typeface="Calibri"/>
              </a:defRPr>
            </a:pPr>
            <a:r>
              <a:rPr dirty="0"/>
              <a:t>	Design Changes	</a:t>
            </a:r>
            <a:r>
              <a:rPr i="1" dirty="0"/>
              <a:t>(3)</a:t>
            </a:r>
          </a:p>
        </p:txBody>
      </p:sp>
      <p:sp>
        <p:nvSpPr>
          <p:cNvPr id="208" name="Content Placeholder 2"/>
          <p:cNvSpPr txBox="1">
            <a:spLocks noGrp="1"/>
          </p:cNvSpPr>
          <p:nvPr>
            <p:ph type="body" idx="1"/>
          </p:nvPr>
        </p:nvSpPr>
        <p:spPr>
          <a:xfrm>
            <a:off x="838200" y="930274"/>
            <a:ext cx="10515600" cy="5246689"/>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sp>
        <p:nvSpPr>
          <p:cNvPr id="209" name="Rectangle 14"/>
          <p:cNvSpPr txBox="1"/>
          <p:nvPr/>
        </p:nvSpPr>
        <p:spPr>
          <a:xfrm>
            <a:off x="1165224" y="1058386"/>
            <a:ext cx="9952039" cy="48539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b="1"/>
            </a:pPr>
            <a:r>
              <a:rPr dirty="0"/>
              <a:t>Moveable Objects:  </a:t>
            </a:r>
            <a:r>
              <a:rPr b="0" dirty="0"/>
              <a:t>During development, we added functionality incrementally.  We thought it more important to resolve problems identified during testing rather than include moveable objects.  We did not have time to do both, adding moveable objects is not straightforward, and the game works perfectly well without them.</a:t>
            </a:r>
          </a:p>
          <a:p>
            <a:pPr>
              <a:spcBef>
                <a:spcPts val="600"/>
              </a:spcBef>
              <a:defRPr b="1"/>
            </a:pPr>
            <a:r>
              <a:rPr dirty="0"/>
              <a:t>Hazard Invincibility:  </a:t>
            </a:r>
            <a:r>
              <a:rPr b="0" dirty="0"/>
              <a:t>We originally expected that a hazard would cause damage with some visible notification (e.g. flashing), and the player would have a short period of invincibility to get out of danger.  However, it was easier and more consistent to implement hazards the same as falling down through a pit, i.e. by moving the player back to the start of the platform (or back to the main menu if they’ve used all their lives).</a:t>
            </a:r>
          </a:p>
          <a:p>
            <a:pPr>
              <a:spcBef>
                <a:spcPts val="600"/>
              </a:spcBef>
              <a:defRPr b="1"/>
            </a:pPr>
            <a:r>
              <a:rPr dirty="0"/>
              <a:t>Sleigh Movement:  </a:t>
            </a:r>
            <a:r>
              <a:rPr b="0" dirty="0"/>
              <a:t>We expected to control the height of the sleigh using the space bar.  We had also expected to make the sprite jump using the space bar.  The space bar does function in this way.  However, vertical movement is also achieved using W (or Up arrow).</a:t>
            </a:r>
          </a:p>
          <a:p>
            <a:pPr>
              <a:spcBef>
                <a:spcPts val="600"/>
              </a:spcBef>
              <a:defRPr b="1"/>
            </a:pPr>
            <a:r>
              <a:rPr dirty="0"/>
              <a:t>Timing and Player Score:  </a:t>
            </a:r>
            <a:r>
              <a:rPr b="0" dirty="0"/>
              <a:t>We expected to track the playing time per level; this was never implemented.</a:t>
            </a:r>
            <a:br>
              <a:rPr b="0" dirty="0"/>
            </a:br>
            <a:r>
              <a:rPr b="0" dirty="0"/>
              <a:t>We did not fully think through how to handle scores.  The game track</a:t>
            </a:r>
            <a:r>
              <a:rPr lang="en-GB" b="0" dirty="0"/>
              <a:t>s</a:t>
            </a:r>
            <a:r>
              <a:rPr b="0" dirty="0"/>
              <a:t> scores within a platform level, but this adds nothing over tracking items collected (100 points per item).  This aspect is not fully implemented.</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 name="Picture 6" descr="Picture 6"/>
          <p:cNvPicPr>
            <a:picLocks noChangeAspect="1"/>
          </p:cNvPicPr>
          <p:nvPr/>
        </p:nvPicPr>
        <p:blipFill>
          <a:blip r:embed="rId2">
            <a:extLst/>
          </a:blip>
          <a:srcRect t="856"/>
          <a:stretch>
            <a:fillRect/>
          </a:stretch>
        </p:blipFill>
        <p:spPr>
          <a:xfrm>
            <a:off x="3059112" y="-1"/>
            <a:ext cx="9132888" cy="6858001"/>
          </a:xfrm>
          <a:prstGeom prst="rect">
            <a:avLst/>
          </a:prstGeom>
          <a:ln w="12700">
            <a:miter lim="400000"/>
          </a:ln>
        </p:spPr>
      </p:pic>
      <p:pic>
        <p:nvPicPr>
          <p:cNvPr id="212" name="Picture 4" descr="Picture 4"/>
          <p:cNvPicPr>
            <a:picLocks noChangeAspect="1"/>
          </p:cNvPicPr>
          <p:nvPr/>
        </p:nvPicPr>
        <p:blipFill>
          <a:blip r:embed="rId2">
            <a:extLst/>
          </a:blip>
          <a:srcRect t="856"/>
          <a:stretch>
            <a:fillRect/>
          </a:stretch>
        </p:blipFill>
        <p:spPr>
          <a:xfrm>
            <a:off x="0" y="0"/>
            <a:ext cx="9131300" cy="6856413"/>
          </a:xfrm>
          <a:prstGeom prst="rect">
            <a:avLst/>
          </a:prstGeom>
          <a:ln w="12700">
            <a:miter lim="400000"/>
          </a:ln>
        </p:spPr>
      </p:pic>
      <p:sp>
        <p:nvSpPr>
          <p:cNvPr id="213"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693737">
              <a:tabLst>
                <a:tab pos="5197475" algn="ctr"/>
                <a:tab pos="10312400" algn="r"/>
              </a:tabLst>
              <a:defRPr sz="2900">
                <a:latin typeface="Bodoni MT"/>
                <a:ea typeface="Bodoni MT"/>
                <a:cs typeface="Bodoni MT"/>
                <a:sym typeface="Bodoni MT"/>
              </a:defRPr>
            </a:pPr>
            <a:r>
              <a:rPr dirty="0"/>
              <a:t>	User Testing Methodology	(</a:t>
            </a:r>
            <a:r>
              <a:rPr i="1" dirty="0"/>
              <a:t>4)</a:t>
            </a:r>
          </a:p>
        </p:txBody>
      </p:sp>
      <p:sp>
        <p:nvSpPr>
          <p:cNvPr id="214" name="Content Placeholder 2"/>
          <p:cNvSpPr txBox="1">
            <a:spLocks noGrp="1"/>
          </p:cNvSpPr>
          <p:nvPr>
            <p:ph type="body" idx="1"/>
          </p:nvPr>
        </p:nvSpPr>
        <p:spPr>
          <a:xfrm>
            <a:off x="838200" y="930275"/>
            <a:ext cx="10515600" cy="5246689"/>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pic>
        <p:nvPicPr>
          <p:cNvPr id="215" name="Picture 3" descr="Picture 3"/>
          <p:cNvPicPr>
            <a:picLocks noChangeAspect="1"/>
          </p:cNvPicPr>
          <p:nvPr/>
        </p:nvPicPr>
        <p:blipFill>
          <a:blip r:embed="rId3">
            <a:extLst/>
          </a:blip>
          <a:stretch>
            <a:fillRect/>
          </a:stretch>
        </p:blipFill>
        <p:spPr>
          <a:xfrm>
            <a:off x="7239000" y="1295400"/>
            <a:ext cx="3784600" cy="3784600"/>
          </a:xfrm>
          <a:prstGeom prst="rect">
            <a:avLst/>
          </a:prstGeom>
          <a:ln>
            <a:solidFill>
              <a:srgbClr val="000000"/>
            </a:solidFill>
          </a:ln>
        </p:spPr>
      </p:pic>
      <p:sp>
        <p:nvSpPr>
          <p:cNvPr id="216" name="Rectangle 7"/>
          <p:cNvSpPr/>
          <p:nvPr/>
        </p:nvSpPr>
        <p:spPr>
          <a:xfrm>
            <a:off x="1165225" y="1190625"/>
            <a:ext cx="5757863" cy="4070350"/>
          </a:xfrm>
          <a:prstGeom prst="rect">
            <a:avLst/>
          </a:prstGeom>
          <a:ln>
            <a:solidFill>
              <a:srgbClr val="000000"/>
            </a:solidFill>
          </a:ln>
        </p:spPr>
        <p:txBody>
          <a:bodyPr lIns="45719" rIns="45719" anchor="ctr"/>
          <a:lstStyle/>
          <a:p>
            <a:pPr>
              <a:defRPr>
                <a:latin typeface="Bodoni MT"/>
                <a:ea typeface="Bodoni MT"/>
                <a:cs typeface="Bodoni MT"/>
                <a:sym typeface="Bodoni MT"/>
              </a:defRPr>
            </a:pPr>
            <a:endParaRPr/>
          </a:p>
        </p:txBody>
      </p:sp>
      <p:sp>
        <p:nvSpPr>
          <p:cNvPr id="217" name="TextBox 8"/>
          <p:cNvSpPr txBox="1"/>
          <p:nvPr/>
        </p:nvSpPr>
        <p:spPr>
          <a:xfrm>
            <a:off x="1165225" y="1323141"/>
            <a:ext cx="5751513" cy="369332"/>
          </a:xfrm>
          <a:prstGeom prst="rect">
            <a:avLst/>
          </a:prstGeom>
          <a:ln>
            <a:noFill/>
          </a:ln>
          <a:extLst>
            <a:ext uri="{C572A759-6A51-4108-AA02-DFA0A04FC94B}">
              <ma14:wrappingTextBoxFlag xmlns:ma14="http://schemas.microsoft.com/office/mac/drawingml/2011/main" xmlns="" val="1"/>
            </a:ext>
          </a:extLst>
        </p:spPr>
        <p:txBody>
          <a:bodyPr lIns="45719" rIns="45719" anchor="ctr" anchorCtr="0">
            <a:spAutoFit/>
          </a:bodyPr>
          <a:lstStyle/>
          <a:p>
            <a:pPr>
              <a:spcBef>
                <a:spcPts val="600"/>
              </a:spcBef>
              <a:spcAft>
                <a:spcPts val="600"/>
              </a:spcAft>
              <a:defRPr b="1"/>
            </a:pPr>
            <a:r>
              <a:rPr dirty="0"/>
              <a:t>TESTERS: </a:t>
            </a:r>
            <a:r>
              <a:rPr b="0" dirty="0"/>
              <a:t>2</a:t>
            </a:r>
            <a:r>
              <a:rPr b="0" baseline="30000" dirty="0"/>
              <a:t>nd</a:t>
            </a:r>
            <a:r>
              <a:rPr b="0" dirty="0"/>
              <a:t> Year SCC Students, plus friends and family</a:t>
            </a:r>
          </a:p>
        </p:txBody>
      </p:sp>
      <p:sp>
        <p:nvSpPr>
          <p:cNvPr id="218" name="TextBox 9"/>
          <p:cNvSpPr txBox="1"/>
          <p:nvPr/>
        </p:nvSpPr>
        <p:spPr>
          <a:xfrm>
            <a:off x="1175218" y="1840985"/>
            <a:ext cx="5751513" cy="3323987"/>
          </a:xfrm>
          <a:prstGeom prst="rect">
            <a:avLst/>
          </a:prstGeom>
          <a:ln>
            <a:noFill/>
          </a:ln>
          <a:extLst>
            <a:ext uri="{C572A759-6A51-4108-AA02-DFA0A04FC94B}">
              <ma14:wrappingTextBoxFlag xmlns:ma14="http://schemas.microsoft.com/office/mac/drawingml/2011/main" xmlns="" val="1"/>
            </a:ext>
          </a:extLst>
        </p:spPr>
        <p:txBody>
          <a:bodyPr lIns="45719" rIns="45719">
            <a:spAutoFit/>
          </a:bodyPr>
          <a:lstStyle/>
          <a:p>
            <a:pPr marL="114300" indent="-114300">
              <a:defRPr b="1"/>
            </a:pPr>
            <a:r>
              <a:rPr dirty="0"/>
              <a:t>TESTS CONDUCTED: </a:t>
            </a:r>
          </a:p>
          <a:p>
            <a:pPr marL="358775" indent="-358775">
              <a:spcBef>
                <a:spcPts val="600"/>
              </a:spcBef>
            </a:pPr>
            <a:r>
              <a:rPr dirty="0"/>
              <a:t>1.</a:t>
            </a:r>
            <a:r>
              <a:rPr lang="en-GB" dirty="0"/>
              <a:t>	</a:t>
            </a:r>
            <a:r>
              <a:rPr dirty="0"/>
              <a:t>Platforms Only</a:t>
            </a:r>
          </a:p>
          <a:p>
            <a:pPr marL="358775">
              <a:spcBef>
                <a:spcPts val="600"/>
              </a:spcBef>
              <a:spcAft>
                <a:spcPts val="600"/>
              </a:spcAft>
            </a:pPr>
            <a:r>
              <a:rPr lang="en-GB" dirty="0"/>
              <a:t>To test the logical progression and difficulty scaling by simply following the platforming sections of the game</a:t>
            </a:r>
          </a:p>
          <a:p>
            <a:pPr marL="358775" indent="-358775"/>
            <a:r>
              <a:rPr lang="en-GB" dirty="0"/>
              <a:t>2.	Puzzles Only</a:t>
            </a:r>
            <a:endParaRPr dirty="0"/>
          </a:p>
          <a:p>
            <a:pPr marL="358775">
              <a:spcBef>
                <a:spcPts val="600"/>
              </a:spcBef>
              <a:spcAft>
                <a:spcPts val="600"/>
              </a:spcAft>
            </a:pPr>
            <a:r>
              <a:rPr lang="en-GB" dirty="0"/>
              <a:t>To test the difficulty and sense of satisfaction or frustration from each puzzle</a:t>
            </a:r>
          </a:p>
          <a:p>
            <a:pPr marL="358775" indent="-358775">
              <a:buSzPct val="100000"/>
              <a:buAutoNum type="arabicPeriod" startAt="3"/>
            </a:pPr>
            <a:r>
              <a:rPr dirty="0"/>
              <a:t>Full Game Run-through</a:t>
            </a:r>
            <a:endParaRPr lang="en-GB" dirty="0"/>
          </a:p>
          <a:p>
            <a:pPr marL="358775">
              <a:spcBef>
                <a:spcPts val="600"/>
              </a:spcBef>
              <a:spcAft>
                <a:spcPts val="600"/>
              </a:spcAft>
              <a:buSzPct val="100000"/>
            </a:pPr>
            <a:r>
              <a:rPr lang="en-GB" dirty="0"/>
              <a:t>To test the logical progression, difficulty and enjoyment from playing the game from start to finish</a:t>
            </a:r>
          </a:p>
        </p:txBody>
      </p:sp>
      <p:sp>
        <p:nvSpPr>
          <p:cNvPr id="222" name="TextBox 13"/>
          <p:cNvSpPr txBox="1"/>
          <p:nvPr/>
        </p:nvSpPr>
        <p:spPr>
          <a:xfrm>
            <a:off x="1165225" y="5260975"/>
            <a:ext cx="5751513" cy="634365"/>
          </a:xfrm>
          <a:prstGeom prst="rect">
            <a:avLst/>
          </a:prstGeom>
          <a:ln>
            <a:solidFill>
              <a:srgbClr val="000000"/>
            </a:solidFill>
          </a:ln>
          <a:extLst>
            <a:ext uri="{C572A759-6A51-4108-AA02-DFA0A04FC94B}">
              <ma14:wrappingTextBoxFlag xmlns:ma14="http://schemas.microsoft.com/office/mac/drawingml/2011/main" xmlns="" val="1"/>
            </a:ext>
          </a:extLst>
        </p:spPr>
        <p:txBody>
          <a:bodyPr lIns="45719" rIns="45719">
            <a:spAutoFit/>
          </a:bodyPr>
          <a:lstStyle/>
          <a:p>
            <a:pPr>
              <a:defRPr b="1"/>
            </a:pPr>
            <a:r>
              <a:rPr dirty="0"/>
              <a:t>METHOD:  </a:t>
            </a:r>
            <a:r>
              <a:rPr b="0" dirty="0"/>
              <a:t>Speak-aloud demos with an observer, plus testers playing the game independently</a:t>
            </a:r>
          </a:p>
        </p:txBody>
      </p:sp>
      <p:sp>
        <p:nvSpPr>
          <p:cNvPr id="2" name="Rectangle 1">
            <a:extLst>
              <a:ext uri="{FF2B5EF4-FFF2-40B4-BE49-F238E27FC236}">
                <a16:creationId xmlns:a16="http://schemas.microsoft.com/office/drawing/2014/main" id="{30CD834E-659E-46C8-B0AF-D058211E4C1B}"/>
              </a:ext>
            </a:extLst>
          </p:cNvPr>
          <p:cNvSpPr/>
          <p:nvPr/>
        </p:nvSpPr>
        <p:spPr>
          <a:xfrm>
            <a:off x="1163642" y="1189038"/>
            <a:ext cx="5759445" cy="555944"/>
          </a:xfrm>
          <a:prstGeom prst="rect">
            <a:avLst/>
          </a:prstGeom>
          <a:noFill/>
          <a:ln w="127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4" name="Picture 9" descr="Picture 9"/>
          <p:cNvPicPr>
            <a:picLocks noChangeAspect="1"/>
          </p:cNvPicPr>
          <p:nvPr/>
        </p:nvPicPr>
        <p:blipFill>
          <a:blip r:embed="rId2">
            <a:extLst/>
          </a:blip>
          <a:stretch>
            <a:fillRect/>
          </a:stretch>
        </p:blipFill>
        <p:spPr>
          <a:xfrm>
            <a:off x="7807325" y="0"/>
            <a:ext cx="4383088" cy="6858000"/>
          </a:xfrm>
          <a:prstGeom prst="rect">
            <a:avLst/>
          </a:prstGeom>
          <a:ln w="12700">
            <a:miter lim="400000"/>
          </a:ln>
        </p:spPr>
      </p:pic>
      <p:pic>
        <p:nvPicPr>
          <p:cNvPr id="225" name="Picture 8" descr="Picture 8"/>
          <p:cNvPicPr>
            <a:picLocks noChangeAspect="1"/>
          </p:cNvPicPr>
          <p:nvPr/>
        </p:nvPicPr>
        <p:blipFill>
          <a:blip r:embed="rId3">
            <a:extLst/>
          </a:blip>
          <a:stretch>
            <a:fillRect/>
          </a:stretch>
        </p:blipFill>
        <p:spPr>
          <a:xfrm>
            <a:off x="0" y="0"/>
            <a:ext cx="9144000" cy="6858000"/>
          </a:xfrm>
          <a:prstGeom prst="rect">
            <a:avLst/>
          </a:prstGeom>
          <a:ln w="12700">
            <a:miter lim="400000"/>
          </a:ln>
        </p:spPr>
      </p:pic>
      <p:sp>
        <p:nvSpPr>
          <p:cNvPr id="226"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708342">
              <a:tabLst>
                <a:tab pos="5197475" algn="ctr"/>
                <a:tab pos="10312400" algn="r"/>
              </a:tabLst>
              <a:defRPr sz="3007">
                <a:latin typeface="+mn-lt"/>
                <a:ea typeface="+mn-ea"/>
                <a:cs typeface="+mn-cs"/>
                <a:sym typeface="Calibri"/>
              </a:defRPr>
            </a:pPr>
            <a:r>
              <a:rPr dirty="0"/>
              <a:t>	User Testing Feedback (</a:t>
            </a:r>
            <a:r>
              <a:rPr dirty="0" err="1"/>
              <a:t>i</a:t>
            </a:r>
            <a:r>
              <a:rPr dirty="0"/>
              <a:t>)	</a:t>
            </a:r>
            <a:r>
              <a:rPr i="1" dirty="0"/>
              <a:t>(4)</a:t>
            </a:r>
          </a:p>
        </p:txBody>
      </p:sp>
      <p:sp>
        <p:nvSpPr>
          <p:cNvPr id="227" name="Content Placeholder 2"/>
          <p:cNvSpPr txBox="1">
            <a:spLocks noGrp="1"/>
          </p:cNvSpPr>
          <p:nvPr>
            <p:ph type="body" idx="1"/>
          </p:nvPr>
        </p:nvSpPr>
        <p:spPr>
          <a:xfrm>
            <a:off x="838200" y="930274"/>
            <a:ext cx="10515600" cy="5246689"/>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pic>
        <p:nvPicPr>
          <p:cNvPr id="228" name="Picture 7" descr="Picture 7"/>
          <p:cNvPicPr>
            <a:picLocks noChangeAspect="1"/>
          </p:cNvPicPr>
          <p:nvPr/>
        </p:nvPicPr>
        <p:blipFill>
          <a:blip r:embed="rId4">
            <a:extLst/>
          </a:blip>
          <a:stretch>
            <a:fillRect/>
          </a:stretch>
        </p:blipFill>
        <p:spPr>
          <a:xfrm>
            <a:off x="8296275" y="1141412"/>
            <a:ext cx="2867025" cy="2857501"/>
          </a:xfrm>
          <a:prstGeom prst="rect">
            <a:avLst/>
          </a:prstGeom>
          <a:ln>
            <a:solidFill>
              <a:srgbClr val="000000"/>
            </a:solidFill>
          </a:ln>
        </p:spPr>
      </p:pic>
      <p:sp>
        <p:nvSpPr>
          <p:cNvPr id="229" name="TextBox 10"/>
          <p:cNvSpPr txBox="1"/>
          <p:nvPr/>
        </p:nvSpPr>
        <p:spPr>
          <a:xfrm>
            <a:off x="1093787" y="1141412"/>
            <a:ext cx="6999288" cy="1434466"/>
          </a:xfrm>
          <a:prstGeom prst="rect">
            <a:avLst/>
          </a:prstGeom>
          <a:ln>
            <a:noFill/>
          </a:ln>
          <a:extLst>
            <a:ext uri="{C572A759-6A51-4108-AA02-DFA0A04FC94B}">
              <ma14:wrappingTextBoxFlag xmlns:ma14="http://schemas.microsoft.com/office/mac/drawingml/2011/main" xmlns="" val="1"/>
            </a:ext>
          </a:extLst>
        </p:spPr>
        <p:txBody>
          <a:bodyPr lIns="45719" rIns="45719">
            <a:spAutoFit/>
          </a:bodyPr>
          <a:lstStyle/>
          <a:p>
            <a:pPr>
              <a:defRPr b="1"/>
            </a:pPr>
            <a:r>
              <a:rPr dirty="0"/>
              <a:t>TEST AREA 1: PLATFORMS:</a:t>
            </a:r>
          </a:p>
          <a:p>
            <a:pPr>
              <a:defRPr i="1"/>
            </a:pPr>
            <a:r>
              <a:rPr dirty="0"/>
              <a:t>Intention</a:t>
            </a:r>
            <a:r>
              <a:rPr i="0" dirty="0"/>
              <a:t>: Difficulty to scale linearly upwards for each sequential level.</a:t>
            </a:r>
          </a:p>
          <a:p>
            <a:pPr>
              <a:defRPr i="1"/>
            </a:pPr>
            <a:r>
              <a:rPr dirty="0"/>
              <a:t>Findings</a:t>
            </a:r>
            <a:r>
              <a:rPr i="0" dirty="0"/>
              <a:t>: Participants found level 1 more difficult than level 2.</a:t>
            </a:r>
          </a:p>
          <a:p>
            <a:pPr>
              <a:defRPr i="1"/>
            </a:pPr>
            <a:r>
              <a:rPr dirty="0"/>
              <a:t>Action Taken</a:t>
            </a:r>
            <a:r>
              <a:rPr i="0" dirty="0"/>
              <a:t>: Increased pitfalls and obstacles in level 2.</a:t>
            </a:r>
          </a:p>
        </p:txBody>
      </p:sp>
      <p:sp>
        <p:nvSpPr>
          <p:cNvPr id="230" name="TextBox 11"/>
          <p:cNvSpPr txBox="1"/>
          <p:nvPr/>
        </p:nvSpPr>
        <p:spPr>
          <a:xfrm>
            <a:off x="1093787" y="2401025"/>
            <a:ext cx="6999288" cy="1701165"/>
          </a:xfrm>
          <a:prstGeom prst="rect">
            <a:avLst/>
          </a:prstGeom>
          <a:ln>
            <a:noFill/>
          </a:ln>
          <a:extLst>
            <a:ext uri="{C572A759-6A51-4108-AA02-DFA0A04FC94B}">
              <ma14:wrappingTextBoxFlag xmlns:ma14="http://schemas.microsoft.com/office/mac/drawingml/2011/main" xmlns="" val="1"/>
            </a:ext>
          </a:extLst>
        </p:spPr>
        <p:txBody>
          <a:bodyPr lIns="45719" rIns="45719">
            <a:spAutoFit/>
          </a:bodyPr>
          <a:lstStyle/>
          <a:p>
            <a:pPr>
              <a:defRPr b="1"/>
            </a:pPr>
            <a:r>
              <a:rPr dirty="0"/>
              <a:t>TEST AREA 2: PUZZLES:</a:t>
            </a:r>
          </a:p>
          <a:p>
            <a:pPr>
              <a:defRPr i="1"/>
            </a:pPr>
            <a:r>
              <a:rPr dirty="0"/>
              <a:t>Intention</a:t>
            </a:r>
            <a:r>
              <a:rPr i="0" dirty="0"/>
              <a:t>: Each puzzle to be unique and challenging in its own way, but not to cause frustration.</a:t>
            </a:r>
          </a:p>
          <a:p>
            <a:pPr>
              <a:defRPr i="1"/>
            </a:pPr>
            <a:r>
              <a:rPr dirty="0"/>
              <a:t>Findings</a:t>
            </a:r>
            <a:r>
              <a:rPr i="0" dirty="0"/>
              <a:t>: Participants found the tile puzzle to be too complex, taking upwards of 10 minutes to solve.</a:t>
            </a:r>
          </a:p>
          <a:p>
            <a:pPr>
              <a:defRPr i="1"/>
            </a:pPr>
            <a:r>
              <a:rPr dirty="0"/>
              <a:t>Action Taken</a:t>
            </a:r>
            <a:r>
              <a:rPr i="0" dirty="0"/>
              <a:t>: Reduced tile puzzle from 4x4 to 3x3.</a:t>
            </a:r>
          </a:p>
        </p:txBody>
      </p:sp>
      <p:sp>
        <p:nvSpPr>
          <p:cNvPr id="231" name="TextBox 12"/>
          <p:cNvSpPr txBox="1"/>
          <p:nvPr/>
        </p:nvSpPr>
        <p:spPr>
          <a:xfrm>
            <a:off x="1093787" y="4178362"/>
            <a:ext cx="10069514" cy="1434466"/>
          </a:xfrm>
          <a:prstGeom prst="rect">
            <a:avLst/>
          </a:prstGeom>
          <a:ln>
            <a:noFill/>
          </a:ln>
          <a:extLst>
            <a:ext uri="{C572A759-6A51-4108-AA02-DFA0A04FC94B}">
              <ma14:wrappingTextBoxFlag xmlns:ma14="http://schemas.microsoft.com/office/mac/drawingml/2011/main" xmlns="" val="1"/>
            </a:ext>
          </a:extLst>
        </p:spPr>
        <p:txBody>
          <a:bodyPr lIns="45719" rIns="45719">
            <a:spAutoFit/>
          </a:bodyPr>
          <a:lstStyle/>
          <a:p>
            <a:pPr>
              <a:defRPr b="1"/>
            </a:pPr>
            <a:r>
              <a:rPr dirty="0"/>
              <a:t>TEST AREA 3: FULL RUN-THROUGH:</a:t>
            </a:r>
          </a:p>
          <a:p>
            <a:pPr>
              <a:defRPr i="1"/>
            </a:pPr>
            <a:r>
              <a:rPr dirty="0"/>
              <a:t>Intention</a:t>
            </a:r>
            <a:r>
              <a:rPr i="0" dirty="0"/>
              <a:t>: Experience to be both enjoyable and challenging</a:t>
            </a:r>
          </a:p>
          <a:p>
            <a:pPr>
              <a:defRPr i="1"/>
            </a:pPr>
            <a:r>
              <a:rPr dirty="0"/>
              <a:t>Findings</a:t>
            </a:r>
            <a:r>
              <a:rPr i="0" dirty="0"/>
              <a:t>: Participants felt a disconnect between their character and the aim of the game</a:t>
            </a:r>
          </a:p>
          <a:p>
            <a:pPr>
              <a:defRPr i="1"/>
            </a:pPr>
            <a:r>
              <a:rPr dirty="0"/>
              <a:t>QUOTE: </a:t>
            </a:r>
            <a:r>
              <a:rPr i="0" dirty="0"/>
              <a:t>“Why is this elf fixing the house?”</a:t>
            </a:r>
          </a:p>
          <a:p>
            <a:pPr>
              <a:defRPr i="1"/>
            </a:pPr>
            <a:r>
              <a:rPr dirty="0"/>
              <a:t>Action Taken</a:t>
            </a:r>
            <a:r>
              <a:rPr i="0" dirty="0"/>
              <a:t>: Added the character to the background in the main menu to create a mental link.</a:t>
            </a:r>
          </a:p>
        </p:txBody>
      </p:sp>
      <p:sp>
        <p:nvSpPr>
          <p:cNvPr id="232" name="TextBox 13"/>
          <p:cNvSpPr txBox="1"/>
          <p:nvPr/>
        </p:nvSpPr>
        <p:spPr>
          <a:xfrm>
            <a:off x="1093787" y="5608437"/>
            <a:ext cx="10069514" cy="33855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b="1" i="1"/>
            </a:pPr>
            <a:r>
              <a:rPr sz="1600" dirty="0"/>
              <a:t>NOTE: </a:t>
            </a:r>
            <a:r>
              <a:rPr sz="1600" b="0" dirty="0"/>
              <a:t>Test 3 was completed after the changes made following Tests 1 and 2.</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 name="Picture 3" descr="Picture 3"/>
          <p:cNvPicPr>
            <a:picLocks noChangeAspect="1"/>
          </p:cNvPicPr>
          <p:nvPr/>
        </p:nvPicPr>
        <p:blipFill>
          <a:blip r:embed="rId2">
            <a:extLst/>
          </a:blip>
          <a:stretch>
            <a:fillRect/>
          </a:stretch>
        </p:blipFill>
        <p:spPr>
          <a:xfrm>
            <a:off x="0" y="0"/>
            <a:ext cx="9140825" cy="6858000"/>
          </a:xfrm>
          <a:prstGeom prst="rect">
            <a:avLst/>
          </a:prstGeom>
          <a:ln w="12700">
            <a:miter lim="400000"/>
          </a:ln>
        </p:spPr>
      </p:pic>
      <p:pic>
        <p:nvPicPr>
          <p:cNvPr id="235" name="Picture 8" descr="Picture 8"/>
          <p:cNvPicPr>
            <a:picLocks noChangeAspect="1"/>
          </p:cNvPicPr>
          <p:nvPr/>
        </p:nvPicPr>
        <p:blipFill>
          <a:blip r:embed="rId2">
            <a:extLst/>
          </a:blip>
          <a:stretch>
            <a:fillRect/>
          </a:stretch>
        </p:blipFill>
        <p:spPr>
          <a:xfrm>
            <a:off x="3049587" y="0"/>
            <a:ext cx="9142413" cy="6858000"/>
          </a:xfrm>
          <a:prstGeom prst="rect">
            <a:avLst/>
          </a:prstGeom>
          <a:ln w="12700">
            <a:miter lim="400000"/>
          </a:ln>
        </p:spPr>
      </p:pic>
      <p:sp>
        <p:nvSpPr>
          <p:cNvPr id="236"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endParaRPr/>
          </a:p>
        </p:txBody>
      </p:sp>
      <p:sp>
        <p:nvSpPr>
          <p:cNvPr id="237" name="Title 1"/>
          <p:cNvSpPr txBox="1">
            <a:spLocks noGrp="1"/>
          </p:cNvSpPr>
          <p:nvPr>
            <p:ph type="title"/>
          </p:nvPr>
        </p:nvSpPr>
        <p:spPr>
          <a:xfrm>
            <a:off x="522287" y="365125"/>
            <a:ext cx="11002963" cy="565150"/>
          </a:xfrm>
          <a:prstGeom prst="rect">
            <a:avLst/>
          </a:prstGeom>
          <a:solidFill>
            <a:srgbClr val="FFFFFF"/>
          </a:solidFill>
          <a:ln w="9525">
            <a:solidFill>
              <a:srgbClr val="000000"/>
            </a:solidFill>
            <a:round/>
          </a:ln>
        </p:spPr>
        <p:txBody>
          <a:bodyPr>
            <a:normAutofit/>
          </a:bodyPr>
          <a:lstStyle/>
          <a:p>
            <a:pPr defTabSz="708342">
              <a:tabLst>
                <a:tab pos="5381625" algn="ctr"/>
                <a:tab pos="10856913" algn="r"/>
              </a:tabLst>
              <a:defRPr sz="3007">
                <a:latin typeface="+mn-lt"/>
                <a:ea typeface="+mn-ea"/>
                <a:cs typeface="+mn-cs"/>
                <a:sym typeface="Calibri"/>
              </a:defRPr>
            </a:pPr>
            <a:r>
              <a:rPr dirty="0"/>
              <a:t>	User Testing Feedback (ii)	</a:t>
            </a:r>
            <a:r>
              <a:rPr i="1" dirty="0"/>
              <a:t>(4)</a:t>
            </a:r>
          </a:p>
        </p:txBody>
      </p:sp>
      <p:sp>
        <p:nvSpPr>
          <p:cNvPr id="238" name="Content Placeholder 2"/>
          <p:cNvSpPr/>
          <p:nvPr/>
        </p:nvSpPr>
        <p:spPr>
          <a:xfrm>
            <a:off x="522287" y="930274"/>
            <a:ext cx="11002963" cy="5246689"/>
          </a:xfrm>
          <a:prstGeom prst="rect">
            <a:avLst/>
          </a:prstGeom>
          <a:solidFill>
            <a:srgbClr val="FFFFFF"/>
          </a:solidFill>
          <a:ln>
            <a:solidFill>
              <a:srgbClr val="000000"/>
            </a:solidFill>
          </a:ln>
        </p:spPr>
        <p:txBody>
          <a:bodyPr lIns="45719" rIns="45719"/>
          <a:lstStyle/>
          <a:p>
            <a:pPr>
              <a:lnSpc>
                <a:spcPct val="90000"/>
              </a:lnSpc>
              <a:spcBef>
                <a:spcPts val="1000"/>
              </a:spcBef>
              <a:defRPr sz="2800">
                <a:latin typeface="Bodoni MT"/>
                <a:ea typeface="Bodoni MT"/>
                <a:cs typeface="Bodoni MT"/>
                <a:sym typeface="Bodoni MT"/>
              </a:defRPr>
            </a:pPr>
            <a:endParaRPr/>
          </a:p>
        </p:txBody>
      </p:sp>
      <p:sp>
        <p:nvSpPr>
          <p:cNvPr id="239" name="TextBox 10"/>
          <p:cNvSpPr txBox="1"/>
          <p:nvPr/>
        </p:nvSpPr>
        <p:spPr>
          <a:xfrm>
            <a:off x="593725" y="998537"/>
            <a:ext cx="7926388" cy="1158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t>1:  Player should be able to move up small amounts without having to jump, e.g. below lake</a:t>
            </a:r>
          </a:p>
          <a:p>
            <a:pPr>
              <a:defRPr i="1">
                <a:solidFill>
                  <a:srgbClr val="0070C0"/>
                </a:solidFill>
              </a:defRPr>
            </a:pPr>
            <a:r>
              <a:t>Fix</a:t>
            </a:r>
            <a:r>
              <a:rPr i="0"/>
              <a:t>: amended code to allow small amounts of Y-movement as part of X-movement</a:t>
            </a:r>
          </a:p>
        </p:txBody>
      </p:sp>
      <p:pic>
        <p:nvPicPr>
          <p:cNvPr id="240" name="Picture 2" descr="Picture 2"/>
          <p:cNvPicPr>
            <a:picLocks noChangeAspect="1"/>
          </p:cNvPicPr>
          <p:nvPr/>
        </p:nvPicPr>
        <p:blipFill>
          <a:blip r:embed="rId3">
            <a:extLst/>
          </a:blip>
          <a:stretch>
            <a:fillRect/>
          </a:stretch>
        </p:blipFill>
        <p:spPr>
          <a:xfrm>
            <a:off x="8396287" y="1069975"/>
            <a:ext cx="2986088" cy="681038"/>
          </a:xfrm>
          <a:prstGeom prst="rect">
            <a:avLst/>
          </a:prstGeom>
          <a:ln w="3175">
            <a:solidFill>
              <a:srgbClr val="000000"/>
            </a:solidFill>
            <a:miter/>
          </a:ln>
        </p:spPr>
      </p:pic>
      <p:sp>
        <p:nvSpPr>
          <p:cNvPr id="241" name="TextBox 13"/>
          <p:cNvSpPr txBox="1"/>
          <p:nvPr/>
        </p:nvSpPr>
        <p:spPr>
          <a:xfrm>
            <a:off x="4237037" y="1998662"/>
            <a:ext cx="7140576" cy="184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spcBef>
                <a:spcPts val="1200"/>
              </a:spcBef>
            </a:pPr>
            <a:r>
              <a:t>2: Pitfalls in attic are not clearly visible due to coloration of background</a:t>
            </a:r>
          </a:p>
          <a:p>
            <a:pPr>
              <a:defRPr i="1">
                <a:solidFill>
                  <a:srgbClr val="0070C0"/>
                </a:solidFill>
              </a:defRPr>
            </a:pPr>
            <a:r>
              <a:t>Fix</a:t>
            </a:r>
            <a:r>
              <a:rPr i="0"/>
              <a:t>: moved pitfalls to be in front of black areas of background</a:t>
            </a:r>
          </a:p>
          <a:p>
            <a:pPr>
              <a:spcBef>
                <a:spcPts val="1200"/>
              </a:spcBef>
            </a:pPr>
            <a:r>
              <a:t>3. In the attic, the obstacles you can jump on merge into the background because they are all similar colours</a:t>
            </a:r>
          </a:p>
          <a:p>
            <a:pPr>
              <a:defRPr i="1">
                <a:solidFill>
                  <a:srgbClr val="0070C0"/>
                </a:solidFill>
              </a:defRPr>
            </a:pPr>
            <a:r>
              <a:t>Fix</a:t>
            </a:r>
            <a:r>
              <a:rPr i="0"/>
              <a:t>: made foreground obstacles brighter colours</a:t>
            </a:r>
          </a:p>
        </p:txBody>
      </p:sp>
      <p:pic>
        <p:nvPicPr>
          <p:cNvPr id="242" name="Content Placeholder 16" descr="Content Placeholder 16"/>
          <p:cNvPicPr>
            <a:picLocks noChangeAspect="1"/>
          </p:cNvPicPr>
          <p:nvPr/>
        </p:nvPicPr>
        <p:blipFill>
          <a:blip r:embed="rId4">
            <a:extLst/>
          </a:blip>
          <a:srcRect l="8840" t="51754" r="2508"/>
          <a:stretch>
            <a:fillRect/>
          </a:stretch>
        </p:blipFill>
        <p:spPr>
          <a:xfrm>
            <a:off x="701675" y="1998662"/>
            <a:ext cx="3463926" cy="1462088"/>
          </a:xfrm>
          <a:prstGeom prst="rect">
            <a:avLst/>
          </a:prstGeom>
          <a:ln w="12700">
            <a:miter lim="400000"/>
          </a:ln>
        </p:spPr>
      </p:pic>
      <p:sp>
        <p:nvSpPr>
          <p:cNvPr id="243" name="TextBox 17"/>
          <p:cNvSpPr txBox="1"/>
          <p:nvPr/>
        </p:nvSpPr>
        <p:spPr>
          <a:xfrm>
            <a:off x="665162" y="3714750"/>
            <a:ext cx="10502901" cy="25298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spcBef>
                <a:spcPts val="1200"/>
              </a:spcBef>
            </a:pPr>
            <a:r>
              <a:t>4: When you jump round to the far side of the lake in Level 1, you’re standing on snow, </a:t>
            </a:r>
            <a:br/>
            <a:r>
              <a:t>which isn’t allowed elsewhere</a:t>
            </a:r>
          </a:p>
          <a:p>
            <a:pPr>
              <a:defRPr i="1">
                <a:solidFill>
                  <a:srgbClr val="0070C0"/>
                </a:solidFill>
              </a:defRPr>
            </a:pPr>
            <a:r>
              <a:t>Fix</a:t>
            </a:r>
            <a:r>
              <a:rPr i="0"/>
              <a:t>: use other lake image so that you’re standing on the lake edge</a:t>
            </a:r>
          </a:p>
          <a:p>
            <a:pPr>
              <a:spcBef>
                <a:spcPts val="1200"/>
              </a:spcBef>
            </a:pPr>
            <a:r>
              <a:t>5. In kitchen you can jump up past most shelves, but the lowest one you bang your head</a:t>
            </a:r>
          </a:p>
          <a:p>
            <a:pPr>
              <a:defRPr i="1">
                <a:solidFill>
                  <a:srgbClr val="0070C0"/>
                </a:solidFill>
              </a:defRPr>
            </a:pPr>
            <a:r>
              <a:t>Fix</a:t>
            </a:r>
            <a:r>
              <a:rPr i="0"/>
              <a:t>: change lowest shelf to be jump-up-able, like the others</a:t>
            </a:r>
          </a:p>
          <a:p>
            <a:pPr>
              <a:spcBef>
                <a:spcPts val="1200"/>
              </a:spcBef>
            </a:pPr>
            <a:r>
              <a:t>6. Have the game play in a single window, rather than separate windows for menu, platform and puzzle</a:t>
            </a:r>
          </a:p>
          <a:p>
            <a:pPr>
              <a:defRPr i="1">
                <a:solidFill>
                  <a:srgbClr val="0070C0"/>
                </a:solidFill>
              </a:defRPr>
            </a:pPr>
            <a:r>
              <a:t>Fix</a:t>
            </a:r>
            <a:r>
              <a:rPr i="0"/>
              <a:t>: change to use single window</a:t>
            </a:r>
          </a:p>
        </p:txBody>
      </p:sp>
      <p:pic>
        <p:nvPicPr>
          <p:cNvPr id="244" name="Picture 3" descr="Picture 3"/>
          <p:cNvPicPr>
            <a:picLocks noChangeAspect="1"/>
          </p:cNvPicPr>
          <p:nvPr/>
        </p:nvPicPr>
        <p:blipFill>
          <a:blip r:embed="rId5">
            <a:extLst/>
          </a:blip>
          <a:stretch>
            <a:fillRect/>
          </a:stretch>
        </p:blipFill>
        <p:spPr>
          <a:xfrm>
            <a:off x="9382125" y="3571875"/>
            <a:ext cx="1938338" cy="1471613"/>
          </a:xfrm>
          <a:prstGeom prst="rect">
            <a:avLst/>
          </a:prstGeom>
          <a:ln w="3175">
            <a:solidFill>
              <a:srgbClr val="000000"/>
            </a:solidFill>
            <a:miter/>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 name="Picture 3" descr="Picture 3"/>
          <p:cNvPicPr>
            <a:picLocks noChangeAspect="1"/>
          </p:cNvPicPr>
          <p:nvPr/>
        </p:nvPicPr>
        <p:blipFill>
          <a:blip r:embed="rId3">
            <a:extLst/>
          </a:blip>
          <a:stretch>
            <a:fillRect/>
          </a:stretch>
        </p:blipFill>
        <p:spPr>
          <a:xfrm>
            <a:off x="0" y="0"/>
            <a:ext cx="9140825" cy="6858000"/>
          </a:xfrm>
          <a:prstGeom prst="rect">
            <a:avLst/>
          </a:prstGeom>
          <a:ln w="12700">
            <a:miter lim="400000"/>
          </a:ln>
        </p:spPr>
      </p:pic>
      <p:pic>
        <p:nvPicPr>
          <p:cNvPr id="247" name="Picture 8" descr="Picture 8"/>
          <p:cNvPicPr>
            <a:picLocks noChangeAspect="1"/>
          </p:cNvPicPr>
          <p:nvPr/>
        </p:nvPicPr>
        <p:blipFill>
          <a:blip r:embed="rId3">
            <a:extLst/>
          </a:blip>
          <a:stretch>
            <a:fillRect/>
          </a:stretch>
        </p:blipFill>
        <p:spPr>
          <a:xfrm>
            <a:off x="3049587" y="0"/>
            <a:ext cx="9142413" cy="6858000"/>
          </a:xfrm>
          <a:prstGeom prst="rect">
            <a:avLst/>
          </a:prstGeom>
          <a:ln w="12700">
            <a:miter lim="400000"/>
          </a:ln>
        </p:spPr>
      </p:pic>
      <p:sp>
        <p:nvSpPr>
          <p:cNvPr id="248"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endParaRPr/>
          </a:p>
        </p:txBody>
      </p:sp>
      <p:sp>
        <p:nvSpPr>
          <p:cNvPr id="249" name="Title 1"/>
          <p:cNvSpPr txBox="1">
            <a:spLocks noGrp="1"/>
          </p:cNvSpPr>
          <p:nvPr>
            <p:ph type="title"/>
          </p:nvPr>
        </p:nvSpPr>
        <p:spPr>
          <a:xfrm>
            <a:off x="522287" y="365125"/>
            <a:ext cx="11002963" cy="565150"/>
          </a:xfrm>
          <a:prstGeom prst="rect">
            <a:avLst/>
          </a:prstGeom>
          <a:solidFill>
            <a:srgbClr val="FFFFFF"/>
          </a:solidFill>
          <a:ln w="9525">
            <a:solidFill>
              <a:srgbClr val="000000"/>
            </a:solidFill>
            <a:round/>
          </a:ln>
        </p:spPr>
        <p:txBody>
          <a:bodyPr>
            <a:normAutofit/>
          </a:bodyPr>
          <a:lstStyle/>
          <a:p>
            <a:pPr defTabSz="708342">
              <a:tabLst>
                <a:tab pos="5381625" algn="ctr"/>
                <a:tab pos="10856913" algn="r"/>
              </a:tabLst>
              <a:defRPr sz="3007">
                <a:latin typeface="+mn-lt"/>
                <a:ea typeface="+mn-ea"/>
                <a:cs typeface="+mn-cs"/>
                <a:sym typeface="Calibri"/>
              </a:defRPr>
            </a:pPr>
            <a:r>
              <a:rPr dirty="0"/>
              <a:t>	User Testing Feedback (iii)	</a:t>
            </a:r>
            <a:r>
              <a:rPr i="1" dirty="0"/>
              <a:t>(4)</a:t>
            </a:r>
          </a:p>
        </p:txBody>
      </p:sp>
      <p:sp>
        <p:nvSpPr>
          <p:cNvPr id="250" name="Content Placeholder 2"/>
          <p:cNvSpPr/>
          <p:nvPr/>
        </p:nvSpPr>
        <p:spPr>
          <a:xfrm>
            <a:off x="522287" y="930274"/>
            <a:ext cx="11002963" cy="5246689"/>
          </a:xfrm>
          <a:prstGeom prst="rect">
            <a:avLst/>
          </a:prstGeom>
          <a:solidFill>
            <a:srgbClr val="FFFFFF"/>
          </a:solidFill>
          <a:ln>
            <a:solidFill>
              <a:srgbClr val="000000"/>
            </a:solidFill>
          </a:ln>
        </p:spPr>
        <p:txBody>
          <a:bodyPr lIns="45719" rIns="45719"/>
          <a:lstStyle/>
          <a:p>
            <a:pPr>
              <a:lnSpc>
                <a:spcPct val="90000"/>
              </a:lnSpc>
              <a:spcBef>
                <a:spcPts val="1000"/>
              </a:spcBef>
              <a:defRPr sz="2800">
                <a:latin typeface="Bodoni MT"/>
                <a:ea typeface="Bodoni MT"/>
                <a:cs typeface="Bodoni MT"/>
                <a:sym typeface="Bodoni MT"/>
              </a:defRPr>
            </a:pPr>
            <a:endParaRPr/>
          </a:p>
        </p:txBody>
      </p:sp>
      <p:sp>
        <p:nvSpPr>
          <p:cNvPr id="251" name="TextBox 10"/>
          <p:cNvSpPr txBox="1"/>
          <p:nvPr/>
        </p:nvSpPr>
        <p:spPr>
          <a:xfrm>
            <a:off x="665162" y="2570162"/>
            <a:ext cx="5859463" cy="3329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spcBef>
                <a:spcPts val="1200"/>
              </a:spcBef>
            </a:pPr>
            <a:r>
              <a:t>9: Add an Oops sound on loss of life, and death</a:t>
            </a:r>
          </a:p>
          <a:p>
            <a:pPr>
              <a:defRPr i="1">
                <a:solidFill>
                  <a:srgbClr val="0070C0"/>
                </a:solidFill>
              </a:defRPr>
            </a:pPr>
            <a:r>
              <a:t>Fix</a:t>
            </a:r>
            <a:r>
              <a:rPr i="0"/>
              <a:t>: Add music, including Oops sound</a:t>
            </a:r>
          </a:p>
          <a:p>
            <a:pPr>
              <a:spcBef>
                <a:spcPts val="1200"/>
              </a:spcBef>
            </a:pPr>
            <a:r>
              <a:t>10: Not clear when you’ve reached the end game state</a:t>
            </a:r>
          </a:p>
          <a:p>
            <a:pPr>
              <a:defRPr i="1">
                <a:solidFill>
                  <a:srgbClr val="0070C0"/>
                </a:solidFill>
              </a:defRPr>
            </a:pPr>
            <a:r>
              <a:t>Fix</a:t>
            </a:r>
            <a:r>
              <a:rPr i="0"/>
              <a:t>: update instructions in main menu to show that game complete</a:t>
            </a:r>
          </a:p>
          <a:p>
            <a:pPr>
              <a:spcBef>
                <a:spcPts val="1200"/>
              </a:spcBef>
            </a:pPr>
            <a:r>
              <a:t>11: Did not notice collected items in Christmas Room, nor other Christmas Room updates</a:t>
            </a:r>
          </a:p>
          <a:p>
            <a:pPr>
              <a:defRPr i="1">
                <a:solidFill>
                  <a:srgbClr val="0070C0"/>
                </a:solidFill>
              </a:defRPr>
            </a:pPr>
            <a:r>
              <a:t>Fix</a:t>
            </a:r>
            <a:r>
              <a:rPr i="0"/>
              <a:t>: Add text above shelving that collected items will be shown there</a:t>
            </a:r>
          </a:p>
          <a:p>
            <a:pPr>
              <a:defRPr>
                <a:solidFill>
                  <a:srgbClr val="0070C0"/>
                </a:solidFill>
              </a:defRPr>
            </a:pPr>
            <a:r>
              <a:t>Show new aspect of Christmas Room beside completed puzzle before going back to main menu </a:t>
            </a:r>
            <a:r>
              <a:rPr i="1">
                <a:solidFill>
                  <a:srgbClr val="000000"/>
                </a:solidFill>
              </a:rPr>
              <a:t>(shown earlier)</a:t>
            </a:r>
          </a:p>
        </p:txBody>
      </p:sp>
      <p:pic>
        <p:nvPicPr>
          <p:cNvPr id="252" name="Picture 6" descr="Picture 6"/>
          <p:cNvPicPr>
            <a:picLocks noChangeAspect="1"/>
          </p:cNvPicPr>
          <p:nvPr/>
        </p:nvPicPr>
        <p:blipFill>
          <a:blip r:embed="rId4">
            <a:extLst/>
          </a:blip>
          <a:srcRect l="2436" t="48741" r="30554" b="5659"/>
          <a:stretch>
            <a:fillRect/>
          </a:stretch>
        </p:blipFill>
        <p:spPr>
          <a:xfrm>
            <a:off x="736599" y="1069975"/>
            <a:ext cx="2619377" cy="1381125"/>
          </a:xfrm>
          <a:prstGeom prst="rect">
            <a:avLst/>
          </a:prstGeom>
          <a:ln w="12700">
            <a:miter lim="400000"/>
          </a:ln>
        </p:spPr>
      </p:pic>
      <p:pic>
        <p:nvPicPr>
          <p:cNvPr id="253" name="Picture 7" descr="Picture 7"/>
          <p:cNvPicPr>
            <a:picLocks noChangeAspect="1"/>
          </p:cNvPicPr>
          <p:nvPr/>
        </p:nvPicPr>
        <p:blipFill>
          <a:blip r:embed="rId5">
            <a:extLst/>
          </a:blip>
          <a:stretch>
            <a:fillRect/>
          </a:stretch>
        </p:blipFill>
        <p:spPr>
          <a:xfrm>
            <a:off x="6453187" y="2357437"/>
            <a:ext cx="4886326" cy="3786188"/>
          </a:xfrm>
          <a:prstGeom prst="rect">
            <a:avLst/>
          </a:prstGeom>
          <a:ln w="12700">
            <a:miter lim="400000"/>
          </a:ln>
        </p:spPr>
      </p:pic>
      <p:sp>
        <p:nvSpPr>
          <p:cNvPr id="254" name="TextBox 20"/>
          <p:cNvSpPr txBox="1"/>
          <p:nvPr/>
        </p:nvSpPr>
        <p:spPr>
          <a:xfrm>
            <a:off x="3522662" y="1001712"/>
            <a:ext cx="7716838" cy="1310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t>7: Sprite continues to move when window has lost focus</a:t>
            </a:r>
          </a:p>
          <a:p>
            <a:pPr>
              <a:defRPr i="1">
                <a:solidFill>
                  <a:srgbClr val="0070C0"/>
                </a:solidFill>
              </a:defRPr>
            </a:pPr>
            <a:r>
              <a:t>Fix</a:t>
            </a:r>
            <a:r>
              <a:rPr i="0"/>
              <a:t>: pause when window loses focus, and un-pause when focus regained</a:t>
            </a:r>
          </a:p>
          <a:p>
            <a:pPr>
              <a:spcBef>
                <a:spcPts val="1200"/>
              </a:spcBef>
            </a:pPr>
            <a:r>
              <a:t>8: Jump down in kitchen falls past fireplace when it ought to land on top</a:t>
            </a:r>
          </a:p>
          <a:p>
            <a:pPr>
              <a:defRPr i="1">
                <a:solidFill>
                  <a:srgbClr val="0070C0"/>
                </a:solidFill>
              </a:defRPr>
            </a:pPr>
            <a:r>
              <a:t>Fix</a:t>
            </a:r>
            <a:r>
              <a:rPr i="0"/>
              <a:t>: change shelving arrangement so this does not occur</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 name="Picture 3" descr="Picture 3"/>
          <p:cNvPicPr>
            <a:picLocks noChangeAspect="1"/>
          </p:cNvPicPr>
          <p:nvPr/>
        </p:nvPicPr>
        <p:blipFill>
          <a:blip r:embed="rId3">
            <a:extLst/>
          </a:blip>
          <a:stretch>
            <a:fillRect/>
          </a:stretch>
        </p:blipFill>
        <p:spPr>
          <a:xfrm>
            <a:off x="0" y="0"/>
            <a:ext cx="9140825" cy="6858000"/>
          </a:xfrm>
          <a:prstGeom prst="rect">
            <a:avLst/>
          </a:prstGeom>
          <a:ln w="12700">
            <a:miter lim="400000"/>
          </a:ln>
        </p:spPr>
      </p:pic>
      <p:pic>
        <p:nvPicPr>
          <p:cNvPr id="259" name="Picture 8" descr="Picture 8"/>
          <p:cNvPicPr>
            <a:picLocks noChangeAspect="1"/>
          </p:cNvPicPr>
          <p:nvPr/>
        </p:nvPicPr>
        <p:blipFill>
          <a:blip r:embed="rId3">
            <a:extLst/>
          </a:blip>
          <a:stretch>
            <a:fillRect/>
          </a:stretch>
        </p:blipFill>
        <p:spPr>
          <a:xfrm>
            <a:off x="3049587" y="0"/>
            <a:ext cx="9142413" cy="6858000"/>
          </a:xfrm>
          <a:prstGeom prst="rect">
            <a:avLst/>
          </a:prstGeom>
          <a:ln w="12700">
            <a:miter lim="400000"/>
          </a:ln>
        </p:spPr>
      </p:pic>
      <p:sp>
        <p:nvSpPr>
          <p:cNvPr id="260"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endParaRPr/>
          </a:p>
        </p:txBody>
      </p:sp>
      <p:sp>
        <p:nvSpPr>
          <p:cNvPr id="261" name="Title 1"/>
          <p:cNvSpPr txBox="1">
            <a:spLocks noGrp="1"/>
          </p:cNvSpPr>
          <p:nvPr>
            <p:ph type="title"/>
          </p:nvPr>
        </p:nvSpPr>
        <p:spPr>
          <a:xfrm>
            <a:off x="522287" y="365125"/>
            <a:ext cx="11002963" cy="565150"/>
          </a:xfrm>
          <a:prstGeom prst="rect">
            <a:avLst/>
          </a:prstGeom>
          <a:solidFill>
            <a:srgbClr val="FFFFFF"/>
          </a:solidFill>
          <a:ln w="9525">
            <a:solidFill>
              <a:srgbClr val="000000"/>
            </a:solidFill>
            <a:round/>
          </a:ln>
        </p:spPr>
        <p:txBody>
          <a:bodyPr>
            <a:normAutofit/>
          </a:bodyPr>
          <a:lstStyle/>
          <a:p>
            <a:pPr defTabSz="708342">
              <a:tabLst>
                <a:tab pos="5381625" algn="ctr"/>
                <a:tab pos="10856913" algn="r"/>
              </a:tabLst>
              <a:defRPr sz="3007">
                <a:latin typeface="+mn-lt"/>
                <a:ea typeface="+mn-ea"/>
                <a:cs typeface="+mn-cs"/>
                <a:sym typeface="Calibri"/>
              </a:defRPr>
            </a:pPr>
            <a:r>
              <a:rPr dirty="0"/>
              <a:t>	User Feedback – Questionnaire (</a:t>
            </a:r>
            <a:r>
              <a:rPr dirty="0" err="1"/>
              <a:t>i</a:t>
            </a:r>
            <a:r>
              <a:rPr dirty="0"/>
              <a:t>)	</a:t>
            </a:r>
            <a:r>
              <a:rPr i="1" dirty="0"/>
              <a:t>(4)</a:t>
            </a:r>
          </a:p>
        </p:txBody>
      </p:sp>
      <p:sp>
        <p:nvSpPr>
          <p:cNvPr id="262" name="Content Placeholder 2"/>
          <p:cNvSpPr/>
          <p:nvPr/>
        </p:nvSpPr>
        <p:spPr>
          <a:xfrm>
            <a:off x="522287" y="927099"/>
            <a:ext cx="11002963" cy="5246689"/>
          </a:xfrm>
          <a:prstGeom prst="rect">
            <a:avLst/>
          </a:prstGeom>
          <a:solidFill>
            <a:srgbClr val="FFFFFF"/>
          </a:solidFill>
          <a:ln>
            <a:solidFill>
              <a:srgbClr val="000000"/>
            </a:solidFill>
          </a:ln>
        </p:spPr>
        <p:txBody>
          <a:bodyPr lIns="45719" rIns="45719"/>
          <a:lstStyle/>
          <a:p>
            <a:pPr>
              <a:lnSpc>
                <a:spcPct val="90000"/>
              </a:lnSpc>
              <a:spcBef>
                <a:spcPts val="1000"/>
              </a:spcBef>
              <a:defRPr sz="2800">
                <a:latin typeface="Bodoni MT"/>
                <a:ea typeface="Bodoni MT"/>
                <a:cs typeface="Bodoni MT"/>
                <a:sym typeface="Bodoni MT"/>
              </a:defRPr>
            </a:pPr>
            <a:endParaRPr/>
          </a:p>
        </p:txBody>
      </p:sp>
      <p:graphicFrame>
        <p:nvGraphicFramePr>
          <p:cNvPr id="263" name="Table"/>
          <p:cNvGraphicFramePr/>
          <p:nvPr>
            <p:extLst>
              <p:ext uri="{D42A27DB-BD31-4B8C-83A1-F6EECF244321}">
                <p14:modId xmlns:p14="http://schemas.microsoft.com/office/powerpoint/2010/main" val="3346910817"/>
              </p:ext>
            </p:extLst>
          </p:nvPr>
        </p:nvGraphicFramePr>
        <p:xfrm>
          <a:off x="915988" y="1050607"/>
          <a:ext cx="10215560" cy="4756785"/>
        </p:xfrm>
        <a:graphic>
          <a:graphicData uri="http://schemas.openxmlformats.org/drawingml/2006/table">
            <a:tbl>
              <a:tblPr>
                <a:tableStyleId>{4C3C2611-4C71-4FC5-86AE-919BDF0F9419}</a:tableStyleId>
              </a:tblPr>
              <a:tblGrid>
                <a:gridCol w="5500687">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69962">
                  <a:extLst>
                    <a:ext uri="{9D8B030D-6E8A-4147-A177-3AD203B41FA5}">
                      <a16:colId xmlns:a16="http://schemas.microsoft.com/office/drawing/2014/main" val="20002"/>
                    </a:ext>
                  </a:extLst>
                </a:gridCol>
                <a:gridCol w="925512">
                  <a:extLst>
                    <a:ext uri="{9D8B030D-6E8A-4147-A177-3AD203B41FA5}">
                      <a16:colId xmlns:a16="http://schemas.microsoft.com/office/drawing/2014/main" val="20003"/>
                    </a:ext>
                  </a:extLst>
                </a:gridCol>
                <a:gridCol w="820737">
                  <a:extLst>
                    <a:ext uri="{9D8B030D-6E8A-4147-A177-3AD203B41FA5}">
                      <a16:colId xmlns:a16="http://schemas.microsoft.com/office/drawing/2014/main" val="20004"/>
                    </a:ext>
                  </a:extLst>
                </a:gridCol>
                <a:gridCol w="998537">
                  <a:extLst>
                    <a:ext uri="{9D8B030D-6E8A-4147-A177-3AD203B41FA5}">
                      <a16:colId xmlns:a16="http://schemas.microsoft.com/office/drawing/2014/main" val="20005"/>
                    </a:ext>
                  </a:extLst>
                </a:gridCol>
              </a:tblGrid>
              <a:tr h="600075">
                <a:tc>
                  <a:txBody>
                    <a:bodyPr/>
                    <a:lstStyle/>
                    <a:p>
                      <a:pPr algn="l">
                        <a:defRPr sz="1600" b="1">
                          <a:solidFill>
                            <a:srgbClr val="FFFFFF"/>
                          </a:solidFill>
                        </a:defRPr>
                      </a:pPr>
                      <a:endParaRPr dirty="0"/>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Strongly Disagree</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Disagree</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Neutral</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Agree</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Strongly Agree</a:t>
                      </a:r>
                    </a:p>
                  </a:txBody>
                  <a:tcPr marL="45720" marR="45720" horzOverflow="overflow">
                    <a:lnB w="38100">
                      <a:solidFill>
                        <a:srgbClr val="FFFFFF"/>
                      </a:solidFill>
                    </a:lnB>
                    <a:solidFill>
                      <a:srgbClr val="2E75B6"/>
                    </a:solidFill>
                  </a:tcPr>
                </a:tc>
                <a:extLst>
                  <a:ext uri="{0D108BD9-81ED-4DB2-BD59-A6C34878D82A}">
                    <a16:rowId xmlns:a16="http://schemas.microsoft.com/office/drawing/2014/main" val="10000"/>
                  </a:ext>
                </a:extLst>
              </a:tr>
              <a:tr h="409575">
                <a:tc>
                  <a:txBody>
                    <a:bodyPr/>
                    <a:lstStyle/>
                    <a:p>
                      <a:pPr algn="l">
                        <a:defRPr sz="1800"/>
                      </a:pPr>
                      <a:r>
                        <a:t>The game was fun to play</a:t>
                      </a:r>
                    </a:p>
                  </a:txBody>
                  <a:tcPr marL="45720" marR="45720" horzOverflow="overflow">
                    <a:lnT w="38100">
                      <a:solidFill>
                        <a:srgbClr val="FFFFFF"/>
                      </a:solidFill>
                    </a:lnT>
                    <a:solidFill>
                      <a:srgbClr val="DEEBF7"/>
                    </a:solidFill>
                  </a:tcPr>
                </a:tc>
                <a:tc>
                  <a:txBody>
                    <a:bodyPr/>
                    <a:lstStyle/>
                    <a:p>
                      <a:pPr algn="ctr">
                        <a:defRPr sz="1600"/>
                      </a:pPr>
                      <a:endParaRPr/>
                    </a:p>
                  </a:txBody>
                  <a:tcPr marL="45720" marR="45720" anchor="ctr" horzOverflow="overflow">
                    <a:lnT w="38100">
                      <a:solidFill>
                        <a:srgbClr val="FFFFFF"/>
                      </a:solidFill>
                    </a:lnT>
                    <a:solidFill>
                      <a:srgbClr val="DEEBF7"/>
                    </a:solidFill>
                  </a:tcPr>
                </a:tc>
                <a:tc>
                  <a:txBody>
                    <a:bodyPr/>
                    <a:lstStyle/>
                    <a:p>
                      <a:pPr algn="ctr">
                        <a:defRPr sz="1600"/>
                      </a:pPr>
                      <a:endParaRPr/>
                    </a:p>
                  </a:txBody>
                  <a:tcPr marL="45720" marR="45720" anchor="ctr" horzOverflow="overflow">
                    <a:lnT w="38100">
                      <a:solidFill>
                        <a:srgbClr val="FFFFFF"/>
                      </a:solidFill>
                    </a:lnT>
                    <a:solidFill>
                      <a:srgbClr val="DEEBF7"/>
                    </a:solidFill>
                  </a:tcPr>
                </a:tc>
                <a:tc>
                  <a:txBody>
                    <a:bodyPr/>
                    <a:lstStyle/>
                    <a:p>
                      <a:pPr algn="ctr">
                        <a:defRPr sz="1800"/>
                      </a:pPr>
                      <a:r>
                        <a:rPr sz="2000" dirty="0">
                          <a:latin typeface="Wingdings"/>
                          <a:ea typeface="Wingdings"/>
                          <a:cs typeface="Wingdings"/>
                          <a:sym typeface="Wingdings"/>
                        </a:rPr>
                        <a:t>✓</a:t>
                      </a:r>
                    </a:p>
                  </a:txBody>
                  <a:tcPr marL="45720" marR="45720" anchor="ctr" horzOverflow="overflow">
                    <a:lnT w="38100">
                      <a:solidFill>
                        <a:srgbClr val="FFFFFF"/>
                      </a:solidFill>
                    </a:lnT>
                    <a:solidFill>
                      <a:srgbClr val="DEEBF7"/>
                    </a:solidFill>
                  </a:tcPr>
                </a:tc>
                <a:tc>
                  <a:txBody>
                    <a:bodyPr/>
                    <a:lstStyle/>
                    <a:p>
                      <a:pPr algn="ctr">
                        <a:defRPr sz="1800"/>
                      </a:pPr>
                      <a:r>
                        <a:rPr sz="2000">
                          <a:latin typeface="Wingdings"/>
                          <a:ea typeface="Wingdings"/>
                          <a:cs typeface="Wingdings"/>
                          <a:sym typeface="Wingdings"/>
                        </a:rPr>
                        <a:t>✓✓</a:t>
                      </a:r>
                    </a:p>
                  </a:txBody>
                  <a:tcPr marL="45720" marR="45720" anchor="ctr" horzOverflow="overflow">
                    <a:lnT w="38100">
                      <a:solidFill>
                        <a:srgbClr val="FFFFFF"/>
                      </a:solidFill>
                    </a:lnT>
                    <a:solidFill>
                      <a:srgbClr val="DEEBF7"/>
                    </a:solidFill>
                  </a:tcPr>
                </a:tc>
                <a:tc>
                  <a:txBody>
                    <a:bodyPr/>
                    <a:lstStyle/>
                    <a:p>
                      <a:pPr algn="ctr">
                        <a:defRPr sz="1600"/>
                      </a:pPr>
                      <a:endParaRPr/>
                    </a:p>
                  </a:txBody>
                  <a:tcPr marL="45720" marR="45720" anchor="ctr" horzOverflow="overflow">
                    <a:lnT w="38100">
                      <a:solidFill>
                        <a:srgbClr val="FFFFFF"/>
                      </a:solidFill>
                    </a:lnT>
                    <a:solidFill>
                      <a:srgbClr val="DEEBF7"/>
                    </a:solidFill>
                  </a:tcPr>
                </a:tc>
                <a:extLst>
                  <a:ext uri="{0D108BD9-81ED-4DB2-BD59-A6C34878D82A}">
                    <a16:rowId xmlns:a16="http://schemas.microsoft.com/office/drawing/2014/main" val="10001"/>
                  </a:ext>
                </a:extLst>
              </a:tr>
              <a:tr h="396875">
                <a:tc>
                  <a:txBody>
                    <a:bodyPr/>
                    <a:lstStyle/>
                    <a:p>
                      <a:pPr algn="l">
                        <a:defRPr sz="1800"/>
                      </a:pPr>
                      <a:r>
                        <a:t>It felt festive (good for Christmas)</a:t>
                      </a:r>
                    </a:p>
                  </a:txBody>
                  <a:tcPr marL="45720" marR="45720"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BDD7EE"/>
                    </a:solidFill>
                  </a:tcPr>
                </a:tc>
                <a:extLst>
                  <a:ext uri="{0D108BD9-81ED-4DB2-BD59-A6C34878D82A}">
                    <a16:rowId xmlns:a16="http://schemas.microsoft.com/office/drawing/2014/main" val="10002"/>
                  </a:ext>
                </a:extLst>
              </a:tr>
              <a:tr h="396875">
                <a:tc>
                  <a:txBody>
                    <a:bodyPr/>
                    <a:lstStyle/>
                    <a:p>
                      <a:pPr algn="l">
                        <a:defRPr sz="1800"/>
                      </a:pPr>
                      <a:r>
                        <a:t>The game flowed smoothly</a:t>
                      </a:r>
                    </a:p>
                  </a:txBody>
                  <a:tcPr marL="45720" marR="45720"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DEEBF7"/>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DEEBF7"/>
                    </a:solidFill>
                  </a:tcPr>
                </a:tc>
                <a:tc>
                  <a:txBody>
                    <a:bodyPr/>
                    <a:lstStyle/>
                    <a:p>
                      <a:pPr algn="ctr">
                        <a:defRPr sz="1600"/>
                      </a:pPr>
                      <a:endParaRPr/>
                    </a:p>
                  </a:txBody>
                  <a:tcPr marL="45720" marR="45720" anchor="ctr" horzOverflow="overflow">
                    <a:solidFill>
                      <a:srgbClr val="DEEBF7"/>
                    </a:solidFill>
                  </a:tcPr>
                </a:tc>
                <a:extLst>
                  <a:ext uri="{0D108BD9-81ED-4DB2-BD59-A6C34878D82A}">
                    <a16:rowId xmlns:a16="http://schemas.microsoft.com/office/drawing/2014/main" val="10003"/>
                  </a:ext>
                </a:extLst>
              </a:tr>
              <a:tr h="638175">
                <a:tc>
                  <a:txBody>
                    <a:bodyPr/>
                    <a:lstStyle/>
                    <a:p>
                      <a:pPr algn="l">
                        <a:defRPr sz="1800"/>
                      </a:pPr>
                      <a:r>
                        <a:t>I was happy with the length of time to complete the game</a:t>
                      </a:r>
                    </a:p>
                  </a:txBody>
                  <a:tcPr marL="45720" marR="45720"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BDD7EE"/>
                    </a:solidFill>
                  </a:tcPr>
                </a:tc>
                <a:extLst>
                  <a:ext uri="{0D108BD9-81ED-4DB2-BD59-A6C34878D82A}">
                    <a16:rowId xmlns:a16="http://schemas.microsoft.com/office/drawing/2014/main" val="10004"/>
                  </a:ext>
                </a:extLst>
              </a:tr>
              <a:tr h="396875">
                <a:tc>
                  <a:txBody>
                    <a:bodyPr/>
                    <a:lstStyle/>
                    <a:p>
                      <a:pPr algn="l">
                        <a:defRPr sz="1800"/>
                      </a:pPr>
                      <a:r>
                        <a:t>I found it easy to move the player where I wanted</a:t>
                      </a:r>
                    </a:p>
                  </a:txBody>
                  <a:tcPr marL="45720" marR="45720"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2000"/>
                      </a:pPr>
                      <a:endParaRPr/>
                    </a:p>
                  </a:txBody>
                  <a:tcPr marL="45720" marR="45720" anchor="ctr" horzOverflow="overflow">
                    <a:solidFill>
                      <a:srgbClr val="DEEBF7"/>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DEEBF7"/>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DEEBF7"/>
                    </a:solidFill>
                  </a:tcPr>
                </a:tc>
                <a:extLst>
                  <a:ext uri="{0D108BD9-81ED-4DB2-BD59-A6C34878D82A}">
                    <a16:rowId xmlns:a16="http://schemas.microsoft.com/office/drawing/2014/main" val="10005"/>
                  </a:ext>
                </a:extLst>
              </a:tr>
              <a:tr h="638175">
                <a:tc>
                  <a:txBody>
                    <a:bodyPr/>
                    <a:lstStyle/>
                    <a:p>
                      <a:pPr algn="l">
                        <a:defRPr sz="1800"/>
                      </a:pPr>
                      <a:r>
                        <a:t>I found the design attractive (characters, backgrounds, puzzles)</a:t>
                      </a:r>
                    </a:p>
                  </a:txBody>
                  <a:tcPr marL="45720" marR="45720"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BDD7EE"/>
                    </a:solidFill>
                  </a:tcPr>
                </a:tc>
                <a:extLst>
                  <a:ext uri="{0D108BD9-81ED-4DB2-BD59-A6C34878D82A}">
                    <a16:rowId xmlns:a16="http://schemas.microsoft.com/office/drawing/2014/main" val="10006"/>
                  </a:ext>
                </a:extLst>
              </a:tr>
              <a:tr h="638175">
                <a:tc>
                  <a:txBody>
                    <a:bodyPr/>
                    <a:lstStyle/>
                    <a:p>
                      <a:pPr algn="l">
                        <a:defRPr sz="1800"/>
                      </a:pPr>
                      <a:r>
                        <a:t>The game flowed well between platforms and puzzles</a:t>
                      </a:r>
                    </a:p>
                  </a:txBody>
                  <a:tcPr marL="45720" marR="45720"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2000"/>
                      </a:pPr>
                      <a:endParaRPr/>
                    </a:p>
                  </a:txBody>
                  <a:tcPr marL="45720" marR="45720" anchor="ctr" horzOverflow="overflow">
                    <a:solidFill>
                      <a:srgbClr val="DEEBF7"/>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DEEBF7"/>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DEEBF7"/>
                    </a:solidFill>
                  </a:tcPr>
                </a:tc>
                <a:tc>
                  <a:txBody>
                    <a:bodyPr/>
                    <a:lstStyle/>
                    <a:p>
                      <a:pPr algn="ctr">
                        <a:defRPr sz="1600"/>
                      </a:pPr>
                      <a:endParaRPr/>
                    </a:p>
                  </a:txBody>
                  <a:tcPr marL="45720" marR="45720" anchor="ctr" horzOverflow="overflow">
                    <a:solidFill>
                      <a:srgbClr val="DEEBF7"/>
                    </a:solidFill>
                  </a:tcPr>
                </a:tc>
                <a:extLst>
                  <a:ext uri="{0D108BD9-81ED-4DB2-BD59-A6C34878D82A}">
                    <a16:rowId xmlns:a16="http://schemas.microsoft.com/office/drawing/2014/main" val="10007"/>
                  </a:ext>
                </a:extLst>
              </a:tr>
              <a:tr h="638175">
                <a:tc>
                  <a:txBody>
                    <a:bodyPr/>
                    <a:lstStyle/>
                    <a:p>
                      <a:pPr algn="l">
                        <a:defRPr sz="1800"/>
                      </a:pPr>
                      <a:r>
                        <a:t>I thought the idea of the Christmas room integrated well with the game</a:t>
                      </a:r>
                    </a:p>
                  </a:txBody>
                  <a:tcPr marL="45720" marR="45720"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BDD7EE"/>
                    </a:solidFill>
                  </a:tcPr>
                </a:tc>
                <a:tc>
                  <a:txBody>
                    <a:bodyPr/>
                    <a:lstStyle/>
                    <a:p>
                      <a:pPr algn="ctr">
                        <a:defRPr sz="1600"/>
                      </a:pPr>
                      <a:endParaRPr dirty="0"/>
                    </a:p>
                  </a:txBody>
                  <a:tcPr marL="45720" marR="45720" anchor="ctr" horzOverflow="overflow">
                    <a:solidFill>
                      <a:srgbClr val="BDD7EE"/>
                    </a:solidFill>
                  </a:tcPr>
                </a:tc>
                <a:extLst>
                  <a:ext uri="{0D108BD9-81ED-4DB2-BD59-A6C34878D82A}">
                    <a16:rowId xmlns:a16="http://schemas.microsoft.com/office/drawing/2014/main" val="10008"/>
                  </a:ext>
                </a:extLst>
              </a:tr>
            </a:tbl>
          </a:graphicData>
        </a:graphic>
      </p:graphicFrame>
      <p:sp>
        <p:nvSpPr>
          <p:cNvPr id="264" name="TextBox 12"/>
          <p:cNvSpPr txBox="1"/>
          <p:nvPr/>
        </p:nvSpPr>
        <p:spPr>
          <a:xfrm>
            <a:off x="879475" y="5786437"/>
            <a:ext cx="10217150" cy="3327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600" i="1"/>
            </a:lvl1pPr>
          </a:lstStyle>
          <a:p>
            <a:r>
              <a:t>Based on feedback from three testers, and before we did all the fixes arising from their observations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 name="Picture 3" descr="Picture 3"/>
          <p:cNvPicPr>
            <a:picLocks noChangeAspect="1"/>
          </p:cNvPicPr>
          <p:nvPr/>
        </p:nvPicPr>
        <p:blipFill>
          <a:blip r:embed="rId3">
            <a:extLst/>
          </a:blip>
          <a:stretch>
            <a:fillRect/>
          </a:stretch>
        </p:blipFill>
        <p:spPr>
          <a:xfrm>
            <a:off x="0" y="0"/>
            <a:ext cx="9140825" cy="6858000"/>
          </a:xfrm>
          <a:prstGeom prst="rect">
            <a:avLst/>
          </a:prstGeom>
          <a:ln w="12700">
            <a:miter lim="400000"/>
          </a:ln>
        </p:spPr>
      </p:pic>
      <p:pic>
        <p:nvPicPr>
          <p:cNvPr id="269" name="Picture 8" descr="Picture 8"/>
          <p:cNvPicPr>
            <a:picLocks noChangeAspect="1"/>
          </p:cNvPicPr>
          <p:nvPr/>
        </p:nvPicPr>
        <p:blipFill>
          <a:blip r:embed="rId3">
            <a:extLst/>
          </a:blip>
          <a:stretch>
            <a:fillRect/>
          </a:stretch>
        </p:blipFill>
        <p:spPr>
          <a:xfrm>
            <a:off x="3049587" y="0"/>
            <a:ext cx="9142413" cy="6858000"/>
          </a:xfrm>
          <a:prstGeom prst="rect">
            <a:avLst/>
          </a:prstGeom>
          <a:ln w="12700">
            <a:miter lim="400000"/>
          </a:ln>
        </p:spPr>
      </p:pic>
      <p:sp>
        <p:nvSpPr>
          <p:cNvPr id="270"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endParaRPr/>
          </a:p>
        </p:txBody>
      </p:sp>
      <p:sp>
        <p:nvSpPr>
          <p:cNvPr id="271" name="Title 1"/>
          <p:cNvSpPr txBox="1">
            <a:spLocks noGrp="1"/>
          </p:cNvSpPr>
          <p:nvPr>
            <p:ph type="title"/>
          </p:nvPr>
        </p:nvSpPr>
        <p:spPr>
          <a:xfrm>
            <a:off x="522287" y="365125"/>
            <a:ext cx="11002963" cy="565150"/>
          </a:xfrm>
          <a:prstGeom prst="rect">
            <a:avLst/>
          </a:prstGeom>
          <a:solidFill>
            <a:srgbClr val="FFFFFF"/>
          </a:solidFill>
          <a:ln w="9525">
            <a:solidFill>
              <a:srgbClr val="000000"/>
            </a:solidFill>
            <a:round/>
          </a:ln>
        </p:spPr>
        <p:txBody>
          <a:bodyPr>
            <a:normAutofit/>
          </a:bodyPr>
          <a:lstStyle/>
          <a:p>
            <a:pPr defTabSz="708342">
              <a:tabLst>
                <a:tab pos="5381625" algn="ctr"/>
                <a:tab pos="10764838" algn="r"/>
              </a:tabLst>
              <a:defRPr sz="3007">
                <a:latin typeface="+mn-lt"/>
                <a:ea typeface="+mn-ea"/>
                <a:cs typeface="+mn-cs"/>
                <a:sym typeface="Calibri"/>
              </a:defRPr>
            </a:pPr>
            <a:r>
              <a:rPr dirty="0"/>
              <a:t>	User Feedback – Questionnaire (ii)	</a:t>
            </a:r>
            <a:r>
              <a:rPr i="1" dirty="0"/>
              <a:t>(4)</a:t>
            </a:r>
          </a:p>
        </p:txBody>
      </p:sp>
      <p:sp>
        <p:nvSpPr>
          <p:cNvPr id="272" name="Content Placeholder 2"/>
          <p:cNvSpPr/>
          <p:nvPr/>
        </p:nvSpPr>
        <p:spPr>
          <a:xfrm>
            <a:off x="522287" y="927099"/>
            <a:ext cx="11002963" cy="5246689"/>
          </a:xfrm>
          <a:prstGeom prst="rect">
            <a:avLst/>
          </a:prstGeom>
          <a:solidFill>
            <a:srgbClr val="FFFFFF"/>
          </a:solidFill>
          <a:ln>
            <a:solidFill>
              <a:srgbClr val="000000"/>
            </a:solidFill>
          </a:ln>
        </p:spPr>
        <p:txBody>
          <a:bodyPr lIns="45719" rIns="45719"/>
          <a:lstStyle/>
          <a:p>
            <a:pPr>
              <a:lnSpc>
                <a:spcPct val="90000"/>
              </a:lnSpc>
              <a:spcBef>
                <a:spcPts val="1000"/>
              </a:spcBef>
              <a:defRPr sz="2800">
                <a:latin typeface="Bodoni MT"/>
                <a:ea typeface="Bodoni MT"/>
                <a:cs typeface="Bodoni MT"/>
                <a:sym typeface="Bodoni MT"/>
              </a:defRPr>
            </a:pPr>
            <a:endParaRPr/>
          </a:p>
        </p:txBody>
      </p:sp>
      <p:graphicFrame>
        <p:nvGraphicFramePr>
          <p:cNvPr id="273" name="Table"/>
          <p:cNvGraphicFramePr/>
          <p:nvPr>
            <p:extLst>
              <p:ext uri="{D42A27DB-BD31-4B8C-83A1-F6EECF244321}">
                <p14:modId xmlns:p14="http://schemas.microsoft.com/office/powerpoint/2010/main" val="2867559060"/>
              </p:ext>
            </p:extLst>
          </p:nvPr>
        </p:nvGraphicFramePr>
        <p:xfrm>
          <a:off x="879475" y="1050607"/>
          <a:ext cx="10215560" cy="4756785"/>
        </p:xfrm>
        <a:graphic>
          <a:graphicData uri="http://schemas.openxmlformats.org/drawingml/2006/table">
            <a:tbl>
              <a:tblPr>
                <a:tableStyleId>{4C3C2611-4C71-4FC5-86AE-919BDF0F9419}</a:tableStyleId>
              </a:tblPr>
              <a:tblGrid>
                <a:gridCol w="5500687">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69962">
                  <a:extLst>
                    <a:ext uri="{9D8B030D-6E8A-4147-A177-3AD203B41FA5}">
                      <a16:colId xmlns:a16="http://schemas.microsoft.com/office/drawing/2014/main" val="20002"/>
                    </a:ext>
                  </a:extLst>
                </a:gridCol>
                <a:gridCol w="925512">
                  <a:extLst>
                    <a:ext uri="{9D8B030D-6E8A-4147-A177-3AD203B41FA5}">
                      <a16:colId xmlns:a16="http://schemas.microsoft.com/office/drawing/2014/main" val="20003"/>
                    </a:ext>
                  </a:extLst>
                </a:gridCol>
                <a:gridCol w="820737">
                  <a:extLst>
                    <a:ext uri="{9D8B030D-6E8A-4147-A177-3AD203B41FA5}">
                      <a16:colId xmlns:a16="http://schemas.microsoft.com/office/drawing/2014/main" val="20004"/>
                    </a:ext>
                  </a:extLst>
                </a:gridCol>
                <a:gridCol w="998537">
                  <a:extLst>
                    <a:ext uri="{9D8B030D-6E8A-4147-A177-3AD203B41FA5}">
                      <a16:colId xmlns:a16="http://schemas.microsoft.com/office/drawing/2014/main" val="20005"/>
                    </a:ext>
                  </a:extLst>
                </a:gridCol>
              </a:tblGrid>
              <a:tr h="600075">
                <a:tc>
                  <a:txBody>
                    <a:bodyPr/>
                    <a:lstStyle/>
                    <a:p>
                      <a:pPr algn="l">
                        <a:defRPr sz="1600" b="1">
                          <a:solidFill>
                            <a:srgbClr val="FFFFFF"/>
                          </a:solidFill>
                        </a:defRPr>
                      </a:pPr>
                      <a:endParaRPr dirty="0"/>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Strongly Disagree</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Disagree</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Neutral</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Agree</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Strongly Agree</a:t>
                      </a:r>
                    </a:p>
                  </a:txBody>
                  <a:tcPr marL="45720" marR="45720" horzOverflow="overflow">
                    <a:lnB w="38100">
                      <a:solidFill>
                        <a:srgbClr val="FFFFFF"/>
                      </a:solidFill>
                    </a:lnB>
                    <a:solidFill>
                      <a:srgbClr val="2E75B6"/>
                    </a:solidFill>
                  </a:tcPr>
                </a:tc>
                <a:extLst>
                  <a:ext uri="{0D108BD9-81ED-4DB2-BD59-A6C34878D82A}">
                    <a16:rowId xmlns:a16="http://schemas.microsoft.com/office/drawing/2014/main" val="10000"/>
                  </a:ext>
                </a:extLst>
              </a:tr>
              <a:tr h="409575">
                <a:tc>
                  <a:txBody>
                    <a:bodyPr/>
                    <a:lstStyle/>
                    <a:p>
                      <a:pPr algn="l">
                        <a:defRPr sz="1800"/>
                      </a:pPr>
                      <a:r>
                        <a:t>The game was fun to play</a:t>
                      </a:r>
                    </a:p>
                  </a:txBody>
                  <a:tcPr marL="45720" marR="45720" horzOverflow="overflow">
                    <a:lnT w="38100">
                      <a:solidFill>
                        <a:srgbClr val="FFFFFF"/>
                      </a:solidFill>
                    </a:lnT>
                    <a:solidFill>
                      <a:srgbClr val="DEEBF7"/>
                    </a:solidFill>
                  </a:tcPr>
                </a:tc>
                <a:tc>
                  <a:txBody>
                    <a:bodyPr/>
                    <a:lstStyle/>
                    <a:p>
                      <a:pPr algn="ctr">
                        <a:defRPr sz="1600"/>
                      </a:pPr>
                      <a:endParaRPr/>
                    </a:p>
                  </a:txBody>
                  <a:tcPr marL="45720" marR="45720" anchor="ctr" horzOverflow="overflow">
                    <a:lnT w="38100">
                      <a:solidFill>
                        <a:srgbClr val="FFFFFF"/>
                      </a:solidFill>
                    </a:lnT>
                    <a:solidFill>
                      <a:srgbClr val="DEEBF7"/>
                    </a:solidFill>
                  </a:tcPr>
                </a:tc>
                <a:tc>
                  <a:txBody>
                    <a:bodyPr/>
                    <a:lstStyle/>
                    <a:p>
                      <a:pPr algn="ctr">
                        <a:defRPr sz="1600"/>
                      </a:pPr>
                      <a:endParaRPr/>
                    </a:p>
                  </a:txBody>
                  <a:tcPr marL="45720" marR="45720" anchor="ctr" horzOverflow="overflow">
                    <a:lnT w="38100">
                      <a:solidFill>
                        <a:srgbClr val="FFFFFF"/>
                      </a:solidFill>
                    </a:lnT>
                    <a:solidFill>
                      <a:srgbClr val="DEEBF7"/>
                    </a:solidFill>
                  </a:tcPr>
                </a:tc>
                <a:tc>
                  <a:txBody>
                    <a:bodyPr/>
                    <a:lstStyle/>
                    <a:p>
                      <a:pPr algn="ctr">
                        <a:defRPr sz="1600"/>
                      </a:pPr>
                      <a:endParaRPr/>
                    </a:p>
                  </a:txBody>
                  <a:tcPr marL="45720" marR="45720" anchor="ctr" horzOverflow="overflow">
                    <a:lnT w="38100">
                      <a:solidFill>
                        <a:srgbClr val="FFFFFF"/>
                      </a:solidFill>
                    </a:lnT>
                    <a:solidFill>
                      <a:srgbClr val="DEEBF7"/>
                    </a:solidFill>
                  </a:tcPr>
                </a:tc>
                <a:tc>
                  <a:txBody>
                    <a:bodyPr/>
                    <a:lstStyle/>
                    <a:p>
                      <a:pPr algn="ctr">
                        <a:defRPr sz="2000">
                          <a:latin typeface="Wingdings"/>
                          <a:ea typeface="Wingdings"/>
                          <a:cs typeface="Wingdings"/>
                          <a:sym typeface="Wingdings"/>
                        </a:defRPr>
                      </a:pPr>
                      <a:r>
                        <a:t>✓✓</a:t>
                      </a:r>
                      <a:r>
                        <a:rPr>
                          <a:solidFill>
                            <a:srgbClr val="FF0000"/>
                          </a:solidFill>
                        </a:rPr>
                        <a:t>✓</a:t>
                      </a:r>
                    </a:p>
                  </a:txBody>
                  <a:tcPr marL="45720" marR="45720" anchor="ctr" horzOverflow="overflow">
                    <a:lnT w="38100">
                      <a:solidFill>
                        <a:srgbClr val="FFFFFF"/>
                      </a:solidFill>
                    </a:lnT>
                    <a:solidFill>
                      <a:srgbClr val="DEEBF7"/>
                    </a:solidFill>
                  </a:tcPr>
                </a:tc>
                <a:tc>
                  <a:txBody>
                    <a:bodyPr/>
                    <a:lstStyle/>
                    <a:p>
                      <a:pPr algn="ctr">
                        <a:defRPr sz="1600"/>
                      </a:pPr>
                      <a:endParaRPr/>
                    </a:p>
                  </a:txBody>
                  <a:tcPr marL="45720" marR="45720" anchor="ctr" horzOverflow="overflow">
                    <a:lnT w="38100">
                      <a:solidFill>
                        <a:srgbClr val="FFFFFF"/>
                      </a:solidFill>
                    </a:lnT>
                    <a:solidFill>
                      <a:srgbClr val="DEEBF7"/>
                    </a:solidFill>
                  </a:tcPr>
                </a:tc>
                <a:extLst>
                  <a:ext uri="{0D108BD9-81ED-4DB2-BD59-A6C34878D82A}">
                    <a16:rowId xmlns:a16="http://schemas.microsoft.com/office/drawing/2014/main" val="10001"/>
                  </a:ext>
                </a:extLst>
              </a:tr>
              <a:tr h="396875">
                <a:tc>
                  <a:txBody>
                    <a:bodyPr/>
                    <a:lstStyle/>
                    <a:p>
                      <a:pPr algn="l">
                        <a:defRPr sz="1800"/>
                      </a:pPr>
                      <a:r>
                        <a:t>It felt festive (good for Christmas)</a:t>
                      </a:r>
                    </a:p>
                  </a:txBody>
                  <a:tcPr marL="45720" marR="45720"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BDD7EE"/>
                    </a:solidFill>
                  </a:tcPr>
                </a:tc>
                <a:extLst>
                  <a:ext uri="{0D108BD9-81ED-4DB2-BD59-A6C34878D82A}">
                    <a16:rowId xmlns:a16="http://schemas.microsoft.com/office/drawing/2014/main" val="10002"/>
                  </a:ext>
                </a:extLst>
              </a:tr>
              <a:tr h="396875">
                <a:tc>
                  <a:txBody>
                    <a:bodyPr/>
                    <a:lstStyle/>
                    <a:p>
                      <a:pPr algn="l">
                        <a:defRPr sz="1800"/>
                      </a:pPr>
                      <a:r>
                        <a:t>The game flowed smoothly</a:t>
                      </a:r>
                    </a:p>
                  </a:txBody>
                  <a:tcPr marL="45720" marR="45720"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DEEBF7"/>
                    </a:solidFill>
                  </a:tcPr>
                </a:tc>
                <a:tc>
                  <a:txBody>
                    <a:bodyPr/>
                    <a:lstStyle/>
                    <a:p>
                      <a:pPr algn="ctr">
                        <a:defRPr sz="2000">
                          <a:latin typeface="Wingdings"/>
                          <a:ea typeface="Wingdings"/>
                          <a:cs typeface="Wingdings"/>
                          <a:sym typeface="Wingdings"/>
                        </a:defRPr>
                      </a:pPr>
                      <a:r>
                        <a:t>✓</a:t>
                      </a:r>
                      <a:r>
                        <a:rPr>
                          <a:solidFill>
                            <a:srgbClr val="FF0000"/>
                          </a:solidFill>
                        </a:rPr>
                        <a:t>✓</a:t>
                      </a:r>
                    </a:p>
                  </a:txBody>
                  <a:tcPr marL="45720" marR="45720" anchor="ctr" horzOverflow="overflow">
                    <a:solidFill>
                      <a:srgbClr val="DEEBF7"/>
                    </a:solidFill>
                  </a:tcPr>
                </a:tc>
                <a:tc>
                  <a:txBody>
                    <a:bodyPr/>
                    <a:lstStyle/>
                    <a:p>
                      <a:pPr algn="ctr">
                        <a:defRPr sz="1600"/>
                      </a:pPr>
                      <a:endParaRPr/>
                    </a:p>
                  </a:txBody>
                  <a:tcPr marL="45720" marR="45720" anchor="ctr" horzOverflow="overflow">
                    <a:solidFill>
                      <a:srgbClr val="DEEBF7"/>
                    </a:solidFill>
                  </a:tcPr>
                </a:tc>
                <a:extLst>
                  <a:ext uri="{0D108BD9-81ED-4DB2-BD59-A6C34878D82A}">
                    <a16:rowId xmlns:a16="http://schemas.microsoft.com/office/drawing/2014/main" val="10003"/>
                  </a:ext>
                </a:extLst>
              </a:tr>
              <a:tr h="638175">
                <a:tc>
                  <a:txBody>
                    <a:bodyPr/>
                    <a:lstStyle/>
                    <a:p>
                      <a:pPr algn="l">
                        <a:defRPr sz="1800"/>
                      </a:pPr>
                      <a:r>
                        <a:t>I was happy with the length of time to complete the game</a:t>
                      </a:r>
                    </a:p>
                  </a:txBody>
                  <a:tcPr marL="45720" marR="45720"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BDD7EE"/>
                    </a:solidFill>
                  </a:tcPr>
                </a:tc>
                <a:extLst>
                  <a:ext uri="{0D108BD9-81ED-4DB2-BD59-A6C34878D82A}">
                    <a16:rowId xmlns:a16="http://schemas.microsoft.com/office/drawing/2014/main" val="10004"/>
                  </a:ext>
                </a:extLst>
              </a:tr>
              <a:tr h="396875">
                <a:tc>
                  <a:txBody>
                    <a:bodyPr/>
                    <a:lstStyle/>
                    <a:p>
                      <a:pPr algn="l">
                        <a:defRPr sz="1800"/>
                      </a:pPr>
                      <a:r>
                        <a:t>I found it easy to move the player where I wanted</a:t>
                      </a:r>
                    </a:p>
                  </a:txBody>
                  <a:tcPr marL="45720" marR="45720"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2000"/>
                      </a:pPr>
                      <a:endParaRPr/>
                    </a:p>
                  </a:txBody>
                  <a:tcPr marL="45720" marR="45720" anchor="ctr" horzOverflow="overflow">
                    <a:solidFill>
                      <a:srgbClr val="DEEBF7"/>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DEEBF7"/>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DEEBF7"/>
                    </a:solidFill>
                  </a:tcPr>
                </a:tc>
                <a:extLst>
                  <a:ext uri="{0D108BD9-81ED-4DB2-BD59-A6C34878D82A}">
                    <a16:rowId xmlns:a16="http://schemas.microsoft.com/office/drawing/2014/main" val="10005"/>
                  </a:ext>
                </a:extLst>
              </a:tr>
              <a:tr h="638175">
                <a:tc>
                  <a:txBody>
                    <a:bodyPr/>
                    <a:lstStyle/>
                    <a:p>
                      <a:pPr algn="l">
                        <a:defRPr sz="1800"/>
                      </a:pPr>
                      <a:r>
                        <a:t>I found the design attractive (characters, backgrounds, puzzles)</a:t>
                      </a:r>
                    </a:p>
                  </a:txBody>
                  <a:tcPr marL="45720" marR="45720"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BDD7EE"/>
                    </a:solidFill>
                  </a:tcPr>
                </a:tc>
                <a:extLst>
                  <a:ext uri="{0D108BD9-81ED-4DB2-BD59-A6C34878D82A}">
                    <a16:rowId xmlns:a16="http://schemas.microsoft.com/office/drawing/2014/main" val="10006"/>
                  </a:ext>
                </a:extLst>
              </a:tr>
              <a:tr h="638175">
                <a:tc>
                  <a:txBody>
                    <a:bodyPr/>
                    <a:lstStyle/>
                    <a:p>
                      <a:pPr algn="l">
                        <a:defRPr sz="1800"/>
                      </a:pPr>
                      <a:r>
                        <a:t>The game flowed well between platforms and puzzles</a:t>
                      </a:r>
                    </a:p>
                  </a:txBody>
                  <a:tcPr marL="45720" marR="45720"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2000"/>
                      </a:pPr>
                      <a:endParaRPr/>
                    </a:p>
                  </a:txBody>
                  <a:tcPr marL="45720" marR="45720" anchor="ctr" horzOverflow="overflow">
                    <a:solidFill>
                      <a:srgbClr val="DEEBF7"/>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DEEBF7"/>
                    </a:solidFill>
                  </a:tcPr>
                </a:tc>
                <a:tc>
                  <a:txBody>
                    <a:bodyPr/>
                    <a:lstStyle/>
                    <a:p>
                      <a:pPr algn="ctr">
                        <a:defRPr sz="2000">
                          <a:latin typeface="Wingdings"/>
                          <a:ea typeface="Wingdings"/>
                          <a:cs typeface="Wingdings"/>
                          <a:sym typeface="Wingdings"/>
                        </a:defRPr>
                      </a:pPr>
                      <a:r>
                        <a:t>✓</a:t>
                      </a:r>
                      <a:r>
                        <a:rPr>
                          <a:solidFill>
                            <a:srgbClr val="FF0000"/>
                          </a:solidFill>
                        </a:rPr>
                        <a:t>✓</a:t>
                      </a:r>
                    </a:p>
                  </a:txBody>
                  <a:tcPr marL="45720" marR="45720" anchor="ctr" horzOverflow="overflow">
                    <a:solidFill>
                      <a:srgbClr val="DEEBF7"/>
                    </a:solidFill>
                  </a:tcPr>
                </a:tc>
                <a:tc>
                  <a:txBody>
                    <a:bodyPr/>
                    <a:lstStyle/>
                    <a:p>
                      <a:pPr algn="ctr">
                        <a:defRPr sz="1600"/>
                      </a:pPr>
                      <a:endParaRPr/>
                    </a:p>
                  </a:txBody>
                  <a:tcPr marL="45720" marR="45720" anchor="ctr" horzOverflow="overflow">
                    <a:solidFill>
                      <a:srgbClr val="DEEBF7"/>
                    </a:solidFill>
                  </a:tcPr>
                </a:tc>
                <a:extLst>
                  <a:ext uri="{0D108BD9-81ED-4DB2-BD59-A6C34878D82A}">
                    <a16:rowId xmlns:a16="http://schemas.microsoft.com/office/drawing/2014/main" val="10007"/>
                  </a:ext>
                </a:extLst>
              </a:tr>
              <a:tr h="638175">
                <a:tc>
                  <a:txBody>
                    <a:bodyPr/>
                    <a:lstStyle/>
                    <a:p>
                      <a:pPr algn="l">
                        <a:defRPr sz="1800"/>
                      </a:pPr>
                      <a:r>
                        <a:t>I thought the idea of the Christmas room integrated well with the game</a:t>
                      </a:r>
                    </a:p>
                  </a:txBody>
                  <a:tcPr marL="45720" marR="45720"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2000"/>
                      </a:pPr>
                      <a:endParaRPr/>
                    </a:p>
                  </a:txBody>
                  <a:tcPr marL="45720" marR="45720" anchor="ctr"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BDD7EE"/>
                    </a:solidFill>
                  </a:tcPr>
                </a:tc>
                <a:tc>
                  <a:txBody>
                    <a:bodyPr/>
                    <a:lstStyle/>
                    <a:p>
                      <a:pPr algn="ctr">
                        <a:defRPr sz="1800"/>
                      </a:pPr>
                      <a:r>
                        <a:rPr sz="2000" dirty="0">
                          <a:solidFill>
                            <a:srgbClr val="FF0000"/>
                          </a:solidFill>
                          <a:latin typeface="Wingdings"/>
                          <a:ea typeface="Wingdings"/>
                          <a:cs typeface="Wingdings"/>
                          <a:sym typeface="Wingdings"/>
                        </a:rPr>
                        <a:t>✓</a:t>
                      </a:r>
                    </a:p>
                  </a:txBody>
                  <a:tcPr marL="45720" marR="45720" anchor="ctr" horzOverflow="overflow">
                    <a:solidFill>
                      <a:srgbClr val="BDD7EE"/>
                    </a:solidFill>
                  </a:tcPr>
                </a:tc>
                <a:extLst>
                  <a:ext uri="{0D108BD9-81ED-4DB2-BD59-A6C34878D82A}">
                    <a16:rowId xmlns:a16="http://schemas.microsoft.com/office/drawing/2014/main" val="10008"/>
                  </a:ext>
                </a:extLst>
              </a:tr>
            </a:tbl>
          </a:graphicData>
        </a:graphic>
      </p:graphicFrame>
      <p:sp>
        <p:nvSpPr>
          <p:cNvPr id="274" name="TextBox 12"/>
          <p:cNvSpPr txBox="1"/>
          <p:nvPr/>
        </p:nvSpPr>
        <p:spPr>
          <a:xfrm>
            <a:off x="879475" y="5786437"/>
            <a:ext cx="10217150" cy="33855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600" i="1"/>
            </a:lvl1pPr>
          </a:lstStyle>
          <a:p>
            <a:r>
              <a:rPr dirty="0"/>
              <a:t>Based on feedback from </a:t>
            </a:r>
            <a:r>
              <a:rPr lang="en-GB" dirty="0"/>
              <a:t>same</a:t>
            </a:r>
            <a:r>
              <a:rPr dirty="0"/>
              <a:t> three tester</a:t>
            </a:r>
            <a:r>
              <a:rPr lang="en-GB" dirty="0"/>
              <a:t>s</a:t>
            </a:r>
            <a:r>
              <a:rPr dirty="0"/>
              <a:t>, after we did fixes arising from their observations</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8" name="Picture 3" descr="Picture 3"/>
          <p:cNvPicPr>
            <a:picLocks noChangeAspect="1"/>
          </p:cNvPicPr>
          <p:nvPr/>
        </p:nvPicPr>
        <p:blipFill>
          <a:blip r:embed="rId2">
            <a:extLst/>
          </a:blip>
          <a:stretch>
            <a:fillRect/>
          </a:stretch>
        </p:blipFill>
        <p:spPr>
          <a:xfrm>
            <a:off x="0" y="0"/>
            <a:ext cx="12192000" cy="6858000"/>
          </a:xfrm>
          <a:prstGeom prst="rect">
            <a:avLst/>
          </a:prstGeom>
          <a:ln>
            <a:solidFill>
              <a:srgbClr val="000000"/>
            </a:solidFill>
          </a:ln>
        </p:spPr>
      </p:pic>
      <p:sp>
        <p:nvSpPr>
          <p:cNvPr id="279"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708342">
              <a:tabLst>
                <a:tab pos="5197475" algn="ctr"/>
                <a:tab pos="10312400" algn="r"/>
              </a:tabLst>
              <a:defRPr sz="3007">
                <a:latin typeface="+mn-lt"/>
                <a:ea typeface="+mn-ea"/>
                <a:cs typeface="+mn-cs"/>
                <a:sym typeface="Calibri"/>
              </a:defRPr>
            </a:pPr>
            <a:r>
              <a:rPr dirty="0"/>
              <a:t>	Project Evaluation - Val	</a:t>
            </a:r>
            <a:r>
              <a:rPr i="1" dirty="0"/>
              <a:t>(5)</a:t>
            </a:r>
          </a:p>
        </p:txBody>
      </p:sp>
      <p:sp>
        <p:nvSpPr>
          <p:cNvPr id="280" name="Content Placeholder 2"/>
          <p:cNvSpPr txBox="1">
            <a:spLocks noGrp="1"/>
          </p:cNvSpPr>
          <p:nvPr>
            <p:ph type="body" idx="1"/>
          </p:nvPr>
        </p:nvSpPr>
        <p:spPr>
          <a:xfrm>
            <a:off x="838200" y="927100"/>
            <a:ext cx="10515600" cy="5430838"/>
          </a:xfrm>
          <a:prstGeom prst="rect">
            <a:avLst/>
          </a:prstGeom>
          <a:solidFill>
            <a:srgbClr val="FFFFFF"/>
          </a:solidFill>
          <a:ln w="9525">
            <a:solidFill>
              <a:srgbClr val="000000"/>
            </a:solidFill>
            <a:round/>
          </a:ln>
        </p:spPr>
        <p:txBody>
          <a:bodyPr/>
          <a:lstStyle/>
          <a:p>
            <a:r>
              <a:t>Everyone worked well together – frequent, useful messaging; weekly workshops achieved a lot and were enjoyable</a:t>
            </a:r>
          </a:p>
          <a:p>
            <a:r>
              <a:t>Felt bad that Leo spent so much time generating graphics and didn’t get to code</a:t>
            </a:r>
          </a:p>
          <a:p>
            <a:r>
              <a:t>Developed collaborative work skills and use of git version control</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2" name="Picture 3" descr="Picture 3"/>
          <p:cNvPicPr>
            <a:picLocks noChangeAspect="1"/>
          </p:cNvPicPr>
          <p:nvPr/>
        </p:nvPicPr>
        <p:blipFill>
          <a:blip r:embed="rId2">
            <a:extLst/>
          </a:blip>
          <a:stretch>
            <a:fillRect/>
          </a:stretch>
        </p:blipFill>
        <p:spPr>
          <a:xfrm>
            <a:off x="0" y="0"/>
            <a:ext cx="12192000" cy="6858000"/>
          </a:xfrm>
          <a:prstGeom prst="rect">
            <a:avLst/>
          </a:prstGeom>
          <a:ln>
            <a:solidFill>
              <a:srgbClr val="000000"/>
            </a:solidFill>
          </a:ln>
        </p:spPr>
      </p:pic>
      <p:sp>
        <p:nvSpPr>
          <p:cNvPr id="283"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693737">
              <a:tabLst>
                <a:tab pos="5289550" algn="ctr"/>
                <a:tab pos="10312400" algn="r"/>
              </a:tabLst>
              <a:defRPr sz="2900">
                <a:latin typeface="Bodoni MT"/>
                <a:ea typeface="Bodoni MT"/>
                <a:cs typeface="Bodoni MT"/>
                <a:sym typeface="Bodoni MT"/>
              </a:defRPr>
            </a:pPr>
            <a:r>
              <a:rPr dirty="0"/>
              <a:t>	</a:t>
            </a:r>
            <a:r>
              <a:rPr dirty="0">
                <a:latin typeface="+mn-lt"/>
              </a:rPr>
              <a:t>Project Evaluation - Ben	</a:t>
            </a:r>
            <a:r>
              <a:rPr i="1" dirty="0">
                <a:latin typeface="+mn-lt"/>
              </a:rPr>
              <a:t>(5)</a:t>
            </a:r>
          </a:p>
        </p:txBody>
      </p:sp>
      <p:sp>
        <p:nvSpPr>
          <p:cNvPr id="284" name="Content Placeholder 2"/>
          <p:cNvSpPr txBox="1">
            <a:spLocks noGrp="1"/>
          </p:cNvSpPr>
          <p:nvPr>
            <p:ph type="body" idx="1"/>
          </p:nvPr>
        </p:nvSpPr>
        <p:spPr>
          <a:xfrm>
            <a:off x="838200" y="930275"/>
            <a:ext cx="10515600" cy="5427663"/>
          </a:xfrm>
          <a:prstGeom prst="rect">
            <a:avLst/>
          </a:prstGeom>
          <a:solidFill>
            <a:srgbClr val="FFFFFF"/>
          </a:solidFill>
          <a:ln w="9525">
            <a:solidFill>
              <a:srgbClr val="000000"/>
            </a:solidFill>
            <a:round/>
          </a:ln>
        </p:spPr>
        <p:txBody>
          <a:bodyPr/>
          <a:lstStyle/>
          <a:p>
            <a:pPr marL="0" indent="0" defTabSz="885825">
              <a:spcBef>
                <a:spcPts val="900"/>
              </a:spcBef>
              <a:buSzTx/>
              <a:buNone/>
              <a:defRPr sz="2700"/>
            </a:pPr>
            <a:r>
              <a:t>Despite having some small scale leadership experience in the past, I thoroughly enjoyed taking the role of team leader in this longer and more in-depth assignment.</a:t>
            </a:r>
          </a:p>
          <a:p>
            <a:pPr marL="0" indent="0" defTabSz="885825">
              <a:spcBef>
                <a:spcPts val="900"/>
              </a:spcBef>
              <a:buSzTx/>
              <a:buNone/>
              <a:defRPr sz="2700"/>
            </a:pPr>
            <a:r>
              <a:t>Personally, I found that I was not always able to accurately describe my mental image of a task to my teammates, and developed methods such as forming reference material, creating lists and diagrams to help others better understand my intentions.</a:t>
            </a:r>
          </a:p>
          <a:p>
            <a:pPr marL="0" indent="0" defTabSz="885825">
              <a:spcBef>
                <a:spcPts val="900"/>
              </a:spcBef>
              <a:buSzTx/>
              <a:buNone/>
              <a:defRPr sz="2700"/>
            </a:pPr>
            <a:r>
              <a:t>I tried to be fair when dividing tasks between group members and always double-checked for their own opinions on the tasks they’d been assigned.</a:t>
            </a:r>
          </a:p>
          <a:p>
            <a:pPr marL="0" indent="0" defTabSz="885825">
              <a:spcBef>
                <a:spcPts val="900"/>
              </a:spcBef>
              <a:buSzTx/>
              <a:buNone/>
              <a:defRPr sz="2700"/>
            </a:pPr>
            <a:r>
              <a:t>I also enjoyed the challenge of translating real-life tangible puzzles that I used to complete as a child onto a computer-orientated format.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p:cNvGrpSpPr/>
          <p:nvPr/>
        </p:nvGrpSpPr>
        <p:grpSpPr>
          <a:xfrm>
            <a:off x="731837" y="477837"/>
            <a:ext cx="10709276" cy="6022976"/>
            <a:chOff x="0" y="0"/>
            <a:chExt cx="10709275" cy="6022974"/>
          </a:xfrm>
        </p:grpSpPr>
        <p:grpSp>
          <p:nvGrpSpPr>
            <p:cNvPr id="29" name="Group"/>
            <p:cNvGrpSpPr/>
            <p:nvPr/>
          </p:nvGrpSpPr>
          <p:grpSpPr>
            <a:xfrm>
              <a:off x="8240" y="0"/>
              <a:ext cx="10701036" cy="6022975"/>
              <a:chOff x="0" y="0"/>
              <a:chExt cx="10701034" cy="6022974"/>
            </a:xfrm>
          </p:grpSpPr>
          <p:pic>
            <p:nvPicPr>
              <p:cNvPr id="27" name="Picture 3" descr="Picture 3"/>
              <p:cNvPicPr>
                <a:picLocks noChangeAspect="1"/>
              </p:cNvPicPr>
              <p:nvPr/>
            </p:nvPicPr>
            <p:blipFill>
              <a:blip r:embed="rId2">
                <a:extLst/>
              </a:blip>
              <a:stretch>
                <a:fillRect/>
              </a:stretch>
            </p:blipFill>
            <p:spPr>
              <a:xfrm>
                <a:off x="0" y="0"/>
                <a:ext cx="10701035" cy="6022975"/>
              </a:xfrm>
              <a:prstGeom prst="rect">
                <a:avLst/>
              </a:prstGeom>
              <a:ln w="12700" cap="flat">
                <a:noFill/>
                <a:miter lim="400000"/>
              </a:ln>
              <a:effectLst/>
            </p:spPr>
          </p:pic>
          <p:pic>
            <p:nvPicPr>
              <p:cNvPr id="28" name="Picture 4" descr="Picture 4"/>
              <p:cNvPicPr>
                <a:picLocks noChangeAspect="1"/>
              </p:cNvPicPr>
              <p:nvPr/>
            </p:nvPicPr>
            <p:blipFill>
              <a:blip r:embed="rId3">
                <a:extLst/>
              </a:blip>
              <a:stretch>
                <a:fillRect/>
              </a:stretch>
            </p:blipFill>
            <p:spPr>
              <a:xfrm>
                <a:off x="967069" y="723166"/>
                <a:ext cx="6195576" cy="4464909"/>
              </a:xfrm>
              <a:prstGeom prst="rect">
                <a:avLst/>
              </a:prstGeom>
              <a:ln w="12700" cap="flat">
                <a:noFill/>
                <a:miter lim="400000"/>
              </a:ln>
              <a:effectLst/>
            </p:spPr>
          </p:pic>
        </p:grpSp>
        <p:pic>
          <p:nvPicPr>
            <p:cNvPr id="30" name="Picture 6" descr="Picture 6"/>
            <p:cNvPicPr>
              <a:picLocks noChangeAspect="1"/>
            </p:cNvPicPr>
            <p:nvPr/>
          </p:nvPicPr>
          <p:blipFill>
            <a:blip r:embed="rId4">
              <a:extLst/>
            </a:blip>
            <a:stretch>
              <a:fillRect/>
            </a:stretch>
          </p:blipFill>
          <p:spPr>
            <a:xfrm>
              <a:off x="8301850" y="5031604"/>
              <a:ext cx="597043" cy="749512"/>
            </a:xfrm>
            <a:prstGeom prst="rect">
              <a:avLst/>
            </a:prstGeom>
            <a:ln w="12700" cap="flat">
              <a:noFill/>
              <a:miter lim="400000"/>
            </a:ln>
            <a:effectLst/>
          </p:spPr>
        </p:pic>
        <p:sp>
          <p:nvSpPr>
            <p:cNvPr id="31" name="TextBox 7"/>
            <p:cNvSpPr txBox="1"/>
            <p:nvPr/>
          </p:nvSpPr>
          <p:spPr>
            <a:xfrm>
              <a:off x="8241" y="963872"/>
              <a:ext cx="10701034" cy="1069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6600">
                  <a:solidFill>
                    <a:srgbClr val="FFFFFF"/>
                  </a:solidFill>
                </a:defRPr>
              </a:lvl1pPr>
            </a:lstStyle>
            <a:p>
              <a:r>
                <a:t>D2 Presentation</a:t>
              </a:r>
            </a:p>
          </p:txBody>
        </p:sp>
        <p:sp>
          <p:nvSpPr>
            <p:cNvPr id="32" name="TextBox 8"/>
            <p:cNvSpPr txBox="1"/>
            <p:nvPr/>
          </p:nvSpPr>
          <p:spPr>
            <a:xfrm>
              <a:off x="3" y="3340633"/>
              <a:ext cx="10701034" cy="1501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defRPr sz="4000">
                  <a:solidFill>
                    <a:srgbClr val="FFFFFF"/>
                  </a:solidFill>
                </a:defRPr>
              </a:pPr>
              <a:r>
                <a:t>Group A3</a:t>
              </a:r>
            </a:p>
            <a:p>
              <a:pPr algn="ctr">
                <a:defRPr sz="2800">
                  <a:solidFill>
                    <a:srgbClr val="FFFFFF"/>
                  </a:solidFill>
                </a:defRPr>
              </a:pPr>
              <a:r>
                <a:t>Alex Carolan, Matty Conway, Gary Fung, </a:t>
              </a:r>
              <a:br/>
              <a:r>
                <a:t>Leo Lam, Ben Kendall, Val Williams</a:t>
              </a:r>
            </a:p>
          </p:txBody>
        </p:sp>
        <p:sp>
          <p:nvSpPr>
            <p:cNvPr id="33" name="TextBox 9"/>
            <p:cNvSpPr txBox="1"/>
            <p:nvPr/>
          </p:nvSpPr>
          <p:spPr>
            <a:xfrm>
              <a:off x="0" y="2092534"/>
              <a:ext cx="10701034" cy="1069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6600">
                  <a:solidFill>
                    <a:srgbClr val="7030A0"/>
                  </a:solidFill>
                </a:defRPr>
              </a:lvl1pPr>
            </a:lstStyle>
            <a:p>
              <a:r>
                <a:t>The Christmas Game</a:t>
              </a:r>
            </a:p>
          </p:txBody>
        </p:sp>
        <p:pic>
          <p:nvPicPr>
            <p:cNvPr id="34" name="Picture 10" descr="Picture 10"/>
            <p:cNvPicPr>
              <a:picLocks noChangeAspect="1"/>
            </p:cNvPicPr>
            <p:nvPr/>
          </p:nvPicPr>
          <p:blipFill>
            <a:blip r:embed="rId5">
              <a:extLst/>
            </a:blip>
            <a:stretch>
              <a:fillRect/>
            </a:stretch>
          </p:blipFill>
          <p:spPr>
            <a:xfrm>
              <a:off x="517630" y="2289541"/>
              <a:ext cx="304805" cy="285767"/>
            </a:xfrm>
            <a:prstGeom prst="rect">
              <a:avLst/>
            </a:prstGeom>
            <a:ln w="12700" cap="flat">
              <a:noFill/>
              <a:miter lim="400000"/>
            </a:ln>
            <a:effectLst/>
          </p:spPr>
        </p:pic>
        <p:pic>
          <p:nvPicPr>
            <p:cNvPr id="35" name="Picture 11" descr="Picture 11"/>
            <p:cNvPicPr>
              <a:picLocks noChangeAspect="1"/>
            </p:cNvPicPr>
            <p:nvPr/>
          </p:nvPicPr>
          <p:blipFill>
            <a:blip r:embed="rId5">
              <a:extLst/>
            </a:blip>
            <a:stretch>
              <a:fillRect/>
            </a:stretch>
          </p:blipFill>
          <p:spPr>
            <a:xfrm>
              <a:off x="913050" y="2301898"/>
              <a:ext cx="304805" cy="285767"/>
            </a:xfrm>
            <a:prstGeom prst="rect">
              <a:avLst/>
            </a:prstGeom>
            <a:ln w="12700" cap="flat">
              <a:noFill/>
              <a:miter lim="400000"/>
            </a:ln>
            <a:effectLst/>
          </p:spPr>
        </p:pic>
        <p:pic>
          <p:nvPicPr>
            <p:cNvPr id="36" name="Picture 12" descr="Picture 12"/>
            <p:cNvPicPr>
              <a:picLocks noChangeAspect="1"/>
            </p:cNvPicPr>
            <p:nvPr/>
          </p:nvPicPr>
          <p:blipFill>
            <a:blip r:embed="rId5">
              <a:extLst/>
            </a:blip>
            <a:stretch>
              <a:fillRect/>
            </a:stretch>
          </p:blipFill>
          <p:spPr>
            <a:xfrm>
              <a:off x="1296111" y="2301897"/>
              <a:ext cx="304804" cy="285767"/>
            </a:xfrm>
            <a:prstGeom prst="rect">
              <a:avLst/>
            </a:prstGeom>
            <a:ln w="12700" cap="flat">
              <a:noFill/>
              <a:miter lim="400000"/>
            </a:ln>
            <a:effectLst/>
          </p:spPr>
        </p:pic>
        <p:pic>
          <p:nvPicPr>
            <p:cNvPr id="37" name="Picture 13" descr="Picture 13"/>
            <p:cNvPicPr>
              <a:picLocks noChangeAspect="1"/>
            </p:cNvPicPr>
            <p:nvPr/>
          </p:nvPicPr>
          <p:blipFill>
            <a:blip r:embed="rId6">
              <a:extLst/>
            </a:blip>
            <a:stretch>
              <a:fillRect/>
            </a:stretch>
          </p:blipFill>
          <p:spPr>
            <a:xfrm flipH="1">
              <a:off x="1318258" y="1060437"/>
              <a:ext cx="352430" cy="333394"/>
            </a:xfrm>
            <a:prstGeom prst="rect">
              <a:avLst/>
            </a:prstGeom>
            <a:ln w="12700" cap="flat">
              <a:noFill/>
              <a:miter lim="400000"/>
            </a:ln>
            <a:effectLst/>
          </p:spPr>
        </p:pic>
        <p:pic>
          <p:nvPicPr>
            <p:cNvPr id="38" name="Picture 14" descr="Picture 14"/>
            <p:cNvPicPr>
              <a:picLocks noChangeAspect="1"/>
            </p:cNvPicPr>
            <p:nvPr/>
          </p:nvPicPr>
          <p:blipFill>
            <a:blip r:embed="rId7">
              <a:extLst/>
            </a:blip>
            <a:stretch>
              <a:fillRect/>
            </a:stretch>
          </p:blipFill>
          <p:spPr>
            <a:xfrm>
              <a:off x="6613835" y="2233737"/>
              <a:ext cx="241358" cy="215962"/>
            </a:xfrm>
            <a:prstGeom prst="rect">
              <a:avLst/>
            </a:prstGeom>
            <a:ln w="12700" cap="flat">
              <a:noFill/>
              <a:miter lim="400000"/>
            </a:ln>
            <a:effectLst/>
          </p:spPr>
        </p:pic>
        <p:pic>
          <p:nvPicPr>
            <p:cNvPr id="39" name="Picture 15" descr="Picture 15"/>
            <p:cNvPicPr>
              <a:picLocks noChangeAspect="1"/>
            </p:cNvPicPr>
            <p:nvPr/>
          </p:nvPicPr>
          <p:blipFill>
            <a:blip r:embed="rId7">
              <a:extLst/>
            </a:blip>
            <a:stretch>
              <a:fillRect/>
            </a:stretch>
          </p:blipFill>
          <p:spPr>
            <a:xfrm>
              <a:off x="3083822" y="2237853"/>
              <a:ext cx="241359" cy="215962"/>
            </a:xfrm>
            <a:prstGeom prst="rect">
              <a:avLst/>
            </a:prstGeom>
            <a:ln w="12700" cap="flat">
              <a:noFill/>
              <a:miter lim="400000"/>
            </a:ln>
            <a:effectLst/>
          </p:spPr>
        </p:pic>
        <p:pic>
          <p:nvPicPr>
            <p:cNvPr id="40" name="Picture 16" descr="Picture 16"/>
            <p:cNvPicPr>
              <a:picLocks noChangeAspect="1"/>
            </p:cNvPicPr>
            <p:nvPr/>
          </p:nvPicPr>
          <p:blipFill>
            <a:blip r:embed="rId8">
              <a:extLst/>
            </a:blip>
            <a:stretch>
              <a:fillRect/>
            </a:stretch>
          </p:blipFill>
          <p:spPr>
            <a:xfrm>
              <a:off x="9291996" y="786225"/>
              <a:ext cx="457205" cy="628684"/>
            </a:xfrm>
            <a:prstGeom prst="rect">
              <a:avLst/>
            </a:prstGeom>
            <a:ln w="12700" cap="flat">
              <a:noFill/>
              <a:miter lim="400000"/>
            </a:ln>
            <a:effectLst/>
          </p:spPr>
        </p:pic>
        <p:pic>
          <p:nvPicPr>
            <p:cNvPr id="41" name="Picture 17" descr="Picture 17"/>
            <p:cNvPicPr>
              <a:picLocks noChangeAspect="1"/>
            </p:cNvPicPr>
            <p:nvPr/>
          </p:nvPicPr>
          <p:blipFill>
            <a:blip r:embed="rId9">
              <a:extLst/>
            </a:blip>
            <a:stretch>
              <a:fillRect/>
            </a:stretch>
          </p:blipFill>
          <p:spPr>
            <a:xfrm>
              <a:off x="719371" y="786225"/>
              <a:ext cx="457205" cy="628684"/>
            </a:xfrm>
            <a:prstGeom prst="rect">
              <a:avLst/>
            </a:prstGeom>
            <a:ln w="12700" cap="flat">
              <a:noFill/>
              <a:miter lim="400000"/>
            </a:ln>
            <a:effectLst/>
          </p:spPr>
        </p:pic>
        <p:pic>
          <p:nvPicPr>
            <p:cNvPr id="42" name="Picture 20" descr="Picture 20"/>
            <p:cNvPicPr>
              <a:picLocks noChangeAspect="1"/>
            </p:cNvPicPr>
            <p:nvPr/>
          </p:nvPicPr>
          <p:blipFill>
            <a:blip r:embed="rId10">
              <a:extLst/>
            </a:blip>
            <a:stretch>
              <a:fillRect/>
            </a:stretch>
          </p:blipFill>
          <p:spPr>
            <a:xfrm>
              <a:off x="790809" y="4501193"/>
              <a:ext cx="738200" cy="738232"/>
            </a:xfrm>
            <a:prstGeom prst="rect">
              <a:avLst/>
            </a:prstGeom>
            <a:ln w="12700" cap="flat">
              <a:noFill/>
              <a:miter lim="400000"/>
            </a:ln>
            <a:effectLst/>
          </p:spPr>
        </p:pic>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1"/>
          <p:cNvSpPr txBox="1">
            <a:spLocks noGrp="1"/>
          </p:cNvSpPr>
          <p:nvPr>
            <p:ph type="title"/>
          </p:nvPr>
        </p:nvSpPr>
        <p:spPr>
          <a:xfrm>
            <a:off x="836612" y="365125"/>
            <a:ext cx="10545763" cy="565150"/>
          </a:xfrm>
          <a:prstGeom prst="rect">
            <a:avLst/>
          </a:prstGeom>
          <a:ln w="9525">
            <a:solidFill>
              <a:srgbClr val="000000"/>
            </a:solidFill>
            <a:round/>
          </a:ln>
        </p:spPr>
        <p:txBody>
          <a:bodyPr>
            <a:normAutofit/>
          </a:bodyPr>
          <a:lstStyle/>
          <a:p>
            <a:pPr defTabSz="708342">
              <a:tabLst>
                <a:tab pos="5197475" algn="ctr"/>
                <a:tab pos="10406063" algn="r"/>
              </a:tabLst>
              <a:defRPr sz="3007">
                <a:latin typeface="+mn-lt"/>
                <a:ea typeface="+mn-ea"/>
                <a:cs typeface="+mn-cs"/>
                <a:sym typeface="Calibri"/>
              </a:defRPr>
            </a:pPr>
            <a:r>
              <a:rPr dirty="0"/>
              <a:t>	Planning and Ideas	</a:t>
            </a:r>
            <a:r>
              <a:rPr i="1" dirty="0"/>
              <a:t>(1)</a:t>
            </a:r>
          </a:p>
        </p:txBody>
      </p:sp>
      <p:pic>
        <p:nvPicPr>
          <p:cNvPr id="46" name="Picture 4" descr="Picture 4"/>
          <p:cNvPicPr>
            <a:picLocks noChangeAspect="1"/>
          </p:cNvPicPr>
          <p:nvPr/>
        </p:nvPicPr>
        <p:blipFill>
          <a:blip r:embed="rId3">
            <a:extLst/>
          </a:blip>
          <a:stretch>
            <a:fillRect/>
          </a:stretch>
        </p:blipFill>
        <p:spPr>
          <a:xfrm>
            <a:off x="836612" y="930275"/>
            <a:ext cx="5259388" cy="2860675"/>
          </a:xfrm>
          <a:prstGeom prst="rect">
            <a:avLst/>
          </a:prstGeom>
          <a:ln>
            <a:solidFill>
              <a:srgbClr val="000000"/>
            </a:solidFill>
          </a:ln>
        </p:spPr>
      </p:pic>
      <p:pic>
        <p:nvPicPr>
          <p:cNvPr id="47" name="Content Placeholder 6" descr="Content Placeholder 6"/>
          <p:cNvPicPr>
            <a:picLocks noChangeAspect="1"/>
          </p:cNvPicPr>
          <p:nvPr/>
        </p:nvPicPr>
        <p:blipFill>
          <a:blip r:embed="rId4">
            <a:extLst/>
          </a:blip>
          <a:stretch>
            <a:fillRect/>
          </a:stretch>
        </p:blipFill>
        <p:spPr>
          <a:xfrm>
            <a:off x="6094412" y="930275"/>
            <a:ext cx="5287963" cy="2860675"/>
          </a:xfrm>
          <a:prstGeom prst="rect">
            <a:avLst/>
          </a:prstGeom>
          <a:ln>
            <a:solidFill>
              <a:srgbClr val="000000"/>
            </a:solidFill>
          </a:ln>
        </p:spPr>
      </p:pic>
      <p:pic>
        <p:nvPicPr>
          <p:cNvPr id="48" name="Picture 7" descr="Picture 7"/>
          <p:cNvPicPr>
            <a:picLocks noChangeAspect="1"/>
          </p:cNvPicPr>
          <p:nvPr/>
        </p:nvPicPr>
        <p:blipFill>
          <a:blip r:embed="rId5">
            <a:extLst/>
          </a:blip>
          <a:stretch>
            <a:fillRect/>
          </a:stretch>
        </p:blipFill>
        <p:spPr>
          <a:xfrm>
            <a:off x="836612" y="3790950"/>
            <a:ext cx="5257801" cy="2860675"/>
          </a:xfrm>
          <a:prstGeom prst="rect">
            <a:avLst/>
          </a:prstGeom>
          <a:ln>
            <a:solidFill>
              <a:srgbClr val="000000"/>
            </a:solidFill>
          </a:ln>
        </p:spPr>
      </p:pic>
      <p:pic>
        <p:nvPicPr>
          <p:cNvPr id="49" name="Picture 8" descr="Picture 8"/>
          <p:cNvPicPr>
            <a:picLocks noChangeAspect="1"/>
          </p:cNvPicPr>
          <p:nvPr/>
        </p:nvPicPr>
        <p:blipFill>
          <a:blip r:embed="rId6">
            <a:extLst/>
          </a:blip>
          <a:stretch>
            <a:fillRect/>
          </a:stretch>
        </p:blipFill>
        <p:spPr>
          <a:xfrm>
            <a:off x="6096000" y="3786187"/>
            <a:ext cx="5286375" cy="2847976"/>
          </a:xfrm>
          <a:prstGeom prst="rect">
            <a:avLst/>
          </a:prstGeom>
          <a:ln>
            <a:solidFill>
              <a:srgbClr val="000000"/>
            </a:solidFill>
          </a:ln>
        </p:spPr>
      </p:pic>
      <p:sp>
        <p:nvSpPr>
          <p:cNvPr id="50" name="TextBox 9"/>
          <p:cNvSpPr txBox="1"/>
          <p:nvPr/>
        </p:nvSpPr>
        <p:spPr>
          <a:xfrm>
            <a:off x="8167687" y="3786187"/>
            <a:ext cx="1716088" cy="3581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a:solidFill>
                  <a:srgbClr val="FFFFFF"/>
                </a:solidFill>
              </a:defRPr>
            </a:lvl1pPr>
          </a:lstStyle>
          <a:p>
            <a:r>
              <a:t>Turtle Odyssey</a:t>
            </a:r>
          </a:p>
        </p:txBody>
      </p:sp>
      <p:sp>
        <p:nvSpPr>
          <p:cNvPr id="51" name="TextBox 10"/>
          <p:cNvSpPr txBox="1"/>
          <p:nvPr/>
        </p:nvSpPr>
        <p:spPr>
          <a:xfrm>
            <a:off x="10310812" y="1712912"/>
            <a:ext cx="1073151" cy="3581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a:solidFill>
                  <a:srgbClr val="FFFFFF"/>
                </a:solidFill>
              </a:defRPr>
            </a:lvl1pPr>
          </a:lstStyle>
          <a:p>
            <a:r>
              <a:t>Spelunky</a:t>
            </a:r>
          </a:p>
        </p:txBody>
      </p:sp>
      <p:sp>
        <p:nvSpPr>
          <p:cNvPr id="52" name="TextBox 11"/>
          <p:cNvSpPr txBox="1"/>
          <p:nvPr/>
        </p:nvSpPr>
        <p:spPr>
          <a:xfrm>
            <a:off x="2879725" y="927100"/>
            <a:ext cx="2071688" cy="3581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stStyle>
          <a:p>
            <a:r>
              <a:t>Super Mario Bros</a:t>
            </a:r>
          </a:p>
        </p:txBody>
      </p:sp>
      <p:sp>
        <p:nvSpPr>
          <p:cNvPr id="53" name="TextBox 12"/>
          <p:cNvSpPr txBox="1"/>
          <p:nvPr/>
        </p:nvSpPr>
        <p:spPr>
          <a:xfrm>
            <a:off x="4951412" y="3857625"/>
            <a:ext cx="1074738" cy="3581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stStyle>
          <a:p>
            <a:r>
              <a:t>Fez</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p:cNvSpPr txBox="1">
            <a:spLocks noGrp="1"/>
          </p:cNvSpPr>
          <p:nvPr>
            <p:ph type="title"/>
          </p:nvPr>
        </p:nvSpPr>
        <p:spPr>
          <a:xfrm>
            <a:off x="808037" y="365125"/>
            <a:ext cx="10502901" cy="565150"/>
          </a:xfrm>
          <a:prstGeom prst="rect">
            <a:avLst/>
          </a:prstGeom>
          <a:ln w="9525">
            <a:solidFill>
              <a:srgbClr val="000000"/>
            </a:solidFill>
            <a:round/>
          </a:ln>
        </p:spPr>
        <p:txBody>
          <a:bodyPr>
            <a:normAutofit/>
          </a:bodyPr>
          <a:lstStyle/>
          <a:p>
            <a:pPr defTabSz="708342">
              <a:tabLst>
                <a:tab pos="5197475" algn="ctr"/>
                <a:tab pos="10406063" algn="r"/>
              </a:tabLst>
              <a:defRPr sz="3007">
                <a:latin typeface="+mn-lt"/>
                <a:ea typeface="+mn-ea"/>
                <a:cs typeface="+mn-cs"/>
                <a:sym typeface="Calibri"/>
              </a:defRPr>
            </a:pPr>
            <a:r>
              <a:rPr lang="en-GB" dirty="0"/>
              <a:t>	</a:t>
            </a:r>
            <a:r>
              <a:rPr dirty="0"/>
              <a:t>Description of Project &amp; Management	</a:t>
            </a:r>
            <a:r>
              <a:rPr i="1" dirty="0"/>
              <a:t>(1)</a:t>
            </a:r>
          </a:p>
        </p:txBody>
      </p:sp>
      <p:sp>
        <p:nvSpPr>
          <p:cNvPr id="58" name="Content Placeholder 2"/>
          <p:cNvSpPr txBox="1">
            <a:spLocks noGrp="1"/>
          </p:cNvSpPr>
          <p:nvPr>
            <p:ph type="body" sz="quarter" idx="1"/>
          </p:nvPr>
        </p:nvSpPr>
        <p:spPr>
          <a:xfrm>
            <a:off x="808037" y="930275"/>
            <a:ext cx="4572001" cy="1139825"/>
          </a:xfrm>
          <a:prstGeom prst="rect">
            <a:avLst/>
          </a:prstGeom>
          <a:ln w="9525">
            <a:solidFill>
              <a:srgbClr val="000000"/>
            </a:solidFill>
            <a:round/>
          </a:ln>
        </p:spPr>
        <p:txBody>
          <a:bodyPr/>
          <a:lstStyle/>
          <a:p>
            <a:pPr marL="0" indent="0">
              <a:lnSpc>
                <a:spcPct val="100000"/>
              </a:lnSpc>
              <a:spcBef>
                <a:spcPts val="0"/>
              </a:spcBef>
              <a:buSzTx/>
              <a:buNone/>
              <a:defRPr sz="2000" b="1"/>
            </a:pPr>
            <a:r>
              <a:t>Style:  </a:t>
            </a:r>
            <a:r>
              <a:rPr b="0"/>
              <a:t>2D Platforming &amp; Puzzle Game</a:t>
            </a:r>
          </a:p>
          <a:p>
            <a:pPr marL="0" indent="0">
              <a:lnSpc>
                <a:spcPct val="100000"/>
              </a:lnSpc>
              <a:spcBef>
                <a:spcPts val="0"/>
              </a:spcBef>
              <a:buSzTx/>
              <a:buNone/>
              <a:defRPr sz="2000" b="1"/>
            </a:pPr>
            <a:r>
              <a:t>Audience:  </a:t>
            </a:r>
            <a:r>
              <a:rPr b="0"/>
              <a:t>Family / Children (ages 7+)</a:t>
            </a:r>
          </a:p>
          <a:p>
            <a:pPr marL="0" indent="0">
              <a:lnSpc>
                <a:spcPct val="100000"/>
              </a:lnSpc>
              <a:spcBef>
                <a:spcPts val="0"/>
              </a:spcBef>
              <a:buSzTx/>
              <a:buNone/>
              <a:defRPr sz="2000" b="1"/>
            </a:pPr>
            <a:r>
              <a:t>Theme:	 </a:t>
            </a:r>
            <a:r>
              <a:rPr b="0"/>
              <a:t>Christmas</a:t>
            </a:r>
          </a:p>
        </p:txBody>
      </p:sp>
      <p:grpSp>
        <p:nvGrpSpPr>
          <p:cNvPr id="61" name="Content Placeholder 2"/>
          <p:cNvGrpSpPr/>
          <p:nvPr/>
        </p:nvGrpSpPr>
        <p:grpSpPr>
          <a:xfrm>
            <a:off x="5380037" y="930275"/>
            <a:ext cx="5930901" cy="1139825"/>
            <a:chOff x="0" y="0"/>
            <a:chExt cx="5930900" cy="1139824"/>
          </a:xfrm>
        </p:grpSpPr>
        <p:sp>
          <p:nvSpPr>
            <p:cNvPr id="59" name="Rectangle"/>
            <p:cNvSpPr/>
            <p:nvPr/>
          </p:nvSpPr>
          <p:spPr>
            <a:xfrm>
              <a:off x="0" y="0"/>
              <a:ext cx="5930900" cy="1139825"/>
            </a:xfrm>
            <a:prstGeom prst="rect">
              <a:avLst/>
            </a:prstGeom>
            <a:noFill/>
            <a:ln w="9525" cap="flat">
              <a:solidFill>
                <a:srgbClr val="000000"/>
              </a:solidFill>
              <a:prstDash val="solid"/>
              <a:round/>
            </a:ln>
            <a:effectLst/>
          </p:spPr>
          <p:txBody>
            <a:bodyPr wrap="square" lIns="45719" tIns="45719" rIns="45719" bIns="45719" numCol="1" anchor="t">
              <a:noAutofit/>
            </a:bodyPr>
            <a:lstStyle/>
            <a:p>
              <a:pPr marL="803275" indent="-803275">
                <a:lnSpc>
                  <a:spcPct val="90000"/>
                </a:lnSpc>
              </a:pPr>
              <a:endParaRPr/>
            </a:p>
          </p:txBody>
        </p:sp>
        <p:sp>
          <p:nvSpPr>
            <p:cNvPr id="60" name="Roles: Team Lead &amp; Puzzle Developer: Ben…"/>
            <p:cNvSpPr txBox="1"/>
            <p:nvPr/>
          </p:nvSpPr>
          <p:spPr>
            <a:xfrm>
              <a:off x="0" y="0"/>
              <a:ext cx="5930900" cy="107823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marL="803275" indent="-803275">
                <a:lnSpc>
                  <a:spcPct val="90000"/>
                </a:lnSpc>
                <a:defRPr b="1"/>
              </a:pPr>
              <a:r>
                <a:t>Roles:	</a:t>
              </a:r>
              <a:r>
                <a:rPr b="0"/>
                <a:t>Team Lead &amp; Puzzle Developer: </a:t>
              </a:r>
              <a:r>
                <a:rPr b="0" i="1">
                  <a:solidFill>
                    <a:srgbClr val="FF0000"/>
                  </a:solidFill>
                </a:rPr>
                <a:t>Ben</a:t>
              </a:r>
              <a:endParaRPr sz="2500"/>
            </a:p>
            <a:p>
              <a:pPr marL="803275" indent="-803275">
                <a:lnSpc>
                  <a:spcPct val="90000"/>
                </a:lnSpc>
              </a:pPr>
              <a:r>
                <a:t>	Art Director: </a:t>
              </a:r>
              <a:r>
                <a:rPr i="1">
                  <a:solidFill>
                    <a:srgbClr val="FF0000"/>
                  </a:solidFill>
                </a:rPr>
                <a:t>Leo</a:t>
              </a:r>
              <a:r>
                <a:rPr>
                  <a:solidFill>
                    <a:srgbClr val="FF0000"/>
                  </a:solidFill>
                </a:rPr>
                <a:t> </a:t>
              </a:r>
              <a:endParaRPr sz="2500"/>
            </a:p>
            <a:p>
              <a:pPr marL="803275" indent="-803275">
                <a:lnSpc>
                  <a:spcPct val="90000"/>
                </a:lnSpc>
              </a:pPr>
              <a:r>
                <a:t>	Game Engine &amp; Platform Developer: </a:t>
              </a:r>
              <a:r>
                <a:rPr i="1">
                  <a:solidFill>
                    <a:srgbClr val="FF0000"/>
                  </a:solidFill>
                </a:rPr>
                <a:t>Val</a:t>
              </a:r>
              <a:r>
                <a:t> &amp; </a:t>
              </a:r>
              <a:r>
                <a:rPr i="1">
                  <a:solidFill>
                    <a:srgbClr val="FF0000"/>
                  </a:solidFill>
                </a:rPr>
                <a:t>Alex</a:t>
              </a:r>
              <a:endParaRPr sz="2500"/>
            </a:p>
            <a:p>
              <a:pPr marL="803275" indent="-803275">
                <a:lnSpc>
                  <a:spcPct val="90000"/>
                </a:lnSpc>
              </a:pPr>
              <a:r>
                <a:t>	Level Designer: </a:t>
              </a:r>
              <a:r>
                <a:rPr i="1">
                  <a:solidFill>
                    <a:srgbClr val="FF0000"/>
                  </a:solidFill>
                </a:rPr>
                <a:t>Gary</a:t>
              </a:r>
            </a:p>
          </p:txBody>
        </p:sp>
      </p:grpSp>
      <p:pic>
        <p:nvPicPr>
          <p:cNvPr id="62" name="Picture 8" descr="Picture 8"/>
          <p:cNvPicPr>
            <a:picLocks noChangeAspect="1"/>
          </p:cNvPicPr>
          <p:nvPr/>
        </p:nvPicPr>
        <p:blipFill>
          <a:blip r:embed="rId3">
            <a:extLst/>
          </a:blip>
          <a:stretch>
            <a:fillRect/>
          </a:stretch>
        </p:blipFill>
        <p:spPr>
          <a:xfrm>
            <a:off x="808037" y="3070225"/>
            <a:ext cx="10502901" cy="3287713"/>
          </a:xfrm>
          <a:prstGeom prst="rect">
            <a:avLst/>
          </a:prstGeom>
          <a:ln>
            <a:solidFill>
              <a:srgbClr val="000000"/>
            </a:solidFill>
          </a:ln>
        </p:spPr>
      </p:pic>
      <p:grpSp>
        <p:nvGrpSpPr>
          <p:cNvPr id="65" name="Content Placeholder 2"/>
          <p:cNvGrpSpPr/>
          <p:nvPr/>
        </p:nvGrpSpPr>
        <p:grpSpPr>
          <a:xfrm>
            <a:off x="808037" y="2070099"/>
            <a:ext cx="10502901" cy="1000126"/>
            <a:chOff x="0" y="0"/>
            <a:chExt cx="10502900" cy="1000125"/>
          </a:xfrm>
        </p:grpSpPr>
        <p:sp>
          <p:nvSpPr>
            <p:cNvPr id="63" name="Rectangle"/>
            <p:cNvSpPr/>
            <p:nvPr/>
          </p:nvSpPr>
          <p:spPr>
            <a:xfrm>
              <a:off x="0" y="0"/>
              <a:ext cx="10502900" cy="1000125"/>
            </a:xfrm>
            <a:prstGeom prst="rect">
              <a:avLst/>
            </a:prstGeom>
            <a:noFill/>
            <a:ln w="9525" cap="flat">
              <a:solidFill>
                <a:srgbClr val="000000"/>
              </a:solidFill>
              <a:prstDash val="solid"/>
              <a:round/>
            </a:ln>
            <a:effectLst/>
          </p:spPr>
          <p:txBody>
            <a:bodyPr wrap="square" lIns="45719" tIns="45719" rIns="45719" bIns="45719" numCol="1" anchor="t">
              <a:noAutofit/>
            </a:bodyPr>
            <a:lstStyle/>
            <a:p>
              <a:pPr defTabSz="858837">
                <a:lnSpc>
                  <a:spcPct val="90000"/>
                </a:lnSpc>
              </a:pPr>
              <a:endParaRPr/>
            </a:p>
          </p:txBody>
        </p:sp>
        <p:sp>
          <p:nvSpPr>
            <p:cNvPr id="64" name="Group Working: Code in github, documents in cloud…"/>
            <p:cNvSpPr txBox="1"/>
            <p:nvPr/>
          </p:nvSpPr>
          <p:spPr>
            <a:xfrm>
              <a:off x="0" y="0"/>
              <a:ext cx="10502900" cy="838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defTabSz="858837">
                <a:lnSpc>
                  <a:spcPct val="90000"/>
                </a:lnSpc>
                <a:defRPr b="1"/>
              </a:pPr>
              <a:r>
                <a:t>Group Working:	</a:t>
              </a:r>
              <a:r>
                <a:rPr b="0"/>
                <a:t>Code in github, documents in cloud</a:t>
              </a:r>
              <a:endParaRPr sz="2600"/>
            </a:p>
            <a:p>
              <a:pPr defTabSz="858837">
                <a:lnSpc>
                  <a:spcPct val="90000"/>
                </a:lnSpc>
              </a:pPr>
              <a:r>
                <a:t>Lots of discussion (updates and queries) using Facebook Messenger</a:t>
              </a:r>
              <a:endParaRPr sz="2600"/>
            </a:p>
            <a:p>
              <a:pPr defTabSz="858837">
                <a:lnSpc>
                  <a:spcPct val="90000"/>
                </a:lnSpc>
              </a:pPr>
              <a:r>
                <a:t>4hr lab sessions discuss progress, agree approach and share out tasks.  Also  “pair programming”</a:t>
              </a:r>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3" descr="Picture 3"/>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70" name="Title 1"/>
          <p:cNvSpPr txBox="1">
            <a:spLocks noGrp="1"/>
          </p:cNvSpPr>
          <p:nvPr>
            <p:ph type="title"/>
          </p:nvPr>
        </p:nvSpPr>
        <p:spPr>
          <a:xfrm>
            <a:off x="593725" y="355600"/>
            <a:ext cx="10936288" cy="574675"/>
          </a:xfrm>
          <a:prstGeom prst="rect">
            <a:avLst/>
          </a:prstGeom>
          <a:solidFill>
            <a:srgbClr val="FFFFFF"/>
          </a:solidFill>
          <a:ln w="9525">
            <a:solidFill>
              <a:srgbClr val="000000"/>
            </a:solidFill>
            <a:round/>
          </a:ln>
        </p:spPr>
        <p:txBody>
          <a:bodyPr>
            <a:normAutofit/>
          </a:bodyPr>
          <a:lstStyle/>
          <a:p>
            <a:pPr defTabSz="730250">
              <a:tabLst>
                <a:tab pos="5289550" algn="ctr"/>
                <a:tab pos="10764838" algn="r"/>
              </a:tabLst>
              <a:defRPr sz="3100">
                <a:latin typeface="+mn-lt"/>
                <a:ea typeface="+mn-ea"/>
                <a:cs typeface="+mn-cs"/>
                <a:sym typeface="Calibri"/>
              </a:defRPr>
            </a:pPr>
            <a:r>
              <a:rPr dirty="0"/>
              <a:t>	Gameplay	</a:t>
            </a:r>
            <a:r>
              <a:rPr i="1" dirty="0"/>
              <a:t>(2)</a:t>
            </a:r>
          </a:p>
        </p:txBody>
      </p:sp>
      <p:sp>
        <p:nvSpPr>
          <p:cNvPr id="71" name="Content Placeholder 2"/>
          <p:cNvSpPr txBox="1">
            <a:spLocks noGrp="1"/>
          </p:cNvSpPr>
          <p:nvPr>
            <p:ph type="body" idx="1"/>
          </p:nvPr>
        </p:nvSpPr>
        <p:spPr>
          <a:xfrm>
            <a:off x="593725" y="927100"/>
            <a:ext cx="10931525" cy="5461000"/>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pic>
        <p:nvPicPr>
          <p:cNvPr id="73" name="Picture 2" descr="Picture 2"/>
          <p:cNvPicPr>
            <a:picLocks noChangeAspect="1"/>
          </p:cNvPicPr>
          <p:nvPr/>
        </p:nvPicPr>
        <p:blipFill>
          <a:blip r:embed="rId4">
            <a:extLst/>
          </a:blip>
          <a:stretch>
            <a:fillRect/>
          </a:stretch>
        </p:blipFill>
        <p:spPr>
          <a:xfrm>
            <a:off x="7058025" y="2921000"/>
            <a:ext cx="3521075" cy="3035300"/>
          </a:xfrm>
          <a:prstGeom prst="rect">
            <a:avLst/>
          </a:prstGeom>
          <a:ln w="3175">
            <a:solidFill>
              <a:srgbClr val="000000"/>
            </a:solidFill>
            <a:miter/>
          </a:ln>
        </p:spPr>
      </p:pic>
      <p:pic>
        <p:nvPicPr>
          <p:cNvPr id="74" name="Picture 2" descr="Picture 2"/>
          <p:cNvPicPr>
            <a:picLocks noChangeAspect="1"/>
          </p:cNvPicPr>
          <p:nvPr/>
        </p:nvPicPr>
        <p:blipFill>
          <a:blip r:embed="rId5">
            <a:extLst/>
          </a:blip>
          <a:stretch>
            <a:fillRect/>
          </a:stretch>
        </p:blipFill>
        <p:spPr>
          <a:xfrm>
            <a:off x="6256337" y="1106487"/>
            <a:ext cx="5286376" cy="1571626"/>
          </a:xfrm>
          <a:prstGeom prst="rect">
            <a:avLst/>
          </a:prstGeom>
          <a:ln w="12700">
            <a:miter lim="400000"/>
          </a:ln>
        </p:spPr>
      </p:pic>
      <p:sp>
        <p:nvSpPr>
          <p:cNvPr id="8" name="Rectangle 8">
            <a:extLst>
              <a:ext uri="{FF2B5EF4-FFF2-40B4-BE49-F238E27FC236}">
                <a16:creationId xmlns:a16="http://schemas.microsoft.com/office/drawing/2014/main" id="{C426B240-CB03-487B-BECA-9A122959C5CD}"/>
              </a:ext>
            </a:extLst>
          </p:cNvPr>
          <p:cNvSpPr txBox="1"/>
          <p:nvPr/>
        </p:nvSpPr>
        <p:spPr>
          <a:xfrm>
            <a:off x="742950" y="1124079"/>
            <a:ext cx="5424488" cy="4832092"/>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marL="76200" indent="-76200">
              <a:defRPr b="1"/>
            </a:pPr>
            <a:r>
              <a:rPr dirty="0"/>
              <a:t>Aim: </a:t>
            </a:r>
            <a:r>
              <a:rPr b="0" dirty="0"/>
              <a:t>Complete 4 levels to decorate the Christmas Room.  Each level is themed around a particular aspect of Christmas : ‘Christmas Tree’ , ‘Decorations’, ‘Roast Turkey’ and ‘Presents’.  Completing a level adds the themed item(s) to the room. </a:t>
            </a:r>
          </a:p>
          <a:p>
            <a:pPr marL="76200" indent="-76200">
              <a:spcBef>
                <a:spcPts val="1200"/>
              </a:spcBef>
              <a:defRPr b="1"/>
            </a:pPr>
            <a:r>
              <a:rPr dirty="0"/>
              <a:t>Level Composition: </a:t>
            </a:r>
            <a:r>
              <a:rPr b="0" dirty="0"/>
              <a:t>Each level contains:</a:t>
            </a:r>
          </a:p>
          <a:p>
            <a:pPr marL="358775" indent="-358775">
              <a:buSzPct val="100000"/>
              <a:buAutoNum type="arabicPeriod"/>
              <a:defRPr b="1"/>
            </a:pPr>
            <a:r>
              <a:rPr dirty="0"/>
              <a:t>Platform: </a:t>
            </a:r>
            <a:r>
              <a:rPr b="0" dirty="0"/>
              <a:t>A side-scrolling platforming section with challenges such as hazards and bottomless pits which reset the player’s progress.  The player must collect the key to be able to complete the platform.  There are also extra items to collect along the way.</a:t>
            </a:r>
          </a:p>
          <a:p>
            <a:pPr marL="358775" indent="-358775">
              <a:buSzPct val="100000"/>
              <a:buAutoNum type="arabicPeriod"/>
              <a:defRPr b="1"/>
            </a:pPr>
            <a:r>
              <a:rPr dirty="0"/>
              <a:t>Puzzle: </a:t>
            </a:r>
            <a:r>
              <a:rPr b="0" dirty="0"/>
              <a:t>A different puzzle for each level.</a:t>
            </a:r>
          </a:p>
          <a:p>
            <a:pPr marL="92075" indent="-92075">
              <a:spcBef>
                <a:spcPts val="1200"/>
              </a:spcBef>
              <a:defRPr b="1"/>
            </a:pPr>
            <a:r>
              <a:rPr dirty="0"/>
              <a:t>Navigation: </a:t>
            </a:r>
            <a:r>
              <a:rPr b="0" dirty="0"/>
              <a:t> WASD or arrow keys to move through menu, platform and puzzles </a:t>
            </a:r>
          </a:p>
          <a:p>
            <a:pPr marL="76200" indent="-76200"/>
            <a:r>
              <a:rPr dirty="0"/>
              <a:t>Enter to select platform/puzzle from menu</a:t>
            </a:r>
            <a:r>
              <a:rPr lang="en-GB" dirty="0"/>
              <a:t> </a:t>
            </a:r>
            <a:endParaRPr dirty="0"/>
          </a:p>
          <a:p>
            <a:pPr marL="76200" indent="-76200"/>
            <a:r>
              <a:rPr dirty="0"/>
              <a:t>Number keys also used to select items in puzzle 4</a:t>
            </a:r>
            <a:r>
              <a:rPr lang="en-GB" dirty="0"/>
              <a:t> </a:t>
            </a: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3" descr="Picture 3"/>
          <p:cNvPicPr>
            <a:picLocks noChangeAspect="1"/>
          </p:cNvPicPr>
          <p:nvPr/>
        </p:nvPicPr>
        <p:blipFill>
          <a:blip r:embed="rId3">
            <a:extLst/>
          </a:blip>
          <a:stretch>
            <a:fillRect/>
          </a:stretch>
        </p:blipFill>
        <p:spPr>
          <a:xfrm>
            <a:off x="0" y="0"/>
            <a:ext cx="9140825" cy="6858000"/>
          </a:xfrm>
          <a:prstGeom prst="rect">
            <a:avLst/>
          </a:prstGeom>
          <a:ln w="12700">
            <a:miter lim="400000"/>
          </a:ln>
        </p:spPr>
      </p:pic>
      <p:pic>
        <p:nvPicPr>
          <p:cNvPr id="79" name="Picture 8" descr="Picture 8"/>
          <p:cNvPicPr>
            <a:picLocks noChangeAspect="1"/>
          </p:cNvPicPr>
          <p:nvPr/>
        </p:nvPicPr>
        <p:blipFill>
          <a:blip r:embed="rId3">
            <a:extLst/>
          </a:blip>
          <a:stretch>
            <a:fillRect/>
          </a:stretch>
        </p:blipFill>
        <p:spPr>
          <a:xfrm>
            <a:off x="3049587" y="0"/>
            <a:ext cx="9142413" cy="6858000"/>
          </a:xfrm>
          <a:prstGeom prst="rect">
            <a:avLst/>
          </a:prstGeom>
          <a:ln w="12700">
            <a:miter lim="400000"/>
          </a:ln>
        </p:spPr>
      </p:pic>
      <p:sp>
        <p:nvSpPr>
          <p:cNvPr id="80"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endParaRPr/>
          </a:p>
        </p:txBody>
      </p:sp>
      <p:sp>
        <p:nvSpPr>
          <p:cNvPr id="81" name="Content Placeholder 2"/>
          <p:cNvSpPr txBox="1">
            <a:spLocks noGrp="1"/>
          </p:cNvSpPr>
          <p:nvPr>
            <p:ph type="body" idx="1"/>
          </p:nvPr>
        </p:nvSpPr>
        <p:spPr>
          <a:xfrm>
            <a:off x="587375" y="946150"/>
            <a:ext cx="10942638" cy="5329238"/>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pic>
        <p:nvPicPr>
          <p:cNvPr id="82" name="Picture 6" descr="Picture 6"/>
          <p:cNvPicPr>
            <a:picLocks noChangeAspect="1"/>
          </p:cNvPicPr>
          <p:nvPr/>
        </p:nvPicPr>
        <p:blipFill>
          <a:blip r:embed="rId4">
            <a:extLst/>
          </a:blip>
          <a:stretch>
            <a:fillRect/>
          </a:stretch>
        </p:blipFill>
        <p:spPr>
          <a:xfrm>
            <a:off x="7350125" y="1928812"/>
            <a:ext cx="457200" cy="628651"/>
          </a:xfrm>
          <a:prstGeom prst="rect">
            <a:avLst/>
          </a:prstGeom>
          <a:ln w="12700">
            <a:miter lim="400000"/>
          </a:ln>
        </p:spPr>
      </p:pic>
      <p:pic>
        <p:nvPicPr>
          <p:cNvPr id="83" name="Picture 7" descr="Picture 7"/>
          <p:cNvPicPr>
            <a:picLocks noChangeAspect="1"/>
          </p:cNvPicPr>
          <p:nvPr/>
        </p:nvPicPr>
        <p:blipFill>
          <a:blip r:embed="rId5">
            <a:extLst/>
          </a:blip>
          <a:stretch>
            <a:fillRect/>
          </a:stretch>
        </p:blipFill>
        <p:spPr>
          <a:xfrm>
            <a:off x="7366000" y="1006475"/>
            <a:ext cx="457200" cy="628650"/>
          </a:xfrm>
          <a:prstGeom prst="rect">
            <a:avLst/>
          </a:prstGeom>
          <a:ln w="12700">
            <a:miter lim="400000"/>
          </a:ln>
        </p:spPr>
      </p:pic>
      <p:sp>
        <p:nvSpPr>
          <p:cNvPr id="84" name="Content Placeholder 2"/>
          <p:cNvSpPr txBox="1"/>
          <p:nvPr/>
        </p:nvSpPr>
        <p:spPr>
          <a:xfrm>
            <a:off x="649287" y="1067117"/>
            <a:ext cx="6418263" cy="17170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defTabSz="885825">
              <a:lnSpc>
                <a:spcPct val="90000"/>
              </a:lnSpc>
              <a:spcBef>
                <a:spcPts val="900"/>
              </a:spcBef>
              <a:defRPr sz="1700" b="1"/>
            </a:pPr>
            <a:r>
              <a:t>Level Progression:  </a:t>
            </a:r>
            <a:r>
              <a:rPr b="0"/>
              <a:t>To complete each level, the player must find the scroll near the end of the level.</a:t>
            </a:r>
            <a:endParaRPr sz="2700"/>
          </a:p>
          <a:p>
            <a:pPr defTabSz="885825">
              <a:lnSpc>
                <a:spcPct val="90000"/>
              </a:lnSpc>
              <a:spcBef>
                <a:spcPts val="900"/>
              </a:spcBef>
              <a:defRPr sz="1700"/>
            </a:pPr>
            <a:r>
              <a:t>To unlock the scroll, the player must collect the key.  Reaching the unlocked scroll moves the player on to the related puzzle.</a:t>
            </a:r>
            <a:endParaRPr sz="2700"/>
          </a:p>
          <a:p>
            <a:pPr defTabSz="885825">
              <a:lnSpc>
                <a:spcPct val="90000"/>
              </a:lnSpc>
              <a:spcBef>
                <a:spcPts val="900"/>
              </a:spcBef>
              <a:defRPr sz="1700" b="1"/>
            </a:pPr>
            <a:r>
              <a:t>Puzzle Completion:</a:t>
            </a:r>
            <a:r>
              <a:rPr b="0"/>
              <a:t>  Completion of each puzzle shows the item(s) added to the Christmas Room for that level.</a:t>
            </a:r>
          </a:p>
        </p:txBody>
      </p:sp>
      <p:sp>
        <p:nvSpPr>
          <p:cNvPr id="85" name="Title 1"/>
          <p:cNvSpPr txBox="1">
            <a:spLocks noGrp="1"/>
          </p:cNvSpPr>
          <p:nvPr>
            <p:ph type="title"/>
          </p:nvPr>
        </p:nvSpPr>
        <p:spPr>
          <a:xfrm>
            <a:off x="595312" y="371475"/>
            <a:ext cx="10941051" cy="574675"/>
          </a:xfrm>
          <a:prstGeom prst="rect">
            <a:avLst/>
          </a:prstGeom>
          <a:solidFill>
            <a:srgbClr val="FFFFFF"/>
          </a:solidFill>
          <a:ln w="9525">
            <a:solidFill>
              <a:srgbClr val="000000"/>
            </a:solidFill>
            <a:round/>
          </a:ln>
        </p:spPr>
        <p:txBody>
          <a:bodyPr>
            <a:normAutofit/>
          </a:bodyPr>
          <a:lstStyle/>
          <a:p>
            <a:pPr defTabSz="730250">
              <a:tabLst>
                <a:tab pos="5289550" algn="ctr"/>
                <a:tab pos="10764838" algn="r"/>
              </a:tabLst>
              <a:defRPr sz="3100">
                <a:latin typeface="+mn-lt"/>
                <a:ea typeface="+mn-ea"/>
                <a:cs typeface="+mn-cs"/>
                <a:sym typeface="Calibri"/>
              </a:defRPr>
            </a:pPr>
            <a:r>
              <a:rPr dirty="0"/>
              <a:t>	Gameplay	</a:t>
            </a:r>
            <a:r>
              <a:rPr i="1" dirty="0"/>
              <a:t>(2)</a:t>
            </a:r>
          </a:p>
        </p:txBody>
      </p:sp>
      <p:pic>
        <p:nvPicPr>
          <p:cNvPr id="86" name="Picture 4" descr="Picture 4"/>
          <p:cNvPicPr>
            <a:picLocks noChangeAspect="1"/>
          </p:cNvPicPr>
          <p:nvPr/>
        </p:nvPicPr>
        <p:blipFill>
          <a:blip r:embed="rId6">
            <a:extLst/>
          </a:blip>
          <a:stretch>
            <a:fillRect/>
          </a:stretch>
        </p:blipFill>
        <p:spPr>
          <a:xfrm>
            <a:off x="688975" y="2955925"/>
            <a:ext cx="3278188" cy="3248025"/>
          </a:xfrm>
          <a:prstGeom prst="rect">
            <a:avLst/>
          </a:prstGeom>
          <a:ln w="3175">
            <a:solidFill>
              <a:srgbClr val="9AF4F4"/>
            </a:solidFill>
            <a:miter/>
          </a:ln>
        </p:spPr>
      </p:pic>
      <p:pic>
        <p:nvPicPr>
          <p:cNvPr id="87" name="Picture 2" descr="Picture 2"/>
          <p:cNvPicPr>
            <a:picLocks noChangeAspect="1"/>
          </p:cNvPicPr>
          <p:nvPr/>
        </p:nvPicPr>
        <p:blipFill>
          <a:blip r:embed="rId7">
            <a:extLst/>
          </a:blip>
          <a:stretch>
            <a:fillRect/>
          </a:stretch>
        </p:blipFill>
        <p:spPr>
          <a:xfrm>
            <a:off x="4732337" y="2954337"/>
            <a:ext cx="4371976" cy="3260726"/>
          </a:xfrm>
          <a:prstGeom prst="rect">
            <a:avLst/>
          </a:prstGeom>
          <a:ln w="3175">
            <a:solidFill>
              <a:srgbClr val="9AF4F4"/>
            </a:solidFill>
            <a:miter/>
          </a:ln>
        </p:spPr>
      </p:pic>
      <p:pic>
        <p:nvPicPr>
          <p:cNvPr id="88" name="Picture 5" descr="Picture 5"/>
          <p:cNvPicPr>
            <a:picLocks noChangeAspect="1"/>
          </p:cNvPicPr>
          <p:nvPr/>
        </p:nvPicPr>
        <p:blipFill>
          <a:blip r:embed="rId8">
            <a:extLst/>
          </a:blip>
          <a:stretch>
            <a:fillRect/>
          </a:stretch>
        </p:blipFill>
        <p:spPr>
          <a:xfrm>
            <a:off x="8404225" y="1046162"/>
            <a:ext cx="3027363" cy="2343151"/>
          </a:xfrm>
          <a:prstGeom prst="rect">
            <a:avLst/>
          </a:prstGeom>
          <a:ln w="12700">
            <a:miter lim="400000"/>
          </a:ln>
        </p:spPr>
      </p:pic>
      <p:sp>
        <p:nvSpPr>
          <p:cNvPr id="89" name="Right Arrow 18"/>
          <p:cNvSpPr/>
          <p:nvPr/>
        </p:nvSpPr>
        <p:spPr>
          <a:xfrm>
            <a:off x="4113212" y="4210050"/>
            <a:ext cx="466726" cy="334963"/>
          </a:xfrm>
          <a:prstGeom prst="rightArrow">
            <a:avLst>
              <a:gd name="adj1" fmla="val 50000"/>
              <a:gd name="adj2" fmla="val 49948"/>
            </a:avLst>
          </a:prstGeom>
          <a:solidFill>
            <a:srgbClr val="FF0000"/>
          </a:solidFill>
          <a:ln w="12700">
            <a:solidFill>
              <a:srgbClr val="32538F"/>
            </a:solidFill>
            <a:miter/>
          </a:ln>
        </p:spPr>
        <p:txBody>
          <a:bodyPr lIns="45719" rIns="45719" anchor="ctr"/>
          <a:lstStyle/>
          <a:p>
            <a:pPr algn="ctr">
              <a:defRPr>
                <a:solidFill>
                  <a:srgbClr val="FFFFFF"/>
                </a:solidFill>
              </a:defRPr>
            </a:pPr>
            <a:endParaRPr/>
          </a:p>
        </p:txBody>
      </p:sp>
      <p:pic>
        <p:nvPicPr>
          <p:cNvPr id="90" name="Picture 19" descr="Picture 19"/>
          <p:cNvPicPr>
            <a:picLocks noChangeAspect="1"/>
          </p:cNvPicPr>
          <p:nvPr/>
        </p:nvPicPr>
        <p:blipFill>
          <a:blip r:embed="rId9">
            <a:extLst/>
          </a:blip>
          <a:stretch>
            <a:fillRect/>
          </a:stretch>
        </p:blipFill>
        <p:spPr>
          <a:xfrm>
            <a:off x="6991350" y="1635125"/>
            <a:ext cx="352425" cy="333375"/>
          </a:xfrm>
          <a:prstGeom prst="rect">
            <a:avLst/>
          </a:prstGeom>
          <a:ln w="12700">
            <a:miter lim="400000"/>
          </a:ln>
        </p:spPr>
      </p:pic>
      <p:sp>
        <p:nvSpPr>
          <p:cNvPr id="91" name="Right Arrow 20"/>
          <p:cNvSpPr/>
          <p:nvPr/>
        </p:nvSpPr>
        <p:spPr>
          <a:xfrm rot="18637216">
            <a:off x="9362281" y="3744118"/>
            <a:ext cx="465138" cy="333376"/>
          </a:xfrm>
          <a:prstGeom prst="rightArrow">
            <a:avLst>
              <a:gd name="adj1" fmla="val 50000"/>
              <a:gd name="adj2" fmla="val 50015"/>
            </a:avLst>
          </a:prstGeom>
          <a:solidFill>
            <a:srgbClr val="FF0000"/>
          </a:solidFill>
          <a:ln w="12700">
            <a:solidFill>
              <a:srgbClr val="32538F"/>
            </a:solidFill>
            <a:miter/>
          </a:ln>
        </p:spPr>
        <p:txBody>
          <a:bodyPr lIns="45719" rIns="45719" anchor="ctr"/>
          <a:lstStyle/>
          <a:p>
            <a:pPr algn="ctr">
              <a:defRPr>
                <a:solidFill>
                  <a:srgbClr val="FFFFFF"/>
                </a:solidFill>
              </a:defRPr>
            </a:pPr>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Picture 3" descr="Picture 3"/>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96" name="Title 1"/>
          <p:cNvSpPr txBox="1">
            <a:spLocks noGrp="1"/>
          </p:cNvSpPr>
          <p:nvPr>
            <p:ph type="title"/>
          </p:nvPr>
        </p:nvSpPr>
        <p:spPr>
          <a:xfrm>
            <a:off x="593725" y="355600"/>
            <a:ext cx="10936288" cy="574675"/>
          </a:xfrm>
          <a:prstGeom prst="rect">
            <a:avLst/>
          </a:prstGeom>
          <a:solidFill>
            <a:srgbClr val="FFFFFF"/>
          </a:solidFill>
          <a:ln w="9525">
            <a:solidFill>
              <a:srgbClr val="000000"/>
            </a:solidFill>
            <a:round/>
          </a:ln>
        </p:spPr>
        <p:txBody>
          <a:bodyPr>
            <a:normAutofit/>
          </a:bodyPr>
          <a:lstStyle/>
          <a:p>
            <a:pPr defTabSz="730250">
              <a:tabLst>
                <a:tab pos="5381625" algn="ctr"/>
                <a:tab pos="10764838" algn="r"/>
              </a:tabLst>
              <a:defRPr sz="3100">
                <a:latin typeface="+mn-lt"/>
                <a:ea typeface="+mn-ea"/>
                <a:cs typeface="+mn-cs"/>
                <a:sym typeface="Calibri"/>
              </a:defRPr>
            </a:pPr>
            <a:r>
              <a:rPr dirty="0"/>
              <a:t>	Gameplay – Increasing Difficulty	</a:t>
            </a:r>
            <a:r>
              <a:rPr i="1" dirty="0"/>
              <a:t>(2)</a:t>
            </a:r>
          </a:p>
        </p:txBody>
      </p:sp>
      <p:sp>
        <p:nvSpPr>
          <p:cNvPr id="97" name="Content Placeholder 2"/>
          <p:cNvSpPr txBox="1">
            <a:spLocks noGrp="1"/>
          </p:cNvSpPr>
          <p:nvPr>
            <p:ph type="body" idx="1"/>
          </p:nvPr>
        </p:nvSpPr>
        <p:spPr>
          <a:xfrm>
            <a:off x="593725" y="927100"/>
            <a:ext cx="10931525" cy="5461000"/>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sp>
        <p:nvSpPr>
          <p:cNvPr id="98" name="Rectangle 8"/>
          <p:cNvSpPr txBox="1"/>
          <p:nvPr/>
        </p:nvSpPr>
        <p:spPr>
          <a:xfrm>
            <a:off x="742950" y="3370580"/>
            <a:ext cx="7032625" cy="2733040"/>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a:lnSpc>
                <a:spcPct val="90000"/>
              </a:lnSpc>
              <a:spcBef>
                <a:spcPts val="600"/>
              </a:spcBef>
              <a:defRPr sz="1600" b="1"/>
            </a:pPr>
            <a:r>
              <a:t>Level 1 Forest</a:t>
            </a:r>
            <a:r>
              <a:rPr b="0"/>
              <a:t>: Cross frozen lake, jumping between stepping stones without falling into the water.</a:t>
            </a:r>
          </a:p>
          <a:p>
            <a:pPr>
              <a:lnSpc>
                <a:spcPct val="90000"/>
              </a:lnSpc>
              <a:spcBef>
                <a:spcPts val="600"/>
              </a:spcBef>
              <a:defRPr sz="1600" b="1"/>
            </a:pPr>
            <a:r>
              <a:t>Level 2 Attic</a:t>
            </a:r>
            <a:r>
              <a:rPr b="0"/>
              <a:t>: Manoeuvre around tops of walls without falling down gaps.  Avoid the smoke that vents through the attic. </a:t>
            </a:r>
            <a:br>
              <a:rPr b="0"/>
            </a:br>
            <a:r>
              <a:rPr b="0"/>
              <a:t>Level introduces on/off hazards and running under platforms.</a:t>
            </a:r>
          </a:p>
          <a:p>
            <a:pPr>
              <a:lnSpc>
                <a:spcPct val="90000"/>
              </a:lnSpc>
              <a:spcBef>
                <a:spcPts val="600"/>
              </a:spcBef>
              <a:defRPr sz="1600" b="1"/>
            </a:pPr>
            <a:r>
              <a:t>Level 3 Kitchen</a:t>
            </a:r>
            <a:r>
              <a:rPr b="0"/>
              <a:t>: Run round the various workspaces avoiding the flashing knives and the fires that flare up, and without falling in the pit of hot oil. </a:t>
            </a:r>
            <a:br>
              <a:rPr b="0"/>
            </a:br>
            <a:r>
              <a:rPr b="0"/>
              <a:t>Manoeuvring to collect items is challenging; timing is crucial.</a:t>
            </a:r>
          </a:p>
          <a:p>
            <a:pPr>
              <a:lnSpc>
                <a:spcPct val="90000"/>
              </a:lnSpc>
              <a:spcBef>
                <a:spcPts val="600"/>
              </a:spcBef>
              <a:defRPr sz="1600" b="1"/>
            </a:pPr>
            <a:r>
              <a:t>Level 4 Sleigh</a:t>
            </a:r>
            <a:r>
              <a:rPr b="0"/>
              <a:t>: Once you start the sleigh, it keeps moving forwards.  You need to boost upwards to counter gravity.  The challenge here is to avoid the smoke from the many chimneys without being able to stop. </a:t>
            </a:r>
          </a:p>
        </p:txBody>
      </p:sp>
      <p:grpSp>
        <p:nvGrpSpPr>
          <p:cNvPr id="101" name="Group"/>
          <p:cNvGrpSpPr/>
          <p:nvPr/>
        </p:nvGrpSpPr>
        <p:grpSpPr>
          <a:xfrm>
            <a:off x="620712" y="1009650"/>
            <a:ext cx="2036763" cy="2116161"/>
            <a:chOff x="0" y="0"/>
            <a:chExt cx="2036762" cy="2116160"/>
          </a:xfrm>
        </p:grpSpPr>
        <p:pic>
          <p:nvPicPr>
            <p:cNvPr id="99" name="Picture 6" descr="Picture 6"/>
            <p:cNvPicPr>
              <a:picLocks noChangeAspect="1"/>
            </p:cNvPicPr>
            <p:nvPr/>
          </p:nvPicPr>
          <p:blipFill>
            <a:blip r:embed="rId4">
              <a:extLst/>
            </a:blip>
            <a:stretch>
              <a:fillRect/>
            </a:stretch>
          </p:blipFill>
          <p:spPr>
            <a:xfrm>
              <a:off x="479776" y="0"/>
              <a:ext cx="1033503" cy="1846922"/>
            </a:xfrm>
            <a:prstGeom prst="rect">
              <a:avLst/>
            </a:prstGeom>
            <a:ln w="3175" cap="flat">
              <a:solidFill>
                <a:srgbClr val="000000"/>
              </a:solidFill>
              <a:prstDash val="solid"/>
              <a:miter lim="800000"/>
            </a:ln>
            <a:effectLst/>
          </p:spPr>
        </p:pic>
        <p:sp>
          <p:nvSpPr>
            <p:cNvPr id="100" name="TextBox 9"/>
            <p:cNvSpPr txBox="1"/>
            <p:nvPr/>
          </p:nvSpPr>
          <p:spPr>
            <a:xfrm>
              <a:off x="0" y="1846920"/>
              <a:ext cx="2036763" cy="2692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200"/>
              </a:lvl1pPr>
            </a:lstStyle>
            <a:p>
              <a:r>
                <a:t>Level 1 falling in the water</a:t>
              </a:r>
            </a:p>
          </p:txBody>
        </p:sp>
      </p:grpSp>
      <p:grpSp>
        <p:nvGrpSpPr>
          <p:cNvPr id="104" name="Group"/>
          <p:cNvGrpSpPr/>
          <p:nvPr/>
        </p:nvGrpSpPr>
        <p:grpSpPr>
          <a:xfrm>
            <a:off x="2852737" y="1004887"/>
            <a:ext cx="3730626" cy="2128926"/>
            <a:chOff x="0" y="0"/>
            <a:chExt cx="3730625" cy="2128925"/>
          </a:xfrm>
        </p:grpSpPr>
        <p:sp>
          <p:nvSpPr>
            <p:cNvPr id="102" name="TextBox 13"/>
            <p:cNvSpPr txBox="1"/>
            <p:nvPr/>
          </p:nvSpPr>
          <p:spPr>
            <a:xfrm>
              <a:off x="0" y="1859685"/>
              <a:ext cx="3730625" cy="2692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200"/>
              </a:lvl1pPr>
            </a:lstStyle>
            <a:p>
              <a:r>
                <a:t>Level 2 smoke hazards and pitfalls</a:t>
              </a:r>
            </a:p>
          </p:txBody>
        </p:sp>
        <p:pic>
          <p:nvPicPr>
            <p:cNvPr id="103" name="Picture 8" descr="Picture 8"/>
            <p:cNvPicPr>
              <a:picLocks noChangeAspect="1"/>
            </p:cNvPicPr>
            <p:nvPr/>
          </p:nvPicPr>
          <p:blipFill>
            <a:blip r:embed="rId5">
              <a:extLst/>
            </a:blip>
            <a:stretch>
              <a:fillRect/>
            </a:stretch>
          </p:blipFill>
          <p:spPr>
            <a:xfrm>
              <a:off x="0" y="-1"/>
              <a:ext cx="3730625" cy="1859688"/>
            </a:xfrm>
            <a:prstGeom prst="rect">
              <a:avLst/>
            </a:prstGeom>
            <a:ln w="3175" cap="flat">
              <a:solidFill>
                <a:srgbClr val="000000"/>
              </a:solidFill>
              <a:prstDash val="solid"/>
              <a:miter lim="800000"/>
            </a:ln>
            <a:effectLst/>
          </p:spPr>
        </p:pic>
      </p:grpSp>
      <p:grpSp>
        <p:nvGrpSpPr>
          <p:cNvPr id="107" name="Group"/>
          <p:cNvGrpSpPr/>
          <p:nvPr/>
        </p:nvGrpSpPr>
        <p:grpSpPr>
          <a:xfrm>
            <a:off x="7043737" y="1011237"/>
            <a:ext cx="4217988" cy="2112936"/>
            <a:chOff x="0" y="0"/>
            <a:chExt cx="4217987" cy="2112935"/>
          </a:xfrm>
        </p:grpSpPr>
        <p:pic>
          <p:nvPicPr>
            <p:cNvPr id="105" name="Picture 11" descr="Picture 11"/>
            <p:cNvPicPr>
              <a:picLocks noChangeAspect="1"/>
            </p:cNvPicPr>
            <p:nvPr/>
          </p:nvPicPr>
          <p:blipFill>
            <a:blip r:embed="rId6">
              <a:extLst/>
            </a:blip>
            <a:stretch>
              <a:fillRect/>
            </a:stretch>
          </p:blipFill>
          <p:spPr>
            <a:xfrm>
              <a:off x="0" y="-1"/>
              <a:ext cx="4217988" cy="1852766"/>
            </a:xfrm>
            <a:prstGeom prst="rect">
              <a:avLst/>
            </a:prstGeom>
            <a:ln w="3175" cap="flat">
              <a:solidFill>
                <a:srgbClr val="000000"/>
              </a:solidFill>
              <a:prstDash val="solid"/>
              <a:miter lim="800000"/>
            </a:ln>
            <a:effectLst/>
          </p:spPr>
        </p:pic>
        <p:sp>
          <p:nvSpPr>
            <p:cNvPr id="106" name="TextBox 16"/>
            <p:cNvSpPr txBox="1"/>
            <p:nvPr/>
          </p:nvSpPr>
          <p:spPr>
            <a:xfrm>
              <a:off x="0" y="1843695"/>
              <a:ext cx="4217988" cy="2692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200"/>
              </a:lvl1pPr>
            </a:lstStyle>
            <a:p>
              <a:r>
                <a:t>Level 3 movement around fire and knife hazards and pitfall</a:t>
              </a:r>
            </a:p>
          </p:txBody>
        </p:sp>
      </p:grpSp>
      <p:grpSp>
        <p:nvGrpSpPr>
          <p:cNvPr id="110" name="Group"/>
          <p:cNvGrpSpPr/>
          <p:nvPr/>
        </p:nvGrpSpPr>
        <p:grpSpPr>
          <a:xfrm>
            <a:off x="8089900" y="3219449"/>
            <a:ext cx="3178175" cy="3005118"/>
            <a:chOff x="0" y="0"/>
            <a:chExt cx="3178175" cy="3005116"/>
          </a:xfrm>
        </p:grpSpPr>
        <p:pic>
          <p:nvPicPr>
            <p:cNvPr id="108" name="Picture 12" descr="Picture 12"/>
            <p:cNvPicPr>
              <a:picLocks noChangeAspect="1"/>
            </p:cNvPicPr>
            <p:nvPr/>
          </p:nvPicPr>
          <p:blipFill>
            <a:blip r:embed="rId7">
              <a:extLst/>
            </a:blip>
            <a:stretch>
              <a:fillRect/>
            </a:stretch>
          </p:blipFill>
          <p:spPr>
            <a:xfrm>
              <a:off x="0" y="-1"/>
              <a:ext cx="3178175" cy="2735879"/>
            </a:xfrm>
            <a:prstGeom prst="rect">
              <a:avLst/>
            </a:prstGeom>
            <a:ln w="3175" cap="flat">
              <a:solidFill>
                <a:srgbClr val="000000"/>
              </a:solidFill>
              <a:prstDash val="solid"/>
              <a:miter lim="800000"/>
            </a:ln>
            <a:effectLst/>
          </p:spPr>
        </p:pic>
        <p:sp>
          <p:nvSpPr>
            <p:cNvPr id="109" name="TextBox 20"/>
            <p:cNvSpPr txBox="1"/>
            <p:nvPr/>
          </p:nvSpPr>
          <p:spPr>
            <a:xfrm>
              <a:off x="0" y="2735876"/>
              <a:ext cx="3178175" cy="2692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200"/>
              </a:lvl1pPr>
            </a:lstStyle>
            <a:p>
              <a:r>
                <a:t>Level 4 flying around chimney smoke</a:t>
              </a:r>
            </a:p>
          </p:txBody>
        </p:sp>
      </p:gr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 name="Picture 3" descr="Picture 3"/>
          <p:cNvPicPr>
            <a:picLocks noChangeAspect="1"/>
          </p:cNvPicPr>
          <p:nvPr/>
        </p:nvPicPr>
        <p:blipFill>
          <a:blip r:embed="rId3">
            <a:extLst/>
          </a:blip>
          <a:stretch>
            <a:fillRect/>
          </a:stretch>
        </p:blipFill>
        <p:spPr>
          <a:xfrm>
            <a:off x="0" y="0"/>
            <a:ext cx="9140825" cy="6858000"/>
          </a:xfrm>
          <a:prstGeom prst="rect">
            <a:avLst/>
          </a:prstGeom>
          <a:ln w="12700">
            <a:miter lim="400000"/>
          </a:ln>
        </p:spPr>
      </p:pic>
      <p:pic>
        <p:nvPicPr>
          <p:cNvPr id="115" name="Picture 8" descr="Picture 8"/>
          <p:cNvPicPr>
            <a:picLocks noChangeAspect="1"/>
          </p:cNvPicPr>
          <p:nvPr/>
        </p:nvPicPr>
        <p:blipFill>
          <a:blip r:embed="rId3">
            <a:extLst/>
          </a:blip>
          <a:stretch>
            <a:fillRect/>
          </a:stretch>
        </p:blipFill>
        <p:spPr>
          <a:xfrm>
            <a:off x="3049587" y="0"/>
            <a:ext cx="9142413" cy="6858000"/>
          </a:xfrm>
          <a:prstGeom prst="rect">
            <a:avLst/>
          </a:prstGeom>
          <a:ln w="12700">
            <a:miter lim="400000"/>
          </a:ln>
        </p:spPr>
      </p:pic>
      <p:sp>
        <p:nvSpPr>
          <p:cNvPr id="116"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endParaRPr/>
          </a:p>
        </p:txBody>
      </p:sp>
      <p:sp>
        <p:nvSpPr>
          <p:cNvPr id="117" name="Title 1"/>
          <p:cNvSpPr txBox="1">
            <a:spLocks noGrp="1"/>
          </p:cNvSpPr>
          <p:nvPr>
            <p:ph type="title"/>
          </p:nvPr>
        </p:nvSpPr>
        <p:spPr>
          <a:xfrm>
            <a:off x="694482" y="365125"/>
            <a:ext cx="10706582" cy="618723"/>
          </a:xfrm>
          <a:prstGeom prst="rect">
            <a:avLst/>
          </a:prstGeom>
          <a:solidFill>
            <a:srgbClr val="FFFFFF"/>
          </a:solidFill>
          <a:ln w="9525">
            <a:solidFill>
              <a:srgbClr val="000000"/>
            </a:solidFill>
            <a:round/>
          </a:ln>
        </p:spPr>
        <p:txBody>
          <a:bodyPr>
            <a:normAutofit/>
          </a:bodyPr>
          <a:lstStyle/>
          <a:p>
            <a:pPr defTabSz="708342">
              <a:tabLst>
                <a:tab pos="5197475" algn="ctr"/>
                <a:tab pos="10579100" algn="r"/>
              </a:tabLst>
              <a:defRPr sz="3007">
                <a:latin typeface="+mn-lt"/>
                <a:ea typeface="+mn-ea"/>
                <a:cs typeface="+mn-cs"/>
                <a:sym typeface="Calibri"/>
              </a:defRPr>
            </a:pPr>
            <a:r>
              <a:rPr sz="3200" dirty="0"/>
              <a:t>	What Makes a Good Game?	</a:t>
            </a:r>
            <a:r>
              <a:rPr sz="3200" i="1" dirty="0"/>
              <a:t>(2)</a:t>
            </a:r>
          </a:p>
        </p:txBody>
      </p:sp>
      <p:sp>
        <p:nvSpPr>
          <p:cNvPr id="118" name="Content Placeholder 2"/>
          <p:cNvSpPr txBox="1">
            <a:spLocks noGrp="1"/>
          </p:cNvSpPr>
          <p:nvPr>
            <p:ph type="body" idx="1"/>
          </p:nvPr>
        </p:nvSpPr>
        <p:spPr>
          <a:xfrm>
            <a:off x="694482" y="983849"/>
            <a:ext cx="10706582" cy="4977114"/>
          </a:xfrm>
          <a:prstGeom prst="rect">
            <a:avLst/>
          </a:prstGeom>
          <a:solidFill>
            <a:srgbClr val="FFFFFF"/>
          </a:solidFill>
          <a:ln w="9525">
            <a:solidFill>
              <a:srgbClr val="000000"/>
            </a:solidFill>
            <a:round/>
          </a:ln>
        </p:spPr>
        <p:txBody>
          <a:bodyPr anchor="ctr"/>
          <a:lstStyle/>
          <a:p>
            <a:pPr marL="457200" indent="-457200">
              <a:lnSpc>
                <a:spcPct val="72000"/>
              </a:lnSpc>
              <a:buFont typeface="+mj-lt"/>
              <a:buAutoNum type="arabicPeriod"/>
              <a:defRPr sz="2300"/>
            </a:pPr>
            <a:r>
              <a:rPr dirty="0"/>
              <a:t>Long term Goal: to decorate Christmas Room</a:t>
            </a:r>
          </a:p>
          <a:p>
            <a:pPr marL="457200" indent="-457200">
              <a:lnSpc>
                <a:spcPct val="72000"/>
              </a:lnSpc>
              <a:buFont typeface="+mj-lt"/>
              <a:buAutoNum type="arabicPeriod"/>
              <a:defRPr sz="2300"/>
            </a:pPr>
            <a:r>
              <a:rPr dirty="0" err="1"/>
              <a:t>Subgoals</a:t>
            </a:r>
            <a:r>
              <a:rPr dirty="0"/>
              <a:t>: to complete each level, collecting items; collected items are shown on menu screen</a:t>
            </a:r>
          </a:p>
          <a:p>
            <a:pPr marL="457200" indent="-457200">
              <a:lnSpc>
                <a:spcPct val="72000"/>
              </a:lnSpc>
              <a:buFont typeface="+mj-lt"/>
              <a:buAutoNum type="arabicPeriod"/>
              <a:defRPr sz="2300"/>
            </a:pPr>
            <a:r>
              <a:rPr dirty="0"/>
              <a:t>Game starts easily, and complexity/difficulty gradually increases (</a:t>
            </a:r>
            <a:r>
              <a:rPr dirty="0" err="1"/>
              <a:t>manoeuvring</a:t>
            </a:r>
            <a:r>
              <a:rPr dirty="0"/>
              <a:t> to items, avoiding pitfalls and hazards)</a:t>
            </a:r>
          </a:p>
          <a:p>
            <a:pPr marL="457200" indent="-457200">
              <a:lnSpc>
                <a:spcPct val="72000"/>
              </a:lnSpc>
              <a:buFont typeface="+mj-lt"/>
              <a:buAutoNum type="arabicPeriod"/>
              <a:defRPr sz="2300"/>
            </a:pPr>
            <a:r>
              <a:rPr dirty="0"/>
              <a:t>Game uses standard controls and concepts. Basic guidance is given.</a:t>
            </a:r>
          </a:p>
          <a:p>
            <a:pPr marL="457200" indent="-457200">
              <a:lnSpc>
                <a:spcPct val="72000"/>
              </a:lnSpc>
              <a:buFont typeface="+mj-lt"/>
              <a:buAutoNum type="arabicPeriod"/>
              <a:defRPr sz="2300"/>
            </a:pPr>
            <a:r>
              <a:rPr dirty="0"/>
              <a:t>Levels are fairly short; losing a life restarts the level; losing 3 lives goes back to the menu</a:t>
            </a:r>
          </a:p>
          <a:p>
            <a:pPr marL="457200" indent="-457200">
              <a:lnSpc>
                <a:spcPct val="72000"/>
              </a:lnSpc>
              <a:buFont typeface="+mj-lt"/>
              <a:buAutoNum type="arabicPeriod"/>
              <a:defRPr sz="2300"/>
            </a:pPr>
            <a:r>
              <a:rPr dirty="0"/>
              <a:t>Each level has a few clear rewards, which are not too easy nor too difficult to achieve</a:t>
            </a:r>
          </a:p>
          <a:p>
            <a:pPr marL="457200" indent="-457200">
              <a:lnSpc>
                <a:spcPct val="72000"/>
              </a:lnSpc>
              <a:buFont typeface="+mj-lt"/>
              <a:buAutoNum type="arabicPeriod"/>
              <a:defRPr sz="2300"/>
            </a:pPr>
            <a:r>
              <a:rPr dirty="0"/>
              <a:t>Game has interesting graphics; each level is similar and yet unique</a:t>
            </a:r>
          </a:p>
          <a:p>
            <a:pPr marL="457200" indent="-457200">
              <a:lnSpc>
                <a:spcPct val="72000"/>
              </a:lnSpc>
              <a:buFont typeface="+mj-lt"/>
              <a:buAutoNum type="arabicPeriod"/>
              <a:defRPr sz="2300"/>
            </a:pPr>
            <a:r>
              <a:rPr dirty="0"/>
              <a:t>Completed puzzle shows what was achieved this level, which is then shown on menu screen</a:t>
            </a:r>
          </a:p>
          <a:p>
            <a:pPr marL="457200" indent="-457200">
              <a:lnSpc>
                <a:spcPct val="72000"/>
              </a:lnSpc>
              <a:buFont typeface="+mj-lt"/>
              <a:buAutoNum type="arabicPeriod"/>
              <a:defRPr sz="2300"/>
            </a:pPr>
            <a:r>
              <a:rPr dirty="0"/>
              <a:t>Once completed, players can choose to redo any platform or puzzle to collect additional items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6" descr="Picture 6"/>
          <p:cNvPicPr>
            <a:picLocks noChangeAspect="1"/>
          </p:cNvPicPr>
          <p:nvPr/>
        </p:nvPicPr>
        <p:blipFill>
          <a:blip r:embed="rId3">
            <a:extLst/>
          </a:blip>
          <a:stretch>
            <a:fillRect/>
          </a:stretch>
        </p:blipFill>
        <p:spPr>
          <a:xfrm>
            <a:off x="3065462" y="0"/>
            <a:ext cx="9124951" cy="6858000"/>
          </a:xfrm>
          <a:prstGeom prst="rect">
            <a:avLst/>
          </a:prstGeom>
          <a:ln w="12700">
            <a:miter lim="400000"/>
          </a:ln>
        </p:spPr>
      </p:pic>
      <p:sp>
        <p:nvSpPr>
          <p:cNvPr id="123" name="Rectangle 7"/>
          <p:cNvSpPr/>
          <p:nvPr/>
        </p:nvSpPr>
        <p:spPr>
          <a:xfrm>
            <a:off x="2909887" y="28575"/>
            <a:ext cx="1836738" cy="504825"/>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124" name="Picture 4" descr="Picture 4"/>
          <p:cNvPicPr>
            <a:picLocks noChangeAspect="1"/>
          </p:cNvPicPr>
          <p:nvPr/>
        </p:nvPicPr>
        <p:blipFill>
          <a:blip r:embed="rId3">
            <a:extLst/>
          </a:blip>
          <a:stretch>
            <a:fillRect/>
          </a:stretch>
        </p:blipFill>
        <p:spPr>
          <a:xfrm>
            <a:off x="0" y="0"/>
            <a:ext cx="9124950" cy="6858000"/>
          </a:xfrm>
          <a:prstGeom prst="rect">
            <a:avLst/>
          </a:prstGeom>
          <a:ln w="12700">
            <a:miter lim="400000"/>
          </a:ln>
        </p:spPr>
      </p:pic>
      <p:sp>
        <p:nvSpPr>
          <p:cNvPr id="125"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708342">
              <a:tabLst>
                <a:tab pos="5197475" algn="ctr"/>
                <a:tab pos="10406063" algn="r"/>
              </a:tabLst>
              <a:defRPr sz="3007">
                <a:latin typeface="+mn-lt"/>
                <a:ea typeface="+mn-ea"/>
                <a:cs typeface="+mn-cs"/>
                <a:sym typeface="Calibri"/>
              </a:defRPr>
            </a:pPr>
            <a:r>
              <a:rPr dirty="0"/>
              <a:t>	Implementation	</a:t>
            </a:r>
            <a:r>
              <a:rPr i="1" dirty="0"/>
              <a:t>(3)</a:t>
            </a:r>
          </a:p>
        </p:txBody>
      </p:sp>
      <p:sp>
        <p:nvSpPr>
          <p:cNvPr id="126" name="Content Placeholder 2"/>
          <p:cNvSpPr txBox="1">
            <a:spLocks noGrp="1"/>
          </p:cNvSpPr>
          <p:nvPr>
            <p:ph type="body" idx="1"/>
          </p:nvPr>
        </p:nvSpPr>
        <p:spPr>
          <a:xfrm>
            <a:off x="838200" y="930274"/>
            <a:ext cx="10515600" cy="5246689"/>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grpSp>
        <p:nvGrpSpPr>
          <p:cNvPr id="129" name="Group"/>
          <p:cNvGrpSpPr/>
          <p:nvPr/>
        </p:nvGrpSpPr>
        <p:grpSpPr>
          <a:xfrm>
            <a:off x="3409950" y="1042987"/>
            <a:ext cx="1603375" cy="788988"/>
            <a:chOff x="0" y="0"/>
            <a:chExt cx="1603374" cy="788987"/>
          </a:xfrm>
        </p:grpSpPr>
        <p:sp>
          <p:nvSpPr>
            <p:cNvPr id="127" name="Oval"/>
            <p:cNvSpPr/>
            <p:nvPr/>
          </p:nvSpPr>
          <p:spPr>
            <a:xfrm>
              <a:off x="0" y="0"/>
              <a:ext cx="1603375" cy="788988"/>
            </a:xfrm>
            <a:prstGeom prst="ellipse">
              <a:avLst/>
            </a:prstGeom>
            <a:solidFill>
              <a:srgbClr val="F4B183"/>
            </a:solidFill>
            <a:ln w="12700" cap="flat">
              <a:solidFill>
                <a:srgbClr val="AD5B24"/>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28" name="Design Spec."/>
            <p:cNvSpPr txBox="1"/>
            <p:nvPr/>
          </p:nvSpPr>
          <p:spPr>
            <a:xfrm>
              <a:off x="234809" y="82073"/>
              <a:ext cx="1133757" cy="624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Design Spec.</a:t>
              </a:r>
            </a:p>
          </p:txBody>
        </p:sp>
      </p:grpSp>
      <p:grpSp>
        <p:nvGrpSpPr>
          <p:cNvPr id="132" name="Group"/>
          <p:cNvGrpSpPr/>
          <p:nvPr/>
        </p:nvGrpSpPr>
        <p:grpSpPr>
          <a:xfrm>
            <a:off x="1541462" y="2674937"/>
            <a:ext cx="1720851" cy="565151"/>
            <a:chOff x="0" y="0"/>
            <a:chExt cx="1720850" cy="565150"/>
          </a:xfrm>
        </p:grpSpPr>
        <p:sp>
          <p:nvSpPr>
            <p:cNvPr id="130" name="Rounded Rectangle"/>
            <p:cNvSpPr/>
            <p:nvPr/>
          </p:nvSpPr>
          <p:spPr>
            <a:xfrm>
              <a:off x="0" y="0"/>
              <a:ext cx="1720850" cy="565150"/>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1" name="Base Tile Set"/>
            <p:cNvSpPr txBox="1"/>
            <p:nvPr/>
          </p:nvSpPr>
          <p:spPr>
            <a:xfrm>
              <a:off x="27648" y="103504"/>
              <a:ext cx="1665553" cy="358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Base Tile Set</a:t>
              </a:r>
            </a:p>
          </p:txBody>
        </p:sp>
      </p:grpSp>
      <p:grpSp>
        <p:nvGrpSpPr>
          <p:cNvPr id="135" name="Group"/>
          <p:cNvGrpSpPr/>
          <p:nvPr/>
        </p:nvGrpSpPr>
        <p:grpSpPr>
          <a:xfrm>
            <a:off x="8877300" y="1711325"/>
            <a:ext cx="1719263" cy="565150"/>
            <a:chOff x="0" y="0"/>
            <a:chExt cx="1719262" cy="565150"/>
          </a:xfrm>
        </p:grpSpPr>
        <p:sp>
          <p:nvSpPr>
            <p:cNvPr id="133" name="Rounded Rectangle"/>
            <p:cNvSpPr/>
            <p:nvPr/>
          </p:nvSpPr>
          <p:spPr>
            <a:xfrm>
              <a:off x="0" y="0"/>
              <a:ext cx="1719263" cy="565150"/>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4" name="Placeholders"/>
            <p:cNvSpPr txBox="1"/>
            <p:nvPr/>
          </p:nvSpPr>
          <p:spPr>
            <a:xfrm>
              <a:off x="27623" y="103504"/>
              <a:ext cx="1664016" cy="358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Placeholders</a:t>
              </a:r>
            </a:p>
          </p:txBody>
        </p:sp>
      </p:grpSp>
      <p:sp>
        <p:nvSpPr>
          <p:cNvPr id="136" name="Straight Connector 14"/>
          <p:cNvSpPr/>
          <p:nvPr/>
        </p:nvSpPr>
        <p:spPr>
          <a:xfrm flipH="1">
            <a:off x="8103870" y="930275"/>
            <a:ext cx="1" cy="5235575"/>
          </a:xfrm>
          <a:prstGeom prst="line">
            <a:avLst/>
          </a:prstGeom>
          <a:ln>
            <a:solidFill>
              <a:srgbClr val="000000"/>
            </a:solidFill>
            <a:prstDash val="dash"/>
          </a:ln>
        </p:spPr>
        <p:txBody>
          <a:bodyPr lIns="45719" rIns="45719"/>
          <a:lstStyle/>
          <a:p>
            <a:endParaRPr/>
          </a:p>
        </p:txBody>
      </p:sp>
      <p:sp>
        <p:nvSpPr>
          <p:cNvPr id="137" name="Straight Connector 15"/>
          <p:cNvSpPr/>
          <p:nvPr/>
        </p:nvSpPr>
        <p:spPr>
          <a:xfrm flipH="1">
            <a:off x="4189095" y="2276475"/>
            <a:ext cx="1" cy="3889375"/>
          </a:xfrm>
          <a:prstGeom prst="line">
            <a:avLst/>
          </a:prstGeom>
          <a:ln>
            <a:solidFill>
              <a:srgbClr val="000000"/>
            </a:solidFill>
            <a:prstDash val="dash"/>
          </a:ln>
        </p:spPr>
        <p:txBody>
          <a:bodyPr lIns="45719" rIns="45719"/>
          <a:lstStyle/>
          <a:p>
            <a:endParaRPr/>
          </a:p>
        </p:txBody>
      </p:sp>
      <p:sp>
        <p:nvSpPr>
          <p:cNvPr id="138" name="TextBox 16"/>
          <p:cNvSpPr txBox="1"/>
          <p:nvPr/>
        </p:nvSpPr>
        <p:spPr>
          <a:xfrm>
            <a:off x="9180512" y="1160462"/>
            <a:ext cx="1116013" cy="3581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t>Artwork</a:t>
            </a:r>
          </a:p>
        </p:txBody>
      </p:sp>
      <p:sp>
        <p:nvSpPr>
          <p:cNvPr id="139" name="Straight Connector 18"/>
          <p:cNvSpPr/>
          <p:nvPr/>
        </p:nvSpPr>
        <p:spPr>
          <a:xfrm>
            <a:off x="838200" y="2276475"/>
            <a:ext cx="7259638" cy="0"/>
          </a:xfrm>
          <a:prstGeom prst="line">
            <a:avLst/>
          </a:prstGeom>
          <a:ln>
            <a:solidFill>
              <a:srgbClr val="000000"/>
            </a:solidFill>
            <a:prstDash val="dash"/>
          </a:ln>
        </p:spPr>
        <p:txBody>
          <a:bodyPr lIns="45719" rIns="45719"/>
          <a:lstStyle/>
          <a:p>
            <a:endParaRPr/>
          </a:p>
        </p:txBody>
      </p:sp>
      <p:sp>
        <p:nvSpPr>
          <p:cNvPr id="140" name="Straight Arrow Connector 22"/>
          <p:cNvSpPr/>
          <p:nvPr/>
        </p:nvSpPr>
        <p:spPr>
          <a:xfrm>
            <a:off x="5013325" y="1437957"/>
            <a:ext cx="3094038" cy="1"/>
          </a:xfrm>
          <a:prstGeom prst="line">
            <a:avLst/>
          </a:prstGeom>
          <a:ln>
            <a:solidFill>
              <a:srgbClr val="000000"/>
            </a:solidFill>
            <a:tailEnd type="triangle"/>
          </a:ln>
        </p:spPr>
        <p:txBody>
          <a:bodyPr lIns="45719" rIns="45719"/>
          <a:lstStyle/>
          <a:p>
            <a:endParaRPr/>
          </a:p>
        </p:txBody>
      </p:sp>
      <p:sp>
        <p:nvSpPr>
          <p:cNvPr id="141" name="TextBox 23"/>
          <p:cNvSpPr txBox="1"/>
          <p:nvPr/>
        </p:nvSpPr>
        <p:spPr>
          <a:xfrm>
            <a:off x="5416550" y="2290762"/>
            <a:ext cx="1357313" cy="3581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t>Platforming</a:t>
            </a:r>
          </a:p>
        </p:txBody>
      </p:sp>
      <p:sp>
        <p:nvSpPr>
          <p:cNvPr id="142" name="TextBox 24"/>
          <p:cNvSpPr txBox="1"/>
          <p:nvPr/>
        </p:nvSpPr>
        <p:spPr>
          <a:xfrm>
            <a:off x="3622675" y="1873250"/>
            <a:ext cx="1177925" cy="3581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t>Gameplay</a:t>
            </a:r>
          </a:p>
        </p:txBody>
      </p:sp>
      <p:sp>
        <p:nvSpPr>
          <p:cNvPr id="143" name="TextBox 25"/>
          <p:cNvSpPr txBox="1"/>
          <p:nvPr/>
        </p:nvSpPr>
        <p:spPr>
          <a:xfrm>
            <a:off x="1949450" y="2290762"/>
            <a:ext cx="901700" cy="3581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t>Puzzles</a:t>
            </a:r>
          </a:p>
        </p:txBody>
      </p:sp>
      <p:sp>
        <p:nvSpPr>
          <p:cNvPr id="144" name="Straight Arrow Connector 26"/>
          <p:cNvSpPr/>
          <p:nvPr/>
        </p:nvSpPr>
        <p:spPr>
          <a:xfrm>
            <a:off x="4778375" y="1747837"/>
            <a:ext cx="990600" cy="542926"/>
          </a:xfrm>
          <a:prstGeom prst="line">
            <a:avLst/>
          </a:prstGeom>
          <a:ln>
            <a:solidFill>
              <a:srgbClr val="000000"/>
            </a:solidFill>
            <a:tailEnd type="triangle"/>
          </a:ln>
        </p:spPr>
        <p:txBody>
          <a:bodyPr lIns="45719" rIns="45719"/>
          <a:lstStyle/>
          <a:p>
            <a:endParaRPr/>
          </a:p>
        </p:txBody>
      </p:sp>
      <p:sp>
        <p:nvSpPr>
          <p:cNvPr id="145" name="Straight Arrow Connector 29"/>
          <p:cNvSpPr/>
          <p:nvPr/>
        </p:nvSpPr>
        <p:spPr>
          <a:xfrm flipH="1">
            <a:off x="2714625" y="1749424"/>
            <a:ext cx="949325" cy="541339"/>
          </a:xfrm>
          <a:prstGeom prst="line">
            <a:avLst/>
          </a:prstGeom>
          <a:ln>
            <a:solidFill>
              <a:srgbClr val="000000"/>
            </a:solidFill>
            <a:tailEnd type="triangle"/>
          </a:ln>
        </p:spPr>
        <p:txBody>
          <a:bodyPr lIns="45719" rIns="45719"/>
          <a:lstStyle/>
          <a:p>
            <a:endParaRPr/>
          </a:p>
        </p:txBody>
      </p:sp>
      <p:grpSp>
        <p:nvGrpSpPr>
          <p:cNvPr id="148" name="Group"/>
          <p:cNvGrpSpPr/>
          <p:nvPr/>
        </p:nvGrpSpPr>
        <p:grpSpPr>
          <a:xfrm>
            <a:off x="5235575" y="3458686"/>
            <a:ext cx="1709738" cy="624841"/>
            <a:chOff x="0" y="0"/>
            <a:chExt cx="1709737" cy="624840"/>
          </a:xfrm>
        </p:grpSpPr>
        <p:sp>
          <p:nvSpPr>
            <p:cNvPr id="146" name="Rounded Rectangle"/>
            <p:cNvSpPr/>
            <p:nvPr/>
          </p:nvSpPr>
          <p:spPr>
            <a:xfrm>
              <a:off x="0" y="44461"/>
              <a:ext cx="1709738" cy="535918"/>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7" name="Collision &amp; Hazards"/>
            <p:cNvSpPr txBox="1"/>
            <p:nvPr/>
          </p:nvSpPr>
          <p:spPr>
            <a:xfrm>
              <a:off x="26190" y="0"/>
              <a:ext cx="1657357" cy="624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Collision &amp; Hazards</a:t>
              </a:r>
            </a:p>
          </p:txBody>
        </p:sp>
      </p:grpSp>
      <p:grpSp>
        <p:nvGrpSpPr>
          <p:cNvPr id="151" name="Group"/>
          <p:cNvGrpSpPr/>
          <p:nvPr/>
        </p:nvGrpSpPr>
        <p:grpSpPr>
          <a:xfrm>
            <a:off x="5049837" y="4279899"/>
            <a:ext cx="2085976" cy="669927"/>
            <a:chOff x="0" y="0"/>
            <a:chExt cx="2085975" cy="669925"/>
          </a:xfrm>
        </p:grpSpPr>
        <p:sp>
          <p:nvSpPr>
            <p:cNvPr id="149" name="Rounded Rectangle"/>
            <p:cNvSpPr/>
            <p:nvPr/>
          </p:nvSpPr>
          <p:spPr>
            <a:xfrm>
              <a:off x="0" y="-1"/>
              <a:ext cx="2085975" cy="669927"/>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0" name="Layout of Platforms &amp; Items"/>
            <p:cNvSpPr txBox="1"/>
            <p:nvPr/>
          </p:nvSpPr>
          <p:spPr>
            <a:xfrm>
              <a:off x="32728" y="32261"/>
              <a:ext cx="2020518" cy="605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ctr">
              <a:spAutoFit/>
            </a:bodyPr>
            <a:lstStyle>
              <a:lvl1pPr algn="ctr">
                <a:defRPr>
                  <a:solidFill>
                    <a:srgbClr val="FFFFFF"/>
                  </a:solidFill>
                </a:defRPr>
              </a:lvl1pPr>
            </a:lstStyle>
            <a:p>
              <a:r>
                <a:t>Layout of Platforms &amp; Items</a:t>
              </a:r>
            </a:p>
          </p:txBody>
        </p:sp>
      </p:grpSp>
      <p:grpSp>
        <p:nvGrpSpPr>
          <p:cNvPr id="154" name="Group"/>
          <p:cNvGrpSpPr/>
          <p:nvPr/>
        </p:nvGrpSpPr>
        <p:grpSpPr>
          <a:xfrm>
            <a:off x="5049837" y="5155723"/>
            <a:ext cx="2093913" cy="624841"/>
            <a:chOff x="0" y="0"/>
            <a:chExt cx="2093912" cy="624840"/>
          </a:xfrm>
        </p:grpSpPr>
        <p:sp>
          <p:nvSpPr>
            <p:cNvPr id="152" name="Rounded Rectangle"/>
            <p:cNvSpPr/>
            <p:nvPr/>
          </p:nvSpPr>
          <p:spPr>
            <a:xfrm>
              <a:off x="0" y="29825"/>
              <a:ext cx="2093913" cy="565191"/>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3" name="Failure and Success conditions"/>
            <p:cNvSpPr txBox="1"/>
            <p:nvPr/>
          </p:nvSpPr>
          <p:spPr>
            <a:xfrm>
              <a:off x="27643" y="0"/>
              <a:ext cx="2038626" cy="624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Failure and Success conditions</a:t>
              </a:r>
            </a:p>
          </p:txBody>
        </p:sp>
      </p:grpSp>
      <p:grpSp>
        <p:nvGrpSpPr>
          <p:cNvPr id="157" name="Group"/>
          <p:cNvGrpSpPr/>
          <p:nvPr/>
        </p:nvGrpSpPr>
        <p:grpSpPr>
          <a:xfrm>
            <a:off x="1554162" y="3311048"/>
            <a:ext cx="1720851" cy="891541"/>
            <a:chOff x="0" y="0"/>
            <a:chExt cx="1720850" cy="891539"/>
          </a:xfrm>
        </p:grpSpPr>
        <p:sp>
          <p:nvSpPr>
            <p:cNvPr id="155" name="Rounded Rectangle"/>
            <p:cNvSpPr/>
            <p:nvPr/>
          </p:nvSpPr>
          <p:spPr>
            <a:xfrm>
              <a:off x="0" y="163045"/>
              <a:ext cx="1720850" cy="565451"/>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6" name="Specification for each puzzle"/>
            <p:cNvSpPr txBox="1"/>
            <p:nvPr/>
          </p:nvSpPr>
          <p:spPr>
            <a:xfrm>
              <a:off x="27648" y="0"/>
              <a:ext cx="1665553" cy="8915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Specification for each puzzle</a:t>
              </a:r>
            </a:p>
          </p:txBody>
        </p:sp>
      </p:grpSp>
      <p:grpSp>
        <p:nvGrpSpPr>
          <p:cNvPr id="160" name="Group"/>
          <p:cNvGrpSpPr/>
          <p:nvPr/>
        </p:nvGrpSpPr>
        <p:grpSpPr>
          <a:xfrm>
            <a:off x="1535112" y="4250054"/>
            <a:ext cx="1720851" cy="624841"/>
            <a:chOff x="0" y="0"/>
            <a:chExt cx="1720850" cy="624840"/>
          </a:xfrm>
        </p:grpSpPr>
        <p:sp>
          <p:nvSpPr>
            <p:cNvPr id="158" name="Rounded Rectangle"/>
            <p:cNvSpPr/>
            <p:nvPr/>
          </p:nvSpPr>
          <p:spPr>
            <a:xfrm>
              <a:off x="0" y="29106"/>
              <a:ext cx="1720850" cy="566629"/>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9" name="Puzzle Interaction"/>
            <p:cNvSpPr txBox="1"/>
            <p:nvPr/>
          </p:nvSpPr>
          <p:spPr>
            <a:xfrm>
              <a:off x="27648" y="-1"/>
              <a:ext cx="1665553" cy="624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Puzzle Interaction</a:t>
              </a:r>
            </a:p>
          </p:txBody>
        </p:sp>
      </p:grpSp>
      <p:grpSp>
        <p:nvGrpSpPr>
          <p:cNvPr id="163" name="Group"/>
          <p:cNvGrpSpPr/>
          <p:nvPr/>
        </p:nvGrpSpPr>
        <p:grpSpPr>
          <a:xfrm>
            <a:off x="1554162" y="5049361"/>
            <a:ext cx="1720851" cy="624841"/>
            <a:chOff x="0" y="0"/>
            <a:chExt cx="1720850" cy="624840"/>
          </a:xfrm>
        </p:grpSpPr>
        <p:sp>
          <p:nvSpPr>
            <p:cNvPr id="161" name="Rounded Rectangle"/>
            <p:cNvSpPr/>
            <p:nvPr/>
          </p:nvSpPr>
          <p:spPr>
            <a:xfrm>
              <a:off x="0" y="29825"/>
              <a:ext cx="1720850" cy="565191"/>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2" name="Success Conditions"/>
            <p:cNvSpPr txBox="1"/>
            <p:nvPr/>
          </p:nvSpPr>
          <p:spPr>
            <a:xfrm>
              <a:off x="27648" y="0"/>
              <a:ext cx="1665553" cy="624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Success Conditions</a:t>
              </a:r>
            </a:p>
          </p:txBody>
        </p:sp>
      </p:grpSp>
      <p:grpSp>
        <p:nvGrpSpPr>
          <p:cNvPr id="166" name="Group"/>
          <p:cNvGrpSpPr/>
          <p:nvPr/>
        </p:nvGrpSpPr>
        <p:grpSpPr>
          <a:xfrm>
            <a:off x="8877300" y="2543175"/>
            <a:ext cx="1719263" cy="566738"/>
            <a:chOff x="0" y="0"/>
            <a:chExt cx="1719262" cy="566737"/>
          </a:xfrm>
        </p:grpSpPr>
        <p:sp>
          <p:nvSpPr>
            <p:cNvPr id="164" name="Rounded Rectangle"/>
            <p:cNvSpPr/>
            <p:nvPr/>
          </p:nvSpPr>
          <p:spPr>
            <a:xfrm>
              <a:off x="0" y="0"/>
              <a:ext cx="1719263" cy="566738"/>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5" name="Sprites"/>
            <p:cNvSpPr txBox="1"/>
            <p:nvPr/>
          </p:nvSpPr>
          <p:spPr>
            <a:xfrm>
              <a:off x="27623" y="104298"/>
              <a:ext cx="1664016" cy="358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Sprites</a:t>
              </a:r>
            </a:p>
          </p:txBody>
        </p:sp>
      </p:grpSp>
      <p:grpSp>
        <p:nvGrpSpPr>
          <p:cNvPr id="169" name="Group"/>
          <p:cNvGrpSpPr/>
          <p:nvPr/>
        </p:nvGrpSpPr>
        <p:grpSpPr>
          <a:xfrm>
            <a:off x="8867775" y="3278504"/>
            <a:ext cx="1719263" cy="624841"/>
            <a:chOff x="0" y="0"/>
            <a:chExt cx="1719262" cy="624840"/>
          </a:xfrm>
        </p:grpSpPr>
        <p:sp>
          <p:nvSpPr>
            <p:cNvPr id="167" name="Rounded Rectangle"/>
            <p:cNvSpPr/>
            <p:nvPr/>
          </p:nvSpPr>
          <p:spPr>
            <a:xfrm>
              <a:off x="0" y="29106"/>
              <a:ext cx="1719263" cy="566629"/>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8" name="Backgrounds &amp; Platforms"/>
            <p:cNvSpPr txBox="1"/>
            <p:nvPr/>
          </p:nvSpPr>
          <p:spPr>
            <a:xfrm>
              <a:off x="27623" y="-1"/>
              <a:ext cx="1664016" cy="624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Backgrounds &amp; Platforms</a:t>
              </a:r>
            </a:p>
          </p:txBody>
        </p:sp>
      </p:grpSp>
      <p:grpSp>
        <p:nvGrpSpPr>
          <p:cNvPr id="172" name="Group"/>
          <p:cNvGrpSpPr/>
          <p:nvPr/>
        </p:nvGrpSpPr>
        <p:grpSpPr>
          <a:xfrm>
            <a:off x="8877300" y="4071937"/>
            <a:ext cx="1719263" cy="566738"/>
            <a:chOff x="0" y="0"/>
            <a:chExt cx="1719262" cy="566737"/>
          </a:xfrm>
        </p:grpSpPr>
        <p:sp>
          <p:nvSpPr>
            <p:cNvPr id="170" name="Rounded Rectangle"/>
            <p:cNvSpPr/>
            <p:nvPr/>
          </p:nvSpPr>
          <p:spPr>
            <a:xfrm>
              <a:off x="0" y="0"/>
              <a:ext cx="1719263" cy="566738"/>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71" name="Puzzle Tiles"/>
            <p:cNvSpPr txBox="1"/>
            <p:nvPr/>
          </p:nvSpPr>
          <p:spPr>
            <a:xfrm>
              <a:off x="27623" y="104298"/>
              <a:ext cx="1664016" cy="358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Puzzle Tiles</a:t>
              </a:r>
            </a:p>
          </p:txBody>
        </p:sp>
      </p:grpSp>
      <p:sp>
        <p:nvSpPr>
          <p:cNvPr id="173" name="Straight Arrow Connector 41"/>
          <p:cNvSpPr/>
          <p:nvPr/>
        </p:nvSpPr>
        <p:spPr>
          <a:xfrm flipH="1">
            <a:off x="10596562" y="2827337"/>
            <a:ext cx="261938" cy="1"/>
          </a:xfrm>
          <a:prstGeom prst="line">
            <a:avLst/>
          </a:prstGeom>
          <a:ln>
            <a:solidFill>
              <a:srgbClr val="000000"/>
            </a:solidFill>
            <a:tailEnd type="triangle"/>
          </a:ln>
        </p:spPr>
        <p:txBody>
          <a:bodyPr lIns="45719" rIns="45719"/>
          <a:lstStyle/>
          <a:p>
            <a:endParaRPr/>
          </a:p>
        </p:txBody>
      </p:sp>
      <p:sp>
        <p:nvSpPr>
          <p:cNvPr id="174" name="Connector: Elbow 48"/>
          <p:cNvSpPr/>
          <p:nvPr/>
        </p:nvSpPr>
        <p:spPr>
          <a:xfrm>
            <a:off x="10596562" y="1993900"/>
            <a:ext cx="261938" cy="23526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a:solidFill>
              <a:srgbClr val="000000"/>
            </a:solidFill>
            <a:tailEnd type="triangle"/>
          </a:ln>
        </p:spPr>
        <p:txBody>
          <a:bodyPr lIns="45719" rIns="45719" anchor="ctr"/>
          <a:lstStyle/>
          <a:p>
            <a:endParaRPr/>
          </a:p>
        </p:txBody>
      </p:sp>
      <p:sp>
        <p:nvSpPr>
          <p:cNvPr id="175" name="Straight Arrow Connector 50"/>
          <p:cNvSpPr/>
          <p:nvPr/>
        </p:nvSpPr>
        <p:spPr>
          <a:xfrm flipH="1">
            <a:off x="10587037" y="3590925"/>
            <a:ext cx="271463" cy="0"/>
          </a:xfrm>
          <a:prstGeom prst="line">
            <a:avLst/>
          </a:prstGeom>
          <a:ln>
            <a:solidFill>
              <a:srgbClr val="000000"/>
            </a:solidFill>
            <a:tailEnd type="triangle"/>
          </a:ln>
        </p:spPr>
        <p:txBody>
          <a:bodyPr lIns="45719" rIns="45719"/>
          <a:lstStyle/>
          <a:p>
            <a:endParaRPr/>
          </a:p>
        </p:txBody>
      </p:sp>
      <p:sp>
        <p:nvSpPr>
          <p:cNvPr id="176" name="Straight Arrow Connector 51"/>
          <p:cNvSpPr/>
          <p:nvPr/>
        </p:nvSpPr>
        <p:spPr>
          <a:xfrm flipH="1">
            <a:off x="10596562" y="4346575"/>
            <a:ext cx="261938" cy="0"/>
          </a:xfrm>
          <a:prstGeom prst="line">
            <a:avLst/>
          </a:prstGeom>
          <a:ln>
            <a:solidFill>
              <a:srgbClr val="000000"/>
            </a:solidFill>
            <a:tailEnd type="triangle"/>
          </a:ln>
        </p:spPr>
        <p:txBody>
          <a:bodyPr lIns="45719" rIns="45719"/>
          <a:lstStyle/>
          <a:p>
            <a:endParaRPr/>
          </a:p>
        </p:txBody>
      </p:sp>
      <p:sp>
        <p:nvSpPr>
          <p:cNvPr id="177" name="Connector: Elbow 54"/>
          <p:cNvSpPr/>
          <p:nvPr/>
        </p:nvSpPr>
        <p:spPr>
          <a:xfrm rot="10800000" flipV="1">
            <a:off x="7842250" y="2827337"/>
            <a:ext cx="1035050" cy="7635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a:solidFill>
              <a:srgbClr val="000000"/>
            </a:solidFill>
            <a:tailEnd type="triangle"/>
          </a:ln>
        </p:spPr>
        <p:txBody>
          <a:bodyPr lIns="45719" rIns="45719" anchor="ctr"/>
          <a:lstStyle/>
          <a:p>
            <a:endParaRPr/>
          </a:p>
        </p:txBody>
      </p:sp>
      <p:sp>
        <p:nvSpPr>
          <p:cNvPr id="178" name="Connector: Elbow 55"/>
          <p:cNvSpPr/>
          <p:nvPr/>
        </p:nvSpPr>
        <p:spPr>
          <a:xfrm rot="10800000">
            <a:off x="8362950" y="3582987"/>
            <a:ext cx="514350" cy="7715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a:solidFill>
              <a:srgbClr val="000000"/>
            </a:solidFill>
            <a:tailEnd type="triangle"/>
          </a:ln>
        </p:spPr>
        <p:txBody>
          <a:bodyPr lIns="45719" rIns="45719" anchor="ctr"/>
          <a:lstStyle/>
          <a:p>
            <a:endParaRPr/>
          </a:p>
        </p:txBody>
      </p:sp>
      <p:sp>
        <p:nvSpPr>
          <p:cNvPr id="179" name="Straight Connector 59"/>
          <p:cNvSpPr/>
          <p:nvPr/>
        </p:nvSpPr>
        <p:spPr>
          <a:xfrm flipH="1">
            <a:off x="8353425" y="3590925"/>
            <a:ext cx="514350" cy="0"/>
          </a:xfrm>
          <a:prstGeom prst="line">
            <a:avLst/>
          </a:prstGeom>
          <a:ln w="6350">
            <a:solidFill>
              <a:srgbClr val="000000"/>
            </a:solidFill>
          </a:ln>
        </p:spPr>
        <p:txBody>
          <a:bodyPr lIns="45719" rIns="45719"/>
          <a:lstStyle/>
          <a:p>
            <a:endParaRPr/>
          </a:p>
        </p:txBody>
      </p:sp>
      <p:sp>
        <p:nvSpPr>
          <p:cNvPr id="180" name="Connector: Elbow 66"/>
          <p:cNvSpPr/>
          <p:nvPr/>
        </p:nvSpPr>
        <p:spPr>
          <a:xfrm rot="10800000">
            <a:off x="3262312" y="2957512"/>
            <a:ext cx="4579938" cy="6254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008" y="0"/>
                </a:lnTo>
                <a:lnTo>
                  <a:pt x="3008" y="21600"/>
                </a:lnTo>
                <a:lnTo>
                  <a:pt x="21600" y="21600"/>
                </a:lnTo>
              </a:path>
            </a:pathLst>
          </a:custGeom>
          <a:ln>
            <a:solidFill>
              <a:srgbClr val="000000"/>
            </a:solidFill>
            <a:tailEnd type="triangle"/>
          </a:ln>
        </p:spPr>
        <p:txBody>
          <a:bodyPr lIns="45719" rIns="45719" anchor="ctr"/>
          <a:lstStyle/>
          <a:p>
            <a:endParaRPr/>
          </a:p>
        </p:txBody>
      </p:sp>
      <p:sp>
        <p:nvSpPr>
          <p:cNvPr id="181" name="Connector: Elbow 65"/>
          <p:cNvSpPr/>
          <p:nvPr/>
        </p:nvSpPr>
        <p:spPr>
          <a:xfrm rot="5400000">
            <a:off x="6973093" y="3745706"/>
            <a:ext cx="1031876" cy="7064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a:solidFill>
              <a:srgbClr val="000000"/>
            </a:solidFill>
            <a:tailEnd type="triangle"/>
          </a:ln>
        </p:spPr>
        <p:txBody>
          <a:bodyPr lIns="45719" rIns="45719" anchor="ctr"/>
          <a:lstStyle/>
          <a:p>
            <a:endParaRPr/>
          </a:p>
        </p:txBody>
      </p:sp>
      <p:grpSp>
        <p:nvGrpSpPr>
          <p:cNvPr id="184" name="Group"/>
          <p:cNvGrpSpPr/>
          <p:nvPr/>
        </p:nvGrpSpPr>
        <p:grpSpPr>
          <a:xfrm>
            <a:off x="5235575" y="2665729"/>
            <a:ext cx="1719263" cy="624841"/>
            <a:chOff x="0" y="0"/>
            <a:chExt cx="1719262" cy="624840"/>
          </a:xfrm>
        </p:grpSpPr>
        <p:sp>
          <p:nvSpPr>
            <p:cNvPr id="182" name="Rounded Rectangle"/>
            <p:cNvSpPr/>
            <p:nvPr/>
          </p:nvSpPr>
          <p:spPr>
            <a:xfrm>
              <a:off x="0" y="29106"/>
              <a:ext cx="1719263" cy="566629"/>
            </a:xfrm>
            <a:prstGeom prst="roundRect">
              <a:avLst>
                <a:gd name="adj" fmla="val 16667"/>
              </a:avLst>
            </a:prstGeom>
            <a:solidFill>
              <a:schemeClr val="accent2">
                <a:lumOff val="2196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3" name="Character Movement"/>
            <p:cNvSpPr txBox="1"/>
            <p:nvPr/>
          </p:nvSpPr>
          <p:spPr>
            <a:xfrm>
              <a:off x="27623" y="-1"/>
              <a:ext cx="1664016" cy="624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Character Movement</a:t>
              </a:r>
            </a:p>
          </p:txBody>
        </p:sp>
      </p:grpSp>
      <p:sp>
        <p:nvSpPr>
          <p:cNvPr id="185" name="Straight Arrow Connector 72"/>
          <p:cNvSpPr/>
          <p:nvPr/>
        </p:nvSpPr>
        <p:spPr>
          <a:xfrm>
            <a:off x="6092825" y="3290887"/>
            <a:ext cx="0" cy="168276"/>
          </a:xfrm>
          <a:prstGeom prst="line">
            <a:avLst/>
          </a:prstGeom>
          <a:ln>
            <a:solidFill>
              <a:srgbClr val="000000"/>
            </a:solidFill>
            <a:tailEnd type="triangle"/>
          </a:ln>
        </p:spPr>
        <p:txBody>
          <a:bodyPr lIns="45719" rIns="45719"/>
          <a:lstStyle/>
          <a:p>
            <a:endParaRPr/>
          </a:p>
        </p:txBody>
      </p:sp>
      <p:sp>
        <p:nvSpPr>
          <p:cNvPr id="186" name="Straight Arrow Connector 76"/>
          <p:cNvSpPr/>
          <p:nvPr/>
        </p:nvSpPr>
        <p:spPr>
          <a:xfrm>
            <a:off x="6086474" y="3940174"/>
            <a:ext cx="6351" cy="339727"/>
          </a:xfrm>
          <a:prstGeom prst="line">
            <a:avLst/>
          </a:prstGeom>
          <a:ln>
            <a:solidFill>
              <a:srgbClr val="000000"/>
            </a:solidFill>
            <a:tailEnd type="triangle"/>
          </a:ln>
        </p:spPr>
        <p:txBody>
          <a:bodyPr lIns="45719" rIns="45719"/>
          <a:lstStyle/>
          <a:p>
            <a:endParaRPr/>
          </a:p>
        </p:txBody>
      </p:sp>
      <p:sp>
        <p:nvSpPr>
          <p:cNvPr id="187" name="Straight Arrow Connector 77"/>
          <p:cNvSpPr/>
          <p:nvPr/>
        </p:nvSpPr>
        <p:spPr>
          <a:xfrm>
            <a:off x="6095682" y="4943475"/>
            <a:ext cx="1" cy="241300"/>
          </a:xfrm>
          <a:prstGeom prst="line">
            <a:avLst/>
          </a:prstGeom>
          <a:ln>
            <a:solidFill>
              <a:srgbClr val="000000"/>
            </a:solidFill>
            <a:tailEnd type="triangle"/>
          </a:ln>
        </p:spPr>
        <p:txBody>
          <a:bodyPr lIns="45719" rIns="45719"/>
          <a:lstStyle/>
          <a:p>
            <a:endParaRPr/>
          </a:p>
        </p:txBody>
      </p:sp>
      <p:sp>
        <p:nvSpPr>
          <p:cNvPr id="188" name="Straight Arrow Connector 78"/>
          <p:cNvSpPr/>
          <p:nvPr/>
        </p:nvSpPr>
        <p:spPr>
          <a:xfrm>
            <a:off x="2382520" y="3232150"/>
            <a:ext cx="1" cy="241300"/>
          </a:xfrm>
          <a:prstGeom prst="line">
            <a:avLst/>
          </a:prstGeom>
          <a:ln>
            <a:solidFill>
              <a:srgbClr val="000000"/>
            </a:solidFill>
            <a:tailEnd type="triangle"/>
          </a:ln>
        </p:spPr>
        <p:txBody>
          <a:bodyPr lIns="45719" rIns="45719"/>
          <a:lstStyle/>
          <a:p>
            <a:endParaRPr/>
          </a:p>
        </p:txBody>
      </p:sp>
      <p:sp>
        <p:nvSpPr>
          <p:cNvPr id="189" name="Straight Arrow Connector 79"/>
          <p:cNvSpPr/>
          <p:nvPr/>
        </p:nvSpPr>
        <p:spPr>
          <a:xfrm>
            <a:off x="2382520" y="4043362"/>
            <a:ext cx="1" cy="241301"/>
          </a:xfrm>
          <a:prstGeom prst="line">
            <a:avLst/>
          </a:prstGeom>
          <a:ln>
            <a:solidFill>
              <a:srgbClr val="000000"/>
            </a:solidFill>
            <a:tailEnd type="triangle"/>
          </a:ln>
        </p:spPr>
        <p:txBody>
          <a:bodyPr lIns="45719" rIns="45719"/>
          <a:lstStyle/>
          <a:p>
            <a:endParaRPr/>
          </a:p>
        </p:txBody>
      </p:sp>
      <p:sp>
        <p:nvSpPr>
          <p:cNvPr id="190" name="Straight Arrow Connector 80"/>
          <p:cNvSpPr/>
          <p:nvPr/>
        </p:nvSpPr>
        <p:spPr>
          <a:xfrm>
            <a:off x="2382520" y="4849812"/>
            <a:ext cx="1" cy="241301"/>
          </a:xfrm>
          <a:prstGeom prst="line">
            <a:avLst/>
          </a:prstGeom>
          <a:ln>
            <a:solidFill>
              <a:srgbClr val="000000"/>
            </a:solidFill>
            <a:tailEnd type="triangle"/>
          </a:ln>
        </p:spPr>
        <p:txBody>
          <a:bodyPr lIns="45719" rIns="45719"/>
          <a:lstStyle/>
          <a:p>
            <a:endParaRP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21</TotalTime>
  <Words>3390</Words>
  <Application>Microsoft Office PowerPoint</Application>
  <PresentationFormat>Widescreen</PresentationFormat>
  <Paragraphs>287</Paragraphs>
  <Slides>19</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Bodoni MT</vt:lpstr>
      <vt:lpstr>Calibri</vt:lpstr>
      <vt:lpstr>Calibri Light</vt:lpstr>
      <vt:lpstr>Wingdings</vt:lpstr>
      <vt:lpstr>Office Theme</vt:lpstr>
      <vt:lpstr>Requirements for this Presentation (with % marks) (delete this slide when we’re finished)</vt:lpstr>
      <vt:lpstr>PowerPoint Presentation</vt:lpstr>
      <vt:lpstr> Planning and Ideas (1)</vt:lpstr>
      <vt:lpstr> Description of Project &amp; Management (1)</vt:lpstr>
      <vt:lpstr> Gameplay (2)</vt:lpstr>
      <vt:lpstr> Gameplay (2)</vt:lpstr>
      <vt:lpstr> Gameplay – Increasing Difficulty (2)</vt:lpstr>
      <vt:lpstr> What Makes a Good Game? (2)</vt:lpstr>
      <vt:lpstr> Implementation (3)</vt:lpstr>
      <vt:lpstr> Implementation Challenges (3)</vt:lpstr>
      <vt:lpstr> Design Changes (3)</vt:lpstr>
      <vt:lpstr> User Testing Methodology (4)</vt:lpstr>
      <vt:lpstr> User Testing Feedback (i) (4)</vt:lpstr>
      <vt:lpstr> User Testing Feedback (ii) (4)</vt:lpstr>
      <vt:lpstr> User Testing Feedback (iii) (4)</vt:lpstr>
      <vt:lpstr> User Feedback – Questionnaire (i) (4)</vt:lpstr>
      <vt:lpstr> User Feedback – Questionnaire (ii) (4)</vt:lpstr>
      <vt:lpstr> Project Evaluation - Val (5)</vt:lpstr>
      <vt:lpstr> Project Evaluation - Ben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for this Presentation (with % marks) (delete this slide when we’re finished)</dc:title>
  <cp:lastModifiedBy>Williams, Val</cp:lastModifiedBy>
  <cp:revision>4</cp:revision>
  <dcterms:modified xsi:type="dcterms:W3CDTF">2018-03-06T08:55:56Z</dcterms:modified>
</cp:coreProperties>
</file>