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5" r:id="rId2"/>
    <p:sldId id="270" r:id="rId3"/>
    <p:sldId id="265" r:id="rId4"/>
    <p:sldId id="257" r:id="rId5"/>
    <p:sldId id="259" r:id="rId6"/>
    <p:sldId id="273" r:id="rId7"/>
    <p:sldId id="274" r:id="rId8"/>
    <p:sldId id="268" r:id="rId9"/>
    <p:sldId id="260" r:id="rId10"/>
    <p:sldId id="261" r:id="rId11"/>
    <p:sldId id="262" r:id="rId12"/>
    <p:sldId id="277" r:id="rId13"/>
    <p:sldId id="266" r:id="rId14"/>
    <p:sldId id="279" r:id="rId15"/>
    <p:sldId id="280" r:id="rId16"/>
    <p:sldId id="281" r:id="rId17"/>
    <p:sldId id="282" r:id="rId18"/>
    <p:sldId id="26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6CDFE"/>
    <a:srgbClr val="9AF4F4"/>
    <a:srgbClr val="F6BE9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299" autoAdjust="0"/>
    <p:restoredTop sz="82759" autoAdjust="0"/>
  </p:normalViewPr>
  <p:slideViewPr>
    <p:cSldViewPr>
      <p:cViewPr varScale="1">
        <p:scale>
          <a:sx n="92" d="100"/>
          <a:sy n="92" d="100"/>
        </p:scale>
        <p:origin x="-115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20EEF-C798-4279-B1C0-A28BE5B39C66}" type="datetimeFigureOut">
              <a:rPr lang="en-GB" smtClean="0"/>
              <a:pPr/>
              <a:t>03/03/2018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D0D0C-5710-4AE3-80D3-D826DB3CA674}" type="slidenum">
              <a:rPr lang="en-GB" smtClean="0"/>
              <a:pPr/>
              <a:t>‹#›</a:t>
            </a:fld>
            <a:endParaRPr lang="en-GB"/>
          </a:p>
        </p:txBody>
      </p:sp>
    </p:spTree>
    <p:extLst>
      <p:ext uri="{BB962C8B-B14F-4D97-AF65-F5344CB8AC3E}">
        <p14:creationId xmlns="" xmlns:p14="http://schemas.microsoft.com/office/powerpoint/2010/main" val="347808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Val: I’ve changed the font used in this presentation, because I found the previous</a:t>
            </a:r>
            <a:r>
              <a:rPr lang="en-GB" baseline="0" dirty="0" smtClean="0"/>
              <a:t> one difficult to read.  Calibri is very sharp and clear.</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13</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Things we did not do:</a:t>
            </a:r>
          </a:p>
          <a:p>
            <a:r>
              <a:rPr lang="en-GB" baseline="0" dirty="0" smtClean="0"/>
              <a:t>1. Curvy shapes have rectangular hit boxes which looks odd</a:t>
            </a:r>
          </a:p>
          <a:p>
            <a:r>
              <a:rPr lang="en-GB" baseline="0" dirty="0" smtClean="0"/>
              <a:t>Nothing we can do at this late stage in the game. </a:t>
            </a:r>
          </a:p>
          <a:p>
            <a:r>
              <a:rPr lang="en-GB" dirty="0" smtClean="0"/>
              <a:t>2. Maze puzzle moves too quickly in response to keyboard keys</a:t>
            </a:r>
          </a:p>
          <a:p>
            <a:r>
              <a:rPr lang="en-GB" dirty="0" smtClean="0"/>
              <a:t>3. Need instructions for how to drive menu (Enter key, not mouse</a:t>
            </a:r>
            <a:r>
              <a:rPr lang="en-GB" baseline="0" dirty="0" smtClean="0"/>
              <a:t> clicks)</a:t>
            </a:r>
          </a:p>
          <a:p>
            <a:r>
              <a:rPr lang="en-GB" baseline="0" dirty="0" smtClean="0"/>
              <a:t>4. Not clear why you should collect the baubles, or what the points are for.</a:t>
            </a:r>
          </a:p>
          <a:p>
            <a:r>
              <a:rPr lang="en-GB" baseline="0" dirty="0" smtClean="0"/>
              <a:t>5.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endParaRPr lang="en-GB" dirty="0" smtClean="0"/>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questionnaire</a:t>
            </a:r>
            <a:r>
              <a:rPr lang="en-GB" baseline="0" dirty="0" smtClean="0"/>
              <a:t> was from one tester, and was before we did all the fixes</a:t>
            </a:r>
          </a:p>
          <a:p>
            <a:endParaRPr lang="en-GB" baseline="0" dirty="0" smtClean="0"/>
          </a:p>
        </p:txBody>
      </p:sp>
      <p:sp>
        <p:nvSpPr>
          <p:cNvPr id="4" name="Slide Number Placeholder 3"/>
          <p:cNvSpPr>
            <a:spLocks noGrp="1"/>
          </p:cNvSpPr>
          <p:nvPr>
            <p:ph type="sldNum" sz="quarter" idx="10"/>
          </p:nvPr>
        </p:nvSpPr>
        <p:spPr/>
        <p:txBody>
          <a:bodyPr/>
          <a:lstStyle/>
          <a:p>
            <a:fld id="{B4FD0D0C-5710-4AE3-80D3-D826DB3CA674}" type="slidenum">
              <a:rPr lang="en-GB" smtClean="0"/>
              <a:pPr/>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 questionnaire</a:t>
            </a:r>
            <a:r>
              <a:rPr lang="en-GB" baseline="0" dirty="0" smtClean="0"/>
              <a:t> was from one tester, and was </a:t>
            </a:r>
            <a:r>
              <a:rPr lang="en-GB" baseline="0" dirty="0" smtClean="0"/>
              <a:t>after we </a:t>
            </a:r>
            <a:r>
              <a:rPr lang="en-GB" baseline="0" dirty="0" smtClean="0"/>
              <a:t>did all the </a:t>
            </a:r>
            <a:r>
              <a:rPr lang="en-GB" baseline="0" dirty="0" smtClean="0"/>
              <a:t>fixes.</a:t>
            </a:r>
          </a:p>
          <a:p>
            <a:r>
              <a:rPr lang="en-GB" baseline="0" dirty="0" smtClean="0"/>
              <a:t>The tester was not told what fixes had been applied; they were simply asked to re-test the game and submit </a:t>
            </a:r>
            <a:r>
              <a:rPr lang="en-GB" baseline="0" smtClean="0"/>
              <a:t>new feedback.</a:t>
            </a:r>
            <a:endParaRPr lang="en-GB" baseline="0" dirty="0" smtClean="0"/>
          </a:p>
          <a:p>
            <a:endParaRPr lang="en-GB" baseline="0" dirty="0" smtClean="0"/>
          </a:p>
          <a:p>
            <a:r>
              <a:rPr lang="en-GB" baseline="0" dirty="0" smtClean="0"/>
              <a:t>Their feedback was:</a:t>
            </a:r>
          </a:p>
          <a:p>
            <a:r>
              <a:rPr lang="en-GB" baseline="0" dirty="0" smtClean="0"/>
              <a:t>“</a:t>
            </a:r>
            <a:r>
              <a:rPr lang="en-GB" sz="1200" dirty="0" smtClean="0"/>
              <a:t>A lot better. There are still irritating bits, but it is improved, and looks nice.</a:t>
            </a:r>
            <a:br>
              <a:rPr lang="en-GB" sz="1200" dirty="0" smtClean="0"/>
            </a:br>
            <a:r>
              <a:rPr lang="en-GB" sz="1200" dirty="0" smtClean="0"/>
              <a:t>I found it easy to move the player where I wanted - Mostly very good,</a:t>
            </a:r>
            <a:r>
              <a:rPr lang="en-GB" sz="1200" baseline="0" dirty="0" smtClean="0"/>
              <a:t> though</a:t>
            </a:r>
            <a:r>
              <a:rPr lang="en-GB" sz="1200" dirty="0" smtClean="0"/>
              <a:t> the elf maze still moves many steps unless I jab at the keyboard to only move one.”</a:t>
            </a:r>
            <a:endParaRPr lang="en-GB" baseline="0" dirty="0" smtClean="0"/>
          </a:p>
        </p:txBody>
      </p:sp>
      <p:sp>
        <p:nvSpPr>
          <p:cNvPr id="4" name="Slide Number Placeholder 3"/>
          <p:cNvSpPr>
            <a:spLocks noGrp="1"/>
          </p:cNvSpPr>
          <p:nvPr>
            <p:ph type="sldNum" sz="quarter" idx="10"/>
          </p:nvPr>
        </p:nvSpPr>
        <p:spPr/>
        <p:txBody>
          <a:bodyPr/>
          <a:lstStyle/>
          <a:p>
            <a:fld id="{B4FD0D0C-5710-4AE3-80D3-D826DB3CA674}" type="slidenum">
              <a:rPr lang="en-GB" smtClean="0"/>
              <a:pPr/>
              <a:t>17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games we researched before deciding what to do.</a:t>
            </a:r>
            <a:r>
              <a:rPr lang="en-GB" baseline="0" dirty="0"/>
              <a:t> </a:t>
            </a:r>
            <a:r>
              <a:rPr lang="en-GB" dirty="0"/>
              <a:t> </a:t>
            </a:r>
          </a:p>
          <a:p>
            <a:r>
              <a:rPr lang="en-GB" dirty="0"/>
              <a:t>We agreed</a:t>
            </a:r>
            <a:r>
              <a:rPr lang="en-GB" baseline="0" dirty="0"/>
              <a:t> we would like to do a platform game, with a puzzle at the end of each platform level. </a:t>
            </a:r>
          </a:p>
          <a:p>
            <a:r>
              <a:rPr lang="en-GB" baseline="0" dirty="0"/>
              <a:t>We decided that we wanted a game for all the family to play. </a:t>
            </a:r>
          </a:p>
          <a:p>
            <a:r>
              <a:rPr lang="en-GB" baseline="0" dirty="0"/>
              <a:t>We decided we wanted a non-combative game with </a:t>
            </a:r>
            <a:r>
              <a:rPr lang="en-GB" baseline="0" dirty="0" smtClean="0"/>
              <a:t>puzzles </a:t>
            </a:r>
            <a:r>
              <a:rPr lang="en-GB" baseline="0" dirty="0"/>
              <a:t>and challenges to overcome, and items to collect. </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3</a:t>
            </a:fld>
            <a:endParaRPr lang="en-GB"/>
          </a:p>
        </p:txBody>
      </p:sp>
    </p:spTree>
    <p:extLst>
      <p:ext uri="{BB962C8B-B14F-4D97-AF65-F5344CB8AC3E}">
        <p14:creationId xmlns="" xmlns:p14="http://schemas.microsoft.com/office/powerpoint/2010/main" val="10876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agreed that the game should have a Christmas theme, and that each level would gradually populate the Christmas Room, building up from a bare room to a room with all the trimmings for Christmas</a:t>
            </a:r>
            <a:r>
              <a:rPr lang="en-GB" baseline="0" dirty="0" smtClean="0"/>
              <a:t>. </a:t>
            </a:r>
          </a:p>
          <a:p>
            <a:endParaRPr lang="en-GB" baseline="0" dirty="0" smtClean="0"/>
          </a:p>
          <a:p>
            <a:r>
              <a:rPr lang="en-GB" baseline="0" dirty="0" smtClean="0"/>
              <a:t>Leo was very keen to develop the graphics, and produced a suggestion sprite which we were very happy with. </a:t>
            </a:r>
          </a:p>
          <a:p>
            <a:r>
              <a:rPr lang="en-GB" baseline="0" dirty="0" smtClean="0"/>
              <a:t>Gary developed the ideas for the platform levels and how they would be laid out. </a:t>
            </a:r>
          </a:p>
          <a:p>
            <a:r>
              <a:rPr lang="en-GB" baseline="0" dirty="0" smtClean="0"/>
              <a:t>Ben came up with most of the ideas for the puzzles, and then coded these. </a:t>
            </a:r>
          </a:p>
          <a:p>
            <a:r>
              <a:rPr lang="en-GB" baseline="0" dirty="0" smtClean="0"/>
              <a:t>Val developed the </a:t>
            </a:r>
            <a:r>
              <a:rPr lang="en-GB" baseline="0" dirty="0" err="1" smtClean="0"/>
              <a:t>platforming</a:t>
            </a:r>
            <a:r>
              <a:rPr lang="en-GB" baseline="0" dirty="0" smtClean="0"/>
              <a:t>, developing movement and touching code using ideas from our first Java Swing games (balls bouncing inside a window, rebounding off each other, and with effects of gravity). </a:t>
            </a:r>
          </a:p>
          <a:p>
            <a:r>
              <a:rPr lang="en-GB" baseline="0" dirty="0" smtClean="0"/>
              <a:t>Alex set up the document and </a:t>
            </a:r>
            <a:r>
              <a:rPr lang="en-GB" baseline="0" dirty="0" err="1" smtClean="0"/>
              <a:t>github</a:t>
            </a:r>
            <a:r>
              <a:rPr lang="en-GB" baseline="0" dirty="0" smtClean="0"/>
              <a:t> areas, and the </a:t>
            </a:r>
            <a:r>
              <a:rPr lang="en-GB" baseline="0" dirty="0" err="1" smtClean="0"/>
              <a:t>facebook</a:t>
            </a:r>
            <a:r>
              <a:rPr lang="en-GB" baseline="0" dirty="0" smtClean="0"/>
              <a:t> group, and then did supporting code such as the main menu, lives and animation. </a:t>
            </a:r>
          </a:p>
          <a:p>
            <a:endParaRPr lang="en-GB" baseline="0" dirty="0" smtClean="0"/>
          </a:p>
          <a:p>
            <a:r>
              <a:rPr lang="en-GB" baseline="0" dirty="0" smtClean="0"/>
              <a:t>Code was always kept up to date in </a:t>
            </a:r>
            <a:r>
              <a:rPr lang="en-GB" baseline="0" dirty="0" err="1" smtClean="0"/>
              <a:t>github</a:t>
            </a:r>
            <a:r>
              <a:rPr lang="en-GB" baseline="0" dirty="0" smtClean="0"/>
              <a:t> – generally people were working on different areas, so there were rarely any clashes.</a:t>
            </a:r>
          </a:p>
          <a:p>
            <a:endParaRPr lang="en-GB" baseline="0" dirty="0" smtClean="0"/>
          </a:p>
          <a:p>
            <a:r>
              <a:rPr lang="en-GB" baseline="0" dirty="0" smtClean="0"/>
              <a:t>The weekly lab sessions were well attended and very useful.  We often spent 4hrs there reviewing what we’d achieved, what we should do next, who and how to do the next steps, and targets for getting things done.  Some weeks we also did group programming sessions which were very productive.  This is how we got started with the development at the start of Term2. </a:t>
            </a:r>
            <a:endParaRPr lang="en-GB" baseline="0"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4</a:t>
            </a:fld>
            <a:endParaRPr lang="en-GB"/>
          </a:p>
        </p:txBody>
      </p:sp>
    </p:spTree>
    <p:extLst>
      <p:ext uri="{BB962C8B-B14F-4D97-AF65-F5344CB8AC3E}">
        <p14:creationId xmlns="" xmlns:p14="http://schemas.microsoft.com/office/powerpoint/2010/main" val="307972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4 levels, gradually increasing in difficulty.  The level or puzzle to be played is selected from the game menu.  You can only select a platform/level when you’ve completed the previous platform; you always start at the first platform.</a:t>
            </a:r>
          </a:p>
          <a:p>
            <a:r>
              <a:rPr lang="en-GB" baseline="0" dirty="0"/>
              <a:t>The Christmas Room needs to be populated with 4 types of item: a tree, decorations, food, and presents.  Each level of the game achieves one </a:t>
            </a:r>
            <a:r>
              <a:rPr lang="en-GB" baseline="0" dirty="0" smtClean="0"/>
              <a:t>type of </a:t>
            </a:r>
            <a:r>
              <a:rPr lang="en-GB" baseline="0" dirty="0"/>
              <a:t>aspect.  The platform and puzzle are paired, and relate to the aspect being achieved</a:t>
            </a:r>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There is a simple player sprite moving through the platforms.  There are no weapons or enemies, but there are hazards to avoid and items to collect.  Each level has one special item, the key, that must be collected to allow the player to exit at the end of the platform.</a:t>
            </a:r>
            <a:endParaRPr lang="en-GB" dirty="0" smtClean="0"/>
          </a:p>
          <a:p>
            <a:endParaRPr lang="en-GB" baseline="0" dirty="0"/>
          </a:p>
          <a:p>
            <a:r>
              <a:rPr lang="en-GB" baseline="0" dirty="0" smtClean="0"/>
              <a:t>Level </a:t>
            </a:r>
            <a:r>
              <a:rPr lang="en-GB" baseline="0" dirty="0"/>
              <a:t>1 is in the forest.  The player must cross the lake collecting baubles and </a:t>
            </a:r>
            <a:r>
              <a:rPr lang="en-GB" baseline="0" dirty="0" smtClean="0"/>
              <a:t>the </a:t>
            </a:r>
            <a:r>
              <a:rPr lang="en-GB" baseline="0" dirty="0"/>
              <a:t>key, without falling in the water.  The puzzle </a:t>
            </a:r>
            <a:r>
              <a:rPr lang="en-GB" baseline="0" dirty="0" smtClean="0"/>
              <a:t>at the end of this platform is </a:t>
            </a:r>
            <a:r>
              <a:rPr lang="en-GB" baseline="0" dirty="0"/>
              <a:t>a maze, and the player must get to the end to find the Christmas tree.</a:t>
            </a:r>
          </a:p>
          <a:p>
            <a:endParaRPr lang="en-GB" baseline="0" dirty="0"/>
          </a:p>
          <a:p>
            <a:r>
              <a:rPr lang="en-GB" baseline="0" dirty="0"/>
              <a:t>Movement in the platform is via WASD or arrow keys.  Moving upwards is done as a jump, and can only be done when the player is standing on something.  The player is affected by gravity. </a:t>
            </a:r>
          </a:p>
          <a:p>
            <a:endParaRPr lang="en-GB" baseline="0" dirty="0"/>
          </a:p>
          <a:p>
            <a:r>
              <a:rPr lang="en-GB" baseline="0"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a:p>
          <a:p>
            <a:r>
              <a:rPr lang="en-GB" baseline="0" dirty="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a:t>If they lose all three lives, the platform game exits and they have to start that level again from the beginning. </a:t>
            </a:r>
          </a:p>
          <a:p>
            <a:r>
              <a:rPr lang="en-GB" baseline="0" dirty="0"/>
              <a:t>When a platform game is successfully completed, all the items collected in that platform are displayed in the Christmas Room above the main menu.</a:t>
            </a:r>
          </a:p>
          <a:p>
            <a:endParaRPr lang="en-GB" baseline="0" dirty="0"/>
          </a:p>
          <a:p>
            <a:r>
              <a:rPr lang="en-GB" baseline="0" dirty="0"/>
              <a:t>Level 3 is in the kitchen.  There are a lot more hazards here – fires and knives to be avoided.  These are awkwardly placed, so that care must be taken in navigating the kitchen. </a:t>
            </a:r>
          </a:p>
          <a:p>
            <a:endParaRPr lang="en-GB" baseline="0" dirty="0"/>
          </a:p>
          <a:p>
            <a:r>
              <a:rPr lang="en-GB" baseline="0" dirty="0"/>
              <a:t>Level 4 is the Santa’s sleigh navigating the roofs.  Unlike the other platforms, the sleigh moves left/right automatically, and gradually drifts downwards.  The arrow keys can be used to change direction or boost movement.</a:t>
            </a:r>
          </a:p>
          <a:p>
            <a:r>
              <a:rPr lang="en-GB" baseline="0" dirty="0"/>
              <a:t>In this level the sleigh must avoid the hazardous smoke coming from the chimneys.  There are a lot of chimneys, making navigation surprisingly awkward because of the size 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5</a:t>
            </a:fld>
            <a:endParaRPr lang="en-GB"/>
          </a:p>
        </p:txBody>
      </p:sp>
    </p:spTree>
    <p:extLst>
      <p:ext uri="{BB962C8B-B14F-4D97-AF65-F5344CB8AC3E}">
        <p14:creationId xmlns="" xmlns:p14="http://schemas.microsoft.com/office/powerpoint/2010/main" val="128003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PROGRESS: </a:t>
            </a:r>
            <a:r>
              <a:rPr lang="en-GB" dirty="0" smtClean="0"/>
              <a:t>After each level, the player is returned to the menu, where they can see the newly decorated Christmas Room and the items they have collected.</a:t>
            </a:r>
            <a:endParaRPr lang="en-GB" b="1" dirty="0" smtClean="0"/>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Level </a:t>
            </a:r>
            <a:r>
              <a:rPr lang="en-GB" baseline="0" dirty="0"/>
              <a:t>1 is in the forest.  The player must cross the lake collecting baubles and </a:t>
            </a:r>
            <a:r>
              <a:rPr lang="en-GB" baseline="0" dirty="0" smtClean="0"/>
              <a:t>the </a:t>
            </a:r>
            <a:r>
              <a:rPr lang="en-GB" baseline="0" dirty="0"/>
              <a:t>key, without falling in the water</a:t>
            </a:r>
            <a:r>
              <a:rPr lang="en-GB" baseline="0" dirty="0" smtClean="0"/>
              <a:t>.  This introduces the style of movement using WASD (or arrow keys and space), how platforms are navigated and the pitfalls.  Moving </a:t>
            </a:r>
            <a:r>
              <a:rPr lang="en-GB" baseline="0" dirty="0"/>
              <a:t>upwards is done as a jump, and can only be done when the player is standing on something.  The player is affected by gravity. </a:t>
            </a:r>
          </a:p>
          <a:p>
            <a:endParaRPr lang="en-GB" baseline="0" dirty="0"/>
          </a:p>
          <a:p>
            <a:r>
              <a:rPr lang="en-GB" baseline="0"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a:p>
          <a:p>
            <a:r>
              <a:rPr lang="en-GB" baseline="0" dirty="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a:t>If they lose all three lives, the platform game exits and they have to start that level again from the beginning. </a:t>
            </a:r>
          </a:p>
          <a:p>
            <a:endParaRPr lang="en-GB" baseline="0" dirty="0"/>
          </a:p>
          <a:p>
            <a:r>
              <a:rPr lang="en-GB" baseline="0" dirty="0"/>
              <a:t>Level 3 is in the kitchen.  There are a lot more hazards here – fires and knives to be avoided.  These are awkwardly placed, so that </a:t>
            </a:r>
            <a:r>
              <a:rPr lang="en-GB" baseline="0" dirty="0" smtClean="0"/>
              <a:t>great care </a:t>
            </a:r>
            <a:r>
              <a:rPr lang="en-GB" baseline="0" dirty="0"/>
              <a:t>must be taken in navigating the kitchen. </a:t>
            </a:r>
          </a:p>
          <a:p>
            <a:endParaRPr lang="en-GB" baseline="0" dirty="0"/>
          </a:p>
          <a:p>
            <a:r>
              <a:rPr lang="en-GB" baseline="0" dirty="0"/>
              <a:t>Level 4 is </a:t>
            </a:r>
            <a:r>
              <a:rPr lang="en-GB" baseline="0" dirty="0" smtClean="0"/>
              <a:t>Santa’s </a:t>
            </a:r>
            <a:r>
              <a:rPr lang="en-GB" baseline="0" dirty="0"/>
              <a:t>sleigh navigating </a:t>
            </a:r>
            <a:r>
              <a:rPr lang="en-GB" baseline="0" dirty="0" smtClean="0"/>
              <a:t>roofs</a:t>
            </a:r>
            <a:r>
              <a:rPr lang="en-GB" baseline="0" dirty="0"/>
              <a:t>.  Unlike the other platforms, the sleigh moves left/right automatically, and gradually drifts downwards.  The arrow keys can be used to change direction or boost movement.</a:t>
            </a:r>
          </a:p>
          <a:p>
            <a:r>
              <a:rPr lang="en-GB" baseline="0" dirty="0"/>
              <a:t>In this level the sleigh must avoid the hazardous smoke coming from the chimneys.  There are a lot of chimneys, making navigation surprisingly awkward because of the </a:t>
            </a:r>
            <a:r>
              <a:rPr lang="en-GB" baseline="0" dirty="0" smtClean="0"/>
              <a:t>size </a:t>
            </a:r>
            <a:r>
              <a:rPr lang="en-GB" baseline="0" dirty="0"/>
              <a:t>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7</a:t>
            </a:fld>
            <a:endParaRPr lang="en-GB"/>
          </a:p>
        </p:txBody>
      </p:sp>
    </p:spTree>
    <p:extLst>
      <p:ext uri="{BB962C8B-B14F-4D97-AF65-F5344CB8AC3E}">
        <p14:creationId xmlns="" xmlns:p14="http://schemas.microsoft.com/office/powerpoint/2010/main" val="128003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Redo this slide to make it more obvious what we’re are judging</a:t>
            </a:r>
            <a:r>
              <a:rPr lang="en-GB" baseline="0" dirty="0" smtClean="0"/>
              <a:t> against</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 don’t like this</a:t>
            </a:r>
            <a:r>
              <a:rPr lang="en-GB" baseline="0" dirty="0" smtClean="0"/>
              <a:t> slide.  It takes up space and says very little.</a:t>
            </a:r>
          </a:p>
        </p:txBody>
      </p:sp>
      <p:sp>
        <p:nvSpPr>
          <p:cNvPr id="4" name="Slide Number Placeholder 3"/>
          <p:cNvSpPr>
            <a:spLocks noGrp="1"/>
          </p:cNvSpPr>
          <p:nvPr>
            <p:ph type="sldNum" sz="quarter" idx="10"/>
          </p:nvPr>
        </p:nvSpPr>
        <p:spPr/>
        <p:txBody>
          <a:bodyPr/>
          <a:lstStyle/>
          <a:p>
            <a:fld id="{B4FD0D0C-5710-4AE3-80D3-D826DB3CA674}"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Do we want to add anything about ‘touching’? This</a:t>
            </a:r>
            <a:r>
              <a:rPr lang="en-GB" baseline="0" dirty="0" smtClean="0"/>
              <a:t> was what everyone said they were pleased with when </a:t>
            </a:r>
            <a:r>
              <a:rPr lang="en-GB" baseline="0" dirty="0" err="1" smtClean="0"/>
              <a:t>Jaejoon</a:t>
            </a:r>
            <a:r>
              <a:rPr lang="en-GB" baseline="0" dirty="0" smtClean="0"/>
              <a:t> asked.</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83C6BF-9C25-47A7-9E90-203791DC8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F43AB25B-D89F-430B-83D3-AFE59D87A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FC28D84A-1E26-4ADB-9293-C973C9FDD312}"/>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5" name="Footer Placeholder 4">
            <a:extLst>
              <a:ext uri="{FF2B5EF4-FFF2-40B4-BE49-F238E27FC236}">
                <a16:creationId xmlns="" xmlns:a16="http://schemas.microsoft.com/office/drawing/2014/main" id="{BD1E3808-CC4A-410D-B94B-201CBF8416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C929150F-8AB1-49F3-8CBA-F3D34AD36D29}"/>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37701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320A48-0F56-4BFE-B5E3-C4B1A83631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92301219-EFB4-4606-92FB-C77A02640A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B176B311-50DE-481D-AA1B-0D148FBEB50F}"/>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5" name="Footer Placeholder 4">
            <a:extLst>
              <a:ext uri="{FF2B5EF4-FFF2-40B4-BE49-F238E27FC236}">
                <a16:creationId xmlns="" xmlns:a16="http://schemas.microsoft.com/office/drawing/2014/main" id="{6702C4FC-01C0-4882-AB0A-3FC6EEA94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441B0672-CB38-4C7F-8FE8-5B7BCF1A143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11361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B3A92BF-0813-4A3B-818D-C11C33E4D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A7B1995E-87E9-464D-BFDD-FFDDCDF93F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CA12D7A-59F4-418F-ADB1-D361AEF263CB}"/>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5" name="Footer Placeholder 4">
            <a:extLst>
              <a:ext uri="{FF2B5EF4-FFF2-40B4-BE49-F238E27FC236}">
                <a16:creationId xmlns="" xmlns:a16="http://schemas.microsoft.com/office/drawing/2014/main" id="{467DB65F-E560-4A0C-8A4A-8E7A6A91C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E8E88C02-5AF6-43A6-9D49-032C7A2D2D7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317035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856D69-20FF-4661-9073-426B77C62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4D713998-E95E-442D-BD8B-F99BAFFEBE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31180D3F-E491-4445-8955-67AFE52FC796}"/>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5" name="Footer Placeholder 4">
            <a:extLst>
              <a:ext uri="{FF2B5EF4-FFF2-40B4-BE49-F238E27FC236}">
                <a16:creationId xmlns="" xmlns:a16="http://schemas.microsoft.com/office/drawing/2014/main" id="{5CED9A43-BFD2-4EDD-802E-19797C6D70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8FC87F7-4CBA-466F-863D-11A1CA8764AA}"/>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139805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713CCA-DA4A-4E8D-A6E6-4D5C06A1C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796A181-893E-4E6D-8829-2ABB545F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F60A353-D637-4AFB-963D-A375C8D7DE15}"/>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5" name="Footer Placeholder 4">
            <a:extLst>
              <a:ext uri="{FF2B5EF4-FFF2-40B4-BE49-F238E27FC236}">
                <a16:creationId xmlns="" xmlns:a16="http://schemas.microsoft.com/office/drawing/2014/main" id="{14A1034E-26D2-46C4-B048-516F786DA9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946ACA28-BDA0-401C-B5E5-029DDA8E1D7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19458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30AE81-C3FC-46F8-A43E-6CEB9925FC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5088C0F7-4CD0-4904-8A34-D6A4CBE69A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16A80048-D1B9-4999-807E-1BF1587391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5F1C4467-5E7A-444D-8C1F-9C85A5350FEC}"/>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6" name="Footer Placeholder 5">
            <a:extLst>
              <a:ext uri="{FF2B5EF4-FFF2-40B4-BE49-F238E27FC236}">
                <a16:creationId xmlns="" xmlns:a16="http://schemas.microsoft.com/office/drawing/2014/main" id="{384026F4-B643-4CC3-B710-FE76708202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B4F45919-5C3E-4A20-BC4E-1A8950F0093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13820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0FFFB1-649D-426B-B189-1DAD66D143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8772471C-BEC4-47A2-ACB6-54F4C91BF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AD87827-BA33-4B72-BCD3-C0C3D2AA93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138A58D4-A5B6-48A1-B509-C37CE9340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6CC17053-AB6B-4F65-8F9E-EDC8C39D13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E3D90822-B7B8-481A-BB0C-B672B0F6A17C}"/>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8" name="Footer Placeholder 7">
            <a:extLst>
              <a:ext uri="{FF2B5EF4-FFF2-40B4-BE49-F238E27FC236}">
                <a16:creationId xmlns="" xmlns:a16="http://schemas.microsoft.com/office/drawing/2014/main" id="{3A433E44-143D-440A-8BD2-8BC9C9CF67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EC97B467-9FF0-43E8-9056-E6AB688AFC1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345763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C16E5-B433-42A2-9EFF-55EF20909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4B69A33F-53FA-4B8F-923C-811A663804E1}"/>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4" name="Footer Placeholder 3">
            <a:extLst>
              <a:ext uri="{FF2B5EF4-FFF2-40B4-BE49-F238E27FC236}">
                <a16:creationId xmlns="" xmlns:a16="http://schemas.microsoft.com/office/drawing/2014/main" id="{CE5979CA-B672-4BE0-9727-E607CF5FBA1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9F7BAA98-4121-40E6-B29F-2204B30F0C2E}"/>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407014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CC14C16-6481-4904-AC0A-7E3279C7059D}"/>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3" name="Footer Placeholder 2">
            <a:extLst>
              <a:ext uri="{FF2B5EF4-FFF2-40B4-BE49-F238E27FC236}">
                <a16:creationId xmlns="" xmlns:a16="http://schemas.microsoft.com/office/drawing/2014/main" id="{F6C26942-E7C8-4D7B-AF06-F5CBEFE52D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F4DAB499-97FD-4827-B6B8-0F96F7C4FE5D}"/>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19916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B1DE1E-A84A-447A-898D-F7D7DEFFB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0C215BD-D7D7-49A5-86B5-19FA9FCE9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963333A7-986A-4F23-AD4B-64506246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D141368-BD0B-4EC5-894A-09555901F516}"/>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6" name="Footer Placeholder 5">
            <a:extLst>
              <a:ext uri="{FF2B5EF4-FFF2-40B4-BE49-F238E27FC236}">
                <a16:creationId xmlns="" xmlns:a16="http://schemas.microsoft.com/office/drawing/2014/main" id="{FA6D6A8F-73ED-40EE-9BF6-7C9A264B11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9FFB6450-457F-4CC9-9642-311C051E1BB6}"/>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313514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1296DB-0DB8-4F14-9BF6-5579C096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7EDD28FD-96ED-49BE-8A09-6B9C86BEA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ADA4AC5E-4A1B-482A-A3FE-C174ECCF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40D65AD9-E4E1-40E5-BE5B-AB193A4848A3}"/>
              </a:ext>
            </a:extLst>
          </p:cNvPr>
          <p:cNvSpPr>
            <a:spLocks noGrp="1"/>
          </p:cNvSpPr>
          <p:nvPr>
            <p:ph type="dt" sz="half" idx="10"/>
          </p:nvPr>
        </p:nvSpPr>
        <p:spPr/>
        <p:txBody>
          <a:bodyPr/>
          <a:lstStyle/>
          <a:p>
            <a:fld id="{24C3A72B-EA9F-49ED-9480-D5BBE463D3C6}" type="datetimeFigureOut">
              <a:rPr lang="en-GB" smtClean="0"/>
              <a:pPr/>
              <a:t>03/03/2018</a:t>
            </a:fld>
            <a:endParaRPr lang="en-GB"/>
          </a:p>
        </p:txBody>
      </p:sp>
      <p:sp>
        <p:nvSpPr>
          <p:cNvPr id="6" name="Footer Placeholder 5">
            <a:extLst>
              <a:ext uri="{FF2B5EF4-FFF2-40B4-BE49-F238E27FC236}">
                <a16:creationId xmlns="" xmlns:a16="http://schemas.microsoft.com/office/drawing/2014/main" id="{B8B67A65-51C4-42C3-BCE1-2B6CDFA11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FA693F4-23BB-49C6-947A-E9223A7DD70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35951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4BFBAD9-9BA2-48E1-8F6D-508057E8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9E540119-8CD7-44A9-8AB4-22B4558FA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ADDB086-675C-45AE-B2E3-8AB1AC643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A72B-EA9F-49ED-9480-D5BBE463D3C6}" type="datetimeFigureOut">
              <a:rPr lang="en-GB" smtClean="0"/>
              <a:pPr/>
              <a:t>03/03/2018</a:t>
            </a:fld>
            <a:endParaRPr lang="en-GB"/>
          </a:p>
        </p:txBody>
      </p:sp>
      <p:sp>
        <p:nvSpPr>
          <p:cNvPr id="5" name="Footer Placeholder 4">
            <a:extLst>
              <a:ext uri="{FF2B5EF4-FFF2-40B4-BE49-F238E27FC236}">
                <a16:creationId xmlns="" xmlns:a16="http://schemas.microsoft.com/office/drawing/2014/main" id="{20964F14-198A-4651-980F-B11F6946B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49641EE6-2A40-457C-A97A-CE775F654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130BE-CF80-4E7D-974F-4511C8C6EBEB}" type="slidenum">
              <a:rPr lang="en-GB" smtClean="0"/>
              <a:pPr/>
              <a:t>‹#›</a:t>
            </a:fld>
            <a:endParaRPr lang="en-GB"/>
          </a:p>
        </p:txBody>
      </p:sp>
    </p:spTree>
    <p:extLst>
      <p:ext uri="{BB962C8B-B14F-4D97-AF65-F5344CB8AC3E}">
        <p14:creationId xmlns="" xmlns:p14="http://schemas.microsoft.com/office/powerpoint/2010/main" val="307409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b="1" dirty="0" smtClean="0"/>
              <a:t>Requirements for this Presentation </a:t>
            </a:r>
            <a:r>
              <a:rPr lang="en-GB" sz="3600" dirty="0" smtClean="0"/>
              <a:t>(with % marks)</a:t>
            </a:r>
            <a:r>
              <a:rPr lang="en-GB" dirty="0" smtClean="0"/>
              <a:t/>
            </a:r>
            <a:br>
              <a:rPr lang="en-GB" dirty="0" smtClean="0"/>
            </a:br>
            <a:r>
              <a:rPr lang="en-GB" sz="2800" dirty="0" smtClean="0"/>
              <a:t>(delete this slide when we’re finished)</a:t>
            </a:r>
            <a:endParaRPr lang="en-GB" dirty="0"/>
          </a:p>
        </p:txBody>
      </p:sp>
      <p:sp>
        <p:nvSpPr>
          <p:cNvPr id="3" name="Content Placeholder 2"/>
          <p:cNvSpPr>
            <a:spLocks noGrp="1"/>
          </p:cNvSpPr>
          <p:nvPr>
            <p:ph idx="1"/>
          </p:nvPr>
        </p:nvSpPr>
        <p:spPr>
          <a:xfrm>
            <a:off x="838200" y="1690688"/>
            <a:ext cx="10515600" cy="4587282"/>
          </a:xfrm>
        </p:spPr>
        <p:txBody>
          <a:bodyPr/>
          <a:lstStyle/>
          <a:p>
            <a:pPr>
              <a:buNone/>
            </a:pPr>
            <a:r>
              <a:rPr lang="en-GB" dirty="0" smtClean="0"/>
              <a:t>We have 15 </a:t>
            </a:r>
            <a:r>
              <a:rPr lang="en-GB" dirty="0" err="1" smtClean="0"/>
              <a:t>mins</a:t>
            </a:r>
            <a:r>
              <a:rPr lang="en-GB" dirty="0" smtClean="0"/>
              <a:t> - that’s a maximum of 15 slides:</a:t>
            </a:r>
          </a:p>
          <a:p>
            <a:r>
              <a:rPr lang="en-GB" dirty="0" smtClean="0"/>
              <a:t>1 title slide</a:t>
            </a:r>
          </a:p>
          <a:p>
            <a:r>
              <a:rPr lang="en-GB" dirty="0" smtClean="0"/>
              <a:t>2 slides describing overall project (5%)</a:t>
            </a:r>
          </a:p>
          <a:p>
            <a:r>
              <a:rPr lang="en-GB" dirty="0" smtClean="0"/>
              <a:t>4 slides on </a:t>
            </a:r>
            <a:r>
              <a:rPr lang="en-GB" dirty="0" err="1" smtClean="0"/>
              <a:t>gameplay</a:t>
            </a:r>
            <a:r>
              <a:rPr lang="en-GB" dirty="0" smtClean="0"/>
              <a:t> (30%)</a:t>
            </a:r>
          </a:p>
          <a:p>
            <a:pPr lvl="1"/>
            <a:r>
              <a:rPr lang="en-GB" dirty="0" smtClean="0"/>
              <a:t>3 slides describing levels</a:t>
            </a:r>
          </a:p>
          <a:p>
            <a:pPr lvl="1"/>
            <a:r>
              <a:rPr lang="en-GB" dirty="0" smtClean="0"/>
              <a:t>1 slide referring to game design principles</a:t>
            </a:r>
          </a:p>
          <a:p>
            <a:r>
              <a:rPr lang="en-GB" dirty="0" smtClean="0"/>
              <a:t>2-3 slides on implementation challenges (30%)</a:t>
            </a:r>
          </a:p>
          <a:p>
            <a:r>
              <a:rPr lang="en-GB" dirty="0" smtClean="0"/>
              <a:t>3 slides on user testing/evaluation  (20%)</a:t>
            </a:r>
          </a:p>
          <a:p>
            <a:r>
              <a:rPr lang="en-GB" dirty="0" smtClean="0"/>
              <a:t>3-2 slides on reflective evaluation (15%)</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0452B86A-B01F-4002-A1C0-9EF0AE9558E4}"/>
              </a:ext>
            </a:extLst>
          </p:cNvPr>
          <p:cNvPicPr>
            <a:picLocks noChangeAspect="1"/>
          </p:cNvPicPr>
          <p:nvPr/>
        </p:nvPicPr>
        <p:blipFill>
          <a:blip r:embed="rId3"/>
          <a:stretch>
            <a:fillRect/>
          </a:stretch>
        </p:blipFill>
        <p:spPr>
          <a:xfrm>
            <a:off x="3065859" y="0"/>
            <a:ext cx="9126141" cy="6858000"/>
          </a:xfrm>
          <a:prstGeom prst="rect">
            <a:avLst/>
          </a:prstGeom>
        </p:spPr>
      </p:pic>
      <p:pic>
        <p:nvPicPr>
          <p:cNvPr id="8" name="Picture 7">
            <a:extLst>
              <a:ext uri="{FF2B5EF4-FFF2-40B4-BE49-F238E27FC236}">
                <a16:creationId xmlns="" xmlns:a16="http://schemas.microsoft.com/office/drawing/2014/main" id="{37F75148-183E-43C0-AC18-81F40A1DD034}"/>
              </a:ext>
            </a:extLst>
          </p:cNvPr>
          <p:cNvPicPr>
            <a:picLocks noChangeAspect="1"/>
          </p:cNvPicPr>
          <p:nvPr/>
        </p:nvPicPr>
        <p:blipFill>
          <a:blip r:embed="rId3"/>
          <a:stretch>
            <a:fillRect/>
          </a:stretch>
        </p:blipFill>
        <p:spPr>
          <a:xfrm>
            <a:off x="0" y="0"/>
            <a:ext cx="9126141" cy="6858000"/>
          </a:xfrm>
          <a:prstGeom prst="rect">
            <a:avLst/>
          </a:prstGeom>
        </p:spPr>
      </p:pic>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mn-lt"/>
              </a:rPr>
              <a:t>	Implementation Challenges	</a:t>
            </a:r>
            <a:r>
              <a:rPr lang="en-GB" i="1" dirty="0" smtClean="0">
                <a:latin typeface="+mn-lt"/>
              </a:rPr>
              <a:t>(3)</a:t>
            </a:r>
            <a:endParaRPr lang="en-GB" i="1" dirty="0">
              <a:latin typeface="+mn-lt"/>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9" name="Rectangle 8">
            <a:extLst>
              <a:ext uri="{FF2B5EF4-FFF2-40B4-BE49-F238E27FC236}">
                <a16:creationId xmlns="" xmlns:a16="http://schemas.microsoft.com/office/drawing/2014/main" id="{639288EF-1393-49D8-9524-1863E2A39901}"/>
              </a:ext>
            </a:extLst>
          </p:cNvPr>
          <p:cNvSpPr/>
          <p:nvPr/>
        </p:nvSpPr>
        <p:spPr>
          <a:xfrm>
            <a:off x="1122219" y="1091045"/>
            <a:ext cx="9996054" cy="352252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smtClean="0"/>
              <a:t>How to </a:t>
            </a:r>
            <a:r>
              <a:rPr lang="en-GB" b="1" dirty="0" err="1" smtClean="0"/>
              <a:t>sidescroll</a:t>
            </a:r>
            <a:r>
              <a:rPr lang="en-GB" b="1" dirty="0" smtClean="0"/>
              <a:t> without a camera?</a:t>
            </a:r>
          </a:p>
          <a:p>
            <a:r>
              <a:rPr lang="en-GB" dirty="0" smtClean="0"/>
              <a:t>Keep the player horizontally central and move everything else in relation to the player.</a:t>
            </a:r>
          </a:p>
          <a:p>
            <a:pPr>
              <a:spcBef>
                <a:spcPts val="600"/>
              </a:spcBef>
            </a:pPr>
            <a:r>
              <a:rPr lang="en-GB" b="1" dirty="0" smtClean="0"/>
              <a:t>How to encourage </a:t>
            </a:r>
            <a:r>
              <a:rPr lang="en-GB" b="1" dirty="0" err="1" smtClean="0"/>
              <a:t>replayability</a:t>
            </a:r>
            <a:r>
              <a:rPr lang="en-GB" b="1" dirty="0" smtClean="0"/>
              <a:t>?</a:t>
            </a:r>
            <a:endParaRPr lang="en-GB" b="1" dirty="0"/>
          </a:p>
          <a:p>
            <a:r>
              <a:rPr lang="en-GB" dirty="0"/>
              <a:t>Create persistent </a:t>
            </a:r>
            <a:r>
              <a:rPr lang="en-GB" dirty="0" smtClean="0"/>
              <a:t>collectibles </a:t>
            </a:r>
            <a:r>
              <a:rPr lang="en-GB" dirty="0"/>
              <a:t>across all levels as an additional optional measure of tracking progress. </a:t>
            </a:r>
            <a:r>
              <a:rPr lang="en-GB" dirty="0" smtClean="0"/>
              <a:t>Display collectibles from each level in </a:t>
            </a:r>
            <a:r>
              <a:rPr lang="en-GB" dirty="0"/>
              <a:t>the main menu.</a:t>
            </a:r>
          </a:p>
          <a:p>
            <a:pPr>
              <a:spcBef>
                <a:spcPts val="600"/>
              </a:spcBef>
            </a:pPr>
            <a:r>
              <a:rPr lang="en-GB" b="1" dirty="0" smtClean="0"/>
              <a:t>How to translate real life (physical) puzzle games to computer with a non-mouse driven interface?</a:t>
            </a:r>
            <a:endParaRPr lang="en-GB" b="1" dirty="0"/>
          </a:p>
          <a:p>
            <a:pPr marL="400050" indent="-400050">
              <a:buAutoNum type="romanLcPeriod"/>
            </a:pPr>
            <a:r>
              <a:rPr lang="en-GB" dirty="0"/>
              <a:t>Create a player controlled focal </a:t>
            </a:r>
            <a:r>
              <a:rPr lang="en-GB" dirty="0" smtClean="0"/>
              <a:t>point </a:t>
            </a:r>
            <a:r>
              <a:rPr lang="en-GB" dirty="0"/>
              <a:t>(maze, tile</a:t>
            </a:r>
            <a:r>
              <a:rPr lang="en-GB" dirty="0" smtClean="0"/>
              <a:t>)</a:t>
            </a:r>
            <a:endParaRPr lang="en-GB" dirty="0"/>
          </a:p>
          <a:p>
            <a:pPr marL="400050" indent="-400050">
              <a:buAutoNum type="romanLcPeriod"/>
            </a:pPr>
            <a:r>
              <a:rPr lang="en-GB" dirty="0"/>
              <a:t>Limit scalability to bindable keys on the keyboard (traffic</a:t>
            </a:r>
            <a:r>
              <a:rPr lang="en-GB" dirty="0" smtClean="0"/>
              <a:t>).</a:t>
            </a:r>
          </a:p>
          <a:p>
            <a:pPr>
              <a:spcBef>
                <a:spcPts val="600"/>
              </a:spcBef>
            </a:pPr>
            <a:r>
              <a:rPr lang="en-GB" b="1" dirty="0" smtClean="0"/>
              <a:t>How to create moving hazards?</a:t>
            </a:r>
          </a:p>
          <a:p>
            <a:r>
              <a:rPr lang="en-GB" dirty="0" smtClean="0"/>
              <a:t>Animate hazard using a timed thread, so that hazard causes harm </a:t>
            </a:r>
            <a:br>
              <a:rPr lang="en-GB" dirty="0" smtClean="0"/>
            </a:br>
            <a:r>
              <a:rPr lang="en-GB" dirty="0" smtClean="0"/>
              <a:t>only when displayed in hazardous position. </a:t>
            </a:r>
            <a:br>
              <a:rPr lang="en-GB" dirty="0" smtClean="0"/>
            </a:br>
            <a:r>
              <a:rPr lang="en-GB" dirty="0" smtClean="0"/>
              <a:t>Scroll through images to animate</a:t>
            </a:r>
          </a:p>
        </p:txBody>
      </p:sp>
      <p:pic>
        <p:nvPicPr>
          <p:cNvPr id="10" name="Picture 2"/>
          <p:cNvPicPr>
            <a:picLocks noChangeAspect="1" noChangeArrowheads="1"/>
          </p:cNvPicPr>
          <p:nvPr/>
        </p:nvPicPr>
        <p:blipFill>
          <a:blip r:embed="rId4" cstate="print"/>
          <a:srcRect/>
          <a:stretch>
            <a:fillRect/>
          </a:stretch>
        </p:blipFill>
        <p:spPr bwMode="auto">
          <a:xfrm>
            <a:off x="7730839" y="3325092"/>
            <a:ext cx="3396841" cy="2647627"/>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1211639" y="4738255"/>
            <a:ext cx="2610704" cy="1253574"/>
          </a:xfrm>
          <a:prstGeom prst="rect">
            <a:avLst/>
          </a:prstGeom>
          <a:noFill/>
          <a:ln w="9525">
            <a:noFill/>
            <a:miter lim="800000"/>
            <a:headEnd/>
            <a:tailEnd/>
          </a:ln>
          <a:effectLst/>
        </p:spPr>
      </p:pic>
      <p:pic>
        <p:nvPicPr>
          <p:cNvPr id="14" name="Picture 4"/>
          <p:cNvPicPr>
            <a:picLocks noChangeAspect="1" noChangeArrowheads="1"/>
          </p:cNvPicPr>
          <p:nvPr/>
        </p:nvPicPr>
        <p:blipFill>
          <a:blip r:embed="rId6"/>
          <a:srcRect/>
          <a:stretch>
            <a:fillRect/>
          </a:stretch>
        </p:blipFill>
        <p:spPr bwMode="auto">
          <a:xfrm>
            <a:off x="3990110" y="4738256"/>
            <a:ext cx="2602931" cy="1253626"/>
          </a:xfrm>
          <a:prstGeom prst="rect">
            <a:avLst/>
          </a:prstGeom>
          <a:noFill/>
          <a:ln w="9525">
            <a:noFill/>
            <a:miter lim="800000"/>
            <a:headEnd/>
            <a:tailEnd/>
          </a:ln>
          <a:effectLst/>
        </p:spPr>
      </p:pic>
    </p:spTree>
    <p:extLst>
      <p:ext uri="{BB962C8B-B14F-4D97-AF65-F5344CB8AC3E}">
        <p14:creationId xmlns="" xmlns:p14="http://schemas.microsoft.com/office/powerpoint/2010/main" val="349083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477D94D-934D-4616-A570-6D98195B104B}"/>
              </a:ext>
            </a:extLst>
          </p:cNvPr>
          <p:cNvPicPr>
            <a:picLocks noChangeAspect="1"/>
          </p:cNvPicPr>
          <p:nvPr/>
        </p:nvPicPr>
        <p:blipFill rotWithShape="1">
          <a:blip r:embed="rId2"/>
          <a:srcRect t="857"/>
          <a:stretch/>
        </p:blipFill>
        <p:spPr>
          <a:xfrm>
            <a:off x="3059891" y="1"/>
            <a:ext cx="9132109" cy="6857999"/>
          </a:xfrm>
          <a:prstGeom prst="rect">
            <a:avLst/>
          </a:prstGeom>
        </p:spPr>
      </p:pic>
      <p:pic>
        <p:nvPicPr>
          <p:cNvPr id="5" name="Picture 4">
            <a:extLst>
              <a:ext uri="{FF2B5EF4-FFF2-40B4-BE49-F238E27FC236}">
                <a16:creationId xmlns="" xmlns:a16="http://schemas.microsoft.com/office/drawing/2014/main" id="{B41C1CB2-FA0D-4FE8-B995-E97A83ACB1AE}"/>
              </a:ext>
            </a:extLst>
          </p:cNvPr>
          <p:cNvPicPr>
            <a:picLocks noChangeAspect="1"/>
          </p:cNvPicPr>
          <p:nvPr/>
        </p:nvPicPr>
        <p:blipFill rotWithShape="1">
          <a:blip r:embed="rId2"/>
          <a:srcRect t="857"/>
          <a:stretch/>
        </p:blipFill>
        <p:spPr>
          <a:xfrm>
            <a:off x="0" y="0"/>
            <a:ext cx="9132109" cy="6857999"/>
          </a:xfrm>
          <a:prstGeom prst="rect">
            <a:avLst/>
          </a:prstGeom>
        </p:spPr>
      </p:pic>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mn-lt"/>
              </a:rPr>
              <a:t>	Design Changes	</a:t>
            </a:r>
            <a:r>
              <a:rPr lang="en-GB" i="1" dirty="0" smtClean="0">
                <a:latin typeface="+mn-lt"/>
              </a:rPr>
              <a:t>(3)</a:t>
            </a:r>
            <a:endParaRPr lang="en-GB" i="1" dirty="0">
              <a:latin typeface="+mn-lt"/>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15" name="Rectangle 14">
            <a:extLst>
              <a:ext uri="{FF2B5EF4-FFF2-40B4-BE49-F238E27FC236}">
                <a16:creationId xmlns="" xmlns:a16="http://schemas.microsoft.com/office/drawing/2014/main" id="{639288EF-1393-49D8-9524-1863E2A39901}"/>
              </a:ext>
            </a:extLst>
          </p:cNvPr>
          <p:cNvSpPr/>
          <p:nvPr/>
        </p:nvSpPr>
        <p:spPr>
          <a:xfrm>
            <a:off x="1166069" y="1091045"/>
            <a:ext cx="9952203" cy="479021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smtClean="0"/>
              <a:t>Moveable Objects:  </a:t>
            </a:r>
            <a:r>
              <a:rPr lang="en-GB" dirty="0" smtClean="0"/>
              <a:t>During development, we added functionality incrementally.  We thought it more important to resolve problems identified during testing rather than include moveable objects.  We did not have time to do both, adding moveable objects is not straightforward, and the game works perfectly well without them.</a:t>
            </a:r>
          </a:p>
          <a:p>
            <a:pPr>
              <a:spcBef>
                <a:spcPts val="600"/>
              </a:spcBef>
            </a:pPr>
            <a:r>
              <a:rPr lang="en-GB" b="1" dirty="0" smtClean="0"/>
              <a:t>Hazard Invincibility:  </a:t>
            </a:r>
            <a:r>
              <a:rPr lang="en-GB" dirty="0" smtClean="0"/>
              <a:t>We originally expected that a hazard would cause damage with some visible notification (e.g. flashing), and the player would have a short period of invincibility to get out of danger.  However, it was easier and more consistent to implement hazards the same as falling down through a pit, i.e. by moving the player back to the start of the platform (or back to the main menu if they’ve used all their lives).</a:t>
            </a:r>
          </a:p>
          <a:p>
            <a:pPr>
              <a:spcBef>
                <a:spcPts val="600"/>
              </a:spcBef>
            </a:pPr>
            <a:r>
              <a:rPr lang="en-GB" b="1" dirty="0" smtClean="0"/>
              <a:t>Sleigh Movement:  </a:t>
            </a:r>
            <a:r>
              <a:rPr lang="en-GB" dirty="0" smtClean="0"/>
              <a:t>We expected to control the height of the sleigh using the space bar.  We had also expected to make the sprite jump using the space bar.  The space bar does function in this way.  However, vertical movement is also achieved using W (or Up arrow).</a:t>
            </a:r>
          </a:p>
          <a:p>
            <a:pPr>
              <a:spcBef>
                <a:spcPts val="600"/>
              </a:spcBef>
            </a:pPr>
            <a:r>
              <a:rPr lang="en-GB" b="1" dirty="0" smtClean="0"/>
              <a:t>Timing and Player Score:  </a:t>
            </a:r>
            <a:r>
              <a:rPr lang="en-GB" dirty="0" smtClean="0"/>
              <a:t>We expected to track the playing time per level; this was never implemented.</a:t>
            </a:r>
            <a:br>
              <a:rPr lang="en-GB" dirty="0" smtClean="0"/>
            </a:br>
            <a:r>
              <a:rPr lang="en-GB" dirty="0" smtClean="0"/>
              <a:t>We did not fully think through how to handle scores.  The game keeps track of scores within a platform level, but this adds nothing over tracking items collected (100 points per item).  This aspect is not fully implemented.</a:t>
            </a:r>
            <a:endParaRPr lang="en-GB" dirty="0"/>
          </a:p>
        </p:txBody>
      </p:sp>
    </p:spTree>
    <p:extLst>
      <p:ext uri="{BB962C8B-B14F-4D97-AF65-F5344CB8AC3E}">
        <p14:creationId xmlns="" xmlns:p14="http://schemas.microsoft.com/office/powerpoint/2010/main" val="409623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477D94D-934D-4616-A570-6D98195B104B}"/>
              </a:ext>
            </a:extLst>
          </p:cNvPr>
          <p:cNvPicPr>
            <a:picLocks noChangeAspect="1"/>
          </p:cNvPicPr>
          <p:nvPr/>
        </p:nvPicPr>
        <p:blipFill rotWithShape="1">
          <a:blip r:embed="rId3"/>
          <a:srcRect t="857"/>
          <a:stretch/>
        </p:blipFill>
        <p:spPr>
          <a:xfrm>
            <a:off x="3059891" y="1"/>
            <a:ext cx="9132109" cy="6857999"/>
          </a:xfrm>
          <a:prstGeom prst="rect">
            <a:avLst/>
          </a:prstGeom>
        </p:spPr>
      </p:pic>
      <p:pic>
        <p:nvPicPr>
          <p:cNvPr id="5" name="Picture 4">
            <a:extLst>
              <a:ext uri="{FF2B5EF4-FFF2-40B4-BE49-F238E27FC236}">
                <a16:creationId xmlns="" xmlns:a16="http://schemas.microsoft.com/office/drawing/2014/main" id="{B41C1CB2-FA0D-4FE8-B995-E97A83ACB1AE}"/>
              </a:ext>
            </a:extLst>
          </p:cNvPr>
          <p:cNvPicPr>
            <a:picLocks noChangeAspect="1"/>
          </p:cNvPicPr>
          <p:nvPr/>
        </p:nvPicPr>
        <p:blipFill rotWithShape="1">
          <a:blip r:embed="rId3"/>
          <a:srcRect t="857"/>
          <a:stretch/>
        </p:blipFill>
        <p:spPr>
          <a:xfrm>
            <a:off x="0" y="0"/>
            <a:ext cx="9132109" cy="6857999"/>
          </a:xfrm>
          <a:prstGeom prst="rect">
            <a:avLst/>
          </a:prstGeom>
        </p:spPr>
      </p:pic>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Bodoni MT" panose="02070603080606020203" pitchFamily="18" charset="0"/>
              </a:rPr>
              <a:t>	User </a:t>
            </a:r>
            <a:r>
              <a:rPr lang="en-GB" dirty="0">
                <a:latin typeface="Bodoni MT" panose="02070603080606020203" pitchFamily="18" charset="0"/>
              </a:rPr>
              <a:t>Testing </a:t>
            </a:r>
            <a:r>
              <a:rPr lang="en-GB" dirty="0" smtClean="0">
                <a:latin typeface="Bodoni MT" panose="02070603080606020203" pitchFamily="18" charset="0"/>
              </a:rPr>
              <a:t>Methodology	(</a:t>
            </a:r>
            <a:r>
              <a:rPr lang="en-GB" i="1" dirty="0" smtClean="0">
                <a:latin typeface="Bodoni MT" panose="02070603080606020203" pitchFamily="18" charset="0"/>
              </a:rPr>
              <a:t>4)</a:t>
            </a:r>
            <a:endParaRPr lang="en-GB" i="1"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pic>
        <p:nvPicPr>
          <p:cNvPr id="4" name="Picture 3">
            <a:extLst>
              <a:ext uri="{FF2B5EF4-FFF2-40B4-BE49-F238E27FC236}">
                <a16:creationId xmlns="" xmlns:a16="http://schemas.microsoft.com/office/drawing/2014/main" id="{7DBBE77A-8D3A-40D6-94A0-7EC9A7E761A3}"/>
              </a:ext>
            </a:extLst>
          </p:cNvPr>
          <p:cNvPicPr>
            <a:picLocks noChangeAspect="1"/>
          </p:cNvPicPr>
          <p:nvPr/>
        </p:nvPicPr>
        <p:blipFill>
          <a:blip r:embed="rId4"/>
          <a:stretch>
            <a:fillRect/>
          </a:stretch>
        </p:blipFill>
        <p:spPr>
          <a:xfrm>
            <a:off x="7239682" y="1296302"/>
            <a:ext cx="3784854" cy="3784854"/>
          </a:xfrm>
          <a:prstGeom prst="rect">
            <a:avLst/>
          </a:prstGeom>
          <a:ln>
            <a:solidFill>
              <a:schemeClr val="tx1"/>
            </a:solidFill>
          </a:ln>
        </p:spPr>
      </p:pic>
      <p:sp>
        <p:nvSpPr>
          <p:cNvPr id="8" name="Rectangle 7">
            <a:extLst>
              <a:ext uri="{FF2B5EF4-FFF2-40B4-BE49-F238E27FC236}">
                <a16:creationId xmlns="" xmlns:a16="http://schemas.microsoft.com/office/drawing/2014/main" id="{BBD93274-AD19-4924-B84B-10DE820ED811}"/>
              </a:ext>
            </a:extLst>
          </p:cNvPr>
          <p:cNvSpPr/>
          <p:nvPr/>
        </p:nvSpPr>
        <p:spPr>
          <a:xfrm>
            <a:off x="1166070" y="1191237"/>
            <a:ext cx="5757643" cy="40710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GB" dirty="0">
              <a:latin typeface="Bodoni MT" panose="02070603080606020203" pitchFamily="18" charset="0"/>
            </a:endParaRPr>
          </a:p>
        </p:txBody>
      </p:sp>
      <p:sp>
        <p:nvSpPr>
          <p:cNvPr id="9" name="TextBox 8">
            <a:extLst>
              <a:ext uri="{FF2B5EF4-FFF2-40B4-BE49-F238E27FC236}">
                <a16:creationId xmlns="" xmlns:a16="http://schemas.microsoft.com/office/drawing/2014/main" id="{614F1665-FB4D-4576-912A-8CB0AE08F8B2}"/>
              </a:ext>
            </a:extLst>
          </p:cNvPr>
          <p:cNvSpPr txBox="1"/>
          <p:nvPr/>
        </p:nvSpPr>
        <p:spPr>
          <a:xfrm>
            <a:off x="1166070" y="1191236"/>
            <a:ext cx="5751692" cy="377721"/>
          </a:xfrm>
          <a:prstGeom prst="rect">
            <a:avLst/>
          </a:prstGeom>
          <a:noFill/>
          <a:ln>
            <a:solidFill>
              <a:schemeClr val="tx1"/>
            </a:solidFill>
          </a:ln>
        </p:spPr>
        <p:txBody>
          <a:bodyPr wrap="square" rtlCol="0">
            <a:spAutoFit/>
          </a:bodyPr>
          <a:lstStyle/>
          <a:p>
            <a:r>
              <a:rPr lang="en-GB" b="1" dirty="0"/>
              <a:t>TESTERS: </a:t>
            </a:r>
            <a:r>
              <a:rPr lang="en-GB" dirty="0"/>
              <a:t>2</a:t>
            </a:r>
            <a:r>
              <a:rPr lang="en-GB" baseline="30000" dirty="0"/>
              <a:t>nd</a:t>
            </a:r>
            <a:r>
              <a:rPr lang="en-GB" dirty="0"/>
              <a:t> Year SCC </a:t>
            </a:r>
            <a:r>
              <a:rPr lang="en-GB" dirty="0" smtClean="0"/>
              <a:t>Students, plus friends and family</a:t>
            </a:r>
            <a:endParaRPr lang="en-GB" dirty="0"/>
          </a:p>
        </p:txBody>
      </p:sp>
      <p:sp>
        <p:nvSpPr>
          <p:cNvPr id="10" name="TextBox 9">
            <a:extLst>
              <a:ext uri="{FF2B5EF4-FFF2-40B4-BE49-F238E27FC236}">
                <a16:creationId xmlns="" xmlns:a16="http://schemas.microsoft.com/office/drawing/2014/main" id="{B73BD718-AF4E-48A2-A46D-2EFB4DF802D3}"/>
              </a:ext>
            </a:extLst>
          </p:cNvPr>
          <p:cNvSpPr txBox="1"/>
          <p:nvPr/>
        </p:nvSpPr>
        <p:spPr>
          <a:xfrm>
            <a:off x="1166070" y="1568957"/>
            <a:ext cx="5751692" cy="3693319"/>
          </a:xfrm>
          <a:prstGeom prst="rect">
            <a:avLst/>
          </a:prstGeom>
          <a:noFill/>
          <a:ln>
            <a:solidFill>
              <a:schemeClr val="tx1"/>
            </a:solidFill>
          </a:ln>
        </p:spPr>
        <p:txBody>
          <a:bodyPr wrap="square" rtlCol="0">
            <a:spAutoFit/>
          </a:bodyPr>
          <a:lstStyle/>
          <a:p>
            <a:r>
              <a:rPr lang="en-GB" b="1" dirty="0"/>
              <a:t>TESTS CONDUCTED: </a:t>
            </a:r>
          </a:p>
          <a:p>
            <a:r>
              <a:rPr lang="en-GB" dirty="0"/>
              <a:t>1.   Platforms Only</a:t>
            </a:r>
          </a:p>
          <a:p>
            <a:endParaRPr lang="en-GB" dirty="0"/>
          </a:p>
          <a:p>
            <a:endParaRPr lang="en-GB" dirty="0"/>
          </a:p>
          <a:p>
            <a:endParaRPr lang="en-GB" dirty="0"/>
          </a:p>
          <a:p>
            <a:pPr marL="342900" indent="-342900">
              <a:buAutoNum type="arabicPeriod" startAt="2"/>
            </a:pPr>
            <a:r>
              <a:rPr lang="en-GB" dirty="0"/>
              <a:t>Puzzles Only</a:t>
            </a:r>
          </a:p>
          <a:p>
            <a:endParaRPr lang="en-GB" dirty="0"/>
          </a:p>
          <a:p>
            <a:endParaRPr lang="en-GB" dirty="0"/>
          </a:p>
          <a:p>
            <a:endParaRPr lang="en-GB" dirty="0"/>
          </a:p>
          <a:p>
            <a:pPr marL="342900" indent="-342900">
              <a:buAutoNum type="arabicPeriod" startAt="3"/>
            </a:pPr>
            <a:r>
              <a:rPr lang="en-GB" dirty="0"/>
              <a:t>Full Game Run-through</a:t>
            </a:r>
          </a:p>
          <a:p>
            <a:pPr marL="342900" indent="-342900">
              <a:buAutoNum type="arabicPeriod" startAt="3"/>
            </a:pPr>
            <a:endParaRPr lang="en-GB" dirty="0"/>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p:txBody>
      </p:sp>
      <p:sp>
        <p:nvSpPr>
          <p:cNvPr id="11" name="TextBox 10">
            <a:extLst>
              <a:ext uri="{FF2B5EF4-FFF2-40B4-BE49-F238E27FC236}">
                <a16:creationId xmlns="" xmlns:a16="http://schemas.microsoft.com/office/drawing/2014/main" id="{045FE3E0-C21F-4E84-A6C3-B78C5DA14375}"/>
              </a:ext>
            </a:extLst>
          </p:cNvPr>
          <p:cNvSpPr txBox="1"/>
          <p:nvPr/>
        </p:nvSpPr>
        <p:spPr>
          <a:xfrm>
            <a:off x="1568741" y="2171964"/>
            <a:ext cx="5349021" cy="646331"/>
          </a:xfrm>
          <a:prstGeom prst="rect">
            <a:avLst/>
          </a:prstGeom>
          <a:noFill/>
          <a:ln>
            <a:solidFill>
              <a:schemeClr val="tx1"/>
            </a:solidFill>
          </a:ln>
        </p:spPr>
        <p:txBody>
          <a:bodyPr wrap="square" rtlCol="0">
            <a:spAutoFit/>
          </a:bodyPr>
          <a:lstStyle/>
          <a:p>
            <a:r>
              <a:rPr lang="en-GB" dirty="0"/>
              <a:t>To test the logical progression and difficulty scaling </a:t>
            </a:r>
            <a:r>
              <a:rPr lang="en-GB" dirty="0" smtClean="0"/>
              <a:t>by simply </a:t>
            </a:r>
            <a:r>
              <a:rPr lang="en-GB" dirty="0"/>
              <a:t>following the platforming sections of the game</a:t>
            </a:r>
          </a:p>
        </p:txBody>
      </p:sp>
      <p:sp>
        <p:nvSpPr>
          <p:cNvPr id="12" name="TextBox 11">
            <a:extLst>
              <a:ext uri="{FF2B5EF4-FFF2-40B4-BE49-F238E27FC236}">
                <a16:creationId xmlns="" xmlns:a16="http://schemas.microsoft.com/office/drawing/2014/main" id="{715C8695-F831-4AEA-8788-D3F362FE0855}"/>
              </a:ext>
            </a:extLst>
          </p:cNvPr>
          <p:cNvSpPr txBox="1"/>
          <p:nvPr/>
        </p:nvSpPr>
        <p:spPr>
          <a:xfrm>
            <a:off x="1568740" y="3240286"/>
            <a:ext cx="5349021" cy="646331"/>
          </a:xfrm>
          <a:prstGeom prst="rect">
            <a:avLst/>
          </a:prstGeom>
          <a:noFill/>
          <a:ln>
            <a:solidFill>
              <a:schemeClr val="tx1"/>
            </a:solidFill>
          </a:ln>
        </p:spPr>
        <p:txBody>
          <a:bodyPr wrap="square" rtlCol="0">
            <a:spAutoFit/>
          </a:bodyPr>
          <a:lstStyle/>
          <a:p>
            <a:r>
              <a:rPr lang="en-GB" dirty="0"/>
              <a:t>To test the difficulty and sense of satisfaction or frustration from each </a:t>
            </a:r>
            <a:r>
              <a:rPr lang="en-GB" dirty="0" smtClean="0"/>
              <a:t>puzzle</a:t>
            </a:r>
            <a:endParaRPr lang="en-GB" dirty="0"/>
          </a:p>
        </p:txBody>
      </p:sp>
      <p:sp>
        <p:nvSpPr>
          <p:cNvPr id="13" name="TextBox 12">
            <a:extLst>
              <a:ext uri="{FF2B5EF4-FFF2-40B4-BE49-F238E27FC236}">
                <a16:creationId xmlns="" xmlns:a16="http://schemas.microsoft.com/office/drawing/2014/main" id="{3D143883-7E11-42FA-820F-FD25A0706494}"/>
              </a:ext>
            </a:extLst>
          </p:cNvPr>
          <p:cNvSpPr txBox="1"/>
          <p:nvPr/>
        </p:nvSpPr>
        <p:spPr>
          <a:xfrm>
            <a:off x="1568739" y="4366912"/>
            <a:ext cx="5349021" cy="646331"/>
          </a:xfrm>
          <a:prstGeom prst="rect">
            <a:avLst/>
          </a:prstGeom>
          <a:noFill/>
          <a:ln>
            <a:solidFill>
              <a:schemeClr val="tx1"/>
            </a:solidFill>
          </a:ln>
        </p:spPr>
        <p:txBody>
          <a:bodyPr wrap="square" rtlCol="0">
            <a:spAutoFit/>
          </a:bodyPr>
          <a:lstStyle/>
          <a:p>
            <a:r>
              <a:rPr lang="en-GB" dirty="0"/>
              <a:t>To test the logical progression, difficulty and enjoyment from playing the game from start to </a:t>
            </a:r>
            <a:r>
              <a:rPr lang="en-GB" dirty="0" smtClean="0"/>
              <a:t>finish</a:t>
            </a:r>
            <a:endParaRPr lang="en-GB" dirty="0"/>
          </a:p>
        </p:txBody>
      </p:sp>
      <p:sp>
        <p:nvSpPr>
          <p:cNvPr id="14" name="TextBox 13">
            <a:extLst>
              <a:ext uri="{FF2B5EF4-FFF2-40B4-BE49-F238E27FC236}">
                <a16:creationId xmlns="" xmlns:a16="http://schemas.microsoft.com/office/drawing/2014/main" id="{441B9A9E-965F-4808-97BB-765FA754A34C}"/>
              </a:ext>
            </a:extLst>
          </p:cNvPr>
          <p:cNvSpPr txBox="1"/>
          <p:nvPr/>
        </p:nvSpPr>
        <p:spPr>
          <a:xfrm>
            <a:off x="1166070" y="5262275"/>
            <a:ext cx="5751692" cy="646331"/>
          </a:xfrm>
          <a:prstGeom prst="rect">
            <a:avLst/>
          </a:prstGeom>
          <a:noFill/>
          <a:ln>
            <a:solidFill>
              <a:schemeClr val="tx1"/>
            </a:solidFill>
          </a:ln>
        </p:spPr>
        <p:txBody>
          <a:bodyPr wrap="square" rtlCol="0">
            <a:spAutoFit/>
          </a:bodyPr>
          <a:lstStyle/>
          <a:p>
            <a:r>
              <a:rPr lang="en-GB" b="1" dirty="0"/>
              <a:t>METHOD: </a:t>
            </a:r>
            <a:r>
              <a:rPr lang="en-GB" b="1" dirty="0" smtClean="0"/>
              <a:t> </a:t>
            </a:r>
            <a:r>
              <a:rPr lang="en-GB" dirty="0" smtClean="0"/>
              <a:t>Speak-aloud </a:t>
            </a:r>
            <a:r>
              <a:rPr lang="en-GB" dirty="0"/>
              <a:t>demos with an </a:t>
            </a:r>
            <a:r>
              <a:rPr lang="en-GB" dirty="0" smtClean="0"/>
              <a:t>observer, plus testers playing the game independently</a:t>
            </a:r>
            <a:endParaRPr lang="en-GB" dirty="0"/>
          </a:p>
        </p:txBody>
      </p:sp>
    </p:spTree>
    <p:extLst>
      <p:ext uri="{BB962C8B-B14F-4D97-AF65-F5344CB8AC3E}">
        <p14:creationId xmlns="" xmlns:p14="http://schemas.microsoft.com/office/powerpoint/2010/main" val="409623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6248F25B-52F9-4CF0-BF52-629A9FD032CE}"/>
              </a:ext>
            </a:extLst>
          </p:cNvPr>
          <p:cNvPicPr>
            <a:picLocks noChangeAspect="1"/>
          </p:cNvPicPr>
          <p:nvPr/>
        </p:nvPicPr>
        <p:blipFill rotWithShape="1">
          <a:blip r:embed="rId3"/>
          <a:srcRect/>
          <a:stretch/>
        </p:blipFill>
        <p:spPr>
          <a:xfrm>
            <a:off x="7808860" y="0"/>
            <a:ext cx="4383140" cy="6858000"/>
          </a:xfrm>
          <a:prstGeom prst="rect">
            <a:avLst/>
          </a:prstGeom>
        </p:spPr>
      </p:pic>
      <p:pic>
        <p:nvPicPr>
          <p:cNvPr id="9" name="Picture 8">
            <a:extLst>
              <a:ext uri="{FF2B5EF4-FFF2-40B4-BE49-F238E27FC236}">
                <a16:creationId xmlns="" xmlns:a16="http://schemas.microsoft.com/office/drawing/2014/main" id="{158091B3-A577-4C1D-8D3E-131CBA84C0EE}"/>
              </a:ext>
            </a:extLst>
          </p:cNvPr>
          <p:cNvPicPr>
            <a:picLocks noChangeAspect="1"/>
          </p:cNvPicPr>
          <p:nvPr/>
        </p:nvPicPr>
        <p:blipFill>
          <a:blip r:embed="rId4"/>
          <a:stretch>
            <a:fillRect/>
          </a:stretch>
        </p:blipFill>
        <p:spPr>
          <a:xfrm>
            <a:off x="0" y="0"/>
            <a:ext cx="9144000" cy="6858000"/>
          </a:xfrm>
          <a:prstGeom prst="rect">
            <a:avLst/>
          </a:prstGeom>
        </p:spPr>
      </p:pic>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mn-lt"/>
              </a:rPr>
              <a:t>	User </a:t>
            </a:r>
            <a:r>
              <a:rPr lang="en-GB" dirty="0">
                <a:latin typeface="+mn-lt"/>
              </a:rPr>
              <a:t>Testing Feedback (</a:t>
            </a:r>
            <a:r>
              <a:rPr lang="en-GB" dirty="0" err="1">
                <a:latin typeface="+mn-lt"/>
              </a:rPr>
              <a:t>i</a:t>
            </a:r>
            <a:r>
              <a:rPr lang="en-GB" dirty="0" smtClean="0">
                <a:latin typeface="+mn-lt"/>
              </a:rPr>
              <a:t>)	</a:t>
            </a:r>
            <a:r>
              <a:rPr lang="en-GB" i="1" dirty="0" smtClean="0">
                <a:latin typeface="+mn-lt"/>
              </a:rPr>
              <a:t>(4)</a:t>
            </a:r>
            <a:endParaRPr lang="en-GB" i="1" dirty="0">
              <a:latin typeface="+mn-lt"/>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pic>
        <p:nvPicPr>
          <p:cNvPr id="8" name="Picture 7">
            <a:extLst>
              <a:ext uri="{FF2B5EF4-FFF2-40B4-BE49-F238E27FC236}">
                <a16:creationId xmlns="" xmlns:a16="http://schemas.microsoft.com/office/drawing/2014/main" id="{A3117FBC-7DFD-4758-B4B9-29961EBB7136}"/>
              </a:ext>
            </a:extLst>
          </p:cNvPr>
          <p:cNvPicPr>
            <a:picLocks noChangeAspect="1"/>
          </p:cNvPicPr>
          <p:nvPr/>
        </p:nvPicPr>
        <p:blipFill>
          <a:blip r:embed="rId5"/>
          <a:stretch>
            <a:fillRect/>
          </a:stretch>
        </p:blipFill>
        <p:spPr>
          <a:xfrm>
            <a:off x="8297586" y="1142984"/>
            <a:ext cx="2867025" cy="2857500"/>
          </a:xfrm>
          <a:prstGeom prst="rect">
            <a:avLst/>
          </a:prstGeom>
          <a:ln>
            <a:solidFill>
              <a:schemeClr val="tx1"/>
            </a:solidFill>
          </a:ln>
        </p:spPr>
      </p:pic>
      <p:sp>
        <p:nvSpPr>
          <p:cNvPr id="11" name="TextBox 10">
            <a:extLst>
              <a:ext uri="{FF2B5EF4-FFF2-40B4-BE49-F238E27FC236}">
                <a16:creationId xmlns="" xmlns:a16="http://schemas.microsoft.com/office/drawing/2014/main" id="{0B108C47-D011-4547-9642-A8F7197FB2ED}"/>
              </a:ext>
            </a:extLst>
          </p:cNvPr>
          <p:cNvSpPr txBox="1"/>
          <p:nvPr/>
        </p:nvSpPr>
        <p:spPr>
          <a:xfrm>
            <a:off x="1095340" y="1142984"/>
            <a:ext cx="6999178" cy="1200329"/>
          </a:xfrm>
          <a:prstGeom prst="rect">
            <a:avLst/>
          </a:prstGeom>
          <a:noFill/>
          <a:ln>
            <a:solidFill>
              <a:schemeClr val="tx1"/>
            </a:solidFill>
          </a:ln>
        </p:spPr>
        <p:txBody>
          <a:bodyPr wrap="square" rtlCol="0">
            <a:spAutoFit/>
          </a:bodyPr>
          <a:lstStyle/>
          <a:p>
            <a:r>
              <a:rPr lang="en-GB" b="1" dirty="0"/>
              <a:t>TEST </a:t>
            </a:r>
            <a:r>
              <a:rPr lang="en-GB" b="1" dirty="0" smtClean="0"/>
              <a:t>AREA 1</a:t>
            </a:r>
            <a:r>
              <a:rPr lang="en-GB" b="1" dirty="0"/>
              <a:t>: PLATFORMS:</a:t>
            </a:r>
          </a:p>
          <a:p>
            <a:r>
              <a:rPr lang="en-GB" i="1" dirty="0" smtClean="0"/>
              <a:t>Intention</a:t>
            </a:r>
            <a:r>
              <a:rPr lang="en-GB" dirty="0"/>
              <a:t>: </a:t>
            </a:r>
            <a:r>
              <a:rPr lang="en-GB" dirty="0" smtClean="0"/>
              <a:t>Difficulty </a:t>
            </a:r>
            <a:r>
              <a:rPr lang="en-GB" dirty="0"/>
              <a:t>to scale linearly upwards for each sequential level.</a:t>
            </a:r>
          </a:p>
          <a:p>
            <a:r>
              <a:rPr lang="en-GB" i="1" dirty="0" smtClean="0"/>
              <a:t>Findings</a:t>
            </a:r>
            <a:r>
              <a:rPr lang="en-GB" dirty="0"/>
              <a:t>: Participants found level 1 more difficult than level 2.</a:t>
            </a:r>
            <a:endParaRPr lang="en-GB" i="1" dirty="0"/>
          </a:p>
          <a:p>
            <a:r>
              <a:rPr lang="en-GB" i="1" dirty="0"/>
              <a:t>Action Taken</a:t>
            </a:r>
            <a:r>
              <a:rPr lang="en-GB" dirty="0"/>
              <a:t>: Increased </a:t>
            </a:r>
            <a:r>
              <a:rPr lang="en-GB" dirty="0" smtClean="0"/>
              <a:t>pitfalls and </a:t>
            </a:r>
            <a:r>
              <a:rPr lang="en-GB" dirty="0"/>
              <a:t>obstacles in level 2.</a:t>
            </a:r>
          </a:p>
        </p:txBody>
      </p:sp>
      <p:sp>
        <p:nvSpPr>
          <p:cNvPr id="12" name="TextBox 11">
            <a:extLst>
              <a:ext uri="{FF2B5EF4-FFF2-40B4-BE49-F238E27FC236}">
                <a16:creationId xmlns="" xmlns:a16="http://schemas.microsoft.com/office/drawing/2014/main" id="{B703FA5C-A8C2-4740-B5EE-2A5922A54DF9}"/>
              </a:ext>
            </a:extLst>
          </p:cNvPr>
          <p:cNvSpPr txBox="1"/>
          <p:nvPr/>
        </p:nvSpPr>
        <p:spPr>
          <a:xfrm>
            <a:off x="1095340" y="2343313"/>
            <a:ext cx="6999178" cy="1754326"/>
          </a:xfrm>
          <a:prstGeom prst="rect">
            <a:avLst/>
          </a:prstGeom>
          <a:noFill/>
          <a:ln>
            <a:solidFill>
              <a:schemeClr val="tx1"/>
            </a:solidFill>
          </a:ln>
        </p:spPr>
        <p:txBody>
          <a:bodyPr wrap="square" rtlCol="0">
            <a:spAutoFit/>
          </a:bodyPr>
          <a:lstStyle/>
          <a:p>
            <a:r>
              <a:rPr lang="en-GB" b="1" dirty="0"/>
              <a:t>TEST </a:t>
            </a:r>
            <a:r>
              <a:rPr lang="en-GB" b="1" dirty="0" smtClean="0"/>
              <a:t>AREA 2</a:t>
            </a:r>
            <a:r>
              <a:rPr lang="en-GB" b="1" dirty="0"/>
              <a:t>: PUZZLES:</a:t>
            </a:r>
          </a:p>
          <a:p>
            <a:r>
              <a:rPr lang="en-GB" i="1" dirty="0" smtClean="0"/>
              <a:t>Intention</a:t>
            </a:r>
            <a:r>
              <a:rPr lang="en-GB" dirty="0"/>
              <a:t>: </a:t>
            </a:r>
            <a:r>
              <a:rPr lang="en-GB" dirty="0" smtClean="0"/>
              <a:t>Each </a:t>
            </a:r>
            <a:r>
              <a:rPr lang="en-GB" dirty="0"/>
              <a:t>puzzle to be unique and challenging in its own way, but not to cause frustration.</a:t>
            </a:r>
          </a:p>
          <a:p>
            <a:r>
              <a:rPr lang="en-GB" i="1" dirty="0" smtClean="0"/>
              <a:t>Findings</a:t>
            </a:r>
            <a:r>
              <a:rPr lang="en-GB" dirty="0"/>
              <a:t>: Participants found the tile puzzle to be too complex, taking upwards of 10 minutes to solve.</a:t>
            </a:r>
            <a:endParaRPr lang="en-GB" i="1" dirty="0"/>
          </a:p>
          <a:p>
            <a:r>
              <a:rPr lang="en-GB" i="1" dirty="0"/>
              <a:t>Action Taken</a:t>
            </a:r>
            <a:r>
              <a:rPr lang="en-GB" dirty="0"/>
              <a:t>: </a:t>
            </a:r>
            <a:r>
              <a:rPr lang="en-GB" dirty="0" smtClean="0"/>
              <a:t>Reduced tile </a:t>
            </a:r>
            <a:r>
              <a:rPr lang="en-GB" dirty="0"/>
              <a:t>puzzle from 4x4 to 3x3.</a:t>
            </a:r>
          </a:p>
        </p:txBody>
      </p:sp>
      <p:sp>
        <p:nvSpPr>
          <p:cNvPr id="13" name="TextBox 12">
            <a:extLst>
              <a:ext uri="{FF2B5EF4-FFF2-40B4-BE49-F238E27FC236}">
                <a16:creationId xmlns="" xmlns:a16="http://schemas.microsoft.com/office/drawing/2014/main" id="{0B108C47-D011-4547-9642-A8F7197FB2ED}"/>
              </a:ext>
            </a:extLst>
          </p:cNvPr>
          <p:cNvSpPr txBox="1"/>
          <p:nvPr/>
        </p:nvSpPr>
        <p:spPr>
          <a:xfrm>
            <a:off x="1095339" y="4097639"/>
            <a:ext cx="10069271" cy="1477328"/>
          </a:xfrm>
          <a:prstGeom prst="rect">
            <a:avLst/>
          </a:prstGeom>
          <a:noFill/>
          <a:ln>
            <a:solidFill>
              <a:schemeClr val="tx1"/>
            </a:solidFill>
          </a:ln>
        </p:spPr>
        <p:txBody>
          <a:bodyPr wrap="square" rtlCol="0">
            <a:spAutoFit/>
          </a:bodyPr>
          <a:lstStyle/>
          <a:p>
            <a:r>
              <a:rPr lang="en-GB" b="1" dirty="0"/>
              <a:t>TEST </a:t>
            </a:r>
            <a:r>
              <a:rPr lang="en-GB" b="1" dirty="0" smtClean="0"/>
              <a:t>AREA 3</a:t>
            </a:r>
            <a:r>
              <a:rPr lang="en-GB" b="1" dirty="0"/>
              <a:t>: FULL RUN-THROUGH:</a:t>
            </a:r>
          </a:p>
          <a:p>
            <a:r>
              <a:rPr lang="en-GB" i="1" dirty="0" smtClean="0"/>
              <a:t>Intention</a:t>
            </a:r>
            <a:r>
              <a:rPr lang="en-GB" dirty="0"/>
              <a:t>: </a:t>
            </a:r>
            <a:r>
              <a:rPr lang="en-GB" dirty="0" smtClean="0"/>
              <a:t>Experience </a:t>
            </a:r>
            <a:r>
              <a:rPr lang="en-GB" dirty="0"/>
              <a:t>to be </a:t>
            </a:r>
            <a:r>
              <a:rPr lang="en-GB" dirty="0" smtClean="0"/>
              <a:t>both enjoyable </a:t>
            </a:r>
            <a:r>
              <a:rPr lang="en-GB" dirty="0"/>
              <a:t>and </a:t>
            </a:r>
            <a:r>
              <a:rPr lang="en-GB" dirty="0" smtClean="0"/>
              <a:t>challenging</a:t>
            </a:r>
            <a:endParaRPr lang="en-GB" dirty="0"/>
          </a:p>
          <a:p>
            <a:r>
              <a:rPr lang="en-GB" i="1" dirty="0" smtClean="0"/>
              <a:t>Findings</a:t>
            </a:r>
            <a:r>
              <a:rPr lang="en-GB" dirty="0"/>
              <a:t>: Participants felt a disconnect between their character and the aim of the </a:t>
            </a:r>
            <a:r>
              <a:rPr lang="en-GB" dirty="0" smtClean="0"/>
              <a:t>game</a:t>
            </a:r>
            <a:endParaRPr lang="en-GB" dirty="0"/>
          </a:p>
          <a:p>
            <a:r>
              <a:rPr lang="en-GB" i="1" dirty="0"/>
              <a:t>QUOTE: </a:t>
            </a:r>
            <a:r>
              <a:rPr lang="en-GB" dirty="0"/>
              <a:t>“Why is this elf fixing the house?”</a:t>
            </a:r>
          </a:p>
          <a:p>
            <a:r>
              <a:rPr lang="en-GB" i="1" dirty="0"/>
              <a:t>Action Taken</a:t>
            </a:r>
            <a:r>
              <a:rPr lang="en-GB" dirty="0"/>
              <a:t>: Added the character to the </a:t>
            </a:r>
            <a:r>
              <a:rPr lang="en-GB" dirty="0" smtClean="0"/>
              <a:t>background </a:t>
            </a:r>
            <a:r>
              <a:rPr lang="en-GB" dirty="0"/>
              <a:t>in the main menu to create a mental link.</a:t>
            </a:r>
          </a:p>
        </p:txBody>
      </p:sp>
      <p:sp>
        <p:nvSpPr>
          <p:cNvPr id="14" name="TextBox 13">
            <a:extLst>
              <a:ext uri="{FF2B5EF4-FFF2-40B4-BE49-F238E27FC236}">
                <a16:creationId xmlns="" xmlns:a16="http://schemas.microsoft.com/office/drawing/2014/main" id="{51D2C041-9487-41F5-B1A0-947375EFE397}"/>
              </a:ext>
            </a:extLst>
          </p:cNvPr>
          <p:cNvSpPr txBox="1"/>
          <p:nvPr/>
        </p:nvSpPr>
        <p:spPr>
          <a:xfrm>
            <a:off x="1095340" y="5574967"/>
            <a:ext cx="10069270" cy="369332"/>
          </a:xfrm>
          <a:prstGeom prst="rect">
            <a:avLst/>
          </a:prstGeom>
          <a:noFill/>
          <a:ln>
            <a:noFill/>
          </a:ln>
        </p:spPr>
        <p:txBody>
          <a:bodyPr wrap="square" rtlCol="0">
            <a:spAutoFit/>
          </a:bodyPr>
          <a:lstStyle/>
          <a:p>
            <a:r>
              <a:rPr lang="en-GB" b="1" i="1" dirty="0"/>
              <a:t>NOTE: </a:t>
            </a:r>
            <a:r>
              <a:rPr lang="en-GB" i="1" dirty="0"/>
              <a:t>Test 3 was completed after the changes made following Tests 1 and 2.</a:t>
            </a:r>
          </a:p>
        </p:txBody>
      </p:sp>
    </p:spTree>
    <p:extLst>
      <p:ext uri="{BB962C8B-B14F-4D97-AF65-F5344CB8AC3E}">
        <p14:creationId xmlns="" xmlns:p14="http://schemas.microsoft.com/office/powerpoint/2010/main" val="318795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smtClean="0">
                <a:latin typeface="+mn-lt"/>
              </a:rPr>
              <a:t>	User Testing Feedback (ii)	</a:t>
            </a:r>
            <a:r>
              <a:rPr lang="en-GB" i="1" dirty="0" smtClean="0">
                <a:latin typeface="+mn-lt"/>
              </a:rPr>
              <a:t>(4)</a:t>
            </a:r>
            <a:endParaRPr lang="en-GB" i="1" dirty="0">
              <a:latin typeface="+mn-lt"/>
            </a:endParaRPr>
          </a:p>
        </p:txBody>
      </p:sp>
      <p:sp>
        <p:nvSpPr>
          <p:cNvPr id="16" name="Content Placeholder 2">
            <a:extLst>
              <a:ext uri="{FF2B5EF4-FFF2-40B4-BE49-F238E27FC236}">
                <a16:creationId xmlns="" xmlns:a16="http://schemas.microsoft.com/office/drawing/2014/main" id="{F2E045F5-714F-4E07-87A1-F5696A62ED28}"/>
              </a:ext>
            </a:extLst>
          </p:cNvPr>
          <p:cNvSpPr txBox="1">
            <a:spLocks/>
          </p:cNvSpPr>
          <p:nvPr/>
        </p:nvSpPr>
        <p:spPr>
          <a:xfrm>
            <a:off x="523836" y="931178"/>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smtClean="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sp>
        <p:nvSpPr>
          <p:cNvPr id="11" name="TextBox 10"/>
          <p:cNvSpPr txBox="1"/>
          <p:nvPr/>
        </p:nvSpPr>
        <p:spPr>
          <a:xfrm>
            <a:off x="595274" y="1000109"/>
            <a:ext cx="7925271" cy="923330"/>
          </a:xfrm>
          <a:prstGeom prst="rect">
            <a:avLst/>
          </a:prstGeom>
          <a:noFill/>
        </p:spPr>
        <p:txBody>
          <a:bodyPr wrap="square" rtlCol="0">
            <a:spAutoFit/>
          </a:bodyPr>
          <a:lstStyle/>
          <a:p>
            <a:r>
              <a:rPr lang="en-GB" dirty="0" smtClean="0"/>
              <a:t>1:  Player should be able to move up small amounts without having to jump, e.g. below lake</a:t>
            </a:r>
          </a:p>
          <a:p>
            <a:r>
              <a:rPr lang="en-GB" i="1" dirty="0" smtClean="0">
                <a:solidFill>
                  <a:srgbClr val="0070C0"/>
                </a:solidFill>
              </a:rPr>
              <a:t>Fix</a:t>
            </a:r>
            <a:r>
              <a:rPr lang="en-GB" dirty="0" smtClean="0">
                <a:solidFill>
                  <a:srgbClr val="0070C0"/>
                </a:solidFill>
              </a:rPr>
              <a:t>: amended code to allow small amounts of Y-movement as part of X-movement</a:t>
            </a:r>
          </a:p>
        </p:txBody>
      </p:sp>
      <p:pic>
        <p:nvPicPr>
          <p:cNvPr id="12" name="Picture 2"/>
          <p:cNvPicPr>
            <a:picLocks noChangeAspect="1" noChangeArrowheads="1"/>
          </p:cNvPicPr>
          <p:nvPr/>
        </p:nvPicPr>
        <p:blipFill>
          <a:blip r:embed="rId4" cstate="print"/>
          <a:srcRect/>
          <a:stretch>
            <a:fillRect/>
          </a:stretch>
        </p:blipFill>
        <p:spPr bwMode="auto">
          <a:xfrm>
            <a:off x="8397167" y="1071546"/>
            <a:ext cx="2985245" cy="680845"/>
          </a:xfrm>
          <a:prstGeom prst="rect">
            <a:avLst/>
          </a:prstGeom>
          <a:noFill/>
          <a:ln w="1270">
            <a:solidFill>
              <a:schemeClr val="tx1"/>
            </a:solidFill>
            <a:miter lim="800000"/>
            <a:headEnd/>
            <a:tailEnd/>
          </a:ln>
          <a:effectLst/>
        </p:spPr>
      </p:pic>
      <p:sp>
        <p:nvSpPr>
          <p:cNvPr id="14" name="TextBox 13"/>
          <p:cNvSpPr txBox="1"/>
          <p:nvPr/>
        </p:nvSpPr>
        <p:spPr>
          <a:xfrm>
            <a:off x="4238612" y="2000240"/>
            <a:ext cx="7139453" cy="1631216"/>
          </a:xfrm>
          <a:prstGeom prst="rect">
            <a:avLst/>
          </a:prstGeom>
          <a:noFill/>
        </p:spPr>
        <p:txBody>
          <a:bodyPr wrap="square" rtlCol="0">
            <a:spAutoFit/>
          </a:bodyPr>
          <a:lstStyle/>
          <a:p>
            <a:pPr>
              <a:spcBef>
                <a:spcPts val="1200"/>
              </a:spcBef>
            </a:pPr>
            <a:r>
              <a:rPr lang="en-GB" dirty="0" smtClean="0"/>
              <a:t>2: Pitfalls in attic are not clearly visible due to coloration of background</a:t>
            </a:r>
          </a:p>
          <a:p>
            <a:r>
              <a:rPr lang="en-GB" i="1" dirty="0" smtClean="0">
                <a:solidFill>
                  <a:srgbClr val="0070C0"/>
                </a:solidFill>
              </a:rPr>
              <a:t>Fix</a:t>
            </a:r>
            <a:r>
              <a:rPr lang="en-GB" dirty="0" smtClean="0">
                <a:solidFill>
                  <a:srgbClr val="0070C0"/>
                </a:solidFill>
              </a:rPr>
              <a:t>: moved pitfalls to be in front of black areas of background</a:t>
            </a:r>
          </a:p>
          <a:p>
            <a:pPr>
              <a:spcBef>
                <a:spcPts val="1200"/>
              </a:spcBef>
            </a:pPr>
            <a:r>
              <a:rPr lang="en-GB" dirty="0" smtClean="0"/>
              <a:t>3. In the attic, the obstacles you can jump on merge into the background because they are all similar colours</a:t>
            </a:r>
          </a:p>
          <a:p>
            <a:r>
              <a:rPr lang="en-GB" i="1" dirty="0" smtClean="0">
                <a:solidFill>
                  <a:srgbClr val="0070C0"/>
                </a:solidFill>
              </a:rPr>
              <a:t>Fix</a:t>
            </a:r>
            <a:r>
              <a:rPr lang="en-GB" dirty="0" smtClean="0">
                <a:solidFill>
                  <a:srgbClr val="0070C0"/>
                </a:solidFill>
              </a:rPr>
              <a:t>: made foreground obstacles brighter colours</a:t>
            </a:r>
          </a:p>
        </p:txBody>
      </p:sp>
      <p:pic>
        <p:nvPicPr>
          <p:cNvPr id="17" name="Content Placeholder 16"/>
          <p:cNvPicPr>
            <a:picLocks noGrp="1" noChangeAspect="1" noChangeArrowheads="1"/>
          </p:cNvPicPr>
          <p:nvPr>
            <p:ph idx="1"/>
          </p:nvPr>
        </p:nvPicPr>
        <p:blipFill>
          <a:blip r:embed="rId5"/>
          <a:srcRect l="8841" t="51755" r="2509"/>
          <a:stretch>
            <a:fillRect/>
          </a:stretch>
        </p:blipFill>
        <p:spPr bwMode="auto">
          <a:xfrm>
            <a:off x="701792" y="2000240"/>
            <a:ext cx="3465382" cy="1461317"/>
          </a:xfrm>
          <a:prstGeom prst="rect">
            <a:avLst/>
          </a:prstGeom>
          <a:noFill/>
          <a:ln w="9525">
            <a:noFill/>
            <a:miter lim="800000"/>
            <a:headEnd/>
            <a:tailEnd/>
          </a:ln>
          <a:effectLst/>
        </p:spPr>
      </p:pic>
      <p:sp>
        <p:nvSpPr>
          <p:cNvPr id="18" name="TextBox 17"/>
          <p:cNvSpPr txBox="1"/>
          <p:nvPr/>
        </p:nvSpPr>
        <p:spPr>
          <a:xfrm>
            <a:off x="666712" y="3714752"/>
            <a:ext cx="10501386" cy="2339102"/>
          </a:xfrm>
          <a:prstGeom prst="rect">
            <a:avLst/>
          </a:prstGeom>
          <a:noFill/>
        </p:spPr>
        <p:txBody>
          <a:bodyPr wrap="square" rtlCol="0">
            <a:spAutoFit/>
          </a:bodyPr>
          <a:lstStyle/>
          <a:p>
            <a:pPr>
              <a:spcBef>
                <a:spcPts val="1200"/>
              </a:spcBef>
            </a:pPr>
            <a:r>
              <a:rPr lang="en-GB" dirty="0" smtClean="0"/>
              <a:t>4: When you jump round to the far side of the lake in Level 1, you’re standing on snow, </a:t>
            </a:r>
            <a:br>
              <a:rPr lang="en-GB" dirty="0" smtClean="0"/>
            </a:br>
            <a:r>
              <a:rPr lang="en-GB" dirty="0" smtClean="0"/>
              <a:t>which isn’t allowed elsewhere</a:t>
            </a:r>
          </a:p>
          <a:p>
            <a:r>
              <a:rPr lang="en-GB" i="1" dirty="0" smtClean="0">
                <a:solidFill>
                  <a:srgbClr val="0070C0"/>
                </a:solidFill>
              </a:rPr>
              <a:t>Fix</a:t>
            </a:r>
            <a:r>
              <a:rPr lang="en-GB" dirty="0" smtClean="0">
                <a:solidFill>
                  <a:srgbClr val="0070C0"/>
                </a:solidFill>
              </a:rPr>
              <a:t>: use other lake image so that you’re standing on the lake edge</a:t>
            </a:r>
          </a:p>
          <a:p>
            <a:pPr>
              <a:spcBef>
                <a:spcPts val="1200"/>
              </a:spcBef>
            </a:pPr>
            <a:r>
              <a:rPr lang="en-GB" dirty="0" smtClean="0"/>
              <a:t>5. In kitchen you can jump up past most shelves, but the lowest one you bang your head</a:t>
            </a:r>
          </a:p>
          <a:p>
            <a:r>
              <a:rPr lang="en-GB" i="1" dirty="0" smtClean="0">
                <a:solidFill>
                  <a:srgbClr val="0070C0"/>
                </a:solidFill>
              </a:rPr>
              <a:t>Fix</a:t>
            </a:r>
            <a:r>
              <a:rPr lang="en-GB" dirty="0" smtClean="0">
                <a:solidFill>
                  <a:srgbClr val="0070C0"/>
                </a:solidFill>
              </a:rPr>
              <a:t>: change lowest shelf to be jump-up-able, like the others</a:t>
            </a:r>
          </a:p>
          <a:p>
            <a:pPr>
              <a:spcBef>
                <a:spcPts val="1200"/>
              </a:spcBef>
            </a:pPr>
            <a:r>
              <a:rPr lang="en-GB" dirty="0" smtClean="0"/>
              <a:t>6. Have the game play in a single window, rather than separate windows for menu, platform and puzzle</a:t>
            </a:r>
          </a:p>
          <a:p>
            <a:r>
              <a:rPr lang="en-GB" i="1" dirty="0" smtClean="0">
                <a:solidFill>
                  <a:srgbClr val="0070C0"/>
                </a:solidFill>
              </a:rPr>
              <a:t>Fix</a:t>
            </a:r>
            <a:r>
              <a:rPr lang="en-GB" dirty="0" smtClean="0">
                <a:solidFill>
                  <a:srgbClr val="0070C0"/>
                </a:solidFill>
              </a:rPr>
              <a:t>: change to use single window</a:t>
            </a:r>
          </a:p>
        </p:txBody>
      </p:sp>
      <p:pic>
        <p:nvPicPr>
          <p:cNvPr id="20" name="Picture 3"/>
          <p:cNvPicPr>
            <a:picLocks noChangeAspect="1" noChangeArrowheads="1"/>
          </p:cNvPicPr>
          <p:nvPr/>
        </p:nvPicPr>
        <p:blipFill>
          <a:blip r:embed="rId6" cstate="print"/>
          <a:srcRect/>
          <a:stretch>
            <a:fillRect/>
          </a:stretch>
        </p:blipFill>
        <p:spPr bwMode="auto">
          <a:xfrm>
            <a:off x="9382148" y="3571876"/>
            <a:ext cx="1938621" cy="1472255"/>
          </a:xfrm>
          <a:prstGeom prst="rect">
            <a:avLst/>
          </a:prstGeom>
          <a:noFill/>
          <a:ln w="1270">
            <a:solidFill>
              <a:schemeClr val="tx1"/>
            </a:solidFill>
            <a:miter lim="800000"/>
            <a:headEnd/>
            <a:tailEnd/>
          </a:ln>
          <a:effectLst/>
        </p:spPr>
      </p:pic>
    </p:spTree>
    <p:extLst>
      <p:ext uri="{BB962C8B-B14F-4D97-AF65-F5344CB8AC3E}">
        <p14:creationId xmlns="" xmlns:p14="http://schemas.microsoft.com/office/powerpoint/2010/main" val="2083772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smtClean="0">
                <a:latin typeface="+mn-lt"/>
              </a:rPr>
              <a:t>	User Testing Feedback (iii)	</a:t>
            </a:r>
            <a:r>
              <a:rPr lang="en-GB" i="1" dirty="0" smtClean="0">
                <a:latin typeface="+mn-lt"/>
              </a:rPr>
              <a:t>(4)</a:t>
            </a:r>
            <a:endParaRPr lang="en-GB" i="1" dirty="0">
              <a:latin typeface="+mn-lt"/>
            </a:endParaRPr>
          </a:p>
        </p:txBody>
      </p:sp>
      <p:sp>
        <p:nvSpPr>
          <p:cNvPr id="16" name="Content Placeholder 2">
            <a:extLst>
              <a:ext uri="{FF2B5EF4-FFF2-40B4-BE49-F238E27FC236}">
                <a16:creationId xmlns="" xmlns:a16="http://schemas.microsoft.com/office/drawing/2014/main" id="{F2E045F5-714F-4E07-87A1-F5696A62ED28}"/>
              </a:ext>
            </a:extLst>
          </p:cNvPr>
          <p:cNvSpPr txBox="1">
            <a:spLocks/>
          </p:cNvSpPr>
          <p:nvPr/>
        </p:nvSpPr>
        <p:spPr>
          <a:xfrm>
            <a:off x="523836" y="931178"/>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smtClean="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sp>
        <p:nvSpPr>
          <p:cNvPr id="11" name="TextBox 10"/>
          <p:cNvSpPr txBox="1"/>
          <p:nvPr/>
        </p:nvSpPr>
        <p:spPr>
          <a:xfrm>
            <a:off x="666712" y="2571744"/>
            <a:ext cx="5857916" cy="3447098"/>
          </a:xfrm>
          <a:prstGeom prst="rect">
            <a:avLst/>
          </a:prstGeom>
          <a:noFill/>
        </p:spPr>
        <p:txBody>
          <a:bodyPr wrap="square" rtlCol="0">
            <a:spAutoFit/>
          </a:bodyPr>
          <a:lstStyle/>
          <a:p>
            <a:pPr>
              <a:spcBef>
                <a:spcPts val="1200"/>
              </a:spcBef>
            </a:pPr>
            <a:r>
              <a:rPr lang="en-GB" dirty="0" smtClean="0"/>
              <a:t>9: Add an Oops sound on loss of life, and death</a:t>
            </a:r>
          </a:p>
          <a:p>
            <a:r>
              <a:rPr lang="en-GB" i="1" dirty="0" smtClean="0">
                <a:solidFill>
                  <a:srgbClr val="0070C0"/>
                </a:solidFill>
              </a:rPr>
              <a:t>Fix</a:t>
            </a:r>
            <a:r>
              <a:rPr lang="en-GB" dirty="0" smtClean="0">
                <a:solidFill>
                  <a:srgbClr val="0070C0"/>
                </a:solidFill>
              </a:rPr>
              <a:t>: Add music, including Oops sound</a:t>
            </a:r>
          </a:p>
          <a:p>
            <a:pPr>
              <a:spcBef>
                <a:spcPts val="1200"/>
              </a:spcBef>
            </a:pPr>
            <a:r>
              <a:rPr lang="en-GB" dirty="0" smtClean="0"/>
              <a:t>10: Not clear when you’ve reached the end game state</a:t>
            </a:r>
          </a:p>
          <a:p>
            <a:r>
              <a:rPr lang="en-GB" i="1" dirty="0" smtClean="0">
                <a:solidFill>
                  <a:srgbClr val="0070C0"/>
                </a:solidFill>
              </a:rPr>
              <a:t>Fix</a:t>
            </a:r>
            <a:r>
              <a:rPr lang="en-GB" dirty="0" smtClean="0">
                <a:solidFill>
                  <a:srgbClr val="0070C0"/>
                </a:solidFill>
              </a:rPr>
              <a:t>: update instructions in main menu to show that game complete</a:t>
            </a:r>
          </a:p>
          <a:p>
            <a:pPr>
              <a:spcBef>
                <a:spcPts val="1200"/>
              </a:spcBef>
            </a:pPr>
            <a:r>
              <a:rPr lang="en-GB" dirty="0" smtClean="0"/>
              <a:t>11: Did not notice collected items in Christmas Room, nor other Christmas Room updates</a:t>
            </a:r>
          </a:p>
          <a:p>
            <a:r>
              <a:rPr lang="en-GB" i="1" dirty="0" smtClean="0">
                <a:solidFill>
                  <a:srgbClr val="0070C0"/>
                </a:solidFill>
              </a:rPr>
              <a:t>Fix</a:t>
            </a:r>
            <a:r>
              <a:rPr lang="en-GB" dirty="0" smtClean="0">
                <a:solidFill>
                  <a:srgbClr val="0070C0"/>
                </a:solidFill>
              </a:rPr>
              <a:t>: Add text above shelving that collected items will be shown there</a:t>
            </a:r>
          </a:p>
          <a:p>
            <a:r>
              <a:rPr lang="en-GB" dirty="0" smtClean="0">
                <a:solidFill>
                  <a:srgbClr val="0070C0"/>
                </a:solidFill>
              </a:rPr>
              <a:t>Show new aspect of Christmas Room beside completed puzzle before going back to main menu </a:t>
            </a:r>
            <a:r>
              <a:rPr lang="en-GB" i="1" dirty="0" smtClean="0"/>
              <a:t>(shown earlier)</a:t>
            </a:r>
            <a:endParaRPr lang="en-GB" dirty="0" smtClean="0">
              <a:solidFill>
                <a:srgbClr val="0070C0"/>
              </a:solidFill>
            </a:endParaRPr>
          </a:p>
        </p:txBody>
      </p:sp>
      <p:pic>
        <p:nvPicPr>
          <p:cNvPr id="15" name="Picture 6"/>
          <p:cNvPicPr>
            <a:picLocks noChangeAspect="1" noChangeArrowheads="1"/>
          </p:cNvPicPr>
          <p:nvPr/>
        </p:nvPicPr>
        <p:blipFill>
          <a:blip r:embed="rId4"/>
          <a:srcRect l="2437" t="48742" r="30555" b="5660"/>
          <a:stretch>
            <a:fillRect/>
          </a:stretch>
        </p:blipFill>
        <p:spPr bwMode="auto">
          <a:xfrm>
            <a:off x="738150" y="1071546"/>
            <a:ext cx="2619383" cy="1381141"/>
          </a:xfrm>
          <a:prstGeom prst="rect">
            <a:avLst/>
          </a:prstGeom>
          <a:noFill/>
          <a:ln w="9525">
            <a:noFill/>
            <a:miter lim="800000"/>
            <a:headEnd/>
            <a:tailEnd/>
          </a:ln>
          <a:effectLst/>
        </p:spPr>
      </p:pic>
      <p:pic>
        <p:nvPicPr>
          <p:cNvPr id="19" name="Picture 7"/>
          <p:cNvPicPr>
            <a:picLocks noChangeAspect="1" noChangeArrowheads="1"/>
          </p:cNvPicPr>
          <p:nvPr/>
        </p:nvPicPr>
        <p:blipFill>
          <a:blip r:embed="rId5"/>
          <a:srcRect/>
          <a:stretch>
            <a:fillRect/>
          </a:stretch>
        </p:blipFill>
        <p:spPr bwMode="auto">
          <a:xfrm>
            <a:off x="6453190" y="2357456"/>
            <a:ext cx="4886325" cy="3786188"/>
          </a:xfrm>
          <a:prstGeom prst="rect">
            <a:avLst/>
          </a:prstGeom>
          <a:noFill/>
          <a:ln w="9525">
            <a:noFill/>
            <a:miter lim="800000"/>
            <a:headEnd/>
            <a:tailEnd/>
          </a:ln>
          <a:effectLst/>
        </p:spPr>
      </p:pic>
      <p:sp>
        <p:nvSpPr>
          <p:cNvPr id="21" name="TextBox 20"/>
          <p:cNvSpPr txBox="1"/>
          <p:nvPr/>
        </p:nvSpPr>
        <p:spPr>
          <a:xfrm>
            <a:off x="3524232" y="1003213"/>
            <a:ext cx="7715304" cy="1354217"/>
          </a:xfrm>
          <a:prstGeom prst="rect">
            <a:avLst/>
          </a:prstGeom>
          <a:noFill/>
        </p:spPr>
        <p:txBody>
          <a:bodyPr wrap="square" rtlCol="0">
            <a:spAutoFit/>
          </a:bodyPr>
          <a:lstStyle/>
          <a:p>
            <a:r>
              <a:rPr lang="en-GB" dirty="0" smtClean="0"/>
              <a:t>7: Sprite continues to move when window has lost focus</a:t>
            </a:r>
          </a:p>
          <a:p>
            <a:r>
              <a:rPr lang="en-GB" i="1" dirty="0" smtClean="0">
                <a:solidFill>
                  <a:srgbClr val="0070C0"/>
                </a:solidFill>
              </a:rPr>
              <a:t>Fix</a:t>
            </a:r>
            <a:r>
              <a:rPr lang="en-GB" dirty="0" smtClean="0">
                <a:solidFill>
                  <a:srgbClr val="0070C0"/>
                </a:solidFill>
              </a:rPr>
              <a:t>: pause when window loses focus, and un-pause when focus regained</a:t>
            </a:r>
          </a:p>
          <a:p>
            <a:pPr>
              <a:spcBef>
                <a:spcPts val="1200"/>
              </a:spcBef>
            </a:pPr>
            <a:r>
              <a:rPr lang="en-GB" dirty="0" smtClean="0"/>
              <a:t>8: Jump down in kitchen falls past fireplace when it ought to land on top</a:t>
            </a:r>
          </a:p>
          <a:p>
            <a:r>
              <a:rPr lang="en-GB" i="1" dirty="0" smtClean="0">
                <a:solidFill>
                  <a:srgbClr val="0070C0"/>
                </a:solidFill>
              </a:rPr>
              <a:t>Fix</a:t>
            </a:r>
            <a:r>
              <a:rPr lang="en-GB" dirty="0" smtClean="0">
                <a:solidFill>
                  <a:srgbClr val="0070C0"/>
                </a:solidFill>
              </a:rPr>
              <a:t>: change shelving arrangement so this does not occur</a:t>
            </a:r>
          </a:p>
        </p:txBody>
      </p:sp>
    </p:spTree>
    <p:extLst>
      <p:ext uri="{BB962C8B-B14F-4D97-AF65-F5344CB8AC3E}">
        <p14:creationId xmlns="" xmlns:p14="http://schemas.microsoft.com/office/powerpoint/2010/main" val="2083772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smtClean="0">
                <a:latin typeface="+mn-lt"/>
              </a:rPr>
              <a:t>	User Feedback </a:t>
            </a:r>
            <a:r>
              <a:rPr lang="en-GB" dirty="0" smtClean="0">
                <a:latin typeface="+mn-lt"/>
              </a:rPr>
              <a:t>– Questionnaire (</a:t>
            </a:r>
            <a:r>
              <a:rPr lang="en-GB" dirty="0" err="1" smtClean="0">
                <a:latin typeface="+mn-lt"/>
              </a:rPr>
              <a:t>i</a:t>
            </a:r>
            <a:r>
              <a:rPr lang="en-GB" dirty="0" smtClean="0">
                <a:latin typeface="+mn-lt"/>
              </a:rPr>
              <a:t>)</a:t>
            </a:r>
            <a:r>
              <a:rPr lang="en-GB" dirty="0" smtClean="0">
                <a:latin typeface="+mn-lt"/>
              </a:rPr>
              <a:t>	</a:t>
            </a:r>
            <a:r>
              <a:rPr lang="en-GB" i="1" dirty="0" smtClean="0">
                <a:latin typeface="+mn-lt"/>
              </a:rPr>
              <a:t>(4)</a:t>
            </a:r>
            <a:endParaRPr lang="en-GB" i="1" dirty="0">
              <a:latin typeface="+mn-lt"/>
            </a:endParaRPr>
          </a:p>
        </p:txBody>
      </p:sp>
      <p:sp>
        <p:nvSpPr>
          <p:cNvPr id="16" name="Content Placeholder 2">
            <a:extLst>
              <a:ext uri="{FF2B5EF4-FFF2-40B4-BE49-F238E27FC236}">
                <a16:creationId xmlns="" xmlns:a16="http://schemas.microsoft.com/office/drawing/2014/main" id="{F2E045F5-714F-4E07-87A1-F5696A62ED28}"/>
              </a:ext>
            </a:extLst>
          </p:cNvPr>
          <p:cNvSpPr txBox="1">
            <a:spLocks/>
          </p:cNvSpPr>
          <p:nvPr/>
        </p:nvSpPr>
        <p:spPr>
          <a:xfrm>
            <a:off x="523836" y="928670"/>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smtClean="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graphicFrame>
        <p:nvGraphicFramePr>
          <p:cNvPr id="12" name="Content Placeholder 3"/>
          <p:cNvGraphicFramePr>
            <a:graphicFrameLocks noGrp="1"/>
          </p:cNvGraphicFramePr>
          <p:nvPr>
            <p:ph idx="1"/>
          </p:nvPr>
        </p:nvGraphicFramePr>
        <p:xfrm>
          <a:off x="881026" y="1234456"/>
          <a:ext cx="10215634" cy="4480560"/>
        </p:xfrm>
        <a:graphic>
          <a:graphicData uri="http://schemas.openxmlformats.org/drawingml/2006/table">
            <a:tbl>
              <a:tblPr firstRow="1" bandRow="1">
                <a:tableStyleId>{5C22544A-7EE6-4342-B048-85BDC9FD1C3A}</a:tableStyleId>
              </a:tblPr>
              <a:tblGrid>
                <a:gridCol w="5500726"/>
                <a:gridCol w="1000132"/>
                <a:gridCol w="970036"/>
                <a:gridCol w="925801"/>
                <a:gridCol w="820418"/>
                <a:gridCol w="998521"/>
              </a:tblGrid>
              <a:tr h="370840">
                <a:tc>
                  <a:txBody>
                    <a:bodyPr/>
                    <a:lstStyle/>
                    <a:p>
                      <a:endParaRPr lang="en-GB" sz="1600" dirty="0"/>
                    </a:p>
                  </a:txBody>
                  <a:tcPr>
                    <a:solidFill>
                      <a:schemeClr val="accent5">
                        <a:lumMod val="75000"/>
                      </a:schemeClr>
                    </a:solidFill>
                  </a:tcPr>
                </a:tc>
                <a:tc>
                  <a:txBody>
                    <a:bodyPr/>
                    <a:lstStyle/>
                    <a:p>
                      <a:pPr algn="ctr"/>
                      <a:r>
                        <a:rPr lang="en-GB" sz="1600" dirty="0" smtClean="0"/>
                        <a:t>Strongly Disagree</a:t>
                      </a:r>
                      <a:endParaRPr lang="en-GB" sz="1600" dirty="0"/>
                    </a:p>
                  </a:txBody>
                  <a:tcPr>
                    <a:solidFill>
                      <a:schemeClr val="accent5">
                        <a:lumMod val="75000"/>
                      </a:schemeClr>
                    </a:solidFill>
                  </a:tcPr>
                </a:tc>
                <a:tc>
                  <a:txBody>
                    <a:bodyPr/>
                    <a:lstStyle/>
                    <a:p>
                      <a:pPr algn="ctr"/>
                      <a:r>
                        <a:rPr lang="en-GB" sz="1600" dirty="0" smtClean="0"/>
                        <a:t>Disagree</a:t>
                      </a:r>
                      <a:endParaRPr lang="en-GB" sz="1600" dirty="0"/>
                    </a:p>
                  </a:txBody>
                  <a:tcPr>
                    <a:solidFill>
                      <a:schemeClr val="accent5">
                        <a:lumMod val="75000"/>
                      </a:schemeClr>
                    </a:solidFill>
                  </a:tcPr>
                </a:tc>
                <a:tc>
                  <a:txBody>
                    <a:bodyPr/>
                    <a:lstStyle/>
                    <a:p>
                      <a:pPr algn="ctr"/>
                      <a:r>
                        <a:rPr lang="en-GB" sz="1600" dirty="0" smtClean="0"/>
                        <a:t>Neutral</a:t>
                      </a:r>
                      <a:endParaRPr lang="en-GB" sz="1600" dirty="0"/>
                    </a:p>
                  </a:txBody>
                  <a:tcPr>
                    <a:solidFill>
                      <a:schemeClr val="accent5">
                        <a:lumMod val="75000"/>
                      </a:schemeClr>
                    </a:solidFill>
                  </a:tcPr>
                </a:tc>
                <a:tc>
                  <a:txBody>
                    <a:bodyPr/>
                    <a:lstStyle/>
                    <a:p>
                      <a:pPr algn="ctr"/>
                      <a:r>
                        <a:rPr lang="en-GB" sz="1600" dirty="0" smtClean="0"/>
                        <a:t>Agree</a:t>
                      </a:r>
                      <a:endParaRPr lang="en-GB" sz="1600" dirty="0"/>
                    </a:p>
                  </a:txBody>
                  <a:tcPr>
                    <a:solidFill>
                      <a:schemeClr val="accent5">
                        <a:lumMod val="75000"/>
                      </a:schemeClr>
                    </a:solidFill>
                  </a:tcPr>
                </a:tc>
                <a:tc>
                  <a:txBody>
                    <a:bodyPr/>
                    <a:lstStyle/>
                    <a:p>
                      <a:pPr algn="ctr"/>
                      <a:r>
                        <a:rPr lang="en-GB" sz="1600" dirty="0" smtClean="0"/>
                        <a:t>Strongly</a:t>
                      </a:r>
                      <a:r>
                        <a:rPr lang="en-GB" sz="1600" baseline="0" dirty="0" smtClean="0"/>
                        <a:t> Agree</a:t>
                      </a:r>
                      <a:endParaRPr lang="en-GB" sz="1600" dirty="0"/>
                    </a:p>
                  </a:txBody>
                  <a:tcPr>
                    <a:solidFill>
                      <a:schemeClr val="accent5">
                        <a:lumMod val="75000"/>
                      </a:schemeClr>
                    </a:solidFill>
                  </a:tcPr>
                </a:tc>
              </a:tr>
              <a:tr h="370840">
                <a:tc>
                  <a:txBody>
                    <a:bodyPr/>
                    <a:lstStyle/>
                    <a:p>
                      <a:r>
                        <a:rPr lang="en-GB" sz="1800" kern="1200" dirty="0" smtClean="0">
                          <a:solidFill>
                            <a:schemeClr val="dk1"/>
                          </a:solidFill>
                          <a:latin typeface="+mn-lt"/>
                          <a:ea typeface="+mn-ea"/>
                          <a:cs typeface="+mn-cs"/>
                        </a:rPr>
                        <a:t>The game was fun to play</a:t>
                      </a:r>
                      <a:endParaRPr lang="en-GB" sz="18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r>
                        <a:rPr lang="en-GB" sz="2000" dirty="0" smtClean="0">
                          <a:sym typeface="Wingdings"/>
                        </a:rPr>
                        <a:t></a:t>
                      </a:r>
                      <a:endParaRPr lang="en-GB" sz="20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It felt festive (good for Christmas)</a:t>
                      </a:r>
                      <a:endParaRPr lang="en-GB" sz="18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r>
                        <a:rPr lang="en-GB" sz="2000" dirty="0" smtClean="0">
                          <a:sym typeface="Wingdings"/>
                        </a:rPr>
                        <a:t></a:t>
                      </a:r>
                      <a:endParaRPr lang="en-GB" sz="2000" dirty="0"/>
                    </a:p>
                  </a:txBody>
                  <a:tcPr anchor="ctr">
                    <a:solidFill>
                      <a:schemeClr val="accent5">
                        <a:lumMod val="40000"/>
                        <a:lumOff val="60000"/>
                      </a:schemeClr>
                    </a:solidFill>
                  </a:tcPr>
                </a:tc>
              </a:tr>
              <a:tr h="370840">
                <a:tc>
                  <a:txBody>
                    <a:bodyPr/>
                    <a:lstStyle/>
                    <a:p>
                      <a:r>
                        <a:rPr lang="en-GB" sz="1800" kern="1200" dirty="0" smtClean="0">
                          <a:solidFill>
                            <a:schemeClr val="dk1"/>
                          </a:solidFill>
                          <a:latin typeface="+mn-lt"/>
                          <a:ea typeface="+mn-ea"/>
                          <a:cs typeface="+mn-cs"/>
                        </a:rPr>
                        <a:t>The game flowed smoothly</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 was happy with the length of time to complete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r>
              <a:tr h="370840">
                <a:tc>
                  <a:txBody>
                    <a:bodyPr/>
                    <a:lstStyle/>
                    <a:p>
                      <a:r>
                        <a:rPr lang="en-GB" sz="1800" kern="1200" dirty="0" smtClean="0">
                          <a:solidFill>
                            <a:schemeClr val="dk1"/>
                          </a:solidFill>
                          <a:latin typeface="+mn-lt"/>
                          <a:ea typeface="+mn-ea"/>
                          <a:cs typeface="+mn-cs"/>
                        </a:rPr>
                        <a:t>I found it easy to move the player where I wanted</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 found the design attractive (characters, backgrounds, puzzles)</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40000"/>
                        <a:lumOff val="60000"/>
                      </a:schemeClr>
                    </a:solidFill>
                  </a:tcPr>
                </a:tc>
              </a:tr>
              <a:tr h="370840">
                <a:tc>
                  <a:txBody>
                    <a:bodyPr/>
                    <a:lstStyle/>
                    <a:p>
                      <a:r>
                        <a:rPr lang="en-GB" sz="1800" kern="1200" dirty="0" smtClean="0">
                          <a:solidFill>
                            <a:schemeClr val="dk1"/>
                          </a:solidFill>
                          <a:latin typeface="+mn-lt"/>
                          <a:ea typeface="+mn-ea"/>
                          <a:cs typeface="+mn-cs"/>
                        </a:rPr>
                        <a:t>The game flowed well between platforms and puzzles</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 thought the idea of the Christmas room integrated well with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r>
            </a:tbl>
          </a:graphicData>
        </a:graphic>
      </p:graphicFrame>
      <p:sp>
        <p:nvSpPr>
          <p:cNvPr id="13" name="TextBox 12"/>
          <p:cNvSpPr txBox="1"/>
          <p:nvPr/>
        </p:nvSpPr>
        <p:spPr>
          <a:xfrm>
            <a:off x="881026" y="5786454"/>
            <a:ext cx="10215634" cy="338554"/>
          </a:xfrm>
          <a:prstGeom prst="rect">
            <a:avLst/>
          </a:prstGeom>
          <a:noFill/>
        </p:spPr>
        <p:txBody>
          <a:bodyPr wrap="square" rtlCol="0">
            <a:spAutoFit/>
          </a:bodyPr>
          <a:lstStyle/>
          <a:p>
            <a:r>
              <a:rPr lang="en-GB" sz="1600" i="1" dirty="0" smtClean="0"/>
              <a:t>Based on feedback from a single tester, and before we did all the fixes arising from their observations</a:t>
            </a:r>
            <a:endParaRPr lang="en-GB" sz="1600" i="1" dirty="0"/>
          </a:p>
        </p:txBody>
      </p:sp>
    </p:spTree>
    <p:extLst>
      <p:ext uri="{BB962C8B-B14F-4D97-AF65-F5344CB8AC3E}">
        <p14:creationId xmlns="" xmlns:p14="http://schemas.microsoft.com/office/powerpoint/2010/main" val="2083772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523836" y="365125"/>
            <a:ext cx="11001452" cy="566053"/>
          </a:xfrm>
          <a:solidFill>
            <a:schemeClr val="bg1"/>
          </a:solidFill>
          <a:ln>
            <a:solidFill>
              <a:schemeClr val="tx1"/>
            </a:solidFill>
          </a:ln>
        </p:spPr>
        <p:txBody>
          <a:bodyPr>
            <a:normAutofit fontScale="90000"/>
          </a:bodyPr>
          <a:lstStyle/>
          <a:p>
            <a:pPr>
              <a:tabLst>
                <a:tab pos="5383213" algn="ctr"/>
                <a:tab pos="10817225" algn="r"/>
              </a:tabLst>
            </a:pPr>
            <a:r>
              <a:rPr lang="en-GB" dirty="0" smtClean="0">
                <a:latin typeface="+mn-lt"/>
              </a:rPr>
              <a:t>	User Feedback </a:t>
            </a:r>
            <a:r>
              <a:rPr lang="en-GB" dirty="0" smtClean="0">
                <a:latin typeface="+mn-lt"/>
              </a:rPr>
              <a:t>– Questionnaire (ii)</a:t>
            </a:r>
            <a:r>
              <a:rPr lang="en-GB" dirty="0" smtClean="0">
                <a:latin typeface="+mn-lt"/>
              </a:rPr>
              <a:t>	</a:t>
            </a:r>
            <a:r>
              <a:rPr lang="en-GB" i="1" dirty="0" smtClean="0">
                <a:latin typeface="+mn-lt"/>
              </a:rPr>
              <a:t>(4)</a:t>
            </a:r>
            <a:endParaRPr lang="en-GB" i="1" dirty="0">
              <a:latin typeface="+mn-lt"/>
            </a:endParaRPr>
          </a:p>
        </p:txBody>
      </p:sp>
      <p:sp>
        <p:nvSpPr>
          <p:cNvPr id="16" name="Content Placeholder 2">
            <a:extLst>
              <a:ext uri="{FF2B5EF4-FFF2-40B4-BE49-F238E27FC236}">
                <a16:creationId xmlns="" xmlns:a16="http://schemas.microsoft.com/office/drawing/2014/main" id="{F2E045F5-714F-4E07-87A1-F5696A62ED28}"/>
              </a:ext>
            </a:extLst>
          </p:cNvPr>
          <p:cNvSpPr txBox="1">
            <a:spLocks/>
          </p:cNvSpPr>
          <p:nvPr/>
        </p:nvSpPr>
        <p:spPr>
          <a:xfrm>
            <a:off x="523836" y="928670"/>
            <a:ext cx="11001452" cy="5245785"/>
          </a:xfrm>
          <a:prstGeom prst="rect">
            <a:avLst/>
          </a:prstGeom>
          <a:solidFill>
            <a:schemeClr val="bg1"/>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smtClean="0">
              <a:ln>
                <a:noFill/>
              </a:ln>
              <a:solidFill>
                <a:schemeClr val="tx1"/>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800" b="0" i="0" u="none" strike="noStrike" kern="1200" cap="none" spc="0" normalizeH="0" baseline="0" noProof="0" dirty="0">
              <a:ln>
                <a:noFill/>
              </a:ln>
              <a:solidFill>
                <a:schemeClr val="tx1"/>
              </a:solidFill>
              <a:effectLst/>
              <a:uLnTx/>
              <a:uFillTx/>
              <a:latin typeface="Bodoni MT" panose="02070603080606020203" pitchFamily="18" charset="0"/>
              <a:ea typeface="+mn-ea"/>
              <a:cs typeface="+mn-cs"/>
            </a:endParaRPr>
          </a:p>
        </p:txBody>
      </p:sp>
      <p:graphicFrame>
        <p:nvGraphicFramePr>
          <p:cNvPr id="12" name="Content Placeholder 3"/>
          <p:cNvGraphicFramePr>
            <a:graphicFrameLocks noGrp="1"/>
          </p:cNvGraphicFramePr>
          <p:nvPr>
            <p:ph idx="1"/>
          </p:nvPr>
        </p:nvGraphicFramePr>
        <p:xfrm>
          <a:off x="881026" y="1234456"/>
          <a:ext cx="10215634" cy="4480560"/>
        </p:xfrm>
        <a:graphic>
          <a:graphicData uri="http://schemas.openxmlformats.org/drawingml/2006/table">
            <a:tbl>
              <a:tblPr firstRow="1" bandRow="1">
                <a:tableStyleId>{5C22544A-7EE6-4342-B048-85BDC9FD1C3A}</a:tableStyleId>
              </a:tblPr>
              <a:tblGrid>
                <a:gridCol w="5500726"/>
                <a:gridCol w="1000132"/>
                <a:gridCol w="970036"/>
                <a:gridCol w="925801"/>
                <a:gridCol w="820418"/>
                <a:gridCol w="998521"/>
              </a:tblGrid>
              <a:tr h="370840">
                <a:tc>
                  <a:txBody>
                    <a:bodyPr/>
                    <a:lstStyle/>
                    <a:p>
                      <a:endParaRPr lang="en-GB" sz="1600" dirty="0"/>
                    </a:p>
                  </a:txBody>
                  <a:tcPr>
                    <a:solidFill>
                      <a:schemeClr val="accent5">
                        <a:lumMod val="75000"/>
                      </a:schemeClr>
                    </a:solidFill>
                  </a:tcPr>
                </a:tc>
                <a:tc>
                  <a:txBody>
                    <a:bodyPr/>
                    <a:lstStyle/>
                    <a:p>
                      <a:pPr algn="ctr"/>
                      <a:r>
                        <a:rPr lang="en-GB" sz="1600" dirty="0" smtClean="0"/>
                        <a:t>Strongly Disagree</a:t>
                      </a:r>
                      <a:endParaRPr lang="en-GB" sz="1600" dirty="0"/>
                    </a:p>
                  </a:txBody>
                  <a:tcPr>
                    <a:solidFill>
                      <a:schemeClr val="accent5">
                        <a:lumMod val="75000"/>
                      </a:schemeClr>
                    </a:solidFill>
                  </a:tcPr>
                </a:tc>
                <a:tc>
                  <a:txBody>
                    <a:bodyPr/>
                    <a:lstStyle/>
                    <a:p>
                      <a:pPr algn="ctr"/>
                      <a:r>
                        <a:rPr lang="en-GB" sz="1600" dirty="0" smtClean="0"/>
                        <a:t>Disagree</a:t>
                      </a:r>
                      <a:endParaRPr lang="en-GB" sz="1600" dirty="0"/>
                    </a:p>
                  </a:txBody>
                  <a:tcPr>
                    <a:solidFill>
                      <a:schemeClr val="accent5">
                        <a:lumMod val="75000"/>
                      </a:schemeClr>
                    </a:solidFill>
                  </a:tcPr>
                </a:tc>
                <a:tc>
                  <a:txBody>
                    <a:bodyPr/>
                    <a:lstStyle/>
                    <a:p>
                      <a:pPr algn="ctr"/>
                      <a:r>
                        <a:rPr lang="en-GB" sz="1600" dirty="0" smtClean="0"/>
                        <a:t>Neutral</a:t>
                      </a:r>
                      <a:endParaRPr lang="en-GB" sz="1600" dirty="0"/>
                    </a:p>
                  </a:txBody>
                  <a:tcPr>
                    <a:solidFill>
                      <a:schemeClr val="accent5">
                        <a:lumMod val="75000"/>
                      </a:schemeClr>
                    </a:solidFill>
                  </a:tcPr>
                </a:tc>
                <a:tc>
                  <a:txBody>
                    <a:bodyPr/>
                    <a:lstStyle/>
                    <a:p>
                      <a:pPr algn="ctr"/>
                      <a:r>
                        <a:rPr lang="en-GB" sz="1600" dirty="0" smtClean="0"/>
                        <a:t>Agree</a:t>
                      </a:r>
                      <a:endParaRPr lang="en-GB" sz="1600" dirty="0"/>
                    </a:p>
                  </a:txBody>
                  <a:tcPr>
                    <a:solidFill>
                      <a:schemeClr val="accent5">
                        <a:lumMod val="75000"/>
                      </a:schemeClr>
                    </a:solidFill>
                  </a:tcPr>
                </a:tc>
                <a:tc>
                  <a:txBody>
                    <a:bodyPr/>
                    <a:lstStyle/>
                    <a:p>
                      <a:pPr algn="ctr"/>
                      <a:r>
                        <a:rPr lang="en-GB" sz="1600" dirty="0" smtClean="0"/>
                        <a:t>Strongly</a:t>
                      </a:r>
                      <a:r>
                        <a:rPr lang="en-GB" sz="1600" baseline="0" dirty="0" smtClean="0"/>
                        <a:t> Agree</a:t>
                      </a:r>
                      <a:endParaRPr lang="en-GB" sz="1600" dirty="0"/>
                    </a:p>
                  </a:txBody>
                  <a:tcPr>
                    <a:solidFill>
                      <a:schemeClr val="accent5">
                        <a:lumMod val="75000"/>
                      </a:schemeClr>
                    </a:solidFill>
                  </a:tcPr>
                </a:tc>
              </a:tr>
              <a:tr h="370840">
                <a:tc>
                  <a:txBody>
                    <a:bodyPr/>
                    <a:lstStyle/>
                    <a:p>
                      <a:r>
                        <a:rPr lang="en-GB" sz="1800" kern="1200" dirty="0" smtClean="0">
                          <a:solidFill>
                            <a:schemeClr val="dk1"/>
                          </a:solidFill>
                          <a:latin typeface="+mn-lt"/>
                          <a:ea typeface="+mn-ea"/>
                          <a:cs typeface="+mn-cs"/>
                        </a:rPr>
                        <a:t>The game was fun to play</a:t>
                      </a:r>
                      <a:endParaRPr lang="en-GB" sz="18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r>
                        <a:rPr lang="en-GB" sz="2000" dirty="0" smtClean="0">
                          <a:sym typeface="Wingdings"/>
                        </a:rPr>
                        <a:t></a:t>
                      </a:r>
                      <a:endParaRPr lang="en-GB" sz="20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It felt festive (good for Christmas)</a:t>
                      </a:r>
                      <a:endParaRPr lang="en-GB" sz="18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r>
                        <a:rPr lang="en-GB" sz="2000" dirty="0" smtClean="0">
                          <a:sym typeface="Wingdings"/>
                        </a:rPr>
                        <a:t></a:t>
                      </a:r>
                      <a:endParaRPr lang="en-GB" sz="2000" dirty="0"/>
                    </a:p>
                  </a:txBody>
                  <a:tcPr anchor="ctr">
                    <a:solidFill>
                      <a:schemeClr val="accent5">
                        <a:lumMod val="40000"/>
                        <a:lumOff val="60000"/>
                      </a:schemeClr>
                    </a:solidFill>
                  </a:tcPr>
                </a:tc>
              </a:tr>
              <a:tr h="370840">
                <a:tc>
                  <a:txBody>
                    <a:bodyPr/>
                    <a:lstStyle/>
                    <a:p>
                      <a:r>
                        <a:rPr lang="en-GB" sz="1800" kern="1200" dirty="0" smtClean="0">
                          <a:solidFill>
                            <a:schemeClr val="dk1"/>
                          </a:solidFill>
                          <a:latin typeface="+mn-lt"/>
                          <a:ea typeface="+mn-ea"/>
                          <a:cs typeface="+mn-cs"/>
                        </a:rPr>
                        <a:t>The game flowed smoothly</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olidFill>
                            <a:srgbClr val="FF0000"/>
                          </a:solidFill>
                          <a:sym typeface="Wingdings"/>
                        </a:rPr>
                        <a:t></a:t>
                      </a:r>
                      <a:endParaRPr lang="en-GB" sz="2000" dirty="0" smtClean="0">
                        <a:solidFill>
                          <a:srgbClr val="FF0000"/>
                        </a:solidFill>
                      </a:endParaRPr>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 was happy with the length of time to complete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r>
              <a:tr h="370840">
                <a:tc>
                  <a:txBody>
                    <a:bodyPr/>
                    <a:lstStyle/>
                    <a:p>
                      <a:r>
                        <a:rPr lang="en-GB" sz="1800" kern="1200" dirty="0" smtClean="0">
                          <a:solidFill>
                            <a:schemeClr val="dk1"/>
                          </a:solidFill>
                          <a:latin typeface="+mn-lt"/>
                          <a:ea typeface="+mn-ea"/>
                          <a:cs typeface="+mn-cs"/>
                        </a:rPr>
                        <a:t>I found it easy to move the player where I wanted</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algn="ctr"/>
                      <a:r>
                        <a:rPr lang="en-GB" sz="2000" dirty="0" smtClean="0">
                          <a:sym typeface="Wingdings"/>
                        </a:rPr>
                        <a:t></a:t>
                      </a:r>
                      <a:endParaRPr lang="en-GB" sz="20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 found the design attractive (characters, backgrounds, puzzles)</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ym typeface="Wingdings"/>
                        </a:rPr>
                        <a:t></a:t>
                      </a:r>
                      <a:endParaRPr lang="en-GB" sz="2000" dirty="0" smtClean="0"/>
                    </a:p>
                  </a:txBody>
                  <a:tcPr anchor="ctr">
                    <a:solidFill>
                      <a:schemeClr val="accent5">
                        <a:lumMod val="40000"/>
                        <a:lumOff val="60000"/>
                      </a:schemeClr>
                    </a:solidFill>
                  </a:tcPr>
                </a:tc>
              </a:tr>
              <a:tr h="370840">
                <a:tc>
                  <a:txBody>
                    <a:bodyPr/>
                    <a:lstStyle/>
                    <a:p>
                      <a:r>
                        <a:rPr lang="en-GB" sz="1800" kern="1200" dirty="0" smtClean="0">
                          <a:solidFill>
                            <a:schemeClr val="dk1"/>
                          </a:solidFill>
                          <a:latin typeface="+mn-lt"/>
                          <a:ea typeface="+mn-ea"/>
                          <a:cs typeface="+mn-cs"/>
                        </a:rPr>
                        <a:t>The game flowed well between platforms and puzzles</a:t>
                      </a:r>
                      <a:endParaRPr lang="en-GB" sz="1600" dirty="0"/>
                    </a:p>
                  </a:txBody>
                  <a:tcP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olidFill>
                            <a:srgbClr val="FF0000"/>
                          </a:solidFill>
                          <a:sym typeface="Wingdings"/>
                        </a:rPr>
                        <a:t></a:t>
                      </a:r>
                      <a:endParaRPr lang="en-GB" sz="1600" dirty="0" smtClean="0">
                        <a:solidFill>
                          <a:srgbClr val="FF0000"/>
                        </a:solidFill>
                      </a:endParaRPr>
                    </a:p>
                  </a:txBody>
                  <a:tcPr anchor="ctr">
                    <a:solidFill>
                      <a:schemeClr val="accent5">
                        <a:lumMod val="20000"/>
                        <a:lumOff val="80000"/>
                      </a:schemeClr>
                    </a:solidFill>
                  </a:tcPr>
                </a:tc>
                <a:tc>
                  <a:txBody>
                    <a:bodyPr/>
                    <a:lstStyle/>
                    <a:p>
                      <a:pPr algn="ctr"/>
                      <a:endParaRPr lang="en-GB" sz="1600" dirty="0"/>
                    </a:p>
                  </a:txBody>
                  <a:tcPr anchor="ctr">
                    <a:solidFill>
                      <a:schemeClr val="accent5">
                        <a:lumMod val="20000"/>
                        <a:lumOff val="80000"/>
                      </a:schemeClr>
                    </a:solidFill>
                  </a:tcPr>
                </a:tc>
              </a:tr>
              <a:tr h="370840">
                <a:tc>
                  <a:txBody>
                    <a:bodyPr/>
                    <a:lstStyle/>
                    <a:p>
                      <a:r>
                        <a:rPr lang="en-GB" sz="1800" kern="1200" dirty="0" smtClean="0">
                          <a:solidFill>
                            <a:schemeClr val="dk1"/>
                          </a:solidFill>
                          <a:latin typeface="+mn-lt"/>
                          <a:ea typeface="+mn-ea"/>
                          <a:cs typeface="+mn-cs"/>
                        </a:rPr>
                        <a:t>I thought the idea of the Christmas room integrated well with the game</a:t>
                      </a:r>
                      <a:endParaRPr lang="en-GB" sz="1600" dirty="0"/>
                    </a:p>
                  </a:txBody>
                  <a:tcP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2000" dirty="0" smtClean="0"/>
                    </a:p>
                  </a:txBody>
                  <a:tcPr anchor="ctr">
                    <a:solidFill>
                      <a:schemeClr val="accent5">
                        <a:lumMod val="40000"/>
                        <a:lumOff val="60000"/>
                      </a:schemeClr>
                    </a:solidFill>
                  </a:tcPr>
                </a:tc>
                <a:tc>
                  <a:txBody>
                    <a:bodyPr/>
                    <a:lstStyle/>
                    <a:p>
                      <a:pPr algn="ctr"/>
                      <a:endParaRPr lang="en-GB" sz="1600" dirty="0"/>
                    </a:p>
                  </a:txBody>
                  <a:tcPr anchor="ctr">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000" dirty="0" smtClean="0">
                          <a:solidFill>
                            <a:srgbClr val="FF0000"/>
                          </a:solidFill>
                          <a:sym typeface="Wingdings"/>
                        </a:rPr>
                        <a:t></a:t>
                      </a:r>
                      <a:endParaRPr lang="en-GB" sz="1200" dirty="0" smtClean="0">
                        <a:solidFill>
                          <a:srgbClr val="FF0000"/>
                        </a:solidFill>
                      </a:endParaRPr>
                    </a:p>
                  </a:txBody>
                  <a:tcPr anchor="ctr">
                    <a:solidFill>
                      <a:schemeClr val="accent5">
                        <a:lumMod val="40000"/>
                        <a:lumOff val="60000"/>
                      </a:schemeClr>
                    </a:solidFill>
                  </a:tcPr>
                </a:tc>
              </a:tr>
            </a:tbl>
          </a:graphicData>
        </a:graphic>
      </p:graphicFrame>
      <p:sp>
        <p:nvSpPr>
          <p:cNvPr id="13" name="TextBox 12"/>
          <p:cNvSpPr txBox="1"/>
          <p:nvPr/>
        </p:nvSpPr>
        <p:spPr>
          <a:xfrm>
            <a:off x="881026" y="5786454"/>
            <a:ext cx="10215634" cy="338554"/>
          </a:xfrm>
          <a:prstGeom prst="rect">
            <a:avLst/>
          </a:prstGeom>
          <a:noFill/>
        </p:spPr>
        <p:txBody>
          <a:bodyPr wrap="square" rtlCol="0">
            <a:spAutoFit/>
          </a:bodyPr>
          <a:lstStyle/>
          <a:p>
            <a:r>
              <a:rPr lang="en-GB" sz="1600" i="1" dirty="0" smtClean="0"/>
              <a:t>Based on feedback from a </a:t>
            </a:r>
            <a:r>
              <a:rPr lang="en-GB" sz="1600" i="1" dirty="0" smtClean="0"/>
              <a:t>same single </a:t>
            </a:r>
            <a:r>
              <a:rPr lang="en-GB" sz="1600" i="1" dirty="0" smtClean="0"/>
              <a:t>tester, </a:t>
            </a:r>
            <a:r>
              <a:rPr lang="en-GB" sz="1600" i="1" dirty="0" smtClean="0"/>
              <a:t>after we </a:t>
            </a:r>
            <a:r>
              <a:rPr lang="en-GB" sz="1600" i="1" dirty="0" smtClean="0"/>
              <a:t>did all the fixes arising from their observations</a:t>
            </a:r>
            <a:endParaRPr lang="en-GB" sz="1600" i="1" dirty="0"/>
          </a:p>
        </p:txBody>
      </p:sp>
    </p:spTree>
    <p:extLst>
      <p:ext uri="{BB962C8B-B14F-4D97-AF65-F5344CB8AC3E}">
        <p14:creationId xmlns="" xmlns:p14="http://schemas.microsoft.com/office/powerpoint/2010/main" val="208377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mn-lt"/>
              </a:rPr>
              <a:t>	Project </a:t>
            </a:r>
            <a:r>
              <a:rPr lang="en-GB" dirty="0">
                <a:latin typeface="+mn-lt"/>
              </a:rPr>
              <a:t>Evaluation </a:t>
            </a:r>
            <a:r>
              <a:rPr lang="en-GB" dirty="0" smtClean="0">
                <a:latin typeface="+mn-lt"/>
              </a:rPr>
              <a:t>- Val	</a:t>
            </a:r>
            <a:r>
              <a:rPr lang="en-GB" i="1" dirty="0" smtClean="0">
                <a:latin typeface="+mn-lt"/>
              </a:rPr>
              <a:t>(5)</a:t>
            </a:r>
            <a:endParaRPr lang="en-GB" i="1" dirty="0">
              <a:latin typeface="+mn-lt"/>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838200" y="928670"/>
            <a:ext cx="10515600" cy="5430185"/>
          </a:xfrm>
          <a:solidFill>
            <a:schemeClr val="bg1"/>
          </a:solidFill>
          <a:ln>
            <a:solidFill>
              <a:schemeClr val="tx1"/>
            </a:solidFill>
          </a:ln>
        </p:spPr>
        <p:txBody>
          <a:bodyPr/>
          <a:lstStyle/>
          <a:p>
            <a:r>
              <a:rPr lang="en-GB" dirty="0" smtClean="0"/>
              <a:t>Everyone </a:t>
            </a:r>
            <a:r>
              <a:rPr lang="en-GB" dirty="0"/>
              <a:t>worked well together – </a:t>
            </a:r>
            <a:r>
              <a:rPr lang="en-GB" dirty="0" smtClean="0"/>
              <a:t>frequent, useful messaging; </a:t>
            </a:r>
            <a:r>
              <a:rPr lang="en-GB" dirty="0"/>
              <a:t>weekly workshops </a:t>
            </a:r>
            <a:r>
              <a:rPr lang="en-GB" dirty="0" smtClean="0"/>
              <a:t>achieved a lot and were enjoyable</a:t>
            </a:r>
            <a:endParaRPr lang="en-GB" dirty="0"/>
          </a:p>
          <a:p>
            <a:r>
              <a:rPr lang="en-GB" dirty="0" smtClean="0"/>
              <a:t>Felt </a:t>
            </a:r>
            <a:r>
              <a:rPr lang="en-GB" dirty="0"/>
              <a:t>bad that Leo spent so much time generating graphics and didn’t get to code</a:t>
            </a:r>
          </a:p>
          <a:p>
            <a:r>
              <a:rPr lang="en-GB" dirty="0"/>
              <a:t>Developed collaborative work skills and </a:t>
            </a:r>
            <a:r>
              <a:rPr lang="en-GB" dirty="0" smtClean="0"/>
              <a:t>use </a:t>
            </a:r>
            <a:r>
              <a:rPr lang="en-GB" dirty="0"/>
              <a:t>of git version control</a:t>
            </a:r>
          </a:p>
        </p:txBody>
      </p:sp>
    </p:spTree>
    <p:extLst>
      <p:ext uri="{BB962C8B-B14F-4D97-AF65-F5344CB8AC3E}">
        <p14:creationId xmlns="" xmlns:p14="http://schemas.microsoft.com/office/powerpoint/2010/main" val="387520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8750" algn="r"/>
              </a:tabLst>
            </a:pPr>
            <a:r>
              <a:rPr lang="en-GB" dirty="0" smtClean="0">
                <a:latin typeface="Bodoni MT" panose="02070603080606020203" pitchFamily="18" charset="0"/>
              </a:rPr>
              <a:t>	Project </a:t>
            </a:r>
            <a:r>
              <a:rPr lang="en-GB" dirty="0">
                <a:latin typeface="Bodoni MT" panose="02070603080606020203" pitchFamily="18" charset="0"/>
              </a:rPr>
              <a:t>Evaluation </a:t>
            </a:r>
            <a:r>
              <a:rPr lang="en-GB" dirty="0" smtClean="0">
                <a:latin typeface="Bodoni MT" panose="02070603080606020203" pitchFamily="18" charset="0"/>
              </a:rPr>
              <a:t>- Ben	</a:t>
            </a:r>
            <a:r>
              <a:rPr lang="en-GB" i="1" dirty="0" smtClean="0">
                <a:latin typeface="Bodoni MT" panose="02070603080606020203" pitchFamily="18" charset="0"/>
              </a:rPr>
              <a:t>(5)</a:t>
            </a:r>
            <a:endParaRPr lang="en-GB" i="1" dirty="0">
              <a:latin typeface="Bodoni MT" panose="02070603080606020203" pitchFamily="18" charset="0"/>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normAutofit/>
          </a:bodyPr>
          <a:lstStyle/>
          <a:p>
            <a:pPr marL="0" indent="0">
              <a:buNone/>
            </a:pPr>
            <a:r>
              <a:rPr lang="en-GB" dirty="0"/>
              <a:t>Despite having some small scale leadership experience in the past, I thoroughly enjoyed taking the role of team leader in this longer and more in-depth assignment.</a:t>
            </a:r>
          </a:p>
          <a:p>
            <a:pPr marL="0" indent="0">
              <a:buNone/>
            </a:pPr>
            <a:r>
              <a:rPr lang="en-GB" dirty="0"/>
              <a:t>Personally, I found that I was not always able to accurately describe my mental image of a task to my teammates, and developed methods such as forming reference material, creating lists and diagrams to help others better understand my intentions.</a:t>
            </a:r>
          </a:p>
          <a:p>
            <a:pPr marL="0" indent="0">
              <a:buNone/>
            </a:pPr>
            <a:r>
              <a:rPr lang="en-GB" dirty="0"/>
              <a:t>I tried to be fair when dividing tasks between group members and always double-checked for their own opinions on the tasks they’d been assigned.</a:t>
            </a:r>
          </a:p>
          <a:p>
            <a:pPr marL="0" indent="0">
              <a:buNone/>
            </a:pPr>
            <a:r>
              <a:rPr lang="en-GB" dirty="0"/>
              <a:t>I also enjoyed the challenge of translating real-life tangible puzzles that I used to complete as a child onto a computer-orientated format.</a:t>
            </a:r>
          </a:p>
        </p:txBody>
      </p:sp>
    </p:spTree>
    <p:extLst>
      <p:ext uri="{BB962C8B-B14F-4D97-AF65-F5344CB8AC3E}">
        <p14:creationId xmlns="" xmlns:p14="http://schemas.microsoft.com/office/powerpoint/2010/main" val="246774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733164" y="478172"/>
            <a:ext cx="10709192" cy="6022662"/>
            <a:chOff x="733164" y="642551"/>
            <a:chExt cx="10709192" cy="6022662"/>
          </a:xfrm>
        </p:grpSpPr>
        <p:grpSp>
          <p:nvGrpSpPr>
            <p:cNvPr id="6" name="Group 5"/>
            <p:cNvGrpSpPr/>
            <p:nvPr/>
          </p:nvGrpSpPr>
          <p:grpSpPr>
            <a:xfrm>
              <a:off x="741405" y="642551"/>
              <a:ext cx="10700951" cy="6022662"/>
              <a:chOff x="1219200" y="3331463"/>
              <a:chExt cx="9753600" cy="3333750"/>
            </a:xfrm>
          </p:grpSpPr>
          <p:pic>
            <p:nvPicPr>
              <p:cNvPr id="4" name="Picture 3" descr="background.png"/>
              <p:cNvPicPr>
                <a:picLocks noChangeAspect="1"/>
              </p:cNvPicPr>
              <p:nvPr/>
            </p:nvPicPr>
            <p:blipFill>
              <a:blip r:embed="rId2"/>
              <a:stretch>
                <a:fillRect/>
              </a:stretch>
            </p:blipFill>
            <p:spPr>
              <a:xfrm>
                <a:off x="1219200" y="3331463"/>
                <a:ext cx="9753600" cy="3333750"/>
              </a:xfrm>
              <a:prstGeom prst="rect">
                <a:avLst/>
              </a:prstGeom>
            </p:spPr>
          </p:pic>
          <p:pic>
            <p:nvPicPr>
              <p:cNvPr id="5" name="Picture 4" descr="background.png"/>
              <p:cNvPicPr>
                <a:picLocks noChangeAspect="1"/>
              </p:cNvPicPr>
              <p:nvPr/>
            </p:nvPicPr>
            <p:blipFill>
              <a:blip r:embed="rId3"/>
              <a:srcRect/>
              <a:stretch>
                <a:fillRect/>
              </a:stretch>
            </p:blipFill>
            <p:spPr>
              <a:xfrm>
                <a:off x="2100649" y="3731740"/>
                <a:ext cx="5647038" cy="2471351"/>
              </a:xfrm>
              <a:prstGeom prst="rect">
                <a:avLst/>
              </a:prstGeom>
            </p:spPr>
          </p:pic>
        </p:grpSp>
        <p:pic>
          <p:nvPicPr>
            <p:cNvPr id="7" name="Picture 6" descr="Santa_Elf_Running12.png"/>
            <p:cNvPicPr>
              <a:picLocks noChangeAspect="1"/>
            </p:cNvPicPr>
            <p:nvPr/>
          </p:nvPicPr>
          <p:blipFill>
            <a:blip r:embed="rId4"/>
            <a:stretch>
              <a:fillRect/>
            </a:stretch>
          </p:blipFill>
          <p:spPr>
            <a:xfrm>
              <a:off x="9034952" y="5673896"/>
              <a:ext cx="597036" cy="749471"/>
            </a:xfrm>
            <a:prstGeom prst="rect">
              <a:avLst/>
            </a:prstGeom>
          </p:spPr>
        </p:pic>
        <p:sp>
          <p:nvSpPr>
            <p:cNvPr id="8" name="TextBox 7"/>
            <p:cNvSpPr txBox="1"/>
            <p:nvPr/>
          </p:nvSpPr>
          <p:spPr>
            <a:xfrm>
              <a:off x="741405" y="1606374"/>
              <a:ext cx="10700951" cy="1107996"/>
            </a:xfrm>
            <a:prstGeom prst="rect">
              <a:avLst/>
            </a:prstGeom>
            <a:noFill/>
          </p:spPr>
          <p:txBody>
            <a:bodyPr wrap="square" rtlCol="0">
              <a:spAutoFit/>
            </a:bodyPr>
            <a:lstStyle/>
            <a:p>
              <a:pPr algn="ctr"/>
              <a:r>
                <a:rPr lang="en-GB" sz="6600" dirty="0" smtClean="0">
                  <a:solidFill>
                    <a:schemeClr val="bg1"/>
                  </a:solidFill>
                </a:rPr>
                <a:t>D2 Presentation</a:t>
              </a:r>
              <a:endParaRPr lang="en-GB" sz="6600" dirty="0">
                <a:solidFill>
                  <a:schemeClr val="bg1"/>
                </a:solidFill>
              </a:endParaRPr>
            </a:p>
          </p:txBody>
        </p:sp>
        <p:sp>
          <p:nvSpPr>
            <p:cNvPr id="9" name="TextBox 8"/>
            <p:cNvSpPr txBox="1"/>
            <p:nvPr/>
          </p:nvSpPr>
          <p:spPr>
            <a:xfrm>
              <a:off x="733167" y="3983012"/>
              <a:ext cx="10700951" cy="1569660"/>
            </a:xfrm>
            <a:prstGeom prst="rect">
              <a:avLst/>
            </a:prstGeom>
            <a:noFill/>
          </p:spPr>
          <p:txBody>
            <a:bodyPr wrap="square" rtlCol="0">
              <a:spAutoFit/>
            </a:bodyPr>
            <a:lstStyle/>
            <a:p>
              <a:pPr algn="ctr"/>
              <a:r>
                <a:rPr lang="en-GB" sz="4000" dirty="0" smtClean="0">
                  <a:solidFill>
                    <a:schemeClr val="bg1"/>
                  </a:solidFill>
                </a:rPr>
                <a:t>Group A3</a:t>
              </a:r>
            </a:p>
            <a:p>
              <a:pPr algn="ctr"/>
              <a:r>
                <a:rPr lang="en-GB" sz="2800" dirty="0" smtClean="0">
                  <a:solidFill>
                    <a:schemeClr val="bg1"/>
                  </a:solidFill>
                </a:rPr>
                <a:t>Alex </a:t>
              </a:r>
              <a:r>
                <a:rPr lang="en-GB" sz="2800" dirty="0" err="1" smtClean="0">
                  <a:solidFill>
                    <a:schemeClr val="bg1"/>
                  </a:solidFill>
                </a:rPr>
                <a:t>Carolan</a:t>
              </a:r>
              <a:r>
                <a:rPr lang="en-GB" sz="2800" dirty="0" smtClean="0">
                  <a:solidFill>
                    <a:schemeClr val="bg1"/>
                  </a:solidFill>
                </a:rPr>
                <a:t>, </a:t>
              </a:r>
              <a:r>
                <a:rPr lang="en-GB" sz="2800" dirty="0" err="1" smtClean="0">
                  <a:solidFill>
                    <a:schemeClr val="bg1"/>
                  </a:solidFill>
                </a:rPr>
                <a:t>Matty</a:t>
              </a:r>
              <a:r>
                <a:rPr lang="en-GB" sz="2800" dirty="0" smtClean="0">
                  <a:solidFill>
                    <a:schemeClr val="bg1"/>
                  </a:solidFill>
                </a:rPr>
                <a:t> Conway, Gary Fung, </a:t>
              </a:r>
              <a:br>
                <a:rPr lang="en-GB" sz="2800" dirty="0" smtClean="0">
                  <a:solidFill>
                    <a:schemeClr val="bg1"/>
                  </a:solidFill>
                </a:rPr>
              </a:br>
              <a:r>
                <a:rPr lang="en-GB" sz="2800" dirty="0" smtClean="0">
                  <a:solidFill>
                    <a:schemeClr val="bg1"/>
                  </a:solidFill>
                </a:rPr>
                <a:t>Leo Lam, Ben Kendall, Val Williams</a:t>
              </a:r>
              <a:endParaRPr lang="en-GB" sz="4400" dirty="0">
                <a:solidFill>
                  <a:schemeClr val="bg1"/>
                </a:solidFill>
              </a:endParaRPr>
            </a:p>
          </p:txBody>
        </p:sp>
        <p:sp>
          <p:nvSpPr>
            <p:cNvPr id="10" name="TextBox 9"/>
            <p:cNvSpPr txBox="1"/>
            <p:nvPr/>
          </p:nvSpPr>
          <p:spPr>
            <a:xfrm>
              <a:off x="733164" y="2734977"/>
              <a:ext cx="10700951" cy="1107996"/>
            </a:xfrm>
            <a:prstGeom prst="rect">
              <a:avLst/>
            </a:prstGeom>
            <a:noFill/>
          </p:spPr>
          <p:txBody>
            <a:bodyPr wrap="square" rtlCol="0">
              <a:spAutoFit/>
            </a:bodyPr>
            <a:lstStyle/>
            <a:p>
              <a:pPr algn="ctr"/>
              <a:r>
                <a:rPr lang="en-GB" sz="6600" dirty="0" smtClean="0">
                  <a:solidFill>
                    <a:srgbClr val="7030A0"/>
                  </a:solidFill>
                </a:rPr>
                <a:t>The Christmas Game</a:t>
              </a:r>
              <a:endParaRPr lang="en-GB" sz="6600" dirty="0">
                <a:solidFill>
                  <a:srgbClr val="7030A0"/>
                </a:solidFill>
              </a:endParaRPr>
            </a:p>
          </p:txBody>
        </p:sp>
        <p:pic>
          <p:nvPicPr>
            <p:cNvPr id="11" name="Picture 10">
              <a:extLst>
                <a:ext uri="{FF2B5EF4-FFF2-40B4-BE49-F238E27FC236}">
                  <a16:creationId xmlns="" xmlns:a16="http://schemas.microsoft.com/office/drawing/2014/main" id="{17AE45ED-A673-4FA2-B597-465724426CB5}"/>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250791" y="2931974"/>
              <a:ext cx="304800" cy="285750"/>
            </a:xfrm>
            <a:prstGeom prst="rect">
              <a:avLst/>
            </a:prstGeom>
          </p:spPr>
        </p:pic>
        <p:pic>
          <p:nvPicPr>
            <p:cNvPr id="12" name="Picture 11">
              <a:extLst>
                <a:ext uri="{FF2B5EF4-FFF2-40B4-BE49-F238E27FC236}">
                  <a16:creationId xmlns="" xmlns:a16="http://schemas.microsoft.com/office/drawing/2014/main" id="{17AE45ED-A673-4FA2-B597-465724426CB5}"/>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1646207" y="2944331"/>
              <a:ext cx="304800" cy="285750"/>
            </a:xfrm>
            <a:prstGeom prst="rect">
              <a:avLst/>
            </a:prstGeom>
          </p:spPr>
        </p:pic>
        <p:pic>
          <p:nvPicPr>
            <p:cNvPr id="13" name="Picture 12">
              <a:extLst>
                <a:ext uri="{FF2B5EF4-FFF2-40B4-BE49-F238E27FC236}">
                  <a16:creationId xmlns="" xmlns:a16="http://schemas.microsoft.com/office/drawing/2014/main" id="{17AE45ED-A673-4FA2-B597-465724426CB5}"/>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2029266" y="2944330"/>
              <a:ext cx="304800" cy="285750"/>
            </a:xfrm>
            <a:prstGeom prst="rect">
              <a:avLst/>
            </a:prstGeom>
          </p:spPr>
        </p:pic>
        <p:pic>
          <p:nvPicPr>
            <p:cNvPr id="14" name="Picture 13">
              <a:extLst>
                <a:ext uri="{FF2B5EF4-FFF2-40B4-BE49-F238E27FC236}">
                  <a16:creationId xmlns="" xmlns:a16="http://schemas.microsoft.com/office/drawing/2014/main" id="{23C87C0A-6BB6-4417-AAE8-9B7AE0A10355}"/>
                </a:ext>
              </a:extLst>
            </p:cNvPr>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flipH="1">
              <a:off x="2051413" y="1702934"/>
              <a:ext cx="352425" cy="333375"/>
            </a:xfrm>
            <a:prstGeom prst="rect">
              <a:avLst/>
            </a:prstGeom>
          </p:spPr>
        </p:pic>
        <p:pic>
          <p:nvPicPr>
            <p:cNvPr id="15" name="Picture 14" descr="Star.png"/>
            <p:cNvPicPr>
              <a:picLocks noChangeAspect="1"/>
            </p:cNvPicPr>
            <p:nvPr/>
          </p:nvPicPr>
          <p:blipFill>
            <a:blip r:embed="rId7"/>
            <a:stretch>
              <a:fillRect/>
            </a:stretch>
          </p:blipFill>
          <p:spPr>
            <a:xfrm>
              <a:off x="7346949" y="2876173"/>
              <a:ext cx="241355" cy="215949"/>
            </a:xfrm>
            <a:prstGeom prst="rect">
              <a:avLst/>
            </a:prstGeom>
          </p:spPr>
        </p:pic>
        <p:pic>
          <p:nvPicPr>
            <p:cNvPr id="16" name="Picture 15" descr="Star.png"/>
            <p:cNvPicPr>
              <a:picLocks noChangeAspect="1"/>
            </p:cNvPicPr>
            <p:nvPr/>
          </p:nvPicPr>
          <p:blipFill>
            <a:blip r:embed="rId7"/>
            <a:stretch>
              <a:fillRect/>
            </a:stretch>
          </p:blipFill>
          <p:spPr>
            <a:xfrm>
              <a:off x="3816963" y="2880289"/>
              <a:ext cx="241355" cy="215949"/>
            </a:xfrm>
            <a:prstGeom prst="rect">
              <a:avLst/>
            </a:prstGeom>
          </p:spPr>
        </p:pic>
        <p:pic>
          <p:nvPicPr>
            <p:cNvPr id="17" name="Picture 16" descr="OpenScroll.png"/>
            <p:cNvPicPr>
              <a:picLocks noChangeAspect="1"/>
            </p:cNvPicPr>
            <p:nvPr/>
          </p:nvPicPr>
          <p:blipFill>
            <a:blip r:embed="rId8"/>
            <a:stretch>
              <a:fillRect/>
            </a:stretch>
          </p:blipFill>
          <p:spPr>
            <a:xfrm>
              <a:off x="10025090" y="1428736"/>
              <a:ext cx="457200" cy="628650"/>
            </a:xfrm>
            <a:prstGeom prst="rect">
              <a:avLst/>
            </a:prstGeom>
          </p:spPr>
        </p:pic>
        <p:pic>
          <p:nvPicPr>
            <p:cNvPr id="18" name="Picture 17" descr="LockScroll.png"/>
            <p:cNvPicPr>
              <a:picLocks noChangeAspect="1"/>
            </p:cNvPicPr>
            <p:nvPr/>
          </p:nvPicPr>
          <p:blipFill>
            <a:blip r:embed="rId9"/>
            <a:stretch>
              <a:fillRect/>
            </a:stretch>
          </p:blipFill>
          <p:spPr>
            <a:xfrm>
              <a:off x="1452530" y="1428736"/>
              <a:ext cx="457200" cy="628650"/>
            </a:xfrm>
            <a:prstGeom prst="rect">
              <a:avLst/>
            </a:prstGeom>
          </p:spPr>
        </p:pic>
        <p:pic>
          <p:nvPicPr>
            <p:cNvPr id="21" name="Picture 20" descr="presents.png"/>
            <p:cNvPicPr>
              <a:picLocks noChangeAspect="1"/>
            </p:cNvPicPr>
            <p:nvPr/>
          </p:nvPicPr>
          <p:blipFill>
            <a:blip r:embed="rId10"/>
            <a:stretch>
              <a:fillRect/>
            </a:stretch>
          </p:blipFill>
          <p:spPr>
            <a:xfrm>
              <a:off x="1523968" y="5143512"/>
              <a:ext cx="738192" cy="738192"/>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838199" y="365125"/>
            <a:ext cx="10544213" cy="566053"/>
          </a:xfrm>
          <a:ln>
            <a:solidFill>
              <a:schemeClr val="tx1"/>
            </a:solidFill>
          </a:ln>
        </p:spPr>
        <p:txBody>
          <a:bodyPr>
            <a:normAutofit fontScale="90000"/>
          </a:bodyPr>
          <a:lstStyle/>
          <a:p>
            <a:pPr>
              <a:tabLst>
                <a:tab pos="5207000" algn="ctr"/>
                <a:tab pos="10367963" algn="r"/>
              </a:tabLst>
            </a:pPr>
            <a:r>
              <a:rPr lang="en-GB" dirty="0" smtClean="0">
                <a:latin typeface="+mn-lt"/>
              </a:rPr>
              <a:t>	Planning </a:t>
            </a:r>
            <a:r>
              <a:rPr lang="en-GB" dirty="0">
                <a:latin typeface="+mn-lt"/>
              </a:rPr>
              <a:t>and </a:t>
            </a:r>
            <a:r>
              <a:rPr lang="en-GB" dirty="0" smtClean="0">
                <a:latin typeface="+mn-lt"/>
              </a:rPr>
              <a:t>Ideas	</a:t>
            </a:r>
            <a:r>
              <a:rPr lang="en-GB" i="1" dirty="0" smtClean="0">
                <a:latin typeface="+mn-lt"/>
              </a:rPr>
              <a:t>(1)</a:t>
            </a:r>
            <a:endParaRPr lang="en-GB" i="1" dirty="0">
              <a:latin typeface="+mn-lt"/>
            </a:endParaRPr>
          </a:p>
        </p:txBody>
      </p:sp>
      <p:pic>
        <p:nvPicPr>
          <p:cNvPr id="5" name="Picture 4">
            <a:extLst>
              <a:ext uri="{FF2B5EF4-FFF2-40B4-BE49-F238E27FC236}">
                <a16:creationId xmlns="" xmlns:a16="http://schemas.microsoft.com/office/drawing/2014/main" id="{020817A5-9300-4D98-B692-D6147E3BD93A}"/>
              </a:ext>
            </a:extLst>
          </p:cNvPr>
          <p:cNvPicPr/>
          <p:nvPr/>
        </p:nvPicPr>
        <p:blipFill>
          <a:blip r:embed="rId3" cstate="print">
            <a:extLst>
              <a:ext uri="{28A0092B-C50C-407E-A947-70E740481C1C}">
                <a14:useLocalDpi xmlns="" xmlns:a14="http://schemas.microsoft.com/office/drawing/2010/main" val="0"/>
              </a:ext>
            </a:extLst>
          </a:blip>
          <a:stretch>
            <a:fillRect/>
          </a:stretch>
        </p:blipFill>
        <p:spPr>
          <a:xfrm>
            <a:off x="838199" y="931178"/>
            <a:ext cx="5257801" cy="2860646"/>
          </a:xfrm>
          <a:prstGeom prst="rect">
            <a:avLst/>
          </a:prstGeom>
          <a:ln>
            <a:solidFill>
              <a:schemeClr val="tx1"/>
            </a:solidFill>
          </a:ln>
        </p:spPr>
      </p:pic>
      <p:pic>
        <p:nvPicPr>
          <p:cNvPr id="7" name="Content Placeholder 6">
            <a:extLst>
              <a:ext uri="{FF2B5EF4-FFF2-40B4-BE49-F238E27FC236}">
                <a16:creationId xmlns="" xmlns:a16="http://schemas.microsoft.com/office/drawing/2014/main" id="{70CDBECA-B97D-4C2C-AC55-CFFC02982EF8}"/>
              </a:ext>
            </a:extLst>
          </p:cNvPr>
          <p:cNvPicPr>
            <a:picLocks noGrp="1"/>
          </p:cNvPicPr>
          <p:nvPr>
            <p:ph idx="1"/>
          </p:nvPr>
        </p:nvPicPr>
        <p:blipFill>
          <a:blip r:embed="rId4" cstate="print">
            <a:extLst>
              <a:ext uri="{28A0092B-C50C-407E-A947-70E740481C1C}">
                <a14:useLocalDpi xmlns="" xmlns:a14="http://schemas.microsoft.com/office/drawing/2010/main" val="0"/>
              </a:ext>
            </a:extLst>
          </a:blip>
          <a:stretch>
            <a:fillRect/>
          </a:stretch>
        </p:blipFill>
        <p:spPr>
          <a:xfrm>
            <a:off x="6095998" y="931178"/>
            <a:ext cx="5286414" cy="2860646"/>
          </a:xfrm>
          <a:prstGeom prst="rect">
            <a:avLst/>
          </a:prstGeom>
          <a:ln>
            <a:solidFill>
              <a:schemeClr val="tx1"/>
            </a:solidFill>
          </a:ln>
        </p:spPr>
      </p:pic>
      <p:pic>
        <p:nvPicPr>
          <p:cNvPr id="8" name="Picture 7">
            <a:extLst>
              <a:ext uri="{FF2B5EF4-FFF2-40B4-BE49-F238E27FC236}">
                <a16:creationId xmlns="" xmlns:a16="http://schemas.microsoft.com/office/drawing/2014/main" id="{31976AD6-994F-4EFA-9220-B0F8E43BE61B}"/>
              </a:ext>
            </a:extLst>
          </p:cNvPr>
          <p:cNvPicPr/>
          <p:nvPr/>
        </p:nvPicPr>
        <p:blipFill>
          <a:blip r:embed="rId5" cstate="print">
            <a:extLst>
              <a:ext uri="{28A0092B-C50C-407E-A947-70E740481C1C}">
                <a14:useLocalDpi xmlns="" xmlns:a14="http://schemas.microsoft.com/office/drawing/2010/main" val="0"/>
              </a:ext>
            </a:extLst>
          </a:blip>
          <a:stretch>
            <a:fillRect/>
          </a:stretch>
        </p:blipFill>
        <p:spPr>
          <a:xfrm>
            <a:off x="838199" y="3791823"/>
            <a:ext cx="5257798" cy="2860645"/>
          </a:xfrm>
          <a:prstGeom prst="rect">
            <a:avLst/>
          </a:prstGeom>
          <a:ln>
            <a:solidFill>
              <a:schemeClr val="tx1"/>
            </a:solidFill>
          </a:ln>
        </p:spPr>
      </p:pic>
      <p:pic>
        <p:nvPicPr>
          <p:cNvPr id="9" name="Picture 8">
            <a:extLst>
              <a:ext uri="{FF2B5EF4-FFF2-40B4-BE49-F238E27FC236}">
                <a16:creationId xmlns="" xmlns:a16="http://schemas.microsoft.com/office/drawing/2014/main" id="{2820CE08-0969-4652-A714-794DE1C22F36}"/>
              </a:ext>
            </a:extLst>
          </p:cNvPr>
          <p:cNvPicPr>
            <a:picLocks noChangeAspect="1"/>
          </p:cNvPicPr>
          <p:nvPr/>
        </p:nvPicPr>
        <p:blipFill rotWithShape="1">
          <a:blip r:embed="rId6" cstate="print">
            <a:extLst>
              <a:ext uri="{28A0092B-C50C-407E-A947-70E740481C1C}">
                <a14:useLocalDpi xmlns="" xmlns:a14="http://schemas.microsoft.com/office/drawing/2010/main" val="0"/>
              </a:ext>
            </a:extLst>
          </a:blip>
          <a:srcRect/>
          <a:stretch/>
        </p:blipFill>
        <p:spPr bwMode="auto">
          <a:xfrm>
            <a:off x="6096000" y="3786190"/>
            <a:ext cx="5286412" cy="2848757"/>
          </a:xfrm>
          <a:prstGeom prst="rect">
            <a:avLst/>
          </a:prstGeom>
          <a:ln>
            <a:solidFill>
              <a:schemeClr val="tx1"/>
            </a:solidFill>
          </a:ln>
          <a:extLst>
            <a:ext uri="{53640926-AAD7-44D8-BBD7-CCE9431645EC}">
              <a14:shadowObscured xmlns="" xmlns:a14="http://schemas.microsoft.com/office/drawing/2010/main"/>
            </a:ext>
          </a:extLst>
        </p:spPr>
      </p:pic>
      <p:sp>
        <p:nvSpPr>
          <p:cNvPr id="10" name="TextBox 9"/>
          <p:cNvSpPr txBox="1"/>
          <p:nvPr/>
        </p:nvSpPr>
        <p:spPr>
          <a:xfrm>
            <a:off x="8167702" y="3786190"/>
            <a:ext cx="1717265" cy="369332"/>
          </a:xfrm>
          <a:prstGeom prst="rect">
            <a:avLst/>
          </a:prstGeom>
          <a:noFill/>
        </p:spPr>
        <p:txBody>
          <a:bodyPr wrap="square" rtlCol="0">
            <a:spAutoFit/>
          </a:bodyPr>
          <a:lstStyle/>
          <a:p>
            <a:r>
              <a:rPr lang="en-GB" dirty="0" smtClean="0">
                <a:solidFill>
                  <a:schemeClr val="bg1"/>
                </a:solidFill>
              </a:rPr>
              <a:t>Turtle Odyssey</a:t>
            </a:r>
            <a:endParaRPr lang="en-GB" dirty="0">
              <a:solidFill>
                <a:schemeClr val="bg1"/>
              </a:solidFill>
            </a:endParaRPr>
          </a:p>
        </p:txBody>
      </p:sp>
      <p:sp>
        <p:nvSpPr>
          <p:cNvPr id="11" name="TextBox 10"/>
          <p:cNvSpPr txBox="1"/>
          <p:nvPr/>
        </p:nvSpPr>
        <p:spPr>
          <a:xfrm>
            <a:off x="10310842" y="1714488"/>
            <a:ext cx="1074323" cy="369332"/>
          </a:xfrm>
          <a:prstGeom prst="rect">
            <a:avLst/>
          </a:prstGeom>
          <a:noFill/>
        </p:spPr>
        <p:txBody>
          <a:bodyPr wrap="square" rtlCol="0">
            <a:spAutoFit/>
          </a:bodyPr>
          <a:lstStyle/>
          <a:p>
            <a:pPr algn="r"/>
            <a:r>
              <a:rPr lang="en-GB" dirty="0" err="1" smtClean="0">
                <a:solidFill>
                  <a:schemeClr val="bg1"/>
                </a:solidFill>
              </a:rPr>
              <a:t>Spelunky</a:t>
            </a:r>
            <a:endParaRPr lang="en-GB" dirty="0">
              <a:solidFill>
                <a:schemeClr val="bg1"/>
              </a:solidFill>
            </a:endParaRPr>
          </a:p>
        </p:txBody>
      </p:sp>
      <p:sp>
        <p:nvSpPr>
          <p:cNvPr id="12" name="TextBox 11"/>
          <p:cNvSpPr txBox="1"/>
          <p:nvPr/>
        </p:nvSpPr>
        <p:spPr>
          <a:xfrm>
            <a:off x="2881290" y="928670"/>
            <a:ext cx="2071702" cy="369332"/>
          </a:xfrm>
          <a:prstGeom prst="rect">
            <a:avLst/>
          </a:prstGeom>
          <a:noFill/>
        </p:spPr>
        <p:txBody>
          <a:bodyPr wrap="square" rtlCol="0">
            <a:spAutoFit/>
          </a:bodyPr>
          <a:lstStyle/>
          <a:p>
            <a:pPr algn="ctr"/>
            <a:r>
              <a:rPr lang="en-GB" dirty="0" smtClean="0"/>
              <a:t>Super Mario Bros</a:t>
            </a:r>
            <a:endParaRPr lang="en-GB" dirty="0"/>
          </a:p>
        </p:txBody>
      </p:sp>
      <p:sp>
        <p:nvSpPr>
          <p:cNvPr id="13" name="TextBox 12"/>
          <p:cNvSpPr txBox="1"/>
          <p:nvPr/>
        </p:nvSpPr>
        <p:spPr>
          <a:xfrm>
            <a:off x="4952992" y="3857628"/>
            <a:ext cx="1074323" cy="369332"/>
          </a:xfrm>
          <a:prstGeom prst="rect">
            <a:avLst/>
          </a:prstGeom>
          <a:noFill/>
        </p:spPr>
        <p:txBody>
          <a:bodyPr wrap="square" rtlCol="0">
            <a:spAutoFit/>
          </a:bodyPr>
          <a:lstStyle/>
          <a:p>
            <a:pPr algn="ctr"/>
            <a:r>
              <a:rPr lang="en-GB" dirty="0" smtClean="0"/>
              <a:t>Fez</a:t>
            </a:r>
            <a:endParaRPr lang="en-GB" dirty="0"/>
          </a:p>
        </p:txBody>
      </p:sp>
    </p:spTree>
    <p:extLst>
      <p:ext uri="{BB962C8B-B14F-4D97-AF65-F5344CB8AC3E}">
        <p14:creationId xmlns="" xmlns:p14="http://schemas.microsoft.com/office/powerpoint/2010/main" val="2515389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809588" y="365125"/>
            <a:ext cx="10501386" cy="566054"/>
          </a:xfrm>
          <a:ln>
            <a:solidFill>
              <a:schemeClr val="tx1"/>
            </a:solidFill>
          </a:ln>
        </p:spPr>
        <p:txBody>
          <a:bodyPr>
            <a:normAutofit fontScale="90000"/>
          </a:bodyPr>
          <a:lstStyle/>
          <a:p>
            <a:pPr>
              <a:tabLst>
                <a:tab pos="5207000" algn="ctr"/>
                <a:tab pos="10306050" algn="r"/>
              </a:tabLst>
            </a:pPr>
            <a:r>
              <a:rPr lang="en-GB" dirty="0" smtClean="0">
                <a:latin typeface="+mn-lt"/>
              </a:rPr>
              <a:t>	Description of Project &amp; Management	</a:t>
            </a:r>
            <a:r>
              <a:rPr lang="en-GB" i="1" dirty="0" smtClean="0">
                <a:latin typeface="+mn-lt"/>
              </a:rPr>
              <a:t>(1)</a:t>
            </a:r>
            <a:endParaRPr lang="en-GB" i="1" dirty="0">
              <a:latin typeface="+mn-lt"/>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809588" y="931179"/>
            <a:ext cx="4572032" cy="1140499"/>
          </a:xfrm>
          <a:ln>
            <a:solidFill>
              <a:schemeClr val="tx1"/>
            </a:solidFill>
          </a:ln>
        </p:spPr>
        <p:txBody>
          <a:bodyPr>
            <a:noAutofit/>
          </a:bodyPr>
          <a:lstStyle/>
          <a:p>
            <a:pPr marL="0" indent="0">
              <a:lnSpc>
                <a:spcPct val="100000"/>
              </a:lnSpc>
              <a:spcBef>
                <a:spcPts val="0"/>
              </a:spcBef>
              <a:buNone/>
            </a:pPr>
            <a:r>
              <a:rPr lang="en-GB" sz="2000" b="1" dirty="0" smtClean="0"/>
              <a:t>Style:  </a:t>
            </a:r>
            <a:r>
              <a:rPr lang="en-GB" sz="2000" dirty="0" smtClean="0"/>
              <a:t>2D </a:t>
            </a:r>
            <a:r>
              <a:rPr lang="en-GB" sz="2000" dirty="0"/>
              <a:t>Platforming &amp; Puzzle </a:t>
            </a:r>
            <a:r>
              <a:rPr lang="en-GB" sz="2000" dirty="0" smtClean="0"/>
              <a:t>Game</a:t>
            </a:r>
          </a:p>
          <a:p>
            <a:pPr marL="0" indent="0">
              <a:lnSpc>
                <a:spcPct val="100000"/>
              </a:lnSpc>
              <a:spcBef>
                <a:spcPts val="0"/>
              </a:spcBef>
              <a:buNone/>
            </a:pPr>
            <a:r>
              <a:rPr lang="en-GB" sz="2000" b="1" dirty="0" smtClean="0"/>
              <a:t>Audience:  </a:t>
            </a:r>
            <a:r>
              <a:rPr lang="en-GB" sz="2000" dirty="0" smtClean="0"/>
              <a:t>Family </a:t>
            </a:r>
            <a:r>
              <a:rPr lang="en-GB" sz="2000" dirty="0"/>
              <a:t>/ Children (ages 7+)</a:t>
            </a:r>
          </a:p>
          <a:p>
            <a:pPr marL="0" indent="0">
              <a:lnSpc>
                <a:spcPct val="100000"/>
              </a:lnSpc>
              <a:spcBef>
                <a:spcPts val="0"/>
              </a:spcBef>
              <a:buNone/>
            </a:pPr>
            <a:r>
              <a:rPr lang="en-GB" sz="2000" b="1" dirty="0" smtClean="0"/>
              <a:t>Theme:	 </a:t>
            </a:r>
            <a:r>
              <a:rPr lang="en-GB" sz="2000" dirty="0" smtClean="0"/>
              <a:t>Christmas</a:t>
            </a:r>
            <a:endParaRPr lang="en-GB" sz="2000" dirty="0"/>
          </a:p>
        </p:txBody>
      </p:sp>
      <p:sp>
        <p:nvSpPr>
          <p:cNvPr id="5" name="Content Placeholder 2">
            <a:extLst>
              <a:ext uri="{FF2B5EF4-FFF2-40B4-BE49-F238E27FC236}">
                <a16:creationId xmlns="" xmlns:a16="http://schemas.microsoft.com/office/drawing/2014/main" id="{C7089040-DF2C-484B-AFBB-ECF62504C88A}"/>
              </a:ext>
            </a:extLst>
          </p:cNvPr>
          <p:cNvSpPr txBox="1">
            <a:spLocks/>
          </p:cNvSpPr>
          <p:nvPr/>
        </p:nvSpPr>
        <p:spPr>
          <a:xfrm>
            <a:off x="5381620" y="931179"/>
            <a:ext cx="5929354" cy="1140500"/>
          </a:xfrm>
          <a:prstGeom prst="rect">
            <a:avLst/>
          </a:prstGeom>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3275" indent="-803275">
              <a:lnSpc>
                <a:spcPct val="100000"/>
              </a:lnSpc>
              <a:spcBef>
                <a:spcPts val="0"/>
              </a:spcBef>
              <a:buFont typeface="Arial" panose="020B0604020202020204" pitchFamily="34" charset="0"/>
              <a:buNone/>
            </a:pPr>
            <a:r>
              <a:rPr lang="en-GB" sz="2000" b="1" dirty="0" smtClean="0"/>
              <a:t>Roles:	</a:t>
            </a:r>
            <a:r>
              <a:rPr lang="en-GB" sz="2000" dirty="0" smtClean="0"/>
              <a:t>Team </a:t>
            </a:r>
            <a:r>
              <a:rPr lang="en-GB" sz="2000" dirty="0"/>
              <a:t>Lead &amp; Puzzle Developer: </a:t>
            </a:r>
            <a:r>
              <a:rPr lang="en-GB" sz="2000" i="1" dirty="0">
                <a:solidFill>
                  <a:srgbClr val="FF0000"/>
                </a:solidFill>
              </a:rPr>
              <a:t>Ben</a:t>
            </a:r>
          </a:p>
          <a:p>
            <a:pPr marL="803275" indent="-803275">
              <a:lnSpc>
                <a:spcPct val="100000"/>
              </a:lnSpc>
              <a:spcBef>
                <a:spcPts val="0"/>
              </a:spcBef>
              <a:buFont typeface="Arial" panose="020B0604020202020204" pitchFamily="34" charset="0"/>
              <a:buNone/>
            </a:pPr>
            <a:r>
              <a:rPr lang="en-GB" sz="2000" dirty="0" smtClean="0"/>
              <a:t>	Art </a:t>
            </a:r>
            <a:r>
              <a:rPr lang="en-GB" sz="2000" dirty="0"/>
              <a:t>Director: </a:t>
            </a:r>
            <a:r>
              <a:rPr lang="en-GB" sz="2000" i="1" dirty="0">
                <a:solidFill>
                  <a:srgbClr val="FF0000"/>
                </a:solidFill>
              </a:rPr>
              <a:t>Leo</a:t>
            </a:r>
            <a:r>
              <a:rPr lang="en-GB" sz="2000" dirty="0">
                <a:solidFill>
                  <a:srgbClr val="FF0000"/>
                </a:solidFill>
              </a:rPr>
              <a:t> </a:t>
            </a:r>
          </a:p>
          <a:p>
            <a:pPr marL="803275" indent="-803275">
              <a:lnSpc>
                <a:spcPct val="100000"/>
              </a:lnSpc>
              <a:spcBef>
                <a:spcPts val="0"/>
              </a:spcBef>
              <a:buFont typeface="Arial" panose="020B0604020202020204" pitchFamily="34" charset="0"/>
              <a:buNone/>
            </a:pPr>
            <a:r>
              <a:rPr lang="en-GB" sz="2000" dirty="0" smtClean="0"/>
              <a:t>	Game </a:t>
            </a:r>
            <a:r>
              <a:rPr lang="en-GB" sz="2000" dirty="0"/>
              <a:t>Engine &amp; Platform Developer: </a:t>
            </a:r>
            <a:r>
              <a:rPr lang="en-GB" sz="2000" i="1" dirty="0">
                <a:solidFill>
                  <a:srgbClr val="FF0000"/>
                </a:solidFill>
              </a:rPr>
              <a:t>Val</a:t>
            </a:r>
            <a:r>
              <a:rPr lang="en-GB" sz="2000" dirty="0"/>
              <a:t> &amp; </a:t>
            </a:r>
            <a:r>
              <a:rPr lang="en-GB" sz="2000" i="1" dirty="0">
                <a:solidFill>
                  <a:srgbClr val="FF0000"/>
                </a:solidFill>
              </a:rPr>
              <a:t>Alex</a:t>
            </a:r>
          </a:p>
          <a:p>
            <a:pPr marL="803275" indent="-803275">
              <a:lnSpc>
                <a:spcPct val="100000"/>
              </a:lnSpc>
              <a:spcBef>
                <a:spcPts val="0"/>
              </a:spcBef>
              <a:buFont typeface="Arial" panose="020B0604020202020204" pitchFamily="34" charset="0"/>
              <a:buNone/>
            </a:pPr>
            <a:r>
              <a:rPr lang="en-GB" sz="2000" dirty="0" smtClean="0"/>
              <a:t>	Level </a:t>
            </a:r>
            <a:r>
              <a:rPr lang="en-GB" sz="2000" dirty="0"/>
              <a:t>Designer: </a:t>
            </a:r>
            <a:r>
              <a:rPr lang="en-GB" sz="2000" i="1" dirty="0">
                <a:solidFill>
                  <a:srgbClr val="FF0000"/>
                </a:solidFill>
              </a:rPr>
              <a:t>Gary</a:t>
            </a:r>
          </a:p>
        </p:txBody>
      </p:sp>
      <p:pic>
        <p:nvPicPr>
          <p:cNvPr id="9" name="Picture 8">
            <a:extLst>
              <a:ext uri="{FF2B5EF4-FFF2-40B4-BE49-F238E27FC236}">
                <a16:creationId xmlns="" xmlns:a16="http://schemas.microsoft.com/office/drawing/2014/main" id="{40C29DDE-834E-4869-B4AB-47C72B5ED44E}"/>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09588" y="3071810"/>
            <a:ext cx="10501386" cy="3286148"/>
          </a:xfrm>
          <a:prstGeom prst="rect">
            <a:avLst/>
          </a:prstGeom>
          <a:ln>
            <a:solidFill>
              <a:schemeClr val="tx1"/>
            </a:solidFill>
          </a:ln>
        </p:spPr>
      </p:pic>
      <p:sp>
        <p:nvSpPr>
          <p:cNvPr id="7" name="Content Placeholder 2">
            <a:extLst>
              <a:ext uri="{FF2B5EF4-FFF2-40B4-BE49-F238E27FC236}">
                <a16:creationId xmlns="" xmlns:a16="http://schemas.microsoft.com/office/drawing/2014/main" id="{C7089040-DF2C-484B-AFBB-ECF62504C88A}"/>
              </a:ext>
            </a:extLst>
          </p:cNvPr>
          <p:cNvSpPr txBox="1">
            <a:spLocks/>
          </p:cNvSpPr>
          <p:nvPr/>
        </p:nvSpPr>
        <p:spPr>
          <a:xfrm>
            <a:off x="809588" y="2071678"/>
            <a:ext cx="10501386" cy="1000131"/>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sz="2000" b="1" dirty="0" smtClean="0"/>
              <a:t>Group Working:	</a:t>
            </a:r>
            <a:r>
              <a:rPr lang="en-GB" sz="2000" dirty="0" smtClean="0"/>
              <a:t>Code in </a:t>
            </a:r>
            <a:r>
              <a:rPr lang="en-GB" sz="2000" dirty="0" err="1" smtClean="0"/>
              <a:t>github</a:t>
            </a:r>
            <a:r>
              <a:rPr lang="en-GB" sz="2000" dirty="0" smtClean="0"/>
              <a:t>, documents in cloud</a:t>
            </a:r>
          </a:p>
          <a:p>
            <a:pPr marL="0" indent="0">
              <a:lnSpc>
                <a:spcPct val="100000"/>
              </a:lnSpc>
              <a:spcBef>
                <a:spcPts val="0"/>
              </a:spcBef>
              <a:buFont typeface="Arial" panose="020B0604020202020204" pitchFamily="34" charset="0"/>
              <a:buNone/>
            </a:pPr>
            <a:r>
              <a:rPr lang="en-GB" sz="2000" dirty="0" smtClean="0"/>
              <a:t>Lots of discussion (updates and queries) using </a:t>
            </a:r>
            <a:r>
              <a:rPr lang="en-GB" sz="2000" dirty="0" err="1" smtClean="0"/>
              <a:t>Facebook</a:t>
            </a:r>
            <a:r>
              <a:rPr lang="en-GB" sz="2000" dirty="0" smtClean="0"/>
              <a:t> Messenger</a:t>
            </a:r>
          </a:p>
          <a:p>
            <a:pPr marL="0" indent="0">
              <a:lnSpc>
                <a:spcPct val="100000"/>
              </a:lnSpc>
              <a:spcBef>
                <a:spcPts val="0"/>
              </a:spcBef>
              <a:buFont typeface="Arial" panose="020B0604020202020204" pitchFamily="34" charset="0"/>
              <a:buNone/>
            </a:pPr>
            <a:r>
              <a:rPr lang="en-GB" sz="2000" dirty="0" smtClean="0"/>
              <a:t>4hr lab sessions discuss progress, agree approach and share out tasks.  Also  “pair programming”</a:t>
            </a:r>
          </a:p>
        </p:txBody>
      </p:sp>
    </p:spTree>
    <p:extLst>
      <p:ext uri="{BB962C8B-B14F-4D97-AF65-F5344CB8AC3E}">
        <p14:creationId xmlns="" xmlns:p14="http://schemas.microsoft.com/office/powerpoint/2010/main" val="1039289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595273" y="357167"/>
            <a:ext cx="10935465" cy="574012"/>
          </a:xfrm>
          <a:solidFill>
            <a:schemeClr val="bg1"/>
          </a:solidFill>
          <a:ln>
            <a:solidFill>
              <a:schemeClr val="tx1"/>
            </a:solidFill>
          </a:ln>
        </p:spPr>
        <p:txBody>
          <a:bodyPr>
            <a:normAutofit fontScale="90000"/>
          </a:bodyPr>
          <a:lstStyle/>
          <a:p>
            <a:pPr>
              <a:tabLst>
                <a:tab pos="5378450" algn="ctr"/>
                <a:tab pos="10755313" algn="r"/>
              </a:tabLst>
            </a:pPr>
            <a:r>
              <a:rPr lang="en-GB" dirty="0" smtClean="0">
                <a:latin typeface="+mn-lt"/>
              </a:rPr>
              <a:t>	</a:t>
            </a:r>
            <a:r>
              <a:rPr lang="en-GB" dirty="0" err="1" smtClean="0">
                <a:latin typeface="+mn-lt"/>
              </a:rPr>
              <a:t>Gameplay</a:t>
            </a:r>
            <a:r>
              <a:rPr lang="en-GB" dirty="0" smtClean="0">
                <a:latin typeface="+mn-lt"/>
              </a:rPr>
              <a:t>	</a:t>
            </a:r>
            <a:r>
              <a:rPr lang="en-GB" i="1" dirty="0" smtClean="0">
                <a:latin typeface="+mn-lt"/>
              </a:rPr>
              <a:t>(2)</a:t>
            </a:r>
            <a:endParaRPr lang="en-GB" i="1" dirty="0">
              <a:latin typeface="+mn-lt"/>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595274" y="928670"/>
            <a:ext cx="10930014" cy="5460099"/>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9" name="Rectangle 8">
            <a:extLst>
              <a:ext uri="{FF2B5EF4-FFF2-40B4-BE49-F238E27FC236}">
                <a16:creationId xmlns="" xmlns:a16="http://schemas.microsoft.com/office/drawing/2014/main" id="{FB310605-3378-4195-AFE3-29D4E582C8A6}"/>
              </a:ext>
            </a:extLst>
          </p:cNvPr>
          <p:cNvSpPr/>
          <p:nvPr/>
        </p:nvSpPr>
        <p:spPr>
          <a:xfrm>
            <a:off x="743920" y="976393"/>
            <a:ext cx="5424406" cy="512993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smtClean="0"/>
              <a:t>Aim: </a:t>
            </a:r>
            <a:r>
              <a:rPr lang="en-GB" dirty="0" smtClean="0"/>
              <a:t>Complete 4 </a:t>
            </a:r>
            <a:r>
              <a:rPr lang="en-GB" dirty="0"/>
              <a:t>levels to </a:t>
            </a:r>
            <a:r>
              <a:rPr lang="en-GB" dirty="0" smtClean="0"/>
              <a:t>decorate the Christmas Room.  Each level is themed around a particular aspect of Christmas : ‘Christmas Tree’ , ‘Decorations’, ‘Roast Turkey’  and ‘Presents’.   Completing a level adds the themed item(s) to the room. </a:t>
            </a:r>
            <a:endParaRPr lang="en-GB" dirty="0"/>
          </a:p>
          <a:p>
            <a:pPr>
              <a:spcBef>
                <a:spcPts val="1200"/>
              </a:spcBef>
            </a:pPr>
            <a:r>
              <a:rPr lang="en-GB" b="1" dirty="0" smtClean="0"/>
              <a:t>Level Composition: </a:t>
            </a:r>
            <a:r>
              <a:rPr lang="en-GB" dirty="0"/>
              <a:t>Each level </a:t>
            </a:r>
            <a:r>
              <a:rPr lang="en-GB" dirty="0" smtClean="0"/>
              <a:t>contains:</a:t>
            </a:r>
            <a:endParaRPr lang="en-GB" b="1" dirty="0"/>
          </a:p>
          <a:p>
            <a:pPr marL="271463" indent="-271463">
              <a:buAutoNum type="arabicPeriod"/>
            </a:pPr>
            <a:r>
              <a:rPr lang="en-GB" b="1" dirty="0" smtClean="0"/>
              <a:t>Platform: </a:t>
            </a:r>
            <a:r>
              <a:rPr lang="en-GB" dirty="0"/>
              <a:t>A side-scrolling platforming section with challenges such as </a:t>
            </a:r>
            <a:r>
              <a:rPr lang="en-GB" dirty="0" smtClean="0"/>
              <a:t>hazards and </a:t>
            </a:r>
            <a:r>
              <a:rPr lang="en-GB" dirty="0"/>
              <a:t>bottomless pits which reset the </a:t>
            </a:r>
            <a:r>
              <a:rPr lang="en-GB" dirty="0" smtClean="0"/>
              <a:t>player’s </a:t>
            </a:r>
            <a:r>
              <a:rPr lang="en-GB" dirty="0"/>
              <a:t>progress</a:t>
            </a:r>
            <a:r>
              <a:rPr lang="en-GB" dirty="0" smtClean="0"/>
              <a:t>.  The player must collect the key to be able to complete the platform.  There are also extra items to collect along the way.</a:t>
            </a:r>
            <a:endParaRPr lang="en-GB" dirty="0"/>
          </a:p>
          <a:p>
            <a:pPr marL="271463" indent="-271463">
              <a:buAutoNum type="arabicPeriod"/>
            </a:pPr>
            <a:r>
              <a:rPr lang="en-GB" b="1" dirty="0" smtClean="0"/>
              <a:t>Puzzle: </a:t>
            </a:r>
            <a:r>
              <a:rPr lang="en-GB" dirty="0"/>
              <a:t>A different puzzle for each </a:t>
            </a:r>
            <a:r>
              <a:rPr lang="en-GB" dirty="0" smtClean="0"/>
              <a:t>level.</a:t>
            </a:r>
            <a:endParaRPr lang="en-GB" dirty="0"/>
          </a:p>
          <a:p>
            <a:pPr>
              <a:spcBef>
                <a:spcPts val="1200"/>
              </a:spcBef>
            </a:pPr>
            <a:r>
              <a:rPr lang="en-GB" b="1" dirty="0" smtClean="0"/>
              <a:t>Navigation: </a:t>
            </a:r>
            <a:r>
              <a:rPr lang="en-GB" dirty="0" smtClean="0"/>
              <a:t> WASD or arrow keys to move through menu, platform  and puzzles. </a:t>
            </a:r>
          </a:p>
          <a:p>
            <a:r>
              <a:rPr lang="en-GB" dirty="0" smtClean="0"/>
              <a:t>Enter to select platform/puzzle from menu.</a:t>
            </a:r>
          </a:p>
          <a:p>
            <a:r>
              <a:rPr lang="en-GB" dirty="0" smtClean="0"/>
              <a:t>Number  keys  also used to select items in puzzle 4.</a:t>
            </a:r>
          </a:p>
        </p:txBody>
      </p:sp>
      <p:pic>
        <p:nvPicPr>
          <p:cNvPr id="2050" name="Picture 2"/>
          <p:cNvPicPr>
            <a:picLocks noChangeAspect="1" noChangeArrowheads="1"/>
          </p:cNvPicPr>
          <p:nvPr/>
        </p:nvPicPr>
        <p:blipFill>
          <a:blip r:embed="rId4"/>
          <a:srcRect/>
          <a:stretch>
            <a:fillRect/>
          </a:stretch>
        </p:blipFill>
        <p:spPr bwMode="auto">
          <a:xfrm>
            <a:off x="7058354" y="2921426"/>
            <a:ext cx="3521897" cy="3036170"/>
          </a:xfrm>
          <a:prstGeom prst="rect">
            <a:avLst/>
          </a:prstGeom>
          <a:noFill/>
          <a:ln w="3175">
            <a:solidFill>
              <a:schemeClr val="tx1"/>
            </a:solidFill>
            <a:miter lim="800000"/>
            <a:headEnd/>
            <a:tailEnd/>
          </a:ln>
          <a:effectLst/>
        </p:spPr>
      </p:pic>
      <p:pic>
        <p:nvPicPr>
          <p:cNvPr id="11" name="Picture 2"/>
          <p:cNvPicPr>
            <a:picLocks noChangeAspect="1" noChangeArrowheads="1"/>
          </p:cNvPicPr>
          <p:nvPr/>
        </p:nvPicPr>
        <p:blipFill>
          <a:blip r:embed="rId5"/>
          <a:srcRect/>
          <a:stretch>
            <a:fillRect/>
          </a:stretch>
        </p:blipFill>
        <p:spPr bwMode="auto">
          <a:xfrm>
            <a:off x="6257480" y="1107140"/>
            <a:ext cx="5286412" cy="1571636"/>
          </a:xfrm>
          <a:prstGeom prst="rect">
            <a:avLst/>
          </a:prstGeom>
          <a:noFill/>
          <a:ln w="9525">
            <a:noFill/>
            <a:miter lim="800000"/>
            <a:headEnd/>
            <a:tailEnd/>
          </a:ln>
          <a:effectLst/>
        </p:spPr>
      </p:pic>
    </p:spTree>
    <p:extLst>
      <p:ext uri="{BB962C8B-B14F-4D97-AF65-F5344CB8AC3E}">
        <p14:creationId xmlns="" xmlns:p14="http://schemas.microsoft.com/office/powerpoint/2010/main" val="360455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588935" y="946677"/>
            <a:ext cx="10941804" cy="5330137"/>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pic>
        <p:nvPicPr>
          <p:cNvPr id="7" name="Picture 6">
            <a:extLst>
              <a:ext uri="{FF2B5EF4-FFF2-40B4-BE49-F238E27FC236}">
                <a16:creationId xmlns="" xmlns:a16="http://schemas.microsoft.com/office/drawing/2014/main" id="{1119E4FB-68D3-4DFF-B454-B6AECA5CCC92}"/>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350448" y="1930308"/>
            <a:ext cx="457200" cy="628650"/>
          </a:xfrm>
          <a:prstGeom prst="rect">
            <a:avLst/>
          </a:prstGeom>
        </p:spPr>
      </p:pic>
      <p:pic>
        <p:nvPicPr>
          <p:cNvPr id="8" name="Picture 7">
            <a:extLst>
              <a:ext uri="{FF2B5EF4-FFF2-40B4-BE49-F238E27FC236}">
                <a16:creationId xmlns="" xmlns:a16="http://schemas.microsoft.com/office/drawing/2014/main" id="{851FDD01-2E36-4FB2-AEC3-1AD80666AF50}"/>
              </a:ext>
            </a:extLst>
          </p:cNvPr>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7366831" y="1006806"/>
            <a:ext cx="457200" cy="628650"/>
          </a:xfrm>
          <a:prstGeom prst="rect">
            <a:avLst/>
          </a:prstGeom>
        </p:spPr>
      </p:pic>
      <p:sp>
        <p:nvSpPr>
          <p:cNvPr id="13" name="Content Placeholder 2">
            <a:extLst>
              <a:ext uri="{FF2B5EF4-FFF2-40B4-BE49-F238E27FC236}">
                <a16:creationId xmlns="" xmlns:a16="http://schemas.microsoft.com/office/drawing/2014/main" id="{A6B71EFB-4EB9-48D0-A7CA-693B1830CB7E}"/>
              </a:ext>
            </a:extLst>
          </p:cNvPr>
          <p:cNvSpPr txBox="1">
            <a:spLocks/>
          </p:cNvSpPr>
          <p:nvPr/>
        </p:nvSpPr>
        <p:spPr>
          <a:xfrm>
            <a:off x="650631" y="951621"/>
            <a:ext cx="6418384" cy="1949841"/>
          </a:xfrm>
          <a:prstGeom prst="rect">
            <a:avLst/>
          </a:prstGeom>
          <a:ln>
            <a:no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smtClean="0"/>
              <a:t>Level Progression:  </a:t>
            </a:r>
            <a:r>
              <a:rPr lang="en-GB" sz="1800" dirty="0" smtClean="0"/>
              <a:t>To </a:t>
            </a:r>
            <a:r>
              <a:rPr lang="en-GB" sz="1800" dirty="0"/>
              <a:t>complete each level, the player must </a:t>
            </a:r>
            <a:r>
              <a:rPr lang="en-GB" sz="1800" dirty="0" smtClean="0"/>
              <a:t>find </a:t>
            </a:r>
            <a:r>
              <a:rPr lang="en-GB" sz="1800" dirty="0"/>
              <a:t>the </a:t>
            </a:r>
            <a:r>
              <a:rPr lang="en-GB" sz="1800" dirty="0" smtClean="0"/>
              <a:t>scroll near the </a:t>
            </a:r>
            <a:r>
              <a:rPr lang="en-GB" sz="1800" dirty="0"/>
              <a:t>end of the </a:t>
            </a:r>
            <a:r>
              <a:rPr lang="en-GB" sz="1800" dirty="0" smtClean="0"/>
              <a:t>level.</a:t>
            </a:r>
          </a:p>
          <a:p>
            <a:pPr marL="0" indent="0">
              <a:buFont typeface="Arial" panose="020B0604020202020204" pitchFamily="34" charset="0"/>
              <a:buNone/>
            </a:pPr>
            <a:r>
              <a:rPr lang="en-GB" sz="1800" dirty="0" smtClean="0"/>
              <a:t>To unlock the scroll, the player must collect the key.  Reaching the unlocked scroll moves the player on to the related puzzle.</a:t>
            </a:r>
          </a:p>
          <a:p>
            <a:pPr marL="0" indent="0">
              <a:buFont typeface="Arial" panose="020B0604020202020204" pitchFamily="34" charset="0"/>
              <a:buNone/>
            </a:pPr>
            <a:r>
              <a:rPr lang="en-GB" sz="1800" b="1" dirty="0" smtClean="0"/>
              <a:t>Puzzle Completion:</a:t>
            </a:r>
            <a:r>
              <a:rPr lang="en-GB" sz="1800" dirty="0" smtClean="0"/>
              <a:t>  Completion of each puzzle shows the item(s) added to the Christmas Room for that level.</a:t>
            </a:r>
            <a:endParaRPr lang="en-GB" sz="1800" dirty="0"/>
          </a:p>
        </p:txBody>
      </p:sp>
      <p:sp>
        <p:nvSpPr>
          <p:cNvPr id="15" name="Title 1">
            <a:extLst>
              <a:ext uri="{FF2B5EF4-FFF2-40B4-BE49-F238E27FC236}">
                <a16:creationId xmlns="" xmlns:a16="http://schemas.microsoft.com/office/drawing/2014/main" id="{DFC049F8-2284-4161-BE3C-431BCD0EFAB7}"/>
              </a:ext>
            </a:extLst>
          </p:cNvPr>
          <p:cNvSpPr>
            <a:spLocks noGrp="1"/>
          </p:cNvSpPr>
          <p:nvPr>
            <p:ph type="title"/>
          </p:nvPr>
        </p:nvSpPr>
        <p:spPr>
          <a:xfrm>
            <a:off x="596871" y="372665"/>
            <a:ext cx="10940235" cy="574012"/>
          </a:xfrm>
          <a:solidFill>
            <a:schemeClr val="bg1"/>
          </a:solidFill>
          <a:ln>
            <a:solidFill>
              <a:schemeClr val="tx1"/>
            </a:solidFill>
          </a:ln>
        </p:spPr>
        <p:txBody>
          <a:bodyPr>
            <a:normAutofit fontScale="90000"/>
          </a:bodyPr>
          <a:lstStyle/>
          <a:p>
            <a:pPr>
              <a:tabLst>
                <a:tab pos="5381625" algn="ctr"/>
                <a:tab pos="10755313" algn="r"/>
              </a:tabLst>
            </a:pPr>
            <a:r>
              <a:rPr lang="en-GB" dirty="0" smtClean="0">
                <a:latin typeface="+mn-lt"/>
              </a:rPr>
              <a:t>	</a:t>
            </a:r>
            <a:r>
              <a:rPr lang="en-GB" dirty="0" err="1" smtClean="0">
                <a:latin typeface="+mn-lt"/>
              </a:rPr>
              <a:t>Gameplay</a:t>
            </a:r>
            <a:r>
              <a:rPr lang="en-GB" dirty="0" smtClean="0">
                <a:latin typeface="+mn-lt"/>
              </a:rPr>
              <a:t>	</a:t>
            </a:r>
            <a:r>
              <a:rPr lang="en-GB" i="1" dirty="0" smtClean="0">
                <a:latin typeface="+mn-lt"/>
              </a:rPr>
              <a:t>(2)</a:t>
            </a:r>
            <a:endParaRPr lang="en-GB" i="1" dirty="0">
              <a:latin typeface="+mn-lt"/>
            </a:endParaRPr>
          </a:p>
        </p:txBody>
      </p:sp>
      <p:pic>
        <p:nvPicPr>
          <p:cNvPr id="16" name="Picture 4"/>
          <p:cNvPicPr>
            <a:picLocks noChangeAspect="1" noChangeArrowheads="1"/>
          </p:cNvPicPr>
          <p:nvPr/>
        </p:nvPicPr>
        <p:blipFill>
          <a:blip r:embed="rId6"/>
          <a:srcRect/>
          <a:stretch>
            <a:fillRect/>
          </a:stretch>
        </p:blipFill>
        <p:spPr bwMode="auto">
          <a:xfrm>
            <a:off x="689290" y="2957238"/>
            <a:ext cx="3279002" cy="3246886"/>
          </a:xfrm>
          <a:prstGeom prst="rect">
            <a:avLst/>
          </a:prstGeom>
          <a:noFill/>
          <a:ln w="1270">
            <a:solidFill>
              <a:srgbClr val="9AF4F4"/>
            </a:solidFill>
            <a:miter lim="800000"/>
            <a:headEnd/>
            <a:tailEnd/>
          </a:ln>
          <a:effectLst/>
        </p:spPr>
      </p:pic>
      <p:pic>
        <p:nvPicPr>
          <p:cNvPr id="17" name="Picture 2"/>
          <p:cNvPicPr>
            <a:picLocks noChangeAspect="1" noChangeArrowheads="1"/>
          </p:cNvPicPr>
          <p:nvPr/>
        </p:nvPicPr>
        <p:blipFill>
          <a:blip r:embed="rId7"/>
          <a:srcRect/>
          <a:stretch>
            <a:fillRect/>
          </a:stretch>
        </p:blipFill>
        <p:spPr bwMode="auto">
          <a:xfrm>
            <a:off x="4733672" y="2955542"/>
            <a:ext cx="4370905" cy="3260079"/>
          </a:xfrm>
          <a:prstGeom prst="rect">
            <a:avLst/>
          </a:prstGeom>
          <a:noFill/>
          <a:ln w="1270">
            <a:solidFill>
              <a:srgbClr val="9AF4F4"/>
            </a:solidFill>
            <a:miter lim="800000"/>
            <a:headEnd/>
            <a:tailEnd/>
          </a:ln>
          <a:effectLst/>
        </p:spPr>
      </p:pic>
      <p:pic>
        <p:nvPicPr>
          <p:cNvPr id="14" name="Picture 5"/>
          <p:cNvPicPr>
            <a:picLocks noChangeAspect="1" noChangeArrowheads="1"/>
          </p:cNvPicPr>
          <p:nvPr/>
        </p:nvPicPr>
        <p:blipFill>
          <a:blip r:embed="rId8" cstate="print"/>
          <a:srcRect/>
          <a:stretch>
            <a:fillRect/>
          </a:stretch>
        </p:blipFill>
        <p:spPr bwMode="auto">
          <a:xfrm>
            <a:off x="8405461" y="1046290"/>
            <a:ext cx="3027169" cy="2344020"/>
          </a:xfrm>
          <a:prstGeom prst="rect">
            <a:avLst/>
          </a:prstGeom>
          <a:noFill/>
          <a:ln w="9525">
            <a:noFill/>
            <a:miter lim="800000"/>
            <a:headEnd/>
            <a:tailEnd/>
          </a:ln>
          <a:effectLst/>
        </p:spPr>
      </p:pic>
      <p:sp>
        <p:nvSpPr>
          <p:cNvPr id="19" name="Right Arrow 18"/>
          <p:cNvSpPr/>
          <p:nvPr/>
        </p:nvSpPr>
        <p:spPr>
          <a:xfrm>
            <a:off x="4114798" y="4211515"/>
            <a:ext cx="465992" cy="33410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 xmlns:a16="http://schemas.microsoft.com/office/drawing/2014/main" id="{23C87C0A-6BB6-4417-AAE8-9B7AE0A10355}"/>
              </a:ext>
            </a:extLst>
          </p:cNvPr>
          <p:cNvPicPr>
            <a:picLocks noChangeAspect="1"/>
          </p:cNvPicPr>
          <p:nvPr/>
        </p:nvPicPr>
        <p:blipFill>
          <a:blip r:embed="rId9">
            <a:extLst>
              <a:ext uri="{28A0092B-C50C-407E-A947-70E740481C1C}">
                <a14:useLocalDpi xmlns="" xmlns:a14="http://schemas.microsoft.com/office/drawing/2010/main" val="0"/>
              </a:ext>
            </a:extLst>
          </a:blip>
          <a:stretch>
            <a:fillRect/>
          </a:stretch>
        </p:blipFill>
        <p:spPr>
          <a:xfrm>
            <a:off x="6992686" y="1635271"/>
            <a:ext cx="352425" cy="333375"/>
          </a:xfrm>
          <a:prstGeom prst="rect">
            <a:avLst/>
          </a:prstGeom>
        </p:spPr>
      </p:pic>
      <p:sp>
        <p:nvSpPr>
          <p:cNvPr id="21" name="Right Arrow 20"/>
          <p:cNvSpPr/>
          <p:nvPr/>
        </p:nvSpPr>
        <p:spPr>
          <a:xfrm rot="18637216">
            <a:off x="9362671" y="3744195"/>
            <a:ext cx="465992" cy="33410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2083772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595273" y="357167"/>
            <a:ext cx="10935465" cy="574012"/>
          </a:xfrm>
          <a:solidFill>
            <a:schemeClr val="bg1"/>
          </a:solidFill>
          <a:ln>
            <a:solidFill>
              <a:schemeClr val="tx1"/>
            </a:solidFill>
          </a:ln>
        </p:spPr>
        <p:txBody>
          <a:bodyPr>
            <a:normAutofit fontScale="90000"/>
          </a:bodyPr>
          <a:lstStyle/>
          <a:p>
            <a:pPr>
              <a:tabLst>
                <a:tab pos="5378450" algn="ctr"/>
                <a:tab pos="10755313" algn="r"/>
              </a:tabLst>
            </a:pPr>
            <a:r>
              <a:rPr lang="en-GB" dirty="0" smtClean="0">
                <a:latin typeface="+mn-lt"/>
              </a:rPr>
              <a:t>	</a:t>
            </a:r>
            <a:r>
              <a:rPr lang="en-GB" dirty="0" err="1" smtClean="0">
                <a:latin typeface="+mn-lt"/>
              </a:rPr>
              <a:t>Gameplay</a:t>
            </a:r>
            <a:r>
              <a:rPr lang="en-GB" dirty="0" smtClean="0">
                <a:latin typeface="+mn-lt"/>
              </a:rPr>
              <a:t> – Increasing Difficulty	</a:t>
            </a:r>
            <a:r>
              <a:rPr lang="en-GB" i="1" dirty="0" smtClean="0">
                <a:latin typeface="+mn-lt"/>
              </a:rPr>
              <a:t>(2)</a:t>
            </a:r>
            <a:endParaRPr lang="en-GB" i="1" dirty="0">
              <a:latin typeface="+mn-lt"/>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595274" y="928670"/>
            <a:ext cx="10930014" cy="5460099"/>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9" name="Rectangle 8">
            <a:extLst>
              <a:ext uri="{FF2B5EF4-FFF2-40B4-BE49-F238E27FC236}">
                <a16:creationId xmlns="" xmlns:a16="http://schemas.microsoft.com/office/drawing/2014/main" id="{FB310605-3378-4195-AFE3-29D4E582C8A6}"/>
              </a:ext>
            </a:extLst>
          </p:cNvPr>
          <p:cNvSpPr/>
          <p:nvPr/>
        </p:nvSpPr>
        <p:spPr>
          <a:xfrm>
            <a:off x="743921" y="3166666"/>
            <a:ext cx="7033006" cy="3143396"/>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nchorCtr="0">
            <a:normAutofit fontScale="92500" lnSpcReduction="10000"/>
          </a:bodyPr>
          <a:lstStyle/>
          <a:p>
            <a:pPr>
              <a:spcBef>
                <a:spcPts val="600"/>
              </a:spcBef>
            </a:pPr>
            <a:r>
              <a:rPr lang="en-GB" b="1" dirty="0" smtClean="0"/>
              <a:t>Level 1 Forest</a:t>
            </a:r>
            <a:r>
              <a:rPr lang="en-GB" dirty="0" smtClean="0"/>
              <a:t>: Cross frozen lake, jumping between stepping stones without falling into the water.</a:t>
            </a:r>
          </a:p>
          <a:p>
            <a:pPr>
              <a:spcBef>
                <a:spcPts val="600"/>
              </a:spcBef>
            </a:pPr>
            <a:r>
              <a:rPr lang="en-GB" b="1" dirty="0" smtClean="0"/>
              <a:t>Level 2 Attic</a:t>
            </a:r>
            <a:r>
              <a:rPr lang="en-GB" dirty="0" smtClean="0"/>
              <a:t>: Manoeuvre around tops of walls without falling down gaps.  Avoid the smoke that vents through the attic. </a:t>
            </a:r>
            <a:br>
              <a:rPr lang="en-GB" dirty="0" smtClean="0"/>
            </a:br>
            <a:r>
              <a:rPr lang="en-GB" dirty="0" smtClean="0"/>
              <a:t>Level introduces on/off hazards and running under platforms.</a:t>
            </a:r>
          </a:p>
          <a:p>
            <a:pPr>
              <a:spcBef>
                <a:spcPts val="600"/>
              </a:spcBef>
            </a:pPr>
            <a:r>
              <a:rPr lang="en-GB" b="1" dirty="0" smtClean="0"/>
              <a:t>Level 3 Kitchen</a:t>
            </a:r>
            <a:r>
              <a:rPr lang="en-GB" dirty="0" smtClean="0"/>
              <a:t>: Run round the various workspaces avoiding the flashing knives and the fires that flare up, and without falling in the pit of hot oil. </a:t>
            </a:r>
            <a:br>
              <a:rPr lang="en-GB" dirty="0" smtClean="0"/>
            </a:br>
            <a:r>
              <a:rPr lang="en-GB" dirty="0" smtClean="0"/>
              <a:t>Manoeuvring to collect items is challenging; timing is crucial.</a:t>
            </a:r>
          </a:p>
          <a:p>
            <a:pPr>
              <a:spcBef>
                <a:spcPts val="600"/>
              </a:spcBef>
            </a:pPr>
            <a:r>
              <a:rPr lang="en-GB" b="1" dirty="0" smtClean="0"/>
              <a:t>Level 4 Sleigh</a:t>
            </a:r>
            <a:r>
              <a:rPr lang="en-GB" dirty="0" smtClean="0"/>
              <a:t>: Once you start the sleigh, it keeps moving forwards.  You need to boost upwards to counter gravity.  The challenge here is to avoid the smoke from the many chimneys without being able to stop. </a:t>
            </a:r>
          </a:p>
        </p:txBody>
      </p:sp>
      <p:grpSp>
        <p:nvGrpSpPr>
          <p:cNvPr id="12" name="Group 11"/>
          <p:cNvGrpSpPr/>
          <p:nvPr/>
        </p:nvGrpSpPr>
        <p:grpSpPr>
          <a:xfrm>
            <a:off x="621683" y="1010147"/>
            <a:ext cx="2037030" cy="2124085"/>
            <a:chOff x="5513555" y="1018296"/>
            <a:chExt cx="2037030" cy="2124085"/>
          </a:xfrm>
        </p:grpSpPr>
        <p:pic>
          <p:nvPicPr>
            <p:cNvPr id="8" name="Picture 6"/>
            <p:cNvPicPr>
              <a:picLocks noChangeAspect="1" noChangeArrowheads="1"/>
            </p:cNvPicPr>
            <p:nvPr/>
          </p:nvPicPr>
          <p:blipFill>
            <a:blip r:embed="rId4"/>
            <a:srcRect/>
            <a:stretch>
              <a:fillRect/>
            </a:stretch>
          </p:blipFill>
          <p:spPr bwMode="auto">
            <a:xfrm>
              <a:off x="5993394" y="1018296"/>
              <a:ext cx="1033638" cy="1847086"/>
            </a:xfrm>
            <a:prstGeom prst="rect">
              <a:avLst/>
            </a:prstGeom>
            <a:noFill/>
            <a:ln w="1270">
              <a:solidFill>
                <a:schemeClr val="tx1"/>
              </a:solidFill>
              <a:miter lim="800000"/>
              <a:headEnd/>
              <a:tailEnd/>
            </a:ln>
            <a:effectLst/>
          </p:spPr>
        </p:pic>
        <p:sp>
          <p:nvSpPr>
            <p:cNvPr id="10" name="TextBox 9"/>
            <p:cNvSpPr txBox="1"/>
            <p:nvPr/>
          </p:nvSpPr>
          <p:spPr>
            <a:xfrm>
              <a:off x="5513555" y="2865382"/>
              <a:ext cx="2037030" cy="276999"/>
            </a:xfrm>
            <a:prstGeom prst="rect">
              <a:avLst/>
            </a:prstGeom>
            <a:noFill/>
          </p:spPr>
          <p:txBody>
            <a:bodyPr wrap="square" rtlCol="0">
              <a:spAutoFit/>
            </a:bodyPr>
            <a:lstStyle/>
            <a:p>
              <a:pPr algn="ctr"/>
              <a:r>
                <a:rPr lang="en-GB" sz="1200" dirty="0" smtClean="0"/>
                <a:t>Level 1 falling in the water</a:t>
              </a:r>
              <a:endParaRPr lang="en-GB" sz="1200" dirty="0"/>
            </a:p>
          </p:txBody>
        </p:sp>
      </p:grpSp>
      <p:grpSp>
        <p:nvGrpSpPr>
          <p:cNvPr id="19" name="Group 18"/>
          <p:cNvGrpSpPr/>
          <p:nvPr/>
        </p:nvGrpSpPr>
        <p:grpSpPr>
          <a:xfrm>
            <a:off x="2853386" y="1004941"/>
            <a:ext cx="3730028" cy="2137296"/>
            <a:chOff x="7586804" y="3321743"/>
            <a:chExt cx="3730028" cy="2137296"/>
          </a:xfrm>
        </p:grpSpPr>
        <p:sp>
          <p:nvSpPr>
            <p:cNvPr id="14" name="TextBox 13"/>
            <p:cNvSpPr txBox="1"/>
            <p:nvPr/>
          </p:nvSpPr>
          <p:spPr>
            <a:xfrm>
              <a:off x="7586804" y="5182040"/>
              <a:ext cx="3730028" cy="276999"/>
            </a:xfrm>
            <a:prstGeom prst="rect">
              <a:avLst/>
            </a:prstGeom>
            <a:noFill/>
            <a:ln w="1270">
              <a:noFill/>
            </a:ln>
          </p:spPr>
          <p:txBody>
            <a:bodyPr wrap="square" rtlCol="0">
              <a:spAutoFit/>
            </a:bodyPr>
            <a:lstStyle/>
            <a:p>
              <a:pPr algn="ctr"/>
              <a:r>
                <a:rPr lang="en-GB" sz="1200" dirty="0" smtClean="0"/>
                <a:t>Level 2 smoke hazards and pitfalls</a:t>
              </a:r>
              <a:endParaRPr lang="en-GB" sz="1200" dirty="0"/>
            </a:p>
          </p:txBody>
        </p:sp>
        <p:pic>
          <p:nvPicPr>
            <p:cNvPr id="15" name="Picture 8"/>
            <p:cNvPicPr>
              <a:picLocks noChangeAspect="1" noChangeArrowheads="1"/>
            </p:cNvPicPr>
            <p:nvPr/>
          </p:nvPicPr>
          <p:blipFill>
            <a:blip r:embed="rId5"/>
            <a:srcRect/>
            <a:stretch>
              <a:fillRect/>
            </a:stretch>
          </p:blipFill>
          <p:spPr bwMode="auto">
            <a:xfrm>
              <a:off x="7586804" y="3321743"/>
              <a:ext cx="3730028" cy="1860297"/>
            </a:xfrm>
            <a:prstGeom prst="rect">
              <a:avLst/>
            </a:prstGeom>
            <a:noFill/>
            <a:ln w="1270">
              <a:solidFill>
                <a:schemeClr val="tx1"/>
              </a:solidFill>
              <a:miter lim="800000"/>
              <a:headEnd/>
              <a:tailEnd/>
            </a:ln>
            <a:effectLst/>
          </p:spPr>
        </p:pic>
      </p:grpSp>
      <p:grpSp>
        <p:nvGrpSpPr>
          <p:cNvPr id="18" name="Group 17"/>
          <p:cNvGrpSpPr/>
          <p:nvPr/>
        </p:nvGrpSpPr>
        <p:grpSpPr>
          <a:xfrm>
            <a:off x="7043837" y="1012656"/>
            <a:ext cx="4218914" cy="2120515"/>
            <a:chOff x="7097918" y="1008323"/>
            <a:chExt cx="4218914" cy="2120515"/>
          </a:xfrm>
        </p:grpSpPr>
        <p:pic>
          <p:nvPicPr>
            <p:cNvPr id="16" name="Picture 11"/>
            <p:cNvPicPr>
              <a:picLocks noChangeAspect="1" noChangeArrowheads="1"/>
            </p:cNvPicPr>
            <p:nvPr/>
          </p:nvPicPr>
          <p:blipFill>
            <a:blip r:embed="rId6"/>
            <a:srcRect/>
            <a:stretch>
              <a:fillRect/>
            </a:stretch>
          </p:blipFill>
          <p:spPr bwMode="auto">
            <a:xfrm>
              <a:off x="7097918" y="1008323"/>
              <a:ext cx="4218914" cy="1852582"/>
            </a:xfrm>
            <a:prstGeom prst="rect">
              <a:avLst/>
            </a:prstGeom>
            <a:noFill/>
            <a:ln w="1270">
              <a:solidFill>
                <a:schemeClr val="tx1"/>
              </a:solidFill>
              <a:miter lim="800000"/>
              <a:headEnd/>
              <a:tailEnd/>
            </a:ln>
            <a:effectLst/>
          </p:spPr>
        </p:pic>
        <p:sp>
          <p:nvSpPr>
            <p:cNvPr id="17" name="TextBox 16"/>
            <p:cNvSpPr txBox="1"/>
            <p:nvPr/>
          </p:nvSpPr>
          <p:spPr>
            <a:xfrm>
              <a:off x="7097918" y="2851839"/>
              <a:ext cx="4218914" cy="276999"/>
            </a:xfrm>
            <a:prstGeom prst="rect">
              <a:avLst/>
            </a:prstGeom>
            <a:noFill/>
          </p:spPr>
          <p:txBody>
            <a:bodyPr wrap="square" rtlCol="0">
              <a:spAutoFit/>
            </a:bodyPr>
            <a:lstStyle/>
            <a:p>
              <a:pPr algn="ctr"/>
              <a:r>
                <a:rPr lang="en-GB" sz="1200" dirty="0" smtClean="0"/>
                <a:t>Level 3 movement around fire and knife hazards and pitfall</a:t>
              </a:r>
              <a:endParaRPr lang="en-GB" sz="1200" dirty="0"/>
            </a:p>
          </p:txBody>
        </p:sp>
      </p:grpSp>
      <p:grpSp>
        <p:nvGrpSpPr>
          <p:cNvPr id="23" name="Group 22"/>
          <p:cNvGrpSpPr/>
          <p:nvPr/>
        </p:nvGrpSpPr>
        <p:grpSpPr>
          <a:xfrm>
            <a:off x="8090432" y="3220983"/>
            <a:ext cx="3178546" cy="3012673"/>
            <a:chOff x="8126644" y="3111415"/>
            <a:chExt cx="3178546" cy="3012673"/>
          </a:xfrm>
        </p:grpSpPr>
        <p:pic>
          <p:nvPicPr>
            <p:cNvPr id="20" name="Picture 12"/>
            <p:cNvPicPr>
              <a:picLocks noChangeAspect="1" noChangeArrowheads="1"/>
            </p:cNvPicPr>
            <p:nvPr/>
          </p:nvPicPr>
          <p:blipFill>
            <a:blip r:embed="rId7"/>
            <a:srcRect/>
            <a:stretch>
              <a:fillRect/>
            </a:stretch>
          </p:blipFill>
          <p:spPr bwMode="auto">
            <a:xfrm>
              <a:off x="8126644" y="3111415"/>
              <a:ext cx="3178546" cy="2735674"/>
            </a:xfrm>
            <a:prstGeom prst="rect">
              <a:avLst/>
            </a:prstGeom>
            <a:noFill/>
            <a:ln w="1270">
              <a:solidFill>
                <a:schemeClr val="tx1"/>
              </a:solidFill>
              <a:miter lim="800000"/>
              <a:headEnd/>
              <a:tailEnd/>
            </a:ln>
            <a:effectLst/>
          </p:spPr>
        </p:pic>
        <p:sp>
          <p:nvSpPr>
            <p:cNvPr id="21" name="TextBox 20"/>
            <p:cNvSpPr txBox="1"/>
            <p:nvPr/>
          </p:nvSpPr>
          <p:spPr>
            <a:xfrm>
              <a:off x="8126644" y="5847089"/>
              <a:ext cx="3178546" cy="276999"/>
            </a:xfrm>
            <a:prstGeom prst="rect">
              <a:avLst/>
            </a:prstGeom>
            <a:noFill/>
          </p:spPr>
          <p:txBody>
            <a:bodyPr wrap="square" rtlCol="0">
              <a:spAutoFit/>
            </a:bodyPr>
            <a:lstStyle/>
            <a:p>
              <a:pPr algn="ctr"/>
              <a:r>
                <a:rPr lang="en-GB" sz="1200" dirty="0" smtClean="0"/>
                <a:t>Level 4 flying around chimney smoke</a:t>
              </a:r>
              <a:endParaRPr lang="en-GB" sz="1200" dirty="0"/>
            </a:p>
          </p:txBody>
        </p:sp>
      </p:grpSp>
    </p:spTree>
    <p:extLst>
      <p:ext uri="{BB962C8B-B14F-4D97-AF65-F5344CB8AC3E}">
        <p14:creationId xmlns="" xmlns:p14="http://schemas.microsoft.com/office/powerpoint/2010/main" val="3604554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673D7FF-79D1-47CC-9F17-8BD3F4A92FD2}"/>
              </a:ext>
            </a:extLst>
          </p:cNvPr>
          <p:cNvPicPr>
            <a:picLocks noChangeAspect="1"/>
          </p:cNvPicPr>
          <p:nvPr/>
        </p:nvPicPr>
        <p:blipFill>
          <a:blip r:embed="rId3"/>
          <a:stretch>
            <a:fillRect/>
          </a:stretch>
        </p:blipFill>
        <p:spPr>
          <a:xfrm>
            <a:off x="0" y="0"/>
            <a:ext cx="9141027" cy="6858000"/>
          </a:xfrm>
          <a:prstGeom prst="rect">
            <a:avLst/>
          </a:prstGeom>
        </p:spPr>
      </p:pic>
      <p:pic>
        <p:nvPicPr>
          <p:cNvPr id="9" name="Picture 8">
            <a:extLst>
              <a:ext uri="{FF2B5EF4-FFF2-40B4-BE49-F238E27FC236}">
                <a16:creationId xmlns="" xmlns:a16="http://schemas.microsoft.com/office/drawing/2014/main" id="{90E7F56C-9544-4654-9D9C-A258B0BC56B3}"/>
              </a:ext>
            </a:extLst>
          </p:cNvPr>
          <p:cNvPicPr>
            <a:picLocks noChangeAspect="1"/>
          </p:cNvPicPr>
          <p:nvPr/>
        </p:nvPicPr>
        <p:blipFill>
          <a:blip r:embed="rId3"/>
          <a:stretch>
            <a:fillRect/>
          </a:stretch>
        </p:blipFill>
        <p:spPr>
          <a:xfrm>
            <a:off x="3050973" y="0"/>
            <a:ext cx="9141027" cy="6858000"/>
          </a:xfrm>
          <a:prstGeom prst="rect">
            <a:avLst/>
          </a:prstGeom>
        </p:spPr>
      </p:pic>
      <p:sp>
        <p:nvSpPr>
          <p:cNvPr id="10" name="Rectangle 9">
            <a:extLst>
              <a:ext uri="{FF2B5EF4-FFF2-40B4-BE49-F238E27FC236}">
                <a16:creationId xmlns="" xmlns:a16="http://schemas.microsoft.com/office/drawing/2014/main"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550718" y="365125"/>
            <a:ext cx="10993582" cy="566053"/>
          </a:xfrm>
          <a:solidFill>
            <a:schemeClr val="bg1"/>
          </a:solidFill>
          <a:ln>
            <a:solidFill>
              <a:schemeClr val="tx1"/>
            </a:solidFill>
          </a:ln>
        </p:spPr>
        <p:txBody>
          <a:bodyPr>
            <a:normAutofit fontScale="90000"/>
          </a:bodyPr>
          <a:lstStyle/>
          <a:p>
            <a:pPr>
              <a:tabLst>
                <a:tab pos="5205413" algn="ctr"/>
                <a:tab pos="10312400" algn="r"/>
              </a:tabLst>
            </a:pPr>
            <a:r>
              <a:rPr lang="en-GB" dirty="0" smtClean="0">
                <a:latin typeface="+mn-lt"/>
              </a:rPr>
              <a:t>	What </a:t>
            </a:r>
            <a:r>
              <a:rPr lang="en-GB" dirty="0">
                <a:latin typeface="+mn-lt"/>
              </a:rPr>
              <a:t>Makes a Good Game</a:t>
            </a:r>
            <a:r>
              <a:rPr lang="en-GB" dirty="0" smtClean="0">
                <a:latin typeface="+mn-lt"/>
              </a:rPr>
              <a:t>?	</a:t>
            </a:r>
            <a:r>
              <a:rPr lang="en-GB" i="1" dirty="0" smtClean="0">
                <a:latin typeface="+mn-lt"/>
              </a:rPr>
              <a:t>(2)</a:t>
            </a:r>
            <a:endParaRPr lang="en-GB" i="1" dirty="0">
              <a:latin typeface="+mn-lt"/>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550718" y="931178"/>
            <a:ext cx="10993582" cy="5245785"/>
          </a:xfrm>
          <a:solidFill>
            <a:schemeClr val="bg1"/>
          </a:solidFill>
          <a:ln>
            <a:solidFill>
              <a:schemeClr val="tx1"/>
            </a:solidFill>
          </a:ln>
        </p:spPr>
        <p:txBody>
          <a:bodyPr anchor="ctr" anchorCtr="0">
            <a:normAutofit fontScale="85000" lnSpcReduction="20000"/>
          </a:bodyPr>
          <a:lstStyle/>
          <a:p>
            <a:pPr marL="361950" indent="-361950">
              <a:buFont typeface="+mj-lt"/>
              <a:buAutoNum type="arabicParenR"/>
            </a:pPr>
            <a:r>
              <a:rPr lang="en-GB" dirty="0"/>
              <a:t>Long term Goal: to decorate </a:t>
            </a:r>
            <a:r>
              <a:rPr lang="en-GB" dirty="0" smtClean="0"/>
              <a:t>Christmas </a:t>
            </a:r>
            <a:r>
              <a:rPr lang="en-GB" dirty="0"/>
              <a:t>Room</a:t>
            </a:r>
          </a:p>
          <a:p>
            <a:pPr marL="361950" indent="-361950">
              <a:buFont typeface="+mj-lt"/>
              <a:buAutoNum type="arabicParenR"/>
            </a:pPr>
            <a:r>
              <a:rPr lang="en-GB" dirty="0" err="1"/>
              <a:t>Subgoals</a:t>
            </a:r>
            <a:r>
              <a:rPr lang="en-GB" dirty="0"/>
              <a:t>: to complete each level, collecting </a:t>
            </a:r>
            <a:r>
              <a:rPr lang="en-GB" dirty="0" smtClean="0"/>
              <a:t>items; collected items are shown on menu screen</a:t>
            </a:r>
            <a:endParaRPr lang="en-GB" dirty="0"/>
          </a:p>
          <a:p>
            <a:pPr marL="361950" indent="-361950">
              <a:buFont typeface="+mj-lt"/>
              <a:buAutoNum type="arabicParenR"/>
            </a:pPr>
            <a:r>
              <a:rPr lang="en-GB" dirty="0"/>
              <a:t>Game starts easily, and complexity/difficulty gradually </a:t>
            </a:r>
            <a:r>
              <a:rPr lang="en-GB" dirty="0" smtClean="0"/>
              <a:t>increases (manoeuvring to items, avoiding pitfalls and hazards)</a:t>
            </a:r>
            <a:endParaRPr lang="en-GB" dirty="0"/>
          </a:p>
          <a:p>
            <a:pPr marL="361950" indent="-361950">
              <a:buFont typeface="+mj-lt"/>
              <a:buAutoNum type="arabicParenR"/>
            </a:pPr>
            <a:r>
              <a:rPr lang="en-GB" dirty="0"/>
              <a:t>Game uses standard controls and concepts. Basic guidance is given.</a:t>
            </a:r>
          </a:p>
          <a:p>
            <a:pPr marL="361950" indent="-361950">
              <a:buFont typeface="+mj-lt"/>
              <a:buAutoNum type="arabicParenR"/>
            </a:pPr>
            <a:r>
              <a:rPr lang="en-GB" dirty="0"/>
              <a:t>Levels are fairly short; losing a life restarts the level; losing 3 lives goes back to the menu</a:t>
            </a:r>
          </a:p>
          <a:p>
            <a:pPr marL="361950" indent="-361950">
              <a:buFont typeface="+mj-lt"/>
              <a:buAutoNum type="arabicParenR"/>
            </a:pPr>
            <a:r>
              <a:rPr lang="en-GB" dirty="0"/>
              <a:t>Each level has </a:t>
            </a:r>
            <a:r>
              <a:rPr lang="en-GB" dirty="0" smtClean="0"/>
              <a:t>a few </a:t>
            </a:r>
            <a:r>
              <a:rPr lang="en-GB" dirty="0"/>
              <a:t>clear rewards, which are not too </a:t>
            </a:r>
            <a:r>
              <a:rPr lang="en-GB" dirty="0" smtClean="0"/>
              <a:t>easy nor </a:t>
            </a:r>
            <a:r>
              <a:rPr lang="en-GB" dirty="0"/>
              <a:t>too </a:t>
            </a:r>
            <a:r>
              <a:rPr lang="en-GB" dirty="0" smtClean="0"/>
              <a:t>difficult to </a:t>
            </a:r>
            <a:r>
              <a:rPr lang="en-GB" dirty="0"/>
              <a:t>achieve</a:t>
            </a:r>
          </a:p>
          <a:p>
            <a:pPr marL="361950" indent="-361950">
              <a:buFont typeface="+mj-lt"/>
              <a:buAutoNum type="arabicParenR"/>
            </a:pPr>
            <a:r>
              <a:rPr lang="en-GB" dirty="0"/>
              <a:t>Game has interesting graphics; each level is similar and yet </a:t>
            </a:r>
            <a:r>
              <a:rPr lang="en-GB" dirty="0" smtClean="0"/>
              <a:t>unique</a:t>
            </a:r>
          </a:p>
          <a:p>
            <a:pPr marL="361950" indent="-361950">
              <a:buFont typeface="+mj-lt"/>
              <a:buAutoNum type="arabicParenR"/>
            </a:pPr>
            <a:r>
              <a:rPr lang="en-GB" dirty="0" smtClean="0"/>
              <a:t>Completed puzzle shows what was achieved this level, which is then shown on menu screen</a:t>
            </a:r>
            <a:endParaRPr lang="en-GB" dirty="0"/>
          </a:p>
          <a:p>
            <a:pPr marL="361950" indent="-361950">
              <a:buFont typeface="+mj-lt"/>
              <a:buAutoNum type="arabicParenR"/>
            </a:pPr>
            <a:r>
              <a:rPr lang="en-GB" dirty="0"/>
              <a:t>Once completed, players can choose to redo any platform or puzzle to collect additional </a:t>
            </a:r>
            <a:r>
              <a:rPr lang="en-GB" dirty="0" smtClean="0"/>
              <a:t>items</a:t>
            </a:r>
            <a:endParaRPr lang="en-GB" dirty="0"/>
          </a:p>
        </p:txBody>
      </p:sp>
    </p:spTree>
    <p:extLst>
      <p:ext uri="{BB962C8B-B14F-4D97-AF65-F5344CB8AC3E}">
        <p14:creationId xmlns="" xmlns:p14="http://schemas.microsoft.com/office/powerpoint/2010/main" val="2083772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2FF80050-A6DA-4A1C-B6D8-AA5AA7F78A23}"/>
              </a:ext>
            </a:extLst>
          </p:cNvPr>
          <p:cNvPicPr>
            <a:picLocks noChangeAspect="1"/>
          </p:cNvPicPr>
          <p:nvPr/>
        </p:nvPicPr>
        <p:blipFill>
          <a:blip r:embed="rId3"/>
          <a:stretch>
            <a:fillRect/>
          </a:stretch>
        </p:blipFill>
        <p:spPr>
          <a:xfrm>
            <a:off x="3065859" y="0"/>
            <a:ext cx="9126141" cy="6858000"/>
          </a:xfrm>
          <a:prstGeom prst="rect">
            <a:avLst/>
          </a:prstGeom>
        </p:spPr>
      </p:pic>
      <p:sp>
        <p:nvSpPr>
          <p:cNvPr id="8" name="Rectangle 7">
            <a:extLst>
              <a:ext uri="{FF2B5EF4-FFF2-40B4-BE49-F238E27FC236}">
                <a16:creationId xmlns="" xmlns:a16="http://schemas.microsoft.com/office/drawing/2014/main" id="{5E3721CF-6C16-4B38-8E56-417FAD19673B}"/>
              </a:ext>
            </a:extLst>
          </p:cNvPr>
          <p:cNvSpPr/>
          <p:nvPr/>
        </p:nvSpPr>
        <p:spPr>
          <a:xfrm>
            <a:off x="2910979" y="30125"/>
            <a:ext cx="1837189" cy="503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 xmlns:a16="http://schemas.microsoft.com/office/drawing/2014/main" id="{BE6895F0-339F-4782-9F13-51BA81259136}"/>
              </a:ext>
            </a:extLst>
          </p:cNvPr>
          <p:cNvPicPr>
            <a:picLocks noChangeAspect="1"/>
          </p:cNvPicPr>
          <p:nvPr/>
        </p:nvPicPr>
        <p:blipFill>
          <a:blip r:embed="rId3"/>
          <a:stretch>
            <a:fillRect/>
          </a:stretch>
        </p:blipFill>
        <p:spPr>
          <a:xfrm>
            <a:off x="0" y="0"/>
            <a:ext cx="9126141" cy="6858000"/>
          </a:xfrm>
          <a:prstGeom prst="rect">
            <a:avLst/>
          </a:prstGeom>
        </p:spPr>
      </p:pic>
      <p:sp>
        <p:nvSpPr>
          <p:cNvPr id="2" name="Title 1">
            <a:extLst>
              <a:ext uri="{FF2B5EF4-FFF2-40B4-BE49-F238E27FC236}">
                <a16:creationId xmlns="" xmlns:a16="http://schemas.microsoft.com/office/drawing/2014/main"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tabLst>
                <a:tab pos="5205413" algn="ctr"/>
                <a:tab pos="10312400" algn="r"/>
              </a:tabLst>
            </a:pPr>
            <a:r>
              <a:rPr lang="en-GB" dirty="0" smtClean="0">
                <a:latin typeface="+mn-lt"/>
              </a:rPr>
              <a:t>	Implementation	</a:t>
            </a:r>
            <a:r>
              <a:rPr lang="en-GB" i="1" dirty="0" smtClean="0">
                <a:latin typeface="+mn-lt"/>
              </a:rPr>
              <a:t>(3)</a:t>
            </a:r>
            <a:endParaRPr lang="en-GB" i="1" dirty="0">
              <a:latin typeface="+mn-lt"/>
            </a:endParaRPr>
          </a:p>
        </p:txBody>
      </p:sp>
      <p:sp>
        <p:nvSpPr>
          <p:cNvPr id="3" name="Content Placeholder 2">
            <a:extLst>
              <a:ext uri="{FF2B5EF4-FFF2-40B4-BE49-F238E27FC236}">
                <a16:creationId xmlns="" xmlns:a16="http://schemas.microsoft.com/office/drawing/2014/main"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p>
          <a:p>
            <a:pPr marL="0" indent="0">
              <a:buNone/>
            </a:pPr>
            <a:endParaRPr lang="en-GB" dirty="0"/>
          </a:p>
        </p:txBody>
      </p:sp>
      <p:sp>
        <p:nvSpPr>
          <p:cNvPr id="10" name="Oval 9">
            <a:extLst>
              <a:ext uri="{FF2B5EF4-FFF2-40B4-BE49-F238E27FC236}">
                <a16:creationId xmlns="" xmlns:a16="http://schemas.microsoft.com/office/drawing/2014/main" id="{C29C5979-7CCB-416B-B3A4-A452F3F30A10}"/>
              </a:ext>
            </a:extLst>
          </p:cNvPr>
          <p:cNvSpPr/>
          <p:nvPr/>
        </p:nvSpPr>
        <p:spPr>
          <a:xfrm>
            <a:off x="3411522" y="1043054"/>
            <a:ext cx="1602297" cy="789345"/>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Design Spec.</a:t>
            </a:r>
          </a:p>
        </p:txBody>
      </p:sp>
      <p:sp>
        <p:nvSpPr>
          <p:cNvPr id="11" name="Rectangle: Rounded Corners 10">
            <a:extLst>
              <a:ext uri="{FF2B5EF4-FFF2-40B4-BE49-F238E27FC236}">
                <a16:creationId xmlns="" xmlns:a16="http://schemas.microsoft.com/office/drawing/2014/main" id="{F6A5F7EB-82A6-484E-9C43-CFB554F813E9}"/>
              </a:ext>
            </a:extLst>
          </p:cNvPr>
          <p:cNvSpPr/>
          <p:nvPr/>
        </p:nvSpPr>
        <p:spPr>
          <a:xfrm>
            <a:off x="1542683" y="267512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Base Tile Set</a:t>
            </a:r>
          </a:p>
        </p:txBody>
      </p:sp>
      <p:sp>
        <p:nvSpPr>
          <p:cNvPr id="13" name="Rectangle: Rounded Corners 12">
            <a:extLst>
              <a:ext uri="{FF2B5EF4-FFF2-40B4-BE49-F238E27FC236}">
                <a16:creationId xmlns="" xmlns:a16="http://schemas.microsoft.com/office/drawing/2014/main" id="{3719CF2D-2824-4299-B2CC-CE697E27AA7E}"/>
              </a:ext>
            </a:extLst>
          </p:cNvPr>
          <p:cNvSpPr/>
          <p:nvPr/>
        </p:nvSpPr>
        <p:spPr>
          <a:xfrm>
            <a:off x="8878347" y="1711353"/>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Placeholders</a:t>
            </a:r>
          </a:p>
        </p:txBody>
      </p:sp>
      <p:cxnSp>
        <p:nvCxnSpPr>
          <p:cNvPr id="15" name="Straight Connector 14">
            <a:extLst>
              <a:ext uri="{FF2B5EF4-FFF2-40B4-BE49-F238E27FC236}">
                <a16:creationId xmlns="" xmlns:a16="http://schemas.microsoft.com/office/drawing/2014/main" id="{30710670-372E-4F34-950F-06F225466007}"/>
              </a:ext>
            </a:extLst>
          </p:cNvPr>
          <p:cNvCxnSpPr/>
          <p:nvPr/>
        </p:nvCxnSpPr>
        <p:spPr>
          <a:xfrm>
            <a:off x="8103765" y="931178"/>
            <a:ext cx="0" cy="52347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 xmlns:a16="http://schemas.microsoft.com/office/drawing/2014/main" id="{288054B3-BE24-4398-9D5F-A28183FA7014}"/>
              </a:ext>
            </a:extLst>
          </p:cNvPr>
          <p:cNvCxnSpPr>
            <a:cxnSpLocks/>
          </p:cNvCxnSpPr>
          <p:nvPr/>
        </p:nvCxnSpPr>
        <p:spPr>
          <a:xfrm>
            <a:off x="4188901" y="2277406"/>
            <a:ext cx="0" cy="38885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 xmlns:a16="http://schemas.microsoft.com/office/drawing/2014/main" id="{971E6CAA-6D6E-412E-9FD7-5D77D4FC053C}"/>
              </a:ext>
            </a:extLst>
          </p:cNvPr>
          <p:cNvSpPr txBox="1"/>
          <p:nvPr/>
        </p:nvSpPr>
        <p:spPr>
          <a:xfrm>
            <a:off x="9181691" y="1161597"/>
            <a:ext cx="1115731" cy="369332"/>
          </a:xfrm>
          <a:prstGeom prst="rect">
            <a:avLst/>
          </a:prstGeom>
          <a:noFill/>
        </p:spPr>
        <p:txBody>
          <a:bodyPr wrap="square" rtlCol="0">
            <a:spAutoFit/>
          </a:bodyPr>
          <a:lstStyle/>
          <a:p>
            <a:r>
              <a:rPr lang="en-GB" dirty="0"/>
              <a:t>Artwork</a:t>
            </a:r>
          </a:p>
        </p:txBody>
      </p:sp>
      <p:cxnSp>
        <p:nvCxnSpPr>
          <p:cNvPr id="19" name="Straight Connector 18">
            <a:extLst>
              <a:ext uri="{FF2B5EF4-FFF2-40B4-BE49-F238E27FC236}">
                <a16:creationId xmlns="" xmlns:a16="http://schemas.microsoft.com/office/drawing/2014/main" id="{FFECA4B2-B854-4585-9ECA-1FD3048F8E67}"/>
              </a:ext>
            </a:extLst>
          </p:cNvPr>
          <p:cNvCxnSpPr>
            <a:cxnSpLocks/>
          </p:cNvCxnSpPr>
          <p:nvPr/>
        </p:nvCxnSpPr>
        <p:spPr>
          <a:xfrm>
            <a:off x="838200" y="2277406"/>
            <a:ext cx="7260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 xmlns:a16="http://schemas.microsoft.com/office/drawing/2014/main" id="{7FAC0E52-268B-4550-B064-28EAE19CA4A2}"/>
              </a:ext>
            </a:extLst>
          </p:cNvPr>
          <p:cNvCxnSpPr>
            <a:stCxn id="10" idx="6"/>
          </p:cNvCxnSpPr>
          <p:nvPr/>
        </p:nvCxnSpPr>
        <p:spPr>
          <a:xfrm flipV="1">
            <a:off x="5013819" y="1437726"/>
            <a:ext cx="309503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 xmlns:a16="http://schemas.microsoft.com/office/drawing/2014/main" id="{1FB9C7CE-2331-47EB-A1D2-D8DB9B0C2513}"/>
              </a:ext>
            </a:extLst>
          </p:cNvPr>
          <p:cNvSpPr txBox="1"/>
          <p:nvPr/>
        </p:nvSpPr>
        <p:spPr>
          <a:xfrm>
            <a:off x="5416972" y="2291597"/>
            <a:ext cx="1358053" cy="369332"/>
          </a:xfrm>
          <a:prstGeom prst="rect">
            <a:avLst/>
          </a:prstGeom>
          <a:noFill/>
        </p:spPr>
        <p:txBody>
          <a:bodyPr wrap="square" rtlCol="0">
            <a:spAutoFit/>
          </a:bodyPr>
          <a:lstStyle/>
          <a:p>
            <a:r>
              <a:rPr lang="en-GB" dirty="0"/>
              <a:t>Platforming</a:t>
            </a:r>
          </a:p>
        </p:txBody>
      </p:sp>
      <p:sp>
        <p:nvSpPr>
          <p:cNvPr id="25" name="TextBox 24">
            <a:extLst>
              <a:ext uri="{FF2B5EF4-FFF2-40B4-BE49-F238E27FC236}">
                <a16:creationId xmlns="" xmlns:a16="http://schemas.microsoft.com/office/drawing/2014/main" id="{DBBC0D55-02A6-4EDB-AF84-B16D0A2B2E7B}"/>
              </a:ext>
            </a:extLst>
          </p:cNvPr>
          <p:cNvSpPr txBox="1"/>
          <p:nvPr/>
        </p:nvSpPr>
        <p:spPr>
          <a:xfrm>
            <a:off x="3623367" y="1873835"/>
            <a:ext cx="1178606" cy="369332"/>
          </a:xfrm>
          <a:prstGeom prst="rect">
            <a:avLst/>
          </a:prstGeom>
          <a:noFill/>
        </p:spPr>
        <p:txBody>
          <a:bodyPr wrap="square" rtlCol="0">
            <a:spAutoFit/>
          </a:bodyPr>
          <a:lstStyle/>
          <a:p>
            <a:r>
              <a:rPr lang="en-GB" dirty="0"/>
              <a:t>Gameplay</a:t>
            </a:r>
          </a:p>
        </p:txBody>
      </p:sp>
      <p:sp>
        <p:nvSpPr>
          <p:cNvPr id="26" name="TextBox 25">
            <a:extLst>
              <a:ext uri="{FF2B5EF4-FFF2-40B4-BE49-F238E27FC236}">
                <a16:creationId xmlns="" xmlns:a16="http://schemas.microsoft.com/office/drawing/2014/main" id="{C1CD6ED1-DC11-4F49-B765-F575D41091A5}"/>
              </a:ext>
            </a:extLst>
          </p:cNvPr>
          <p:cNvSpPr txBox="1"/>
          <p:nvPr/>
        </p:nvSpPr>
        <p:spPr>
          <a:xfrm>
            <a:off x="1950749" y="2291597"/>
            <a:ext cx="901480" cy="369332"/>
          </a:xfrm>
          <a:prstGeom prst="rect">
            <a:avLst/>
          </a:prstGeom>
          <a:noFill/>
        </p:spPr>
        <p:txBody>
          <a:bodyPr wrap="square" rtlCol="0">
            <a:spAutoFit/>
          </a:bodyPr>
          <a:lstStyle/>
          <a:p>
            <a:r>
              <a:rPr lang="en-GB" dirty="0"/>
              <a:t>Puzzles</a:t>
            </a:r>
          </a:p>
        </p:txBody>
      </p:sp>
      <p:cxnSp>
        <p:nvCxnSpPr>
          <p:cNvPr id="27" name="Straight Arrow Connector 26">
            <a:extLst>
              <a:ext uri="{FF2B5EF4-FFF2-40B4-BE49-F238E27FC236}">
                <a16:creationId xmlns="" xmlns:a16="http://schemas.microsoft.com/office/drawing/2014/main" id="{5E8555D3-376F-417B-8432-5BEEAFCBB21F}"/>
              </a:ext>
            </a:extLst>
          </p:cNvPr>
          <p:cNvCxnSpPr>
            <a:cxnSpLocks/>
            <a:stCxn id="10" idx="5"/>
            <a:endCxn id="24" idx="0"/>
          </p:cNvCxnSpPr>
          <p:nvPr/>
        </p:nvCxnSpPr>
        <p:spPr>
          <a:xfrm>
            <a:off x="4779168" y="1716802"/>
            <a:ext cx="1316831"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 xmlns:a16="http://schemas.microsoft.com/office/drawing/2014/main" id="{183EB38B-BC90-4354-BB70-B17AD571698C}"/>
              </a:ext>
            </a:extLst>
          </p:cNvPr>
          <p:cNvCxnSpPr>
            <a:cxnSpLocks/>
            <a:stCxn id="10" idx="3"/>
            <a:endCxn id="26" idx="0"/>
          </p:cNvCxnSpPr>
          <p:nvPr/>
        </p:nvCxnSpPr>
        <p:spPr>
          <a:xfrm flipH="1">
            <a:off x="2401489" y="1716802"/>
            <a:ext cx="1244684"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 xmlns:a16="http://schemas.microsoft.com/office/drawing/2014/main" id="{5D612AEE-5C5A-45AE-9431-93F8F6FB3305}"/>
              </a:ext>
            </a:extLst>
          </p:cNvPr>
          <p:cNvSpPr/>
          <p:nvPr/>
        </p:nvSpPr>
        <p:spPr>
          <a:xfrm>
            <a:off x="5236128" y="3503638"/>
            <a:ext cx="1710374" cy="53673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smtClean="0"/>
              <a:t>Collision &amp; Hazards</a:t>
            </a:r>
            <a:endParaRPr lang="en-GB" dirty="0"/>
          </a:p>
        </p:txBody>
      </p:sp>
      <p:sp>
        <p:nvSpPr>
          <p:cNvPr id="34" name="Rectangle: Rounded Corners 33">
            <a:extLst>
              <a:ext uri="{FF2B5EF4-FFF2-40B4-BE49-F238E27FC236}">
                <a16:creationId xmlns="" xmlns:a16="http://schemas.microsoft.com/office/drawing/2014/main" id="{5351534C-969F-4206-A607-10E3CBD3EB6E}"/>
              </a:ext>
            </a:extLst>
          </p:cNvPr>
          <p:cNvSpPr/>
          <p:nvPr/>
        </p:nvSpPr>
        <p:spPr>
          <a:xfrm>
            <a:off x="5050872" y="4280639"/>
            <a:ext cx="2085843" cy="670419"/>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lIns="72000" tIns="36000" rIns="72000" bIns="36000" rtlCol="0" anchor="ctr"/>
          <a:lstStyle/>
          <a:p>
            <a:pPr algn="ctr"/>
            <a:r>
              <a:rPr lang="en-GB" dirty="0" smtClean="0"/>
              <a:t>Layout of Platforms &amp; Items</a:t>
            </a:r>
            <a:endParaRPr lang="en-GB" dirty="0"/>
          </a:p>
        </p:txBody>
      </p:sp>
      <p:sp>
        <p:nvSpPr>
          <p:cNvPr id="35" name="Rectangle: Rounded Corners 34">
            <a:extLst>
              <a:ext uri="{FF2B5EF4-FFF2-40B4-BE49-F238E27FC236}">
                <a16:creationId xmlns="" xmlns:a16="http://schemas.microsoft.com/office/drawing/2014/main" id="{CC0DB683-0D5F-4A20-8627-22A83FCA57C0}"/>
              </a:ext>
            </a:extLst>
          </p:cNvPr>
          <p:cNvSpPr/>
          <p:nvPr/>
        </p:nvSpPr>
        <p:spPr>
          <a:xfrm>
            <a:off x="5050872" y="5185863"/>
            <a:ext cx="209305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Failure and Success conditions</a:t>
            </a:r>
          </a:p>
        </p:txBody>
      </p:sp>
      <p:sp>
        <p:nvSpPr>
          <p:cNvPr id="36" name="Rectangle: Rounded Corners 35">
            <a:extLst>
              <a:ext uri="{FF2B5EF4-FFF2-40B4-BE49-F238E27FC236}">
                <a16:creationId xmlns="" xmlns:a16="http://schemas.microsoft.com/office/drawing/2014/main" id="{58471160-97AC-4E81-A948-3E6D85AFAB8E}"/>
              </a:ext>
            </a:extLst>
          </p:cNvPr>
          <p:cNvSpPr/>
          <p:nvPr/>
        </p:nvSpPr>
        <p:spPr>
          <a:xfrm>
            <a:off x="1555617" y="347432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Specification for each puzzle</a:t>
            </a:r>
          </a:p>
        </p:txBody>
      </p:sp>
      <p:sp>
        <p:nvSpPr>
          <p:cNvPr id="37" name="Rectangle: Rounded Corners 36">
            <a:extLst>
              <a:ext uri="{FF2B5EF4-FFF2-40B4-BE49-F238E27FC236}">
                <a16:creationId xmlns="" xmlns:a16="http://schemas.microsoft.com/office/drawing/2014/main" id="{92E98563-DB25-47E0-BFE7-B8A52201AFBF}"/>
              </a:ext>
            </a:extLst>
          </p:cNvPr>
          <p:cNvSpPr/>
          <p:nvPr/>
        </p:nvSpPr>
        <p:spPr>
          <a:xfrm>
            <a:off x="1536673" y="428064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Puzzle Interaction</a:t>
            </a:r>
          </a:p>
        </p:txBody>
      </p:sp>
      <p:sp>
        <p:nvSpPr>
          <p:cNvPr id="38" name="Rectangle: Rounded Corners 37">
            <a:extLst>
              <a:ext uri="{FF2B5EF4-FFF2-40B4-BE49-F238E27FC236}">
                <a16:creationId xmlns="" xmlns:a16="http://schemas.microsoft.com/office/drawing/2014/main" id="{F9DE6B22-A874-4C5B-A2F4-37E624346379}"/>
              </a:ext>
            </a:extLst>
          </p:cNvPr>
          <p:cNvSpPr/>
          <p:nvPr/>
        </p:nvSpPr>
        <p:spPr>
          <a:xfrm>
            <a:off x="1555617" y="507984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Success Conditions</a:t>
            </a:r>
          </a:p>
        </p:txBody>
      </p:sp>
      <p:sp>
        <p:nvSpPr>
          <p:cNvPr id="39" name="Rectangle: Rounded Corners 38">
            <a:extLst>
              <a:ext uri="{FF2B5EF4-FFF2-40B4-BE49-F238E27FC236}">
                <a16:creationId xmlns="" xmlns:a16="http://schemas.microsoft.com/office/drawing/2014/main" id="{EB977FAA-DCA6-4B55-ACC4-847FBF97687B}"/>
              </a:ext>
            </a:extLst>
          </p:cNvPr>
          <p:cNvSpPr/>
          <p:nvPr/>
        </p:nvSpPr>
        <p:spPr>
          <a:xfrm>
            <a:off x="8878346" y="2544729"/>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Sprites</a:t>
            </a:r>
          </a:p>
        </p:txBody>
      </p:sp>
      <p:sp>
        <p:nvSpPr>
          <p:cNvPr id="40" name="Rectangle: Rounded Corners 39">
            <a:extLst>
              <a:ext uri="{FF2B5EF4-FFF2-40B4-BE49-F238E27FC236}">
                <a16:creationId xmlns="" xmlns:a16="http://schemas.microsoft.com/office/drawing/2014/main" id="{57387805-6EE0-4686-A3AD-F33DE6D3DA9D}"/>
              </a:ext>
            </a:extLst>
          </p:cNvPr>
          <p:cNvSpPr/>
          <p:nvPr/>
        </p:nvSpPr>
        <p:spPr>
          <a:xfrm>
            <a:off x="8868420" y="3308862"/>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Backgrounds &amp; Platforms</a:t>
            </a:r>
          </a:p>
        </p:txBody>
      </p:sp>
      <p:sp>
        <p:nvSpPr>
          <p:cNvPr id="41" name="Rectangle: Rounded Corners 40">
            <a:extLst>
              <a:ext uri="{FF2B5EF4-FFF2-40B4-BE49-F238E27FC236}">
                <a16:creationId xmlns="" xmlns:a16="http://schemas.microsoft.com/office/drawing/2014/main" id="{0AF77ADA-8652-49EA-87E9-2EBD25A9D60F}"/>
              </a:ext>
            </a:extLst>
          </p:cNvPr>
          <p:cNvSpPr/>
          <p:nvPr/>
        </p:nvSpPr>
        <p:spPr>
          <a:xfrm>
            <a:off x="8878345" y="4072997"/>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Puzzle Tiles</a:t>
            </a:r>
          </a:p>
        </p:txBody>
      </p:sp>
      <p:cxnSp>
        <p:nvCxnSpPr>
          <p:cNvPr id="42" name="Straight Arrow Connector 41">
            <a:extLst>
              <a:ext uri="{FF2B5EF4-FFF2-40B4-BE49-F238E27FC236}">
                <a16:creationId xmlns="" xmlns:a16="http://schemas.microsoft.com/office/drawing/2014/main" id="{37A39690-B33F-4ED6-BE2F-C59BC2ABAA73}"/>
              </a:ext>
            </a:extLst>
          </p:cNvPr>
          <p:cNvCxnSpPr>
            <a:cxnSpLocks/>
            <a:endCxn id="39" idx="3"/>
          </p:cNvCxnSpPr>
          <p:nvPr/>
        </p:nvCxnSpPr>
        <p:spPr>
          <a:xfrm flipH="1">
            <a:off x="10598089" y="2827755"/>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Elbow 48">
            <a:extLst>
              <a:ext uri="{FF2B5EF4-FFF2-40B4-BE49-F238E27FC236}">
                <a16:creationId xmlns="" xmlns:a16="http://schemas.microsoft.com/office/drawing/2014/main" id="{6F018749-49F9-4969-A271-C3C29767FD5C}"/>
              </a:ext>
            </a:extLst>
          </p:cNvPr>
          <p:cNvCxnSpPr>
            <a:cxnSpLocks/>
            <a:stCxn id="13" idx="3"/>
          </p:cNvCxnSpPr>
          <p:nvPr/>
        </p:nvCxnSpPr>
        <p:spPr>
          <a:xfrm>
            <a:off x="10598090" y="1994380"/>
            <a:ext cx="261107" cy="235281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 xmlns:a16="http://schemas.microsoft.com/office/drawing/2014/main" id="{529BEA91-D614-4620-8E3D-97946455F9B8}"/>
              </a:ext>
            </a:extLst>
          </p:cNvPr>
          <p:cNvCxnSpPr>
            <a:cxnSpLocks/>
            <a:endCxn id="40" idx="3"/>
          </p:cNvCxnSpPr>
          <p:nvPr/>
        </p:nvCxnSpPr>
        <p:spPr>
          <a:xfrm flipH="1">
            <a:off x="10588163" y="3591889"/>
            <a:ext cx="27103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 xmlns:a16="http://schemas.microsoft.com/office/drawing/2014/main" id="{5B84C7E6-A42F-4657-A73B-3CBEE18B7E6F}"/>
              </a:ext>
            </a:extLst>
          </p:cNvPr>
          <p:cNvCxnSpPr>
            <a:cxnSpLocks/>
          </p:cNvCxnSpPr>
          <p:nvPr/>
        </p:nvCxnSpPr>
        <p:spPr>
          <a:xfrm flipH="1">
            <a:off x="10598089" y="4347198"/>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 xmlns:a16="http://schemas.microsoft.com/office/drawing/2014/main" id="{0EC221BA-BD1E-4AE7-B1B2-90EE3720F5FB}"/>
              </a:ext>
            </a:extLst>
          </p:cNvPr>
          <p:cNvCxnSpPr>
            <a:stCxn id="39" idx="1"/>
          </p:cNvCxnSpPr>
          <p:nvPr/>
        </p:nvCxnSpPr>
        <p:spPr>
          <a:xfrm rot="10800000" flipV="1">
            <a:off x="7843706" y="2827755"/>
            <a:ext cx="1034640" cy="764133"/>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Elbow 55">
            <a:extLst>
              <a:ext uri="{FF2B5EF4-FFF2-40B4-BE49-F238E27FC236}">
                <a16:creationId xmlns="" xmlns:a16="http://schemas.microsoft.com/office/drawing/2014/main" id="{7ED8B67D-2C95-4C7F-B66D-35ED490532B0}"/>
              </a:ext>
            </a:extLst>
          </p:cNvPr>
          <p:cNvCxnSpPr>
            <a:cxnSpLocks/>
            <a:stCxn id="41" idx="1"/>
          </p:cNvCxnSpPr>
          <p:nvPr/>
        </p:nvCxnSpPr>
        <p:spPr>
          <a:xfrm rot="10800000">
            <a:off x="8363825" y="3583066"/>
            <a:ext cx="514521" cy="77295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 xmlns:a16="http://schemas.microsoft.com/office/drawing/2014/main" id="{2DE7001C-61A4-4D8C-9487-D0519BB5C287}"/>
              </a:ext>
            </a:extLst>
          </p:cNvPr>
          <p:cNvCxnSpPr>
            <a:cxnSpLocks/>
            <a:stCxn id="40" idx="1"/>
          </p:cNvCxnSpPr>
          <p:nvPr/>
        </p:nvCxnSpPr>
        <p:spPr>
          <a:xfrm flipH="1">
            <a:off x="8353898" y="3591889"/>
            <a:ext cx="514522" cy="0"/>
          </a:xfrm>
          <a:prstGeom prst="line">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 xmlns:a16="http://schemas.microsoft.com/office/drawing/2014/main" id="{9BE8C34A-75B0-466E-B230-A6AA0EF6FF90}"/>
              </a:ext>
            </a:extLst>
          </p:cNvPr>
          <p:cNvCxnSpPr>
            <a:cxnSpLocks/>
          </p:cNvCxnSpPr>
          <p:nvPr/>
        </p:nvCxnSpPr>
        <p:spPr>
          <a:xfrm rot="10800000">
            <a:off x="3262426" y="2958148"/>
            <a:ext cx="4581280" cy="624919"/>
          </a:xfrm>
          <a:prstGeom prst="bentConnector3">
            <a:avLst>
              <a:gd name="adj1" fmla="val 1392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or: Elbow 65">
            <a:extLst>
              <a:ext uri="{FF2B5EF4-FFF2-40B4-BE49-F238E27FC236}">
                <a16:creationId xmlns="" xmlns:a16="http://schemas.microsoft.com/office/drawing/2014/main" id="{2B6EBE20-55B6-4C79-AC8D-3D2DEACD0F27}"/>
              </a:ext>
            </a:extLst>
          </p:cNvPr>
          <p:cNvCxnSpPr>
            <a:endCxn id="34" idx="3"/>
          </p:cNvCxnSpPr>
          <p:nvPr/>
        </p:nvCxnSpPr>
        <p:spPr>
          <a:xfrm rot="5400000">
            <a:off x="6973820" y="3745962"/>
            <a:ext cx="1032783" cy="706991"/>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 xmlns:a16="http://schemas.microsoft.com/office/drawing/2014/main" id="{0EF29BEE-62BD-4987-BA52-D89AE53A8B33}"/>
              </a:ext>
            </a:extLst>
          </p:cNvPr>
          <p:cNvSpPr/>
          <p:nvPr/>
        </p:nvSpPr>
        <p:spPr>
          <a:xfrm>
            <a:off x="5236128" y="2696279"/>
            <a:ext cx="1719743" cy="566053"/>
          </a:xfrm>
          <a:prstGeom prst="roundRect">
            <a:avLst/>
          </a:prstGeom>
          <a:solidFill>
            <a:srgbClr val="F6BE9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Character Movement</a:t>
            </a:r>
          </a:p>
        </p:txBody>
      </p:sp>
      <p:cxnSp>
        <p:nvCxnSpPr>
          <p:cNvPr id="73" name="Straight Arrow Connector 72">
            <a:extLst>
              <a:ext uri="{FF2B5EF4-FFF2-40B4-BE49-F238E27FC236}">
                <a16:creationId xmlns="" xmlns:a16="http://schemas.microsoft.com/office/drawing/2014/main" id="{69C2A71F-34B3-45C5-B5C2-CAD80873AAD3}"/>
              </a:ext>
            </a:extLst>
          </p:cNvPr>
          <p:cNvCxnSpPr>
            <a:cxnSpLocks/>
            <a:stCxn id="12" idx="2"/>
            <a:endCxn id="33" idx="0"/>
          </p:cNvCxnSpPr>
          <p:nvPr/>
        </p:nvCxnSpPr>
        <p:spPr>
          <a:xfrm rot="5400000">
            <a:off x="5973005" y="3380643"/>
            <a:ext cx="241306" cy="468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 xmlns:a16="http://schemas.microsoft.com/office/drawing/2014/main" id="{57464C7E-A3BB-4249-922D-CFCFCCBF91D6}"/>
              </a:ext>
            </a:extLst>
          </p:cNvPr>
          <p:cNvCxnSpPr>
            <a:cxnSpLocks/>
            <a:endCxn id="34" idx="0"/>
          </p:cNvCxnSpPr>
          <p:nvPr/>
        </p:nvCxnSpPr>
        <p:spPr>
          <a:xfrm rot="16200000" flipH="1">
            <a:off x="5920629" y="4107474"/>
            <a:ext cx="339168" cy="716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 xmlns:a16="http://schemas.microsoft.com/office/drawing/2014/main" id="{D03E9D33-30E8-457E-9B54-73E66853B100}"/>
              </a:ext>
            </a:extLst>
          </p:cNvPr>
          <p:cNvCxnSpPr>
            <a:cxnSpLocks/>
          </p:cNvCxnSpPr>
          <p:nvPr/>
        </p:nvCxnSpPr>
        <p:spPr>
          <a:xfrm flipH="1">
            <a:off x="6095996" y="4944557"/>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 xmlns:a16="http://schemas.microsoft.com/office/drawing/2014/main" id="{0A90E022-FEFC-46DE-89ED-17C345356F2C}"/>
              </a:ext>
            </a:extLst>
          </p:cNvPr>
          <p:cNvCxnSpPr>
            <a:cxnSpLocks/>
          </p:cNvCxnSpPr>
          <p:nvPr/>
        </p:nvCxnSpPr>
        <p:spPr>
          <a:xfrm flipH="1">
            <a:off x="2381755" y="3233015"/>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 xmlns:a16="http://schemas.microsoft.com/office/drawing/2014/main" id="{3A681EC4-C304-44D6-8FE8-F7EBE52D4E19}"/>
              </a:ext>
            </a:extLst>
          </p:cNvPr>
          <p:cNvCxnSpPr>
            <a:cxnSpLocks/>
          </p:cNvCxnSpPr>
          <p:nvPr/>
        </p:nvCxnSpPr>
        <p:spPr>
          <a:xfrm flipH="1">
            <a:off x="2381403" y="4044630"/>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 xmlns:a16="http://schemas.microsoft.com/office/drawing/2014/main" id="{19F654F4-6D55-4385-8976-5B80EBD24850}"/>
              </a:ext>
            </a:extLst>
          </p:cNvPr>
          <p:cNvCxnSpPr>
            <a:cxnSpLocks/>
          </p:cNvCxnSpPr>
          <p:nvPr/>
        </p:nvCxnSpPr>
        <p:spPr>
          <a:xfrm flipH="1">
            <a:off x="2381401" y="485044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 xmlns:p14="http://schemas.microsoft.com/office/powerpoint/2010/main" val="2766657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TotalTime>
  <Words>3350</Words>
  <Application>Microsoft Office PowerPoint</Application>
  <PresentationFormat>Custom</PresentationFormat>
  <Paragraphs>284</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Requirements for this Presentation (with % marks) (delete this slide when we’re finished)</vt:lpstr>
      <vt:lpstr>Slide 2</vt:lpstr>
      <vt:lpstr> Planning and Ideas (1)</vt:lpstr>
      <vt:lpstr> Description of Project &amp; Management (1)</vt:lpstr>
      <vt:lpstr> Gameplay (2)</vt:lpstr>
      <vt:lpstr> Gameplay (2)</vt:lpstr>
      <vt:lpstr> Gameplay – Increasing Difficulty (2)</vt:lpstr>
      <vt:lpstr> What Makes a Good Game? (2)</vt:lpstr>
      <vt:lpstr> Implementation (3)</vt:lpstr>
      <vt:lpstr> Implementation Challenges (3)</vt:lpstr>
      <vt:lpstr> Design Changes (3)</vt:lpstr>
      <vt:lpstr> User Testing Methodology (4)</vt:lpstr>
      <vt:lpstr> User Testing Feedback (i) (4)</vt:lpstr>
      <vt:lpstr> User Testing Feedback (ii) (4)</vt:lpstr>
      <vt:lpstr> User Testing Feedback (iii) (4)</vt:lpstr>
      <vt:lpstr> User Feedback – Questionnaire (i) (4)</vt:lpstr>
      <vt:lpstr> User Feedback – Questionnaire (ii) (4)</vt:lpstr>
      <vt:lpstr> Project Evaluation - Val (5)</vt:lpstr>
      <vt:lpstr> Project Evaluation - Ben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 : Final Presentation</dc:title>
  <dc:creator>Ben Kendall</dc:creator>
  <cp:lastModifiedBy>Val</cp:lastModifiedBy>
  <cp:revision>113</cp:revision>
  <dcterms:created xsi:type="dcterms:W3CDTF">2018-02-14T12:53:51Z</dcterms:created>
  <dcterms:modified xsi:type="dcterms:W3CDTF">2018-03-03T21:45:18Z</dcterms:modified>
</cp:coreProperties>
</file>