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57" r:id="rId4"/>
    <p:sldId id="259" r:id="rId5"/>
    <p:sldId id="258" r:id="rId6"/>
    <p:sldId id="268" r:id="rId7"/>
    <p:sldId id="260" r:id="rId8"/>
    <p:sldId id="261" r:id="rId9"/>
    <p:sldId id="262"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a:srgbClr val="46C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14" autoAdjust="0"/>
  </p:normalViewPr>
  <p:slideViewPr>
    <p:cSldViewPr snapToGrid="0">
      <p:cViewPr varScale="1">
        <p:scale>
          <a:sx n="76" d="100"/>
          <a:sy n="76" d="100"/>
        </p:scale>
        <p:origin x="18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t>20/02/2018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t>‹#›</a:t>
            </a:fld>
            <a:endParaRPr lang="en-GB"/>
          </a:p>
        </p:txBody>
      </p:sp>
    </p:spTree>
    <p:extLst>
      <p:ext uri="{BB962C8B-B14F-4D97-AF65-F5344CB8AC3E}">
        <p14:creationId xmlns:p14="http://schemas.microsoft.com/office/powerpoint/2010/main"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some games we researched before deciding what to do.</a:t>
            </a:r>
            <a:r>
              <a:rPr lang="en-GB" baseline="0" dirty="0" smtClean="0"/>
              <a:t> </a:t>
            </a:r>
            <a:r>
              <a:rPr lang="en-GB" dirty="0" smtClean="0"/>
              <a:t> </a:t>
            </a:r>
          </a:p>
          <a:p>
            <a:r>
              <a:rPr lang="en-GB" dirty="0" smtClean="0"/>
              <a:t>We agreed</a:t>
            </a:r>
            <a:r>
              <a:rPr lang="en-GB" baseline="0" dirty="0" smtClean="0"/>
              <a:t> we would like to do a platform game, with a puzzle at the end of each platform level. </a:t>
            </a:r>
          </a:p>
          <a:p>
            <a:r>
              <a:rPr lang="en-GB" baseline="0" dirty="0" smtClean="0"/>
              <a:t>We decided that we wanted a game for all the family to play. </a:t>
            </a:r>
          </a:p>
          <a:p>
            <a:r>
              <a:rPr lang="en-GB" baseline="0" dirty="0" smtClean="0"/>
              <a:t>We decided we wanted a non-combative game with puzzle 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t>2</a:t>
            </a:fld>
            <a:endParaRPr lang="en-GB"/>
          </a:p>
        </p:txBody>
      </p:sp>
    </p:spTree>
    <p:extLst>
      <p:ext uri="{BB962C8B-B14F-4D97-AF65-F5344CB8AC3E}">
        <p14:creationId xmlns:p14="http://schemas.microsoft.com/office/powerpoint/2010/main" val="10876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agreed that the game should have a Christmas theme, and that each level would gradually populate the Christmas Room, building up from a bare room to a room with all the trimmings for Christmas.</a:t>
            </a:r>
          </a:p>
          <a:p>
            <a:r>
              <a:rPr lang="en-GB" baseline="0" dirty="0" smtClean="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t>3</a:t>
            </a:fld>
            <a:endParaRPr lang="en-GB"/>
          </a:p>
        </p:txBody>
      </p:sp>
    </p:spTree>
    <p:extLst>
      <p:ext uri="{BB962C8B-B14F-4D97-AF65-F5344CB8AC3E}">
        <p14:creationId xmlns:p14="http://schemas.microsoft.com/office/powerpoint/2010/main" val="307972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a:t>
            </a:r>
            <a:r>
              <a:rPr lang="en-GB" baseline="0" dirty="0" smtClean="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smtClean="0"/>
              <a:t>The Christmas Room needs to be populated with 4 types of item: a tree, decorations, food, and presents.  Each level of the game achieves one type aspect.  The platform and puzzle are paired, and relate to the aspect being achieved.</a:t>
            </a:r>
          </a:p>
          <a:p>
            <a:endParaRPr lang="en-GB" baseline="0" dirty="0" smtClean="0"/>
          </a:p>
          <a:p>
            <a:r>
              <a:rPr lang="en-GB" baseline="0" dirty="0" smtClean="0"/>
              <a:t>Level 1 is in the forest.  The player must cross the lake collecting baubles and the level key, without falling in the water.  The puzzle is a maze, and the player must get to the end to find the Christmas tree.</a:t>
            </a:r>
          </a:p>
          <a:p>
            <a:endParaRPr lang="en-GB" baseline="0" dirty="0" smtClean="0"/>
          </a:p>
          <a:p>
            <a:r>
              <a:rPr lang="en-GB" baseline="0" dirty="0" smtClean="0"/>
              <a:t>Movement in the platform is via WASD or arrow keys.  Moving upwards is done as a jump, and can only be done when the player is standing on something.  The player is affected by gravity. </a:t>
            </a:r>
          </a:p>
          <a:p>
            <a:endParaRPr lang="en-GB" baseline="0" dirty="0" smtClean="0"/>
          </a:p>
          <a:p>
            <a:r>
              <a:rPr lang="en-GB" baseline="0" dirty="0" smtClean="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smtClean="0"/>
          </a:p>
          <a:p>
            <a:r>
              <a:rPr lang="en-GB" baseline="0" dirty="0" smtClean="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smtClean="0"/>
              <a:t>If they lose all three lives, the platform game exits and they have to start that level again from the beginning. </a:t>
            </a:r>
          </a:p>
          <a:p>
            <a:r>
              <a:rPr lang="en-GB" baseline="0" dirty="0" smtClean="0"/>
              <a:t>When a platform game is successfully completed, all the items collected in that platform are displayed in the Christmas Room above the main menu.</a:t>
            </a:r>
          </a:p>
          <a:p>
            <a:endParaRPr lang="en-GB" baseline="0" dirty="0" smtClean="0"/>
          </a:p>
          <a:p>
            <a:r>
              <a:rPr lang="en-GB" baseline="0" dirty="0" smtClean="0"/>
              <a:t>Level 3 is in the kitchen.  There are a lot more hazards here – fires and knives to be avoided.  These are awkwardly placed, so that care must be taken in navigating the kitchen. </a:t>
            </a:r>
          </a:p>
          <a:p>
            <a:endParaRPr lang="en-GB" baseline="0" dirty="0" smtClean="0"/>
          </a:p>
          <a:p>
            <a:r>
              <a:rPr lang="en-GB" baseline="0" dirty="0" smtClean="0"/>
              <a:t>Level 4 is the Santa’s sleigh navigating the roofs.  Unlike the other platforms, the sleigh moves left/right automatically, and gradually drifts downwards.  The arrow keys can be used to change direction or boost movement.</a:t>
            </a:r>
          </a:p>
          <a:p>
            <a:r>
              <a:rPr lang="en-GB" baseline="0" dirty="0" smtClean="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t>4</a:t>
            </a:fld>
            <a:endParaRPr lang="en-GB"/>
          </a:p>
        </p:txBody>
      </p:sp>
    </p:spTree>
    <p:extLst>
      <p:ext uri="{BB962C8B-B14F-4D97-AF65-F5344CB8AC3E}">
        <p14:creationId xmlns:p14="http://schemas.microsoft.com/office/powerpoint/2010/main" val="128003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28D84A-1E26-4ADB-9293-C973C9FDD312}"/>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5" name="Footer Placeholder 4">
            <a:extLst>
              <a:ext uri="{FF2B5EF4-FFF2-40B4-BE49-F238E27FC236}">
                <a16:creationId xmlns:a16="http://schemas.microsoft.com/office/drawing/2014/main"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76B311-50DE-481D-AA1B-0D148FBEB50F}"/>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5" name="Footer Placeholder 4">
            <a:extLst>
              <a:ext uri="{FF2B5EF4-FFF2-40B4-BE49-F238E27FC236}">
                <a16:creationId xmlns:a16="http://schemas.microsoft.com/office/drawing/2014/main"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12D7A-59F4-418F-ADB1-D361AEF263CB}"/>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5" name="Footer Placeholder 4">
            <a:extLst>
              <a:ext uri="{FF2B5EF4-FFF2-40B4-BE49-F238E27FC236}">
                <a16:creationId xmlns:a16="http://schemas.microsoft.com/office/drawing/2014/main"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80D3F-E491-4445-8955-67AFE52FC796}"/>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5" name="Footer Placeholder 4">
            <a:extLst>
              <a:ext uri="{FF2B5EF4-FFF2-40B4-BE49-F238E27FC236}">
                <a16:creationId xmlns:a16="http://schemas.microsoft.com/office/drawing/2014/main"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60A353-D637-4AFB-963D-A375C8D7DE15}"/>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5" name="Footer Placeholder 4">
            <a:extLst>
              <a:ext uri="{FF2B5EF4-FFF2-40B4-BE49-F238E27FC236}">
                <a16:creationId xmlns:a16="http://schemas.microsoft.com/office/drawing/2014/main"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1C4467-5E7A-444D-8C1F-9C85A5350FEC}"/>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6" name="Footer Placeholder 5">
            <a:extLst>
              <a:ext uri="{FF2B5EF4-FFF2-40B4-BE49-F238E27FC236}">
                <a16:creationId xmlns:a16="http://schemas.microsoft.com/office/drawing/2014/main"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D90822-B7B8-481A-BB0C-B672B0F6A17C}"/>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8" name="Footer Placeholder 7">
            <a:extLst>
              <a:ext uri="{FF2B5EF4-FFF2-40B4-BE49-F238E27FC236}">
                <a16:creationId xmlns:a16="http://schemas.microsoft.com/office/drawing/2014/main"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69A33F-53FA-4B8F-923C-811A663804E1}"/>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4" name="Footer Placeholder 3">
            <a:extLst>
              <a:ext uri="{FF2B5EF4-FFF2-40B4-BE49-F238E27FC236}">
                <a16:creationId xmlns:a16="http://schemas.microsoft.com/office/drawing/2014/main"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14C16-6481-4904-AC0A-7E3279C7059D}"/>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3" name="Footer Placeholder 2">
            <a:extLst>
              <a:ext uri="{FF2B5EF4-FFF2-40B4-BE49-F238E27FC236}">
                <a16:creationId xmlns:a16="http://schemas.microsoft.com/office/drawing/2014/main"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141368-BD0B-4EC5-894A-09555901F516}"/>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6" name="Footer Placeholder 5">
            <a:extLst>
              <a:ext uri="{FF2B5EF4-FFF2-40B4-BE49-F238E27FC236}">
                <a16:creationId xmlns:a16="http://schemas.microsoft.com/office/drawing/2014/main"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65AD9-E4E1-40E5-BE5B-AB193A4848A3}"/>
              </a:ext>
            </a:extLst>
          </p:cNvPr>
          <p:cNvSpPr>
            <a:spLocks noGrp="1"/>
          </p:cNvSpPr>
          <p:nvPr>
            <p:ph type="dt" sz="half" idx="10"/>
          </p:nvPr>
        </p:nvSpPr>
        <p:spPr/>
        <p:txBody>
          <a:bodyPr/>
          <a:lstStyle/>
          <a:p>
            <a:fld id="{24C3A72B-EA9F-49ED-9480-D5BBE463D3C6}" type="datetimeFigureOut">
              <a:rPr lang="en-GB" smtClean="0"/>
              <a:pPr/>
              <a:t>20/02/2018</a:t>
            </a:fld>
            <a:endParaRPr lang="en-GB"/>
          </a:p>
        </p:txBody>
      </p:sp>
      <p:sp>
        <p:nvSpPr>
          <p:cNvPr id="6" name="Footer Placeholder 5">
            <a:extLst>
              <a:ext uri="{FF2B5EF4-FFF2-40B4-BE49-F238E27FC236}">
                <a16:creationId xmlns:a16="http://schemas.microsoft.com/office/drawing/2014/main"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20/02/2018</a:t>
            </a:fld>
            <a:endParaRPr lang="en-GB"/>
          </a:p>
        </p:txBody>
      </p:sp>
      <p:sp>
        <p:nvSpPr>
          <p:cNvPr id="5" name="Footer Placeholder 4">
            <a:extLst>
              <a:ext uri="{FF2B5EF4-FFF2-40B4-BE49-F238E27FC236}">
                <a16:creationId xmlns:a16="http://schemas.microsoft.com/office/drawing/2014/main"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p14="http://schemas.microsoft.com/office/powerpoint/2010/main"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BC81-6BDC-4A96-8A0D-185CFAF2037D}"/>
              </a:ext>
            </a:extLst>
          </p:cNvPr>
          <p:cNvSpPr>
            <a:spLocks noGrp="1"/>
          </p:cNvSpPr>
          <p:nvPr>
            <p:ph type="ctrTitle"/>
          </p:nvPr>
        </p:nvSpPr>
        <p:spPr/>
        <p:txBody>
          <a:bodyPr/>
          <a:lstStyle/>
          <a:p>
            <a:r>
              <a:rPr lang="en-GB" dirty="0">
                <a:latin typeface="Bodoni MT" panose="02070603080606020203" pitchFamily="18" charset="0"/>
              </a:rPr>
              <a:t>D2 : Final Presentation</a:t>
            </a:r>
          </a:p>
        </p:txBody>
      </p:sp>
      <p:sp>
        <p:nvSpPr>
          <p:cNvPr id="3" name="Subtitle 2">
            <a:extLst>
              <a:ext uri="{FF2B5EF4-FFF2-40B4-BE49-F238E27FC236}">
                <a16:creationId xmlns:a16="http://schemas.microsoft.com/office/drawing/2014/main" id="{BD7C336B-31E1-4FC6-AA62-A69CD2AE8694}"/>
              </a:ext>
            </a:extLst>
          </p:cNvPr>
          <p:cNvSpPr>
            <a:spLocks noGrp="1"/>
          </p:cNvSpPr>
          <p:nvPr>
            <p:ph type="subTitle" idx="1"/>
          </p:nvPr>
        </p:nvSpPr>
        <p:spPr/>
        <p:txBody>
          <a:bodyPr/>
          <a:lstStyle/>
          <a:p>
            <a:r>
              <a:rPr lang="en-GB" b="1" dirty="0">
                <a:latin typeface="Book Antiqua" panose="02040602050305030304" pitchFamily="18" charset="0"/>
              </a:rPr>
              <a:t>A 3</a:t>
            </a:r>
          </a:p>
        </p:txBody>
      </p:sp>
      <p:pic>
        <p:nvPicPr>
          <p:cNvPr id="5" name="Picture 4">
            <a:extLst>
              <a:ext uri="{FF2B5EF4-FFF2-40B4-BE49-F238E27FC236}">
                <a16:creationId xmlns:a16="http://schemas.microsoft.com/office/drawing/2014/main" id="{C58B1723-B844-4200-A120-A2D85833B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63" y="89920"/>
            <a:ext cx="304800" cy="285750"/>
          </a:xfrm>
          <a:prstGeom prst="rect">
            <a:avLst/>
          </a:prstGeom>
        </p:spPr>
      </p:pic>
      <p:pic>
        <p:nvPicPr>
          <p:cNvPr id="6" name="Picture 5">
            <a:extLst>
              <a:ext uri="{FF2B5EF4-FFF2-40B4-BE49-F238E27FC236}">
                <a16:creationId xmlns:a16="http://schemas.microsoft.com/office/drawing/2014/main" id="{17AE45ED-A673-4FA2-B597-465724426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99" y="89920"/>
            <a:ext cx="304800" cy="285750"/>
          </a:xfrm>
          <a:prstGeom prst="rect">
            <a:avLst/>
          </a:prstGeom>
        </p:spPr>
      </p:pic>
      <p:pic>
        <p:nvPicPr>
          <p:cNvPr id="7" name="Picture 6">
            <a:extLst>
              <a:ext uri="{FF2B5EF4-FFF2-40B4-BE49-F238E27FC236}">
                <a16:creationId xmlns:a16="http://schemas.microsoft.com/office/drawing/2014/main" id="{E90C7CB9-E79E-4A04-A270-74206ED58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335" y="89920"/>
            <a:ext cx="304800" cy="285750"/>
          </a:xfrm>
          <a:prstGeom prst="rect">
            <a:avLst/>
          </a:prstGeom>
        </p:spPr>
      </p:pic>
      <p:pic>
        <p:nvPicPr>
          <p:cNvPr id="9" name="Picture 8">
            <a:extLst>
              <a:ext uri="{FF2B5EF4-FFF2-40B4-BE49-F238E27FC236}">
                <a16:creationId xmlns:a16="http://schemas.microsoft.com/office/drawing/2014/main" id="{34E59009-30E3-4D3E-ADAD-7BD4DF00F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971" y="2197916"/>
            <a:ext cx="449380" cy="564115"/>
          </a:xfrm>
          <a:prstGeom prst="rect">
            <a:avLst/>
          </a:prstGeom>
        </p:spPr>
      </p:pic>
      <p:pic>
        <p:nvPicPr>
          <p:cNvPr id="11" name="Picture 10">
            <a:extLst>
              <a:ext uri="{FF2B5EF4-FFF2-40B4-BE49-F238E27FC236}">
                <a16:creationId xmlns:a16="http://schemas.microsoft.com/office/drawing/2014/main" id="{23C87C0A-6BB6-4417-AAE8-9B7AE0A10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787" y="2428656"/>
            <a:ext cx="352425" cy="333375"/>
          </a:xfrm>
          <a:prstGeom prst="rect">
            <a:avLst/>
          </a:prstGeom>
        </p:spPr>
      </p:pic>
      <p:pic>
        <p:nvPicPr>
          <p:cNvPr id="15" name="Picture 14">
            <a:extLst>
              <a:ext uri="{FF2B5EF4-FFF2-40B4-BE49-F238E27FC236}">
                <a16:creationId xmlns:a16="http://schemas.microsoft.com/office/drawing/2014/main" id="{BE9BB441-FB20-4730-8E02-40B0B20C5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4411" y="3263862"/>
            <a:ext cx="165138" cy="165138"/>
          </a:xfrm>
          <a:prstGeom prst="rect">
            <a:avLst/>
          </a:prstGeom>
        </p:spPr>
      </p:pic>
      <p:pic>
        <p:nvPicPr>
          <p:cNvPr id="17" name="Picture 16">
            <a:extLst>
              <a:ext uri="{FF2B5EF4-FFF2-40B4-BE49-F238E27FC236}">
                <a16:creationId xmlns:a16="http://schemas.microsoft.com/office/drawing/2014/main" id="{F75BFA48-4F98-48AA-84F5-92035509AB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4542" y="3253376"/>
            <a:ext cx="123825" cy="123825"/>
          </a:xfrm>
          <a:prstGeom prst="rect">
            <a:avLst/>
          </a:prstGeom>
        </p:spPr>
      </p:pic>
    </p:spTree>
    <p:extLst>
      <p:ext uri="{BB962C8B-B14F-4D97-AF65-F5344CB8AC3E}">
        <p14:creationId xmlns:p14="http://schemas.microsoft.com/office/powerpoint/2010/main" val="253533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48F25B-52F9-4CF0-BF52-629A9FD032CE}"/>
              </a:ext>
            </a:extLst>
          </p:cNvPr>
          <p:cNvPicPr>
            <a:picLocks noChangeAspect="1"/>
          </p:cNvPicPr>
          <p:nvPr/>
        </p:nvPicPr>
        <p:blipFill rotWithShape="1">
          <a:blip r:embed="rId2"/>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id="{158091B3-A577-4C1D-8D3E-131CBA84C0EE}"/>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id="{A3117FBC-7DFD-4758-B4B9-29961EBB7136}"/>
              </a:ext>
            </a:extLst>
          </p:cNvPr>
          <p:cNvPicPr>
            <a:picLocks noChangeAspect="1"/>
          </p:cNvPicPr>
          <p:nvPr/>
        </p:nvPicPr>
        <p:blipFill>
          <a:blip r:embed="rId3"/>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id="{0B108C47-D011-4547-9642-A8F7197FB2ED}"/>
              </a:ext>
            </a:extLst>
          </p:cNvPr>
          <p:cNvSpPr txBox="1"/>
          <p:nvPr/>
        </p:nvSpPr>
        <p:spPr>
          <a:xfrm>
            <a:off x="1229920" y="1296303"/>
            <a:ext cx="5349021" cy="2031325"/>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1: PLATFORMS:</a:t>
            </a:r>
          </a:p>
          <a:p>
            <a:r>
              <a:rPr lang="en-GB" i="1" dirty="0">
                <a:latin typeface="Bodoni MT" panose="02070603080606020203" pitchFamily="18" charset="0"/>
              </a:rPr>
              <a:t>Our intention</a:t>
            </a:r>
            <a:r>
              <a:rPr lang="en-GB" dirty="0">
                <a:latin typeface="Bodoni MT" panose="02070603080606020203" pitchFamily="18" charset="0"/>
              </a:rPr>
              <a:t>: For difficulty to scale linearly upwards for each sequential level.</a:t>
            </a:r>
          </a:p>
          <a:p>
            <a:r>
              <a:rPr lang="en-GB" i="1" dirty="0">
                <a:latin typeface="Bodoni MT" panose="02070603080606020203" pitchFamily="18" charset="0"/>
              </a:rPr>
              <a:t>Our findings</a:t>
            </a:r>
            <a:r>
              <a:rPr lang="en-GB" dirty="0">
                <a:latin typeface="Bodoni MT" panose="02070603080606020203" pitchFamily="18" charset="0"/>
              </a:rPr>
              <a:t>: Participants found level 1 more difficult than level 2.</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Increased the number of fall locations and obstacles in level 2.</a:t>
            </a:r>
          </a:p>
        </p:txBody>
      </p:sp>
      <p:sp>
        <p:nvSpPr>
          <p:cNvPr id="12" name="TextBox 11">
            <a:extLst>
              <a:ext uri="{FF2B5EF4-FFF2-40B4-BE49-F238E27FC236}">
                <a16:creationId xmlns:a16="http://schemas.microsoft.com/office/drawing/2014/main" id="{B703FA5C-A8C2-4740-B5EE-2A5922A54DF9}"/>
              </a:ext>
            </a:extLst>
          </p:cNvPr>
          <p:cNvSpPr txBox="1"/>
          <p:nvPr/>
        </p:nvSpPr>
        <p:spPr>
          <a:xfrm>
            <a:off x="1229919" y="3327628"/>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2: PUZZLES:</a:t>
            </a:r>
          </a:p>
          <a:p>
            <a:r>
              <a:rPr lang="en-GB" i="1" dirty="0">
                <a:latin typeface="Bodoni MT" panose="02070603080606020203" pitchFamily="18" charset="0"/>
              </a:rPr>
              <a:t>Our intention</a:t>
            </a:r>
            <a:r>
              <a:rPr lang="en-GB" dirty="0">
                <a:latin typeface="Bodoni MT" panose="02070603080606020203" pitchFamily="18" charset="0"/>
              </a:rPr>
              <a:t>: For each puzzle to be unique and challenging in its own way, but not to cause frustration.</a:t>
            </a:r>
          </a:p>
          <a:p>
            <a:r>
              <a:rPr lang="en-GB" i="1" dirty="0">
                <a:latin typeface="Bodoni MT" panose="02070603080606020203" pitchFamily="18" charset="0"/>
              </a:rPr>
              <a:t>Our findings</a:t>
            </a:r>
            <a:r>
              <a:rPr lang="en-GB" dirty="0">
                <a:latin typeface="Bodoni MT" panose="02070603080606020203" pitchFamily="18" charset="0"/>
              </a:rPr>
              <a:t>: Participants found the tile puzzle to be too complex, taking upwards of 10 minutes to solve.</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Reduced the tile size of the tile puzzle from 4x4 to 3x3.</a:t>
            </a:r>
          </a:p>
        </p:txBody>
      </p:sp>
    </p:spTree>
    <p:extLst>
      <p:ext uri="{BB962C8B-B14F-4D97-AF65-F5344CB8AC3E}">
        <p14:creationId xmlns:p14="http://schemas.microsoft.com/office/powerpoint/2010/main" val="318795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48F25B-52F9-4CF0-BF52-629A9FD032CE}"/>
              </a:ext>
            </a:extLst>
          </p:cNvPr>
          <p:cNvPicPr>
            <a:picLocks noChangeAspect="1"/>
          </p:cNvPicPr>
          <p:nvPr/>
        </p:nvPicPr>
        <p:blipFill rotWithShape="1">
          <a:blip r:embed="rId2"/>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id="{158091B3-A577-4C1D-8D3E-131CBA84C0EE}"/>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(ii)</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id="{A3117FBC-7DFD-4758-B4B9-29961EBB7136}"/>
              </a:ext>
            </a:extLst>
          </p:cNvPr>
          <p:cNvPicPr>
            <a:picLocks noChangeAspect="1"/>
          </p:cNvPicPr>
          <p:nvPr/>
        </p:nvPicPr>
        <p:blipFill>
          <a:blip r:embed="rId3"/>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id="{0B108C47-D011-4547-9642-A8F7197FB2ED}"/>
              </a:ext>
            </a:extLst>
          </p:cNvPr>
          <p:cNvSpPr txBox="1"/>
          <p:nvPr/>
        </p:nvSpPr>
        <p:spPr>
          <a:xfrm>
            <a:off x="1229920" y="1296303"/>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3: FULL RUN-THROUGH:</a:t>
            </a:r>
          </a:p>
          <a:p>
            <a:r>
              <a:rPr lang="en-GB" i="1" dirty="0">
                <a:latin typeface="Bodoni MT" panose="02070603080606020203" pitchFamily="18" charset="0"/>
              </a:rPr>
              <a:t>Our intention</a:t>
            </a:r>
            <a:r>
              <a:rPr lang="en-GB" dirty="0">
                <a:latin typeface="Bodoni MT" panose="02070603080606020203" pitchFamily="18" charset="0"/>
              </a:rPr>
              <a:t>: For the overall experience to be both enjoyable and challenging for the player.</a:t>
            </a:r>
          </a:p>
          <a:p>
            <a:r>
              <a:rPr lang="en-GB" i="1" dirty="0">
                <a:latin typeface="Bodoni MT" panose="02070603080606020203" pitchFamily="18" charset="0"/>
              </a:rPr>
              <a:t>Our findings</a:t>
            </a:r>
            <a:r>
              <a:rPr lang="en-GB" dirty="0">
                <a:latin typeface="Bodoni MT" panose="02070603080606020203" pitchFamily="18" charset="0"/>
              </a:rPr>
              <a:t>: Participants felt a disconnect between their character and the aim of the game.</a:t>
            </a:r>
          </a:p>
          <a:p>
            <a:r>
              <a:rPr lang="en-GB" i="1" dirty="0">
                <a:latin typeface="Bodoni MT" panose="02070603080606020203" pitchFamily="18" charset="0"/>
              </a:rPr>
              <a:t>QUOTE: </a:t>
            </a:r>
            <a:r>
              <a:rPr lang="en-GB" dirty="0">
                <a:latin typeface="Bodoni MT" panose="02070603080606020203" pitchFamily="18" charset="0"/>
              </a:rPr>
              <a:t>“Why is this elf fixing the house?”</a:t>
            </a:r>
          </a:p>
          <a:p>
            <a:r>
              <a:rPr lang="en-GB" i="1" dirty="0">
                <a:latin typeface="Bodoni MT" panose="02070603080606020203" pitchFamily="18" charset="0"/>
              </a:rPr>
              <a:t>Action Taken</a:t>
            </a:r>
            <a:r>
              <a:rPr lang="en-GB" dirty="0">
                <a:latin typeface="Bodoni MT" panose="02070603080606020203" pitchFamily="18" charset="0"/>
              </a:rPr>
              <a:t>: Added the character to the house background in the main menu to create a mental link.</a:t>
            </a:r>
          </a:p>
        </p:txBody>
      </p:sp>
      <p:sp>
        <p:nvSpPr>
          <p:cNvPr id="13" name="TextBox 12">
            <a:extLst>
              <a:ext uri="{FF2B5EF4-FFF2-40B4-BE49-F238E27FC236}">
                <a16:creationId xmlns:a16="http://schemas.microsoft.com/office/drawing/2014/main" id="{51D2C041-9487-41F5-B1A0-947375EFE397}"/>
              </a:ext>
            </a:extLst>
          </p:cNvPr>
          <p:cNvSpPr txBox="1"/>
          <p:nvPr/>
        </p:nvSpPr>
        <p:spPr>
          <a:xfrm>
            <a:off x="1229920" y="3604627"/>
            <a:ext cx="5349021" cy="64633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NOTE: </a:t>
            </a:r>
            <a:r>
              <a:rPr lang="en-GB" dirty="0">
                <a:latin typeface="Bodoni MT" panose="02070603080606020203" pitchFamily="18" charset="0"/>
              </a:rPr>
              <a:t>Test 3 was completed after the changes made following Tests 1 and 2.</a:t>
            </a:r>
          </a:p>
        </p:txBody>
      </p:sp>
    </p:spTree>
    <p:extLst>
      <p:ext uri="{BB962C8B-B14F-4D97-AF65-F5344CB8AC3E}">
        <p14:creationId xmlns:p14="http://schemas.microsoft.com/office/powerpoint/2010/main" val="39685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Project Evaluation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lstStyle/>
          <a:p>
            <a:r>
              <a:rPr lang="en-GB" dirty="0" smtClean="0">
                <a:latin typeface="Bodoni MT" panose="02070603080606020203" pitchFamily="18" charset="0"/>
              </a:rPr>
              <a:t>Difficulties and how we coped</a:t>
            </a:r>
          </a:p>
          <a:p>
            <a:r>
              <a:rPr lang="en-GB" dirty="0" smtClean="0">
                <a:latin typeface="Bodoni MT" panose="02070603080606020203" pitchFamily="18" charset="0"/>
              </a:rPr>
              <a:t>Did we enjoy it? yes, but </a:t>
            </a:r>
            <a:r>
              <a:rPr lang="en-GB" dirty="0" err="1" smtClean="0">
                <a:latin typeface="Bodoni MT" panose="02070603080606020203" pitchFamily="18" charset="0"/>
              </a:rPr>
              <a:t>Jaejoon’s</a:t>
            </a:r>
            <a:r>
              <a:rPr lang="en-GB" dirty="0" smtClean="0">
                <a:latin typeface="Bodoni MT" panose="02070603080606020203" pitchFamily="18" charset="0"/>
              </a:rPr>
              <a:t> reaction very discouraging</a:t>
            </a:r>
          </a:p>
          <a:p>
            <a:r>
              <a:rPr lang="en-GB" dirty="0" smtClean="0">
                <a:latin typeface="Bodoni MT" panose="02070603080606020203" pitchFamily="18" charset="0"/>
              </a:rPr>
              <a:t>Everyone worked well together – lots of communication; weekly workshops very helpful</a:t>
            </a:r>
          </a:p>
          <a:p>
            <a:r>
              <a:rPr lang="en-GB" dirty="0" smtClean="0">
                <a:latin typeface="Bodoni MT" panose="02070603080606020203" pitchFamily="18" charset="0"/>
              </a:rPr>
              <a:t>What did we learn? Skills/strengths developed</a:t>
            </a:r>
          </a:p>
          <a:p>
            <a:r>
              <a:rPr lang="en-GB" dirty="0" smtClean="0">
                <a:latin typeface="Bodoni MT" panose="02070603080606020203" pitchFamily="18" charset="0"/>
              </a:rPr>
              <a:t>Felt bad that Leo spent so much time generating graphics </a:t>
            </a:r>
            <a:r>
              <a:rPr lang="en-GB" smtClean="0">
                <a:latin typeface="Bodoni MT" panose="02070603080606020203" pitchFamily="18" charset="0"/>
              </a:rPr>
              <a:t>and didn’t get to code</a:t>
            </a: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(5)</a:t>
            </a:r>
          </a:p>
        </p:txBody>
      </p:sp>
    </p:spTree>
    <p:extLst>
      <p:ext uri="{BB962C8B-B14F-4D97-AF65-F5344CB8AC3E}">
        <p14:creationId xmlns:p14="http://schemas.microsoft.com/office/powerpoint/2010/main" val="387520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199" y="365125"/>
            <a:ext cx="10515601" cy="566053"/>
          </a:xfrm>
          <a:ln>
            <a:solidFill>
              <a:schemeClr val="tx1"/>
            </a:solidFill>
          </a:ln>
        </p:spPr>
        <p:txBody>
          <a:bodyPr>
            <a:normAutofit fontScale="90000"/>
          </a:bodyPr>
          <a:lstStyle/>
          <a:p>
            <a:pPr algn="ctr"/>
            <a:r>
              <a:rPr lang="en-GB" dirty="0">
                <a:latin typeface="Bodoni MT" panose="02070603080606020203" pitchFamily="18" charset="0"/>
              </a:rPr>
              <a:t>Planning and Ideas</a:t>
            </a:r>
          </a:p>
        </p:txBody>
      </p:sp>
      <p:sp>
        <p:nvSpPr>
          <p:cNvPr id="6" name="TextBox 5">
            <a:extLst>
              <a:ext uri="{FF2B5EF4-FFF2-40B4-BE49-F238E27FC236}">
                <a16:creationId xmlns:a16="http://schemas.microsoft.com/office/drawing/2014/main"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pic>
        <p:nvPicPr>
          <p:cNvPr id="5" name="Picture 4">
            <a:extLst>
              <a:ext uri="{FF2B5EF4-FFF2-40B4-BE49-F238E27FC236}">
                <a16:creationId xmlns:a16="http://schemas.microsoft.com/office/drawing/2014/main" id="{020817A5-9300-4D98-B692-D6147E3BD93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a16="http://schemas.microsoft.com/office/drawing/2014/main" id="{70CDBECA-B97D-4C2C-AC55-CFFC02982EF8}"/>
              </a:ext>
            </a:extLst>
          </p:cNvPr>
          <p:cNvPicPr>
            <a:picLocks noGrp="1"/>
          </p:cNvPicPr>
          <p:nvPr>
            <p:ph idx="1"/>
          </p:nvPr>
        </p:nvPicPr>
        <p:blipFill>
          <a:blip r:embed="rId4" cstate="print">
            <a:extLst>
              <a:ext uri="{28A0092B-C50C-407E-A947-70E740481C1C}">
                <a14:useLocalDpi xmlns:a14="http://schemas.microsoft.com/office/drawing/2010/main" val="0"/>
              </a:ext>
            </a:extLst>
          </a:blip>
          <a:stretch>
            <a:fillRect/>
          </a:stretch>
        </p:blipFill>
        <p:spPr>
          <a:xfrm>
            <a:off x="6095998" y="931178"/>
            <a:ext cx="5257801" cy="2860646"/>
          </a:xfrm>
          <a:prstGeom prst="rect">
            <a:avLst/>
          </a:prstGeom>
          <a:ln>
            <a:solidFill>
              <a:schemeClr val="tx1"/>
            </a:solidFill>
          </a:ln>
        </p:spPr>
      </p:pic>
      <p:pic>
        <p:nvPicPr>
          <p:cNvPr id="8" name="Picture 7">
            <a:extLst>
              <a:ext uri="{FF2B5EF4-FFF2-40B4-BE49-F238E27FC236}">
                <a16:creationId xmlns:a16="http://schemas.microsoft.com/office/drawing/2014/main" id="{31976AD6-994F-4EFA-9220-B0F8E43BE61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a16="http://schemas.microsoft.com/office/drawing/2014/main" id="{2820CE08-0969-4652-A714-794DE1C22F36}"/>
              </a:ext>
            </a:extLst>
          </p:cNvPr>
          <p:cNvPicPr/>
          <p:nvPr/>
        </p:nvPicPr>
        <p:blipFill rotWithShape="1">
          <a:blip r:embed="rId6" cstate="print">
            <a:extLst>
              <a:ext uri="{28A0092B-C50C-407E-A947-70E740481C1C}">
                <a14:useLocalDpi xmlns:a14="http://schemas.microsoft.com/office/drawing/2010/main" val="0"/>
              </a:ext>
            </a:extLst>
          </a:blip>
          <a:srcRect/>
          <a:stretch/>
        </p:blipFill>
        <p:spPr bwMode="auto">
          <a:xfrm>
            <a:off x="6095997" y="3791822"/>
            <a:ext cx="5257798" cy="286064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538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ln>
            <a:solidFill>
              <a:schemeClr val="tx1"/>
            </a:solidFill>
          </a:ln>
        </p:spPr>
        <p:txBody>
          <a:bodyPr>
            <a:normAutofit fontScale="90000"/>
          </a:bodyPr>
          <a:lstStyle/>
          <a:p>
            <a:pPr algn="ctr"/>
            <a:r>
              <a:rPr lang="en-GB" dirty="0">
                <a:latin typeface="Bodoni MT" panose="02070603080606020203" pitchFamily="18" charset="0"/>
              </a:rPr>
              <a:t>Description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9"/>
            <a:ext cx="10515600" cy="1082180"/>
          </a:xfrm>
          <a:ln>
            <a:solidFill>
              <a:schemeClr val="tx1"/>
            </a:solidFill>
          </a:ln>
        </p:spPr>
        <p:txBody>
          <a:bodyPr>
            <a:normAutofit fontScale="77500" lnSpcReduction="20000"/>
          </a:bodyPr>
          <a:lstStyle/>
          <a:p>
            <a:pPr marL="0" indent="0">
              <a:buNone/>
            </a:pPr>
            <a:r>
              <a:rPr lang="en-GB" b="1" dirty="0">
                <a:latin typeface="Bodoni MT" panose="02070603080606020203" pitchFamily="18" charset="0"/>
              </a:rPr>
              <a:t>STYLE: </a:t>
            </a:r>
            <a:r>
              <a:rPr lang="en-GB" dirty="0">
                <a:latin typeface="Bodoni MT" panose="02070603080606020203" pitchFamily="18" charset="0"/>
              </a:rPr>
              <a:t>2D Platforming &amp; Puzzle Game</a:t>
            </a:r>
          </a:p>
          <a:p>
            <a:pPr marL="0" indent="0">
              <a:buNone/>
            </a:pPr>
            <a:r>
              <a:rPr lang="en-GB" b="1" dirty="0">
                <a:latin typeface="Bodoni MT" panose="02070603080606020203" pitchFamily="18" charset="0"/>
              </a:rPr>
              <a:t>AUDIENCE: </a:t>
            </a:r>
            <a:r>
              <a:rPr lang="en-GB" dirty="0">
                <a:latin typeface="Bodoni MT" panose="02070603080606020203" pitchFamily="18" charset="0"/>
              </a:rPr>
              <a:t>Family / Children (ages 7+)</a:t>
            </a:r>
          </a:p>
          <a:p>
            <a:pPr marL="0" indent="0">
              <a:buNone/>
            </a:pPr>
            <a:r>
              <a:rPr lang="en-GB" b="1" dirty="0">
                <a:latin typeface="Bodoni MT" panose="02070603080606020203" pitchFamily="18" charset="0"/>
              </a:rPr>
              <a:t>THEME: </a:t>
            </a:r>
            <a:r>
              <a:rPr lang="en-GB" dirty="0">
                <a:latin typeface="Bodoni MT" panose="02070603080606020203" pitchFamily="18" charset="0"/>
              </a:rPr>
              <a:t>Christmas</a:t>
            </a:r>
          </a:p>
        </p:txBody>
      </p:sp>
      <p:sp>
        <p:nvSpPr>
          <p:cNvPr id="4" name="TextBox 3">
            <a:extLst>
              <a:ext uri="{FF2B5EF4-FFF2-40B4-BE49-F238E27FC236}">
                <a16:creationId xmlns:a16="http://schemas.microsoft.com/office/drawing/2014/main" id="{F5625C9B-D094-4FBC-8055-B24672E9398B}"/>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sp>
        <p:nvSpPr>
          <p:cNvPr id="5" name="Content Placeholder 2">
            <a:extLst>
              <a:ext uri="{FF2B5EF4-FFF2-40B4-BE49-F238E27FC236}">
                <a16:creationId xmlns:a16="http://schemas.microsoft.com/office/drawing/2014/main" id="{C7089040-DF2C-484B-AFBB-ECF62504C88A}"/>
              </a:ext>
            </a:extLst>
          </p:cNvPr>
          <p:cNvSpPr txBox="1">
            <a:spLocks/>
          </p:cNvSpPr>
          <p:nvPr/>
        </p:nvSpPr>
        <p:spPr>
          <a:xfrm>
            <a:off x="838200" y="2013359"/>
            <a:ext cx="10515600" cy="1635854"/>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Bodoni MT" panose="02070603080606020203" pitchFamily="18" charset="0"/>
              </a:rPr>
              <a:t>ROLES:</a:t>
            </a:r>
          </a:p>
          <a:p>
            <a:pPr marL="0" indent="0">
              <a:buFont typeface="Arial" panose="020B0604020202020204" pitchFamily="34" charset="0"/>
              <a:buNone/>
            </a:pPr>
            <a:r>
              <a:rPr lang="en-GB" dirty="0">
                <a:latin typeface="Bodoni MT" panose="02070603080606020203" pitchFamily="18" charset="0"/>
              </a:rPr>
              <a:t>Team Lead &amp; Puzzle Developer: </a:t>
            </a:r>
            <a:r>
              <a:rPr lang="en-GB" i="1" dirty="0">
                <a:latin typeface="Bodoni MT" panose="02070603080606020203" pitchFamily="18" charset="0"/>
              </a:rPr>
              <a:t>Ben</a:t>
            </a:r>
          </a:p>
          <a:p>
            <a:pPr marL="0" indent="0">
              <a:buFont typeface="Arial" panose="020B0604020202020204" pitchFamily="34" charset="0"/>
              <a:buNone/>
            </a:pPr>
            <a:r>
              <a:rPr lang="en-GB" dirty="0">
                <a:latin typeface="Bodoni MT" panose="02070603080606020203" pitchFamily="18" charset="0"/>
              </a:rPr>
              <a:t>Art Director: </a:t>
            </a:r>
            <a:r>
              <a:rPr lang="en-GB" i="1" dirty="0">
                <a:latin typeface="Bodoni MT" panose="02070603080606020203" pitchFamily="18" charset="0"/>
              </a:rPr>
              <a:t>Leo</a:t>
            </a:r>
            <a:r>
              <a:rPr lang="en-GB" dirty="0">
                <a:latin typeface="Bodoni MT" panose="02070603080606020203" pitchFamily="18" charset="0"/>
              </a:rPr>
              <a:t> </a:t>
            </a:r>
          </a:p>
          <a:p>
            <a:pPr marL="0" indent="0">
              <a:buFont typeface="Arial" panose="020B0604020202020204" pitchFamily="34" charset="0"/>
              <a:buNone/>
            </a:pPr>
            <a:r>
              <a:rPr lang="en-GB" dirty="0">
                <a:latin typeface="Bodoni MT" panose="02070603080606020203" pitchFamily="18" charset="0"/>
              </a:rPr>
              <a:t>Game Engine &amp; Platform Developer: </a:t>
            </a:r>
            <a:r>
              <a:rPr lang="en-GB" i="1" dirty="0">
                <a:latin typeface="Bodoni MT" panose="02070603080606020203" pitchFamily="18" charset="0"/>
              </a:rPr>
              <a:t>Val</a:t>
            </a:r>
            <a:r>
              <a:rPr lang="en-GB" dirty="0">
                <a:latin typeface="Bodoni MT" panose="02070603080606020203" pitchFamily="18" charset="0"/>
              </a:rPr>
              <a:t> &amp; </a:t>
            </a:r>
            <a:r>
              <a:rPr lang="en-GB" i="1" dirty="0">
                <a:latin typeface="Bodoni MT" panose="02070603080606020203" pitchFamily="18" charset="0"/>
              </a:rPr>
              <a:t>Alex</a:t>
            </a:r>
          </a:p>
          <a:p>
            <a:pPr marL="0" indent="0">
              <a:buFont typeface="Arial" panose="020B0604020202020204" pitchFamily="34" charset="0"/>
              <a:buNone/>
            </a:pPr>
            <a:r>
              <a:rPr lang="en-GB" dirty="0">
                <a:latin typeface="Bodoni MT" panose="02070603080606020203" pitchFamily="18" charset="0"/>
              </a:rPr>
              <a:t>Level Designer: </a:t>
            </a:r>
            <a:r>
              <a:rPr lang="en-GB" i="1" dirty="0">
                <a:latin typeface="Bodoni MT" panose="02070603080606020203" pitchFamily="18" charset="0"/>
              </a:rPr>
              <a:t>Gary</a:t>
            </a:r>
          </a:p>
        </p:txBody>
      </p:sp>
      <p:pic>
        <p:nvPicPr>
          <p:cNvPr id="9" name="Picture 8">
            <a:extLst>
              <a:ext uri="{FF2B5EF4-FFF2-40B4-BE49-F238E27FC236}">
                <a16:creationId xmlns:a16="http://schemas.microsoft.com/office/drawing/2014/main" id="{40C29DDE-834E-4869-B4AB-47C72B5ED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49213"/>
            <a:ext cx="10515600" cy="2927755"/>
          </a:xfrm>
          <a:prstGeom prst="rect">
            <a:avLst/>
          </a:prstGeom>
          <a:ln>
            <a:solidFill>
              <a:schemeClr val="tx1"/>
            </a:solidFill>
          </a:ln>
        </p:spPr>
      </p:pic>
    </p:spTree>
    <p:extLst>
      <p:ext uri="{BB962C8B-B14F-4D97-AF65-F5344CB8AC3E}">
        <p14:creationId xmlns:p14="http://schemas.microsoft.com/office/powerpoint/2010/main" val="103928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Gameplay</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6" name="TextBox 5">
            <a:extLst>
              <a:ext uri="{FF2B5EF4-FFF2-40B4-BE49-F238E27FC236}">
                <a16:creationId xmlns:a16="http://schemas.microsoft.com/office/drawing/2014/main"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id="{FF382487-E1F7-498D-9230-4BB45A06FCC0}"/>
              </a:ext>
            </a:extLst>
          </p:cNvPr>
          <p:cNvPicPr>
            <a:picLocks noChangeAspect="1"/>
          </p:cNvPicPr>
          <p:nvPr/>
        </p:nvPicPr>
        <p:blipFill>
          <a:blip r:embed="rId4"/>
          <a:stretch>
            <a:fillRect/>
          </a:stretch>
        </p:blipFill>
        <p:spPr>
          <a:xfrm>
            <a:off x="6885134" y="1497231"/>
            <a:ext cx="3629025" cy="3990975"/>
          </a:xfrm>
          <a:prstGeom prst="rect">
            <a:avLst/>
          </a:prstGeom>
          <a:ln>
            <a:solidFill>
              <a:schemeClr val="tx1"/>
            </a:solidFill>
          </a:ln>
        </p:spPr>
      </p:pic>
      <p:sp>
        <p:nvSpPr>
          <p:cNvPr id="9" name="Rectangle 8">
            <a:extLst>
              <a:ext uri="{FF2B5EF4-FFF2-40B4-BE49-F238E27FC236}">
                <a16:creationId xmlns:a16="http://schemas.microsoft.com/office/drawing/2014/main" id="{FB310605-3378-4195-AFE3-29D4E582C8A6}"/>
              </a:ext>
            </a:extLst>
          </p:cNvPr>
          <p:cNvSpPr/>
          <p:nvPr/>
        </p:nvSpPr>
        <p:spPr>
          <a:xfrm>
            <a:off x="1166070" y="1191237"/>
            <a:ext cx="5259897"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AIM: </a:t>
            </a:r>
            <a:r>
              <a:rPr lang="en-GB" dirty="0">
                <a:latin typeface="Bodoni MT" panose="02070603080606020203" pitchFamily="18" charset="0"/>
              </a:rPr>
              <a:t>Beat all 4 levels to help bring Christmas to a less fortunate family.</a:t>
            </a:r>
          </a:p>
          <a:p>
            <a:endParaRPr lang="en-GB" b="1" dirty="0">
              <a:latin typeface="Bodoni MT" panose="02070603080606020203" pitchFamily="18" charset="0"/>
            </a:endParaRPr>
          </a:p>
          <a:p>
            <a:r>
              <a:rPr lang="en-GB" b="1" dirty="0">
                <a:latin typeface="Bodoni MT" panose="02070603080606020203" pitchFamily="18" charset="0"/>
              </a:rPr>
              <a:t>LEVEL COMPOSITION: </a:t>
            </a:r>
            <a:r>
              <a:rPr lang="en-GB" dirty="0">
                <a:latin typeface="Bodoni MT" panose="02070603080606020203" pitchFamily="18" charset="0"/>
              </a:rPr>
              <a:t>Each level contains the following components.</a:t>
            </a:r>
            <a:endParaRPr lang="en-GB" b="1" dirty="0">
              <a:latin typeface="Bodoni MT" panose="02070603080606020203" pitchFamily="18" charset="0"/>
            </a:endParaRPr>
          </a:p>
          <a:p>
            <a:pPr marL="342900" indent="-342900">
              <a:buAutoNum type="arabicPeriod"/>
            </a:pPr>
            <a:r>
              <a:rPr lang="en-GB" b="1" dirty="0">
                <a:latin typeface="Bodoni MT" panose="02070603080606020203" pitchFamily="18" charset="0"/>
              </a:rPr>
              <a:t>PLATFORM: </a:t>
            </a:r>
            <a:r>
              <a:rPr lang="en-GB" dirty="0">
                <a:latin typeface="Bodoni MT" panose="02070603080606020203" pitchFamily="18" charset="0"/>
              </a:rPr>
              <a:t>A side-scrolling platforming section with challenges such as damaging obstacles and bottomless pits which reset the players progress.</a:t>
            </a:r>
          </a:p>
          <a:p>
            <a:pPr marL="342900" indent="-342900">
              <a:buAutoNum type="arabicPeriod"/>
            </a:pPr>
            <a:r>
              <a:rPr lang="en-GB" b="1" dirty="0">
                <a:latin typeface="Bodoni MT" panose="02070603080606020203" pitchFamily="18" charset="0"/>
              </a:rPr>
              <a:t>PUZZLE: </a:t>
            </a:r>
            <a:r>
              <a:rPr lang="en-GB" dirty="0">
                <a:latin typeface="Bodoni MT" panose="02070603080606020203" pitchFamily="18" charset="0"/>
              </a:rPr>
              <a:t>A different puzzle for each of the 4 levels, themed around a particular Christmas element: ‘Fir Christmas Tree’ , ‘Roast Turkey’ , ‘Decorations’ and ‘Presents’.</a:t>
            </a:r>
          </a:p>
          <a:p>
            <a:endParaRPr lang="en-GB" b="1" dirty="0">
              <a:latin typeface="Bodoni MT" panose="02070603080606020203" pitchFamily="18" charset="0"/>
            </a:endParaRPr>
          </a:p>
          <a:p>
            <a:r>
              <a:rPr lang="en-GB" b="1" dirty="0">
                <a:latin typeface="Bodoni MT" panose="02070603080606020203" pitchFamily="18" charset="0"/>
              </a:rPr>
              <a:t>PROGRESS: </a:t>
            </a:r>
            <a:r>
              <a:rPr lang="en-GB" dirty="0">
                <a:latin typeface="Bodoni MT" panose="02070603080606020203" pitchFamily="18" charset="0"/>
              </a:rPr>
              <a:t>After each level, the player is returned to the menu, where their collectables and newest Christmas element is displayed in the background.</a:t>
            </a:r>
            <a:endParaRPr lang="en-GB" b="1" dirty="0">
              <a:latin typeface="Bodoni MT" panose="02070603080606020203" pitchFamily="18" charset="0"/>
            </a:endParaRPr>
          </a:p>
        </p:txBody>
      </p:sp>
    </p:spTree>
    <p:extLst>
      <p:ext uri="{BB962C8B-B14F-4D97-AF65-F5344CB8AC3E}">
        <p14:creationId xmlns:p14="http://schemas.microsoft.com/office/powerpoint/2010/main" val="360455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 Rules</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id="{1119E4FB-68D3-4DFF-B454-B6AECA5CC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906" y="4373652"/>
            <a:ext cx="969210" cy="1332663"/>
          </a:xfrm>
          <a:prstGeom prst="rect">
            <a:avLst/>
          </a:prstGeom>
        </p:spPr>
      </p:pic>
      <p:pic>
        <p:nvPicPr>
          <p:cNvPr id="8" name="Picture 7">
            <a:extLst>
              <a:ext uri="{FF2B5EF4-FFF2-40B4-BE49-F238E27FC236}">
                <a16:creationId xmlns:a16="http://schemas.microsoft.com/office/drawing/2014/main" id="{851FDD01-2E36-4FB2-AEC3-1AD80666A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353" y="4371997"/>
            <a:ext cx="969209" cy="1332662"/>
          </a:xfrm>
          <a:prstGeom prst="rect">
            <a:avLst/>
          </a:prstGeom>
        </p:spPr>
      </p:pic>
      <p:sp>
        <p:nvSpPr>
          <p:cNvPr id="11" name="Content Placeholder 2">
            <a:extLst>
              <a:ext uri="{FF2B5EF4-FFF2-40B4-BE49-F238E27FC236}">
                <a16:creationId xmlns:a16="http://schemas.microsoft.com/office/drawing/2014/main" id="{F206CC4A-F7D8-41B6-ABE3-9533F77A18D3}"/>
              </a:ext>
            </a:extLst>
          </p:cNvPr>
          <p:cNvSpPr txBox="1">
            <a:spLocks/>
          </p:cNvSpPr>
          <p:nvPr/>
        </p:nvSpPr>
        <p:spPr>
          <a:xfrm>
            <a:off x="838200" y="931178"/>
            <a:ext cx="10515600" cy="163585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CONTROLS: </a:t>
            </a:r>
            <a:endParaRPr lang="en-GB" sz="1800" dirty="0">
              <a:latin typeface="Bodoni MT" panose="02070603080606020203" pitchFamily="18" charset="0"/>
            </a:endParaRPr>
          </a:p>
          <a:p>
            <a:pPr marL="0" indent="0">
              <a:buFont typeface="Arial" panose="020B0604020202020204" pitchFamily="34" charset="0"/>
              <a:buNone/>
            </a:pPr>
            <a:r>
              <a:rPr lang="en-GB" sz="1800" b="1" dirty="0">
                <a:latin typeface="Bodoni MT" panose="02070603080606020203" pitchFamily="18" charset="0"/>
              </a:rPr>
              <a:t>Menu Navigation: </a:t>
            </a:r>
            <a:r>
              <a:rPr lang="en-GB" sz="1800" dirty="0">
                <a:latin typeface="Bodoni MT" panose="02070603080606020203" pitchFamily="18" charset="0"/>
              </a:rPr>
              <a:t>WSAD/Up-Down-Left-Right + Enter</a:t>
            </a:r>
          </a:p>
          <a:p>
            <a:pPr marL="0" indent="0">
              <a:buNone/>
            </a:pPr>
            <a:r>
              <a:rPr lang="en-GB" sz="1800" b="1" dirty="0">
                <a:latin typeface="Bodoni MT" panose="02070603080606020203" pitchFamily="18" charset="0"/>
              </a:rPr>
              <a:t>Player Movement: </a:t>
            </a:r>
            <a:r>
              <a:rPr lang="en-GB" sz="1800" dirty="0">
                <a:latin typeface="Bodoni MT" panose="02070603080606020203" pitchFamily="18" charset="0"/>
              </a:rPr>
              <a:t>WSAD/Up-Down-Left-Right</a:t>
            </a:r>
          </a:p>
          <a:p>
            <a:pPr marL="0" indent="0">
              <a:buNone/>
            </a:pPr>
            <a:r>
              <a:rPr lang="en-GB" sz="1800" b="1" dirty="0">
                <a:latin typeface="Bodoni MT" panose="02070603080606020203" pitchFamily="18" charset="0"/>
              </a:rPr>
              <a:t>Puzzle Navigation:</a:t>
            </a:r>
            <a:r>
              <a:rPr lang="en-GB" sz="1800" dirty="0">
                <a:latin typeface="Bodoni MT" panose="02070603080606020203" pitchFamily="18" charset="0"/>
              </a:rPr>
              <a:t> WSAD/Up-Down-Left-Right + </a:t>
            </a:r>
            <a:r>
              <a:rPr lang="en-GB" sz="1800" dirty="0" err="1">
                <a:latin typeface="Bodoni MT" panose="02070603080606020203" pitchFamily="18" charset="0"/>
              </a:rPr>
              <a:t>Num</a:t>
            </a:r>
            <a:r>
              <a:rPr lang="en-GB" sz="1800" dirty="0">
                <a:latin typeface="Bodoni MT" panose="02070603080606020203" pitchFamily="18" charset="0"/>
              </a:rPr>
              <a:t>-Keys</a:t>
            </a:r>
          </a:p>
          <a:p>
            <a:pPr marL="0" indent="0">
              <a:buNone/>
            </a:pPr>
            <a:endParaRPr lang="en-GB" sz="1800" b="1" dirty="0">
              <a:latin typeface="Bodoni MT" panose="02070603080606020203" pitchFamily="18" charset="0"/>
            </a:endParaRPr>
          </a:p>
        </p:txBody>
      </p:sp>
      <p:sp>
        <p:nvSpPr>
          <p:cNvPr id="12" name="Content Placeholder 2">
            <a:extLst>
              <a:ext uri="{FF2B5EF4-FFF2-40B4-BE49-F238E27FC236}">
                <a16:creationId xmlns:a16="http://schemas.microsoft.com/office/drawing/2014/main" id="{0005FAC1-D63E-4606-9908-2EC64C974176}"/>
              </a:ext>
            </a:extLst>
          </p:cNvPr>
          <p:cNvSpPr txBox="1">
            <a:spLocks/>
          </p:cNvSpPr>
          <p:nvPr/>
        </p:nvSpPr>
        <p:spPr>
          <a:xfrm>
            <a:off x="838200" y="2567032"/>
            <a:ext cx="10515600" cy="133266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GAME DIRECTION:</a:t>
            </a:r>
          </a:p>
          <a:p>
            <a:pPr marL="0" indent="0">
              <a:buFont typeface="Arial" panose="020B0604020202020204" pitchFamily="34" charset="0"/>
              <a:buNone/>
            </a:pPr>
            <a:r>
              <a:rPr lang="en-GB" sz="1800" dirty="0">
                <a:latin typeface="Bodoni MT" panose="02070603080606020203" pitchFamily="18" charset="0"/>
              </a:rPr>
              <a:t>The game must be played through in chronological order beginning with platform level 1 (forest), leading to a puzzle. This sequence is to be repeated for the following 3 levels.</a:t>
            </a:r>
          </a:p>
          <a:p>
            <a:pPr marL="0" indent="0">
              <a:buFont typeface="Arial" panose="020B0604020202020204" pitchFamily="34" charset="0"/>
              <a:buNone/>
            </a:pPr>
            <a:r>
              <a:rPr lang="en-GB" sz="1800" dirty="0">
                <a:latin typeface="Bodoni MT" panose="02070603080606020203" pitchFamily="18" charset="0"/>
              </a:rPr>
              <a:t>Levels &amp; puzzles can be replayed in order to find all the collectables. </a:t>
            </a:r>
          </a:p>
        </p:txBody>
      </p:sp>
      <p:sp>
        <p:nvSpPr>
          <p:cNvPr id="13" name="Content Placeholder 2">
            <a:extLst>
              <a:ext uri="{FF2B5EF4-FFF2-40B4-BE49-F238E27FC236}">
                <a16:creationId xmlns:a16="http://schemas.microsoft.com/office/drawing/2014/main" id="{A6B71EFB-4EB9-48D0-A7CA-693B1830CB7E}"/>
              </a:ext>
            </a:extLst>
          </p:cNvPr>
          <p:cNvSpPr txBox="1">
            <a:spLocks/>
          </p:cNvSpPr>
          <p:nvPr/>
        </p:nvSpPr>
        <p:spPr>
          <a:xfrm>
            <a:off x="838200" y="3903005"/>
            <a:ext cx="7628832" cy="227395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LEVEL PROGRESSION:</a:t>
            </a:r>
          </a:p>
          <a:p>
            <a:pPr marL="0" indent="0">
              <a:buFont typeface="Arial" panose="020B0604020202020204" pitchFamily="34" charset="0"/>
              <a:buNone/>
            </a:pPr>
            <a:r>
              <a:rPr lang="en-GB" sz="1800" dirty="0">
                <a:latin typeface="Bodoni MT" panose="02070603080606020203" pitchFamily="18" charset="0"/>
              </a:rPr>
              <a:t>In order to complete each level, the player must find the scroll, situated towards the end of the level.</a:t>
            </a:r>
          </a:p>
          <a:p>
            <a:pPr marL="0" indent="0">
              <a:buFont typeface="Arial" panose="020B0604020202020204" pitchFamily="34" charset="0"/>
              <a:buNone/>
            </a:pPr>
            <a:r>
              <a:rPr lang="en-GB" sz="1800" dirty="0">
                <a:latin typeface="Bodoni MT" panose="02070603080606020203" pitchFamily="18" charset="0"/>
              </a:rPr>
              <a:t>However, by default the scroll is locked, and to unlock it, the player must collect the key to remove the padlock from the scroll.</a:t>
            </a:r>
          </a:p>
          <a:p>
            <a:pPr marL="0" indent="0">
              <a:buFont typeface="Arial" panose="020B0604020202020204" pitchFamily="34" charset="0"/>
              <a:buNone/>
            </a:pPr>
            <a:r>
              <a:rPr lang="en-GB" sz="1800" dirty="0">
                <a:latin typeface="Bodoni MT" panose="02070603080606020203" pitchFamily="18" charset="0"/>
              </a:rPr>
              <a:t>Once the scroll is unlocked and found, the puzzle can be initiated, and the player can progress with the next stage of the game.</a:t>
            </a:r>
          </a:p>
        </p:txBody>
      </p:sp>
    </p:spTree>
    <p:extLst>
      <p:ext uri="{BB962C8B-B14F-4D97-AF65-F5344CB8AC3E}">
        <p14:creationId xmlns:p14="http://schemas.microsoft.com/office/powerpoint/2010/main" val="20837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912342" y="365125"/>
            <a:ext cx="10515600" cy="566053"/>
          </a:xfrm>
          <a:solidFill>
            <a:schemeClr val="bg1"/>
          </a:solidFill>
          <a:ln>
            <a:solidFill>
              <a:schemeClr val="tx1"/>
            </a:solidFill>
          </a:ln>
        </p:spPr>
        <p:txBody>
          <a:bodyPr>
            <a:normAutofit fontScale="90000"/>
          </a:bodyPr>
          <a:lstStyle/>
          <a:p>
            <a:pPr algn="ctr"/>
            <a:r>
              <a:rPr lang="en-GB" dirty="0" smtClean="0">
                <a:latin typeface="Bodoni MT" panose="02070603080606020203" pitchFamily="18" charset="0"/>
              </a:rPr>
              <a:t>What Makes a Good Game?</a:t>
            </a:r>
            <a:endParaRPr lang="en-GB" dirty="0">
              <a:latin typeface="Bodoni MT" panose="02070603080606020203" pitchFamily="18" charset="0"/>
            </a:endParaRP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912340" y="931178"/>
            <a:ext cx="10517660" cy="5245785"/>
          </a:xfrm>
          <a:solidFill>
            <a:schemeClr val="bg1"/>
          </a:solidFill>
          <a:ln>
            <a:solidFill>
              <a:schemeClr val="tx1"/>
            </a:solidFill>
          </a:ln>
        </p:spPr>
        <p:txBody>
          <a:bodyPr/>
          <a:lstStyle/>
          <a:p>
            <a:pPr marL="0" indent="0">
              <a:buNone/>
            </a:pPr>
            <a:r>
              <a:rPr lang="en-GB" dirty="0" smtClean="0">
                <a:latin typeface="Bodoni MT" panose="02070603080606020203" pitchFamily="18" charset="0"/>
              </a:rPr>
              <a:t>Long term Goal: to decorate the Christmas Room</a:t>
            </a:r>
          </a:p>
          <a:p>
            <a:pPr marL="0" indent="0">
              <a:buNone/>
            </a:pPr>
            <a:r>
              <a:rPr lang="en-GB" dirty="0" err="1" smtClean="0">
                <a:latin typeface="Bodoni MT" panose="02070603080606020203" pitchFamily="18" charset="0"/>
              </a:rPr>
              <a:t>Subgoals</a:t>
            </a:r>
            <a:r>
              <a:rPr lang="en-GB" dirty="0" smtClean="0">
                <a:latin typeface="Bodoni MT" panose="02070603080606020203" pitchFamily="18" charset="0"/>
              </a:rPr>
              <a:t>: to complete each level, collecting items</a:t>
            </a:r>
          </a:p>
          <a:p>
            <a:pPr marL="0" indent="0">
              <a:buNone/>
            </a:pPr>
            <a:r>
              <a:rPr lang="en-GB" dirty="0" smtClean="0">
                <a:latin typeface="Bodoni MT" panose="02070603080606020203" pitchFamily="18" charset="0"/>
              </a:rPr>
              <a:t>Game starts easily, and complexity/difficulty gradually increases</a:t>
            </a:r>
          </a:p>
          <a:p>
            <a:pPr marL="0" indent="0">
              <a:buNone/>
            </a:pPr>
            <a:r>
              <a:rPr lang="en-GB" dirty="0" smtClean="0">
                <a:latin typeface="Bodoni MT" panose="02070603080606020203" pitchFamily="18" charset="0"/>
              </a:rPr>
              <a:t>Game uses standard controls and concepts. Basic guidance is given.</a:t>
            </a:r>
          </a:p>
          <a:p>
            <a:pPr marL="0" indent="0">
              <a:buNone/>
            </a:pPr>
            <a:r>
              <a:rPr lang="en-GB" dirty="0" smtClean="0">
                <a:latin typeface="Bodoni MT" panose="02070603080606020203" pitchFamily="18" charset="0"/>
              </a:rPr>
              <a:t>Levels are fairly short; losing a life restarts the level; losing 3 lives goes back to the menu</a:t>
            </a:r>
          </a:p>
          <a:p>
            <a:pPr marL="0" indent="0">
              <a:buNone/>
            </a:pPr>
            <a:r>
              <a:rPr lang="en-GB" dirty="0" smtClean="0">
                <a:latin typeface="Bodoni MT" panose="02070603080606020203" pitchFamily="18" charset="0"/>
              </a:rPr>
              <a:t>Each level has few clear rewards, which are not too difficult nor too easy to achieve</a:t>
            </a:r>
          </a:p>
          <a:p>
            <a:pPr marL="0" indent="0">
              <a:buNone/>
            </a:pPr>
            <a:r>
              <a:rPr lang="en-GB" dirty="0" smtClean="0">
                <a:latin typeface="Bodoni MT" panose="02070603080606020203" pitchFamily="18" charset="0"/>
              </a:rPr>
              <a:t>Game has interesting graphics; each level is similar and yet unique</a:t>
            </a:r>
          </a:p>
          <a:p>
            <a:pPr marL="0" indent="0">
              <a:buNone/>
            </a:pPr>
            <a:r>
              <a:rPr lang="en-GB" dirty="0" smtClean="0">
                <a:latin typeface="Bodoni MT" panose="02070603080606020203" pitchFamily="18" charset="0"/>
              </a:rPr>
              <a:t>Once completed, players can choose to redo any platform or puzzle to collect additional items</a:t>
            </a: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sp>
        <p:nvSpPr>
          <p:cNvPr id="11" name="Content Placeholder 2">
            <a:extLst>
              <a:ext uri="{FF2B5EF4-FFF2-40B4-BE49-F238E27FC236}">
                <a16:creationId xmlns:a16="http://schemas.microsoft.com/office/drawing/2014/main" id="{F206CC4A-F7D8-41B6-ABE3-9533F77A18D3}"/>
              </a:ext>
            </a:extLst>
          </p:cNvPr>
          <p:cNvSpPr txBox="1">
            <a:spLocks/>
          </p:cNvSpPr>
          <p:nvPr/>
        </p:nvSpPr>
        <p:spPr>
          <a:xfrm>
            <a:off x="937054" y="931177"/>
            <a:ext cx="10455876" cy="52224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800" dirty="0">
              <a:latin typeface="Bodoni MT" panose="02070603080606020203" pitchFamily="18" charset="0"/>
            </a:endParaRPr>
          </a:p>
          <a:p>
            <a:pPr marL="0" indent="0">
              <a:buNone/>
            </a:pPr>
            <a:endParaRPr lang="en-GB" sz="1800" b="1" dirty="0">
              <a:latin typeface="Bodoni MT" panose="02070603080606020203" pitchFamily="18" charset="0"/>
            </a:endParaRPr>
          </a:p>
        </p:txBody>
      </p:sp>
    </p:spTree>
    <p:extLst>
      <p:ext uri="{BB962C8B-B14F-4D97-AF65-F5344CB8AC3E}">
        <p14:creationId xmlns:p14="http://schemas.microsoft.com/office/powerpoint/2010/main" val="20837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F80050-A6DA-4A1C-B6D8-AA5AA7F78A23}"/>
              </a:ext>
            </a:extLst>
          </p:cNvPr>
          <p:cNvPicPr>
            <a:picLocks noChangeAspect="1"/>
          </p:cNvPicPr>
          <p:nvPr/>
        </p:nvPicPr>
        <p:blipFill>
          <a:blip r:embed="rId2"/>
          <a:stretch>
            <a:fillRect/>
          </a:stretch>
        </p:blipFill>
        <p:spPr>
          <a:xfrm>
            <a:off x="3065859" y="0"/>
            <a:ext cx="9126141" cy="6858000"/>
          </a:xfrm>
          <a:prstGeom prst="rect">
            <a:avLst/>
          </a:prstGeom>
        </p:spPr>
      </p:pic>
      <p:sp>
        <p:nvSpPr>
          <p:cNvPr id="8" name="Rectangle 7">
            <a:extLst>
              <a:ext uri="{FF2B5EF4-FFF2-40B4-BE49-F238E27FC236}">
                <a16:creationId xmlns:a16="http://schemas.microsoft.com/office/drawing/2014/main"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E6895F0-339F-4782-9F13-51BA81259136}"/>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Implementation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09C628DE-7462-4395-B6E5-04533CBAF445}"/>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sp>
        <p:nvSpPr>
          <p:cNvPr id="10" name="Oval 9">
            <a:extLst>
              <a:ext uri="{FF2B5EF4-FFF2-40B4-BE49-F238E27FC236}">
                <a16:creationId xmlns:a16="http://schemas.microsoft.com/office/drawing/2014/main"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Bodoni MT" panose="02070603080606020203" pitchFamily="18" charset="0"/>
              </a:rPr>
              <a:t>Design Spec.</a:t>
            </a:r>
          </a:p>
        </p:txBody>
      </p:sp>
      <p:sp>
        <p:nvSpPr>
          <p:cNvPr id="11" name="Rectangle: Rounded Corners 10">
            <a:extLst>
              <a:ext uri="{FF2B5EF4-FFF2-40B4-BE49-F238E27FC236}">
                <a16:creationId xmlns:a16="http://schemas.microsoft.com/office/drawing/2014/main"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Base Tile Set</a:t>
            </a:r>
          </a:p>
        </p:txBody>
      </p:sp>
      <p:sp>
        <p:nvSpPr>
          <p:cNvPr id="13" name="Rectangle: Rounded Corners 12">
            <a:extLst>
              <a:ext uri="{FF2B5EF4-FFF2-40B4-BE49-F238E27FC236}">
                <a16:creationId xmlns:a16="http://schemas.microsoft.com/office/drawing/2014/main"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Placeholders</a:t>
            </a:r>
          </a:p>
        </p:txBody>
      </p:sp>
      <p:cxnSp>
        <p:nvCxnSpPr>
          <p:cNvPr id="15" name="Straight Connector 14">
            <a:extLst>
              <a:ext uri="{FF2B5EF4-FFF2-40B4-BE49-F238E27FC236}">
                <a16:creationId xmlns:a16="http://schemas.microsoft.com/office/drawing/2014/main"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latin typeface="Bodoni MT" panose="02070603080606020203" pitchFamily="18" charset="0"/>
              </a:rPr>
              <a:t>Artwork</a:t>
            </a:r>
          </a:p>
        </p:txBody>
      </p:sp>
      <p:cxnSp>
        <p:nvCxnSpPr>
          <p:cNvPr id="19" name="Straight Connector 18">
            <a:extLst>
              <a:ext uri="{FF2B5EF4-FFF2-40B4-BE49-F238E27FC236}">
                <a16:creationId xmlns:a16="http://schemas.microsoft.com/office/drawing/2014/main"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latin typeface="Bodoni MT" panose="02070603080606020203" pitchFamily="18" charset="0"/>
              </a:rPr>
              <a:t>Platforming</a:t>
            </a:r>
          </a:p>
        </p:txBody>
      </p:sp>
      <p:sp>
        <p:nvSpPr>
          <p:cNvPr id="25" name="TextBox 24">
            <a:extLst>
              <a:ext uri="{FF2B5EF4-FFF2-40B4-BE49-F238E27FC236}">
                <a16:creationId xmlns:a16="http://schemas.microsoft.com/office/drawing/2014/main"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latin typeface="Bodoni MT" panose="02070603080606020203" pitchFamily="18" charset="0"/>
              </a:rPr>
              <a:t>Gameplay</a:t>
            </a:r>
          </a:p>
        </p:txBody>
      </p:sp>
      <p:sp>
        <p:nvSpPr>
          <p:cNvPr id="26" name="TextBox 25">
            <a:extLst>
              <a:ext uri="{FF2B5EF4-FFF2-40B4-BE49-F238E27FC236}">
                <a16:creationId xmlns:a16="http://schemas.microsoft.com/office/drawing/2014/main"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latin typeface="Bodoni MT" panose="02070603080606020203" pitchFamily="18" charset="0"/>
              </a:rPr>
              <a:t>Puzzles</a:t>
            </a:r>
          </a:p>
        </p:txBody>
      </p:sp>
      <p:cxnSp>
        <p:nvCxnSpPr>
          <p:cNvPr id="27" name="Straight Arrow Connector 26">
            <a:extLst>
              <a:ext uri="{FF2B5EF4-FFF2-40B4-BE49-F238E27FC236}">
                <a16:creationId xmlns:a16="http://schemas.microsoft.com/office/drawing/2014/main"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id="{5D612AEE-5C5A-45AE-9431-93F8F6FB3305}"/>
              </a:ext>
            </a:extLst>
          </p:cNvPr>
          <p:cNvSpPr/>
          <p:nvPr/>
        </p:nvSpPr>
        <p:spPr>
          <a:xfrm>
            <a:off x="5398154" y="3503638"/>
            <a:ext cx="1395688" cy="43783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Collision</a:t>
            </a:r>
          </a:p>
        </p:txBody>
      </p:sp>
      <p:sp>
        <p:nvSpPr>
          <p:cNvPr id="34" name="Rectangle: Rounded Corners 33">
            <a:extLst>
              <a:ext uri="{FF2B5EF4-FFF2-40B4-BE49-F238E27FC236}">
                <a16:creationId xmlns:a16="http://schemas.microsoft.com/office/drawing/2014/main" id="{5351534C-969F-4206-A607-10E3CBD3EB6E}"/>
              </a:ext>
            </a:extLst>
          </p:cNvPr>
          <p:cNvSpPr/>
          <p:nvPr/>
        </p:nvSpPr>
        <p:spPr>
          <a:xfrm>
            <a:off x="5226759" y="4176274"/>
            <a:ext cx="1719743" cy="77478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Platform &amp; Collectables Layout</a:t>
            </a:r>
          </a:p>
        </p:txBody>
      </p:sp>
      <p:sp>
        <p:nvSpPr>
          <p:cNvPr id="35" name="Rectangle: Rounded Corners 34">
            <a:extLst>
              <a:ext uri="{FF2B5EF4-FFF2-40B4-BE49-F238E27FC236}">
                <a16:creationId xmlns:a16="http://schemas.microsoft.com/office/drawing/2014/main"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Failure and Success conditions</a:t>
            </a:r>
          </a:p>
        </p:txBody>
      </p:sp>
      <p:sp>
        <p:nvSpPr>
          <p:cNvPr id="36" name="Rectangle: Rounded Corners 35">
            <a:extLst>
              <a:ext uri="{FF2B5EF4-FFF2-40B4-BE49-F238E27FC236}">
                <a16:creationId xmlns:a16="http://schemas.microsoft.com/office/drawing/2014/main" id="{58471160-97AC-4E81-A948-3E6D85AFAB8E}"/>
              </a:ext>
            </a:extLst>
          </p:cNvPr>
          <p:cNvSpPr/>
          <p:nvPr/>
        </p:nvSpPr>
        <p:spPr>
          <a:xfrm>
            <a:off x="1542683" y="3476465"/>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Specification for each puzzle</a:t>
            </a:r>
          </a:p>
        </p:txBody>
      </p:sp>
      <p:sp>
        <p:nvSpPr>
          <p:cNvPr id="37" name="Rectangle: Rounded Corners 36">
            <a:extLst>
              <a:ext uri="{FF2B5EF4-FFF2-40B4-BE49-F238E27FC236}">
                <a16:creationId xmlns:a16="http://schemas.microsoft.com/office/drawing/2014/main"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Interaction</a:t>
            </a:r>
          </a:p>
        </p:txBody>
      </p:sp>
      <p:sp>
        <p:nvSpPr>
          <p:cNvPr id="38" name="Rectangle: Rounded Corners 37">
            <a:extLst>
              <a:ext uri="{FF2B5EF4-FFF2-40B4-BE49-F238E27FC236}">
                <a16:creationId xmlns:a16="http://schemas.microsoft.com/office/drawing/2014/main"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Success Conditions</a:t>
            </a:r>
          </a:p>
        </p:txBody>
      </p:sp>
      <p:sp>
        <p:nvSpPr>
          <p:cNvPr id="39" name="Rectangle: Rounded Corners 38">
            <a:extLst>
              <a:ext uri="{FF2B5EF4-FFF2-40B4-BE49-F238E27FC236}">
                <a16:creationId xmlns:a16="http://schemas.microsoft.com/office/drawing/2014/main"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Sprites</a:t>
            </a:r>
          </a:p>
        </p:txBody>
      </p:sp>
      <p:sp>
        <p:nvSpPr>
          <p:cNvPr id="40" name="Rectangle: Rounded Corners 39">
            <a:extLst>
              <a:ext uri="{FF2B5EF4-FFF2-40B4-BE49-F238E27FC236}">
                <a16:creationId xmlns:a16="http://schemas.microsoft.com/office/drawing/2014/main"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Backgrounds &amp; Platforms</a:t>
            </a:r>
          </a:p>
        </p:txBody>
      </p:sp>
      <p:sp>
        <p:nvSpPr>
          <p:cNvPr id="41" name="Rectangle: Rounded Corners 40">
            <a:extLst>
              <a:ext uri="{FF2B5EF4-FFF2-40B4-BE49-F238E27FC236}">
                <a16:creationId xmlns:a16="http://schemas.microsoft.com/office/drawing/2014/main"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Tiles</a:t>
            </a:r>
          </a:p>
        </p:txBody>
      </p:sp>
      <p:cxnSp>
        <p:nvCxnSpPr>
          <p:cNvPr id="42" name="Straight Arrow Connector 41">
            <a:extLst>
              <a:ext uri="{FF2B5EF4-FFF2-40B4-BE49-F238E27FC236}">
                <a16:creationId xmlns:a16="http://schemas.microsoft.com/office/drawing/2014/main"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a16="http://schemas.microsoft.com/office/drawing/2014/main"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9BE8C34A-75B0-466E-B230-A6AA0EF6FF90}"/>
              </a:ext>
            </a:extLst>
          </p:cNvPr>
          <p:cNvCxnSpPr>
            <a:cxnSpLocks/>
            <a:endCxn id="11" idx="3"/>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a16="http://schemas.microsoft.com/office/drawing/2014/main" id="{2B6EBE20-55B6-4C79-AC8D-3D2DEACD0F27}"/>
              </a:ext>
            </a:extLst>
          </p:cNvPr>
          <p:cNvCxnSpPr>
            <a:endCxn id="34" idx="3"/>
          </p:cNvCxnSpPr>
          <p:nvPr/>
        </p:nvCxnSpPr>
        <p:spPr>
          <a:xfrm rot="5400000">
            <a:off x="6909215" y="3629175"/>
            <a:ext cx="971779" cy="89720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Character Movement</a:t>
            </a:r>
          </a:p>
        </p:txBody>
      </p:sp>
      <p:cxnSp>
        <p:nvCxnSpPr>
          <p:cNvPr id="73" name="Straight Arrow Connector 72">
            <a:extLst>
              <a:ext uri="{FF2B5EF4-FFF2-40B4-BE49-F238E27FC236}">
                <a16:creationId xmlns:a16="http://schemas.microsoft.com/office/drawing/2014/main" id="{69C2A71F-34B3-45C5-B5C2-CAD80873AAD3}"/>
              </a:ext>
            </a:extLst>
          </p:cNvPr>
          <p:cNvCxnSpPr>
            <a:cxnSpLocks/>
            <a:stCxn id="12" idx="2"/>
            <a:endCxn id="33" idx="0"/>
          </p:cNvCxnSpPr>
          <p:nvPr/>
        </p:nvCxnSpPr>
        <p:spPr>
          <a:xfrm flipH="1">
            <a:off x="6095998" y="3262332"/>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57464C7E-A3BB-4249-922D-CFCFCCBF91D6}"/>
              </a:ext>
            </a:extLst>
          </p:cNvPr>
          <p:cNvCxnSpPr>
            <a:cxnSpLocks/>
          </p:cNvCxnSpPr>
          <p:nvPr/>
        </p:nvCxnSpPr>
        <p:spPr>
          <a:xfrm flipH="1">
            <a:off x="6086630" y="394147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6665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52B86A-B01F-4002-A1C0-9EF0AE9558E4}"/>
              </a:ext>
            </a:extLst>
          </p:cNvPr>
          <p:cNvPicPr>
            <a:picLocks noChangeAspect="1"/>
          </p:cNvPicPr>
          <p:nvPr/>
        </p:nvPicPr>
        <p:blipFill>
          <a:blip r:embed="rId2"/>
          <a:stretch>
            <a:fillRect/>
          </a:stretch>
        </p:blipFill>
        <p:spPr>
          <a:xfrm>
            <a:off x="3065859" y="0"/>
            <a:ext cx="9126141" cy="6858000"/>
          </a:xfrm>
          <a:prstGeom prst="rect">
            <a:avLst/>
          </a:prstGeom>
        </p:spPr>
      </p:pic>
      <p:pic>
        <p:nvPicPr>
          <p:cNvPr id="8" name="Picture 7">
            <a:extLst>
              <a:ext uri="{FF2B5EF4-FFF2-40B4-BE49-F238E27FC236}">
                <a16:creationId xmlns:a16="http://schemas.microsoft.com/office/drawing/2014/main" id="{37F75148-183E-43C0-AC18-81F40A1DD034}"/>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Challenges</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pic>
        <p:nvPicPr>
          <p:cNvPr id="5" name="Picture 4">
            <a:extLst>
              <a:ext uri="{FF2B5EF4-FFF2-40B4-BE49-F238E27FC236}">
                <a16:creationId xmlns:a16="http://schemas.microsoft.com/office/drawing/2014/main" id="{07E31DEA-147A-4661-8DB9-CB3281426F67}"/>
              </a:ext>
            </a:extLst>
          </p:cNvPr>
          <p:cNvPicPr>
            <a:picLocks noChangeAspect="1"/>
          </p:cNvPicPr>
          <p:nvPr/>
        </p:nvPicPr>
        <p:blipFill>
          <a:blip r:embed="rId3"/>
          <a:stretch>
            <a:fillRect/>
          </a:stretch>
        </p:blipFill>
        <p:spPr>
          <a:xfrm>
            <a:off x="7251583" y="1386866"/>
            <a:ext cx="3446888" cy="4084268"/>
          </a:xfrm>
          <a:prstGeom prst="rect">
            <a:avLst/>
          </a:prstGeom>
          <a:ln>
            <a:solidFill>
              <a:schemeClr val="tx1"/>
            </a:solidFill>
          </a:ln>
        </p:spPr>
      </p:pic>
      <p:sp>
        <p:nvSpPr>
          <p:cNvPr id="9" name="Rectangle 8">
            <a:extLst>
              <a:ext uri="{FF2B5EF4-FFF2-40B4-BE49-F238E27FC236}">
                <a16:creationId xmlns:a16="http://schemas.microsoft.com/office/drawing/2014/main" id="{639288EF-1393-49D8-9524-1863E2A39901}"/>
              </a:ext>
            </a:extLst>
          </p:cNvPr>
          <p:cNvSpPr/>
          <p:nvPr/>
        </p:nvSpPr>
        <p:spPr>
          <a:xfrm>
            <a:off x="1166070" y="1191237"/>
            <a:ext cx="5757643"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HOW DO WE SIDESCROLL WITHOUT A CAMERA?</a:t>
            </a:r>
          </a:p>
          <a:p>
            <a:r>
              <a:rPr lang="en-GB" dirty="0">
                <a:latin typeface="Bodoni MT" panose="02070603080606020203" pitchFamily="18" charset="0"/>
              </a:rPr>
              <a:t>Give all objects in the level movement along the X axis. Keep the player centralised and move everything in accordance with the player.</a:t>
            </a:r>
          </a:p>
          <a:p>
            <a:endParaRPr lang="en-GB" dirty="0">
              <a:latin typeface="Bodoni MT" panose="02070603080606020203" pitchFamily="18" charset="0"/>
            </a:endParaRPr>
          </a:p>
          <a:p>
            <a:r>
              <a:rPr lang="en-GB" b="1" dirty="0">
                <a:latin typeface="Bodoni MT" panose="02070603080606020203" pitchFamily="18" charset="0"/>
              </a:rPr>
              <a:t>HOW DO WE ENCOURAGE REPLAYABILITY?</a:t>
            </a:r>
          </a:p>
          <a:p>
            <a:r>
              <a:rPr lang="en-GB" dirty="0">
                <a:latin typeface="Bodoni MT" panose="02070603080606020203" pitchFamily="18" charset="0"/>
              </a:rPr>
              <a:t>Create persistent collectables across all levels as an additional optional measure of tracking progress. Collectables are stored and displayed in the main menu.</a:t>
            </a:r>
          </a:p>
          <a:p>
            <a:endParaRPr lang="en-GB" dirty="0">
              <a:latin typeface="Bodoni MT" panose="02070603080606020203" pitchFamily="18" charset="0"/>
            </a:endParaRPr>
          </a:p>
          <a:p>
            <a:r>
              <a:rPr lang="en-GB" b="1" dirty="0">
                <a:latin typeface="Bodoni MT" panose="02070603080606020203" pitchFamily="18" charset="0"/>
              </a:rPr>
              <a:t>HOW DO WE TRANSLATE REAL LIFE PUZZLES TO NON-MOUSE DRIVEN INTERFACE?</a:t>
            </a:r>
          </a:p>
          <a:p>
            <a:pPr marL="400050" indent="-400050">
              <a:buAutoNum type="romanLcPeriod"/>
            </a:pPr>
            <a:r>
              <a:rPr lang="en-GB" dirty="0">
                <a:latin typeface="Bodoni MT" panose="02070603080606020203" pitchFamily="18" charset="0"/>
              </a:rPr>
              <a:t>Create a player controlled focal point. (maze, tile).</a:t>
            </a:r>
          </a:p>
          <a:p>
            <a:pPr marL="400050" indent="-400050">
              <a:buAutoNum type="romanLcPeriod"/>
            </a:pPr>
            <a:r>
              <a:rPr lang="en-GB" dirty="0">
                <a:latin typeface="Bodoni MT" panose="02070603080606020203" pitchFamily="18" charset="0"/>
              </a:rPr>
              <a:t>Limit scalability to bindable keys on the keyboard (traffic).</a:t>
            </a:r>
          </a:p>
        </p:txBody>
      </p:sp>
    </p:spTree>
    <p:extLst>
      <p:ext uri="{BB962C8B-B14F-4D97-AF65-F5344CB8AC3E}">
        <p14:creationId xmlns:p14="http://schemas.microsoft.com/office/powerpoint/2010/main" val="349083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Methodology</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4" name="Picture 3">
            <a:extLst>
              <a:ext uri="{FF2B5EF4-FFF2-40B4-BE49-F238E27FC236}">
                <a16:creationId xmlns:a16="http://schemas.microsoft.com/office/drawing/2014/main" id="{7DBBE77A-8D3A-40D6-94A0-7EC9A7E761A3}"/>
              </a:ext>
            </a:extLst>
          </p:cNvPr>
          <p:cNvPicPr>
            <a:picLocks noChangeAspect="1"/>
          </p:cNvPicPr>
          <p:nvPr/>
        </p:nvPicPr>
        <p:blipFill>
          <a:blip r:embed="rId3"/>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a16="http://schemas.microsoft.com/office/drawing/2014/main"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a16="http://schemas.microsoft.com/office/drawing/2014/main"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TESTERS: </a:t>
            </a:r>
            <a:r>
              <a:rPr lang="en-GB" dirty="0">
                <a:latin typeface="Bodoni MT" panose="02070603080606020203" pitchFamily="18" charset="0"/>
              </a:rPr>
              <a:t>2</a:t>
            </a:r>
            <a:r>
              <a:rPr lang="en-GB" baseline="30000" dirty="0">
                <a:latin typeface="Bodoni MT" panose="02070603080606020203" pitchFamily="18" charset="0"/>
              </a:rPr>
              <a:t>nd</a:t>
            </a:r>
            <a:r>
              <a:rPr lang="en-GB" dirty="0">
                <a:latin typeface="Bodoni MT" panose="02070603080606020203" pitchFamily="18" charset="0"/>
              </a:rPr>
              <a:t> Year SCC Students.</a:t>
            </a:r>
          </a:p>
        </p:txBody>
      </p:sp>
      <p:sp>
        <p:nvSpPr>
          <p:cNvPr id="10" name="TextBox 9">
            <a:extLst>
              <a:ext uri="{FF2B5EF4-FFF2-40B4-BE49-F238E27FC236}">
                <a16:creationId xmlns:a16="http://schemas.microsoft.com/office/drawing/2014/main"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TESTS CONDUCTED: </a:t>
            </a:r>
          </a:p>
          <a:p>
            <a:r>
              <a:rPr lang="en-GB" dirty="0">
                <a:latin typeface="Bodoni MT" panose="02070603080606020203" pitchFamily="18" charset="0"/>
              </a:rPr>
              <a:t>1.   Platforms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2"/>
            </a:pPr>
            <a:r>
              <a:rPr lang="en-GB" dirty="0">
                <a:latin typeface="Bodoni MT" panose="02070603080606020203" pitchFamily="18" charset="0"/>
              </a:rPr>
              <a:t>Puzzles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3"/>
            </a:pPr>
            <a:r>
              <a:rPr lang="en-GB" dirty="0">
                <a:latin typeface="Bodoni MT" panose="02070603080606020203" pitchFamily="18" charset="0"/>
              </a:rPr>
              <a:t>Full Game Run-through</a:t>
            </a: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a16="http://schemas.microsoft.com/office/drawing/2014/main"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and difficulty scaling simply following the platforming sections of the game</a:t>
            </a:r>
          </a:p>
        </p:txBody>
      </p:sp>
      <p:sp>
        <p:nvSpPr>
          <p:cNvPr id="12" name="TextBox 11">
            <a:extLst>
              <a:ext uri="{FF2B5EF4-FFF2-40B4-BE49-F238E27FC236}">
                <a16:creationId xmlns:a16="http://schemas.microsoft.com/office/drawing/2014/main"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difficulty and sense of satisfaction or frustration from each puzzle.</a:t>
            </a:r>
          </a:p>
        </p:txBody>
      </p:sp>
      <p:sp>
        <p:nvSpPr>
          <p:cNvPr id="13" name="TextBox 12">
            <a:extLst>
              <a:ext uri="{FF2B5EF4-FFF2-40B4-BE49-F238E27FC236}">
                <a16:creationId xmlns:a16="http://schemas.microsoft.com/office/drawing/2014/main" id="{3D143883-7E11-42FA-820F-FD25A0706494}"/>
              </a:ext>
            </a:extLst>
          </p:cNvPr>
          <p:cNvSpPr txBox="1"/>
          <p:nvPr/>
        </p:nvSpPr>
        <p:spPr>
          <a:xfrm>
            <a:off x="1568739" y="440847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difficulty and enjoyment from playing the game from start to finish.</a:t>
            </a:r>
          </a:p>
        </p:txBody>
      </p:sp>
      <p:sp>
        <p:nvSpPr>
          <p:cNvPr id="14" name="TextBox 13">
            <a:extLst>
              <a:ext uri="{FF2B5EF4-FFF2-40B4-BE49-F238E27FC236}">
                <a16:creationId xmlns:a16="http://schemas.microsoft.com/office/drawing/2014/main" id="{441B9A9E-965F-4808-97BB-765FA754A34C}"/>
              </a:ext>
            </a:extLst>
          </p:cNvPr>
          <p:cNvSpPr txBox="1"/>
          <p:nvPr/>
        </p:nvSpPr>
        <p:spPr>
          <a:xfrm>
            <a:off x="1166070" y="5262275"/>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METHOD: </a:t>
            </a:r>
            <a:r>
              <a:rPr lang="en-GB" dirty="0">
                <a:latin typeface="Bodoni MT" panose="02070603080606020203" pitchFamily="18" charset="0"/>
              </a:rPr>
              <a:t>Speak-aloud demos with an observer. </a:t>
            </a:r>
            <a:r>
              <a:rPr lang="en-GB" b="1" dirty="0">
                <a:latin typeface="Bodoni MT" panose="02070603080606020203" pitchFamily="18" charset="0"/>
              </a:rPr>
              <a:t> </a:t>
            </a:r>
            <a:endParaRPr lang="en-GB" dirty="0">
              <a:latin typeface="Bodoni MT" panose="02070603080606020203" pitchFamily="18" charset="0"/>
            </a:endParaRPr>
          </a:p>
        </p:txBody>
      </p:sp>
    </p:spTree>
    <p:extLst>
      <p:ext uri="{BB962C8B-B14F-4D97-AF65-F5344CB8AC3E}">
        <p14:creationId xmlns:p14="http://schemas.microsoft.com/office/powerpoint/2010/main" val="409623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1582</Words>
  <Application>Microsoft Office PowerPoint</Application>
  <PresentationFormat>Widescreen</PresentationFormat>
  <Paragraphs>145</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Bodoni MT</vt:lpstr>
      <vt:lpstr>Book Antiqua</vt:lpstr>
      <vt:lpstr>Calibri</vt:lpstr>
      <vt:lpstr>Calibri Light</vt:lpstr>
      <vt:lpstr>Cambria Math</vt:lpstr>
      <vt:lpstr>Office Theme</vt:lpstr>
      <vt:lpstr>D2 : Final Presentation</vt:lpstr>
      <vt:lpstr>Planning and Ideas</vt:lpstr>
      <vt:lpstr>Description</vt:lpstr>
      <vt:lpstr>Gameplay</vt:lpstr>
      <vt:lpstr>Game Rules</vt:lpstr>
      <vt:lpstr>What Makes a Good Game?</vt:lpstr>
      <vt:lpstr>Implementation</vt:lpstr>
      <vt:lpstr>Challenges</vt:lpstr>
      <vt:lpstr>User Testing Methodology</vt:lpstr>
      <vt:lpstr>User Testing Feedback (i)</vt:lpstr>
      <vt:lpstr>User Testing Feedback (ii)</vt:lpstr>
      <vt:lpstr>Project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Williams, Val</cp:lastModifiedBy>
  <cp:revision>42</cp:revision>
  <dcterms:created xsi:type="dcterms:W3CDTF">2018-02-14T12:53:51Z</dcterms:created>
  <dcterms:modified xsi:type="dcterms:W3CDTF">2018-02-20T14:26:32Z</dcterms:modified>
</cp:coreProperties>
</file>