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263" r:id="rId4"/>
    <p:sldId id="259" r:id="rId5"/>
    <p:sldId id="296" r:id="rId6"/>
    <p:sldId id="299" r:id="rId7"/>
    <p:sldId id="295" r:id="rId8"/>
    <p:sldId id="264" r:id="rId9"/>
    <p:sldId id="261" r:id="rId10"/>
    <p:sldId id="305" r:id="rId11"/>
    <p:sldId id="308" r:id="rId12"/>
    <p:sldId id="283" r:id="rId13"/>
    <p:sldId id="280" r:id="rId14"/>
    <p:sldId id="297" r:id="rId15"/>
    <p:sldId id="300" r:id="rId16"/>
    <p:sldId id="298" r:id="rId17"/>
    <p:sldId id="301" r:id="rId18"/>
    <p:sldId id="302" r:id="rId19"/>
    <p:sldId id="303" r:id="rId20"/>
    <p:sldId id="304" r:id="rId21"/>
    <p:sldId id="306" r:id="rId22"/>
    <p:sldId id="307" r:id="rId23"/>
    <p:sldId id="309" r:id="rId24"/>
    <p:sldId id="310" r:id="rId25"/>
    <p:sldId id="267" r:id="rId26"/>
    <p:sldId id="293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5" autoAdjust="0"/>
    <p:restoredTop sz="89922" autoAdjust="0"/>
  </p:normalViewPr>
  <p:slideViewPr>
    <p:cSldViewPr snapToGrid="0">
      <p:cViewPr varScale="1">
        <p:scale>
          <a:sx n="92" d="100"/>
          <a:sy n="92" d="100"/>
        </p:scale>
        <p:origin x="11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5543F-1644-4562-94D8-2049F518984C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60C7E-93F1-494F-A176-B051778CDC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16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https://admin.sli.do/event/sgs8d64p/polls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8601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5660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178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2430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9865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4459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548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903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280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208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036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564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343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22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651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94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207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1805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efx5eve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app.sli.do/event/hux1uc5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usefulangle.com/post/96/aws-ec2-install-linux-apache-mysql-php-phpmyadmin-lamp-stack-ubuntu-18-04" TargetMode="External"/><Relationship Id="rId2" Type="http://schemas.openxmlformats.org/officeDocument/2006/relationships/hyperlink" Target="https://docs.aws.amazon.com/AWSEC2/latest/UserGuide/ec2-lamp-amazon-linux-2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WSEC2/latest/UserGuide/managing-users.html" TargetMode="External"/><Relationship Id="rId2" Type="http://schemas.openxmlformats.org/officeDocument/2006/relationships/hyperlink" Target="https://docs.aws.amazon.com/opsworks/latest/userguide/workingcookbook-extend-cron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aws.cn/ec2/instance-types/?nc1=h_l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upload.wikimedia.org/wikipedia/commons/1/1b/Linux_Distribution_Timeline.sv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ttygen.com/download-putty" TargetMode="External"/><Relationship Id="rId2" Type="http://schemas.openxmlformats.org/officeDocument/2006/relationships/hyperlink" Target="https://www.chiark.greenend.org.uk/~sgtatham/putty/lates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linux-commands/#:~:text=Linux%20is%20a%20Unix%2DLike,Unix%20commands%20are%20case%2Dsensitive." TargetMode="External"/><Relationship Id="rId2" Type="http://schemas.openxmlformats.org/officeDocument/2006/relationships/hyperlink" Target="https://linux.vbird.org/linux_basic/redhat6.1/linux_06command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ws.amazon.com/AWSEC2/latest/UserGuide/ec2-tutorial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745434" y="1120676"/>
            <a:ext cx="10694505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7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雲端運算服務</a:t>
            </a:r>
            <a:r>
              <a:rPr kumimoji="0" lang="en-US" sz="7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、</a:t>
            </a:r>
            <a:endParaRPr kumimoji="0" sz="7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7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金融科技</a:t>
            </a:r>
            <a:r>
              <a:rPr kumimoji="0" lang="en-US" sz="7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20210315</a:t>
            </a:r>
            <a:endParaRPr kumimoji="0" sz="7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745434" y="4412974"/>
            <a:ext cx="5063084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AWS Educate Student Ambassador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陳偉傑（巨資四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A）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Email : </a:t>
            </a:r>
            <a:r>
              <a:rPr kumimoji="0" lang="en-US" sz="18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sefx5ever@gmail.com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kern="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Slido</a:t>
            </a:r>
            <a:r>
              <a:rPr lang="zh-CN" altLang="en-US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：</a:t>
            </a:r>
            <a:r>
              <a:rPr lang="en-MY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https://app.sli.do/event/hux1uc5m</a:t>
            </a:r>
            <a:r>
              <a:rPr lang="en-MY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B1DBB1-0480-4BA0-912B-04F4B03D74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491" y="4625774"/>
            <a:ext cx="1485448" cy="1485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ux file system hierarchy v1.0 – blackMORE Ops">
            <a:extLst>
              <a:ext uri="{FF2B5EF4-FFF2-40B4-BE49-F238E27FC236}">
                <a16:creationId xmlns:a16="http://schemas.microsoft.com/office/drawing/2014/main" id="{0D599254-776C-48BB-8D7F-DF1D93C37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54" y="0"/>
            <a:ext cx="105996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174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32E84DA-B32B-41E4-93F8-BBC19A6584BC}"/>
              </a:ext>
            </a:extLst>
          </p:cNvPr>
          <p:cNvSpPr txBox="1">
            <a:spLocks/>
          </p:cNvSpPr>
          <p:nvPr/>
        </p:nvSpPr>
        <p:spPr>
          <a:xfrm>
            <a:off x="1204851" y="1311238"/>
            <a:ext cx="9619093" cy="128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MY" kern="0" dirty="0">
                <a:solidFill>
                  <a:schemeClr val="bg1"/>
                </a:solidFill>
                <a:latin typeface="+mj-lt"/>
              </a:rPr>
              <a:t>Linux Command</a:t>
            </a:r>
            <a:endParaRPr lang="en-US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311C35C-A1E6-47CC-AFE3-B3A4776F5FA1}"/>
              </a:ext>
            </a:extLst>
          </p:cNvPr>
          <p:cNvSpPr txBox="1">
            <a:spLocks/>
          </p:cNvSpPr>
          <p:nvPr/>
        </p:nvSpPr>
        <p:spPr>
          <a:xfrm>
            <a:off x="1713190" y="3052644"/>
            <a:ext cx="3468410" cy="330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altLang="zh-CN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cd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altLang="zh-CN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ls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altLang="zh-CN" dirty="0" err="1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mkdir</a:t>
            </a:r>
            <a:endParaRPr lang="en-MY" altLang="zh-CN" dirty="0">
              <a:solidFill>
                <a:srgbClr val="FFFFFF"/>
              </a:solidFill>
              <a:latin typeface="Arial"/>
              <a:ea typeface="宋体" panose="02010600030101010101" pitchFamily="2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altLang="zh-CN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touch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altLang="zh-CN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echo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altLang="zh-CN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cat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altLang="zh-CN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vim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MY" altLang="zh-CN" dirty="0">
              <a:solidFill>
                <a:srgbClr val="FFFFFF"/>
              </a:solidFill>
              <a:latin typeface="Arial"/>
              <a:ea typeface="宋体" panose="02010600030101010101" pitchFamily="2" charset="-122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6926006-5B43-4A79-B1F9-FFCEB36241B1}"/>
              </a:ext>
            </a:extLst>
          </p:cNvPr>
          <p:cNvSpPr txBox="1">
            <a:spLocks/>
          </p:cNvSpPr>
          <p:nvPr/>
        </p:nvSpPr>
        <p:spPr>
          <a:xfrm>
            <a:off x="6539288" y="3052644"/>
            <a:ext cx="3468410" cy="330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altLang="zh-CN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nano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altLang="zh-CN" dirty="0" err="1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rmdir</a:t>
            </a:r>
            <a:endParaRPr lang="en-MY" altLang="zh-CN" dirty="0">
              <a:solidFill>
                <a:srgbClr val="FFFFFF"/>
              </a:solidFill>
              <a:latin typeface="Arial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altLang="zh-CN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rm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altLang="zh-CN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cp(rename / copy)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altLang="zh-CN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man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MY" altLang="zh-CN" dirty="0">
              <a:solidFill>
                <a:srgbClr val="FFFFFF"/>
              </a:solidFill>
              <a:latin typeface="Arial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7622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2829810" y="1351528"/>
            <a:ext cx="6532379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MY" altLang="zh-CN" sz="8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Amazon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MY" altLang="zh-CN" sz="8800" b="1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EC2 with LAMP</a:t>
            </a:r>
            <a:endParaRPr kumimoji="0" lang="en-US" altLang="zh-CN" sz="8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1122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39919FC-65DD-4B42-A019-051C8D14412A}"/>
              </a:ext>
            </a:extLst>
          </p:cNvPr>
          <p:cNvSpPr txBox="1">
            <a:spLocks/>
          </p:cNvSpPr>
          <p:nvPr/>
        </p:nvSpPr>
        <p:spPr>
          <a:xfrm>
            <a:off x="1202202" y="2900244"/>
            <a:ext cx="9621742" cy="330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指一組通常一起使用來執行動態網站或者伺服器的自由軟體名稱。</a:t>
            </a:r>
            <a:endParaRPr lang="en-US" altLang="zh-CN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由於這些組合項目廉價普遍，因此在組合開始興起後，成為一個具有活力的“解決方案包”。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A8354A7-B639-441A-8065-A65DE749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59" y="1311238"/>
            <a:ext cx="9619093" cy="1289418"/>
          </a:xfrm>
        </p:spPr>
        <p:txBody>
          <a:bodyPr>
            <a:normAutofit/>
          </a:bodyPr>
          <a:lstStyle/>
          <a:p>
            <a:r>
              <a:rPr lang="en-MY" dirty="0">
                <a:solidFill>
                  <a:schemeClr val="bg1"/>
                </a:solidFill>
                <a:latin typeface="+mj-lt"/>
              </a:rPr>
              <a:t>LAMP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+mj-lt"/>
              </a:rPr>
              <a:t>解決方案包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804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795E893B-8573-46E1-BAD8-2AA1DCAB3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39" y="165847"/>
            <a:ext cx="11602322" cy="652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032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troducing the new Serverless LAMP stack | AWS Compute Blog">
            <a:extLst>
              <a:ext uri="{FF2B5EF4-FFF2-40B4-BE49-F238E27FC236}">
                <a16:creationId xmlns:a16="http://schemas.microsoft.com/office/drawing/2014/main" id="{3F8A1383-92A0-452E-BA51-E32905CF8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9363"/>
            <a:ext cx="12192000" cy="435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246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39919FC-65DD-4B42-A019-051C8D14412A}"/>
              </a:ext>
            </a:extLst>
          </p:cNvPr>
          <p:cNvSpPr txBox="1">
            <a:spLocks/>
          </p:cNvSpPr>
          <p:nvPr/>
        </p:nvSpPr>
        <p:spPr>
          <a:xfrm>
            <a:off x="1202202" y="2900244"/>
            <a:ext cx="9621742" cy="330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Calibri" panose="020F0502020204030204" pitchFamily="34" charset="0"/>
                <a:hlinkClick r:id="rId2"/>
              </a:rPr>
              <a:t>Linux 2</a:t>
            </a:r>
            <a:endParaRPr kumimoji="0" lang="en-MY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altLang="zh-TW" dirty="0">
                <a:solidFill>
                  <a:srgbClr val="FFFFFF"/>
                </a:solidFill>
                <a:latin typeface="Arial"/>
                <a:ea typeface="宋体" panose="02010600030101010101" pitchFamily="2" charset="-122"/>
                <a:hlinkClick r:id="rId3"/>
              </a:rPr>
              <a:t>Ubuntu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A8354A7-B639-441A-8065-A65DE749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59" y="1311238"/>
            <a:ext cx="9619093" cy="1289418"/>
          </a:xfrm>
        </p:spPr>
        <p:txBody>
          <a:bodyPr>
            <a:normAutofit/>
          </a:bodyPr>
          <a:lstStyle/>
          <a:p>
            <a:r>
              <a:rPr lang="en-MY" dirty="0">
                <a:solidFill>
                  <a:schemeClr val="bg1"/>
                </a:solidFill>
                <a:latin typeface="+mj-lt"/>
              </a:rPr>
              <a:t>Amazon EC2 with LAMP Tutorial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73138A-83D4-49A0-BBFD-B1FF9D3E5F9D}"/>
              </a:ext>
            </a:extLst>
          </p:cNvPr>
          <p:cNvSpPr txBox="1">
            <a:spLocks/>
          </p:cNvSpPr>
          <p:nvPr/>
        </p:nvSpPr>
        <p:spPr>
          <a:xfrm>
            <a:off x="1204851" y="1311238"/>
            <a:ext cx="9619093" cy="128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MY" kern="0">
                <a:solidFill>
                  <a:schemeClr val="bg1"/>
                </a:solidFill>
                <a:latin typeface="+mj-lt"/>
              </a:rPr>
              <a:t>Amazon EC2 with LAMP Tutorial</a:t>
            </a:r>
            <a:endParaRPr lang="en-US" kern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2105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2829810" y="1351528"/>
            <a:ext cx="6532379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MY" altLang="zh-CN" sz="8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Upload </a:t>
            </a:r>
            <a:r>
              <a:rPr lang="en-MY" altLang="zh-CN" sz="8800" b="1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file/folder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MY" altLang="zh-CN" sz="8800" b="1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kumimoji="0" lang="en-MY" altLang="zh-CN" sz="8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 EC2</a:t>
            </a:r>
            <a:endParaRPr kumimoji="0" lang="en-US" altLang="zh-CN" sz="8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2692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39919FC-65DD-4B42-A019-051C8D14412A}"/>
              </a:ext>
            </a:extLst>
          </p:cNvPr>
          <p:cNvSpPr txBox="1">
            <a:spLocks/>
          </p:cNvSpPr>
          <p:nvPr/>
        </p:nvSpPr>
        <p:spPr>
          <a:xfrm>
            <a:off x="1202202" y="2900244"/>
            <a:ext cx="9621742" cy="330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Calibri" panose="020F0502020204030204" pitchFamily="34" charset="0"/>
              </a:rPr>
              <a:t>Git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Calibri" panose="020F0502020204030204" pitchFamily="34" charset="0"/>
              </a:rPr>
              <a:t>SCP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altLang="zh-TW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…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A8354A7-B639-441A-8065-A65DE749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59" y="1311238"/>
            <a:ext cx="9619093" cy="1289418"/>
          </a:xfrm>
        </p:spPr>
        <p:txBody>
          <a:bodyPr>
            <a:normAutofit/>
          </a:bodyPr>
          <a:lstStyle/>
          <a:p>
            <a:r>
              <a:rPr lang="en-MY" dirty="0">
                <a:solidFill>
                  <a:schemeClr val="bg1"/>
                </a:solidFill>
                <a:latin typeface="+mj-lt"/>
              </a:rPr>
              <a:t>Amazon EC2 with LAMP Tutorial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9920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39919FC-65DD-4B42-A019-051C8D14412A}"/>
              </a:ext>
            </a:extLst>
          </p:cNvPr>
          <p:cNvSpPr txBox="1">
            <a:spLocks/>
          </p:cNvSpPr>
          <p:nvPr/>
        </p:nvSpPr>
        <p:spPr>
          <a:xfrm>
            <a:off x="1202202" y="2900244"/>
            <a:ext cx="10335374" cy="3115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MY" altLang="zh-TW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$ </a:t>
            </a:r>
            <a:r>
              <a:rPr lang="en-MY" altLang="zh-TW" dirty="0" err="1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sudo</a:t>
            </a:r>
            <a:r>
              <a:rPr lang="en-MY" altLang="zh-TW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 yum install git –y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MY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Calibri" panose="020F0502020204030204" pitchFamily="34" charset="0"/>
              </a:rPr>
              <a:t>$ git clone &lt;web URL&gt;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MY" altLang="zh-TW" dirty="0">
              <a:solidFill>
                <a:srgbClr val="FFFFFF"/>
              </a:solidFill>
              <a:latin typeface="Arial"/>
              <a:ea typeface="宋体" panose="02010600030101010101" pitchFamily="2" charset="-122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MY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MY" altLang="zh-TW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Example: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MY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Calibri" panose="020F0502020204030204" pitchFamily="34" charset="0"/>
              </a:rPr>
              <a:t>git clone https://github.com/sefx5ever/SCU_Cloud_Computing_with_Fintech.git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A8354A7-B639-441A-8065-A65DE749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59" y="1311238"/>
            <a:ext cx="9619093" cy="1289418"/>
          </a:xfrm>
        </p:spPr>
        <p:txBody>
          <a:bodyPr>
            <a:normAutofit/>
          </a:bodyPr>
          <a:lstStyle/>
          <a:p>
            <a:r>
              <a:rPr lang="en-MY" dirty="0">
                <a:solidFill>
                  <a:schemeClr val="bg1"/>
                </a:solidFill>
                <a:latin typeface="+mj-lt"/>
              </a:rPr>
              <a:t>Git in EC2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E708DF-7F46-479C-8E1D-B8C4E9455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964" y="2174868"/>
            <a:ext cx="2897519" cy="28894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9E07CC-9518-45F4-B113-3290A0416075}"/>
              </a:ext>
            </a:extLst>
          </p:cNvPr>
          <p:cNvSpPr/>
          <p:nvPr/>
        </p:nvSpPr>
        <p:spPr>
          <a:xfrm>
            <a:off x="10004611" y="3088341"/>
            <a:ext cx="340659" cy="340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28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BF679D-3BC0-40C1-A267-BEE632EBA9C0}"/>
              </a:ext>
            </a:extLst>
          </p:cNvPr>
          <p:cNvSpPr txBox="1"/>
          <p:nvPr/>
        </p:nvSpPr>
        <p:spPr>
          <a:xfrm>
            <a:off x="602672" y="602673"/>
            <a:ext cx="9247909" cy="5252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altLang="zh-TW" sz="3600" dirty="0">
                <a:solidFill>
                  <a:schemeClr val="bg1"/>
                </a:solidFill>
              </a:rPr>
              <a:t>Agenda</a:t>
            </a:r>
          </a:p>
          <a:p>
            <a:endParaRPr lang="en-MY" altLang="zh-TW" sz="36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altLang="zh-CN" sz="3600" dirty="0">
                <a:solidFill>
                  <a:schemeClr val="bg1"/>
                </a:solidFill>
              </a:rPr>
              <a:t>Amazon EC2</a:t>
            </a:r>
            <a:endParaRPr lang="en-US" altLang="zh-CN" sz="36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altLang="zh-CN" sz="3600" dirty="0">
                <a:solidFill>
                  <a:schemeClr val="bg1"/>
                </a:solidFill>
              </a:rPr>
              <a:t>Linux Command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altLang="zh-CN" sz="3600" dirty="0">
                <a:solidFill>
                  <a:schemeClr val="bg1"/>
                </a:solidFill>
              </a:rPr>
              <a:t>Amazon EC2 with LAMP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altLang="zh-CN" sz="3600" dirty="0">
                <a:solidFill>
                  <a:schemeClr val="bg1"/>
                </a:solidFill>
              </a:rPr>
              <a:t>Upload a folder/file to EC2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altLang="zh-CN" sz="3600" dirty="0">
                <a:solidFill>
                  <a:schemeClr val="bg1"/>
                </a:solidFill>
              </a:rPr>
              <a:t>AWS Amplify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617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39919FC-65DD-4B42-A019-051C8D14412A}"/>
              </a:ext>
            </a:extLst>
          </p:cNvPr>
          <p:cNvSpPr txBox="1">
            <a:spLocks/>
          </p:cNvSpPr>
          <p:nvPr/>
        </p:nvSpPr>
        <p:spPr>
          <a:xfrm>
            <a:off x="1202202" y="2900243"/>
            <a:ext cx="9621742" cy="3159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Calibri" panose="020F0502020204030204" pitchFamily="34" charset="0"/>
              </a:rPr>
              <a:t>$ </a:t>
            </a:r>
            <a:r>
              <a:rPr lang="en-MY" altLang="zh-TW" dirty="0" err="1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scp</a:t>
            </a:r>
            <a:r>
              <a:rPr lang="en-MY" altLang="zh-TW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 -</a:t>
            </a:r>
            <a:r>
              <a:rPr lang="en-MY" altLang="zh-TW" dirty="0" err="1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i</a:t>
            </a:r>
            <a:r>
              <a:rPr lang="en-MY" altLang="zh-TW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 &lt;PEM file directory&gt; &lt;FILE to transfer&gt; &lt;user&gt;@&lt;host IP&gt;:&lt;DIRECTORY to save file&gt;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MY" altLang="zh-TW" dirty="0">
              <a:solidFill>
                <a:srgbClr val="FFFFFF"/>
              </a:solidFill>
              <a:latin typeface="Arial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Calibri" panose="020F0502020204030204" pitchFamily="34" charset="0"/>
              </a:rPr>
              <a:t>Example: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Calibri" panose="020F0502020204030204" pitchFamily="34" charset="0"/>
              </a:rPr>
              <a:t>scp</a:t>
            </a:r>
            <a:r>
              <a:rPr kumimoji="0" lang="en-MY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MY" altLang="zh-TW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-</a:t>
            </a:r>
            <a:r>
              <a:rPr lang="en-MY" altLang="zh-TW" dirty="0" err="1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i</a:t>
            </a:r>
            <a:r>
              <a:rPr lang="en-MY" altLang="zh-TW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 </a:t>
            </a:r>
            <a:r>
              <a:rPr lang="en-MY" altLang="zh-TW" dirty="0" err="1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aws</a:t>
            </a:r>
            <a:r>
              <a:rPr lang="en-MY" altLang="zh-TW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-cloud-computing-</a:t>
            </a:r>
            <a:r>
              <a:rPr lang="en-MY" altLang="zh-TW" dirty="0" err="1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fintech.pem</a:t>
            </a:r>
            <a:r>
              <a:rPr lang="en-MY" altLang="zh-TW" dirty="0">
                <a:solidFill>
                  <a:srgbClr val="FFFFFF"/>
                </a:solidFill>
                <a:latin typeface="Arial"/>
                <a:ea typeface="宋体" panose="02010600030101010101" pitchFamily="2" charset="-122"/>
              </a:rPr>
              <a:t> text.txt ec2-user@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Airal"/>
              </a:rPr>
              <a:t>34.228.116.159:~</a:t>
            </a:r>
            <a:endParaRPr kumimoji="0" lang="en-MY" altLang="zh-TW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iral"/>
              <a:ea typeface="宋体" panose="02010600030101010101" pitchFamily="2" charset="-122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A8354A7-B639-441A-8065-A65DE749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59" y="1311238"/>
            <a:ext cx="9619093" cy="1289418"/>
          </a:xfrm>
        </p:spPr>
        <p:txBody>
          <a:bodyPr>
            <a:normAutofit/>
          </a:bodyPr>
          <a:lstStyle/>
          <a:p>
            <a:r>
              <a:rPr lang="en-MY" dirty="0">
                <a:solidFill>
                  <a:schemeClr val="bg1"/>
                </a:solidFill>
                <a:latin typeface="+mj-lt"/>
              </a:rPr>
              <a:t>SCP in Local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5900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2829810" y="2028637"/>
            <a:ext cx="6532379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MY" altLang="zh-CN" sz="8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AWS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MY" altLang="zh-CN" sz="8800" b="1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Amplify</a:t>
            </a:r>
            <a:endParaRPr kumimoji="0" lang="en-US" altLang="zh-CN" sz="8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7998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EAD5BA4-9135-4CBA-8F0C-874CF9F08977}"/>
              </a:ext>
            </a:extLst>
          </p:cNvPr>
          <p:cNvSpPr txBox="1">
            <a:spLocks/>
          </p:cNvSpPr>
          <p:nvPr/>
        </p:nvSpPr>
        <p:spPr>
          <a:xfrm>
            <a:off x="277316" y="4310259"/>
            <a:ext cx="4069452" cy="74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kern="0">
                <a:solidFill>
                  <a:schemeClr val="bg1"/>
                </a:solidFill>
                <a:latin typeface="+mj-lt"/>
              </a:rPr>
              <a:t>AWS Amplify Console</a:t>
            </a:r>
            <a:endParaRPr lang="en-US" sz="3200" b="1" kern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2" descr="AWS Amplify (@AWSAmplify) | Twitter">
            <a:extLst>
              <a:ext uri="{FF2B5EF4-FFF2-40B4-BE49-F238E27FC236}">
                <a16:creationId xmlns:a16="http://schemas.microsoft.com/office/drawing/2014/main" id="{63FBD747-D79E-4179-B593-8289AA4A5C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4" t="19143" r="17143" b="25361"/>
          <a:stretch/>
        </p:blipFill>
        <p:spPr bwMode="auto">
          <a:xfrm>
            <a:off x="1045155" y="2045225"/>
            <a:ext cx="2533775" cy="211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mplify-repos">
            <a:extLst>
              <a:ext uri="{FF2B5EF4-FFF2-40B4-BE49-F238E27FC236}">
                <a16:creationId xmlns:a16="http://schemas.microsoft.com/office/drawing/2014/main" id="{F47CFBB8-F69E-43A2-8A9E-CDD596450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111" y="1256366"/>
            <a:ext cx="18002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mplify-hiw-buildsettings">
            <a:extLst>
              <a:ext uri="{FF2B5EF4-FFF2-40B4-BE49-F238E27FC236}">
                <a16:creationId xmlns:a16="http://schemas.microsoft.com/office/drawing/2014/main" id="{17A71AE4-762B-40FB-BFEF-17E4483C9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196" y="2447925"/>
            <a:ext cx="19145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amplify-hiw-deploy">
            <a:extLst>
              <a:ext uri="{FF2B5EF4-FFF2-40B4-BE49-F238E27FC236}">
                <a16:creationId xmlns:a16="http://schemas.microsoft.com/office/drawing/2014/main" id="{8291AD6D-CCAF-4707-A820-5C0A2B49C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089" y="4159614"/>
            <a:ext cx="22574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AD35824B-1C5F-4E5C-8570-041709CD2B64}"/>
              </a:ext>
            </a:extLst>
          </p:cNvPr>
          <p:cNvSpPr/>
          <p:nvPr/>
        </p:nvSpPr>
        <p:spPr>
          <a:xfrm rot="18007638">
            <a:off x="6471950" y="-228273"/>
            <a:ext cx="1056358" cy="273739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0FB6DEE5-706D-4B7D-BC0E-7B8C82425ABD}"/>
              </a:ext>
            </a:extLst>
          </p:cNvPr>
          <p:cNvSpPr/>
          <p:nvPr/>
        </p:nvSpPr>
        <p:spPr>
          <a:xfrm rot="19025705">
            <a:off x="9344423" y="1428795"/>
            <a:ext cx="1056358" cy="273739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3DCDF7-9613-4F42-B25E-53B3B1F45546}"/>
              </a:ext>
            </a:extLst>
          </p:cNvPr>
          <p:cNvSpPr txBox="1"/>
          <p:nvPr/>
        </p:nvSpPr>
        <p:spPr>
          <a:xfrm>
            <a:off x="4762007" y="3499817"/>
            <a:ext cx="170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altLang="zh-TW" dirty="0">
                <a:solidFill>
                  <a:schemeClr val="bg1"/>
                </a:solidFill>
                <a:latin typeface="+mj-lt"/>
              </a:rPr>
              <a:t>1. </a:t>
            </a:r>
            <a:r>
              <a:rPr lang="zh-CN" altLang="en-US" dirty="0">
                <a:solidFill>
                  <a:schemeClr val="bg1"/>
                </a:solidFill>
                <a:latin typeface="+mj-lt"/>
              </a:rPr>
              <a:t>連接儲存庫</a:t>
            </a:r>
            <a:endParaRPr lang="zh-TW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9E5426-1C47-4B3C-BC84-3C0559B560C1}"/>
              </a:ext>
            </a:extLst>
          </p:cNvPr>
          <p:cNvSpPr txBox="1"/>
          <p:nvPr/>
        </p:nvSpPr>
        <p:spPr>
          <a:xfrm>
            <a:off x="7000129" y="4498508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altLang="zh-TW" dirty="0">
                <a:solidFill>
                  <a:schemeClr val="bg1"/>
                </a:solidFill>
                <a:latin typeface="+mj-lt"/>
              </a:rPr>
              <a:t>2. </a:t>
            </a:r>
            <a:r>
              <a:rPr lang="zh-CN" altLang="en-US" dirty="0">
                <a:solidFill>
                  <a:schemeClr val="bg1"/>
                </a:solidFill>
                <a:latin typeface="+mj-lt"/>
              </a:rPr>
              <a:t>設定佈建條件</a:t>
            </a:r>
            <a:endParaRPr lang="zh-TW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02622D-B861-4FFF-A117-505B4D32749F}"/>
              </a:ext>
            </a:extLst>
          </p:cNvPr>
          <p:cNvSpPr txBox="1"/>
          <p:nvPr/>
        </p:nvSpPr>
        <p:spPr>
          <a:xfrm>
            <a:off x="9463088" y="6226539"/>
            <a:ext cx="280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+mj-lt"/>
              </a:rPr>
              <a:t>3. </a:t>
            </a:r>
            <a:r>
              <a:rPr lang="zh-CN" altLang="en-US" dirty="0">
                <a:solidFill>
                  <a:schemeClr val="bg1"/>
                </a:solidFill>
                <a:latin typeface="+mj-lt"/>
              </a:rPr>
              <a:t>部署您的應用程式</a:t>
            </a:r>
            <a:endParaRPr lang="zh-TW" alt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8132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2829810" y="2705745"/>
            <a:ext cx="6532379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CN" altLang="en-US" sz="8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其它</a:t>
            </a:r>
            <a:endParaRPr kumimoji="0" lang="en-US" altLang="zh-CN" sz="8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239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39919FC-65DD-4B42-A019-051C8D14412A}"/>
              </a:ext>
            </a:extLst>
          </p:cNvPr>
          <p:cNvSpPr txBox="1">
            <a:spLocks/>
          </p:cNvSpPr>
          <p:nvPr/>
        </p:nvSpPr>
        <p:spPr>
          <a:xfrm>
            <a:off x="1202202" y="2900244"/>
            <a:ext cx="9621742" cy="330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Calibri" panose="020F0502020204030204" pitchFamily="34" charset="0"/>
              </a:rPr>
              <a:t>Amazon EC2 with Load Balancer / Auto Scaling / Elastic IP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altLang="zh-TW" dirty="0">
                <a:solidFill>
                  <a:srgbClr val="FFFFFF"/>
                </a:solidFill>
                <a:latin typeface="Arial"/>
                <a:ea typeface="新細明體" panose="02020500000000000000" pitchFamily="18" charset="-120"/>
              </a:rPr>
              <a:t>Amazon EC2 Windows Interface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Calibri" panose="020F0502020204030204" pitchFamily="34" charset="0"/>
              </a:rPr>
              <a:t>Amazon EC2 with different</a:t>
            </a:r>
            <a:r>
              <a:rPr lang="en-MY" altLang="zh-TW" dirty="0">
                <a:solidFill>
                  <a:srgbClr val="FFFFFF"/>
                </a:solidFill>
                <a:latin typeface="Arial"/>
                <a:ea typeface="新細明體" panose="02020500000000000000" pitchFamily="18" charset="-120"/>
              </a:rPr>
              <a:t> programming language</a:t>
            </a:r>
            <a:endParaRPr kumimoji="0" lang="en-MY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hlinkClick r:id="rId2"/>
              </a:rPr>
              <a:t>Amazon EC2 running </a:t>
            </a:r>
            <a:r>
              <a:rPr lang="en-US" altLang="zh-TW" dirty="0">
                <a:solidFill>
                  <a:srgbClr val="FFFFFF"/>
                </a:solidFill>
                <a:latin typeface="Arial"/>
                <a:ea typeface="新細明體" panose="02020500000000000000" pitchFamily="18" charset="-120"/>
                <a:hlinkClick r:id="rId2"/>
              </a:rPr>
              <a:t>C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hlinkClick r:id="rId2"/>
              </a:rPr>
              <a:t>ron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hlinkClick r:id="rId2"/>
              </a:rPr>
              <a:t> Jobs </a:t>
            </a:r>
            <a:r>
              <a:rPr lang="en-US" altLang="zh-TW" dirty="0">
                <a:solidFill>
                  <a:srgbClr val="FFFFFF"/>
                </a:solidFill>
                <a:latin typeface="Arial"/>
                <a:ea typeface="新細明體" panose="02020500000000000000" pitchFamily="18" charset="-120"/>
                <a:hlinkClick r:id="rId2"/>
              </a:rPr>
              <a:t>on Linux</a:t>
            </a:r>
            <a:endParaRPr lang="en-US" altLang="zh-TW" dirty="0">
              <a:solidFill>
                <a:srgbClr val="FFFFFF"/>
              </a:solidFill>
              <a:latin typeface="Arial"/>
              <a:ea typeface="新細明體" panose="02020500000000000000" pitchFamily="18" charset="-12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dirty="0">
                <a:solidFill>
                  <a:srgbClr val="FFFFFF"/>
                </a:solidFill>
                <a:latin typeface="Arial"/>
                <a:ea typeface="新細明體" panose="02020500000000000000" pitchFamily="18" charset="-120"/>
                <a:hlinkClick r:id="rId3"/>
              </a:rPr>
              <a:t>Manage user accounts on your Amazon Linux Instance</a:t>
            </a:r>
            <a:endParaRPr lang="en-US" altLang="zh-TW" dirty="0">
              <a:solidFill>
                <a:srgbClr val="FFFFFF"/>
              </a:solidFill>
              <a:latin typeface="Arial"/>
              <a:ea typeface="新細明體" panose="02020500000000000000" pitchFamily="18" charset="-12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dirty="0">
                <a:solidFill>
                  <a:srgbClr val="FFFFFF"/>
                </a:solidFill>
                <a:latin typeface="Arial"/>
                <a:ea typeface="新細明體" panose="02020500000000000000" pitchFamily="18" charset="-120"/>
              </a:rPr>
              <a:t>Launch an instance using Image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dirty="0">
              <a:solidFill>
                <a:srgbClr val="FFFFFF"/>
              </a:solidFill>
              <a:latin typeface="Arial"/>
              <a:ea typeface="新細明體" panose="02020500000000000000" pitchFamily="18" charset="-12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A8354A7-B639-441A-8065-A65DE749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59" y="1311238"/>
            <a:ext cx="9619093" cy="128941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lt"/>
              </a:rPr>
              <a:t>其它學習資源</a:t>
            </a:r>
            <a:r>
              <a:rPr lang="en-MY" altLang="zh-CN" dirty="0">
                <a:solidFill>
                  <a:schemeClr val="bg1"/>
                </a:solidFill>
                <a:latin typeface="+mj-lt"/>
              </a:rPr>
              <a:t>…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839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/>
          <p:nvPr/>
        </p:nvSpPr>
        <p:spPr>
          <a:xfrm>
            <a:off x="368300" y="292100"/>
            <a:ext cx="11480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作業 2: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Build a Website using Amazon EC2 with LAMP</a:t>
            </a:r>
            <a:endParaRPr kumimoji="0" sz="5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2"/>
          <p:cNvSpPr txBox="1"/>
          <p:nvPr/>
        </p:nvSpPr>
        <p:spPr>
          <a:xfrm>
            <a:off x="355600" y="6011902"/>
            <a:ext cx="114808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截止日期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kumimoji="0" lang="en-US" altLang="zh-TW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2021-03-29 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上課前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2"/>
          <p:cNvSpPr txBox="1"/>
          <p:nvPr/>
        </p:nvSpPr>
        <p:spPr>
          <a:xfrm>
            <a:off x="8534400" y="1859820"/>
            <a:ext cx="3657600" cy="313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評分標準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：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Web Server  4%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Database 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Server      4%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Description 2%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2"/>
          <p:cNvSpPr txBox="1"/>
          <p:nvPr/>
        </p:nvSpPr>
        <p:spPr>
          <a:xfrm>
            <a:off x="368300" y="1859820"/>
            <a:ext cx="7874000" cy="319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說明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：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在完成第 2 堂雲端服務課程後，藉由 Linux 2 虛擬機完成安裝 LAMP 解決方案包，並成功啟動網頁伺服器與資料庫伺服器的功能。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*** 別忘了過程中說明與解釋您的操作步驟。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/>
        </p:nvSpPr>
        <p:spPr>
          <a:xfrm>
            <a:off x="2829810" y="2705725"/>
            <a:ext cx="653237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Arial"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Q &amp; 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Ideas are worthless unless execution.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2063466" y="2028637"/>
            <a:ext cx="8065068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MY" altLang="zh-CN" sz="8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Amazon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MY" altLang="zh-CN" sz="8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EC 2 on Linux</a:t>
            </a:r>
            <a:endParaRPr kumimoji="0" lang="zh-CN" altLang="en-US" sz="8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ECE20-D590-48CA-B852-BF898C64221D}"/>
              </a:ext>
            </a:extLst>
          </p:cNvPr>
          <p:cNvSpPr txBox="1"/>
          <p:nvPr/>
        </p:nvSpPr>
        <p:spPr>
          <a:xfrm>
            <a:off x="2339686" y="1805286"/>
            <a:ext cx="7512627" cy="3247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MY" altLang="zh-TW" sz="2800" dirty="0">
                <a:solidFill>
                  <a:schemeClr val="bg1"/>
                </a:solidFill>
              </a:rPr>
              <a:t>Amazon Elastic Compute Cloud (EC2) </a:t>
            </a:r>
            <a:r>
              <a:rPr lang="zh-TW" altLang="en-US" sz="2800" dirty="0">
                <a:solidFill>
                  <a:schemeClr val="bg1"/>
                </a:solidFill>
              </a:rPr>
              <a:t>是一種 </a:t>
            </a:r>
            <a:r>
              <a:rPr lang="en-US" altLang="zh-TW" sz="2800" dirty="0">
                <a:solidFill>
                  <a:schemeClr val="bg1"/>
                </a:solidFill>
              </a:rPr>
              <a:t>Web </a:t>
            </a:r>
            <a:r>
              <a:rPr lang="zh-TW" altLang="en-US" sz="2800" dirty="0">
                <a:solidFill>
                  <a:schemeClr val="bg1"/>
                </a:solidFill>
              </a:rPr>
              <a:t>服務，可在雲端提供安全、可調整大小的運算容量。該服務旨在降低開發人員進行 </a:t>
            </a:r>
            <a:r>
              <a:rPr lang="en-US" altLang="zh-TW" sz="2800" dirty="0">
                <a:solidFill>
                  <a:schemeClr val="bg1"/>
                </a:solidFill>
              </a:rPr>
              <a:t>Web </a:t>
            </a:r>
            <a:r>
              <a:rPr lang="zh-TW" altLang="en-US" sz="2800" dirty="0">
                <a:solidFill>
                  <a:schemeClr val="bg1"/>
                </a:solidFill>
              </a:rPr>
              <a:t>規模雲端運算的難度。</a:t>
            </a:r>
            <a:r>
              <a:rPr lang="en-US" altLang="zh-TW" sz="2800" dirty="0">
                <a:solidFill>
                  <a:schemeClr val="bg1"/>
                </a:solidFill>
              </a:rPr>
              <a:t>Amazon EC2 </a:t>
            </a:r>
            <a:r>
              <a:rPr lang="zh-TW" altLang="en-US" sz="2800" dirty="0">
                <a:solidFill>
                  <a:schemeClr val="bg1"/>
                </a:solidFill>
              </a:rPr>
              <a:t>可以獲取和配置容量。</a:t>
            </a:r>
            <a:endParaRPr lang="en-US" altLang="zh-TW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AFCDC-2806-4B75-8187-9FC65391F28F}"/>
              </a:ext>
            </a:extLst>
          </p:cNvPr>
          <p:cNvSpPr txBox="1"/>
          <p:nvPr/>
        </p:nvSpPr>
        <p:spPr>
          <a:xfrm>
            <a:off x="2339686" y="5260504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altLang="zh-TW" dirty="0">
                <a:solidFill>
                  <a:schemeClr val="bg1"/>
                </a:solidFill>
                <a:hlinkClick r:id="rId2"/>
              </a:rPr>
              <a:t>Instance Type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001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141F52-2356-41AB-A3CA-691102587AC4}"/>
              </a:ext>
            </a:extLst>
          </p:cNvPr>
          <p:cNvSpPr txBox="1"/>
          <p:nvPr/>
        </p:nvSpPr>
        <p:spPr>
          <a:xfrm>
            <a:off x="8740588" y="6488668"/>
            <a:ext cx="351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altLang="zh-TW" dirty="0">
                <a:solidFill>
                  <a:schemeClr val="bg1"/>
                </a:solidFill>
                <a:hlinkClick r:id="rId2"/>
              </a:rPr>
              <a:t>GNU/Linux Distribution Timeline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BBB8706-987C-4CCA-ACEE-156705D3D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00075"/>
            <a:ext cx="7620000" cy="5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52FD07-0AED-4230-9413-6C903865408B}"/>
              </a:ext>
            </a:extLst>
          </p:cNvPr>
          <p:cNvSpPr/>
          <p:nvPr/>
        </p:nvSpPr>
        <p:spPr>
          <a:xfrm>
            <a:off x="5450541" y="3550024"/>
            <a:ext cx="735106" cy="4840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082FC4-17DB-46E7-8A0F-7D3A71128E78}"/>
              </a:ext>
            </a:extLst>
          </p:cNvPr>
          <p:cNvSpPr/>
          <p:nvPr/>
        </p:nvSpPr>
        <p:spPr>
          <a:xfrm>
            <a:off x="7082118" y="2752165"/>
            <a:ext cx="735106" cy="4840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1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073FC420-87EF-4BCA-A874-C7407BB9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2987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+mj-lt"/>
              </a:rPr>
              <a:t>EC2 </a:t>
            </a:r>
            <a:r>
              <a:rPr lang="zh-CN" altLang="en-US" dirty="0">
                <a:solidFill>
                  <a:schemeClr val="bg1"/>
                </a:solidFill>
                <a:latin typeface="+mj-lt"/>
              </a:rPr>
              <a:t>的伺服器部署應用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7BA8035-BEA6-430B-BD07-B39006E5A2FC}"/>
              </a:ext>
            </a:extLst>
          </p:cNvPr>
          <p:cNvSpPr txBox="1">
            <a:spLocks/>
          </p:cNvSpPr>
          <p:nvPr/>
        </p:nvSpPr>
        <p:spPr>
          <a:xfrm>
            <a:off x="1358154" y="2408647"/>
            <a:ext cx="461234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bg1"/>
                </a:solidFill>
                <a:latin typeface="+mj-lt"/>
                <a:ea typeface="+mn-ea"/>
                <a:cs typeface="Calibri" panose="020F0502020204030204" pitchFamily="34" charset="0"/>
              </a:rPr>
              <a:t>應用程式伺服器</a:t>
            </a:r>
            <a:endParaRPr lang="en-MY" sz="2400" dirty="0">
              <a:solidFill>
                <a:schemeClr val="bg1"/>
              </a:solidFill>
              <a:latin typeface="+mj-lt"/>
              <a:ea typeface="+mn-ea"/>
              <a:cs typeface="Calibri" panose="020F0502020204030204" pitchFamily="34" charset="0"/>
            </a:endParaRPr>
          </a:p>
          <a:p>
            <a:pPr marL="342900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bg1"/>
                </a:solidFill>
                <a:latin typeface="+mj-lt"/>
                <a:ea typeface="+mn-ea"/>
                <a:cs typeface="Calibri" panose="020F0502020204030204" pitchFamily="34" charset="0"/>
              </a:rPr>
              <a:t>網頁服務器</a:t>
            </a:r>
            <a:endParaRPr lang="en-MY" sz="2400" dirty="0">
              <a:solidFill>
                <a:schemeClr val="bg1"/>
              </a:solidFill>
              <a:latin typeface="+mj-lt"/>
              <a:ea typeface="+mn-ea"/>
              <a:cs typeface="Calibri" panose="020F0502020204030204" pitchFamily="34" charset="0"/>
            </a:endParaRPr>
          </a:p>
          <a:p>
            <a:pPr marL="342900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bg1"/>
                </a:solidFill>
                <a:latin typeface="+mj-lt"/>
                <a:ea typeface="+mn-ea"/>
                <a:cs typeface="Calibri" panose="020F0502020204030204" pitchFamily="34" charset="0"/>
              </a:rPr>
              <a:t>遊戲伺服器</a:t>
            </a:r>
            <a:endParaRPr lang="en-MY" sz="2400" dirty="0">
              <a:solidFill>
                <a:schemeClr val="bg1"/>
              </a:solidFill>
              <a:latin typeface="+mj-lt"/>
              <a:ea typeface="+mn-ea"/>
              <a:cs typeface="Calibri" panose="020F0502020204030204" pitchFamily="34" charset="0"/>
            </a:endParaRPr>
          </a:p>
          <a:p>
            <a:pPr marL="342900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bg1"/>
                </a:solidFill>
                <a:latin typeface="+mj-lt"/>
                <a:ea typeface="+mn-ea"/>
                <a:cs typeface="Calibri" panose="020F0502020204030204" pitchFamily="34" charset="0"/>
              </a:rPr>
              <a:t>郵件伺服器</a:t>
            </a:r>
            <a:endParaRPr lang="en-MY" sz="2400" dirty="0">
              <a:solidFill>
                <a:schemeClr val="bg1"/>
              </a:solidFill>
              <a:latin typeface="+mj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43A037-9B3F-4913-AE21-EE9D99BAB700}"/>
              </a:ext>
            </a:extLst>
          </p:cNvPr>
          <p:cNvSpPr txBox="1">
            <a:spLocks/>
          </p:cNvSpPr>
          <p:nvPr/>
        </p:nvSpPr>
        <p:spPr>
          <a:xfrm>
            <a:off x="6441142" y="2408647"/>
            <a:ext cx="46123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SzPct val="75000"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bg1"/>
                </a:solidFill>
              </a:rPr>
              <a:t>（數位）媒體伺服器</a:t>
            </a:r>
            <a:endParaRPr lang="en-MY" dirty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SzPct val="75000"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bg1"/>
                </a:solidFill>
              </a:rPr>
              <a:t>檔案伺服器</a:t>
            </a:r>
            <a:endParaRPr lang="en-MY" dirty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SzPct val="75000"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bg1"/>
                </a:solidFill>
              </a:rPr>
              <a:t>代理伺服器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SzPct val="75000"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bg1"/>
                </a:solidFill>
              </a:rPr>
              <a:t>其它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50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ECE20-D590-48CA-B852-BF898C64221D}"/>
              </a:ext>
            </a:extLst>
          </p:cNvPr>
          <p:cNvSpPr txBox="1"/>
          <p:nvPr/>
        </p:nvSpPr>
        <p:spPr>
          <a:xfrm>
            <a:off x="2339686" y="2129557"/>
            <a:ext cx="7512627" cy="130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2800" dirty="0">
                <a:solidFill>
                  <a:srgbClr val="FFFFFF"/>
                </a:solidFill>
                <a:latin typeface="Arial"/>
                <a:ea typeface="新細明體" panose="02020500000000000000" pitchFamily="18" charset="-120"/>
              </a:rPr>
              <a:t>PuTTY</a:t>
            </a:r>
            <a:r>
              <a:rPr lang="en-US" altLang="zh-TW" sz="1600" dirty="0">
                <a:solidFill>
                  <a:srgbClr val="FFFFFF"/>
                </a:solidFill>
                <a:latin typeface="Arial"/>
                <a:ea typeface="新細明體" panose="02020500000000000000" pitchFamily="18" charset="-120"/>
              </a:rPr>
              <a:t>(Download Link: </a:t>
            </a:r>
            <a:r>
              <a:rPr lang="en-US" altLang="zh-TW" sz="1600" dirty="0">
                <a:solidFill>
                  <a:srgbClr val="FFFFFF"/>
                </a:solidFill>
                <a:latin typeface="Arial"/>
                <a:ea typeface="新細明體" panose="02020500000000000000" pitchFamily="18" charset="-120"/>
                <a:hlinkClick r:id="rId2"/>
              </a:rPr>
              <a:t>PuTTY</a:t>
            </a:r>
            <a:r>
              <a:rPr lang="en-US" altLang="zh-TW" sz="1600" dirty="0">
                <a:solidFill>
                  <a:srgbClr val="FFFFFF"/>
                </a:solidFill>
                <a:latin typeface="Arial"/>
                <a:ea typeface="新細明體" panose="02020500000000000000" pitchFamily="18" charset="-120"/>
              </a:rPr>
              <a:t> / </a:t>
            </a:r>
            <a:r>
              <a:rPr lang="en-US" altLang="zh-TW" sz="1600" dirty="0" err="1">
                <a:solidFill>
                  <a:srgbClr val="FFFFFF"/>
                </a:solidFill>
                <a:latin typeface="Arial"/>
                <a:ea typeface="新細明體" panose="02020500000000000000" pitchFamily="18" charset="-120"/>
                <a:hlinkClick r:id="rId3"/>
              </a:rPr>
              <a:t>PuTTYgen</a:t>
            </a:r>
            <a:r>
              <a:rPr lang="en-US" altLang="zh-TW" sz="1600" dirty="0">
                <a:solidFill>
                  <a:srgbClr val="FFFFFF"/>
                </a:solidFill>
                <a:latin typeface="Arial"/>
                <a:ea typeface="新細明體" panose="02020500000000000000" pitchFamily="18" charset="-12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2800" dirty="0" err="1">
                <a:solidFill>
                  <a:srgbClr val="FFFFFF"/>
                </a:solidFill>
                <a:latin typeface="Arial"/>
                <a:ea typeface="新細明體" panose="02020500000000000000" pitchFamily="18" charset="-120"/>
              </a:rPr>
              <a:t>ssh</a:t>
            </a:r>
            <a:r>
              <a:rPr lang="en-US" altLang="zh-TW" sz="2800" dirty="0">
                <a:solidFill>
                  <a:srgbClr val="FFFFFF"/>
                </a:solidFill>
                <a:latin typeface="Arial"/>
                <a:ea typeface="新細明體" panose="02020500000000000000" pitchFamily="18" charset="-120"/>
              </a:rPr>
              <a:t>(</a:t>
            </a:r>
            <a:r>
              <a:rPr lang="en-US" altLang="zh-TW" sz="2800" dirty="0" err="1">
                <a:solidFill>
                  <a:srgbClr val="FF0000"/>
                </a:solidFill>
                <a:latin typeface="Arial"/>
                <a:ea typeface="新細明體" panose="02020500000000000000" pitchFamily="18" charset="-120"/>
              </a:rPr>
              <a:t>S</a:t>
            </a:r>
            <a:r>
              <a:rPr lang="en-US" altLang="zh-TW" sz="2800" dirty="0" err="1">
                <a:solidFill>
                  <a:srgbClr val="FFFFFF"/>
                </a:solidFill>
                <a:latin typeface="Arial"/>
                <a:ea typeface="新細明體" panose="02020500000000000000" pitchFamily="18" charset="-120"/>
              </a:rPr>
              <a:t>cure</a:t>
            </a:r>
            <a:r>
              <a:rPr lang="en-US" altLang="zh-TW" sz="2800" dirty="0">
                <a:solidFill>
                  <a:srgbClr val="FFFFFF"/>
                </a:solidFill>
                <a:latin typeface="Arial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ea typeface="新細明體" panose="02020500000000000000" pitchFamily="18" charset="-120"/>
              </a:rPr>
              <a:t>Sh</a:t>
            </a:r>
            <a:r>
              <a:rPr lang="en-US" altLang="zh-TW" sz="2800" dirty="0">
                <a:solidFill>
                  <a:srgbClr val="FFFFFF"/>
                </a:solidFill>
                <a:latin typeface="Arial"/>
                <a:ea typeface="新細明體" panose="02020500000000000000" pitchFamily="18" charset="-120"/>
              </a:rPr>
              <a:t>ell)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33CC48F-B0C7-48FB-BFB4-239016D9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2987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連線方式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C659F0D2-A1F5-4C9E-8A3E-32A369C7426F}"/>
              </a:ext>
            </a:extLst>
          </p:cNvPr>
          <p:cNvSpPr/>
          <p:nvPr/>
        </p:nvSpPr>
        <p:spPr>
          <a:xfrm>
            <a:off x="2635826" y="4031672"/>
            <a:ext cx="5749638" cy="2462646"/>
          </a:xfrm>
          <a:prstGeom prst="wedgeRoundRectCallout">
            <a:avLst>
              <a:gd name="adj1" fmla="val -29997"/>
              <a:gd name="adj2" fmla="val -707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MY" altLang="zh-TW" sz="2400" b="1" dirty="0">
                <a:solidFill>
                  <a:srgbClr val="FFFF00"/>
                </a:solidFill>
                <a:latin typeface="+mj-lt"/>
              </a:rPr>
              <a:t>Mac’s User</a:t>
            </a:r>
            <a:endParaRPr lang="en-US" altLang="zh-CN" sz="2400" b="1" dirty="0">
              <a:solidFill>
                <a:srgbClr val="FFFF00"/>
              </a:solidFill>
              <a:latin typeface="+mj-lt"/>
            </a:endParaRPr>
          </a:p>
          <a:p>
            <a:r>
              <a:rPr lang="zh-CN" altLang="en-US" dirty="0">
                <a:latin typeface="+mj-lt"/>
              </a:rPr>
              <a:t>切記在第一次連線時，先將 </a:t>
            </a:r>
            <a:r>
              <a:rPr lang="en-US" altLang="zh-CN" dirty="0">
                <a:latin typeface="+mj-lt"/>
              </a:rPr>
              <a:t>PEM </a:t>
            </a:r>
            <a:r>
              <a:rPr lang="zh-CN" altLang="en-US" dirty="0">
                <a:latin typeface="+mj-lt"/>
              </a:rPr>
              <a:t>檔修改使用權限。</a:t>
            </a:r>
            <a:endParaRPr lang="en-MY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輸入指令：</a:t>
            </a:r>
            <a:r>
              <a:rPr lang="en-MY" altLang="zh-TW" dirty="0" err="1">
                <a:latin typeface="+mj-lt"/>
              </a:rPr>
              <a:t>chmod</a:t>
            </a:r>
            <a:r>
              <a:rPr lang="en-MY" altLang="zh-TW" dirty="0">
                <a:latin typeface="+mj-lt"/>
              </a:rPr>
              <a:t> 400 &lt;PEM </a:t>
            </a:r>
            <a:r>
              <a:rPr lang="zh-CN" altLang="en-US" dirty="0">
                <a:latin typeface="+mj-lt"/>
              </a:rPr>
              <a:t>檔案</a:t>
            </a:r>
            <a:r>
              <a:rPr lang="en-MY" altLang="zh-TW" dirty="0">
                <a:latin typeface="+mj-lt"/>
              </a:rPr>
              <a:t>&gt;</a:t>
            </a:r>
          </a:p>
          <a:p>
            <a:endParaRPr lang="en-MY" altLang="zh-TW" dirty="0">
              <a:latin typeface="+mj-lt"/>
            </a:endParaRPr>
          </a:p>
          <a:p>
            <a:r>
              <a:rPr lang="en-MY" altLang="zh-TW" sz="2400" b="1" dirty="0">
                <a:solidFill>
                  <a:srgbClr val="FFFF00"/>
                </a:solidFill>
                <a:latin typeface="+mj-lt"/>
              </a:rPr>
              <a:t>Windows’ User</a:t>
            </a:r>
            <a:endParaRPr lang="en-US" altLang="zh-CN" sz="1800" b="1" dirty="0">
              <a:solidFill>
                <a:srgbClr val="FFFF00"/>
              </a:solidFill>
              <a:latin typeface="+mj-lt"/>
            </a:endParaRPr>
          </a:p>
          <a:p>
            <a:r>
              <a:rPr lang="zh-CN" altLang="en-US" dirty="0">
                <a:latin typeface="+mj-lt"/>
              </a:rPr>
              <a:t>確保您的終端機有支援 </a:t>
            </a:r>
            <a:r>
              <a:rPr lang="en-US" altLang="zh-CN" dirty="0" err="1">
                <a:latin typeface="+mj-lt"/>
              </a:rPr>
              <a:t>ssh</a:t>
            </a:r>
            <a:r>
              <a:rPr lang="en-US" altLang="zh-CN" dirty="0">
                <a:latin typeface="+mj-lt"/>
              </a:rPr>
              <a:t> </a:t>
            </a:r>
            <a:r>
              <a:rPr lang="zh-CN" altLang="en-US" dirty="0">
                <a:latin typeface="+mj-lt"/>
              </a:rPr>
              <a:t>連線。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輸入指令：</a:t>
            </a:r>
            <a:r>
              <a:rPr lang="en-MY" altLang="zh-CN" dirty="0" err="1">
                <a:latin typeface="+mj-lt"/>
              </a:rPr>
              <a:t>ssh</a:t>
            </a:r>
            <a:r>
              <a:rPr lang="en-MY" altLang="zh-CN" dirty="0">
                <a:latin typeface="+mj-lt"/>
              </a:rPr>
              <a:t> </a:t>
            </a:r>
            <a:r>
              <a:rPr lang="zh-CN" altLang="en-US" dirty="0">
                <a:latin typeface="+mj-lt"/>
              </a:rPr>
              <a:t>（不是 </a:t>
            </a:r>
            <a:r>
              <a:rPr lang="en-US" altLang="zh-CN" dirty="0">
                <a:latin typeface="+mj-lt"/>
              </a:rPr>
              <a:t>Error </a:t>
            </a:r>
            <a:r>
              <a:rPr lang="zh-CN" altLang="en-US" dirty="0">
                <a:latin typeface="+mj-lt"/>
              </a:rPr>
              <a:t>即為支援狀態）</a:t>
            </a:r>
            <a:endParaRPr lang="en-US" altLang="zh-TW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49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2829810" y="2028637"/>
            <a:ext cx="6532379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MY" altLang="zh-CN" sz="8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Linux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MY" sz="8800" b="1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Command</a:t>
            </a:r>
            <a:endParaRPr kumimoji="0" sz="8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9245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EC9AD8C5-582B-489C-87D9-98BA3C9A6FD4}"/>
              </a:ext>
            </a:extLst>
          </p:cNvPr>
          <p:cNvSpPr txBox="1">
            <a:spLocks/>
          </p:cNvSpPr>
          <p:nvPr/>
        </p:nvSpPr>
        <p:spPr>
          <a:xfrm>
            <a:off x="1129449" y="1252817"/>
            <a:ext cx="9933102" cy="435236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bg1"/>
                </a:solidFill>
              </a:rPr>
              <a:t>學習 </a:t>
            </a:r>
            <a:r>
              <a:rPr lang="en-US" altLang="zh-CN" sz="2800" dirty="0">
                <a:solidFill>
                  <a:schemeClr val="bg1"/>
                </a:solidFill>
              </a:rPr>
              <a:t>Linux </a:t>
            </a:r>
            <a:r>
              <a:rPr lang="zh-CN" altLang="en-US" sz="2800" dirty="0">
                <a:solidFill>
                  <a:schemeClr val="bg1"/>
                </a:solidFill>
              </a:rPr>
              <a:t>基本語法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10287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Linux </a:t>
            </a:r>
            <a:r>
              <a:rPr lang="zh-CN" altLang="en-US" sz="2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基本指令介紹</a:t>
            </a:r>
            <a:r>
              <a:rPr lang="zh-CN" altLang="en-US" sz="2800" dirty="0">
                <a:solidFill>
                  <a:schemeClr val="bg1"/>
                </a:solidFill>
              </a:rPr>
              <a:t>（鳥哥）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10287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Linux</a:t>
            </a:r>
            <a:r>
              <a:rPr lang="en-MY" altLang="zh-CN" sz="2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Command</a:t>
            </a:r>
            <a:r>
              <a:rPr lang="zh-CN" altLang="en-US" sz="2800" dirty="0">
                <a:solidFill>
                  <a:schemeClr val="bg1"/>
                </a:solidFill>
              </a:rPr>
              <a:t>（</a:t>
            </a:r>
            <a:r>
              <a:rPr lang="en-MY" altLang="zh-CN" sz="2800" dirty="0" err="1">
                <a:solidFill>
                  <a:schemeClr val="bg1"/>
                </a:solidFill>
              </a:rPr>
              <a:t>Geeksforgeeks</a:t>
            </a:r>
            <a:r>
              <a:rPr lang="zh-CN" altLang="en-US" sz="2800" dirty="0">
                <a:solidFill>
                  <a:schemeClr val="bg1"/>
                </a:solidFill>
              </a:rPr>
              <a:t>）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bg1"/>
                </a:solidFill>
              </a:rPr>
              <a:t>學習參閱 </a:t>
            </a:r>
            <a:r>
              <a:rPr lang="en-US" altLang="zh-CN" sz="2800" dirty="0">
                <a:solidFill>
                  <a:schemeClr val="bg1"/>
                </a:solidFill>
              </a:rPr>
              <a:t>AWS EC2 </a:t>
            </a:r>
            <a:r>
              <a:rPr lang="zh-CN" altLang="en-US" sz="2800" dirty="0">
                <a:solidFill>
                  <a:schemeClr val="bg1"/>
                </a:solidFill>
              </a:rPr>
              <a:t>上手 </a:t>
            </a:r>
            <a:r>
              <a:rPr lang="en-US" altLang="zh-CN" sz="2800" dirty="0">
                <a:solidFill>
                  <a:schemeClr val="bg1"/>
                </a:solidFill>
              </a:rPr>
              <a:t>Document</a:t>
            </a:r>
          </a:p>
          <a:p>
            <a:pPr marL="10287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Tutorials for Amazon EC2 Instances Running Linux</a:t>
            </a:r>
            <a:r>
              <a:rPr lang="zh-CN" altLang="en-US" sz="2800" dirty="0">
                <a:solidFill>
                  <a:schemeClr val="bg1"/>
                </a:solidFill>
              </a:rPr>
              <a:t>（</a:t>
            </a:r>
            <a:r>
              <a:rPr lang="en-MY" altLang="zh-CN" sz="2800" dirty="0">
                <a:solidFill>
                  <a:schemeClr val="bg1"/>
                </a:solidFill>
              </a:rPr>
              <a:t>AWS</a:t>
            </a:r>
            <a:r>
              <a:rPr lang="zh-CN" altLang="en-US" sz="2800" dirty="0">
                <a:solidFill>
                  <a:schemeClr val="bg1"/>
                </a:solidFill>
              </a:rPr>
              <a:t>）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0294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551</Words>
  <Application>Microsoft Office PowerPoint</Application>
  <PresentationFormat>Widescreen</PresentationFormat>
  <Paragraphs>114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Airal</vt:lpstr>
      <vt:lpstr>Arial</vt:lpstr>
      <vt:lpstr>Calibri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EC2 的伺服器部署應用</vt:lpstr>
      <vt:lpstr>連線方式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LAMP 解決方案包</vt:lpstr>
      <vt:lpstr>PowerPoint Presentation</vt:lpstr>
      <vt:lpstr>PowerPoint Presentation</vt:lpstr>
      <vt:lpstr>Amazon EC2 with LAMP Tutorial</vt:lpstr>
      <vt:lpstr>PowerPoint Presentation</vt:lpstr>
      <vt:lpstr>Amazon EC2 with LAMP Tutorial</vt:lpstr>
      <vt:lpstr>Git in EC2</vt:lpstr>
      <vt:lpstr>SCP in Local</vt:lpstr>
      <vt:lpstr>PowerPoint Presentation</vt:lpstr>
      <vt:lpstr>PowerPoint Presentation</vt:lpstr>
      <vt:lpstr>PowerPoint Presentation</vt:lpstr>
      <vt:lpstr>其它學習資源…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Diabolo Jie</dc:creator>
  <cp:lastModifiedBy>Diabolo Jie</cp:lastModifiedBy>
  <cp:revision>39</cp:revision>
  <dcterms:created xsi:type="dcterms:W3CDTF">2021-03-08T02:41:52Z</dcterms:created>
  <dcterms:modified xsi:type="dcterms:W3CDTF">2021-03-15T06:39:31Z</dcterms:modified>
</cp:coreProperties>
</file>