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63" r:id="rId4"/>
    <p:sldId id="259" r:id="rId5"/>
    <p:sldId id="319" r:id="rId6"/>
    <p:sldId id="296" r:id="rId7"/>
    <p:sldId id="311" r:id="rId8"/>
    <p:sldId id="264" r:id="rId9"/>
    <p:sldId id="320" r:id="rId10"/>
    <p:sldId id="299" r:id="rId11"/>
    <p:sldId id="295" r:id="rId12"/>
    <p:sldId id="312" r:id="rId13"/>
    <p:sldId id="261" r:id="rId14"/>
    <p:sldId id="321" r:id="rId15"/>
    <p:sldId id="305" r:id="rId16"/>
    <p:sldId id="317" r:id="rId17"/>
    <p:sldId id="318" r:id="rId18"/>
    <p:sldId id="316" r:id="rId19"/>
    <p:sldId id="308" r:id="rId20"/>
    <p:sldId id="283" r:id="rId21"/>
    <p:sldId id="313" r:id="rId22"/>
    <p:sldId id="315" r:id="rId23"/>
    <p:sldId id="314" r:id="rId24"/>
    <p:sldId id="306" r:id="rId25"/>
    <p:sldId id="307" r:id="rId26"/>
    <p:sldId id="322" r:id="rId27"/>
    <p:sldId id="323" r:id="rId28"/>
    <p:sldId id="309" r:id="rId29"/>
    <p:sldId id="310" r:id="rId30"/>
    <p:sldId id="325" r:id="rId31"/>
    <p:sldId id="324" r:id="rId32"/>
    <p:sldId id="329" r:id="rId33"/>
    <p:sldId id="328" r:id="rId34"/>
    <p:sldId id="327" r:id="rId35"/>
    <p:sldId id="326" r:id="rId36"/>
    <p:sldId id="269" r:id="rId37"/>
    <p:sldId id="293"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7" autoAdjust="0"/>
    <p:restoredTop sz="85434" autoAdjust="0"/>
  </p:normalViewPr>
  <p:slideViewPr>
    <p:cSldViewPr snapToGrid="0">
      <p:cViewPr varScale="1">
        <p:scale>
          <a:sx n="109" d="100"/>
          <a:sy n="109"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15C0F-5214-49E7-ABD7-93A49C7B1F87}"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TW" altLang="en-US"/>
        </a:p>
      </dgm:t>
    </dgm:pt>
    <dgm:pt modelId="{AD689B92-0E5F-4779-B68C-A051F61A26D7}">
      <dgm:prSet phldrT="[Text]" custT="1"/>
      <dgm:spPr/>
      <dgm:t>
        <a:bodyPr/>
        <a:lstStyle/>
        <a:p>
          <a:r>
            <a:rPr lang="en-US" altLang="zh-CN" sz="2400" dirty="0"/>
            <a:t>【</a:t>
          </a:r>
          <a:r>
            <a:rPr lang="zh-CN" altLang="en-US" sz="2400" dirty="0"/>
            <a:t>一般</a:t>
          </a:r>
          <a:r>
            <a:rPr lang="en-MY" altLang="zh-CN" sz="2400" dirty="0"/>
            <a:t> / </a:t>
          </a:r>
          <a:r>
            <a:rPr lang="zh-CN" altLang="en-US" sz="2400" dirty="0"/>
            <a:t>進階</a:t>
          </a:r>
          <a:r>
            <a:rPr lang="en-US" altLang="zh-CN" sz="2400" dirty="0"/>
            <a:t>】</a:t>
          </a:r>
          <a:r>
            <a:rPr lang="zh-CN" altLang="en-US" sz="2400" dirty="0"/>
            <a:t>聊天機器人</a:t>
          </a:r>
          <a:endParaRPr lang="zh-TW" altLang="en-US" sz="2400" dirty="0"/>
        </a:p>
      </dgm:t>
    </dgm:pt>
    <dgm:pt modelId="{630EA5FF-5BEB-4765-80AD-71942CE4735D}" type="parTrans" cxnId="{9B19B9BF-FD50-4833-BD9C-268A5D380DA7}">
      <dgm:prSet/>
      <dgm:spPr/>
      <dgm:t>
        <a:bodyPr/>
        <a:lstStyle/>
        <a:p>
          <a:endParaRPr lang="zh-TW" altLang="en-US"/>
        </a:p>
      </dgm:t>
    </dgm:pt>
    <dgm:pt modelId="{A13A0724-1A5E-4111-B018-86EAB3B07FDA}" type="sibTrans" cxnId="{9B19B9BF-FD50-4833-BD9C-268A5D380DA7}">
      <dgm:prSet/>
      <dgm:spPr/>
      <dgm:t>
        <a:bodyPr/>
        <a:lstStyle/>
        <a:p>
          <a:endParaRPr lang="zh-TW" altLang="en-US"/>
        </a:p>
      </dgm:t>
    </dgm:pt>
    <dgm:pt modelId="{76DDA9BD-6CDF-48B7-9AD5-A9191FEF950C}">
      <dgm:prSet phldrT="[Text]" custT="1"/>
      <dgm:spPr/>
      <dgm:t>
        <a:bodyPr/>
        <a:lstStyle/>
        <a:p>
          <a:r>
            <a:rPr lang="zh-CN" altLang="en-US" sz="1600" dirty="0"/>
            <a:t>問答系統</a:t>
          </a:r>
          <a:endParaRPr lang="zh-TW" altLang="en-US" sz="1600" dirty="0"/>
        </a:p>
      </dgm:t>
    </dgm:pt>
    <dgm:pt modelId="{203576A9-45EE-421B-8365-D0EB8F42613D}" type="parTrans" cxnId="{0E30C441-8C52-4942-8C43-68FF4CA8390F}">
      <dgm:prSet/>
      <dgm:spPr/>
      <dgm:t>
        <a:bodyPr/>
        <a:lstStyle/>
        <a:p>
          <a:endParaRPr lang="zh-TW" altLang="en-US"/>
        </a:p>
      </dgm:t>
    </dgm:pt>
    <dgm:pt modelId="{84A54CB9-0DDB-478E-AE35-9FB7AA19CF2C}" type="sibTrans" cxnId="{0E30C441-8C52-4942-8C43-68FF4CA8390F}">
      <dgm:prSet/>
      <dgm:spPr/>
      <dgm:t>
        <a:bodyPr/>
        <a:lstStyle/>
        <a:p>
          <a:endParaRPr lang="zh-TW" altLang="en-US"/>
        </a:p>
      </dgm:t>
    </dgm:pt>
    <dgm:pt modelId="{BD6DF8E1-468B-49AB-BBBB-D3769AE87B0E}">
      <dgm:prSet phldrT="[Text]" custT="1"/>
      <dgm:spPr/>
      <dgm:t>
        <a:bodyPr/>
        <a:lstStyle/>
        <a:p>
          <a:r>
            <a:rPr lang="zh-CN" altLang="en-US" sz="1600" dirty="0"/>
            <a:t>任務導向型對話系統</a:t>
          </a:r>
          <a:endParaRPr lang="zh-TW" altLang="en-US" sz="1600" dirty="0"/>
        </a:p>
      </dgm:t>
    </dgm:pt>
    <dgm:pt modelId="{220B4C76-E4D5-4076-A821-566BF6EAD5BB}" type="parTrans" cxnId="{16C3EC8D-0CCE-4A04-A618-3FFD26FBEA55}">
      <dgm:prSet/>
      <dgm:spPr/>
      <dgm:t>
        <a:bodyPr/>
        <a:lstStyle/>
        <a:p>
          <a:endParaRPr lang="zh-TW" altLang="en-US"/>
        </a:p>
      </dgm:t>
    </dgm:pt>
    <dgm:pt modelId="{42F95D86-2C8B-4748-A5BC-DA0E52C1615A}" type="sibTrans" cxnId="{16C3EC8D-0CCE-4A04-A618-3FFD26FBEA55}">
      <dgm:prSet/>
      <dgm:spPr/>
      <dgm:t>
        <a:bodyPr/>
        <a:lstStyle/>
        <a:p>
          <a:endParaRPr lang="zh-TW" altLang="en-US"/>
        </a:p>
      </dgm:t>
    </dgm:pt>
    <dgm:pt modelId="{912D2EC0-A93D-43E5-A230-10DFD21BF314}">
      <dgm:prSet phldrT="[Text]" custT="1"/>
      <dgm:spPr/>
      <dgm:t>
        <a:bodyPr/>
        <a:lstStyle/>
        <a:p>
          <a:r>
            <a:rPr lang="zh-CN" altLang="en-US" sz="1600" dirty="0"/>
            <a:t>閒聊系統</a:t>
          </a:r>
          <a:endParaRPr lang="zh-TW" altLang="en-US" sz="1600" dirty="0"/>
        </a:p>
      </dgm:t>
    </dgm:pt>
    <dgm:pt modelId="{143D19D1-A8F5-4752-88F8-231BAEA0DBCE}" type="parTrans" cxnId="{A5374536-7F9A-46F6-8F0D-5E55B7DCD144}">
      <dgm:prSet/>
      <dgm:spPr/>
      <dgm:t>
        <a:bodyPr/>
        <a:lstStyle/>
        <a:p>
          <a:endParaRPr lang="zh-TW" altLang="en-US"/>
        </a:p>
      </dgm:t>
    </dgm:pt>
    <dgm:pt modelId="{4FBF18BC-A2E2-4FD5-B75F-B643EA7B7CA1}" type="sibTrans" cxnId="{A5374536-7F9A-46F6-8F0D-5E55B7DCD144}">
      <dgm:prSet/>
      <dgm:spPr/>
      <dgm:t>
        <a:bodyPr/>
        <a:lstStyle/>
        <a:p>
          <a:endParaRPr lang="zh-TW" altLang="en-US"/>
        </a:p>
      </dgm:t>
    </dgm:pt>
    <dgm:pt modelId="{C706BDA3-4F03-407B-8A4C-18E34811CE9A}">
      <dgm:prSet phldrT="[Text]" custT="1"/>
      <dgm:spPr/>
      <dgm:t>
        <a:bodyPr/>
        <a:lstStyle/>
        <a:p>
          <a:r>
            <a:rPr lang="zh-CN" altLang="en-US" sz="1600" dirty="0"/>
            <a:t>主動推薦系統</a:t>
          </a:r>
          <a:endParaRPr lang="zh-TW" altLang="en-US" sz="1600" dirty="0"/>
        </a:p>
      </dgm:t>
    </dgm:pt>
    <dgm:pt modelId="{0076C9E6-BBBE-496A-988C-374EC7013E0A}" type="parTrans" cxnId="{9FE20524-81D5-4CB2-8649-1A989E0BE790}">
      <dgm:prSet/>
      <dgm:spPr/>
      <dgm:t>
        <a:bodyPr/>
        <a:lstStyle/>
        <a:p>
          <a:endParaRPr lang="zh-TW" altLang="en-US"/>
        </a:p>
      </dgm:t>
    </dgm:pt>
    <dgm:pt modelId="{3F372B2A-8DDB-4F43-96C5-EE0C32F169BE}" type="sibTrans" cxnId="{9FE20524-81D5-4CB2-8649-1A989E0BE790}">
      <dgm:prSet/>
      <dgm:spPr/>
      <dgm:t>
        <a:bodyPr/>
        <a:lstStyle/>
        <a:p>
          <a:endParaRPr lang="zh-TW" altLang="en-US"/>
        </a:p>
      </dgm:t>
    </dgm:pt>
    <dgm:pt modelId="{8C4C6B64-42D1-49C7-B670-6A0D0DFCC8B8}" type="pres">
      <dgm:prSet presAssocID="{47E15C0F-5214-49E7-ABD7-93A49C7B1F87}" presName="Name0" presStyleCnt="0">
        <dgm:presLayoutVars>
          <dgm:chPref val="1"/>
          <dgm:dir/>
          <dgm:animOne val="branch"/>
          <dgm:animLvl val="lvl"/>
          <dgm:resizeHandles/>
        </dgm:presLayoutVars>
      </dgm:prSet>
      <dgm:spPr/>
    </dgm:pt>
    <dgm:pt modelId="{229F87B8-469D-48B3-8D93-4770A2E2A4A9}" type="pres">
      <dgm:prSet presAssocID="{AD689B92-0E5F-4779-B68C-A051F61A26D7}" presName="vertOne" presStyleCnt="0"/>
      <dgm:spPr/>
    </dgm:pt>
    <dgm:pt modelId="{D06CC3E8-5C1C-4606-8BDA-1C1475D10FC6}" type="pres">
      <dgm:prSet presAssocID="{AD689B92-0E5F-4779-B68C-A051F61A26D7}" presName="txOne" presStyleLbl="node0" presStyleIdx="0" presStyleCnt="1" custScaleY="27873">
        <dgm:presLayoutVars>
          <dgm:chPref val="3"/>
        </dgm:presLayoutVars>
      </dgm:prSet>
      <dgm:spPr/>
    </dgm:pt>
    <dgm:pt modelId="{E85FB495-FCFE-4F76-ADAC-D44FFD2CE8A4}" type="pres">
      <dgm:prSet presAssocID="{AD689B92-0E5F-4779-B68C-A051F61A26D7}" presName="parTransOne" presStyleCnt="0"/>
      <dgm:spPr/>
    </dgm:pt>
    <dgm:pt modelId="{0DB6D726-9933-4E8F-94DF-F9E9EE6CEA08}" type="pres">
      <dgm:prSet presAssocID="{AD689B92-0E5F-4779-B68C-A051F61A26D7}" presName="horzOne" presStyleCnt="0"/>
      <dgm:spPr/>
    </dgm:pt>
    <dgm:pt modelId="{37D001D4-2423-4CEE-A420-AAFD2CE0033F}" type="pres">
      <dgm:prSet presAssocID="{76DDA9BD-6CDF-48B7-9AD5-A9191FEF950C}" presName="vertTwo" presStyleCnt="0"/>
      <dgm:spPr/>
    </dgm:pt>
    <dgm:pt modelId="{5F94E558-2C2B-4F72-B862-A5F6CB77DD3D}" type="pres">
      <dgm:prSet presAssocID="{76DDA9BD-6CDF-48B7-9AD5-A9191FEF950C}" presName="txTwo" presStyleLbl="node2" presStyleIdx="0" presStyleCnt="4" custScaleY="32739" custLinFactNeighborY="-10183">
        <dgm:presLayoutVars>
          <dgm:chPref val="3"/>
        </dgm:presLayoutVars>
      </dgm:prSet>
      <dgm:spPr/>
    </dgm:pt>
    <dgm:pt modelId="{D0FF0B10-8F06-42CF-99E3-4F41C1425C5C}" type="pres">
      <dgm:prSet presAssocID="{76DDA9BD-6CDF-48B7-9AD5-A9191FEF950C}" presName="horzTwo" presStyleCnt="0"/>
      <dgm:spPr/>
    </dgm:pt>
    <dgm:pt modelId="{3F96AB25-58AC-4EB2-956B-3B385425F3E2}" type="pres">
      <dgm:prSet presAssocID="{84A54CB9-0DDB-478E-AE35-9FB7AA19CF2C}" presName="sibSpaceTwo" presStyleCnt="0"/>
      <dgm:spPr/>
    </dgm:pt>
    <dgm:pt modelId="{9CC7F6C5-F1C9-4B05-96AF-5427823E7D2C}" type="pres">
      <dgm:prSet presAssocID="{BD6DF8E1-468B-49AB-BBBB-D3769AE87B0E}" presName="vertTwo" presStyleCnt="0"/>
      <dgm:spPr/>
    </dgm:pt>
    <dgm:pt modelId="{9BAE8DE2-9045-4252-9EF2-659AE723FF3F}" type="pres">
      <dgm:prSet presAssocID="{BD6DF8E1-468B-49AB-BBBB-D3769AE87B0E}" presName="txTwo" presStyleLbl="node2" presStyleIdx="1" presStyleCnt="4" custScaleY="32739" custLinFactNeighborY="-10183">
        <dgm:presLayoutVars>
          <dgm:chPref val="3"/>
        </dgm:presLayoutVars>
      </dgm:prSet>
      <dgm:spPr/>
    </dgm:pt>
    <dgm:pt modelId="{68D7D951-C6D1-48C4-9BA1-53D4A3F8BA61}" type="pres">
      <dgm:prSet presAssocID="{BD6DF8E1-468B-49AB-BBBB-D3769AE87B0E}" presName="horzTwo" presStyleCnt="0"/>
      <dgm:spPr/>
    </dgm:pt>
    <dgm:pt modelId="{5E226B3C-3D2F-4BB0-93C9-3B86F361733F}" type="pres">
      <dgm:prSet presAssocID="{42F95D86-2C8B-4748-A5BC-DA0E52C1615A}" presName="sibSpaceTwo" presStyleCnt="0"/>
      <dgm:spPr/>
    </dgm:pt>
    <dgm:pt modelId="{142ABB83-0642-4F35-84D5-266367A1B96D}" type="pres">
      <dgm:prSet presAssocID="{912D2EC0-A93D-43E5-A230-10DFD21BF314}" presName="vertTwo" presStyleCnt="0"/>
      <dgm:spPr/>
    </dgm:pt>
    <dgm:pt modelId="{67E5D608-3355-4CB8-B7C3-15DF21245E8C}" type="pres">
      <dgm:prSet presAssocID="{912D2EC0-A93D-43E5-A230-10DFD21BF314}" presName="txTwo" presStyleLbl="node2" presStyleIdx="2" presStyleCnt="4" custScaleY="32739" custLinFactNeighborY="-10183">
        <dgm:presLayoutVars>
          <dgm:chPref val="3"/>
        </dgm:presLayoutVars>
      </dgm:prSet>
      <dgm:spPr/>
    </dgm:pt>
    <dgm:pt modelId="{C3BE17E5-5232-4ED7-980B-47014A41CEF0}" type="pres">
      <dgm:prSet presAssocID="{912D2EC0-A93D-43E5-A230-10DFD21BF314}" presName="horzTwo" presStyleCnt="0"/>
      <dgm:spPr/>
    </dgm:pt>
    <dgm:pt modelId="{A21405C8-DD1F-4C96-9F35-D5F0EF26F397}" type="pres">
      <dgm:prSet presAssocID="{4FBF18BC-A2E2-4FD5-B75F-B643EA7B7CA1}" presName="sibSpaceTwo" presStyleCnt="0"/>
      <dgm:spPr/>
    </dgm:pt>
    <dgm:pt modelId="{CEB98779-C92F-45FC-B60C-CA47861A7A79}" type="pres">
      <dgm:prSet presAssocID="{C706BDA3-4F03-407B-8A4C-18E34811CE9A}" presName="vertTwo" presStyleCnt="0"/>
      <dgm:spPr/>
    </dgm:pt>
    <dgm:pt modelId="{F1F4CC7B-0BBA-460B-BD88-5BE432F2EF48}" type="pres">
      <dgm:prSet presAssocID="{C706BDA3-4F03-407B-8A4C-18E34811CE9A}" presName="txTwo" presStyleLbl="node2" presStyleIdx="3" presStyleCnt="4" custScaleY="32739" custLinFactNeighborY="-10183">
        <dgm:presLayoutVars>
          <dgm:chPref val="3"/>
        </dgm:presLayoutVars>
      </dgm:prSet>
      <dgm:spPr/>
    </dgm:pt>
    <dgm:pt modelId="{A918FD0D-75E5-4795-BEEB-3C29C97EDEF5}" type="pres">
      <dgm:prSet presAssocID="{C706BDA3-4F03-407B-8A4C-18E34811CE9A}" presName="horzTwo" presStyleCnt="0"/>
      <dgm:spPr/>
    </dgm:pt>
  </dgm:ptLst>
  <dgm:cxnLst>
    <dgm:cxn modelId="{9FE20524-81D5-4CB2-8649-1A989E0BE790}" srcId="{AD689B92-0E5F-4779-B68C-A051F61A26D7}" destId="{C706BDA3-4F03-407B-8A4C-18E34811CE9A}" srcOrd="3" destOrd="0" parTransId="{0076C9E6-BBBE-496A-988C-374EC7013E0A}" sibTransId="{3F372B2A-8DDB-4F43-96C5-EE0C32F169BE}"/>
    <dgm:cxn modelId="{0E4A3233-7997-4915-B322-A925CC14F855}" type="presOf" srcId="{BD6DF8E1-468B-49AB-BBBB-D3769AE87B0E}" destId="{9BAE8DE2-9045-4252-9EF2-659AE723FF3F}" srcOrd="0" destOrd="0" presId="urn:microsoft.com/office/officeart/2005/8/layout/hierarchy4"/>
    <dgm:cxn modelId="{A5374536-7F9A-46F6-8F0D-5E55B7DCD144}" srcId="{AD689B92-0E5F-4779-B68C-A051F61A26D7}" destId="{912D2EC0-A93D-43E5-A230-10DFD21BF314}" srcOrd="2" destOrd="0" parTransId="{143D19D1-A8F5-4752-88F8-231BAEA0DBCE}" sibTransId="{4FBF18BC-A2E2-4FD5-B75F-B643EA7B7CA1}"/>
    <dgm:cxn modelId="{0E30C441-8C52-4942-8C43-68FF4CA8390F}" srcId="{AD689B92-0E5F-4779-B68C-A051F61A26D7}" destId="{76DDA9BD-6CDF-48B7-9AD5-A9191FEF950C}" srcOrd="0" destOrd="0" parTransId="{203576A9-45EE-421B-8365-D0EB8F42613D}" sibTransId="{84A54CB9-0DDB-478E-AE35-9FB7AA19CF2C}"/>
    <dgm:cxn modelId="{ED011F4B-C3BE-43F0-94AF-72570B20C2D0}" type="presOf" srcId="{912D2EC0-A93D-43E5-A230-10DFD21BF314}" destId="{67E5D608-3355-4CB8-B7C3-15DF21245E8C}" srcOrd="0" destOrd="0" presId="urn:microsoft.com/office/officeart/2005/8/layout/hierarchy4"/>
    <dgm:cxn modelId="{6FA9D663-6F18-4381-AFC4-5CF5E3A53BF5}" type="presOf" srcId="{47E15C0F-5214-49E7-ABD7-93A49C7B1F87}" destId="{8C4C6B64-42D1-49C7-B670-6A0D0DFCC8B8}" srcOrd="0" destOrd="0" presId="urn:microsoft.com/office/officeart/2005/8/layout/hierarchy4"/>
    <dgm:cxn modelId="{ACE6546C-54BA-468A-A789-0D62166AE401}" type="presOf" srcId="{C706BDA3-4F03-407B-8A4C-18E34811CE9A}" destId="{F1F4CC7B-0BBA-460B-BD88-5BE432F2EF48}" srcOrd="0" destOrd="0" presId="urn:microsoft.com/office/officeart/2005/8/layout/hierarchy4"/>
    <dgm:cxn modelId="{16C3EC8D-0CCE-4A04-A618-3FFD26FBEA55}" srcId="{AD689B92-0E5F-4779-B68C-A051F61A26D7}" destId="{BD6DF8E1-468B-49AB-BBBB-D3769AE87B0E}" srcOrd="1" destOrd="0" parTransId="{220B4C76-E4D5-4076-A821-566BF6EAD5BB}" sibTransId="{42F95D86-2C8B-4748-A5BC-DA0E52C1615A}"/>
    <dgm:cxn modelId="{EE34CDB6-058B-41E5-88C4-FEDC4F9B9CE4}" type="presOf" srcId="{AD689B92-0E5F-4779-B68C-A051F61A26D7}" destId="{D06CC3E8-5C1C-4606-8BDA-1C1475D10FC6}" srcOrd="0" destOrd="0" presId="urn:microsoft.com/office/officeart/2005/8/layout/hierarchy4"/>
    <dgm:cxn modelId="{9B19B9BF-FD50-4833-BD9C-268A5D380DA7}" srcId="{47E15C0F-5214-49E7-ABD7-93A49C7B1F87}" destId="{AD689B92-0E5F-4779-B68C-A051F61A26D7}" srcOrd="0" destOrd="0" parTransId="{630EA5FF-5BEB-4765-80AD-71942CE4735D}" sibTransId="{A13A0724-1A5E-4111-B018-86EAB3B07FDA}"/>
    <dgm:cxn modelId="{CA9E18FC-79AD-4185-ADF6-3276A11BFE21}" type="presOf" srcId="{76DDA9BD-6CDF-48B7-9AD5-A9191FEF950C}" destId="{5F94E558-2C2B-4F72-B862-A5F6CB77DD3D}" srcOrd="0" destOrd="0" presId="urn:microsoft.com/office/officeart/2005/8/layout/hierarchy4"/>
    <dgm:cxn modelId="{615BBDFF-B14E-4D5A-B354-8987172B494E}" type="presParOf" srcId="{8C4C6B64-42D1-49C7-B670-6A0D0DFCC8B8}" destId="{229F87B8-469D-48B3-8D93-4770A2E2A4A9}" srcOrd="0" destOrd="0" presId="urn:microsoft.com/office/officeart/2005/8/layout/hierarchy4"/>
    <dgm:cxn modelId="{BD39C62E-F5B6-4B16-BD1A-39AF9DB50A34}" type="presParOf" srcId="{229F87B8-469D-48B3-8D93-4770A2E2A4A9}" destId="{D06CC3E8-5C1C-4606-8BDA-1C1475D10FC6}" srcOrd="0" destOrd="0" presId="urn:microsoft.com/office/officeart/2005/8/layout/hierarchy4"/>
    <dgm:cxn modelId="{991F6FD4-B1F7-433F-AE27-02969F9C5100}" type="presParOf" srcId="{229F87B8-469D-48B3-8D93-4770A2E2A4A9}" destId="{E85FB495-FCFE-4F76-ADAC-D44FFD2CE8A4}" srcOrd="1" destOrd="0" presId="urn:microsoft.com/office/officeart/2005/8/layout/hierarchy4"/>
    <dgm:cxn modelId="{E17B837A-F819-4965-B434-B74923A53198}" type="presParOf" srcId="{229F87B8-469D-48B3-8D93-4770A2E2A4A9}" destId="{0DB6D726-9933-4E8F-94DF-F9E9EE6CEA08}" srcOrd="2" destOrd="0" presId="urn:microsoft.com/office/officeart/2005/8/layout/hierarchy4"/>
    <dgm:cxn modelId="{66C6D970-7710-4BBC-A6C2-109A4DDFF589}" type="presParOf" srcId="{0DB6D726-9933-4E8F-94DF-F9E9EE6CEA08}" destId="{37D001D4-2423-4CEE-A420-AAFD2CE0033F}" srcOrd="0" destOrd="0" presId="urn:microsoft.com/office/officeart/2005/8/layout/hierarchy4"/>
    <dgm:cxn modelId="{267170EB-6B5C-4BD0-8EFC-1FFFD3C788C5}" type="presParOf" srcId="{37D001D4-2423-4CEE-A420-AAFD2CE0033F}" destId="{5F94E558-2C2B-4F72-B862-A5F6CB77DD3D}" srcOrd="0" destOrd="0" presId="urn:microsoft.com/office/officeart/2005/8/layout/hierarchy4"/>
    <dgm:cxn modelId="{3DF07240-2FEB-4278-8B1D-68E561D9467F}" type="presParOf" srcId="{37D001D4-2423-4CEE-A420-AAFD2CE0033F}" destId="{D0FF0B10-8F06-42CF-99E3-4F41C1425C5C}" srcOrd="1" destOrd="0" presId="urn:microsoft.com/office/officeart/2005/8/layout/hierarchy4"/>
    <dgm:cxn modelId="{4E2D93AA-EE51-4672-B79C-9C192161DD56}" type="presParOf" srcId="{0DB6D726-9933-4E8F-94DF-F9E9EE6CEA08}" destId="{3F96AB25-58AC-4EB2-956B-3B385425F3E2}" srcOrd="1" destOrd="0" presId="urn:microsoft.com/office/officeart/2005/8/layout/hierarchy4"/>
    <dgm:cxn modelId="{4BB89819-0FFA-4F4A-A686-E2C033325D4F}" type="presParOf" srcId="{0DB6D726-9933-4E8F-94DF-F9E9EE6CEA08}" destId="{9CC7F6C5-F1C9-4B05-96AF-5427823E7D2C}" srcOrd="2" destOrd="0" presId="urn:microsoft.com/office/officeart/2005/8/layout/hierarchy4"/>
    <dgm:cxn modelId="{BC682CB4-6AE4-49A3-AFA2-451E2216CFE5}" type="presParOf" srcId="{9CC7F6C5-F1C9-4B05-96AF-5427823E7D2C}" destId="{9BAE8DE2-9045-4252-9EF2-659AE723FF3F}" srcOrd="0" destOrd="0" presId="urn:microsoft.com/office/officeart/2005/8/layout/hierarchy4"/>
    <dgm:cxn modelId="{B374F05B-7C83-4C84-8DB1-73CB4D85E3CA}" type="presParOf" srcId="{9CC7F6C5-F1C9-4B05-96AF-5427823E7D2C}" destId="{68D7D951-C6D1-48C4-9BA1-53D4A3F8BA61}" srcOrd="1" destOrd="0" presId="urn:microsoft.com/office/officeart/2005/8/layout/hierarchy4"/>
    <dgm:cxn modelId="{A2AD222A-88A4-4733-9F51-9FD81A8F0930}" type="presParOf" srcId="{0DB6D726-9933-4E8F-94DF-F9E9EE6CEA08}" destId="{5E226B3C-3D2F-4BB0-93C9-3B86F361733F}" srcOrd="3" destOrd="0" presId="urn:microsoft.com/office/officeart/2005/8/layout/hierarchy4"/>
    <dgm:cxn modelId="{CCFDCA43-F8C9-4E41-A908-F8189E30347C}" type="presParOf" srcId="{0DB6D726-9933-4E8F-94DF-F9E9EE6CEA08}" destId="{142ABB83-0642-4F35-84D5-266367A1B96D}" srcOrd="4" destOrd="0" presId="urn:microsoft.com/office/officeart/2005/8/layout/hierarchy4"/>
    <dgm:cxn modelId="{B77929E8-CBAF-44C3-960A-2A96DB5982FC}" type="presParOf" srcId="{142ABB83-0642-4F35-84D5-266367A1B96D}" destId="{67E5D608-3355-4CB8-B7C3-15DF21245E8C}" srcOrd="0" destOrd="0" presId="urn:microsoft.com/office/officeart/2005/8/layout/hierarchy4"/>
    <dgm:cxn modelId="{1DB6DA6C-5164-4646-8411-AAAA1C5ADA23}" type="presParOf" srcId="{142ABB83-0642-4F35-84D5-266367A1B96D}" destId="{C3BE17E5-5232-4ED7-980B-47014A41CEF0}" srcOrd="1" destOrd="0" presId="urn:microsoft.com/office/officeart/2005/8/layout/hierarchy4"/>
    <dgm:cxn modelId="{3773E095-B699-4DC8-96AC-26D57C49F4DB}" type="presParOf" srcId="{0DB6D726-9933-4E8F-94DF-F9E9EE6CEA08}" destId="{A21405C8-DD1F-4C96-9F35-D5F0EF26F397}" srcOrd="5" destOrd="0" presId="urn:microsoft.com/office/officeart/2005/8/layout/hierarchy4"/>
    <dgm:cxn modelId="{ACB331B7-F804-4764-8EB4-4B38CB7819C2}" type="presParOf" srcId="{0DB6D726-9933-4E8F-94DF-F9E9EE6CEA08}" destId="{CEB98779-C92F-45FC-B60C-CA47861A7A79}" srcOrd="6" destOrd="0" presId="urn:microsoft.com/office/officeart/2005/8/layout/hierarchy4"/>
    <dgm:cxn modelId="{77F4251E-4A89-4CEB-9412-73E16246964F}" type="presParOf" srcId="{CEB98779-C92F-45FC-B60C-CA47861A7A79}" destId="{F1F4CC7B-0BBA-460B-BD88-5BE432F2EF48}" srcOrd="0" destOrd="0" presId="urn:microsoft.com/office/officeart/2005/8/layout/hierarchy4"/>
    <dgm:cxn modelId="{34E82301-57BC-443C-B8F8-6A2CA0648794}" type="presParOf" srcId="{CEB98779-C92F-45FC-B60C-CA47861A7A79}" destId="{A918FD0D-75E5-4795-BEEB-3C29C97EDEF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E7A18-743D-4B7B-AC5F-06C3AA691C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TW" altLang="en-US"/>
        </a:p>
      </dgm:t>
    </dgm:pt>
    <dgm:pt modelId="{8CCE4EBB-4437-4972-A8CC-0E8C05D28AD5}">
      <dgm:prSet phldrT="[Text]" custT="1"/>
      <dgm:spPr/>
      <dgm:t>
        <a:bodyPr/>
        <a:lstStyle/>
        <a:p>
          <a:r>
            <a:rPr lang="zh-CN" altLang="en-US" sz="2000" b="0" i="0" dirty="0"/>
            <a:t>無需管理基礎設施任務</a:t>
          </a:r>
          <a:endParaRPr lang="en-US" altLang="zh-CN" sz="2000" b="0" i="0" dirty="0"/>
        </a:p>
        <a:p>
          <a:r>
            <a:rPr lang="en-US" altLang="zh-CN" sz="2000" b="0" i="0" dirty="0"/>
            <a:t>No infrastructure provisioning, no management</a:t>
          </a:r>
          <a:endParaRPr lang="zh-TW" altLang="en-US" sz="2000" dirty="0"/>
        </a:p>
      </dgm:t>
    </dgm:pt>
    <dgm:pt modelId="{8A95D603-C1CD-4AA5-9EA2-D977290A15F7}" type="parTrans" cxnId="{6CAF6C58-6C2D-4E72-B50E-80A15D1AAE4A}">
      <dgm:prSet/>
      <dgm:spPr/>
      <dgm:t>
        <a:bodyPr/>
        <a:lstStyle/>
        <a:p>
          <a:endParaRPr lang="zh-TW" altLang="en-US"/>
        </a:p>
      </dgm:t>
    </dgm:pt>
    <dgm:pt modelId="{332B9877-95E0-4FA8-8714-867B81BE123C}" type="sibTrans" cxnId="{6CAF6C58-6C2D-4E72-B50E-80A15D1AAE4A}">
      <dgm:prSet/>
      <dgm:spPr/>
      <dgm:t>
        <a:bodyPr/>
        <a:lstStyle/>
        <a:p>
          <a:endParaRPr lang="zh-TW" altLang="en-US"/>
        </a:p>
      </dgm:t>
    </dgm:pt>
    <dgm:pt modelId="{021AE8B8-392C-4852-9C7F-36F636C93E35}">
      <dgm:prSet phldrT="[Text]" custT="1"/>
      <dgm:spPr/>
      <dgm:t>
        <a:bodyPr/>
        <a:lstStyle/>
        <a:p>
          <a:r>
            <a:rPr lang="zh-CN" altLang="en-US" sz="2000" dirty="0"/>
            <a:t>自動擴展性</a:t>
          </a:r>
          <a:endParaRPr lang="en-US" altLang="zh-TW" sz="2000" dirty="0"/>
        </a:p>
        <a:p>
          <a:r>
            <a:rPr lang="en-US" altLang="zh-TW" sz="2000" dirty="0"/>
            <a:t>Automatic scaling</a:t>
          </a:r>
          <a:endParaRPr lang="zh-TW" altLang="en-US" sz="2000" dirty="0"/>
        </a:p>
      </dgm:t>
    </dgm:pt>
    <dgm:pt modelId="{CCBF1527-E3AD-4EF3-A0F7-D76DE21771C7}" type="parTrans" cxnId="{11EC14C3-3B8B-42D0-9CFE-1104BDA13839}">
      <dgm:prSet/>
      <dgm:spPr/>
      <dgm:t>
        <a:bodyPr/>
        <a:lstStyle/>
        <a:p>
          <a:endParaRPr lang="zh-TW" altLang="en-US"/>
        </a:p>
      </dgm:t>
    </dgm:pt>
    <dgm:pt modelId="{B3FFA426-1052-4298-9E32-43669C150579}" type="sibTrans" cxnId="{11EC14C3-3B8B-42D0-9CFE-1104BDA13839}">
      <dgm:prSet/>
      <dgm:spPr/>
      <dgm:t>
        <a:bodyPr/>
        <a:lstStyle/>
        <a:p>
          <a:endParaRPr lang="zh-TW" altLang="en-US"/>
        </a:p>
      </dgm:t>
    </dgm:pt>
    <dgm:pt modelId="{0752B793-2B27-4815-8EC2-26D6828CE593}">
      <dgm:prSet phldrT="[Text]" custT="1"/>
      <dgm:spPr/>
      <dgm:t>
        <a:bodyPr/>
        <a:lstStyle/>
        <a:p>
          <a:r>
            <a:rPr lang="zh-CN" altLang="en-US" sz="2000" dirty="0"/>
            <a:t>按價值付費的計算模型</a:t>
          </a:r>
          <a:endParaRPr lang="en-US" altLang="zh-TW" sz="2000" dirty="0"/>
        </a:p>
        <a:p>
          <a:r>
            <a:rPr lang="en-US" altLang="zh-TW" sz="2000" dirty="0"/>
            <a:t>Pay for value</a:t>
          </a:r>
          <a:endParaRPr lang="zh-TW" altLang="en-US" sz="2000" dirty="0"/>
        </a:p>
      </dgm:t>
    </dgm:pt>
    <dgm:pt modelId="{4967706D-18B3-4757-BFBA-7207B2BD6E93}" type="parTrans" cxnId="{FDC5C52A-D166-4739-B8EF-BB24274566BF}">
      <dgm:prSet/>
      <dgm:spPr/>
      <dgm:t>
        <a:bodyPr/>
        <a:lstStyle/>
        <a:p>
          <a:endParaRPr lang="zh-TW" altLang="en-US"/>
        </a:p>
      </dgm:t>
    </dgm:pt>
    <dgm:pt modelId="{506D7AA1-1D45-47F9-B6C6-618F480193AB}" type="sibTrans" cxnId="{FDC5C52A-D166-4739-B8EF-BB24274566BF}">
      <dgm:prSet/>
      <dgm:spPr/>
      <dgm:t>
        <a:bodyPr/>
        <a:lstStyle/>
        <a:p>
          <a:endParaRPr lang="zh-TW" altLang="en-US"/>
        </a:p>
      </dgm:t>
    </dgm:pt>
    <dgm:pt modelId="{AE9E322B-7BFD-43E5-9345-CA39C6094948}">
      <dgm:prSet phldrT="[Text]" custT="1"/>
      <dgm:spPr/>
      <dgm:t>
        <a:bodyPr/>
        <a:lstStyle/>
        <a:p>
          <a:r>
            <a:rPr lang="zh-CN" altLang="en-US" sz="2000" dirty="0"/>
            <a:t>安全且高可用性</a:t>
          </a:r>
          <a:endParaRPr lang="en-US" altLang="zh-TW" sz="2000" dirty="0"/>
        </a:p>
        <a:p>
          <a:r>
            <a:rPr lang="en-US" altLang="zh-TW" sz="2000" dirty="0"/>
            <a:t>Highly available and secure</a:t>
          </a:r>
          <a:endParaRPr lang="zh-TW" altLang="en-US" sz="2000" dirty="0"/>
        </a:p>
      </dgm:t>
    </dgm:pt>
    <dgm:pt modelId="{F1290989-7F3F-4B16-891D-A0EDE6B6E5FC}" type="parTrans" cxnId="{1BC43677-4BAC-49F8-871F-42CA178E49D5}">
      <dgm:prSet/>
      <dgm:spPr/>
      <dgm:t>
        <a:bodyPr/>
        <a:lstStyle/>
        <a:p>
          <a:endParaRPr lang="zh-TW" altLang="en-US"/>
        </a:p>
      </dgm:t>
    </dgm:pt>
    <dgm:pt modelId="{80C19F5D-F67E-4AF4-917C-0AB757EB49DD}" type="sibTrans" cxnId="{1BC43677-4BAC-49F8-871F-42CA178E49D5}">
      <dgm:prSet/>
      <dgm:spPr/>
      <dgm:t>
        <a:bodyPr/>
        <a:lstStyle/>
        <a:p>
          <a:endParaRPr lang="zh-TW" altLang="en-US"/>
        </a:p>
      </dgm:t>
    </dgm:pt>
    <dgm:pt modelId="{67E388FD-368D-4CE6-A194-A883244C2FAB}" type="pres">
      <dgm:prSet presAssocID="{483E7A18-743D-4B7B-AC5F-06C3AA691CCC}" presName="diagram" presStyleCnt="0">
        <dgm:presLayoutVars>
          <dgm:dir/>
          <dgm:resizeHandles val="exact"/>
        </dgm:presLayoutVars>
      </dgm:prSet>
      <dgm:spPr/>
    </dgm:pt>
    <dgm:pt modelId="{AF837E44-BF87-4921-9189-A6E169EECE9F}" type="pres">
      <dgm:prSet presAssocID="{8CCE4EBB-4437-4972-A8CC-0E8C05D28AD5}" presName="node" presStyleLbl="node1" presStyleIdx="0" presStyleCnt="4">
        <dgm:presLayoutVars>
          <dgm:bulletEnabled val="1"/>
        </dgm:presLayoutVars>
      </dgm:prSet>
      <dgm:spPr/>
    </dgm:pt>
    <dgm:pt modelId="{6D47E9CF-1550-40DD-B00B-E5664A85F64D}" type="pres">
      <dgm:prSet presAssocID="{332B9877-95E0-4FA8-8714-867B81BE123C}" presName="sibTrans" presStyleCnt="0"/>
      <dgm:spPr/>
    </dgm:pt>
    <dgm:pt modelId="{44C44176-6DE9-4CC0-ACB1-24D4E17C1583}" type="pres">
      <dgm:prSet presAssocID="{021AE8B8-392C-4852-9C7F-36F636C93E35}" presName="node" presStyleLbl="node1" presStyleIdx="1" presStyleCnt="4">
        <dgm:presLayoutVars>
          <dgm:bulletEnabled val="1"/>
        </dgm:presLayoutVars>
      </dgm:prSet>
      <dgm:spPr/>
    </dgm:pt>
    <dgm:pt modelId="{E3B31C48-C9C2-4FB9-A176-9373B4DDFF2F}" type="pres">
      <dgm:prSet presAssocID="{B3FFA426-1052-4298-9E32-43669C150579}" presName="sibTrans" presStyleCnt="0"/>
      <dgm:spPr/>
    </dgm:pt>
    <dgm:pt modelId="{C287A8C5-D8D2-472A-88C0-1778548BEA74}" type="pres">
      <dgm:prSet presAssocID="{0752B793-2B27-4815-8EC2-26D6828CE593}" presName="node" presStyleLbl="node1" presStyleIdx="2" presStyleCnt="4">
        <dgm:presLayoutVars>
          <dgm:bulletEnabled val="1"/>
        </dgm:presLayoutVars>
      </dgm:prSet>
      <dgm:spPr/>
    </dgm:pt>
    <dgm:pt modelId="{830FC33F-3FAB-4CFE-9BFA-7CC5AB9DE689}" type="pres">
      <dgm:prSet presAssocID="{506D7AA1-1D45-47F9-B6C6-618F480193AB}" presName="sibTrans" presStyleCnt="0"/>
      <dgm:spPr/>
    </dgm:pt>
    <dgm:pt modelId="{5BBD36D5-C7A8-48CB-B20D-6DE7540196C1}" type="pres">
      <dgm:prSet presAssocID="{AE9E322B-7BFD-43E5-9345-CA39C6094948}" presName="node" presStyleLbl="node1" presStyleIdx="3" presStyleCnt="4">
        <dgm:presLayoutVars>
          <dgm:bulletEnabled val="1"/>
        </dgm:presLayoutVars>
      </dgm:prSet>
      <dgm:spPr/>
    </dgm:pt>
  </dgm:ptLst>
  <dgm:cxnLst>
    <dgm:cxn modelId="{3231F600-D53A-4AD1-B8DD-6EB4C65FF965}" type="presOf" srcId="{021AE8B8-392C-4852-9C7F-36F636C93E35}" destId="{44C44176-6DE9-4CC0-ACB1-24D4E17C1583}" srcOrd="0" destOrd="0" presId="urn:microsoft.com/office/officeart/2005/8/layout/default"/>
    <dgm:cxn modelId="{FDC5C52A-D166-4739-B8EF-BB24274566BF}" srcId="{483E7A18-743D-4B7B-AC5F-06C3AA691CCC}" destId="{0752B793-2B27-4815-8EC2-26D6828CE593}" srcOrd="2" destOrd="0" parTransId="{4967706D-18B3-4757-BFBA-7207B2BD6E93}" sibTransId="{506D7AA1-1D45-47F9-B6C6-618F480193AB}"/>
    <dgm:cxn modelId="{ED9A132B-23F0-4B96-BC47-1212AAEEE698}" type="presOf" srcId="{483E7A18-743D-4B7B-AC5F-06C3AA691CCC}" destId="{67E388FD-368D-4CE6-A194-A883244C2FAB}" srcOrd="0" destOrd="0" presId="urn:microsoft.com/office/officeart/2005/8/layout/default"/>
    <dgm:cxn modelId="{BF1F7A32-10A1-4E4D-B960-AA413BEC57E7}" type="presOf" srcId="{0752B793-2B27-4815-8EC2-26D6828CE593}" destId="{C287A8C5-D8D2-472A-88C0-1778548BEA74}" srcOrd="0" destOrd="0" presId="urn:microsoft.com/office/officeart/2005/8/layout/default"/>
    <dgm:cxn modelId="{6CAF6C58-6C2D-4E72-B50E-80A15D1AAE4A}" srcId="{483E7A18-743D-4B7B-AC5F-06C3AA691CCC}" destId="{8CCE4EBB-4437-4972-A8CC-0E8C05D28AD5}" srcOrd="0" destOrd="0" parTransId="{8A95D603-C1CD-4AA5-9EA2-D977290A15F7}" sibTransId="{332B9877-95E0-4FA8-8714-867B81BE123C}"/>
    <dgm:cxn modelId="{1BC43677-4BAC-49F8-871F-42CA178E49D5}" srcId="{483E7A18-743D-4B7B-AC5F-06C3AA691CCC}" destId="{AE9E322B-7BFD-43E5-9345-CA39C6094948}" srcOrd="3" destOrd="0" parTransId="{F1290989-7F3F-4B16-891D-A0EDE6B6E5FC}" sibTransId="{80C19F5D-F67E-4AF4-917C-0AB757EB49DD}"/>
    <dgm:cxn modelId="{B0382CBB-E452-4E24-8E10-ED542F2EFB51}" type="presOf" srcId="{8CCE4EBB-4437-4972-A8CC-0E8C05D28AD5}" destId="{AF837E44-BF87-4921-9189-A6E169EECE9F}" srcOrd="0" destOrd="0" presId="urn:microsoft.com/office/officeart/2005/8/layout/default"/>
    <dgm:cxn modelId="{11EC14C3-3B8B-42D0-9CFE-1104BDA13839}" srcId="{483E7A18-743D-4B7B-AC5F-06C3AA691CCC}" destId="{021AE8B8-392C-4852-9C7F-36F636C93E35}" srcOrd="1" destOrd="0" parTransId="{CCBF1527-E3AD-4EF3-A0F7-D76DE21771C7}" sibTransId="{B3FFA426-1052-4298-9E32-43669C150579}"/>
    <dgm:cxn modelId="{AA6CA0E4-F648-49B5-9BC4-52021D4686AD}" type="presOf" srcId="{AE9E322B-7BFD-43E5-9345-CA39C6094948}" destId="{5BBD36D5-C7A8-48CB-B20D-6DE7540196C1}" srcOrd="0" destOrd="0" presId="urn:microsoft.com/office/officeart/2005/8/layout/default"/>
    <dgm:cxn modelId="{EF0035CB-1477-46F2-8767-AF5321A36D84}" type="presParOf" srcId="{67E388FD-368D-4CE6-A194-A883244C2FAB}" destId="{AF837E44-BF87-4921-9189-A6E169EECE9F}" srcOrd="0" destOrd="0" presId="urn:microsoft.com/office/officeart/2005/8/layout/default"/>
    <dgm:cxn modelId="{5EF4C97C-6345-4351-8CAE-4E4A5A4A1784}" type="presParOf" srcId="{67E388FD-368D-4CE6-A194-A883244C2FAB}" destId="{6D47E9CF-1550-40DD-B00B-E5664A85F64D}" srcOrd="1" destOrd="0" presId="urn:microsoft.com/office/officeart/2005/8/layout/default"/>
    <dgm:cxn modelId="{9BF7A119-91C8-43EA-AE05-2687D95ADFC2}" type="presParOf" srcId="{67E388FD-368D-4CE6-A194-A883244C2FAB}" destId="{44C44176-6DE9-4CC0-ACB1-24D4E17C1583}" srcOrd="2" destOrd="0" presId="urn:microsoft.com/office/officeart/2005/8/layout/default"/>
    <dgm:cxn modelId="{B605023A-1E08-4DC4-9F7F-52A0D9ECFAA7}" type="presParOf" srcId="{67E388FD-368D-4CE6-A194-A883244C2FAB}" destId="{E3B31C48-C9C2-4FB9-A176-9373B4DDFF2F}" srcOrd="3" destOrd="0" presId="urn:microsoft.com/office/officeart/2005/8/layout/default"/>
    <dgm:cxn modelId="{9332C1C8-E8C9-4F42-8FA2-2B6EC9BDBDB4}" type="presParOf" srcId="{67E388FD-368D-4CE6-A194-A883244C2FAB}" destId="{C287A8C5-D8D2-472A-88C0-1778548BEA74}" srcOrd="4" destOrd="0" presId="urn:microsoft.com/office/officeart/2005/8/layout/default"/>
    <dgm:cxn modelId="{42EB47BF-AA8A-4DC9-BBEA-2EF5A8D76C1C}" type="presParOf" srcId="{67E388FD-368D-4CE6-A194-A883244C2FAB}" destId="{830FC33F-3FAB-4CFE-9BFA-7CC5AB9DE689}" srcOrd="5" destOrd="0" presId="urn:microsoft.com/office/officeart/2005/8/layout/default"/>
    <dgm:cxn modelId="{526479C1-291D-4C6C-8155-B96414389D26}" type="presParOf" srcId="{67E388FD-368D-4CE6-A194-A883244C2FAB}" destId="{5BBD36D5-C7A8-48CB-B20D-6DE7540196C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66E1B-BFBF-41EE-A288-44DB9761C04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TW" altLang="en-US"/>
        </a:p>
      </dgm:t>
    </dgm:pt>
    <dgm:pt modelId="{AC7ECE97-1216-49B2-B991-93951F7B080E}">
      <dgm:prSet phldrT="[Text]"/>
      <dgm:spPr/>
      <dgm:t>
        <a:bodyPr/>
        <a:lstStyle/>
        <a:p>
          <a:r>
            <a:rPr lang="en-MY" altLang="zh-TW" dirty="0" err="1"/>
            <a:t>getMe</a:t>
          </a:r>
          <a:endParaRPr lang="zh-TW" altLang="en-US" dirty="0"/>
        </a:p>
      </dgm:t>
    </dgm:pt>
    <dgm:pt modelId="{009CA8D0-4E60-4434-9F9E-6C1C64A4BB0F}" type="parTrans" cxnId="{4E897AF2-01D0-4E58-B95E-D5756A97152C}">
      <dgm:prSet/>
      <dgm:spPr/>
      <dgm:t>
        <a:bodyPr/>
        <a:lstStyle/>
        <a:p>
          <a:endParaRPr lang="zh-TW" altLang="en-US"/>
        </a:p>
      </dgm:t>
    </dgm:pt>
    <dgm:pt modelId="{C61AAFFD-D029-4CCB-8974-852E9686D953}" type="sibTrans" cxnId="{4E897AF2-01D0-4E58-B95E-D5756A97152C}">
      <dgm:prSet/>
      <dgm:spPr/>
      <dgm:t>
        <a:bodyPr/>
        <a:lstStyle/>
        <a:p>
          <a:endParaRPr lang="zh-TW" altLang="en-US"/>
        </a:p>
      </dgm:t>
    </dgm:pt>
    <dgm:pt modelId="{B55A98EF-EBBF-4202-9759-FE35D09448B1}">
      <dgm:prSet phldrT="[Text]"/>
      <dgm:spPr/>
      <dgm:t>
        <a:bodyPr/>
        <a:lstStyle/>
        <a:p>
          <a:r>
            <a:rPr lang="en-MY" altLang="zh-TW" dirty="0" err="1"/>
            <a:t>getUpdates</a:t>
          </a:r>
          <a:endParaRPr lang="zh-TW" altLang="en-US" dirty="0"/>
        </a:p>
      </dgm:t>
    </dgm:pt>
    <dgm:pt modelId="{937E3DFE-75D7-4925-B94B-3579A97F0F92}" type="parTrans" cxnId="{8CFF8DFE-28F3-48CF-A768-82AFDB1B77DE}">
      <dgm:prSet/>
      <dgm:spPr/>
      <dgm:t>
        <a:bodyPr/>
        <a:lstStyle/>
        <a:p>
          <a:endParaRPr lang="zh-TW" altLang="en-US"/>
        </a:p>
      </dgm:t>
    </dgm:pt>
    <dgm:pt modelId="{268FC73D-ECDE-466D-83C5-38E6F1911AED}" type="sibTrans" cxnId="{8CFF8DFE-28F3-48CF-A768-82AFDB1B77DE}">
      <dgm:prSet/>
      <dgm:spPr/>
      <dgm:t>
        <a:bodyPr/>
        <a:lstStyle/>
        <a:p>
          <a:endParaRPr lang="zh-TW" altLang="en-US"/>
        </a:p>
      </dgm:t>
    </dgm:pt>
    <dgm:pt modelId="{F87D8AAD-E2EF-42E4-BA2E-6A700E24CD61}">
      <dgm:prSet phldrT="[Text]"/>
      <dgm:spPr/>
      <dgm:t>
        <a:bodyPr/>
        <a:lstStyle/>
        <a:p>
          <a:r>
            <a:rPr lang="en-MY" altLang="zh-TW" dirty="0" err="1"/>
            <a:t>setWebhook</a:t>
          </a:r>
          <a:endParaRPr lang="zh-TW" altLang="en-US" dirty="0"/>
        </a:p>
      </dgm:t>
    </dgm:pt>
    <dgm:pt modelId="{886F996F-914F-4978-8830-0BBC613D40BA}" type="parTrans" cxnId="{ED073E9B-A1FA-4D52-85CA-B263E45DC8A7}">
      <dgm:prSet/>
      <dgm:spPr/>
      <dgm:t>
        <a:bodyPr/>
        <a:lstStyle/>
        <a:p>
          <a:endParaRPr lang="zh-TW" altLang="en-US"/>
        </a:p>
      </dgm:t>
    </dgm:pt>
    <dgm:pt modelId="{936E8599-396C-44B4-A847-289C7852D18A}" type="sibTrans" cxnId="{ED073E9B-A1FA-4D52-85CA-B263E45DC8A7}">
      <dgm:prSet/>
      <dgm:spPr/>
      <dgm:t>
        <a:bodyPr/>
        <a:lstStyle/>
        <a:p>
          <a:endParaRPr lang="zh-TW" altLang="en-US"/>
        </a:p>
      </dgm:t>
    </dgm:pt>
    <dgm:pt modelId="{99432020-3A22-4F45-8C67-3DEB2B1B4600}">
      <dgm:prSet phldrT="[Text]"/>
      <dgm:spPr/>
      <dgm:t>
        <a:bodyPr/>
        <a:lstStyle/>
        <a:p>
          <a:r>
            <a:rPr lang="en-MY" altLang="zh-TW" dirty="0" err="1"/>
            <a:t>deleteWebhook</a:t>
          </a:r>
          <a:endParaRPr lang="zh-TW" altLang="en-US" dirty="0"/>
        </a:p>
      </dgm:t>
    </dgm:pt>
    <dgm:pt modelId="{9190DB22-9F38-4499-BB51-612F79086A7B}" type="parTrans" cxnId="{F8A5F54B-1557-4F73-9EE8-59ABCE99C6D0}">
      <dgm:prSet/>
      <dgm:spPr/>
      <dgm:t>
        <a:bodyPr/>
        <a:lstStyle/>
        <a:p>
          <a:endParaRPr lang="zh-TW" altLang="en-US"/>
        </a:p>
      </dgm:t>
    </dgm:pt>
    <dgm:pt modelId="{01FFCA0B-4596-4752-8AD9-88D96198E190}" type="sibTrans" cxnId="{F8A5F54B-1557-4F73-9EE8-59ABCE99C6D0}">
      <dgm:prSet/>
      <dgm:spPr/>
      <dgm:t>
        <a:bodyPr/>
        <a:lstStyle/>
        <a:p>
          <a:endParaRPr lang="zh-TW" altLang="en-US"/>
        </a:p>
      </dgm:t>
    </dgm:pt>
    <dgm:pt modelId="{6C1EED88-273A-49B5-BE97-02B6CE3936E8}" type="pres">
      <dgm:prSet presAssocID="{4C266E1B-BFBF-41EE-A288-44DB9761C040}" presName="diagram" presStyleCnt="0">
        <dgm:presLayoutVars>
          <dgm:dir/>
          <dgm:resizeHandles val="exact"/>
        </dgm:presLayoutVars>
      </dgm:prSet>
      <dgm:spPr/>
    </dgm:pt>
    <dgm:pt modelId="{8DEA88F6-BC36-4BB1-AFC0-177040D59E54}" type="pres">
      <dgm:prSet presAssocID="{AC7ECE97-1216-49B2-B991-93951F7B080E}" presName="node" presStyleLbl="node1" presStyleIdx="0" presStyleCnt="4">
        <dgm:presLayoutVars>
          <dgm:bulletEnabled val="1"/>
        </dgm:presLayoutVars>
      </dgm:prSet>
      <dgm:spPr/>
    </dgm:pt>
    <dgm:pt modelId="{79CE172B-08AD-47E2-9001-50EA29DFCC45}" type="pres">
      <dgm:prSet presAssocID="{C61AAFFD-D029-4CCB-8974-852E9686D953}" presName="sibTrans" presStyleCnt="0"/>
      <dgm:spPr/>
    </dgm:pt>
    <dgm:pt modelId="{F09CB6EB-A469-4A48-8102-3E203FA574F9}" type="pres">
      <dgm:prSet presAssocID="{B55A98EF-EBBF-4202-9759-FE35D09448B1}" presName="node" presStyleLbl="node1" presStyleIdx="1" presStyleCnt="4">
        <dgm:presLayoutVars>
          <dgm:bulletEnabled val="1"/>
        </dgm:presLayoutVars>
      </dgm:prSet>
      <dgm:spPr/>
    </dgm:pt>
    <dgm:pt modelId="{80A811C0-166D-4F95-A4D4-AC097076F3BB}" type="pres">
      <dgm:prSet presAssocID="{268FC73D-ECDE-466D-83C5-38E6F1911AED}" presName="sibTrans" presStyleCnt="0"/>
      <dgm:spPr/>
    </dgm:pt>
    <dgm:pt modelId="{C79D1DAA-81CD-4DE2-91D5-FE9F2442D9E6}" type="pres">
      <dgm:prSet presAssocID="{F87D8AAD-E2EF-42E4-BA2E-6A700E24CD61}" presName="node" presStyleLbl="node1" presStyleIdx="2" presStyleCnt="4">
        <dgm:presLayoutVars>
          <dgm:bulletEnabled val="1"/>
        </dgm:presLayoutVars>
      </dgm:prSet>
      <dgm:spPr/>
    </dgm:pt>
    <dgm:pt modelId="{EE988E55-A9C3-4799-B073-55415D1045CF}" type="pres">
      <dgm:prSet presAssocID="{936E8599-396C-44B4-A847-289C7852D18A}" presName="sibTrans" presStyleCnt="0"/>
      <dgm:spPr/>
    </dgm:pt>
    <dgm:pt modelId="{03DF640D-007C-4BE7-9B0B-85012F37BC98}" type="pres">
      <dgm:prSet presAssocID="{99432020-3A22-4F45-8C67-3DEB2B1B4600}" presName="node" presStyleLbl="node1" presStyleIdx="3" presStyleCnt="4">
        <dgm:presLayoutVars>
          <dgm:bulletEnabled val="1"/>
        </dgm:presLayoutVars>
      </dgm:prSet>
      <dgm:spPr/>
    </dgm:pt>
  </dgm:ptLst>
  <dgm:cxnLst>
    <dgm:cxn modelId="{F8A5F54B-1557-4F73-9EE8-59ABCE99C6D0}" srcId="{4C266E1B-BFBF-41EE-A288-44DB9761C040}" destId="{99432020-3A22-4F45-8C67-3DEB2B1B4600}" srcOrd="3" destOrd="0" parTransId="{9190DB22-9F38-4499-BB51-612F79086A7B}" sibTransId="{01FFCA0B-4596-4752-8AD9-88D96198E190}"/>
    <dgm:cxn modelId="{63DF8C65-5DAA-40A8-B1CF-D6E90F990700}" type="presOf" srcId="{AC7ECE97-1216-49B2-B991-93951F7B080E}" destId="{8DEA88F6-BC36-4BB1-AFC0-177040D59E54}" srcOrd="0" destOrd="0" presId="urn:microsoft.com/office/officeart/2005/8/layout/default"/>
    <dgm:cxn modelId="{FD0F877B-52EC-4AFA-9A09-0C7A7DDDC167}" type="presOf" srcId="{4C266E1B-BFBF-41EE-A288-44DB9761C040}" destId="{6C1EED88-273A-49B5-BE97-02B6CE3936E8}" srcOrd="0" destOrd="0" presId="urn:microsoft.com/office/officeart/2005/8/layout/default"/>
    <dgm:cxn modelId="{ED073E9B-A1FA-4D52-85CA-B263E45DC8A7}" srcId="{4C266E1B-BFBF-41EE-A288-44DB9761C040}" destId="{F87D8AAD-E2EF-42E4-BA2E-6A700E24CD61}" srcOrd="2" destOrd="0" parTransId="{886F996F-914F-4978-8830-0BBC613D40BA}" sibTransId="{936E8599-396C-44B4-A847-289C7852D18A}"/>
    <dgm:cxn modelId="{26DBE8AF-BFEE-4AA3-822F-189DA8940B4A}" type="presOf" srcId="{99432020-3A22-4F45-8C67-3DEB2B1B4600}" destId="{03DF640D-007C-4BE7-9B0B-85012F37BC98}" srcOrd="0" destOrd="0" presId="urn:microsoft.com/office/officeart/2005/8/layout/default"/>
    <dgm:cxn modelId="{565356C2-2DDB-4B66-B429-C2727B315F57}" type="presOf" srcId="{F87D8AAD-E2EF-42E4-BA2E-6A700E24CD61}" destId="{C79D1DAA-81CD-4DE2-91D5-FE9F2442D9E6}" srcOrd="0" destOrd="0" presId="urn:microsoft.com/office/officeart/2005/8/layout/default"/>
    <dgm:cxn modelId="{6B2385EE-AA68-4C99-BCE8-943783BDEA90}" type="presOf" srcId="{B55A98EF-EBBF-4202-9759-FE35D09448B1}" destId="{F09CB6EB-A469-4A48-8102-3E203FA574F9}" srcOrd="0" destOrd="0" presId="urn:microsoft.com/office/officeart/2005/8/layout/default"/>
    <dgm:cxn modelId="{4E897AF2-01D0-4E58-B95E-D5756A97152C}" srcId="{4C266E1B-BFBF-41EE-A288-44DB9761C040}" destId="{AC7ECE97-1216-49B2-B991-93951F7B080E}" srcOrd="0" destOrd="0" parTransId="{009CA8D0-4E60-4434-9F9E-6C1C64A4BB0F}" sibTransId="{C61AAFFD-D029-4CCB-8974-852E9686D953}"/>
    <dgm:cxn modelId="{8CFF8DFE-28F3-48CF-A768-82AFDB1B77DE}" srcId="{4C266E1B-BFBF-41EE-A288-44DB9761C040}" destId="{B55A98EF-EBBF-4202-9759-FE35D09448B1}" srcOrd="1" destOrd="0" parTransId="{937E3DFE-75D7-4925-B94B-3579A97F0F92}" sibTransId="{268FC73D-ECDE-466D-83C5-38E6F1911AED}"/>
    <dgm:cxn modelId="{9597B28B-5629-4DAC-AE70-270F6492FE31}" type="presParOf" srcId="{6C1EED88-273A-49B5-BE97-02B6CE3936E8}" destId="{8DEA88F6-BC36-4BB1-AFC0-177040D59E54}" srcOrd="0" destOrd="0" presId="urn:microsoft.com/office/officeart/2005/8/layout/default"/>
    <dgm:cxn modelId="{7BC69B72-1BE9-49ED-AC56-BBE90B205A1A}" type="presParOf" srcId="{6C1EED88-273A-49B5-BE97-02B6CE3936E8}" destId="{79CE172B-08AD-47E2-9001-50EA29DFCC45}" srcOrd="1" destOrd="0" presId="urn:microsoft.com/office/officeart/2005/8/layout/default"/>
    <dgm:cxn modelId="{403A9A6C-4425-4670-B0D4-B9C5ED3C31A5}" type="presParOf" srcId="{6C1EED88-273A-49B5-BE97-02B6CE3936E8}" destId="{F09CB6EB-A469-4A48-8102-3E203FA574F9}" srcOrd="2" destOrd="0" presId="urn:microsoft.com/office/officeart/2005/8/layout/default"/>
    <dgm:cxn modelId="{EF4F9D9A-A6A8-4F9E-8E91-5E230A961D4B}" type="presParOf" srcId="{6C1EED88-273A-49B5-BE97-02B6CE3936E8}" destId="{80A811C0-166D-4F95-A4D4-AC097076F3BB}" srcOrd="3" destOrd="0" presId="urn:microsoft.com/office/officeart/2005/8/layout/default"/>
    <dgm:cxn modelId="{9DF3F434-6BB1-440D-839F-C4217FA0C4D3}" type="presParOf" srcId="{6C1EED88-273A-49B5-BE97-02B6CE3936E8}" destId="{C79D1DAA-81CD-4DE2-91D5-FE9F2442D9E6}" srcOrd="4" destOrd="0" presId="urn:microsoft.com/office/officeart/2005/8/layout/default"/>
    <dgm:cxn modelId="{125D19D5-8F7C-4C7F-8943-82D11ECB927C}" type="presParOf" srcId="{6C1EED88-273A-49B5-BE97-02B6CE3936E8}" destId="{EE988E55-A9C3-4799-B073-55415D1045CF}" srcOrd="5" destOrd="0" presId="urn:microsoft.com/office/officeart/2005/8/layout/default"/>
    <dgm:cxn modelId="{5A7736B0-4B01-40D3-AC0C-4F02218280E6}" type="presParOf" srcId="{6C1EED88-273A-49B5-BE97-02B6CE3936E8}" destId="{03DF640D-007C-4BE7-9B0B-85012F37BC9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CC3E8-5C1C-4606-8BDA-1C1475D10FC6}">
      <dsp:nvSpPr>
        <dsp:cNvPr id="0" name=""/>
        <dsp:cNvSpPr/>
      </dsp:nvSpPr>
      <dsp:spPr>
        <a:xfrm>
          <a:off x="1540" y="176598"/>
          <a:ext cx="9530385" cy="6277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r>
            <a:rPr lang="zh-CN" altLang="en-US" sz="2400" kern="1200" dirty="0"/>
            <a:t>一般</a:t>
          </a:r>
          <a:r>
            <a:rPr lang="en-MY" altLang="zh-CN" sz="2400" kern="1200" dirty="0"/>
            <a:t> / </a:t>
          </a:r>
          <a:r>
            <a:rPr lang="zh-CN" altLang="en-US" sz="2400" kern="1200" dirty="0"/>
            <a:t>進階</a:t>
          </a:r>
          <a:r>
            <a:rPr lang="en-US" altLang="zh-CN" sz="2400" kern="1200" dirty="0"/>
            <a:t>】</a:t>
          </a:r>
          <a:r>
            <a:rPr lang="zh-CN" altLang="en-US" sz="2400" kern="1200" dirty="0"/>
            <a:t>聊天機器人</a:t>
          </a:r>
          <a:endParaRPr lang="zh-TW" altLang="en-US" sz="2400" kern="1200" dirty="0"/>
        </a:p>
      </dsp:txBody>
      <dsp:txXfrm>
        <a:off x="19926" y="194984"/>
        <a:ext cx="9493613" cy="590965"/>
      </dsp:txXfrm>
    </dsp:sp>
    <dsp:sp modelId="{5F94E558-2C2B-4F72-B862-A5F6CB77DD3D}">
      <dsp:nvSpPr>
        <dsp:cNvPr id="0" name=""/>
        <dsp:cNvSpPr/>
      </dsp:nvSpPr>
      <dsp:spPr>
        <a:xfrm>
          <a:off x="1540"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問答系統</a:t>
          </a:r>
          <a:endParaRPr lang="zh-TW" altLang="en-US" sz="1600" kern="1200" dirty="0"/>
        </a:p>
      </dsp:txBody>
      <dsp:txXfrm>
        <a:off x="23136" y="1130470"/>
        <a:ext cx="2198196" cy="694134"/>
      </dsp:txXfrm>
    </dsp:sp>
    <dsp:sp modelId="{9BAE8DE2-9045-4252-9EF2-659AE723FF3F}">
      <dsp:nvSpPr>
        <dsp:cNvPr id="0" name=""/>
        <dsp:cNvSpPr/>
      </dsp:nvSpPr>
      <dsp:spPr>
        <a:xfrm>
          <a:off x="2431206"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任務導向型對話系統</a:t>
          </a:r>
          <a:endParaRPr lang="zh-TW" altLang="en-US" sz="1600" kern="1200" dirty="0"/>
        </a:p>
      </dsp:txBody>
      <dsp:txXfrm>
        <a:off x="2452802" y="1130470"/>
        <a:ext cx="2198196" cy="694134"/>
      </dsp:txXfrm>
    </dsp:sp>
    <dsp:sp modelId="{67E5D608-3355-4CB8-B7C3-15DF21245E8C}">
      <dsp:nvSpPr>
        <dsp:cNvPr id="0" name=""/>
        <dsp:cNvSpPr/>
      </dsp:nvSpPr>
      <dsp:spPr>
        <a:xfrm>
          <a:off x="4860871"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閒聊系統</a:t>
          </a:r>
          <a:endParaRPr lang="zh-TW" altLang="en-US" sz="1600" kern="1200" dirty="0"/>
        </a:p>
      </dsp:txBody>
      <dsp:txXfrm>
        <a:off x="4882467" y="1130470"/>
        <a:ext cx="2198196" cy="694134"/>
      </dsp:txXfrm>
    </dsp:sp>
    <dsp:sp modelId="{F1F4CC7B-0BBA-460B-BD88-5BE432F2EF48}">
      <dsp:nvSpPr>
        <dsp:cNvPr id="0" name=""/>
        <dsp:cNvSpPr/>
      </dsp:nvSpPr>
      <dsp:spPr>
        <a:xfrm>
          <a:off x="7290537"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主動推薦系統</a:t>
          </a:r>
          <a:endParaRPr lang="zh-TW" altLang="en-US" sz="1600" kern="1200" dirty="0"/>
        </a:p>
      </dsp:txBody>
      <dsp:txXfrm>
        <a:off x="7312133" y="1130470"/>
        <a:ext cx="2198196" cy="694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7E44-BF87-4921-9189-A6E169EECE9F}">
      <dsp:nvSpPr>
        <dsp:cNvPr id="0" name=""/>
        <dsp:cNvSpPr/>
      </dsp:nvSpPr>
      <dsp:spPr>
        <a:xfrm>
          <a:off x="1493104" y="1889"/>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i="0" kern="1200" dirty="0"/>
            <a:t>無需管理基礎設施任務</a:t>
          </a:r>
          <a:endParaRPr lang="en-US" altLang="zh-CN" sz="2000" b="0" i="0" kern="1200" dirty="0"/>
        </a:p>
        <a:p>
          <a:pPr marL="0" lvl="0" indent="0" algn="ctr" defTabSz="889000">
            <a:lnSpc>
              <a:spcPct val="90000"/>
            </a:lnSpc>
            <a:spcBef>
              <a:spcPct val="0"/>
            </a:spcBef>
            <a:spcAft>
              <a:spcPct val="35000"/>
            </a:spcAft>
            <a:buNone/>
          </a:pPr>
          <a:r>
            <a:rPr lang="en-US" altLang="zh-CN" sz="2000" b="0" i="0" kern="1200" dirty="0"/>
            <a:t>No infrastructure provisioning, no management</a:t>
          </a:r>
          <a:endParaRPr lang="zh-TW" altLang="en-US" sz="2000" kern="1200" dirty="0"/>
        </a:p>
      </dsp:txBody>
      <dsp:txXfrm>
        <a:off x="1493104" y="1889"/>
        <a:ext cx="3307233" cy="1984340"/>
      </dsp:txXfrm>
    </dsp:sp>
    <dsp:sp modelId="{44C44176-6DE9-4CC0-ACB1-24D4E17C1583}">
      <dsp:nvSpPr>
        <dsp:cNvPr id="0" name=""/>
        <dsp:cNvSpPr/>
      </dsp:nvSpPr>
      <dsp:spPr>
        <a:xfrm>
          <a:off x="5131061" y="1889"/>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自動擴展性</a:t>
          </a:r>
          <a:endParaRPr lang="en-US" altLang="zh-TW" sz="2000" kern="1200" dirty="0"/>
        </a:p>
        <a:p>
          <a:pPr marL="0" lvl="0" indent="0" algn="ctr" defTabSz="889000">
            <a:lnSpc>
              <a:spcPct val="90000"/>
            </a:lnSpc>
            <a:spcBef>
              <a:spcPct val="0"/>
            </a:spcBef>
            <a:spcAft>
              <a:spcPct val="35000"/>
            </a:spcAft>
            <a:buNone/>
          </a:pPr>
          <a:r>
            <a:rPr lang="en-US" altLang="zh-TW" sz="2000" kern="1200" dirty="0"/>
            <a:t>Automatic scaling</a:t>
          </a:r>
          <a:endParaRPr lang="zh-TW" altLang="en-US" sz="2000" kern="1200" dirty="0"/>
        </a:p>
      </dsp:txBody>
      <dsp:txXfrm>
        <a:off x="5131061" y="1889"/>
        <a:ext cx="3307233" cy="1984340"/>
      </dsp:txXfrm>
    </dsp:sp>
    <dsp:sp modelId="{C287A8C5-D8D2-472A-88C0-1778548BEA74}">
      <dsp:nvSpPr>
        <dsp:cNvPr id="0" name=""/>
        <dsp:cNvSpPr/>
      </dsp:nvSpPr>
      <dsp:spPr>
        <a:xfrm>
          <a:off x="1493104" y="2316952"/>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按價值付費的計算模型</a:t>
          </a:r>
          <a:endParaRPr lang="en-US" altLang="zh-TW" sz="2000" kern="1200" dirty="0"/>
        </a:p>
        <a:p>
          <a:pPr marL="0" lvl="0" indent="0" algn="ctr" defTabSz="889000">
            <a:lnSpc>
              <a:spcPct val="90000"/>
            </a:lnSpc>
            <a:spcBef>
              <a:spcPct val="0"/>
            </a:spcBef>
            <a:spcAft>
              <a:spcPct val="35000"/>
            </a:spcAft>
            <a:buNone/>
          </a:pPr>
          <a:r>
            <a:rPr lang="en-US" altLang="zh-TW" sz="2000" kern="1200" dirty="0"/>
            <a:t>Pay for value</a:t>
          </a:r>
          <a:endParaRPr lang="zh-TW" altLang="en-US" sz="2000" kern="1200" dirty="0"/>
        </a:p>
      </dsp:txBody>
      <dsp:txXfrm>
        <a:off x="1493104" y="2316952"/>
        <a:ext cx="3307233" cy="1984340"/>
      </dsp:txXfrm>
    </dsp:sp>
    <dsp:sp modelId="{5BBD36D5-C7A8-48CB-B20D-6DE7540196C1}">
      <dsp:nvSpPr>
        <dsp:cNvPr id="0" name=""/>
        <dsp:cNvSpPr/>
      </dsp:nvSpPr>
      <dsp:spPr>
        <a:xfrm>
          <a:off x="5131061" y="2316952"/>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安全且高可用性</a:t>
          </a:r>
          <a:endParaRPr lang="en-US" altLang="zh-TW" sz="2000" kern="1200" dirty="0"/>
        </a:p>
        <a:p>
          <a:pPr marL="0" lvl="0" indent="0" algn="ctr" defTabSz="889000">
            <a:lnSpc>
              <a:spcPct val="90000"/>
            </a:lnSpc>
            <a:spcBef>
              <a:spcPct val="0"/>
            </a:spcBef>
            <a:spcAft>
              <a:spcPct val="35000"/>
            </a:spcAft>
            <a:buNone/>
          </a:pPr>
          <a:r>
            <a:rPr lang="en-US" altLang="zh-TW" sz="2000" kern="1200" dirty="0"/>
            <a:t>Highly available and secure</a:t>
          </a:r>
          <a:endParaRPr lang="zh-TW" altLang="en-US" sz="2000" kern="1200" dirty="0"/>
        </a:p>
      </dsp:txBody>
      <dsp:txXfrm>
        <a:off x="5131061" y="2316952"/>
        <a:ext cx="3307233" cy="198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A88F6-BC36-4BB1-AFC0-177040D59E54}">
      <dsp:nvSpPr>
        <dsp:cNvPr id="0" name=""/>
        <dsp:cNvSpPr/>
      </dsp:nvSpPr>
      <dsp:spPr>
        <a:xfrm>
          <a:off x="21666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getMe</a:t>
          </a:r>
          <a:endParaRPr lang="zh-TW" altLang="en-US" sz="2300" kern="1200" dirty="0"/>
        </a:p>
      </dsp:txBody>
      <dsp:txXfrm>
        <a:off x="216666" y="51"/>
        <a:ext cx="2209100" cy="1325460"/>
      </dsp:txXfrm>
    </dsp:sp>
    <dsp:sp modelId="{F09CB6EB-A469-4A48-8102-3E203FA574F9}">
      <dsp:nvSpPr>
        <dsp:cNvPr id="0" name=""/>
        <dsp:cNvSpPr/>
      </dsp:nvSpPr>
      <dsp:spPr>
        <a:xfrm>
          <a:off x="264667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getUpdates</a:t>
          </a:r>
          <a:endParaRPr lang="zh-TW" altLang="en-US" sz="2300" kern="1200" dirty="0"/>
        </a:p>
      </dsp:txBody>
      <dsp:txXfrm>
        <a:off x="2646676" y="51"/>
        <a:ext cx="2209100" cy="1325460"/>
      </dsp:txXfrm>
    </dsp:sp>
    <dsp:sp modelId="{C79D1DAA-81CD-4DE2-91D5-FE9F2442D9E6}">
      <dsp:nvSpPr>
        <dsp:cNvPr id="0" name=""/>
        <dsp:cNvSpPr/>
      </dsp:nvSpPr>
      <dsp:spPr>
        <a:xfrm>
          <a:off x="507668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setWebhook</a:t>
          </a:r>
          <a:endParaRPr lang="zh-TW" altLang="en-US" sz="2300" kern="1200" dirty="0"/>
        </a:p>
      </dsp:txBody>
      <dsp:txXfrm>
        <a:off x="5076686" y="51"/>
        <a:ext cx="2209100" cy="1325460"/>
      </dsp:txXfrm>
    </dsp:sp>
    <dsp:sp modelId="{03DF640D-007C-4BE7-9B0B-85012F37BC98}">
      <dsp:nvSpPr>
        <dsp:cNvPr id="0" name=""/>
        <dsp:cNvSpPr/>
      </dsp:nvSpPr>
      <dsp:spPr>
        <a:xfrm>
          <a:off x="750669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deleteWebhook</a:t>
          </a:r>
          <a:endParaRPr lang="zh-TW" altLang="en-US" sz="2300" kern="1200" dirty="0"/>
        </a:p>
      </dsp:txBody>
      <dsp:txXfrm>
        <a:off x="7506696" y="51"/>
        <a:ext cx="2209100" cy="1325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5543F-1644-4562-94D8-2049F518984C}" type="datetimeFigureOut">
              <a:rPr lang="zh-TW" altLang="en-US" smtClean="0"/>
              <a:t>2021/4/4</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0C7E-93F1-494F-A176-B051778CDC0F}" type="slidenum">
              <a:rPr lang="zh-TW" altLang="en-US" smtClean="0"/>
              <a:t>‹#›</a:t>
            </a:fld>
            <a:endParaRPr lang="zh-TW" altLang="en-US"/>
          </a:p>
        </p:txBody>
      </p:sp>
    </p:spTree>
    <p:extLst>
      <p:ext uri="{BB962C8B-B14F-4D97-AF65-F5344CB8AC3E}">
        <p14:creationId xmlns:p14="http://schemas.microsoft.com/office/powerpoint/2010/main" val="21301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https://admin.sli.do/event/sgs8d64p/polls</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那我們來看一下什麼是 </a:t>
            </a:r>
            <a:r>
              <a:rPr lang="en-US" altLang="zh-CN" dirty="0"/>
              <a:t>Serverless</a:t>
            </a:r>
            <a:r>
              <a:rPr lang="zh-CN" altLang="en-US" dirty="0"/>
              <a:t>，想請問大家是否有聽過 </a:t>
            </a:r>
            <a:r>
              <a:rPr lang="en-US" altLang="zh-CN" dirty="0"/>
              <a:t>Serverless</a:t>
            </a:r>
            <a:r>
              <a:rPr lang="zh-CN" altLang="en-US" dirty="0"/>
              <a:t>（無伺服器）</a:t>
            </a:r>
            <a:r>
              <a:rPr lang="en-US" altLang="zh-CN" dirty="0"/>
              <a:t> </a:t>
            </a:r>
            <a:r>
              <a:rPr lang="zh-CN" altLang="en-US" dirty="0"/>
              <a:t>呢？</a:t>
            </a:r>
            <a:endParaRPr lang="en-US" altLang="zh-CN" dirty="0"/>
          </a:p>
          <a:p>
            <a:endParaRPr lang="en-MY" altLang="zh-TW" dirty="0"/>
          </a:p>
          <a:p>
            <a:r>
              <a:rPr lang="zh-CN" altLang="en-US" dirty="0"/>
              <a:t>我可不可以知道你怎麼理解 </a:t>
            </a:r>
            <a:r>
              <a:rPr lang="en-US" altLang="zh-CN" dirty="0"/>
              <a:t>Serverless </a:t>
            </a:r>
            <a:r>
              <a:rPr lang="zh-CN" altLang="en-US" dirty="0"/>
              <a:t>呢？</a:t>
            </a:r>
            <a:endParaRPr lang="en-US" altLang="zh-CN" dirty="0"/>
          </a:p>
          <a:p>
            <a:endParaRPr lang="en-US" altLang="zh-TW" dirty="0"/>
          </a:p>
          <a:p>
            <a:r>
              <a:rPr lang="zh-CN" altLang="en-US" dirty="0"/>
              <a:t>那談到 </a:t>
            </a:r>
            <a:r>
              <a:rPr lang="en-US" altLang="zh-CN" dirty="0"/>
              <a:t>Serverless </a:t>
            </a:r>
            <a:r>
              <a:rPr lang="zh-CN" altLang="en-US" dirty="0"/>
              <a:t>呢，首相我們需要理解 </a:t>
            </a:r>
            <a:r>
              <a:rPr lang="en-US" altLang="zh-CN" dirty="0"/>
              <a:t>Serverless </a:t>
            </a:r>
            <a:r>
              <a:rPr lang="zh-CN" altLang="en-US" dirty="0"/>
              <a:t>這個框架它精神所在。</a:t>
            </a:r>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97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大家可以看一下， </a:t>
            </a:r>
            <a:r>
              <a:rPr lang="en-US" altLang="zh-CN" dirty="0"/>
              <a:t>Less is more</a:t>
            </a:r>
            <a:r>
              <a:rPr lang="zh-CN" altLang="en-US" dirty="0"/>
              <a:t>。</a:t>
            </a:r>
            <a:endParaRPr lang="en-US" altLang="zh-CN" dirty="0"/>
          </a:p>
          <a:p>
            <a:r>
              <a:rPr lang="zh-CN" altLang="en-US" dirty="0"/>
              <a:t>這是一位建築學家提出的概念，於是在 </a:t>
            </a:r>
            <a:r>
              <a:rPr lang="en-US" altLang="zh-CN" dirty="0"/>
              <a:t>2014 </a:t>
            </a:r>
            <a:r>
              <a:rPr lang="zh-CN" altLang="en-US" dirty="0"/>
              <a:t>年的時候，</a:t>
            </a:r>
            <a:r>
              <a:rPr lang="en-US" altLang="zh-CN" dirty="0"/>
              <a:t>AWS </a:t>
            </a:r>
            <a:r>
              <a:rPr lang="zh-CN" altLang="en-US" dirty="0"/>
              <a:t>藉由這個精神去研發出 </a:t>
            </a:r>
            <a:r>
              <a:rPr lang="en-US" altLang="zh-CN" dirty="0"/>
              <a:t>Serverless </a:t>
            </a:r>
            <a:r>
              <a:rPr lang="zh-CN" altLang="en-US" dirty="0"/>
              <a:t>相關的服務，於是當年就有了 </a:t>
            </a:r>
            <a:r>
              <a:rPr lang="en-US" altLang="zh-CN" dirty="0"/>
              <a:t>Lambda </a:t>
            </a:r>
            <a:r>
              <a:rPr lang="zh-CN" altLang="en-US" dirty="0"/>
              <a:t>這項 </a:t>
            </a:r>
            <a:r>
              <a:rPr lang="en-US" altLang="zh-CN" dirty="0"/>
              <a:t>AWS </a:t>
            </a:r>
            <a:r>
              <a:rPr lang="zh-CN" altLang="en-US" dirty="0"/>
              <a:t>服務。</a:t>
            </a:r>
            <a:endParaRPr lang="en-US" altLang="zh-CN" dirty="0"/>
          </a:p>
          <a:p>
            <a:r>
              <a:rPr lang="zh-CN" altLang="en-US" dirty="0"/>
              <a:t>那稍後會跟大家介紹什麼是 </a:t>
            </a:r>
            <a:r>
              <a:rPr lang="en-US" altLang="zh-CN" dirty="0"/>
              <a:t>Lambda</a:t>
            </a:r>
            <a:r>
              <a:rPr lang="zh-CN" altLang="en-US" dirty="0"/>
              <a:t>。</a:t>
            </a:r>
            <a:endParaRPr lang="en-US" altLang="zh-CN" dirty="0"/>
          </a:p>
          <a:p>
            <a:r>
              <a:rPr lang="zh-CN" altLang="en-US" dirty="0"/>
              <a:t>回到 </a:t>
            </a:r>
            <a:r>
              <a:rPr lang="en-US" altLang="zh-CN" dirty="0"/>
              <a:t>Serverless</a:t>
            </a:r>
            <a:r>
              <a:rPr lang="zh-CN" altLang="en-US" dirty="0"/>
              <a:t>，那使用 </a:t>
            </a:r>
            <a:r>
              <a:rPr lang="en-US" altLang="zh-CN" dirty="0"/>
              <a:t>Serverless </a:t>
            </a:r>
            <a:r>
              <a:rPr lang="zh-CN" altLang="en-US" dirty="0"/>
              <a:t>有哪些優勢呢？我們來看一下</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15</a:t>
            </a:fld>
            <a:endParaRPr lang="zh-TW" altLang="en-US"/>
          </a:p>
        </p:txBody>
      </p:sp>
    </p:spTree>
    <p:extLst>
      <p:ext uri="{BB962C8B-B14F-4D97-AF65-F5344CB8AC3E}">
        <p14:creationId xmlns:p14="http://schemas.microsoft.com/office/powerpoint/2010/main" val="243442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首先，當我們在使用 </a:t>
            </a:r>
            <a:r>
              <a:rPr lang="en-US" altLang="zh-CN" dirty="0"/>
              <a:t>Serverless </a:t>
            </a:r>
            <a:r>
              <a:rPr lang="zh-CN" altLang="en-US" dirty="0"/>
              <a:t>框架的服務時，我們可以完全不需要去啟動你的系統、也不需要做進階的操作或修復你的系統，更不用談到說虛擬化的切割環境等等的。</a:t>
            </a:r>
            <a:endParaRPr lang="en-US" altLang="zh-CN" dirty="0"/>
          </a:p>
          <a:p>
            <a:r>
              <a:rPr lang="zh-CN" altLang="en-US" dirty="0"/>
              <a:t>接下來是 </a:t>
            </a:r>
            <a:r>
              <a:rPr lang="en-US" altLang="zh-CN" dirty="0"/>
              <a:t>Serverless </a:t>
            </a:r>
            <a:r>
              <a:rPr lang="zh-CN" altLang="en-US" dirty="0"/>
              <a:t>服務擁有自動擴展的功能，當 </a:t>
            </a:r>
            <a:r>
              <a:rPr lang="en-US" altLang="zh-CN" dirty="0"/>
              <a:t>Serverless </a:t>
            </a:r>
            <a:r>
              <a:rPr lang="zh-CN" altLang="en-US" dirty="0"/>
              <a:t>的服務要執行同個 </a:t>
            </a:r>
            <a:r>
              <a:rPr lang="en-US" altLang="zh-CN" dirty="0"/>
              <a:t>function </a:t>
            </a:r>
            <a:r>
              <a:rPr lang="zh-CN" altLang="en-US" dirty="0"/>
              <a:t>任務時，再次呼叫 </a:t>
            </a:r>
            <a:r>
              <a:rPr lang="en-US" altLang="zh-CN" dirty="0"/>
              <a:t>Lambda </a:t>
            </a:r>
            <a:r>
              <a:rPr lang="zh-CN" altLang="en-US" dirty="0"/>
              <a:t>的話，會初始化另一個執行個體來處理。</a:t>
            </a:r>
            <a:endParaRPr lang="en-US" altLang="zh-CN" dirty="0"/>
          </a:p>
          <a:p>
            <a:r>
              <a:rPr lang="zh-CN" altLang="en-US" dirty="0"/>
              <a:t>同時 </a:t>
            </a:r>
            <a:r>
              <a:rPr lang="en-US" altLang="zh-CN" dirty="0"/>
              <a:t>Serverless </a:t>
            </a:r>
            <a:r>
              <a:rPr lang="zh-CN" altLang="en-US" dirty="0"/>
              <a:t>是採用按價值付費的機制，如果你沒使用服務時就不需要付費。最後，具有高可用性與安全</a:t>
            </a:r>
            <a:endParaRPr lang="en-US" altLang="zh-CN" dirty="0"/>
          </a:p>
          <a:p>
            <a:endParaRPr lang="en-US" altLang="zh-CN" dirty="0"/>
          </a:p>
          <a:p>
            <a:r>
              <a:rPr lang="zh-CN" altLang="en-US" dirty="0"/>
              <a:t>到目前為止大家大概知道 </a:t>
            </a:r>
            <a:r>
              <a:rPr lang="en-US" altLang="zh-CN" dirty="0"/>
              <a:t>Serverless </a:t>
            </a:r>
            <a:r>
              <a:rPr lang="zh-CN" altLang="en-US" dirty="0"/>
              <a:t>與它的精神，但實際上從技術面來看的話，他是如何辦到的呢？</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16</a:t>
            </a:fld>
            <a:endParaRPr lang="zh-TW" altLang="en-US"/>
          </a:p>
        </p:txBody>
      </p:sp>
    </p:spTree>
    <p:extLst>
      <p:ext uri="{BB962C8B-B14F-4D97-AF65-F5344CB8AC3E}">
        <p14:creationId xmlns:p14="http://schemas.microsoft.com/office/powerpoint/2010/main" val="323556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這邊跟大家聊聊 </a:t>
            </a:r>
            <a:r>
              <a:rPr lang="en-US" altLang="zh-CN" dirty="0"/>
              <a:t>Server </a:t>
            </a:r>
            <a:r>
              <a:rPr lang="zh-CN" altLang="en-US" dirty="0"/>
              <a:t>的演變的過程。從原先的傳統伺服器的架構談起，我們可能對於網頁的流量不斷的增加以至於伺服器無法支持現有的流量。</a:t>
            </a:r>
            <a:endParaRPr lang="en-US" altLang="zh-CN" dirty="0"/>
          </a:p>
          <a:p>
            <a:r>
              <a:rPr lang="zh-CN" altLang="en-US" dirty="0"/>
              <a:t>這時候我們會有伺服器擴種部署的需求，於是買了伺服器實際去執行會發現，高流量支持的伺服器只會在特定節日發揮它的作用，</a:t>
            </a:r>
            <a:endParaRPr lang="en-US" altLang="zh-CN" dirty="0"/>
          </a:p>
          <a:p>
            <a:r>
              <a:rPr lang="zh-CN" altLang="en-US" dirty="0"/>
              <a:t>其它時候都處於資源閒置的狀態，因為這個緣故，反而會帶給公司更多購買伺服器的衍生成本。</a:t>
            </a:r>
            <a:endParaRPr lang="en-US" altLang="zh-CN" dirty="0"/>
          </a:p>
          <a:p>
            <a:endParaRPr lang="en-US" altLang="zh-CN" dirty="0"/>
          </a:p>
          <a:p>
            <a:r>
              <a:rPr lang="zh-CN" altLang="en-US" dirty="0"/>
              <a:t>不談論流量的話，當時候的企業部署規劃都會是 </a:t>
            </a:r>
            <a:r>
              <a:rPr lang="en-US" altLang="zh-CN" dirty="0"/>
              <a:t>1 </a:t>
            </a:r>
            <a:r>
              <a:rPr lang="zh-CN" altLang="en-US" dirty="0"/>
              <a:t>台伺服器負責一項任務，比如說 </a:t>
            </a:r>
            <a:r>
              <a:rPr lang="en-US" altLang="zh-CN" dirty="0"/>
              <a:t>Web Server</a:t>
            </a:r>
            <a:r>
              <a:rPr lang="zh-CN" altLang="en-US" dirty="0"/>
              <a:t>、</a:t>
            </a:r>
            <a:r>
              <a:rPr lang="en-US" altLang="zh-CN" dirty="0"/>
              <a:t>Database Server</a:t>
            </a:r>
            <a:r>
              <a:rPr lang="zh-CN" altLang="en-US" dirty="0"/>
              <a:t>，因此也會有資源閒置的情況產生。</a:t>
            </a:r>
            <a:endParaRPr lang="en-US" altLang="zh-CN" dirty="0"/>
          </a:p>
          <a:p>
            <a:endParaRPr lang="en-US" altLang="zh-TW"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17</a:t>
            </a:fld>
            <a:endParaRPr lang="zh-TW" altLang="en-US"/>
          </a:p>
        </p:txBody>
      </p:sp>
    </p:spTree>
    <p:extLst>
      <p:ext uri="{BB962C8B-B14F-4D97-AF65-F5344CB8AC3E}">
        <p14:creationId xmlns:p14="http://schemas.microsoft.com/office/powerpoint/2010/main" val="3873059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於是伺服器發展了一段時間後有了所謂虛擬化的技術，這個技術主要是能夠把 </a:t>
            </a:r>
            <a:r>
              <a:rPr lang="en-US" altLang="zh-CN" dirty="0"/>
              <a:t>1 </a:t>
            </a:r>
            <a:r>
              <a:rPr lang="zh-CN" altLang="en-US" dirty="0"/>
              <a:t>台伺服器透過虛擬化的技術去切割的資源分配，</a:t>
            </a:r>
            <a:endParaRPr lang="en-US" altLang="zh-CN" dirty="0"/>
          </a:p>
          <a:p>
            <a:r>
              <a:rPr lang="zh-CN" altLang="en-US" dirty="0"/>
              <a:t>以至於可以達到更大的使用率。那因為有這樣的技術，這個伺服器的利用率也提升到 </a:t>
            </a:r>
            <a:r>
              <a:rPr lang="en-US" altLang="zh-CN" dirty="0"/>
              <a:t>60 </a:t>
            </a:r>
            <a:r>
              <a:rPr lang="zh-CN" altLang="en-US" dirty="0"/>
              <a:t>到</a:t>
            </a:r>
            <a:r>
              <a:rPr lang="en-US" altLang="zh-CN" dirty="0"/>
              <a:t> 80%</a:t>
            </a:r>
            <a:r>
              <a:rPr lang="zh-CN" altLang="en-US" dirty="0"/>
              <a:t>。</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18</a:t>
            </a:fld>
            <a:endParaRPr lang="zh-TW" altLang="en-US"/>
          </a:p>
        </p:txBody>
      </p:sp>
    </p:spTree>
    <p:extLst>
      <p:ext uri="{BB962C8B-B14F-4D97-AF65-F5344CB8AC3E}">
        <p14:creationId xmlns:p14="http://schemas.microsoft.com/office/powerpoint/2010/main" val="42197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後來 </a:t>
            </a:r>
            <a:r>
              <a:rPr lang="en-US" altLang="zh-CN" dirty="0"/>
              <a:t>Cloud </a:t>
            </a:r>
            <a:r>
              <a:rPr lang="zh-CN" altLang="en-US" dirty="0"/>
              <a:t>的誕生，把所謂的設備的擁有權轉嫁到第三方的雲端供應商，比如 </a:t>
            </a:r>
            <a:r>
              <a:rPr lang="en-US" altLang="zh-CN" dirty="0"/>
              <a:t>AWS Google Azure </a:t>
            </a:r>
            <a:r>
              <a:rPr lang="zh-CN" altLang="en-US" dirty="0"/>
              <a:t>等，那第三方的計價方式相對的會比自己採買到部署來得更省錢，</a:t>
            </a:r>
            <a:endParaRPr lang="en-US" altLang="zh-CN" dirty="0"/>
          </a:p>
          <a:p>
            <a:r>
              <a:rPr lang="zh-CN" altLang="en-US" dirty="0"/>
              <a:t>而且客製化的針對不同的用戶需求建立適用的 </a:t>
            </a:r>
            <a:r>
              <a:rPr lang="en-US" altLang="zh-CN" dirty="0"/>
              <a:t>AWS </a:t>
            </a:r>
            <a:r>
              <a:rPr lang="zh-CN" altLang="en-US" dirty="0"/>
              <a:t>服務。</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19</a:t>
            </a:fld>
            <a:endParaRPr lang="zh-TW" altLang="en-US"/>
          </a:p>
        </p:txBody>
      </p:sp>
    </p:spTree>
    <p:extLst>
      <p:ext uri="{BB962C8B-B14F-4D97-AF65-F5344CB8AC3E}">
        <p14:creationId xmlns:p14="http://schemas.microsoft.com/office/powerpoint/2010/main" val="19290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到了 </a:t>
            </a:r>
            <a:r>
              <a:rPr lang="en-US" altLang="zh-CN" dirty="0"/>
              <a:t>Serverless</a:t>
            </a:r>
            <a:r>
              <a:rPr lang="zh-CN" altLang="en-US" dirty="0"/>
              <a:t>，也就是現在這個時代，我們講求的是與時並進，需要講求快速的落實一個產品，並可以進行市場測試與評估，</a:t>
            </a:r>
            <a:endParaRPr lang="en-US" altLang="zh-CN" dirty="0"/>
          </a:p>
          <a:p>
            <a:r>
              <a:rPr lang="zh-CN" altLang="en-US" dirty="0"/>
              <a:t>如果要這麼快落實計劃，</a:t>
            </a:r>
            <a:r>
              <a:rPr lang="en-US" altLang="zh-CN" dirty="0"/>
              <a:t>Serverless </a:t>
            </a:r>
            <a:r>
              <a:rPr lang="zh-CN" altLang="en-US" dirty="0"/>
              <a:t>架構就可以時間這個問題，簡單的理解 </a:t>
            </a:r>
            <a:r>
              <a:rPr lang="en-US" altLang="zh-CN" dirty="0"/>
              <a:t>Serverless</a:t>
            </a:r>
            <a:r>
              <a:rPr lang="zh-CN" altLang="en-US" dirty="0"/>
              <a:t>，大家看一下紅色框框，</a:t>
            </a:r>
            <a:endParaRPr lang="en-US" altLang="zh-CN" dirty="0"/>
          </a:p>
          <a:p>
            <a:r>
              <a:rPr lang="zh-CN" altLang="en-US" dirty="0"/>
              <a:t>藍色是由我們來管理的資源層級，橘色是由供應商來管理。你會發現我們在談 </a:t>
            </a:r>
            <a:r>
              <a:rPr lang="en-US" altLang="zh-CN" dirty="0"/>
              <a:t>Serverless </a:t>
            </a:r>
            <a:r>
              <a:rPr lang="zh-CN" altLang="en-US" dirty="0"/>
              <a:t>的時候很長談到 </a:t>
            </a:r>
            <a:r>
              <a:rPr lang="en-US" altLang="zh-CN" dirty="0" err="1"/>
              <a:t>FaaS</a:t>
            </a:r>
            <a:r>
              <a:rPr lang="zh-CN" altLang="en-US" dirty="0"/>
              <a:t>，它是構成 </a:t>
            </a:r>
            <a:r>
              <a:rPr lang="en-US" altLang="zh-CN" dirty="0"/>
              <a:t>Serverless </a:t>
            </a:r>
            <a:r>
              <a:rPr lang="zh-CN" altLang="en-US" dirty="0"/>
              <a:t>很重要的一環。</a:t>
            </a:r>
            <a:endParaRPr lang="en-US" altLang="zh-CN" dirty="0"/>
          </a:p>
          <a:p>
            <a:endParaRPr lang="en-US" altLang="zh-CN" dirty="0"/>
          </a:p>
          <a:p>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66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函式</a:t>
            </a:r>
            <a:endParaRPr lang="en-US" altLang="zh-CN" dirty="0"/>
          </a:p>
          <a:p>
            <a:r>
              <a:rPr lang="zh-CN" altLang="en-US" dirty="0"/>
              <a:t>就如我們寫程式的 </a:t>
            </a:r>
            <a:r>
              <a:rPr lang="en-US" altLang="zh-CN" dirty="0"/>
              <a:t>function </a:t>
            </a:r>
            <a:r>
              <a:rPr lang="zh-CN" altLang="en-US" dirty="0"/>
              <a:t>一樣、獨立、分離</a:t>
            </a:r>
            <a:endParaRPr lang="en-US" altLang="zh-CN" dirty="0"/>
          </a:p>
          <a:p>
            <a:endParaRPr lang="en-US" altLang="zh-TW" dirty="0"/>
          </a:p>
          <a:p>
            <a:r>
              <a:rPr lang="zh-CN" altLang="en-US" dirty="0"/>
              <a:t>無狀態</a:t>
            </a:r>
            <a:endParaRPr lang="en-US" altLang="zh-CN" dirty="0"/>
          </a:p>
          <a:p>
            <a:r>
              <a:rPr lang="zh-CN" altLang="en-US" dirty="0"/>
              <a:t>每一次的呼叫都是獨立的。因為每次的執行不會受到之前的執行內容</a:t>
            </a:r>
            <a:r>
              <a:rPr lang="en-MY" altLang="zh-CN" dirty="0"/>
              <a:t>/</a:t>
            </a:r>
            <a:r>
              <a:rPr lang="zh-CN" altLang="en-US" dirty="0"/>
              <a:t>結果影像。就算是呼叫同一個</a:t>
            </a:r>
            <a:r>
              <a:rPr lang="en-US" altLang="zh-CN" dirty="0"/>
              <a:t> function </a:t>
            </a:r>
            <a:r>
              <a:rPr lang="zh-CN" altLang="en-US" dirty="0"/>
              <a:t>多次，</a:t>
            </a:r>
            <a:endParaRPr lang="en-US" altLang="zh-CN" dirty="0"/>
          </a:p>
          <a:p>
            <a:r>
              <a:rPr lang="zh-CN" altLang="en-US" dirty="0"/>
              <a:t>其都會有獨立的 </a:t>
            </a:r>
            <a:r>
              <a:rPr lang="en-US" altLang="zh-CN" dirty="0"/>
              <a:t>container</a:t>
            </a:r>
            <a:r>
              <a:rPr lang="zh-CN" altLang="en-US" dirty="0"/>
              <a:t>。</a:t>
            </a:r>
            <a:endParaRPr lang="en-US" altLang="zh-CN" dirty="0"/>
          </a:p>
          <a:p>
            <a:endParaRPr lang="en-US" altLang="zh-TW" dirty="0"/>
          </a:p>
          <a:p>
            <a:pPr algn="l"/>
            <a:r>
              <a:rPr lang="zh-TW" altLang="en-US" b="0" i="0" dirty="0">
                <a:solidFill>
                  <a:srgbClr val="292929"/>
                </a:solidFill>
                <a:effectLst/>
                <a:latin typeface="sohne"/>
              </a:rPr>
              <a:t>來得很快，去得也快</a:t>
            </a:r>
            <a:endParaRPr lang="en-US" altLang="zh-TW" b="0" i="0" dirty="0">
              <a:solidFill>
                <a:srgbClr val="292929"/>
              </a:solidFill>
              <a:effectLst/>
              <a:latin typeface="sohne"/>
            </a:endParaRPr>
          </a:p>
          <a:p>
            <a:pPr algn="l"/>
            <a:r>
              <a:rPr lang="en-US" altLang="zh-TW" b="0" i="0" dirty="0" err="1">
                <a:solidFill>
                  <a:srgbClr val="292929"/>
                </a:solidFill>
                <a:effectLst/>
                <a:latin typeface="sohne"/>
              </a:rPr>
              <a:t>FaaS</a:t>
            </a:r>
            <a:r>
              <a:rPr lang="en-US" altLang="zh-TW" b="0" i="0" dirty="0">
                <a:solidFill>
                  <a:srgbClr val="292929"/>
                </a:solidFill>
                <a:effectLst/>
                <a:latin typeface="sohne"/>
              </a:rPr>
              <a:t> </a:t>
            </a:r>
            <a:r>
              <a:rPr lang="zh-TW" altLang="en-US" b="0" i="0" dirty="0">
                <a:solidFill>
                  <a:srgbClr val="292929"/>
                </a:solidFill>
                <a:effectLst/>
                <a:latin typeface="sohne"/>
              </a:rPr>
              <a:t>隨叫隨開，並且做完了任務就馬上關掉，需要的啟動時間與關機時間都非常的短（尺度是毫秒）。</a:t>
            </a:r>
            <a:endParaRPr lang="en-US" altLang="zh-TW" b="0" i="0" dirty="0">
              <a:solidFill>
                <a:srgbClr val="292929"/>
              </a:solidFill>
              <a:effectLst/>
              <a:latin typeface="sohne"/>
            </a:endParaRPr>
          </a:p>
          <a:p>
            <a:pPr algn="l"/>
            <a:endParaRPr lang="zh-TW" altLang="en-US" b="0" i="0" dirty="0">
              <a:solidFill>
                <a:srgbClr val="292929"/>
              </a:solidFill>
              <a:effectLst/>
              <a:latin typeface="sohne"/>
            </a:endParaRPr>
          </a:p>
          <a:p>
            <a:pPr algn="l"/>
            <a:r>
              <a:rPr lang="zh-TW" altLang="en-US" b="0" i="0" dirty="0">
                <a:solidFill>
                  <a:srgbClr val="292929"/>
                </a:solidFill>
                <a:effectLst/>
                <a:latin typeface="sohne"/>
              </a:rPr>
              <a:t>事件驅動</a:t>
            </a:r>
          </a:p>
          <a:p>
            <a:pPr algn="l"/>
            <a:r>
              <a:rPr lang="zh-TW" altLang="en-US" b="0" i="0" dirty="0">
                <a:solidFill>
                  <a:srgbClr val="292929"/>
                </a:solidFill>
                <a:effectLst/>
                <a:latin typeface="sohne"/>
              </a:rPr>
              <a:t>雖然 </a:t>
            </a:r>
            <a:r>
              <a:rPr lang="en-US" altLang="zh-TW" b="0" i="0" dirty="0">
                <a:solidFill>
                  <a:srgbClr val="292929"/>
                </a:solidFill>
                <a:effectLst/>
                <a:latin typeface="sohne"/>
              </a:rPr>
              <a:t>functions </a:t>
            </a:r>
            <a:r>
              <a:rPr lang="zh-TW" altLang="en-US" b="0" i="0" dirty="0">
                <a:solidFill>
                  <a:srgbClr val="292929"/>
                </a:solidFill>
                <a:effectLst/>
                <a:latin typeface="sohne"/>
              </a:rPr>
              <a:t>可以直接被取用，它們通常會從其他雲端服務被觸發，像是 </a:t>
            </a:r>
            <a:r>
              <a:rPr lang="en-US" altLang="zh-TW" b="0" i="0" dirty="0">
                <a:solidFill>
                  <a:srgbClr val="292929"/>
                </a:solidFill>
                <a:effectLst/>
                <a:latin typeface="sohne"/>
              </a:rPr>
              <a:t>HTTP </a:t>
            </a:r>
            <a:r>
              <a:rPr lang="zh-TW" altLang="en-US" b="0" i="0" dirty="0">
                <a:solidFill>
                  <a:srgbClr val="292929"/>
                </a:solidFill>
                <a:effectLst/>
                <a:latin typeface="sohne"/>
              </a:rPr>
              <a:t>請求或是內部訊息通知。</a:t>
            </a:r>
            <a:r>
              <a:rPr lang="en-US" altLang="zh-TW" b="0" i="0" dirty="0" err="1">
                <a:solidFill>
                  <a:srgbClr val="292929"/>
                </a:solidFill>
                <a:effectLst/>
                <a:latin typeface="sohne"/>
              </a:rPr>
              <a:t>FaaS</a:t>
            </a:r>
            <a:r>
              <a:rPr lang="en-US" altLang="zh-TW" b="0" i="0" dirty="0">
                <a:solidFill>
                  <a:srgbClr val="292929"/>
                </a:solidFill>
                <a:effectLst/>
                <a:latin typeface="sohne"/>
              </a:rPr>
              <a:t> </a:t>
            </a:r>
            <a:r>
              <a:rPr lang="zh-TW" altLang="en-US" b="0" i="0" dirty="0">
                <a:solidFill>
                  <a:srgbClr val="292929"/>
                </a:solidFill>
                <a:effectLst/>
                <a:latin typeface="sohne"/>
              </a:rPr>
              <a:t>比較常被使用的情境是雲端環境中各服務之間的橋樑。</a:t>
            </a:r>
            <a:endParaRPr lang="en-US" altLang="zh-TW" b="0" i="0" dirty="0">
              <a:solidFill>
                <a:srgbClr val="292929"/>
              </a:solidFill>
              <a:effectLst/>
              <a:latin typeface="sohne"/>
            </a:endParaRPr>
          </a:p>
          <a:p>
            <a:pPr algn="l"/>
            <a:endParaRPr lang="zh-TW" altLang="en-US" b="0" i="0" dirty="0">
              <a:solidFill>
                <a:srgbClr val="292929"/>
              </a:solidFill>
              <a:effectLst/>
              <a:latin typeface="sohne"/>
            </a:endParaRPr>
          </a:p>
          <a:p>
            <a:pPr algn="l"/>
            <a:r>
              <a:rPr lang="zh-TW" altLang="en-US" b="0" i="0" dirty="0">
                <a:solidFill>
                  <a:srgbClr val="292929"/>
                </a:solidFill>
                <a:effectLst/>
                <a:latin typeface="sohne"/>
              </a:rPr>
              <a:t>擴展性高</a:t>
            </a:r>
          </a:p>
          <a:p>
            <a:pPr algn="l"/>
            <a:r>
              <a:rPr lang="zh-TW" altLang="en-US" b="0" i="0" dirty="0">
                <a:solidFill>
                  <a:srgbClr val="292929"/>
                </a:solidFill>
                <a:effectLst/>
                <a:latin typeface="sohne"/>
              </a:rPr>
              <a:t>你可以一次啟動好幾個 </a:t>
            </a:r>
            <a:r>
              <a:rPr lang="en-US" altLang="zh-TW" b="0" i="0" dirty="0">
                <a:solidFill>
                  <a:srgbClr val="292929"/>
                </a:solidFill>
                <a:effectLst/>
                <a:latin typeface="sohne"/>
              </a:rPr>
              <a:t>container </a:t>
            </a:r>
            <a:r>
              <a:rPr lang="zh-TW" altLang="en-US" b="0" i="0" dirty="0">
                <a:solidFill>
                  <a:srgbClr val="292929"/>
                </a:solidFill>
                <a:effectLst/>
                <a:latin typeface="sohne"/>
              </a:rPr>
              <a:t>來同時呼叫同一個 </a:t>
            </a:r>
            <a:r>
              <a:rPr lang="en-US" altLang="zh-TW" b="0" i="0" dirty="0">
                <a:solidFill>
                  <a:srgbClr val="292929"/>
                </a:solidFill>
                <a:effectLst/>
                <a:latin typeface="sohne"/>
              </a:rPr>
              <a:t>function</a:t>
            </a:r>
            <a:r>
              <a:rPr lang="zh-TW" altLang="en-US" b="0" i="0" dirty="0">
                <a:solidFill>
                  <a:srgbClr val="292929"/>
                </a:solidFill>
                <a:effectLst/>
                <a:latin typeface="sohne"/>
              </a:rPr>
              <a:t>。就算同意時間有很多的請求（</a:t>
            </a:r>
            <a:r>
              <a:rPr lang="en-US" altLang="zh-TW" b="0" i="0" dirty="0">
                <a:solidFill>
                  <a:srgbClr val="292929"/>
                </a:solidFill>
                <a:effectLst/>
                <a:latin typeface="sohne"/>
              </a:rPr>
              <a:t>incoming request</a:t>
            </a:r>
            <a:r>
              <a:rPr lang="zh-TW" altLang="en-US" b="0" i="0" dirty="0">
                <a:solidFill>
                  <a:srgbClr val="292929"/>
                </a:solidFill>
                <a:effectLst/>
                <a:latin typeface="sohne"/>
              </a:rPr>
              <a:t>）也不怕。</a:t>
            </a:r>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19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9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大家怎麼理解聊天機器人這個概念呢？</a:t>
            </a:r>
            <a:endParaRPr lang="en-US" altLang="zh-CN" dirty="0"/>
          </a:p>
          <a:p>
            <a:endParaRPr lang="en-US" altLang="zh-CN" dirty="0"/>
          </a:p>
          <a:p>
            <a:r>
              <a:rPr lang="zh-CN" altLang="en-US" dirty="0"/>
              <a:t>其實這個概念是從 </a:t>
            </a:r>
            <a:r>
              <a:rPr lang="en-US" altLang="zh-CN" dirty="0"/>
              <a:t>Siri </a:t>
            </a:r>
            <a:r>
              <a:rPr lang="zh-CN" altLang="en-US" dirty="0"/>
              <a:t>開始流行起來得。</a:t>
            </a:r>
            <a:endParaRPr lang="en-US" altLang="zh-CN" dirty="0"/>
          </a:p>
          <a:p>
            <a:r>
              <a:rPr lang="zh-CN" altLang="en-US" dirty="0"/>
              <a:t>那當然 </a:t>
            </a:r>
            <a:r>
              <a:rPr lang="en-US" altLang="zh-CN" dirty="0"/>
              <a:t>OK Google</a:t>
            </a:r>
            <a:r>
              <a:rPr lang="zh-CN" altLang="en-US" dirty="0"/>
              <a:t>、小愛等等的語音助理也是聊天機器人。</a:t>
            </a:r>
            <a:endParaRPr lang="en-US" altLang="zh-TW" dirty="0"/>
          </a:p>
          <a:p>
            <a:endParaRPr lang="en-US" altLang="zh-TW" dirty="0"/>
          </a:p>
          <a:p>
            <a:r>
              <a:rPr lang="zh-CN" altLang="en-US" dirty="0"/>
              <a:t>哪為何今天工作坊想以聊天機器人來實作的原因是因為：</a:t>
            </a:r>
            <a:endParaRPr lang="en-US" altLang="zh-CN" dirty="0"/>
          </a:p>
          <a:p>
            <a:pPr marL="228600" indent="-228600">
              <a:buAutoNum type="arabicPeriod"/>
            </a:pPr>
            <a:r>
              <a:rPr lang="zh-CN" altLang="en-US" dirty="0"/>
              <a:t>在這個年代如果某企業向你直接銷售商品或服務，你會馬上接受嗎？（聊天機器人帶來的業績）</a:t>
            </a:r>
            <a:endParaRPr lang="en-US" altLang="zh-CN" dirty="0"/>
          </a:p>
          <a:p>
            <a:pPr marL="228600" indent="-228600">
              <a:buAutoNum type="arabicPeriod"/>
            </a:pPr>
            <a:r>
              <a:rPr lang="zh-CN" altLang="en-US" dirty="0"/>
              <a:t>假設今天你遇到任何問題需要客服，但過了營業時間，你會怎麼做？（</a:t>
            </a:r>
            <a:r>
              <a:rPr lang="en-US" altLang="zh-CN" dirty="0"/>
              <a:t>24 </a:t>
            </a:r>
            <a:r>
              <a:rPr lang="zh-CN" altLang="en-US" dirty="0"/>
              <a:t>小時的客戶服務）</a:t>
            </a:r>
            <a:endParaRPr lang="en-US" altLang="zh-CN" dirty="0"/>
          </a:p>
          <a:p>
            <a:pPr marL="228600" indent="-228600">
              <a:buAutoNum type="arabicPeriod"/>
            </a:pPr>
            <a:r>
              <a:rPr lang="zh-CN" altLang="en-US" dirty="0"/>
              <a:t>如果你是學生的話，每次作報告都是用 </a:t>
            </a:r>
            <a:r>
              <a:rPr lang="en-US" altLang="zh-CN" dirty="0"/>
              <a:t>Web </a:t>
            </a:r>
            <a:r>
              <a:rPr lang="zh-CN" altLang="en-US" dirty="0"/>
              <a:t>來當成載體，是否會太無趣了呢？（聊天機器人對人的接受度高）</a:t>
            </a:r>
            <a:endParaRPr lang="en-US" altLang="zh-TW"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430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首先，為什麼是 </a:t>
            </a:r>
            <a:r>
              <a:rPr lang="en-US" altLang="zh-CN" dirty="0"/>
              <a:t>Telegram </a:t>
            </a:r>
            <a:r>
              <a:rPr lang="zh-CN" altLang="en-US" dirty="0"/>
              <a:t>呢？</a:t>
            </a:r>
            <a:endParaRPr lang="en-US" altLang="zh-CN" dirty="0"/>
          </a:p>
          <a:p>
            <a:r>
              <a:rPr lang="zh-CN" altLang="en-US" dirty="0"/>
              <a:t>哈哈哈，因為我比較熟悉 </a:t>
            </a:r>
            <a:r>
              <a:rPr lang="en-US" altLang="zh-CN" dirty="0"/>
              <a:t>Telegram</a:t>
            </a:r>
          </a:p>
          <a:p>
            <a:endParaRPr lang="en-US" altLang="zh-TW" dirty="0"/>
          </a:p>
          <a:p>
            <a:r>
              <a:rPr lang="zh-CN" altLang="en-US" dirty="0"/>
              <a:t>那我講完這頁之後我將會休息 </a:t>
            </a:r>
            <a:r>
              <a:rPr lang="en-US" altLang="zh-CN" dirty="0"/>
              <a:t>10 </a:t>
            </a:r>
            <a:r>
              <a:rPr lang="zh-CN" altLang="en-US" dirty="0"/>
              <a:t>分鐘，如果你還沒註冊 </a:t>
            </a:r>
            <a:r>
              <a:rPr lang="en-US" altLang="zh-CN" dirty="0"/>
              <a:t>Telegram </a:t>
            </a:r>
            <a:r>
              <a:rPr lang="zh-CN" altLang="en-US" dirty="0"/>
              <a:t>的話，也撐著空擋註冊一下。</a:t>
            </a:r>
            <a:endParaRPr lang="en-US" altLang="zh-CN" dirty="0"/>
          </a:p>
          <a:p>
            <a:endParaRPr lang="en-US" altLang="zh-TW" dirty="0"/>
          </a:p>
          <a:p>
            <a:r>
              <a:rPr lang="zh-CN" altLang="en-US" dirty="0"/>
              <a:t>底下有登錄 </a:t>
            </a:r>
            <a:r>
              <a:rPr lang="en-US" altLang="zh-CN" dirty="0"/>
              <a:t>Telegram </a:t>
            </a:r>
            <a:r>
              <a:rPr lang="zh-CN" altLang="en-US" dirty="0"/>
              <a:t>網頁版的網址，你也可以透過下載 </a:t>
            </a:r>
            <a:r>
              <a:rPr lang="en-US" altLang="zh-CN" dirty="0"/>
              <a:t>Telegram </a:t>
            </a:r>
            <a:r>
              <a:rPr lang="zh-CN" altLang="en-US" dirty="0"/>
              <a:t>的 </a:t>
            </a:r>
            <a:r>
              <a:rPr lang="en-US" altLang="zh-CN" dirty="0"/>
              <a:t>App </a:t>
            </a:r>
            <a:r>
              <a:rPr lang="zh-CN" altLang="en-US" dirty="0"/>
              <a:t>來使用</a:t>
            </a:r>
            <a:endParaRPr lang="en-US" altLang="zh-CN" dirty="0"/>
          </a:p>
          <a:p>
            <a:endParaRPr lang="en-US" altLang="zh-TW" dirty="0"/>
          </a:p>
          <a:p>
            <a:r>
              <a:rPr lang="zh-CN" altLang="en-US" dirty="0"/>
              <a:t>因為今天會帶大家簡單了解 </a:t>
            </a:r>
            <a:r>
              <a:rPr lang="en-US" altLang="zh-CN" dirty="0"/>
              <a:t>Telegram </a:t>
            </a:r>
            <a:r>
              <a:rPr lang="zh-CN" altLang="en-US" dirty="0"/>
              <a:t>的 </a:t>
            </a:r>
            <a:r>
              <a:rPr lang="en-US" altLang="zh-CN" dirty="0"/>
              <a:t>API</a:t>
            </a:r>
            <a:r>
              <a:rPr lang="zh-CN" altLang="en-US" dirty="0"/>
              <a:t>，所以大家可以參考 </a:t>
            </a:r>
            <a:r>
              <a:rPr lang="en-MY" altLang="zh-CN" dirty="0"/>
              <a:t>Telegram API Documentation </a:t>
            </a:r>
            <a:r>
              <a:rPr lang="zh-CN" altLang="en-US" dirty="0"/>
              <a:t>這個網址</a:t>
            </a:r>
            <a:endParaRPr lang="en-US" altLang="zh-TW"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86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09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57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459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簡單理解聊天機器人的定義。</a:t>
            </a:r>
            <a:endParaRPr lang="en-US" altLang="zh-CN" dirty="0"/>
          </a:p>
          <a:p>
            <a:endParaRPr lang="en-US" altLang="zh-TW" dirty="0"/>
          </a:p>
          <a:p>
            <a:r>
              <a:rPr lang="zh-CN" altLang="en-US" dirty="0"/>
              <a:t>通常聊天機器人可分成兩類、就是一般與進階的聊天機器人，他們的區別就在於是否導入自然語言處理系統。</a:t>
            </a:r>
            <a:endParaRPr lang="en-US" altLang="zh-CN" dirty="0"/>
          </a:p>
          <a:p>
            <a:r>
              <a:rPr lang="zh-CN" altLang="en-US" dirty="0"/>
              <a:t>一個聊天機器人通常會幾種呈現方式。</a:t>
            </a:r>
            <a:endParaRPr lang="en-US" altLang="zh-CN" dirty="0"/>
          </a:p>
          <a:p>
            <a:pPr marL="228600" indent="-228600">
              <a:buAutoNum type="arabicPeriod"/>
            </a:pPr>
            <a:r>
              <a:rPr lang="zh-CN" altLang="en-US" dirty="0"/>
              <a:t>問答系統（知識取得）</a:t>
            </a:r>
            <a:endParaRPr lang="en-US" altLang="zh-CN" dirty="0"/>
          </a:p>
          <a:p>
            <a:pPr marL="228600" indent="-228600">
              <a:buAutoNum type="arabicPeriod"/>
            </a:pPr>
            <a:r>
              <a:rPr lang="zh-CN" altLang="en-US" dirty="0"/>
              <a:t>任務導向型對話系統（完成用戶要求的特定任務或動作）</a:t>
            </a:r>
            <a:endParaRPr lang="en-US" altLang="zh-CN" dirty="0"/>
          </a:p>
          <a:p>
            <a:pPr marL="228600" indent="-228600">
              <a:buAutoNum type="arabicPeriod"/>
            </a:pPr>
            <a:r>
              <a:rPr lang="zh-CN" altLang="en-US" dirty="0"/>
              <a:t>閒聊系統（陪用戶聊天）</a:t>
            </a:r>
            <a:endParaRPr lang="en-US" altLang="zh-CN" dirty="0"/>
          </a:p>
          <a:p>
            <a:pPr marL="228600" indent="-228600">
              <a:buAutoNum type="arabicPeriod"/>
            </a:pPr>
            <a:r>
              <a:rPr lang="zh-CN" altLang="en-US" dirty="0"/>
              <a:t>主動推薦系統（資訊主動推薦）</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4</a:t>
            </a:fld>
            <a:endParaRPr lang="zh-TW" altLang="en-US"/>
          </a:p>
        </p:txBody>
      </p:sp>
    </p:spTree>
    <p:extLst>
      <p:ext uri="{BB962C8B-B14F-4D97-AF65-F5344CB8AC3E}">
        <p14:creationId xmlns:p14="http://schemas.microsoft.com/office/powerpoint/2010/main" val="18087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今天我們會實作聊天機器人，那我們有必要知道聊天機器人是怎麼做資訊的傳遞。</a:t>
            </a:r>
            <a:endParaRPr lang="en-US" altLang="zh-CN" dirty="0"/>
          </a:p>
          <a:p>
            <a:r>
              <a:rPr lang="zh-CN" altLang="en-US" dirty="0"/>
              <a:t>於是我們會談到 </a:t>
            </a:r>
            <a:r>
              <a:rPr lang="en-US" altLang="zh-CN" dirty="0"/>
              <a:t>API </a:t>
            </a:r>
            <a:r>
              <a:rPr lang="zh-CN" altLang="en-US" dirty="0"/>
              <a:t>以及 </a:t>
            </a:r>
            <a:r>
              <a:rPr lang="en-US" altLang="zh-CN" dirty="0"/>
              <a:t>HTTP </a:t>
            </a:r>
            <a:r>
              <a:rPr lang="zh-CN" altLang="en-US" dirty="0"/>
              <a:t>協議。</a:t>
            </a:r>
            <a:endParaRPr lang="en-US" altLang="zh-CN" dirty="0"/>
          </a:p>
          <a:p>
            <a:r>
              <a:rPr lang="zh-CN" altLang="en-US" dirty="0"/>
              <a:t>想詢問在場的人是否對這兩個專有名詞有一定的理解呢？</a:t>
            </a:r>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67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首先談到 </a:t>
            </a:r>
            <a:r>
              <a:rPr lang="en-US" altLang="zh-CN" dirty="0"/>
              <a:t>API</a:t>
            </a:r>
            <a:r>
              <a:rPr lang="zh-CN" altLang="en-US" dirty="0"/>
              <a:t>，我們會在資訊領域或商業領域聽到他人用 </a:t>
            </a:r>
            <a:r>
              <a:rPr lang="en-US" altLang="zh-CN" dirty="0"/>
              <a:t>API </a:t>
            </a:r>
            <a:r>
              <a:rPr lang="zh-CN" altLang="en-US" dirty="0"/>
              <a:t>來拿到資料，但實際上 </a:t>
            </a:r>
            <a:r>
              <a:rPr lang="en-US" altLang="zh-CN" dirty="0"/>
              <a:t>API </a:t>
            </a:r>
            <a:r>
              <a:rPr lang="zh-CN" altLang="en-US" dirty="0"/>
              <a:t>是個什麼東西？</a:t>
            </a:r>
            <a:endParaRPr lang="en-US" altLang="zh-CN" dirty="0"/>
          </a:p>
          <a:p>
            <a:endParaRPr lang="en-US" altLang="zh-CN" dirty="0"/>
          </a:p>
          <a:p>
            <a:r>
              <a:rPr lang="zh-CN" altLang="en-US" dirty="0"/>
              <a:t>大家聽過什麼是網址（網站地址）</a:t>
            </a:r>
            <a:r>
              <a:rPr lang="en-US" altLang="zh-CN" dirty="0"/>
              <a:t>= URL</a:t>
            </a:r>
            <a:r>
              <a:rPr lang="zh-CN" altLang="en-US" dirty="0"/>
              <a:t>（</a:t>
            </a:r>
            <a:r>
              <a:rPr lang="en-US" altLang="zh-CN" dirty="0"/>
              <a:t>Uniform Resource Locator</a:t>
            </a:r>
            <a:r>
              <a:rPr lang="zh-CN" altLang="en-US" dirty="0"/>
              <a:t>） </a:t>
            </a:r>
            <a:r>
              <a:rPr lang="en-US" altLang="zh-CN" dirty="0"/>
              <a:t>= </a:t>
            </a:r>
            <a:r>
              <a:rPr lang="zh-CN" altLang="en-US" dirty="0"/>
              <a:t>網域名稱</a:t>
            </a:r>
            <a:endParaRPr lang="en-US" altLang="zh-CN" dirty="0"/>
          </a:p>
          <a:p>
            <a:endParaRPr lang="en-US" altLang="zh-TW" dirty="0"/>
          </a:p>
          <a:p>
            <a:r>
              <a:rPr lang="zh-CN" altLang="en-US" dirty="0"/>
              <a:t>所以說不論是用戶還是企業因為業務需求而設計出的 </a:t>
            </a:r>
            <a:r>
              <a:rPr lang="en-US" altLang="zh-CN" dirty="0"/>
              <a:t>API</a:t>
            </a:r>
            <a:r>
              <a:rPr lang="zh-CN" altLang="en-US" dirty="0"/>
              <a:t>，你可以理解 </a:t>
            </a:r>
            <a:r>
              <a:rPr lang="en-US" altLang="zh-CN" dirty="0"/>
              <a:t>API </a:t>
            </a:r>
            <a:r>
              <a:rPr lang="zh-CN" altLang="en-US" dirty="0"/>
              <a:t>這個東西是一串網址，</a:t>
            </a:r>
            <a:endParaRPr lang="en-US" altLang="zh-CN" dirty="0"/>
          </a:p>
          <a:p>
            <a:r>
              <a:rPr lang="zh-CN" altLang="en-US" dirty="0"/>
              <a:t>網址背後有著業務需求所開的程式，並其程式邏輯運行在伺服器上（</a:t>
            </a:r>
            <a:r>
              <a:rPr lang="en-US" altLang="zh-CN" dirty="0"/>
              <a:t>Server</a:t>
            </a:r>
            <a:r>
              <a:rPr lang="zh-CN" altLang="en-US" dirty="0"/>
              <a:t>）。</a:t>
            </a:r>
            <a:endParaRPr lang="en-US" altLang="zh-CN" dirty="0"/>
          </a:p>
          <a:p>
            <a:endParaRPr lang="en-US" altLang="zh-TW" dirty="0"/>
          </a:p>
          <a:p>
            <a:r>
              <a:rPr lang="zh-CN" altLang="en-US" dirty="0"/>
              <a:t>那我們該怎麼使用 </a:t>
            </a:r>
            <a:r>
              <a:rPr lang="en-US" altLang="zh-CN" dirty="0"/>
              <a:t>API</a:t>
            </a:r>
            <a:r>
              <a:rPr lang="zh-CN" altLang="en-US" dirty="0"/>
              <a:t>，以筆電為例。</a:t>
            </a:r>
            <a:endParaRPr lang="en-US" altLang="zh-CN" dirty="0"/>
          </a:p>
          <a:p>
            <a:r>
              <a:rPr lang="zh-CN" altLang="en-US" dirty="0"/>
              <a:t>今天大家可以透過瀏覽器去，輸入網址，接下來就會對該 </a:t>
            </a:r>
            <a:r>
              <a:rPr lang="en-US" altLang="zh-CN" dirty="0"/>
              <a:t>API </a:t>
            </a:r>
            <a:r>
              <a:rPr lang="zh-CN" altLang="en-US" dirty="0"/>
              <a:t>所對應的伺服器進行請求的動作，</a:t>
            </a:r>
            <a:endParaRPr lang="en-US" altLang="zh-CN" dirty="0"/>
          </a:p>
          <a:p>
            <a:r>
              <a:rPr lang="zh-CN" altLang="en-US" dirty="0"/>
              <a:t>請求成功後，瀏覽器就會呈現本次請求的內容畫面，那這就是 </a:t>
            </a:r>
            <a:r>
              <a:rPr lang="en-US" altLang="zh-CN" dirty="0"/>
              <a:t>API </a:t>
            </a:r>
            <a:r>
              <a:rPr lang="zh-CN" altLang="en-US" dirty="0"/>
              <a:t>以及他的用途。</a:t>
            </a:r>
            <a:endParaRPr lang="en-US" altLang="zh-CN" dirty="0"/>
          </a:p>
          <a:p>
            <a:endParaRPr lang="en-US" altLang="zh-TW" dirty="0"/>
          </a:p>
          <a:p>
            <a:r>
              <a:rPr lang="zh-CN" altLang="en-US" dirty="0"/>
              <a:t>那現在有個問題來了，請求這個行為伺服器怎麼理解請求這個行為？</a:t>
            </a:r>
            <a:endParaRPr lang="en-US" altLang="zh-CN" dirty="0"/>
          </a:p>
          <a:p>
            <a:r>
              <a:rPr lang="zh-CN" altLang="en-US" dirty="0"/>
              <a:t>當我請求時傳出去的資料，以及回應的資料，這輸出與輸入的格式該怎麼解讀，是必要統一格式對吧？</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6</a:t>
            </a:fld>
            <a:endParaRPr lang="zh-TW" altLang="en-US"/>
          </a:p>
        </p:txBody>
      </p:sp>
    </p:spTree>
    <p:extLst>
      <p:ext uri="{BB962C8B-B14F-4D97-AF65-F5344CB8AC3E}">
        <p14:creationId xmlns:p14="http://schemas.microsoft.com/office/powerpoint/2010/main" val="338256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所以我們認識一下什麼是 </a:t>
            </a:r>
            <a:r>
              <a:rPr lang="en-US" altLang="zh-CN" dirty="0"/>
              <a:t>HTTP </a:t>
            </a:r>
            <a:r>
              <a:rPr lang="zh-CN" altLang="en-US" dirty="0"/>
              <a:t>協議，既然是一個協議，也就是大家認可，統一的格式，所以有了 </a:t>
            </a:r>
            <a:r>
              <a:rPr lang="en-US" altLang="zh-CN" dirty="0"/>
              <a:t>HTTP </a:t>
            </a:r>
            <a:r>
              <a:rPr lang="zh-CN" altLang="en-US" dirty="0"/>
              <a:t>協議，</a:t>
            </a:r>
            <a:endParaRPr lang="en-US" altLang="zh-CN" dirty="0"/>
          </a:p>
          <a:p>
            <a:r>
              <a:rPr lang="zh-CN" altLang="en-US" dirty="0"/>
              <a:t>之後所有請求輸出的數據以及回覆收到的內容就有辦法被瀏覽器來解讀了，所以大家畫面上才有了那麼 </a:t>
            </a:r>
            <a:r>
              <a:rPr lang="en-US" altLang="zh-CN" dirty="0"/>
              <a:t>fancy </a:t>
            </a:r>
            <a:r>
              <a:rPr lang="zh-CN" altLang="en-US" dirty="0"/>
              <a:t>的內容。</a:t>
            </a:r>
            <a:endParaRPr lang="en-US" altLang="zh-CN" dirty="0"/>
          </a:p>
          <a:p>
            <a:endParaRPr lang="en-US" altLang="zh-TW" dirty="0"/>
          </a:p>
          <a:p>
            <a:r>
              <a:rPr lang="zh-CN" altLang="en-US" dirty="0"/>
              <a:t>那我們可以稍微看一下 </a:t>
            </a:r>
            <a:r>
              <a:rPr lang="en-US" altLang="zh-CN" dirty="0"/>
              <a:t>HTTP </a:t>
            </a:r>
            <a:r>
              <a:rPr lang="zh-CN" altLang="en-US" dirty="0"/>
              <a:t>協議如何定義請求的格式，前面你會看到 </a:t>
            </a:r>
            <a:r>
              <a:rPr lang="en-US" altLang="zh-CN" dirty="0"/>
              <a:t>HTTP </a:t>
            </a:r>
            <a:r>
              <a:rPr lang="zh-CN" altLang="en-US" dirty="0"/>
              <a:t>協定對吧，</a:t>
            </a:r>
            <a:endParaRPr lang="en-US" altLang="zh-CN" dirty="0"/>
          </a:p>
          <a:p>
            <a:r>
              <a:rPr lang="zh-CN" altLang="en-US" dirty="0"/>
              <a:t>那後面這個就是最重要的資訊， </a:t>
            </a:r>
            <a:r>
              <a:rPr lang="en-US" altLang="zh-CN" dirty="0"/>
              <a:t>DNS </a:t>
            </a:r>
            <a:r>
              <a:rPr lang="zh-CN" altLang="en-US" dirty="0"/>
              <a:t>網域名稱，也就是這個伺服器的地址。</a:t>
            </a:r>
            <a:endParaRPr lang="en-US" altLang="zh-CN" dirty="0"/>
          </a:p>
          <a:p>
            <a:endParaRPr lang="en-US" altLang="zh-CN" dirty="0"/>
          </a:p>
          <a:p>
            <a:r>
              <a:rPr lang="zh-CN" altLang="en-US" dirty="0"/>
              <a:t>那比較特別的是路徑這個部分，大家可以稍微記一下，在我們今天使用 </a:t>
            </a:r>
            <a:r>
              <a:rPr lang="en-US" altLang="zh-CN" dirty="0"/>
              <a:t>AWS </a:t>
            </a:r>
            <a:r>
              <a:rPr lang="zh-CN" altLang="en-US" dirty="0"/>
              <a:t>服務對於路徑的名稱叫做資源（</a:t>
            </a:r>
            <a:r>
              <a:rPr lang="en-US" altLang="zh-CN" dirty="0"/>
              <a:t>Resources</a:t>
            </a:r>
            <a:r>
              <a:rPr lang="zh-CN" altLang="en-US" dirty="0"/>
              <a:t>）</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7</a:t>
            </a:fld>
            <a:endParaRPr lang="zh-TW" altLang="en-US"/>
          </a:p>
        </p:txBody>
      </p:sp>
    </p:spTree>
    <p:extLst>
      <p:ext uri="{BB962C8B-B14F-4D97-AF65-F5344CB8AC3E}">
        <p14:creationId xmlns:p14="http://schemas.microsoft.com/office/powerpoint/2010/main" val="84232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接下來我們看一下 </a:t>
            </a:r>
            <a:r>
              <a:rPr lang="en-US" altLang="zh-CN" dirty="0"/>
              <a:t>HTTP </a:t>
            </a:r>
            <a:r>
              <a:rPr lang="zh-CN" altLang="en-US" dirty="0"/>
              <a:t>定義好的溝通方式，大概有這 </a:t>
            </a:r>
            <a:r>
              <a:rPr lang="en-US" altLang="zh-CN" dirty="0"/>
              <a:t>9 </a:t>
            </a:r>
            <a:r>
              <a:rPr lang="zh-CN" altLang="en-US" dirty="0"/>
              <a:t>種，</a:t>
            </a:r>
            <a:endParaRPr lang="en-US" altLang="zh-CN" dirty="0"/>
          </a:p>
          <a:p>
            <a:r>
              <a:rPr lang="zh-CN" altLang="en-US" dirty="0"/>
              <a:t>比較常用的應該就上面這幾個，那長話短說，</a:t>
            </a:r>
            <a:endParaRPr lang="en-US" altLang="zh-CN" dirty="0"/>
          </a:p>
          <a:p>
            <a:r>
              <a:rPr lang="zh-CN" altLang="en-US" dirty="0"/>
              <a:t>你可以理解我們使用 </a:t>
            </a:r>
            <a:endParaRPr lang="en-US" altLang="zh-CN" dirty="0"/>
          </a:p>
          <a:p>
            <a:pPr marL="228600" indent="-228600">
              <a:buAutoNum type="arabicPeriod"/>
            </a:pPr>
            <a:r>
              <a:rPr lang="en-US" altLang="zh-CN" dirty="0"/>
              <a:t>GET </a:t>
            </a:r>
            <a:r>
              <a:rPr lang="zh-CN" altLang="en-US" dirty="0"/>
              <a:t>來查詢資料</a:t>
            </a:r>
            <a:endParaRPr lang="en-US" altLang="zh-CN" dirty="0"/>
          </a:p>
          <a:p>
            <a:pPr marL="228600" indent="-228600">
              <a:buAutoNum type="arabicPeriod"/>
            </a:pPr>
            <a:r>
              <a:rPr lang="en-US" altLang="zh-CN" dirty="0"/>
              <a:t>POST </a:t>
            </a:r>
            <a:r>
              <a:rPr lang="zh-CN" altLang="en-US" dirty="0"/>
              <a:t>來新增資料</a:t>
            </a:r>
            <a:endParaRPr lang="en-US" altLang="zh-CN" dirty="0"/>
          </a:p>
          <a:p>
            <a:pPr marL="228600" indent="-228600">
              <a:buAutoNum type="arabicPeriod"/>
            </a:pPr>
            <a:r>
              <a:rPr lang="en-US" altLang="zh-CN" dirty="0"/>
              <a:t>PUT </a:t>
            </a:r>
            <a:r>
              <a:rPr lang="zh-CN" altLang="en-US" dirty="0"/>
              <a:t>來更新資料</a:t>
            </a:r>
            <a:endParaRPr lang="en-US" altLang="zh-CN" dirty="0"/>
          </a:p>
          <a:p>
            <a:pPr marL="228600" indent="-228600">
              <a:buAutoNum type="arabicPeriod"/>
            </a:pPr>
            <a:r>
              <a:rPr lang="en-US" altLang="zh-CN" dirty="0"/>
              <a:t>DELETE </a:t>
            </a:r>
            <a:r>
              <a:rPr lang="zh-CN" altLang="en-US" dirty="0"/>
              <a:t>來刪除資料</a:t>
            </a:r>
            <a:endParaRPr lang="en-US" altLang="zh-CN" dirty="0"/>
          </a:p>
          <a:p>
            <a:pPr marL="0" indent="0">
              <a:buNone/>
            </a:pPr>
            <a:r>
              <a:rPr lang="zh-CN" altLang="en-US" dirty="0"/>
              <a:t>等等。。。。</a:t>
            </a:r>
            <a:endParaRPr lang="en-US" altLang="zh-CN" dirty="0"/>
          </a:p>
          <a:p>
            <a:endParaRPr lang="en-US" altLang="zh-CN"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0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那接下來我們看一下要如何使用 </a:t>
            </a:r>
            <a:r>
              <a:rPr lang="en-US" altLang="zh-CN" dirty="0"/>
              <a:t>AWS </a:t>
            </a:r>
            <a:r>
              <a:rPr lang="zh-CN" altLang="en-US" dirty="0"/>
              <a:t>的 </a:t>
            </a:r>
            <a:r>
              <a:rPr lang="en-US" altLang="zh-CN" dirty="0"/>
              <a:t>API Gateway </a:t>
            </a:r>
            <a:r>
              <a:rPr lang="zh-CN" altLang="en-US" dirty="0"/>
              <a:t>與 </a:t>
            </a:r>
            <a:r>
              <a:rPr lang="en-US" altLang="zh-CN" dirty="0"/>
              <a:t>Lambda </a:t>
            </a:r>
            <a:r>
              <a:rPr lang="zh-CN" altLang="en-US" dirty="0"/>
              <a:t>來建立 </a:t>
            </a:r>
            <a:r>
              <a:rPr lang="en-US" altLang="zh-CN" dirty="0"/>
              <a:t>API</a:t>
            </a:r>
            <a:r>
              <a:rPr lang="zh-CN" altLang="en-US" dirty="0"/>
              <a:t>。</a:t>
            </a:r>
            <a:endParaRPr lang="en-US" altLang="zh-CN" dirty="0"/>
          </a:p>
          <a:p>
            <a:r>
              <a:rPr lang="zh-CN" altLang="en-US" dirty="0"/>
              <a:t>首先大家需要了解的是 </a:t>
            </a:r>
            <a:r>
              <a:rPr lang="en-US" altLang="zh-CN" dirty="0"/>
              <a:t>AWS </a:t>
            </a:r>
            <a:r>
              <a:rPr lang="zh-CN" altLang="en-US" dirty="0"/>
              <a:t>的服務時獨立的存在，你需要透過服務與服務之間的串接，</a:t>
            </a:r>
            <a:endParaRPr lang="en-US" altLang="zh-CN" dirty="0"/>
          </a:p>
          <a:p>
            <a:r>
              <a:rPr lang="zh-CN" altLang="en-US" dirty="0"/>
              <a:t>才能夠把功能執行起來。</a:t>
            </a:r>
            <a:endParaRPr lang="en-US" altLang="zh-CN" dirty="0"/>
          </a:p>
          <a:p>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97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首先我們來認識一下什麼是 </a:t>
            </a:r>
            <a:r>
              <a:rPr lang="en-US" altLang="zh-CN" dirty="0"/>
              <a:t>API Gateway</a:t>
            </a:r>
            <a:endParaRPr lang="en-US" altLang="zh-TW"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10</a:t>
            </a:fld>
            <a:endParaRPr lang="zh-TW" altLang="en-US"/>
          </a:p>
        </p:txBody>
      </p:sp>
    </p:spTree>
    <p:extLst>
      <p:ext uri="{BB962C8B-B14F-4D97-AF65-F5344CB8AC3E}">
        <p14:creationId xmlns:p14="http://schemas.microsoft.com/office/powerpoint/2010/main" val="94299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54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90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280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20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03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564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8343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722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651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94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207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1805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fx5ever@gmail.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meet.google.com/afa-qhoy-vry" TargetMode="External"/><Relationship Id="rId5" Type="http://schemas.openxmlformats.org/officeDocument/2006/relationships/hyperlink" Target="https://app.sli.do/event/z0hybz4n" TargetMode="External"/><Relationship Id="rId4" Type="http://schemas.openxmlformats.org/officeDocument/2006/relationships/hyperlink" Target="https://bit.ly/3sw0W1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eb.telegram.org/#/logi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core.telegram.org/api"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drive.google.com/file/d/1R9jiWhFOeNyzKcChDl1DLOqdg6mN2-CX/view?usp=sha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745434" y="1120676"/>
            <a:ext cx="10694505" cy="23083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雲端運算服務</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金融科技</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 20210328</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85" name="Google Shape;85;p1"/>
          <p:cNvSpPr txBox="1"/>
          <p:nvPr/>
        </p:nvSpPr>
        <p:spPr>
          <a:xfrm>
            <a:off x="745433" y="4412974"/>
            <a:ext cx="5942749" cy="203128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AWS Educate Student Ambassador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FFFFFF"/>
                </a:solidFill>
                <a:effectLst/>
                <a:uLnTx/>
                <a:uFillTx/>
                <a:latin typeface="Arial"/>
                <a:ea typeface="Arial"/>
                <a:cs typeface="Arial"/>
                <a:sym typeface="Arial"/>
              </a:rPr>
              <a:t>陳偉傑（巨資四</a:t>
            </a: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 A）</a:t>
            </a: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Email : </a:t>
            </a:r>
            <a:r>
              <a:rPr kumimoji="0" lang="en-US" sz="1800" b="0" i="0" u="sng" strike="noStrike" kern="0" cap="none" spc="0" normalizeH="0" baseline="0" noProof="0" dirty="0">
                <a:ln>
                  <a:noFill/>
                </a:ln>
                <a:solidFill>
                  <a:srgbClr val="FFFFFF"/>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sefx5ever@gmail.com</a:t>
            </a: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a:solidFill>
                  <a:srgbClr val="FFFFFF"/>
                </a:solidFill>
                <a:latin typeface="Calibri"/>
                <a:ea typeface="Calibri"/>
                <a:cs typeface="Calibri"/>
                <a:sym typeface="Calibri"/>
              </a:rPr>
              <a:t>Script</a:t>
            </a:r>
            <a:r>
              <a:rPr lang="zh-CN" altLang="en-US" kern="0" dirty="0">
                <a:solidFill>
                  <a:srgbClr val="FFFFFF"/>
                </a:solidFill>
                <a:latin typeface="Calibri"/>
                <a:ea typeface="Calibri"/>
                <a:cs typeface="Calibri"/>
                <a:sym typeface="Calibri"/>
              </a:rPr>
              <a:t>：</a:t>
            </a:r>
            <a:r>
              <a:rPr lang="en-MY" altLang="zh-CN" kern="0" dirty="0">
                <a:solidFill>
                  <a:srgbClr val="FFFFFF"/>
                </a:solidFill>
                <a:latin typeface="Calibri"/>
                <a:ea typeface="Calibri"/>
                <a:cs typeface="Calibri"/>
                <a:sym typeface="Calibri"/>
                <a:hlinkClick r:id="rId4"/>
              </a:rPr>
              <a:t>https://bit.ly/3sw0W1g</a:t>
            </a:r>
            <a:r>
              <a:rPr lang="en-MY" altLang="zh-CN" kern="0" dirty="0">
                <a:solidFill>
                  <a:srgbClr val="FFFFFF"/>
                </a:solidFill>
                <a:latin typeface="Calibri"/>
                <a:ea typeface="Calibri"/>
                <a:cs typeface="Calibri"/>
                <a:sym typeface="Calibri"/>
              </a:rPr>
              <a:t> </a:t>
            </a:r>
            <a:endParaRPr lang="en-US"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err="1">
                <a:solidFill>
                  <a:srgbClr val="FFFFFF"/>
                </a:solidFill>
                <a:latin typeface="Calibri"/>
                <a:ea typeface="Calibri"/>
                <a:cs typeface="Calibri"/>
                <a:sym typeface="Calibri"/>
              </a:rPr>
              <a:t>Slido</a:t>
            </a:r>
            <a:r>
              <a:rPr lang="zh-CN" altLang="en-US" kern="0" dirty="0">
                <a:solidFill>
                  <a:srgbClr val="FFFFFF"/>
                </a:solidFill>
                <a:latin typeface="Calibri"/>
                <a:ea typeface="Calibri"/>
                <a:cs typeface="Calibri"/>
                <a:sym typeface="Calibri"/>
              </a:rPr>
              <a:t>：</a:t>
            </a:r>
            <a:r>
              <a:rPr lang="en-MY" kern="0" dirty="0">
                <a:solidFill>
                  <a:srgbClr val="FFFFFF"/>
                </a:solidFill>
                <a:latin typeface="Calibri"/>
                <a:ea typeface="Calibri"/>
                <a:cs typeface="Calibri"/>
                <a:sym typeface="Calibri"/>
                <a:hlinkClick r:id="rId5"/>
              </a:rPr>
              <a:t>https://app.sli.do/event/z0hybz4n</a:t>
            </a:r>
            <a:endParaRPr lang="en-MY"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kern="0" dirty="0">
                <a:solidFill>
                  <a:srgbClr val="FFFFFF"/>
                </a:solidFill>
                <a:latin typeface="Calibri"/>
                <a:ea typeface="Calibri"/>
                <a:cs typeface="Calibri"/>
                <a:sym typeface="Calibri"/>
              </a:rPr>
              <a:t>Google Meet</a:t>
            </a:r>
            <a:r>
              <a:rPr lang="zh-CN" altLang="en-US" kern="0" dirty="0">
                <a:solidFill>
                  <a:srgbClr val="FFFFFF"/>
                </a:solidFill>
                <a:latin typeface="Calibri"/>
                <a:ea typeface="Calibri"/>
                <a:cs typeface="Calibri"/>
                <a:sym typeface="Calibri"/>
              </a:rPr>
              <a:t>：</a:t>
            </a:r>
            <a:r>
              <a:rPr lang="en-MY" altLang="zh-CN" kern="0" dirty="0">
                <a:solidFill>
                  <a:srgbClr val="FFFFFF"/>
                </a:solidFill>
                <a:latin typeface="Calibri"/>
                <a:ea typeface="Calibri"/>
                <a:cs typeface="Calibri"/>
                <a:sym typeface="Calibri"/>
                <a:hlinkClick r:id="rId6"/>
              </a:rPr>
              <a:t>https://meet.google.com/afa-qhoy-vry</a:t>
            </a:r>
            <a:r>
              <a:rPr lang="en-MY" altLang="zh-CN" kern="0" dirty="0">
                <a:solidFill>
                  <a:srgbClr val="FFFFFF"/>
                </a:solidFill>
                <a:latin typeface="Calibri"/>
                <a:ea typeface="Calibri"/>
                <a:cs typeface="Calibri"/>
                <a:sym typeface="Calibri"/>
              </a:rPr>
              <a:t> </a:t>
            </a:r>
            <a:r>
              <a:rPr lang="en-MY" kern="0" dirty="0">
                <a:solidFill>
                  <a:srgbClr val="FFFFFF"/>
                </a:solidFill>
                <a:latin typeface="Calibri"/>
                <a:ea typeface="Calibri"/>
                <a:cs typeface="Calibri"/>
                <a:sym typeface="Calibri"/>
              </a:rPr>
              <a:t> </a:t>
            </a:r>
            <a:endPar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pic>
        <p:nvPicPr>
          <p:cNvPr id="4" name="Picture 3">
            <a:extLst>
              <a:ext uri="{FF2B5EF4-FFF2-40B4-BE49-F238E27FC236}">
                <a16:creationId xmlns:a16="http://schemas.microsoft.com/office/drawing/2014/main" id="{9C0801BE-A248-45D1-A516-1BD7641A40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5871" y="4625774"/>
            <a:ext cx="1541486" cy="15414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B2B43F8-E69D-4104-97CC-68C8C530EDFC}"/>
              </a:ext>
            </a:extLst>
          </p:cNvPr>
          <p:cNvSpPr>
            <a:spLocks noGrp="1"/>
          </p:cNvSpPr>
          <p:nvPr>
            <p:ph type="title"/>
          </p:nvPr>
        </p:nvSpPr>
        <p:spPr>
          <a:xfrm>
            <a:off x="482320" y="3294284"/>
            <a:ext cx="3691123" cy="2386013"/>
          </a:xfrm>
        </p:spPr>
        <p:txBody>
          <a:bodyPr anchor="b"/>
          <a:lstStyle/>
          <a:p>
            <a:pPr algn="ctr">
              <a:lnSpc>
                <a:spcPct val="100000"/>
              </a:lnSpc>
            </a:pPr>
            <a:r>
              <a:rPr lang="en-US" dirty="0">
                <a:solidFill>
                  <a:schemeClr val="bg1"/>
                </a:solidFill>
              </a:rPr>
              <a:t>Amazon </a:t>
            </a:r>
            <a:br>
              <a:rPr lang="en-US" dirty="0">
                <a:solidFill>
                  <a:schemeClr val="bg1"/>
                </a:solidFill>
              </a:rPr>
            </a:br>
            <a:r>
              <a:rPr lang="en-US" dirty="0">
                <a:solidFill>
                  <a:schemeClr val="bg1"/>
                </a:solidFill>
              </a:rPr>
              <a:t>API Gateway</a:t>
            </a:r>
          </a:p>
        </p:txBody>
      </p:sp>
      <p:sp>
        <p:nvSpPr>
          <p:cNvPr id="24" name="Text Placeholder 2">
            <a:extLst>
              <a:ext uri="{FF2B5EF4-FFF2-40B4-BE49-F238E27FC236}">
                <a16:creationId xmlns:a16="http://schemas.microsoft.com/office/drawing/2014/main" id="{E0454B98-0DA1-4B89-8E83-025E0749B39C}"/>
              </a:ext>
            </a:extLst>
          </p:cNvPr>
          <p:cNvSpPr txBox="1">
            <a:spLocks/>
          </p:cNvSpPr>
          <p:nvPr/>
        </p:nvSpPr>
        <p:spPr>
          <a:xfrm>
            <a:off x="4814082" y="1168170"/>
            <a:ext cx="6550319" cy="4056973"/>
          </a:xfrm>
          <a:prstGeom prst="rect">
            <a:avLst/>
          </a:prstGeom>
          <a:noFill/>
          <a:ln>
            <a:noFill/>
          </a:ln>
        </p:spPr>
        <p:txBody>
          <a:bodyPr spcFirstLastPara="1" wrap="square" lIns="91425" tIns="45700" rIns="91425" bIns="45700" anchor="ctr" anchorCtr="0">
            <a:normAutofit/>
          </a:bodyPr>
          <a:lstStyle>
            <a:defPPr>
              <a:defRPr lang="zh-TW"/>
            </a:defPPr>
            <a:lvl1pPr marL="0" marR="0" lvl="0" algn="l" defTabSz="914400" rtl="0" eaLnBrk="1" latinLnBrk="0" hangingPunct="1">
              <a:spcBef>
                <a:spcPts val="0"/>
              </a:spcBef>
              <a:spcAft>
                <a:spcPts val="0"/>
              </a:spcAft>
              <a:buSzPts val="1400"/>
              <a:buNone/>
              <a:defRPr sz="1200" b="0" i="0" u="none" strike="noStrike" kern="1200" cap="none">
                <a:solidFill>
                  <a:srgbClr val="888888"/>
                </a:solidFill>
                <a:latin typeface="Calibri"/>
                <a:ea typeface="Calibri"/>
                <a:cs typeface="Calibri"/>
                <a:sym typeface="Calibri"/>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zh-CN" altLang="en-US" sz="2800" dirty="0">
                <a:solidFill>
                  <a:schemeClr val="bg1"/>
                </a:solidFill>
              </a:rPr>
              <a:t>全受託管的服務</a:t>
            </a:r>
            <a:endParaRPr lang="en-US" altLang="zh-CN" sz="2800" dirty="0">
              <a:solidFill>
                <a:schemeClr val="bg1"/>
              </a:solidFill>
            </a:endParaRPr>
          </a:p>
          <a:p>
            <a:endParaRPr lang="en-US" altLang="zh-CN" sz="2800" dirty="0">
              <a:solidFill>
                <a:schemeClr val="bg1"/>
              </a:solidFill>
            </a:endParaRPr>
          </a:p>
          <a:p>
            <a:pPr marL="342900" indent="-342900">
              <a:buFont typeface="Arial" panose="020B0604020202020204" pitchFamily="34" charset="0"/>
              <a:buChar char="•"/>
            </a:pPr>
            <a:r>
              <a:rPr lang="zh-CN" altLang="en-US" sz="2800" dirty="0">
                <a:solidFill>
                  <a:schemeClr val="bg1"/>
                </a:solidFill>
              </a:rPr>
              <a:t>可建立、發佈、維護、監控和保護任何規模的 </a:t>
            </a:r>
            <a:r>
              <a:rPr lang="en-US" altLang="zh-CN" sz="2800" dirty="0">
                <a:solidFill>
                  <a:schemeClr val="bg1"/>
                </a:solidFill>
              </a:rPr>
              <a:t>API</a:t>
            </a:r>
          </a:p>
          <a:p>
            <a:endParaRPr lang="en-US" altLang="zh-CN" sz="2800" dirty="0">
              <a:solidFill>
                <a:schemeClr val="bg1"/>
              </a:solidFill>
            </a:endParaRPr>
          </a:p>
          <a:p>
            <a:pPr marL="342900" indent="-342900">
              <a:buFont typeface="Arial" panose="020B0604020202020204" pitchFamily="34" charset="0"/>
              <a:buChar char="•"/>
            </a:pPr>
            <a:r>
              <a:rPr lang="en-US" altLang="zh-CN" sz="2800" dirty="0">
                <a:solidFill>
                  <a:schemeClr val="bg1"/>
                </a:solidFill>
              </a:rPr>
              <a:t>API </a:t>
            </a:r>
            <a:r>
              <a:rPr lang="zh-CN" altLang="en-US" sz="2800" dirty="0">
                <a:solidFill>
                  <a:schemeClr val="bg1"/>
                </a:solidFill>
              </a:rPr>
              <a:t>類型有 </a:t>
            </a:r>
            <a:r>
              <a:rPr lang="en-US" altLang="zh-CN" sz="2800" dirty="0">
                <a:solidFill>
                  <a:schemeClr val="bg1"/>
                </a:solidFill>
              </a:rPr>
              <a:t>Restful API</a:t>
            </a:r>
            <a:r>
              <a:rPr lang="zh-CN" altLang="en-US" sz="2800" dirty="0">
                <a:solidFill>
                  <a:schemeClr val="bg1"/>
                </a:solidFill>
              </a:rPr>
              <a:t>（</a:t>
            </a:r>
            <a:r>
              <a:rPr lang="en-US" altLang="zh-CN" sz="2800" dirty="0">
                <a:solidFill>
                  <a:schemeClr val="bg1"/>
                </a:solidFill>
              </a:rPr>
              <a:t>HTTP API</a:t>
            </a:r>
            <a:r>
              <a:rPr lang="zh-CN" altLang="en-US" sz="2800" dirty="0">
                <a:solidFill>
                  <a:schemeClr val="bg1"/>
                </a:solidFill>
              </a:rPr>
              <a:t>、</a:t>
            </a:r>
            <a:r>
              <a:rPr lang="en-US" altLang="zh-CN" sz="2800" dirty="0">
                <a:solidFill>
                  <a:schemeClr val="bg1"/>
                </a:solidFill>
              </a:rPr>
              <a:t>REST API</a:t>
            </a:r>
            <a:r>
              <a:rPr lang="zh-CN" altLang="en-US" sz="2800" dirty="0">
                <a:solidFill>
                  <a:schemeClr val="bg1"/>
                </a:solidFill>
              </a:rPr>
              <a:t>）及 </a:t>
            </a:r>
            <a:r>
              <a:rPr lang="en-US" altLang="zh-CN" sz="2800" dirty="0">
                <a:solidFill>
                  <a:schemeClr val="bg1"/>
                </a:solidFill>
              </a:rPr>
              <a:t>WebSocket API</a:t>
            </a:r>
          </a:p>
          <a:p>
            <a:pPr marL="342900" indent="-342900">
              <a:buFont typeface="Arial" panose="020B0604020202020204" pitchFamily="34" charset="0"/>
              <a:buChar char="•"/>
            </a:pPr>
            <a:endParaRPr lang="en-US" sz="2800" dirty="0">
              <a:solidFill>
                <a:schemeClr val="bg1"/>
              </a:solidFill>
            </a:endParaRPr>
          </a:p>
          <a:p>
            <a:pPr marL="342900" indent="-342900">
              <a:buFont typeface="Arial" panose="020B0604020202020204" pitchFamily="34" charset="0"/>
              <a:buChar char="•"/>
            </a:pPr>
            <a:r>
              <a:rPr lang="zh-CN" altLang="en-US" sz="2800" dirty="0">
                <a:solidFill>
                  <a:schemeClr val="bg1"/>
                </a:solidFill>
              </a:rPr>
              <a:t>內有 </a:t>
            </a:r>
            <a:r>
              <a:rPr lang="en-US" altLang="zh-CN" sz="2800" dirty="0">
                <a:solidFill>
                  <a:schemeClr val="bg1"/>
                </a:solidFill>
              </a:rPr>
              <a:t>DDoS </a:t>
            </a:r>
            <a:r>
              <a:rPr lang="zh-CN" altLang="en-US" sz="2800" dirty="0">
                <a:solidFill>
                  <a:schemeClr val="bg1"/>
                </a:solidFill>
              </a:rPr>
              <a:t>保護機制</a:t>
            </a:r>
            <a:endParaRPr lang="en-US" sz="2800" dirty="0">
              <a:solidFill>
                <a:schemeClr val="bg1"/>
              </a:solidFill>
            </a:endParaRPr>
          </a:p>
        </p:txBody>
      </p:sp>
      <p:pic>
        <p:nvPicPr>
          <p:cNvPr id="25" name="Graphic 25">
            <a:extLst>
              <a:ext uri="{FF2B5EF4-FFF2-40B4-BE49-F238E27FC236}">
                <a16:creationId xmlns:a16="http://schemas.microsoft.com/office/drawing/2014/main" id="{A33E3828-865B-4BDF-B577-7683F458B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69" y="1957615"/>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50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C27209-FC80-4F86-9D4C-88F95656028D}"/>
              </a:ext>
            </a:extLst>
          </p:cNvPr>
          <p:cNvSpPr>
            <a:spLocks noGrp="1"/>
          </p:cNvSpPr>
          <p:nvPr>
            <p:ph type="title"/>
          </p:nvPr>
        </p:nvSpPr>
        <p:spPr>
          <a:xfrm>
            <a:off x="482320" y="3294284"/>
            <a:ext cx="3691123" cy="2386013"/>
          </a:xfrm>
        </p:spPr>
        <p:txBody>
          <a:bodyPr anchor="b"/>
          <a:lstStyle/>
          <a:p>
            <a:pPr algn="ctr">
              <a:lnSpc>
                <a:spcPct val="100000"/>
              </a:lnSpc>
            </a:pPr>
            <a:r>
              <a:rPr lang="en-US" altLang="zh-CN" dirty="0">
                <a:solidFill>
                  <a:schemeClr val="bg1"/>
                </a:solidFill>
              </a:rPr>
              <a:t>AWS</a:t>
            </a:r>
            <a:br>
              <a:rPr lang="en-US" altLang="zh-CN" dirty="0">
                <a:solidFill>
                  <a:schemeClr val="bg1"/>
                </a:solidFill>
              </a:rPr>
            </a:br>
            <a:r>
              <a:rPr lang="en-US" altLang="zh-CN" dirty="0">
                <a:solidFill>
                  <a:schemeClr val="bg1"/>
                </a:solidFill>
              </a:rPr>
              <a:t>Lambda</a:t>
            </a:r>
            <a:endParaRPr lang="en-US" dirty="0">
              <a:solidFill>
                <a:schemeClr val="bg1"/>
              </a:solidFill>
            </a:endParaRPr>
          </a:p>
        </p:txBody>
      </p:sp>
      <p:sp>
        <p:nvSpPr>
          <p:cNvPr id="6" name="Text Placeholder 2">
            <a:extLst>
              <a:ext uri="{FF2B5EF4-FFF2-40B4-BE49-F238E27FC236}">
                <a16:creationId xmlns:a16="http://schemas.microsoft.com/office/drawing/2014/main" id="{40321A39-32A8-47F1-B38B-970B73D01856}"/>
              </a:ext>
            </a:extLst>
          </p:cNvPr>
          <p:cNvSpPr txBox="1">
            <a:spLocks/>
          </p:cNvSpPr>
          <p:nvPr/>
        </p:nvSpPr>
        <p:spPr>
          <a:xfrm>
            <a:off x="4814082" y="1168170"/>
            <a:ext cx="6550319" cy="4512127"/>
          </a:xfrm>
          <a:prstGeom prst="rect">
            <a:avLst/>
          </a:prstGeom>
          <a:noFill/>
          <a:ln>
            <a:noFill/>
          </a:ln>
        </p:spPr>
        <p:txBody>
          <a:bodyPr spcFirstLastPara="1" wrap="square" lIns="91425" tIns="45700" rIns="91425" bIns="45700" anchor="t" anchorCtr="0">
            <a:normAutofit/>
          </a:bodyPr>
          <a:lstStyle>
            <a:defPPr>
              <a:defRPr lang="zh-TW"/>
            </a:defPPr>
            <a:lvl1pPr marL="0" marR="0" lvl="0" algn="l" defTabSz="914400" rtl="0" eaLnBrk="1" latinLnBrk="0" hangingPunct="1">
              <a:spcBef>
                <a:spcPts val="0"/>
              </a:spcBef>
              <a:spcAft>
                <a:spcPts val="0"/>
              </a:spcAft>
              <a:buSzPts val="1400"/>
              <a:buNone/>
              <a:defRPr sz="1200" b="0" i="0" u="none" strike="noStrike" kern="1200" cap="none">
                <a:solidFill>
                  <a:srgbClr val="888888"/>
                </a:solidFill>
                <a:latin typeface="Calibri"/>
                <a:ea typeface="Calibri"/>
                <a:cs typeface="Calibri"/>
                <a:sym typeface="Calibri"/>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zh-CN" altLang="en-US" sz="2800" dirty="0">
                <a:solidFill>
                  <a:schemeClr val="bg1"/>
                </a:solidFill>
              </a:rPr>
              <a:t>無伺服器的運算服務</a:t>
            </a:r>
            <a:endParaRPr lang="en-US" altLang="zh-CN" sz="2800" dirty="0">
              <a:solidFill>
                <a:schemeClr val="bg1"/>
              </a:solidFill>
            </a:endParaRPr>
          </a:p>
          <a:p>
            <a:pPr marL="342900" indent="-342900">
              <a:buFont typeface="Arial" panose="020B0604020202020204" pitchFamily="34" charset="0"/>
              <a:buChar char="•"/>
            </a:pPr>
            <a:endParaRPr lang="en-US" altLang="zh-CN" sz="2800" dirty="0">
              <a:solidFill>
                <a:schemeClr val="bg1"/>
              </a:solidFill>
            </a:endParaRPr>
          </a:p>
          <a:p>
            <a:pPr marL="342900" indent="-342900">
              <a:buFont typeface="Arial" panose="020B0604020202020204" pitchFamily="34" charset="0"/>
              <a:buChar char="•"/>
            </a:pPr>
            <a:r>
              <a:rPr lang="zh-CN" altLang="en-US" sz="2800" dirty="0">
                <a:solidFill>
                  <a:schemeClr val="bg1"/>
                </a:solidFill>
              </a:rPr>
              <a:t>用於資料處理、即時串流處理、機器學習、後端</a:t>
            </a:r>
            <a:endParaRPr lang="en-US" sz="2800" dirty="0">
              <a:solidFill>
                <a:schemeClr val="bg1"/>
              </a:solidFill>
            </a:endParaRPr>
          </a:p>
        </p:txBody>
      </p:sp>
      <p:pic>
        <p:nvPicPr>
          <p:cNvPr id="10" name="Graphic 10">
            <a:extLst>
              <a:ext uri="{FF2B5EF4-FFF2-40B4-BE49-F238E27FC236}">
                <a16:creationId xmlns:a16="http://schemas.microsoft.com/office/drawing/2014/main" id="{190BE30D-9223-43A6-B399-D6518DB98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969" y="1977714"/>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8B7D5D34-8792-4268-A814-5C90F93D211E}"/>
              </a:ext>
            </a:extLst>
          </p:cNvPr>
          <p:cNvPicPr>
            <a:picLocks noChangeAspect="1"/>
          </p:cNvPicPr>
          <p:nvPr/>
        </p:nvPicPr>
        <p:blipFill>
          <a:blip r:embed="rId3"/>
          <a:stretch>
            <a:fillRect/>
          </a:stretch>
        </p:blipFill>
        <p:spPr>
          <a:xfrm>
            <a:off x="5218844" y="3879538"/>
            <a:ext cx="816708" cy="816708"/>
          </a:xfrm>
          <a:prstGeom prst="rect">
            <a:avLst/>
          </a:prstGeom>
        </p:spPr>
      </p:pic>
      <p:pic>
        <p:nvPicPr>
          <p:cNvPr id="12" name="Picture 2" descr="valve&quot; -jon : ManyATrueNerd">
            <a:extLst>
              <a:ext uri="{FF2B5EF4-FFF2-40B4-BE49-F238E27FC236}">
                <a16:creationId xmlns:a16="http://schemas.microsoft.com/office/drawing/2014/main" id="{1D0170E6-9C4D-483F-BC4F-D4C29D97C5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095" y="3768735"/>
            <a:ext cx="2411076" cy="10416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5223 - PNG Images - PNGio">
            <a:extLst>
              <a:ext uri="{FF2B5EF4-FFF2-40B4-BE49-F238E27FC236}">
                <a16:creationId xmlns:a16="http://schemas.microsoft.com/office/drawing/2014/main" id="{9BD65314-D6C9-41CA-A545-31D32A6F61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23438" y="3823300"/>
            <a:ext cx="929184" cy="9291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6089AB-59EF-49BE-B71A-AC30BB8100F6}"/>
              </a:ext>
            </a:extLst>
          </p:cNvPr>
          <p:cNvSpPr txBox="1"/>
          <p:nvPr/>
        </p:nvSpPr>
        <p:spPr>
          <a:xfrm>
            <a:off x="4353530" y="4808722"/>
            <a:ext cx="2625213" cy="1677319"/>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改變數據的狀態</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改變資源的狀態</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終端請求</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5" name="TextBox 14">
            <a:extLst>
              <a:ext uri="{FF2B5EF4-FFF2-40B4-BE49-F238E27FC236}">
                <a16:creationId xmlns:a16="http://schemas.microsoft.com/office/drawing/2014/main" id="{7FFE5E1B-F66D-4DC8-B66B-C78FCA257A98}"/>
              </a:ext>
            </a:extLst>
          </p:cNvPr>
          <p:cNvSpPr txBox="1"/>
          <p:nvPr/>
        </p:nvSpPr>
        <p:spPr>
          <a:xfrm>
            <a:off x="6264395" y="5066324"/>
            <a:ext cx="3798476" cy="116211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Node.js / Python / Java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 / Go / Ruby</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Custom</a:t>
            </a:r>
            <a:r>
              <a:rPr kumimoji="0" lang="en-US"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 Runtime</a:t>
            </a:r>
            <a:endPar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Arrow: Right 15">
            <a:extLst>
              <a:ext uri="{FF2B5EF4-FFF2-40B4-BE49-F238E27FC236}">
                <a16:creationId xmlns:a16="http://schemas.microsoft.com/office/drawing/2014/main" id="{93860334-5929-4020-8EF0-562EF32AB776}"/>
              </a:ext>
            </a:extLst>
          </p:cNvPr>
          <p:cNvSpPr/>
          <p:nvPr/>
        </p:nvSpPr>
        <p:spPr>
          <a:xfrm>
            <a:off x="6440314" y="4169174"/>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9981A011-DF42-438B-8704-6CDEBD695ACE}"/>
              </a:ext>
            </a:extLst>
          </p:cNvPr>
          <p:cNvSpPr txBox="1"/>
          <p:nvPr/>
        </p:nvSpPr>
        <p:spPr>
          <a:xfrm>
            <a:off x="5924135" y="3500134"/>
            <a:ext cx="180666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Trigger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觸發</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Arrow: Right 17">
            <a:extLst>
              <a:ext uri="{FF2B5EF4-FFF2-40B4-BE49-F238E27FC236}">
                <a16:creationId xmlns:a16="http://schemas.microsoft.com/office/drawing/2014/main" id="{499319C8-D7D7-4C99-9BDE-967B129C1866}"/>
              </a:ext>
            </a:extLst>
          </p:cNvPr>
          <p:cNvSpPr/>
          <p:nvPr/>
        </p:nvSpPr>
        <p:spPr>
          <a:xfrm>
            <a:off x="9263157" y="4140151"/>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9" name="TextBox 18">
            <a:extLst>
              <a:ext uri="{FF2B5EF4-FFF2-40B4-BE49-F238E27FC236}">
                <a16:creationId xmlns:a16="http://schemas.microsoft.com/office/drawing/2014/main" id="{8D3BF60D-F91C-498B-B1EB-29EC5E77151C}"/>
              </a:ext>
            </a:extLst>
          </p:cNvPr>
          <p:cNvSpPr txBox="1"/>
          <p:nvPr/>
        </p:nvSpPr>
        <p:spPr>
          <a:xfrm>
            <a:off x="8912625" y="3523636"/>
            <a:ext cx="141030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Destination</a:t>
            </a: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目的地</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20" name="Arrow: Right 19">
            <a:extLst>
              <a:ext uri="{FF2B5EF4-FFF2-40B4-BE49-F238E27FC236}">
                <a16:creationId xmlns:a16="http://schemas.microsoft.com/office/drawing/2014/main" id="{B17F3BF9-C408-4B5F-97A2-F53EC4C6D323}"/>
              </a:ext>
            </a:extLst>
          </p:cNvPr>
          <p:cNvSpPr/>
          <p:nvPr/>
        </p:nvSpPr>
        <p:spPr>
          <a:xfrm rot="1624967">
            <a:off x="9236444" y="4902860"/>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grpSp>
        <p:nvGrpSpPr>
          <p:cNvPr id="21" name="Group 20">
            <a:extLst>
              <a:ext uri="{FF2B5EF4-FFF2-40B4-BE49-F238E27FC236}">
                <a16:creationId xmlns:a16="http://schemas.microsoft.com/office/drawing/2014/main" id="{8A9F57E5-248B-473C-AEB9-BC7D14C4966F}"/>
              </a:ext>
            </a:extLst>
          </p:cNvPr>
          <p:cNvGrpSpPr/>
          <p:nvPr/>
        </p:nvGrpSpPr>
        <p:grpSpPr>
          <a:xfrm>
            <a:off x="10407216" y="5115842"/>
            <a:ext cx="1034713" cy="1184404"/>
            <a:chOff x="6096000" y="3358554"/>
            <a:chExt cx="2349640" cy="2960497"/>
          </a:xfrm>
        </p:grpSpPr>
        <p:pic>
          <p:nvPicPr>
            <p:cNvPr id="22" name="Graphic 21" descr="Download from cloud">
              <a:extLst>
                <a:ext uri="{FF2B5EF4-FFF2-40B4-BE49-F238E27FC236}">
                  <a16:creationId xmlns:a16="http://schemas.microsoft.com/office/drawing/2014/main" id="{13C76CE3-75D3-4042-BE74-BC3CFEAD66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3358554"/>
              <a:ext cx="2349640" cy="2349640"/>
            </a:xfrm>
            <a:prstGeom prst="rect">
              <a:avLst/>
            </a:prstGeom>
          </p:spPr>
        </p:pic>
        <p:sp>
          <p:nvSpPr>
            <p:cNvPr id="23" name="Arrow: Up 22">
              <a:extLst>
                <a:ext uri="{FF2B5EF4-FFF2-40B4-BE49-F238E27FC236}">
                  <a16:creationId xmlns:a16="http://schemas.microsoft.com/office/drawing/2014/main" id="{470D1598-15D2-4A6F-BA2F-77FDE7E146FA}"/>
                </a:ext>
              </a:extLst>
            </p:cNvPr>
            <p:cNvSpPr/>
            <p:nvPr/>
          </p:nvSpPr>
          <p:spPr>
            <a:xfrm>
              <a:off x="7464403" y="5204657"/>
              <a:ext cx="894303" cy="1114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grpSp>
      <p:sp>
        <p:nvSpPr>
          <p:cNvPr id="24" name="TextBox 23">
            <a:extLst>
              <a:ext uri="{FF2B5EF4-FFF2-40B4-BE49-F238E27FC236}">
                <a16:creationId xmlns:a16="http://schemas.microsoft.com/office/drawing/2014/main" id="{9A3BAAE4-29D2-4552-AE4C-63CAFA3B4EB2}"/>
              </a:ext>
            </a:extLst>
          </p:cNvPr>
          <p:cNvSpPr txBox="1"/>
          <p:nvPr/>
        </p:nvSpPr>
        <p:spPr>
          <a:xfrm>
            <a:off x="4402555" y="3450191"/>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Event Source</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5" name="TextBox 24">
            <a:extLst>
              <a:ext uri="{FF2B5EF4-FFF2-40B4-BE49-F238E27FC236}">
                <a16:creationId xmlns:a16="http://schemas.microsoft.com/office/drawing/2014/main" id="{662ECD45-F551-4908-92CC-C12CE6800348}"/>
              </a:ext>
            </a:extLst>
          </p:cNvPr>
          <p:cNvSpPr txBox="1"/>
          <p:nvPr/>
        </p:nvSpPr>
        <p:spPr>
          <a:xfrm>
            <a:off x="6938990" y="3450191"/>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Function</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6" name="TextBox 25">
            <a:extLst>
              <a:ext uri="{FF2B5EF4-FFF2-40B4-BE49-F238E27FC236}">
                <a16:creationId xmlns:a16="http://schemas.microsoft.com/office/drawing/2014/main" id="{AC3FCF90-8AA0-4111-A4FB-D4550543D039}"/>
              </a:ext>
            </a:extLst>
          </p:cNvPr>
          <p:cNvSpPr txBox="1"/>
          <p:nvPr/>
        </p:nvSpPr>
        <p:spPr>
          <a:xfrm>
            <a:off x="9663387" y="3429253"/>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Services</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04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Graphic 10">
            <a:extLst>
              <a:ext uri="{FF2B5EF4-FFF2-40B4-BE49-F238E27FC236}">
                <a16:creationId xmlns:a16="http://schemas.microsoft.com/office/drawing/2014/main" id="{CBB41736-2909-4F0A-B69A-884ABF060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817" y="2804211"/>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25">
            <a:extLst>
              <a:ext uri="{FF2B5EF4-FFF2-40B4-BE49-F238E27FC236}">
                <a16:creationId xmlns:a16="http://schemas.microsoft.com/office/drawing/2014/main" id="{CB67D554-D5E1-4317-AF5F-3ECBA8BAD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91" y="2804211"/>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50B876F6-9C71-41F3-BE15-6FE9FD53402B}"/>
              </a:ext>
            </a:extLst>
          </p:cNvPr>
          <p:cNvSpPr/>
          <p:nvPr/>
        </p:nvSpPr>
        <p:spPr>
          <a:xfrm>
            <a:off x="2927115" y="2445435"/>
            <a:ext cx="6381750" cy="280035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5" name="TextBox 14">
            <a:extLst>
              <a:ext uri="{FF2B5EF4-FFF2-40B4-BE49-F238E27FC236}">
                <a16:creationId xmlns:a16="http://schemas.microsoft.com/office/drawing/2014/main" id="{532B7E08-6CCD-4105-917D-4F46B0D73143}"/>
              </a:ext>
            </a:extLst>
          </p:cNvPr>
          <p:cNvSpPr txBox="1"/>
          <p:nvPr/>
        </p:nvSpPr>
        <p:spPr>
          <a:xfrm>
            <a:off x="3157303" y="4791244"/>
            <a:ext cx="2667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Amazon API Gateway</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TextBox 15">
            <a:extLst>
              <a:ext uri="{FF2B5EF4-FFF2-40B4-BE49-F238E27FC236}">
                <a16:creationId xmlns:a16="http://schemas.microsoft.com/office/drawing/2014/main" id="{929D8985-5082-47C3-98BB-AB63F5CC5E41}"/>
              </a:ext>
            </a:extLst>
          </p:cNvPr>
          <p:cNvSpPr txBox="1"/>
          <p:nvPr/>
        </p:nvSpPr>
        <p:spPr>
          <a:xfrm>
            <a:off x="6367229" y="4791244"/>
            <a:ext cx="2667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AWS Lambda</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FB681AB1-D455-4554-B035-C2BA02C7BE83}"/>
              </a:ext>
            </a:extLst>
          </p:cNvPr>
          <p:cNvSpPr txBox="1"/>
          <p:nvPr/>
        </p:nvSpPr>
        <p:spPr>
          <a:xfrm>
            <a:off x="5565540" y="3379181"/>
            <a:ext cx="93345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5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t>
            </a:r>
            <a:endParaRPr kumimoji="0" lang="zh-TW" altLang="en-US" sz="5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TextBox 17">
            <a:extLst>
              <a:ext uri="{FF2B5EF4-FFF2-40B4-BE49-F238E27FC236}">
                <a16:creationId xmlns:a16="http://schemas.microsoft.com/office/drawing/2014/main" id="{6241E422-63E8-4142-A463-EBAB7BD13ED0}"/>
              </a:ext>
            </a:extLst>
          </p:cNvPr>
          <p:cNvSpPr txBox="1"/>
          <p:nvPr/>
        </p:nvSpPr>
        <p:spPr>
          <a:xfrm>
            <a:off x="2876006" y="2028261"/>
            <a:ext cx="2897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 Framework</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pic>
        <p:nvPicPr>
          <p:cNvPr id="19" name="Graphic 5">
            <a:extLst>
              <a:ext uri="{FF2B5EF4-FFF2-40B4-BE49-F238E27FC236}">
                <a16:creationId xmlns:a16="http://schemas.microsoft.com/office/drawing/2014/main" id="{26637B09-A548-46C4-BB96-0532EB75F5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0660" y="24890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23918775-4CE8-4040-A77D-0F57E2822E9F}"/>
              </a:ext>
            </a:extLst>
          </p:cNvPr>
          <p:cNvSpPr txBox="1"/>
          <p:nvPr/>
        </p:nvSpPr>
        <p:spPr>
          <a:xfrm>
            <a:off x="3265208" y="2454969"/>
            <a:ext cx="2076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schemeClr val="bg1"/>
                </a:solidFill>
                <a:effectLst/>
                <a:uLnTx/>
                <a:uFillTx/>
                <a:latin typeface="Arial" panose="020B0604020202020204" pitchFamily="34" charset="0"/>
                <a:ea typeface="新細明體" panose="02020500000000000000" pitchFamily="18" charset="-120"/>
                <a:cs typeface="Arial" panose="020B0604020202020204" pitchFamily="34" charset="0"/>
              </a:rPr>
              <a:t>AWS Cloud</a:t>
            </a:r>
          </a:p>
        </p:txBody>
      </p:sp>
      <p:sp>
        <p:nvSpPr>
          <p:cNvPr id="21" name="Title 3">
            <a:extLst>
              <a:ext uri="{FF2B5EF4-FFF2-40B4-BE49-F238E27FC236}">
                <a16:creationId xmlns:a16="http://schemas.microsoft.com/office/drawing/2014/main" id="{C5D5F082-60CF-4610-A38E-58D82FA91834}"/>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建立 </a:t>
            </a:r>
            <a:r>
              <a:rPr lang="en-US" altLang="zh-CN" dirty="0">
                <a:solidFill>
                  <a:schemeClr val="bg1"/>
                </a:solidFill>
              </a:rPr>
              <a:t>Restful API</a:t>
            </a:r>
            <a:endParaRPr lang="en-US" altLang="zh-TW" kern="0" dirty="0">
              <a:solidFill>
                <a:schemeClr val="bg1"/>
              </a:solidFill>
            </a:endParaRPr>
          </a:p>
        </p:txBody>
      </p:sp>
    </p:spTree>
    <p:extLst>
      <p:ext uri="{BB962C8B-B14F-4D97-AF65-F5344CB8AC3E}">
        <p14:creationId xmlns:p14="http://schemas.microsoft.com/office/powerpoint/2010/main" val="362509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64396-2BCC-4299-8E76-C2312AB7E45D}"/>
              </a:ext>
            </a:extLst>
          </p:cNvPr>
          <p:cNvPicPr>
            <a:picLocks noChangeAspect="1"/>
          </p:cNvPicPr>
          <p:nvPr/>
        </p:nvPicPr>
        <p:blipFill rotWithShape="1">
          <a:blip r:embed="rId2"/>
          <a:srcRect b="12063"/>
          <a:stretch/>
        </p:blipFill>
        <p:spPr>
          <a:xfrm>
            <a:off x="0" y="413657"/>
            <a:ext cx="12192000" cy="6030686"/>
          </a:xfrm>
          <a:prstGeom prst="rect">
            <a:avLst/>
          </a:prstGeom>
        </p:spPr>
      </p:pic>
    </p:spTree>
    <p:extLst>
      <p:ext uri="{BB962C8B-B14F-4D97-AF65-F5344CB8AC3E}">
        <p14:creationId xmlns:p14="http://schemas.microsoft.com/office/powerpoint/2010/main" val="29160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Google Shape;90;p2">
            <a:extLst>
              <a:ext uri="{FF2B5EF4-FFF2-40B4-BE49-F238E27FC236}">
                <a16:creationId xmlns:a16="http://schemas.microsoft.com/office/drawing/2014/main" id="{3EAE425B-E391-4D02-9897-34A1178B7197}"/>
              </a:ext>
            </a:extLst>
          </p:cNvPr>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Serverless</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65330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5B97104-62E1-4604-926C-AA47DEC880FC}"/>
              </a:ext>
            </a:extLst>
          </p:cNvPr>
          <p:cNvSpPr txBox="1"/>
          <p:nvPr/>
        </p:nvSpPr>
        <p:spPr>
          <a:xfrm>
            <a:off x="2564674" y="2274132"/>
            <a:ext cx="7062651" cy="2309735"/>
          </a:xfrm>
          <a:prstGeom prst="rect">
            <a:avLst/>
          </a:prstGeom>
          <a:noFill/>
        </p:spPr>
        <p:txBody>
          <a:bodyPr wrap="square">
            <a:spAutoFit/>
          </a:bodyPr>
          <a:lstStyle/>
          <a:p>
            <a:pPr>
              <a:lnSpc>
                <a:spcPct val="150000"/>
              </a:lnSpc>
            </a:pPr>
            <a:r>
              <a:rPr lang="en-US" altLang="zh-TW" sz="8000" dirty="0">
                <a:solidFill>
                  <a:schemeClr val="bg1"/>
                </a:solidFill>
              </a:rPr>
              <a:t>“Less is more”</a:t>
            </a:r>
          </a:p>
          <a:p>
            <a:pPr algn="r">
              <a:lnSpc>
                <a:spcPct val="150000"/>
              </a:lnSpc>
            </a:pPr>
            <a:r>
              <a:rPr lang="en-US" altLang="zh-TW" sz="1800" dirty="0">
                <a:solidFill>
                  <a:schemeClr val="bg1"/>
                </a:solidFill>
              </a:rPr>
              <a:t>- </a:t>
            </a:r>
            <a:r>
              <a:rPr lang="en-MY" altLang="zh-TW" sz="1800" b="0" i="0" dirty="0">
                <a:solidFill>
                  <a:schemeClr val="bg1"/>
                </a:solidFill>
                <a:effectLst/>
                <a:latin typeface="Google Sans"/>
              </a:rPr>
              <a:t>Ludwig </a:t>
            </a:r>
            <a:r>
              <a:rPr lang="en-MY" altLang="zh-TW" sz="1800" b="0" i="0" dirty="0" err="1">
                <a:solidFill>
                  <a:schemeClr val="bg1"/>
                </a:solidFill>
                <a:effectLst/>
                <a:latin typeface="Google Sans"/>
              </a:rPr>
              <a:t>Mies</a:t>
            </a:r>
            <a:r>
              <a:rPr lang="en-MY" altLang="zh-TW" sz="1800" b="0" i="0" dirty="0">
                <a:solidFill>
                  <a:schemeClr val="bg1"/>
                </a:solidFill>
                <a:effectLst/>
                <a:latin typeface="Google Sans"/>
              </a:rPr>
              <a:t> van der </a:t>
            </a:r>
            <a:r>
              <a:rPr lang="en-MY" altLang="zh-TW" sz="1800" b="0" i="0" dirty="0" err="1">
                <a:solidFill>
                  <a:schemeClr val="bg1"/>
                </a:solidFill>
                <a:effectLst/>
                <a:latin typeface="Google Sans"/>
              </a:rPr>
              <a:t>Rohe</a:t>
            </a:r>
            <a:endParaRPr lang="zh-TW" altLang="en-US" sz="1800" dirty="0">
              <a:solidFill>
                <a:schemeClr val="bg1"/>
              </a:solidFill>
            </a:endParaRPr>
          </a:p>
        </p:txBody>
      </p:sp>
    </p:spTree>
    <p:extLst>
      <p:ext uri="{BB962C8B-B14F-4D97-AF65-F5344CB8AC3E}">
        <p14:creationId xmlns:p14="http://schemas.microsoft.com/office/powerpoint/2010/main" val="65317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8852DB1-D252-4D18-98B3-A579FB050E50}"/>
              </a:ext>
            </a:extLst>
          </p:cNvPr>
          <p:cNvGraphicFramePr/>
          <p:nvPr>
            <p:extLst>
              <p:ext uri="{D42A27DB-BD31-4B8C-83A1-F6EECF244321}">
                <p14:modId xmlns:p14="http://schemas.microsoft.com/office/powerpoint/2010/main" val="2665834133"/>
              </p:ext>
            </p:extLst>
          </p:nvPr>
        </p:nvGraphicFramePr>
        <p:xfrm>
          <a:off x="1130300" y="1617227"/>
          <a:ext cx="9931400" cy="4303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3">
            <a:extLst>
              <a:ext uri="{FF2B5EF4-FFF2-40B4-BE49-F238E27FC236}">
                <a16:creationId xmlns:a16="http://schemas.microsoft.com/office/drawing/2014/main" id="{5385198C-5D56-4585-9FE3-BD9787564D5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What is Serverless</a:t>
            </a:r>
            <a:r>
              <a:rPr lang="zh-CN" altLang="en-US" dirty="0">
                <a:solidFill>
                  <a:schemeClr val="bg1"/>
                </a:solidFill>
              </a:rPr>
              <a:t>？</a:t>
            </a:r>
            <a:endParaRPr lang="en-US" altLang="zh-TW" kern="0" dirty="0">
              <a:solidFill>
                <a:schemeClr val="bg1"/>
              </a:solidFill>
            </a:endParaRPr>
          </a:p>
        </p:txBody>
      </p:sp>
    </p:spTree>
    <p:extLst>
      <p:ext uri="{BB962C8B-B14F-4D97-AF65-F5344CB8AC3E}">
        <p14:creationId xmlns:p14="http://schemas.microsoft.com/office/powerpoint/2010/main" val="74654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B2EE74-74EC-4E27-8106-F5421F07E69E}"/>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9" name="TextBox 8">
            <a:extLst>
              <a:ext uri="{FF2B5EF4-FFF2-40B4-BE49-F238E27FC236}">
                <a16:creationId xmlns:a16="http://schemas.microsoft.com/office/drawing/2014/main" id="{9163941C-BC1D-4FBA-A97D-33E2EC1B6684}"/>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TextBox 10">
            <a:extLst>
              <a:ext uri="{FF2B5EF4-FFF2-40B4-BE49-F238E27FC236}">
                <a16:creationId xmlns:a16="http://schemas.microsoft.com/office/drawing/2014/main" id="{3ED180BD-150B-40C7-936D-4BCA328FB46A}"/>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2" name="TextBox 11">
            <a:extLst>
              <a:ext uri="{FF2B5EF4-FFF2-40B4-BE49-F238E27FC236}">
                <a16:creationId xmlns:a16="http://schemas.microsoft.com/office/drawing/2014/main" id="{CFEF63FE-A1BC-4B07-8BAC-4FEC556BD5DB}"/>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3" name="Rectangle: Rounded Corners 12">
            <a:extLst>
              <a:ext uri="{FF2B5EF4-FFF2-40B4-BE49-F238E27FC236}">
                <a16:creationId xmlns:a16="http://schemas.microsoft.com/office/drawing/2014/main" id="{B4C0FBBB-DB14-406C-A898-617C83CCC95D}"/>
              </a:ext>
            </a:extLst>
          </p:cNvPr>
          <p:cNvSpPr/>
          <p:nvPr/>
        </p:nvSpPr>
        <p:spPr>
          <a:xfrm>
            <a:off x="456709" y="2296634"/>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14" name="Straight Connector 13">
            <a:extLst>
              <a:ext uri="{FF2B5EF4-FFF2-40B4-BE49-F238E27FC236}">
                <a16:creationId xmlns:a16="http://schemas.microsoft.com/office/drawing/2014/main" id="{EEED972F-7483-475F-BB5D-73AD65B49C2E}"/>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D5762D-4631-46F2-9821-BF78C5A9FFC8}"/>
              </a:ext>
            </a:extLst>
          </p:cNvPr>
          <p:cNvSpPr txBox="1"/>
          <p:nvPr/>
        </p:nvSpPr>
        <p:spPr>
          <a:xfrm>
            <a:off x="5539300" y="3494276"/>
            <a:ext cx="14280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部署</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需求</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TextBox 15">
            <a:extLst>
              <a:ext uri="{FF2B5EF4-FFF2-40B4-BE49-F238E27FC236}">
                <a16:creationId xmlns:a16="http://schemas.microsoft.com/office/drawing/2014/main" id="{572DDF85-E8AF-49D9-8474-D1FF9412238A}"/>
              </a:ext>
            </a:extLst>
          </p:cNvPr>
          <p:cNvSpPr txBox="1"/>
          <p:nvPr/>
        </p:nvSpPr>
        <p:spPr>
          <a:xfrm>
            <a:off x="7498728" y="3494276"/>
            <a:ext cx="184910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購買</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伺服器</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6D59EDAD-9CCC-4EF7-9FA9-FCC433EDC459}"/>
              </a:ext>
            </a:extLst>
          </p:cNvPr>
          <p:cNvSpPr txBox="1"/>
          <p:nvPr/>
        </p:nvSpPr>
        <p:spPr>
          <a:xfrm>
            <a:off x="9879211" y="3494276"/>
            <a:ext cx="14280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資源</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閒置</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Arrow: Right 17">
            <a:extLst>
              <a:ext uri="{FF2B5EF4-FFF2-40B4-BE49-F238E27FC236}">
                <a16:creationId xmlns:a16="http://schemas.microsoft.com/office/drawing/2014/main" id="{B3E943FB-F78D-4458-B8A6-DC6A70FDE8B2}"/>
              </a:ext>
            </a:extLst>
          </p:cNvPr>
          <p:cNvSpPr/>
          <p:nvPr/>
        </p:nvSpPr>
        <p:spPr>
          <a:xfrm>
            <a:off x="6931328" y="3823712"/>
            <a:ext cx="706310" cy="41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9" name="Arrow: Right 18">
            <a:extLst>
              <a:ext uri="{FF2B5EF4-FFF2-40B4-BE49-F238E27FC236}">
                <a16:creationId xmlns:a16="http://schemas.microsoft.com/office/drawing/2014/main" id="{60C8958D-3F02-42B4-AA85-CDE92F763B19}"/>
              </a:ext>
            </a:extLst>
          </p:cNvPr>
          <p:cNvSpPr/>
          <p:nvPr/>
        </p:nvSpPr>
        <p:spPr>
          <a:xfrm>
            <a:off x="9260366" y="3823712"/>
            <a:ext cx="706310" cy="41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20" name="Arrow: Curved Left 19">
            <a:extLst>
              <a:ext uri="{FF2B5EF4-FFF2-40B4-BE49-F238E27FC236}">
                <a16:creationId xmlns:a16="http://schemas.microsoft.com/office/drawing/2014/main" id="{480059E0-960E-472B-82F2-280F3EF6E5C0}"/>
              </a:ext>
            </a:extLst>
          </p:cNvPr>
          <p:cNvSpPr/>
          <p:nvPr/>
        </p:nvSpPr>
        <p:spPr>
          <a:xfrm rot="5400000">
            <a:off x="8004179" y="2862928"/>
            <a:ext cx="838198" cy="43858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22" name="Title 3">
            <a:extLst>
              <a:ext uri="{FF2B5EF4-FFF2-40B4-BE49-F238E27FC236}">
                <a16:creationId xmlns:a16="http://schemas.microsoft.com/office/drawing/2014/main" id="{99CB4F2E-417D-440F-B2B2-134B5D1CAC9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211312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939C27-0F40-4366-AFA6-ADE610DAA449}"/>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TextBox 7">
            <a:extLst>
              <a:ext uri="{FF2B5EF4-FFF2-40B4-BE49-F238E27FC236}">
                <a16:creationId xmlns:a16="http://schemas.microsoft.com/office/drawing/2014/main" id="{ECD85B03-D0C3-4982-A1C7-C131B8B097E0}"/>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9" name="TextBox 8">
            <a:extLst>
              <a:ext uri="{FF2B5EF4-FFF2-40B4-BE49-F238E27FC236}">
                <a16:creationId xmlns:a16="http://schemas.microsoft.com/office/drawing/2014/main" id="{2073AEE0-5D55-49B7-8BA7-57EE6D168136}"/>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0" name="TextBox 9">
            <a:extLst>
              <a:ext uri="{FF2B5EF4-FFF2-40B4-BE49-F238E27FC236}">
                <a16:creationId xmlns:a16="http://schemas.microsoft.com/office/drawing/2014/main" id="{E300CD41-8A4C-40C5-843C-E7FBDE4F9736}"/>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Rectangle: Rounded Corners 10">
            <a:extLst>
              <a:ext uri="{FF2B5EF4-FFF2-40B4-BE49-F238E27FC236}">
                <a16:creationId xmlns:a16="http://schemas.microsoft.com/office/drawing/2014/main" id="{AB0C25C6-5634-4BD8-84BD-6796DE850377}"/>
              </a:ext>
            </a:extLst>
          </p:cNvPr>
          <p:cNvSpPr/>
          <p:nvPr/>
        </p:nvSpPr>
        <p:spPr>
          <a:xfrm>
            <a:off x="456709" y="3415020"/>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0000"/>
              </a:solidFill>
              <a:effectLst/>
              <a:uLnTx/>
              <a:uFillTx/>
              <a:latin typeface="Calibri" panose="020F0502020204030204"/>
              <a:ea typeface="新細明體" panose="02020500000000000000" pitchFamily="18" charset="-120"/>
              <a:cs typeface="+mn-cs"/>
            </a:endParaRPr>
          </a:p>
        </p:txBody>
      </p:sp>
      <p:cxnSp>
        <p:nvCxnSpPr>
          <p:cNvPr id="12" name="Straight Connector 11">
            <a:extLst>
              <a:ext uri="{FF2B5EF4-FFF2-40B4-BE49-F238E27FC236}">
                <a16:creationId xmlns:a16="http://schemas.microsoft.com/office/drawing/2014/main" id="{C5A77090-2A87-4EAA-A281-0138A07BC38F}"/>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2" descr="伺服器虛擬化技術簡介">
            <a:extLst>
              <a:ext uri="{FF2B5EF4-FFF2-40B4-BE49-F238E27FC236}">
                <a16:creationId xmlns:a16="http://schemas.microsoft.com/office/drawing/2014/main" id="{A8BBCDFA-9446-4307-A34F-2035D6480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185" y="2613932"/>
            <a:ext cx="4029542" cy="39283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357144F-984E-4EDA-B361-02DA8BEA659E}"/>
              </a:ext>
            </a:extLst>
          </p:cNvPr>
          <p:cNvSpPr txBox="1"/>
          <p:nvPr/>
        </p:nvSpPr>
        <p:spPr>
          <a:xfrm>
            <a:off x="9101667" y="3457908"/>
            <a:ext cx="2871631" cy="1736646"/>
          </a:xfrm>
          <a:prstGeom prst="roundRect">
            <a:avLst/>
          </a:prstGeom>
          <a:noFill/>
          <a:ln w="28575">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平均利用率</a:t>
            </a:r>
            <a:endPar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提升到 </a:t>
            </a:r>
            <a:endPar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60% ~ 80%</a:t>
            </a:r>
            <a:endPar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p:txBody>
      </p:sp>
      <p:sp>
        <p:nvSpPr>
          <p:cNvPr id="15" name="Title 3">
            <a:extLst>
              <a:ext uri="{FF2B5EF4-FFF2-40B4-BE49-F238E27FC236}">
                <a16:creationId xmlns:a16="http://schemas.microsoft.com/office/drawing/2014/main" id="{8E294914-36E1-4578-8812-BF3D5616295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198508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9863B-BF66-477E-B79C-7AE7EEBF9E13}"/>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4" name="TextBox 3">
            <a:extLst>
              <a:ext uri="{FF2B5EF4-FFF2-40B4-BE49-F238E27FC236}">
                <a16:creationId xmlns:a16="http://schemas.microsoft.com/office/drawing/2014/main" id="{DD183725-892F-47CC-ABC7-39C01B299F15}"/>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5" name="TextBox 4">
            <a:extLst>
              <a:ext uri="{FF2B5EF4-FFF2-40B4-BE49-F238E27FC236}">
                <a16:creationId xmlns:a16="http://schemas.microsoft.com/office/drawing/2014/main" id="{6F7FAAEE-C1E3-4566-B4B4-F3AE4169A80F}"/>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7" name="TextBox 6">
            <a:extLst>
              <a:ext uri="{FF2B5EF4-FFF2-40B4-BE49-F238E27FC236}">
                <a16:creationId xmlns:a16="http://schemas.microsoft.com/office/drawing/2014/main" id="{8561BEAB-96E6-4851-9338-21A4ED7A7922}"/>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Rectangle: Rounded Corners 7">
            <a:extLst>
              <a:ext uri="{FF2B5EF4-FFF2-40B4-BE49-F238E27FC236}">
                <a16:creationId xmlns:a16="http://schemas.microsoft.com/office/drawing/2014/main" id="{658AD404-46F6-4816-8396-6B31FB2D00D3}"/>
              </a:ext>
            </a:extLst>
          </p:cNvPr>
          <p:cNvSpPr/>
          <p:nvPr/>
        </p:nvSpPr>
        <p:spPr>
          <a:xfrm>
            <a:off x="444945" y="4533740"/>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9" name="Straight Connector 8">
            <a:extLst>
              <a:ext uri="{FF2B5EF4-FFF2-40B4-BE49-F238E27FC236}">
                <a16:creationId xmlns:a16="http://schemas.microsoft.com/office/drawing/2014/main" id="{775BD457-E895-4C9E-A5E1-DAAF21545686}"/>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2" descr="Cloud Computing – Network Encyclopedia">
            <a:extLst>
              <a:ext uri="{FF2B5EF4-FFF2-40B4-BE49-F238E27FC236}">
                <a16:creationId xmlns:a16="http://schemas.microsoft.com/office/drawing/2014/main" id="{76BC0F68-A388-4A95-8493-BE64B8F3C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07" y="2440863"/>
            <a:ext cx="5368017" cy="412043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2B9B8EB4-073B-4DCA-8079-0B1285ADC76D}"/>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27976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F679D-3BC0-40C1-A267-BEE632EBA9C0}"/>
              </a:ext>
            </a:extLst>
          </p:cNvPr>
          <p:cNvSpPr txBox="1"/>
          <p:nvPr/>
        </p:nvSpPr>
        <p:spPr>
          <a:xfrm>
            <a:off x="602672" y="602673"/>
            <a:ext cx="9247909" cy="5252656"/>
          </a:xfrm>
          <a:prstGeom prst="rect">
            <a:avLst/>
          </a:prstGeom>
          <a:noFill/>
        </p:spPr>
        <p:txBody>
          <a:bodyPr wrap="square" rtlCol="0">
            <a:spAutoFit/>
          </a:bodyPr>
          <a:lstStyle/>
          <a:p>
            <a:r>
              <a:rPr lang="en-MY" altLang="zh-TW" sz="3600" dirty="0">
                <a:solidFill>
                  <a:schemeClr val="bg1"/>
                </a:solidFill>
              </a:rPr>
              <a:t>Agenda</a:t>
            </a:r>
          </a:p>
          <a:p>
            <a:endParaRPr lang="en-MY" altLang="zh-TW"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Chatbot</a:t>
            </a:r>
            <a:endParaRPr lang="en-US" altLang="zh-CN"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API and HTTP</a:t>
            </a:r>
          </a:p>
          <a:p>
            <a:pPr marL="571500" indent="-571500">
              <a:lnSpc>
                <a:spcPct val="150000"/>
              </a:lnSpc>
              <a:buFont typeface="Arial" panose="020B0604020202020204" pitchFamily="34" charset="0"/>
              <a:buChar char="•"/>
            </a:pPr>
            <a:r>
              <a:rPr lang="en-MY" altLang="zh-CN" sz="3600" dirty="0">
                <a:solidFill>
                  <a:schemeClr val="bg1"/>
                </a:solidFill>
              </a:rPr>
              <a:t>API Gateway and AWS Lambda</a:t>
            </a:r>
          </a:p>
          <a:p>
            <a:pPr marL="571500" indent="-571500">
              <a:lnSpc>
                <a:spcPct val="150000"/>
              </a:lnSpc>
              <a:buFont typeface="Arial" panose="020B0604020202020204" pitchFamily="34" charset="0"/>
              <a:buChar char="•"/>
            </a:pPr>
            <a:r>
              <a:rPr lang="en-MY" altLang="zh-CN" sz="3600" dirty="0">
                <a:solidFill>
                  <a:schemeClr val="bg1"/>
                </a:solidFill>
              </a:rPr>
              <a:t>Serverless</a:t>
            </a:r>
          </a:p>
          <a:p>
            <a:pPr marL="571500" indent="-571500">
              <a:lnSpc>
                <a:spcPct val="150000"/>
              </a:lnSpc>
              <a:buFont typeface="Arial" panose="020B0604020202020204" pitchFamily="34" charset="0"/>
              <a:buChar char="•"/>
            </a:pPr>
            <a:r>
              <a:rPr lang="en-MY" altLang="zh-CN" sz="3600" dirty="0">
                <a:solidFill>
                  <a:schemeClr val="bg1"/>
                </a:solidFill>
              </a:rPr>
              <a:t>Telegram Chatbot API</a:t>
            </a:r>
            <a:endParaRPr lang="en-US" altLang="zh-CN" sz="3600" dirty="0">
              <a:solidFill>
                <a:schemeClr val="bg1"/>
              </a:solidFill>
            </a:endParaRPr>
          </a:p>
        </p:txBody>
      </p:sp>
    </p:spTree>
    <p:extLst>
      <p:ext uri="{BB962C8B-B14F-4D97-AF65-F5344CB8AC3E}">
        <p14:creationId xmlns:p14="http://schemas.microsoft.com/office/powerpoint/2010/main" val="400461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extBox 2">
            <a:extLst>
              <a:ext uri="{FF2B5EF4-FFF2-40B4-BE49-F238E27FC236}">
                <a16:creationId xmlns:a16="http://schemas.microsoft.com/office/drawing/2014/main" id="{0AFCFBCE-9E5B-43F2-A021-965A676240BF}"/>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4" name="TextBox 3">
            <a:extLst>
              <a:ext uri="{FF2B5EF4-FFF2-40B4-BE49-F238E27FC236}">
                <a16:creationId xmlns:a16="http://schemas.microsoft.com/office/drawing/2014/main" id="{0F43C24B-E3FC-435A-B553-3C0984074F26}"/>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5" name="TextBox 4">
            <a:extLst>
              <a:ext uri="{FF2B5EF4-FFF2-40B4-BE49-F238E27FC236}">
                <a16:creationId xmlns:a16="http://schemas.microsoft.com/office/drawing/2014/main" id="{036BD7D2-93B4-4A0C-AB14-643E64743F67}"/>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6" name="TextBox 5">
            <a:extLst>
              <a:ext uri="{FF2B5EF4-FFF2-40B4-BE49-F238E27FC236}">
                <a16:creationId xmlns:a16="http://schemas.microsoft.com/office/drawing/2014/main" id="{773CDB06-1414-40F9-BF12-441F0A00E8DE}"/>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7" name="Rectangle: Rounded Corners 6">
            <a:extLst>
              <a:ext uri="{FF2B5EF4-FFF2-40B4-BE49-F238E27FC236}">
                <a16:creationId xmlns:a16="http://schemas.microsoft.com/office/drawing/2014/main" id="{B25C259E-AD5E-4A82-BFDF-54481AFDC2AE}"/>
              </a:ext>
            </a:extLst>
          </p:cNvPr>
          <p:cNvSpPr/>
          <p:nvPr/>
        </p:nvSpPr>
        <p:spPr>
          <a:xfrm>
            <a:off x="456709" y="5651794"/>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8" name="Straight Connector 7">
            <a:extLst>
              <a:ext uri="{FF2B5EF4-FFF2-40B4-BE49-F238E27FC236}">
                <a16:creationId xmlns:a16="http://schemas.microsoft.com/office/drawing/2014/main" id="{6C498C7F-A7D5-4D38-AE7B-8B3E99214851}"/>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2" descr="What Is Serverless?">
            <a:extLst>
              <a:ext uri="{FF2B5EF4-FFF2-40B4-BE49-F238E27FC236}">
                <a16:creationId xmlns:a16="http://schemas.microsoft.com/office/drawing/2014/main" id="{18C24CFD-4857-4F38-8AEA-2248AFDFF7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398"/>
          <a:stretch/>
        </p:blipFill>
        <p:spPr bwMode="auto">
          <a:xfrm>
            <a:off x="4728313" y="2497647"/>
            <a:ext cx="6966662" cy="39021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C9007476-3341-499A-B02F-2DEA3D087DE5}"/>
              </a:ext>
            </a:extLst>
          </p:cNvPr>
          <p:cNvSpPr/>
          <p:nvPr/>
        </p:nvSpPr>
        <p:spPr>
          <a:xfrm>
            <a:off x="10227733" y="2735306"/>
            <a:ext cx="1405468" cy="3318933"/>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Title 3">
            <a:extLst>
              <a:ext uri="{FF2B5EF4-FFF2-40B4-BE49-F238E27FC236}">
                <a16:creationId xmlns:a16="http://schemas.microsoft.com/office/drawing/2014/main" id="{C5341145-BB1C-4BCC-A1E8-5C168DA77D5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118112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3">
            <a:extLst>
              <a:ext uri="{FF2B5EF4-FFF2-40B4-BE49-F238E27FC236}">
                <a16:creationId xmlns:a16="http://schemas.microsoft.com/office/drawing/2014/main" id="{BA291C26-A10D-4A6A-9C66-B944EC83562B}"/>
              </a:ext>
            </a:extLst>
          </p:cNvPr>
          <p:cNvSpPr txBox="1">
            <a:spLocks/>
          </p:cNvSpPr>
          <p:nvPr/>
        </p:nvSpPr>
        <p:spPr>
          <a:xfrm>
            <a:off x="869769" y="542409"/>
            <a:ext cx="10591800" cy="1325563"/>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endParaRPr lang="en-US" kern="0" dirty="0">
              <a:solidFill>
                <a:schemeClr val="bg1"/>
              </a:solidFill>
            </a:endParaRPr>
          </a:p>
        </p:txBody>
      </p:sp>
      <p:sp>
        <p:nvSpPr>
          <p:cNvPr id="4" name="Content Placeholder 2">
            <a:extLst>
              <a:ext uri="{FF2B5EF4-FFF2-40B4-BE49-F238E27FC236}">
                <a16:creationId xmlns:a16="http://schemas.microsoft.com/office/drawing/2014/main" id="{60B05A9F-174A-46F7-8C5F-2DA1BBA5A22F}"/>
              </a:ext>
            </a:extLst>
          </p:cNvPr>
          <p:cNvSpPr txBox="1">
            <a:spLocks/>
          </p:cNvSpPr>
          <p:nvPr/>
        </p:nvSpPr>
        <p:spPr>
          <a:xfrm>
            <a:off x="800100" y="196425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l">
              <a:lnSpc>
                <a:spcPct val="150000"/>
              </a:lnSpc>
              <a:buClr>
                <a:schemeClr val="bg1"/>
              </a:buClr>
              <a:buFont typeface="Arial" panose="020B0604020202020204" pitchFamily="34" charset="0"/>
              <a:buChar char="•"/>
            </a:pPr>
            <a:r>
              <a:rPr lang="zh-CN" altLang="en-US" sz="2800" kern="0" dirty="0">
                <a:solidFill>
                  <a:schemeClr val="bg1"/>
                </a:solidFill>
              </a:rPr>
              <a:t>函式（</a:t>
            </a:r>
            <a:r>
              <a:rPr lang="en-MY" altLang="zh-CN" sz="2800" kern="0" dirty="0">
                <a:solidFill>
                  <a:schemeClr val="bg1"/>
                </a:solidFill>
              </a:rPr>
              <a:t>Independent, Server-side, Logical functions</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無狀態（</a:t>
            </a:r>
            <a:r>
              <a:rPr lang="en-MY" altLang="zh-CN" sz="2800" kern="0" dirty="0">
                <a:solidFill>
                  <a:schemeClr val="bg1"/>
                </a:solidFill>
              </a:rPr>
              <a:t>Stateless</a:t>
            </a:r>
            <a:r>
              <a:rPr lang="zh-CN" altLang="en-US" sz="2800" kern="0" dirty="0">
                <a:solidFill>
                  <a:schemeClr val="bg1"/>
                </a:solidFill>
              </a:rPr>
              <a:t>）</a:t>
            </a:r>
            <a:endParaRPr lang="en-MY"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來得很快，去得也快（</a:t>
            </a:r>
            <a:r>
              <a:rPr lang="en-MY" altLang="zh-CN" sz="2800" kern="0" dirty="0">
                <a:solidFill>
                  <a:schemeClr val="bg1"/>
                </a:solidFill>
              </a:rPr>
              <a:t>Ephemeral</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事件驅動（</a:t>
            </a:r>
            <a:r>
              <a:rPr lang="en-MY" altLang="zh-CN" sz="2800" kern="0" dirty="0">
                <a:solidFill>
                  <a:schemeClr val="bg1"/>
                </a:solidFill>
              </a:rPr>
              <a:t>Event-triggered</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擴展性高（</a:t>
            </a:r>
            <a:r>
              <a:rPr lang="en-MY" altLang="zh-CN" sz="2800" kern="0" dirty="0">
                <a:solidFill>
                  <a:schemeClr val="bg1"/>
                </a:solidFill>
              </a:rPr>
              <a:t>Scalable by default</a:t>
            </a:r>
            <a:r>
              <a:rPr lang="zh-CN" altLang="en-US" sz="2800" kern="0" dirty="0">
                <a:solidFill>
                  <a:schemeClr val="bg1"/>
                </a:solidFill>
              </a:rPr>
              <a:t>）</a:t>
            </a:r>
            <a:endParaRPr lang="en-US" altLang="zh-CN" sz="2800" kern="0" dirty="0">
              <a:solidFill>
                <a:schemeClr val="bg1"/>
              </a:solidFill>
            </a:endParaRPr>
          </a:p>
        </p:txBody>
      </p:sp>
      <p:sp>
        <p:nvSpPr>
          <p:cNvPr id="5" name="Title 3">
            <a:extLst>
              <a:ext uri="{FF2B5EF4-FFF2-40B4-BE49-F238E27FC236}">
                <a16:creationId xmlns:a16="http://schemas.microsoft.com/office/drawing/2014/main" id="{E8289919-1D08-4D88-9286-435164EC264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altLang="zh-TW" kern="0" dirty="0">
                <a:solidFill>
                  <a:schemeClr val="bg1"/>
                </a:solidFill>
              </a:rPr>
              <a:t>Function as a Service(</a:t>
            </a:r>
            <a:r>
              <a:rPr lang="en-US" altLang="zh-TW" kern="0" dirty="0" err="1">
                <a:solidFill>
                  <a:schemeClr val="bg1"/>
                </a:solidFill>
              </a:rPr>
              <a:t>FaaS</a:t>
            </a:r>
            <a:r>
              <a:rPr lang="en-US" altLang="zh-TW" kern="0" dirty="0">
                <a:solidFill>
                  <a:schemeClr val="bg1"/>
                </a:solidFill>
              </a:rPr>
              <a:t>)</a:t>
            </a:r>
          </a:p>
        </p:txBody>
      </p:sp>
    </p:spTree>
    <p:extLst>
      <p:ext uri="{BB962C8B-B14F-4D97-AF65-F5344CB8AC3E}">
        <p14:creationId xmlns:p14="http://schemas.microsoft.com/office/powerpoint/2010/main" val="88887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5" name="Picture 4">
            <a:extLst>
              <a:ext uri="{FF2B5EF4-FFF2-40B4-BE49-F238E27FC236}">
                <a16:creationId xmlns:a16="http://schemas.microsoft.com/office/drawing/2014/main" id="{61EBBCA6-45A2-4D22-BB0F-DD48C26A05BF}"/>
              </a:ext>
            </a:extLst>
          </p:cNvPr>
          <p:cNvPicPr>
            <a:picLocks noChangeAspect="1"/>
          </p:cNvPicPr>
          <p:nvPr/>
        </p:nvPicPr>
        <p:blipFill>
          <a:blip r:embed="rId3"/>
          <a:stretch>
            <a:fillRect/>
          </a:stretch>
        </p:blipFill>
        <p:spPr>
          <a:xfrm>
            <a:off x="825639" y="0"/>
            <a:ext cx="10540721" cy="6747122"/>
          </a:xfrm>
          <a:prstGeom prst="rect">
            <a:avLst/>
          </a:prstGeom>
        </p:spPr>
      </p:pic>
    </p:spTree>
    <p:extLst>
      <p:ext uri="{BB962C8B-B14F-4D97-AF65-F5344CB8AC3E}">
        <p14:creationId xmlns:p14="http://schemas.microsoft.com/office/powerpoint/2010/main" val="142807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6" name="Picture 5">
            <a:extLst>
              <a:ext uri="{FF2B5EF4-FFF2-40B4-BE49-F238E27FC236}">
                <a16:creationId xmlns:a16="http://schemas.microsoft.com/office/drawing/2014/main" id="{7D0BEC45-9520-4E86-BC55-1BFDB08019AF}"/>
              </a:ext>
            </a:extLst>
          </p:cNvPr>
          <p:cNvPicPr>
            <a:picLocks noChangeAspect="1"/>
          </p:cNvPicPr>
          <p:nvPr/>
        </p:nvPicPr>
        <p:blipFill>
          <a:blip r:embed="rId3"/>
          <a:stretch>
            <a:fillRect/>
          </a:stretch>
        </p:blipFill>
        <p:spPr>
          <a:xfrm>
            <a:off x="825639" y="1359039"/>
            <a:ext cx="10529990" cy="4139921"/>
          </a:xfrm>
          <a:prstGeom prst="rect">
            <a:avLst/>
          </a:prstGeom>
        </p:spPr>
      </p:pic>
    </p:spTree>
    <p:extLst>
      <p:ext uri="{BB962C8B-B14F-4D97-AF65-F5344CB8AC3E}">
        <p14:creationId xmlns:p14="http://schemas.microsoft.com/office/powerpoint/2010/main" val="251906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686356" y="2028637"/>
            <a:ext cx="6819287"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Telegram</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Chatbot API</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66799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21EF37C-9D0D-4BE4-A921-1BD981566AD8}"/>
              </a:ext>
            </a:extLst>
          </p:cNvPr>
          <p:cNvSpPr txBox="1">
            <a:spLocks/>
          </p:cNvSpPr>
          <p:nvPr/>
        </p:nvSpPr>
        <p:spPr>
          <a:xfrm>
            <a:off x="800100" y="1617227"/>
            <a:ext cx="10515600" cy="4351338"/>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lnSpc>
                <a:spcPct val="210000"/>
              </a:lnSpc>
            </a:pPr>
            <a:r>
              <a:rPr lang="en-US" altLang="zh-TW" kern="0" dirty="0">
                <a:solidFill>
                  <a:schemeClr val="bg1"/>
                </a:solidFill>
                <a:latin typeface="DengXian" panose="02010600030101010101" pitchFamily="2" charset="-122"/>
                <a:ea typeface="DengXian" panose="02010600030101010101" pitchFamily="2" charset="-122"/>
              </a:rPr>
              <a:t>Telegram </a:t>
            </a:r>
            <a:r>
              <a:rPr lang="zh-TW" altLang="en-US" kern="0" dirty="0">
                <a:solidFill>
                  <a:schemeClr val="bg1"/>
                </a:solidFill>
                <a:latin typeface="DengXian" panose="02010600030101010101" pitchFamily="2" charset="-122"/>
                <a:ea typeface="DengXian" panose="02010600030101010101" pitchFamily="2" charset="-122"/>
              </a:rPr>
              <a:t>是跨平台的即時通訊軟體，其用戶端是自由及開放</a:t>
            </a:r>
            <a:endParaRPr lang="en-US" altLang="zh-TW" kern="0" dirty="0">
              <a:solidFill>
                <a:schemeClr val="bg1"/>
              </a:solidFill>
              <a:latin typeface="DengXian" panose="02010600030101010101" pitchFamily="2" charset="-122"/>
              <a:ea typeface="DengXian" panose="02010600030101010101" pitchFamily="2" charset="-122"/>
            </a:endParaRPr>
          </a:p>
          <a:p>
            <a:pPr algn="l">
              <a:lnSpc>
                <a:spcPct val="210000"/>
              </a:lnSpc>
            </a:pPr>
            <a:r>
              <a:rPr lang="zh-TW" altLang="en-US" kern="0" dirty="0">
                <a:solidFill>
                  <a:schemeClr val="bg1"/>
                </a:solidFill>
                <a:latin typeface="DengXian" panose="02010600030101010101" pitchFamily="2" charset="-122"/>
                <a:ea typeface="DengXian" panose="02010600030101010101" pitchFamily="2" charset="-122"/>
              </a:rPr>
              <a:t>原始碼軟體，但伺服器是專有軟體。使用者可以相互交換加</a:t>
            </a:r>
            <a:endParaRPr lang="en-US" altLang="zh-TW" kern="0" dirty="0">
              <a:solidFill>
                <a:schemeClr val="bg1"/>
              </a:solidFill>
              <a:latin typeface="DengXian" panose="02010600030101010101" pitchFamily="2" charset="-122"/>
              <a:ea typeface="DengXian" panose="02010600030101010101" pitchFamily="2" charset="-122"/>
            </a:endParaRPr>
          </a:p>
          <a:p>
            <a:pPr algn="l">
              <a:lnSpc>
                <a:spcPct val="210000"/>
              </a:lnSpc>
            </a:pPr>
            <a:r>
              <a:rPr lang="zh-TW" altLang="en-US" kern="0" dirty="0">
                <a:solidFill>
                  <a:schemeClr val="bg1"/>
                </a:solidFill>
                <a:latin typeface="DengXian" panose="02010600030101010101" pitchFamily="2" charset="-122"/>
                <a:ea typeface="DengXian" panose="02010600030101010101" pitchFamily="2" charset="-122"/>
              </a:rPr>
              <a:t>密與自毀訊息，傳送相片、影片等所有類型檔案。</a:t>
            </a:r>
            <a:endParaRPr lang="en-MY" altLang="zh-CN" kern="0" dirty="0">
              <a:solidFill>
                <a:schemeClr val="bg1"/>
              </a:solidFill>
              <a:latin typeface="DengXian" panose="02010600030101010101" pitchFamily="2" charset="-122"/>
              <a:ea typeface="DengXian" panose="02010600030101010101" pitchFamily="2" charset="-122"/>
            </a:endParaRPr>
          </a:p>
          <a:p>
            <a:pPr algn="l"/>
            <a:endParaRPr lang="en-MY" altLang="zh-CN" kern="0" dirty="0">
              <a:solidFill>
                <a:schemeClr val="bg1"/>
              </a:solidFill>
              <a:latin typeface="DengXian" panose="02010600030101010101" pitchFamily="2" charset="-122"/>
              <a:ea typeface="DengXian" panose="02010600030101010101" pitchFamily="2" charset="-122"/>
            </a:endParaRPr>
          </a:p>
          <a:p>
            <a:pPr algn="l"/>
            <a:r>
              <a:rPr lang="en-MY" altLang="zh-CN" kern="0" dirty="0">
                <a:solidFill>
                  <a:schemeClr val="bg1"/>
                </a:solidFill>
                <a:latin typeface="DengXian" panose="02010600030101010101" pitchFamily="2" charset="-122"/>
                <a:ea typeface="DengXian" panose="02010600030101010101" pitchFamily="2" charset="-122"/>
              </a:rPr>
              <a:t>Telegram Login : </a:t>
            </a:r>
            <a:r>
              <a:rPr lang="en-MY" altLang="zh-CN" kern="0" dirty="0">
                <a:solidFill>
                  <a:schemeClr val="bg1"/>
                </a:solidFill>
                <a:latin typeface="DengXian" panose="02010600030101010101" pitchFamily="2" charset="-122"/>
                <a:ea typeface="DengXian" panose="02010600030101010101" pitchFamily="2" charset="-122"/>
                <a:hlinkClick r:id="rId3">
                  <a:extLst>
                    <a:ext uri="{A12FA001-AC4F-418D-AE19-62706E023703}">
                      <ahyp:hlinkClr xmlns:ahyp="http://schemas.microsoft.com/office/drawing/2018/hyperlinkcolor" val="tx"/>
                    </a:ext>
                  </a:extLst>
                </a:hlinkClick>
              </a:rPr>
              <a:t>https://web.telegram.org/#/login</a:t>
            </a:r>
            <a:r>
              <a:rPr lang="en-MY" altLang="zh-CN" kern="0" dirty="0">
                <a:solidFill>
                  <a:schemeClr val="bg1"/>
                </a:solidFill>
                <a:latin typeface="DengXian" panose="02010600030101010101" pitchFamily="2" charset="-122"/>
                <a:ea typeface="DengXian" panose="02010600030101010101" pitchFamily="2" charset="-122"/>
              </a:rPr>
              <a:t> </a:t>
            </a:r>
          </a:p>
          <a:p>
            <a:pPr algn="l"/>
            <a:endParaRPr lang="en-MY" altLang="zh-CN" kern="0" dirty="0">
              <a:solidFill>
                <a:schemeClr val="bg1"/>
              </a:solidFill>
              <a:latin typeface="DengXian" panose="02010600030101010101" pitchFamily="2" charset="-122"/>
              <a:ea typeface="DengXian" panose="02010600030101010101" pitchFamily="2" charset="-122"/>
            </a:endParaRPr>
          </a:p>
          <a:p>
            <a:pPr algn="l"/>
            <a:r>
              <a:rPr lang="en-MY" altLang="zh-CN" kern="0" dirty="0">
                <a:solidFill>
                  <a:schemeClr val="bg1"/>
                </a:solidFill>
                <a:latin typeface="DengXian" panose="02010600030101010101" pitchFamily="2" charset="-122"/>
                <a:ea typeface="DengXian" panose="02010600030101010101" pitchFamily="2" charset="-122"/>
              </a:rPr>
              <a:t>Telegram API Documentation : </a:t>
            </a:r>
            <a:r>
              <a:rPr lang="en-MY" altLang="zh-CN" kern="0" dirty="0">
                <a:solidFill>
                  <a:schemeClr val="bg1"/>
                </a:solidFill>
                <a:latin typeface="DengXian" panose="02010600030101010101" pitchFamily="2" charset="-122"/>
                <a:ea typeface="DengXian" panose="02010600030101010101" pitchFamily="2" charset="-122"/>
                <a:hlinkClick r:id="rId4">
                  <a:extLst>
                    <a:ext uri="{A12FA001-AC4F-418D-AE19-62706E023703}">
                      <ahyp:hlinkClr xmlns:ahyp="http://schemas.microsoft.com/office/drawing/2018/hyperlinkcolor" val="tx"/>
                    </a:ext>
                  </a:extLst>
                </a:hlinkClick>
              </a:rPr>
              <a:t>https://core.telegram.org/api</a:t>
            </a:r>
            <a:r>
              <a:rPr lang="en-MY" altLang="zh-CN" kern="0" dirty="0">
                <a:solidFill>
                  <a:schemeClr val="bg1"/>
                </a:solidFill>
                <a:latin typeface="DengXian" panose="02010600030101010101" pitchFamily="2" charset="-122"/>
                <a:ea typeface="DengXian" panose="02010600030101010101" pitchFamily="2" charset="-122"/>
              </a:rPr>
              <a:t> </a:t>
            </a:r>
          </a:p>
        </p:txBody>
      </p:sp>
      <p:pic>
        <p:nvPicPr>
          <p:cNvPr id="16" name="Picture 2" descr="Telegram - 维基百科，自由的百科全书">
            <a:extLst>
              <a:ext uri="{FF2B5EF4-FFF2-40B4-BE49-F238E27FC236}">
                <a16:creationId xmlns:a16="http://schemas.microsoft.com/office/drawing/2014/main" id="{E088AB19-E123-46F5-8D78-A3FE21A37E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0675" y="3429000"/>
            <a:ext cx="2181225"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itle 3">
            <a:extLst>
              <a:ext uri="{FF2B5EF4-FFF2-40B4-BE49-F238E27FC236}">
                <a16:creationId xmlns:a16="http://schemas.microsoft.com/office/drawing/2014/main" id="{F7BC546C-55E1-4E01-A348-9ED7E1F7E6D6}"/>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altLang="zh-TW" kern="0" dirty="0">
                <a:solidFill>
                  <a:schemeClr val="bg1"/>
                </a:solidFill>
              </a:rPr>
              <a:t>Telegram</a:t>
            </a:r>
            <a:endParaRPr lang="en-US" altLang="zh-TW" kern="0" dirty="0">
              <a:solidFill>
                <a:schemeClr val="bg1"/>
              </a:solidFill>
            </a:endParaRPr>
          </a:p>
        </p:txBody>
      </p:sp>
    </p:spTree>
    <p:extLst>
      <p:ext uri="{BB962C8B-B14F-4D97-AF65-F5344CB8AC3E}">
        <p14:creationId xmlns:p14="http://schemas.microsoft.com/office/powerpoint/2010/main" val="2628132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F17491A-9AD8-4201-B262-E6D8FB1DE02F}"/>
              </a:ext>
            </a:extLst>
          </p:cNvPr>
          <p:cNvSpPr txBox="1">
            <a:spLocks/>
          </p:cNvSpPr>
          <p:nvPr/>
        </p:nvSpPr>
        <p:spPr>
          <a:xfrm>
            <a:off x="838199" y="2368549"/>
            <a:ext cx="10515599" cy="38084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r>
              <a:rPr lang="zh-CN" altLang="en-US" kern="0" dirty="0">
                <a:solidFill>
                  <a:schemeClr val="bg1"/>
                </a:solidFill>
              </a:rPr>
              <a:t>在</a:t>
            </a:r>
            <a:r>
              <a:rPr lang="en-MY" altLang="zh-CN" kern="0" dirty="0">
                <a:solidFill>
                  <a:schemeClr val="bg1"/>
                </a:solidFill>
              </a:rPr>
              <a:t> Telegram </a:t>
            </a:r>
            <a:r>
              <a:rPr lang="zh-CN" altLang="en-US" kern="0" dirty="0">
                <a:solidFill>
                  <a:schemeClr val="bg1"/>
                </a:solidFill>
              </a:rPr>
              <a:t>欄位輸入</a:t>
            </a:r>
            <a:r>
              <a:rPr lang="en-US" altLang="zh-CN" kern="0" dirty="0">
                <a:solidFill>
                  <a:schemeClr val="bg1"/>
                </a:solidFill>
              </a:rPr>
              <a:t>【</a:t>
            </a:r>
            <a:r>
              <a:rPr lang="en-US" altLang="zh-CN" kern="0" dirty="0" err="1">
                <a:solidFill>
                  <a:schemeClr val="bg1"/>
                </a:solidFill>
              </a:rPr>
              <a:t>BotFather</a:t>
            </a:r>
            <a:r>
              <a:rPr lang="en-US" altLang="zh-CN" kern="0" dirty="0">
                <a:solidFill>
                  <a:schemeClr val="bg1"/>
                </a:solidFill>
              </a:rPr>
              <a:t>】</a:t>
            </a:r>
          </a:p>
          <a:p>
            <a:pPr indent="-457200" algn="l">
              <a:buFont typeface="+mj-lt"/>
              <a:buAutoNum type="arabicPeriod"/>
            </a:pPr>
            <a:endParaRPr lang="en-US" kern="0" dirty="0">
              <a:solidFill>
                <a:schemeClr val="bg1"/>
              </a:solidFill>
            </a:endParaRPr>
          </a:p>
          <a:p>
            <a:pPr indent="-457200" algn="l">
              <a:buFont typeface="+mj-lt"/>
              <a:buAutoNum type="arabicPeriod"/>
            </a:pPr>
            <a:endParaRPr lang="en-US" kern="0" dirty="0">
              <a:solidFill>
                <a:schemeClr val="bg1"/>
              </a:solidFill>
            </a:endParaRPr>
          </a:p>
        </p:txBody>
      </p:sp>
      <p:pic>
        <p:nvPicPr>
          <p:cNvPr id="7" name="Picture 6">
            <a:extLst>
              <a:ext uri="{FF2B5EF4-FFF2-40B4-BE49-F238E27FC236}">
                <a16:creationId xmlns:a16="http://schemas.microsoft.com/office/drawing/2014/main" id="{F8F37B8C-DDFD-4FE2-877F-3C2CA7A175CA}"/>
              </a:ext>
            </a:extLst>
          </p:cNvPr>
          <p:cNvPicPr>
            <a:picLocks noChangeAspect="1"/>
          </p:cNvPicPr>
          <p:nvPr/>
        </p:nvPicPr>
        <p:blipFill>
          <a:blip r:embed="rId3"/>
          <a:stretch>
            <a:fillRect/>
          </a:stretch>
        </p:blipFill>
        <p:spPr>
          <a:xfrm>
            <a:off x="895350" y="2940517"/>
            <a:ext cx="3801005" cy="733527"/>
          </a:xfrm>
          <a:prstGeom prst="rect">
            <a:avLst/>
          </a:prstGeom>
        </p:spPr>
      </p:pic>
      <p:pic>
        <p:nvPicPr>
          <p:cNvPr id="8" name="Picture 7">
            <a:extLst>
              <a:ext uri="{FF2B5EF4-FFF2-40B4-BE49-F238E27FC236}">
                <a16:creationId xmlns:a16="http://schemas.microsoft.com/office/drawing/2014/main" id="{03B57D12-A044-45E2-B7A4-A2BF13BA522F}"/>
              </a:ext>
            </a:extLst>
          </p:cNvPr>
          <p:cNvPicPr>
            <a:picLocks noChangeAspect="1"/>
          </p:cNvPicPr>
          <p:nvPr/>
        </p:nvPicPr>
        <p:blipFill>
          <a:blip r:embed="rId4"/>
          <a:stretch>
            <a:fillRect/>
          </a:stretch>
        </p:blipFill>
        <p:spPr>
          <a:xfrm>
            <a:off x="895350" y="5316474"/>
            <a:ext cx="4435019" cy="733527"/>
          </a:xfrm>
          <a:prstGeom prst="rect">
            <a:avLst/>
          </a:prstGeom>
        </p:spPr>
      </p:pic>
      <p:sp>
        <p:nvSpPr>
          <p:cNvPr id="9" name="Arrow: Right 8">
            <a:extLst>
              <a:ext uri="{FF2B5EF4-FFF2-40B4-BE49-F238E27FC236}">
                <a16:creationId xmlns:a16="http://schemas.microsoft.com/office/drawing/2014/main" id="{B36DB227-65E8-4BAD-BEF7-64497F3990DD}"/>
              </a:ext>
            </a:extLst>
          </p:cNvPr>
          <p:cNvSpPr/>
          <p:nvPr/>
        </p:nvSpPr>
        <p:spPr>
          <a:xfrm rot="5400000">
            <a:off x="2279080" y="4088890"/>
            <a:ext cx="1026674" cy="64088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pic>
        <p:nvPicPr>
          <p:cNvPr id="10" name="Picture 9">
            <a:extLst>
              <a:ext uri="{FF2B5EF4-FFF2-40B4-BE49-F238E27FC236}">
                <a16:creationId xmlns:a16="http://schemas.microsoft.com/office/drawing/2014/main" id="{780CE23C-F54B-49C0-A206-26752D380297}"/>
              </a:ext>
            </a:extLst>
          </p:cNvPr>
          <p:cNvPicPr>
            <a:picLocks noChangeAspect="1"/>
          </p:cNvPicPr>
          <p:nvPr/>
        </p:nvPicPr>
        <p:blipFill>
          <a:blip r:embed="rId5"/>
          <a:stretch>
            <a:fillRect/>
          </a:stretch>
        </p:blipFill>
        <p:spPr>
          <a:xfrm>
            <a:off x="7752622" y="2940517"/>
            <a:ext cx="3221305" cy="3483583"/>
          </a:xfrm>
          <a:prstGeom prst="rect">
            <a:avLst/>
          </a:prstGeom>
        </p:spPr>
      </p:pic>
      <p:sp>
        <p:nvSpPr>
          <p:cNvPr id="11" name="Content Placeholder 1">
            <a:extLst>
              <a:ext uri="{FF2B5EF4-FFF2-40B4-BE49-F238E27FC236}">
                <a16:creationId xmlns:a16="http://schemas.microsoft.com/office/drawing/2014/main" id="{671E67BD-9C59-4119-BFE7-F7144DF06522}"/>
              </a:ext>
            </a:extLst>
          </p:cNvPr>
          <p:cNvSpPr txBox="1">
            <a:spLocks/>
          </p:cNvSpPr>
          <p:nvPr/>
        </p:nvSpPr>
        <p:spPr>
          <a:xfrm>
            <a:off x="7495647" y="2316068"/>
            <a:ext cx="3735257" cy="124889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點擊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START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按鈕</a:t>
            </a: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p:txBody>
      </p:sp>
      <p:sp>
        <p:nvSpPr>
          <p:cNvPr id="12" name="Rectangle 11">
            <a:extLst>
              <a:ext uri="{FF2B5EF4-FFF2-40B4-BE49-F238E27FC236}">
                <a16:creationId xmlns:a16="http://schemas.microsoft.com/office/drawing/2014/main" id="{45785ED4-2750-43F9-A7DB-90206516750C}"/>
              </a:ext>
            </a:extLst>
          </p:cNvPr>
          <p:cNvSpPr/>
          <p:nvPr/>
        </p:nvSpPr>
        <p:spPr>
          <a:xfrm>
            <a:off x="1355333" y="3166854"/>
            <a:ext cx="3286125" cy="458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3" name="Rectangle 12">
            <a:extLst>
              <a:ext uri="{FF2B5EF4-FFF2-40B4-BE49-F238E27FC236}">
                <a16:creationId xmlns:a16="http://schemas.microsoft.com/office/drawing/2014/main" id="{63D34FA5-7EB0-47F4-9BD4-6B62DE532058}"/>
              </a:ext>
            </a:extLst>
          </p:cNvPr>
          <p:cNvSpPr/>
          <p:nvPr/>
        </p:nvSpPr>
        <p:spPr>
          <a:xfrm>
            <a:off x="7635737" y="5965703"/>
            <a:ext cx="3460888" cy="55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4" name="Title 3">
            <a:extLst>
              <a:ext uri="{FF2B5EF4-FFF2-40B4-BE49-F238E27FC236}">
                <a16:creationId xmlns:a16="http://schemas.microsoft.com/office/drawing/2014/main" id="{47CC6DF8-B84C-4696-B2A3-8D50D489DB6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01</a:t>
            </a:r>
          </a:p>
        </p:txBody>
      </p:sp>
    </p:spTree>
    <p:extLst>
      <p:ext uri="{BB962C8B-B14F-4D97-AF65-F5344CB8AC3E}">
        <p14:creationId xmlns:p14="http://schemas.microsoft.com/office/powerpoint/2010/main" val="405753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15" name="Content Placeholder 1">
            <a:extLst>
              <a:ext uri="{FF2B5EF4-FFF2-40B4-BE49-F238E27FC236}">
                <a16:creationId xmlns:a16="http://schemas.microsoft.com/office/drawing/2014/main" id="{9D078A10-7D32-47DC-A74C-4BE212F4ACE3}"/>
              </a:ext>
            </a:extLst>
          </p:cNvPr>
          <p:cNvSpPr txBox="1">
            <a:spLocks/>
          </p:cNvSpPr>
          <p:nvPr/>
        </p:nvSpPr>
        <p:spPr>
          <a:xfrm>
            <a:off x="462271" y="2005685"/>
            <a:ext cx="5191126" cy="38084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lnSpc>
                <a:spcPct val="150000"/>
              </a:lnSpc>
            </a:pPr>
            <a:r>
              <a:rPr lang="zh-CN" altLang="en-US" kern="0" dirty="0">
                <a:solidFill>
                  <a:schemeClr val="bg1"/>
                </a:solidFill>
              </a:rPr>
              <a:t>      在聊天欄位輸入</a:t>
            </a:r>
            <a:r>
              <a:rPr lang="en-US" altLang="zh-CN" kern="0" dirty="0">
                <a:solidFill>
                  <a:schemeClr val="bg1"/>
                </a:solidFill>
              </a:rPr>
              <a:t>【/</a:t>
            </a:r>
            <a:r>
              <a:rPr lang="en-US" altLang="zh-CN" kern="0" dirty="0" err="1">
                <a:solidFill>
                  <a:schemeClr val="bg1"/>
                </a:solidFill>
              </a:rPr>
              <a:t>newbot</a:t>
            </a:r>
            <a:r>
              <a:rPr lang="en-US" altLang="zh-CN" kern="0" dirty="0">
                <a:solidFill>
                  <a:schemeClr val="bg1"/>
                </a:solidFill>
              </a:rPr>
              <a:t>】</a:t>
            </a:r>
            <a:r>
              <a:rPr lang="zh-CN" altLang="en-US" kern="0" dirty="0">
                <a:solidFill>
                  <a:schemeClr val="bg1"/>
                </a:solidFill>
              </a:rPr>
              <a:t>，</a:t>
            </a:r>
            <a:br>
              <a:rPr lang="en-US" altLang="zh-CN" kern="0" dirty="0">
                <a:solidFill>
                  <a:schemeClr val="bg1"/>
                </a:solidFill>
              </a:rPr>
            </a:br>
            <a:r>
              <a:rPr lang="zh-CN" altLang="en-US" kern="0" dirty="0">
                <a:solidFill>
                  <a:schemeClr val="bg1"/>
                </a:solidFill>
              </a:rPr>
              <a:t>接著輸入你需要賦予機器人</a:t>
            </a:r>
            <a:br>
              <a:rPr lang="en-US" altLang="zh-CN" kern="0" dirty="0">
                <a:solidFill>
                  <a:schemeClr val="bg1"/>
                </a:solidFill>
              </a:rPr>
            </a:br>
            <a:r>
              <a:rPr lang="zh-CN" altLang="en-US" kern="0" dirty="0">
                <a:solidFill>
                  <a:schemeClr val="bg1"/>
                </a:solidFill>
              </a:rPr>
              <a:t>的名字，</a:t>
            </a:r>
            <a:r>
              <a:rPr lang="en-MY" altLang="zh-CN" kern="0" dirty="0">
                <a:solidFill>
                  <a:schemeClr val="bg1"/>
                </a:solidFill>
              </a:rPr>
              <a:t>Example:</a:t>
            </a:r>
            <a:br>
              <a:rPr lang="en-MY" altLang="zh-CN" kern="0" dirty="0">
                <a:solidFill>
                  <a:schemeClr val="bg1"/>
                </a:solidFill>
              </a:rPr>
            </a:br>
            <a:r>
              <a:rPr lang="en-US" altLang="zh-CN" kern="0" dirty="0">
                <a:solidFill>
                  <a:schemeClr val="bg1"/>
                </a:solidFill>
              </a:rPr>
              <a:t>【</a:t>
            </a:r>
            <a:r>
              <a:rPr lang="en-US" altLang="zh-CN" kern="0" dirty="0" err="1">
                <a:solidFill>
                  <a:schemeClr val="bg1"/>
                </a:solidFill>
              </a:rPr>
              <a:t>aws</a:t>
            </a:r>
            <a:r>
              <a:rPr lang="en-US" altLang="zh-CN" kern="0" dirty="0">
                <a:solidFill>
                  <a:schemeClr val="bg1"/>
                </a:solidFill>
              </a:rPr>
              <a:t>-educate-chatbot-</a:t>
            </a:r>
            <a:r>
              <a:rPr lang="en-US" altLang="zh-CN" kern="0" dirty="0" err="1">
                <a:solidFill>
                  <a:schemeClr val="bg1"/>
                </a:solidFill>
              </a:rPr>
              <a:t>wyne</a:t>
            </a:r>
            <a:r>
              <a:rPr lang="en-US" altLang="zh-CN" kern="0" dirty="0">
                <a:solidFill>
                  <a:schemeClr val="bg1"/>
                </a:solidFill>
              </a:rPr>
              <a:t>】</a:t>
            </a:r>
          </a:p>
          <a:p>
            <a:pPr indent="-457200" algn="l">
              <a:buFont typeface="+mj-lt"/>
              <a:buAutoNum type="arabicPeriod"/>
            </a:pPr>
            <a:endParaRPr lang="en-US" kern="0" dirty="0">
              <a:solidFill>
                <a:schemeClr val="bg1"/>
              </a:solidFill>
            </a:endParaRPr>
          </a:p>
          <a:p>
            <a:pPr indent="-457200" algn="l">
              <a:buFont typeface="+mj-lt"/>
              <a:buAutoNum type="arabicPeriod"/>
            </a:pPr>
            <a:endParaRPr lang="en-US" kern="0" dirty="0">
              <a:solidFill>
                <a:schemeClr val="bg1"/>
              </a:solidFill>
            </a:endParaRPr>
          </a:p>
        </p:txBody>
      </p:sp>
      <p:sp>
        <p:nvSpPr>
          <p:cNvPr id="17" name="Content Placeholder 1">
            <a:extLst>
              <a:ext uri="{FF2B5EF4-FFF2-40B4-BE49-F238E27FC236}">
                <a16:creationId xmlns:a16="http://schemas.microsoft.com/office/drawing/2014/main" id="{E375EB7F-59F9-474B-BBA7-6D3DC91ED7B2}"/>
              </a:ext>
            </a:extLst>
          </p:cNvPr>
          <p:cNvSpPr txBox="1">
            <a:spLocks/>
          </p:cNvSpPr>
          <p:nvPr/>
        </p:nvSpPr>
        <p:spPr>
          <a:xfrm>
            <a:off x="6378401" y="2005685"/>
            <a:ext cx="4735513" cy="44704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除了賦予機器人一個名字，它還需要被賦予一個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username</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，主要用於用戶查詢機器人所使用。</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Example</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b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b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r>
              <a:rPr kumimoji="0" lang="en-US" altLang="zh-CN" sz="2400" b="0" i="0" u="none" strike="noStrike" kern="1200" cap="none" spc="0" normalizeH="0" baseline="0" noProof="0" dirty="0" err="1">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aws_educate_chatbot_wyne_bot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p>
          <a:p>
            <a:pPr marL="0" marR="0" lvl="0" indent="0" defTabSz="914400" rtl="0" eaLnBrk="1" fontAlgn="auto" latinLnBrk="0" hangingPunct="1">
              <a:lnSpc>
                <a:spcPct val="150000"/>
              </a:lnSpc>
              <a:spcBef>
                <a:spcPts val="1000"/>
              </a:spcBef>
              <a:spcAft>
                <a:spcPts val="0"/>
              </a:spcAft>
              <a:buClrTx/>
              <a:buSzTx/>
              <a:buFontTx/>
              <a:buNone/>
              <a:tabLst/>
              <a:defRPr/>
            </a:pPr>
            <a:b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b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注意：結尾須加上</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_bot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a:p>
            <a:pPr marL="457200" marR="0" lvl="0" indent="-457200"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p:txBody>
      </p:sp>
      <p:grpSp>
        <p:nvGrpSpPr>
          <p:cNvPr id="18" name="Group 17">
            <a:extLst>
              <a:ext uri="{FF2B5EF4-FFF2-40B4-BE49-F238E27FC236}">
                <a16:creationId xmlns:a16="http://schemas.microsoft.com/office/drawing/2014/main" id="{F00A47FD-FE58-4E77-9898-99943DB43FEF}"/>
              </a:ext>
            </a:extLst>
          </p:cNvPr>
          <p:cNvGrpSpPr/>
          <p:nvPr/>
        </p:nvGrpSpPr>
        <p:grpSpPr>
          <a:xfrm>
            <a:off x="842963" y="4595707"/>
            <a:ext cx="4429744" cy="1962423"/>
            <a:chOff x="3881127" y="2671657"/>
            <a:chExt cx="4429744" cy="1962423"/>
          </a:xfrm>
        </p:grpSpPr>
        <p:pic>
          <p:nvPicPr>
            <p:cNvPr id="19" name="Picture 18">
              <a:extLst>
                <a:ext uri="{FF2B5EF4-FFF2-40B4-BE49-F238E27FC236}">
                  <a16:creationId xmlns:a16="http://schemas.microsoft.com/office/drawing/2014/main" id="{5F4B9C7F-E3F1-48FC-9681-BEDC3ED793A2}"/>
                </a:ext>
              </a:extLst>
            </p:cNvPr>
            <p:cNvPicPr>
              <a:picLocks noChangeAspect="1"/>
            </p:cNvPicPr>
            <p:nvPr/>
          </p:nvPicPr>
          <p:blipFill>
            <a:blip r:embed="rId3"/>
            <a:stretch>
              <a:fillRect/>
            </a:stretch>
          </p:blipFill>
          <p:spPr>
            <a:xfrm>
              <a:off x="3881128" y="2671657"/>
              <a:ext cx="4429743" cy="1514686"/>
            </a:xfrm>
            <a:prstGeom prst="rect">
              <a:avLst/>
            </a:prstGeom>
          </p:spPr>
        </p:pic>
        <p:pic>
          <p:nvPicPr>
            <p:cNvPr id="20" name="Picture 19">
              <a:extLst>
                <a:ext uri="{FF2B5EF4-FFF2-40B4-BE49-F238E27FC236}">
                  <a16:creationId xmlns:a16="http://schemas.microsoft.com/office/drawing/2014/main" id="{B569D11A-E021-4FE6-9E2F-EF45EA82DEAE}"/>
                </a:ext>
              </a:extLst>
            </p:cNvPr>
            <p:cNvPicPr>
              <a:picLocks noChangeAspect="1"/>
            </p:cNvPicPr>
            <p:nvPr/>
          </p:nvPicPr>
          <p:blipFill>
            <a:blip r:embed="rId4"/>
            <a:stretch>
              <a:fillRect/>
            </a:stretch>
          </p:blipFill>
          <p:spPr>
            <a:xfrm>
              <a:off x="3881127" y="4186343"/>
              <a:ext cx="4429743" cy="447737"/>
            </a:xfrm>
            <a:prstGeom prst="rect">
              <a:avLst/>
            </a:prstGeom>
          </p:spPr>
        </p:pic>
      </p:grpSp>
      <p:sp>
        <p:nvSpPr>
          <p:cNvPr id="21" name="Title 3">
            <a:extLst>
              <a:ext uri="{FF2B5EF4-FFF2-40B4-BE49-F238E27FC236}">
                <a16:creationId xmlns:a16="http://schemas.microsoft.com/office/drawing/2014/main" id="{1AAEF1E3-6F45-4DFC-B67F-C557099B2B7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02</a:t>
            </a:r>
          </a:p>
        </p:txBody>
      </p:sp>
    </p:spTree>
    <p:extLst>
      <p:ext uri="{BB962C8B-B14F-4D97-AF65-F5344CB8AC3E}">
        <p14:creationId xmlns:p14="http://schemas.microsoft.com/office/powerpoint/2010/main" val="45336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4" name="Picture 3">
            <a:extLst>
              <a:ext uri="{FF2B5EF4-FFF2-40B4-BE49-F238E27FC236}">
                <a16:creationId xmlns:a16="http://schemas.microsoft.com/office/drawing/2014/main" id="{5B4F4686-05C7-4858-9C42-D88851444EBC}"/>
              </a:ext>
            </a:extLst>
          </p:cNvPr>
          <p:cNvPicPr>
            <a:picLocks noChangeAspect="1"/>
          </p:cNvPicPr>
          <p:nvPr/>
        </p:nvPicPr>
        <p:blipFill>
          <a:blip r:embed="rId3"/>
          <a:stretch>
            <a:fillRect/>
          </a:stretch>
        </p:blipFill>
        <p:spPr>
          <a:xfrm>
            <a:off x="3640013" y="2758182"/>
            <a:ext cx="4911973" cy="3462538"/>
          </a:xfrm>
          <a:prstGeom prst="rect">
            <a:avLst/>
          </a:prstGeom>
        </p:spPr>
      </p:pic>
      <p:sp>
        <p:nvSpPr>
          <p:cNvPr id="5" name="Rectangle 4">
            <a:extLst>
              <a:ext uri="{FF2B5EF4-FFF2-40B4-BE49-F238E27FC236}">
                <a16:creationId xmlns:a16="http://schemas.microsoft.com/office/drawing/2014/main" id="{CA78A4F1-9DF0-438C-8637-857234591B7A}"/>
              </a:ext>
            </a:extLst>
          </p:cNvPr>
          <p:cNvSpPr/>
          <p:nvPr/>
        </p:nvSpPr>
        <p:spPr>
          <a:xfrm>
            <a:off x="3819525" y="3133726"/>
            <a:ext cx="2781300" cy="21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6" name="Rectangle 5">
            <a:extLst>
              <a:ext uri="{FF2B5EF4-FFF2-40B4-BE49-F238E27FC236}">
                <a16:creationId xmlns:a16="http://schemas.microsoft.com/office/drawing/2014/main" id="{17FE90DC-66FC-4498-A184-19A680A844A9}"/>
              </a:ext>
            </a:extLst>
          </p:cNvPr>
          <p:cNvSpPr/>
          <p:nvPr/>
        </p:nvSpPr>
        <p:spPr>
          <a:xfrm>
            <a:off x="3819525" y="4791076"/>
            <a:ext cx="3905250" cy="21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7" name="Speech Bubble: Rectangle with Corners Rounded 6">
            <a:extLst>
              <a:ext uri="{FF2B5EF4-FFF2-40B4-BE49-F238E27FC236}">
                <a16:creationId xmlns:a16="http://schemas.microsoft.com/office/drawing/2014/main" id="{DAD2CD3E-5945-4D9B-BE07-BFA2C059E5A0}"/>
              </a:ext>
            </a:extLst>
          </p:cNvPr>
          <p:cNvSpPr/>
          <p:nvPr/>
        </p:nvSpPr>
        <p:spPr>
          <a:xfrm>
            <a:off x="628650" y="3239554"/>
            <a:ext cx="2638425" cy="1103846"/>
          </a:xfrm>
          <a:prstGeom prst="wedgeRoundRectCallout">
            <a:avLst>
              <a:gd name="adj1" fmla="val 68971"/>
              <a:gd name="adj2" fmla="val -45552"/>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機器人鏈接</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點擊進入該機器人聊天界面！</a:t>
            </a:r>
            <a:endParaRPr kumimoji="0" lang="zh-TW" altLang="en-US"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Speech Bubble: Rectangle with Corners Rounded 7">
            <a:extLst>
              <a:ext uri="{FF2B5EF4-FFF2-40B4-BE49-F238E27FC236}">
                <a16:creationId xmlns:a16="http://schemas.microsoft.com/office/drawing/2014/main" id="{49861C11-84D8-4C7B-8587-2B7C5B5ADD5C}"/>
              </a:ext>
            </a:extLst>
          </p:cNvPr>
          <p:cNvSpPr/>
          <p:nvPr/>
        </p:nvSpPr>
        <p:spPr>
          <a:xfrm>
            <a:off x="9001124" y="3135833"/>
            <a:ext cx="3114676" cy="1695449"/>
          </a:xfrm>
          <a:prstGeom prst="wedgeRoundRectCallout">
            <a:avLst>
              <a:gd name="adj1" fmla="val -85346"/>
              <a:gd name="adj2" fmla="val 48945"/>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機器人金鑰</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 擁有該金鑰可對機器人進行操作，切勿發給任何人！</a:t>
            </a:r>
            <a:endParaRPr kumimoji="0" lang="zh-TW" altLang="en-US"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9" name="Title 3">
            <a:extLst>
              <a:ext uri="{FF2B5EF4-FFF2-40B4-BE49-F238E27FC236}">
                <a16:creationId xmlns:a16="http://schemas.microsoft.com/office/drawing/2014/main" id="{D5C9B130-5CAF-4849-815C-5567C2C2208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03</a:t>
            </a:r>
            <a:r>
              <a:rPr lang="zh-CN" altLang="en-US" sz="5400" kern="0" dirty="0">
                <a:solidFill>
                  <a:schemeClr val="bg1"/>
                </a:solidFill>
              </a:rPr>
              <a:t>（完成）</a:t>
            </a:r>
            <a:endParaRPr lang="en-US" altLang="zh-TW" kern="0" dirty="0">
              <a:solidFill>
                <a:schemeClr val="bg1"/>
              </a:solidFill>
            </a:endParaRPr>
          </a:p>
        </p:txBody>
      </p:sp>
    </p:spTree>
    <p:extLst>
      <p:ext uri="{BB962C8B-B14F-4D97-AF65-F5344CB8AC3E}">
        <p14:creationId xmlns:p14="http://schemas.microsoft.com/office/powerpoint/2010/main" val="380239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5003BC2-86A7-402E-A4E4-E7B8BE63A5E7}"/>
              </a:ext>
            </a:extLst>
          </p:cNvPr>
          <p:cNvSpPr/>
          <p:nvPr/>
        </p:nvSpPr>
        <p:spPr>
          <a:xfrm>
            <a:off x="1609724" y="2590527"/>
            <a:ext cx="3244541"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sz="4800" dirty="0">
                <a:solidFill>
                  <a:schemeClr val="bg1"/>
                </a:solidFill>
              </a:rPr>
              <a:t>Pooling</a:t>
            </a:r>
            <a:endParaRPr lang="zh-TW" altLang="en-US" sz="4800" dirty="0">
              <a:solidFill>
                <a:schemeClr val="bg1"/>
              </a:solidFill>
            </a:endParaRPr>
          </a:p>
        </p:txBody>
      </p:sp>
      <p:sp>
        <p:nvSpPr>
          <p:cNvPr id="8" name="Rectangle: Rounded Corners 7">
            <a:extLst>
              <a:ext uri="{FF2B5EF4-FFF2-40B4-BE49-F238E27FC236}">
                <a16:creationId xmlns:a16="http://schemas.microsoft.com/office/drawing/2014/main" id="{5EE78C9F-09EF-468E-973E-A8B2A12117EE}"/>
              </a:ext>
            </a:extLst>
          </p:cNvPr>
          <p:cNvSpPr/>
          <p:nvPr/>
        </p:nvSpPr>
        <p:spPr>
          <a:xfrm>
            <a:off x="7105650" y="2574653"/>
            <a:ext cx="3200400"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sz="4800" dirty="0">
                <a:solidFill>
                  <a:schemeClr val="bg1"/>
                </a:solidFill>
              </a:rPr>
              <a:t>Webhook</a:t>
            </a:r>
            <a:endParaRPr lang="zh-TW" altLang="en-US" sz="4800" dirty="0">
              <a:solidFill>
                <a:schemeClr val="bg1"/>
              </a:solidFill>
            </a:endParaRPr>
          </a:p>
        </p:txBody>
      </p:sp>
      <p:sp>
        <p:nvSpPr>
          <p:cNvPr id="9" name="TextBox 8">
            <a:extLst>
              <a:ext uri="{FF2B5EF4-FFF2-40B4-BE49-F238E27FC236}">
                <a16:creationId xmlns:a16="http://schemas.microsoft.com/office/drawing/2014/main" id="{DE524EB0-E294-439C-AACE-99E99D83AFA0}"/>
              </a:ext>
            </a:extLst>
          </p:cNvPr>
          <p:cNvSpPr txBox="1"/>
          <p:nvPr/>
        </p:nvSpPr>
        <p:spPr>
          <a:xfrm rot="1116506">
            <a:off x="8773961" y="2035815"/>
            <a:ext cx="2429254" cy="1323439"/>
          </a:xfrm>
          <a:prstGeom prst="rect">
            <a:avLst/>
          </a:prstGeom>
          <a:noFill/>
        </p:spPr>
        <p:txBody>
          <a:bodyPr wrap="square" rtlCol="0">
            <a:spAutoFit/>
          </a:bodyPr>
          <a:lstStyle/>
          <a:p>
            <a:pPr algn="ctr"/>
            <a:r>
              <a:rPr lang="zh-CN" altLang="en-US" sz="4000" b="1" dirty="0">
                <a:ln>
                  <a:solidFill>
                    <a:schemeClr val="bg1"/>
                  </a:solidFill>
                </a:ln>
                <a:solidFill>
                  <a:srgbClr val="FF0000"/>
                </a:solidFill>
              </a:rPr>
              <a:t>課程</a:t>
            </a:r>
            <a:endParaRPr lang="en-US" altLang="zh-CN" sz="4000" b="1" dirty="0">
              <a:ln>
                <a:solidFill>
                  <a:schemeClr val="bg1"/>
                </a:solidFill>
              </a:ln>
              <a:solidFill>
                <a:srgbClr val="FF0000"/>
              </a:solidFill>
            </a:endParaRPr>
          </a:p>
          <a:p>
            <a:pPr algn="ctr"/>
            <a:r>
              <a:rPr lang="zh-CN" altLang="en-US" sz="4000" b="1" dirty="0">
                <a:ln>
                  <a:solidFill>
                    <a:schemeClr val="bg1"/>
                  </a:solidFill>
                </a:ln>
                <a:solidFill>
                  <a:srgbClr val="FF0000"/>
                </a:solidFill>
              </a:rPr>
              <a:t>採用</a:t>
            </a:r>
            <a:endParaRPr lang="zh-TW" altLang="en-US" sz="4000" b="1" dirty="0">
              <a:ln>
                <a:solidFill>
                  <a:schemeClr val="bg1"/>
                </a:solidFill>
              </a:ln>
              <a:solidFill>
                <a:srgbClr val="FF0000"/>
              </a:solidFill>
            </a:endParaRPr>
          </a:p>
        </p:txBody>
      </p:sp>
      <p:sp>
        <p:nvSpPr>
          <p:cNvPr id="10" name="TextBox 9">
            <a:extLst>
              <a:ext uri="{FF2B5EF4-FFF2-40B4-BE49-F238E27FC236}">
                <a16:creationId xmlns:a16="http://schemas.microsoft.com/office/drawing/2014/main" id="{3B13D5C9-3203-40A8-8ECE-E939356A5ABE}"/>
              </a:ext>
            </a:extLst>
          </p:cNvPr>
          <p:cNvSpPr txBox="1"/>
          <p:nvPr/>
        </p:nvSpPr>
        <p:spPr>
          <a:xfrm>
            <a:off x="0" y="6384412"/>
            <a:ext cx="12781503" cy="338554"/>
          </a:xfrm>
          <a:prstGeom prst="rect">
            <a:avLst/>
          </a:prstGeom>
          <a:noFill/>
        </p:spPr>
        <p:txBody>
          <a:bodyPr wrap="square" rtlCol="0">
            <a:spAutoFit/>
          </a:bodyPr>
          <a:lstStyle/>
          <a:p>
            <a:r>
              <a:rPr lang="zh-CN" altLang="en-US" sz="1600" dirty="0">
                <a:solidFill>
                  <a:schemeClr val="bg1"/>
                </a:solidFill>
              </a:rPr>
              <a:t>溫馨提醒：若已使用 </a:t>
            </a:r>
            <a:r>
              <a:rPr lang="en-US" altLang="zh-CN" sz="1600" dirty="0">
                <a:solidFill>
                  <a:schemeClr val="bg1"/>
                </a:solidFill>
              </a:rPr>
              <a:t>Webhook </a:t>
            </a:r>
            <a:r>
              <a:rPr lang="zh-CN" altLang="en-US" sz="1600" dirty="0">
                <a:solidFill>
                  <a:schemeClr val="bg1"/>
                </a:solidFill>
              </a:rPr>
              <a:t>進行訂閱，在切換至 </a:t>
            </a:r>
            <a:r>
              <a:rPr lang="en-US" altLang="zh-CN" sz="1600" dirty="0">
                <a:solidFill>
                  <a:schemeClr val="bg1"/>
                </a:solidFill>
              </a:rPr>
              <a:t>Pooling </a:t>
            </a:r>
            <a:r>
              <a:rPr lang="zh-CN" altLang="en-US" sz="1600" dirty="0">
                <a:solidFill>
                  <a:schemeClr val="bg1"/>
                </a:solidFill>
              </a:rPr>
              <a:t>時，記得先使用 </a:t>
            </a:r>
            <a:r>
              <a:rPr lang="en-MY" altLang="zh-CN" sz="1600" dirty="0" err="1">
                <a:solidFill>
                  <a:schemeClr val="bg1"/>
                </a:solidFill>
              </a:rPr>
              <a:t>deleteWebhook</a:t>
            </a:r>
            <a:r>
              <a:rPr lang="en-MY" altLang="zh-CN" sz="1600" dirty="0">
                <a:solidFill>
                  <a:schemeClr val="bg1"/>
                </a:solidFill>
              </a:rPr>
              <a:t> </a:t>
            </a:r>
            <a:r>
              <a:rPr lang="zh-CN" altLang="en-US" sz="1600" dirty="0">
                <a:solidFill>
                  <a:schemeClr val="bg1"/>
                </a:solidFill>
              </a:rPr>
              <a:t>解除訂閱，然後再使用 </a:t>
            </a:r>
            <a:r>
              <a:rPr lang="en-MY" altLang="zh-CN" sz="1600" dirty="0">
                <a:solidFill>
                  <a:schemeClr val="bg1"/>
                </a:solidFill>
              </a:rPr>
              <a:t>Pooling.</a:t>
            </a:r>
            <a:endParaRPr lang="zh-TW" altLang="en-US" sz="1600" dirty="0">
              <a:solidFill>
                <a:schemeClr val="bg1"/>
              </a:solidFill>
            </a:endParaRPr>
          </a:p>
        </p:txBody>
      </p:sp>
      <p:sp>
        <p:nvSpPr>
          <p:cNvPr id="11" name="Title 3">
            <a:extLst>
              <a:ext uri="{FF2B5EF4-FFF2-40B4-BE49-F238E27FC236}">
                <a16:creationId xmlns:a16="http://schemas.microsoft.com/office/drawing/2014/main" id="{CD9C33B0-8519-4BED-8FFF-1F44FFF83CE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altLang="zh-TW" kern="0" dirty="0">
                <a:solidFill>
                  <a:schemeClr val="bg1"/>
                </a:solidFill>
              </a:rPr>
              <a:t>Telegram Update</a:t>
            </a:r>
            <a:endParaRPr lang="en-US" altLang="zh-TW" kern="0" dirty="0">
              <a:solidFill>
                <a:schemeClr val="bg1"/>
              </a:solidFill>
            </a:endParaRPr>
          </a:p>
        </p:txBody>
      </p:sp>
    </p:spTree>
    <p:extLst>
      <p:ext uri="{BB962C8B-B14F-4D97-AF65-F5344CB8AC3E}">
        <p14:creationId xmlns:p14="http://schemas.microsoft.com/office/powerpoint/2010/main" val="12883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Chatbot</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48692F9-B880-4269-A124-6950B8A0D09E}"/>
              </a:ext>
            </a:extLst>
          </p:cNvPr>
          <p:cNvSpPr txBox="1"/>
          <p:nvPr/>
        </p:nvSpPr>
        <p:spPr>
          <a:xfrm>
            <a:off x="838199" y="1748951"/>
            <a:ext cx="11063798" cy="584775"/>
          </a:xfrm>
          <a:prstGeom prst="rect">
            <a:avLst/>
          </a:prstGeom>
          <a:noFill/>
        </p:spPr>
        <p:txBody>
          <a:bodyPr wrap="square" rtlCol="0">
            <a:spAutoFit/>
          </a:bodyPr>
          <a:lstStyle/>
          <a:p>
            <a:r>
              <a:rPr lang="en-MY" altLang="zh-TW" sz="2400" dirty="0">
                <a:solidFill>
                  <a:schemeClr val="bg1"/>
                </a:solidFill>
              </a:rPr>
              <a:t>https://api.telegram.org/bot</a:t>
            </a:r>
            <a:r>
              <a:rPr lang="en-MY" altLang="zh-TW" sz="3200" dirty="0">
                <a:solidFill>
                  <a:srgbClr val="FF0000"/>
                </a:solidFill>
              </a:rPr>
              <a:t>&lt;EDIT YOUR TOKEN&gt;</a:t>
            </a:r>
            <a:r>
              <a:rPr lang="en-MY" altLang="zh-TW" sz="3200" dirty="0">
                <a:solidFill>
                  <a:schemeClr val="bg1"/>
                </a:solidFill>
              </a:rPr>
              <a:t>/</a:t>
            </a:r>
            <a:r>
              <a:rPr lang="en-MY" altLang="zh-TW" sz="3200" dirty="0">
                <a:solidFill>
                  <a:srgbClr val="00B0F0"/>
                </a:solidFill>
              </a:rPr>
              <a:t>&lt;METHODS&gt;</a:t>
            </a:r>
            <a:endParaRPr lang="en-MY" altLang="zh-TW" sz="2400" dirty="0">
              <a:solidFill>
                <a:srgbClr val="00B0F0"/>
              </a:solidFill>
            </a:endParaRPr>
          </a:p>
        </p:txBody>
      </p:sp>
      <p:sp>
        <p:nvSpPr>
          <p:cNvPr id="14" name="TextBox 13">
            <a:extLst>
              <a:ext uri="{FF2B5EF4-FFF2-40B4-BE49-F238E27FC236}">
                <a16:creationId xmlns:a16="http://schemas.microsoft.com/office/drawing/2014/main" id="{2EC1965E-EAE1-4C60-B24A-0B97E1B0FF43}"/>
              </a:ext>
            </a:extLst>
          </p:cNvPr>
          <p:cNvSpPr txBox="1"/>
          <p:nvPr/>
        </p:nvSpPr>
        <p:spPr>
          <a:xfrm>
            <a:off x="838199" y="2787809"/>
            <a:ext cx="11063798" cy="2031325"/>
          </a:xfrm>
          <a:prstGeom prst="rect">
            <a:avLst/>
          </a:prstGeom>
          <a:noFill/>
        </p:spPr>
        <p:txBody>
          <a:bodyPr wrap="none" rtlCol="0">
            <a:spAutoFit/>
          </a:bodyPr>
          <a:lstStyle/>
          <a:p>
            <a:r>
              <a:rPr lang="zh-CN" altLang="en-US" sz="3200" dirty="0">
                <a:solidFill>
                  <a:schemeClr val="bg1"/>
                </a:solidFill>
              </a:rPr>
              <a:t>範例：</a:t>
            </a:r>
            <a:endParaRPr lang="en-MY" altLang="zh-TW" sz="3200" dirty="0">
              <a:solidFill>
                <a:schemeClr val="bg1"/>
              </a:solidFill>
            </a:endParaRPr>
          </a:p>
          <a:p>
            <a:r>
              <a:rPr lang="en-MY" altLang="zh-TW" sz="2000" dirty="0">
                <a:solidFill>
                  <a:schemeClr val="bg1"/>
                </a:solidFill>
              </a:rPr>
              <a:t>ENTER YOUR TOKEN : 1417606263:AAElDjDs6lx1m7cRSjLTXtWemeShPKGWU1Q</a:t>
            </a:r>
          </a:p>
          <a:p>
            <a:r>
              <a:rPr lang="en-US" altLang="zh-CN" sz="2000" dirty="0">
                <a:solidFill>
                  <a:schemeClr val="bg1"/>
                </a:solidFill>
              </a:rPr>
              <a:t>METHODS</a:t>
            </a:r>
            <a:r>
              <a:rPr lang="en-MY" altLang="zh-CN" sz="2000" dirty="0">
                <a:solidFill>
                  <a:schemeClr val="bg1"/>
                </a:solidFill>
              </a:rPr>
              <a:t> : </a:t>
            </a:r>
            <a:r>
              <a:rPr lang="en-MY" altLang="zh-CN" sz="2000" dirty="0" err="1">
                <a:solidFill>
                  <a:schemeClr val="bg1"/>
                </a:solidFill>
              </a:rPr>
              <a:t>getUpdates</a:t>
            </a:r>
            <a:endParaRPr lang="en-MY" altLang="zh-CN" sz="2000" dirty="0">
              <a:solidFill>
                <a:schemeClr val="bg1"/>
              </a:solidFill>
            </a:endParaRPr>
          </a:p>
          <a:p>
            <a:endParaRPr lang="en-MY" altLang="zh-TW" dirty="0">
              <a:solidFill>
                <a:schemeClr val="bg1"/>
              </a:solidFill>
            </a:endParaRPr>
          </a:p>
          <a:p>
            <a:r>
              <a:rPr lang="en-MY" altLang="zh-TW" dirty="0">
                <a:solidFill>
                  <a:schemeClr val="bg1"/>
                </a:solidFill>
              </a:rPr>
              <a:t>LINK : https://api.telegram.org/bot1417606263:AAElDjDs6lx1m7cRSjLTXtWemeShPKGWU1Q/</a:t>
            </a:r>
            <a:r>
              <a:rPr lang="en-MY" altLang="zh-CN" dirty="0">
                <a:solidFill>
                  <a:schemeClr val="bg1"/>
                </a:solidFill>
              </a:rPr>
              <a:t>getUpdates</a:t>
            </a:r>
          </a:p>
          <a:p>
            <a:endParaRPr lang="en-MY" altLang="zh-TW" dirty="0">
              <a:solidFill>
                <a:schemeClr val="bg1"/>
              </a:solidFill>
            </a:endParaRPr>
          </a:p>
        </p:txBody>
      </p:sp>
      <p:graphicFrame>
        <p:nvGraphicFramePr>
          <p:cNvPr id="15" name="Diagram 14">
            <a:extLst>
              <a:ext uri="{FF2B5EF4-FFF2-40B4-BE49-F238E27FC236}">
                <a16:creationId xmlns:a16="http://schemas.microsoft.com/office/drawing/2014/main" id="{5DEFD9BB-54E5-41BD-B9AC-C46987687DC3}"/>
              </a:ext>
            </a:extLst>
          </p:cNvPr>
          <p:cNvGraphicFramePr/>
          <p:nvPr>
            <p:extLst>
              <p:ext uri="{D42A27DB-BD31-4B8C-83A1-F6EECF244321}">
                <p14:modId xmlns:p14="http://schemas.microsoft.com/office/powerpoint/2010/main" val="405746201"/>
              </p:ext>
            </p:extLst>
          </p:nvPr>
        </p:nvGraphicFramePr>
        <p:xfrm>
          <a:off x="838199" y="4942292"/>
          <a:ext cx="9932463"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3">
            <a:extLst>
              <a:ext uri="{FF2B5EF4-FFF2-40B4-BE49-F238E27FC236}">
                <a16:creationId xmlns:a16="http://schemas.microsoft.com/office/drawing/2014/main" id="{917CF1A1-BFA5-4FCC-B12B-19AF20826F1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TW" dirty="0">
                <a:solidFill>
                  <a:schemeClr val="bg1"/>
                </a:solidFill>
              </a:rPr>
              <a:t>Telegram </a:t>
            </a:r>
            <a:r>
              <a:rPr lang="en-US" altLang="zh-CN" dirty="0">
                <a:solidFill>
                  <a:schemeClr val="bg1"/>
                </a:solidFill>
              </a:rPr>
              <a:t>API </a:t>
            </a:r>
            <a:r>
              <a:rPr lang="zh-CN" altLang="en-US" dirty="0">
                <a:solidFill>
                  <a:schemeClr val="bg1"/>
                </a:solidFill>
              </a:rPr>
              <a:t>基礎組成</a:t>
            </a:r>
            <a:endParaRPr lang="en-US" altLang="zh-TW" kern="0" dirty="0">
              <a:solidFill>
                <a:schemeClr val="bg1"/>
              </a:solidFill>
            </a:endParaRPr>
          </a:p>
        </p:txBody>
      </p:sp>
    </p:spTree>
    <p:extLst>
      <p:ext uri="{BB962C8B-B14F-4D97-AF65-F5344CB8AC3E}">
        <p14:creationId xmlns:p14="http://schemas.microsoft.com/office/powerpoint/2010/main" val="401660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2" descr="How To Zip A File In Windows And Mac? [Easy Steps To Zip Files]">
            <a:hlinkClick r:id="rId2"/>
            <a:extLst>
              <a:ext uri="{FF2B5EF4-FFF2-40B4-BE49-F238E27FC236}">
                <a16:creationId xmlns:a16="http://schemas.microsoft.com/office/drawing/2014/main" id="{DF1BF4ED-509C-4766-B5A4-0F759CCCC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858750" cy="7162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5388622-DCBD-4008-98CB-D228A9C17ADC}"/>
              </a:ext>
            </a:extLst>
          </p:cNvPr>
          <p:cNvSpPr txBox="1"/>
          <p:nvPr/>
        </p:nvSpPr>
        <p:spPr>
          <a:xfrm>
            <a:off x="1802549" y="5903893"/>
            <a:ext cx="8281490" cy="954107"/>
          </a:xfrm>
          <a:prstGeom prst="rect">
            <a:avLst/>
          </a:prstGeom>
          <a:noFill/>
        </p:spPr>
        <p:txBody>
          <a:bodyPr wrap="square" rtlCol="0">
            <a:spAutoFit/>
          </a:bodyPr>
          <a:lstStyle/>
          <a:p>
            <a:pPr algn="ctr"/>
            <a:r>
              <a:rPr lang="en-MY" altLang="zh-TW" sz="2800" b="1" dirty="0">
                <a:solidFill>
                  <a:srgbClr val="FF0000"/>
                </a:solidFill>
              </a:rPr>
              <a:t>Google Drive </a:t>
            </a:r>
            <a:r>
              <a:rPr lang="en-MY" altLang="zh-TW" sz="2800" b="1" dirty="0"/>
              <a:t>– </a:t>
            </a:r>
            <a:r>
              <a:rPr lang="en-MY" altLang="zh-TW" sz="2800" b="1" dirty="0">
                <a:solidFill>
                  <a:srgbClr val="00B0F0"/>
                </a:solidFill>
              </a:rPr>
              <a:t>Zip File</a:t>
            </a:r>
          </a:p>
          <a:p>
            <a:pPr algn="ctr"/>
            <a:r>
              <a:rPr lang="zh-CN" altLang="en-US" sz="2800" b="1" dirty="0"/>
              <a:t>（</a:t>
            </a:r>
            <a:r>
              <a:rPr lang="en-MY" altLang="zh-CN" sz="2800" b="1" dirty="0" err="1"/>
              <a:t>aws</a:t>
            </a:r>
            <a:r>
              <a:rPr lang="en-MY" altLang="zh-CN" sz="2800" b="1" dirty="0"/>
              <a:t>-educate-</a:t>
            </a:r>
            <a:r>
              <a:rPr lang="en-MY" altLang="zh-CN" sz="2800" b="1" dirty="0" err="1"/>
              <a:t>amb</a:t>
            </a:r>
            <a:r>
              <a:rPr lang="en-MY" altLang="zh-CN" sz="2800" b="1" dirty="0"/>
              <a:t>-day-chatbot</a:t>
            </a:r>
            <a:r>
              <a:rPr lang="zh-CN" altLang="en-US" sz="2800" b="1" dirty="0"/>
              <a:t>）</a:t>
            </a:r>
            <a:endParaRPr lang="zh-TW" altLang="en-US" sz="2800" b="1" dirty="0"/>
          </a:p>
        </p:txBody>
      </p:sp>
    </p:spTree>
    <p:extLst>
      <p:ext uri="{BB962C8B-B14F-4D97-AF65-F5344CB8AC3E}">
        <p14:creationId xmlns:p14="http://schemas.microsoft.com/office/powerpoint/2010/main" val="224414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96D2E5C-F117-41B8-8067-00B9A46AA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33" y="1979984"/>
            <a:ext cx="10884733"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6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1F8E49D-D44B-4402-AEF8-1816513AD90E}"/>
              </a:ext>
            </a:extLst>
          </p:cNvPr>
          <p:cNvSpPr txBox="1"/>
          <p:nvPr/>
        </p:nvSpPr>
        <p:spPr>
          <a:xfrm>
            <a:off x="800100" y="1421273"/>
            <a:ext cx="10829192" cy="5145063"/>
          </a:xfrm>
          <a:prstGeom prst="rect">
            <a:avLst/>
          </a:prstGeom>
          <a:noFill/>
        </p:spPr>
        <p:txBody>
          <a:bodyPr wrap="square" rtlCol="0">
            <a:spAutoFit/>
          </a:bodyPr>
          <a:lstStyle/>
          <a:p>
            <a:pPr marL="457200" indent="-457200">
              <a:lnSpc>
                <a:spcPct val="200000"/>
              </a:lnSpc>
              <a:buAutoNum type="arabicPeriod"/>
            </a:pPr>
            <a:r>
              <a:rPr lang="zh-CN" altLang="en-US" sz="2400" dirty="0">
                <a:solidFill>
                  <a:schemeClr val="bg1"/>
                </a:solidFill>
              </a:rPr>
              <a:t>建立 </a:t>
            </a:r>
            <a:r>
              <a:rPr lang="en-US" altLang="zh-CN" sz="2400" dirty="0">
                <a:solidFill>
                  <a:schemeClr val="bg1"/>
                </a:solidFill>
              </a:rPr>
              <a:t>Lambda</a:t>
            </a:r>
          </a:p>
          <a:p>
            <a:pPr marL="457200" indent="-457200">
              <a:lnSpc>
                <a:spcPct val="200000"/>
              </a:lnSpc>
              <a:buAutoNum type="arabicPeriod"/>
            </a:pPr>
            <a:r>
              <a:rPr lang="zh-CN" altLang="en-US" sz="2400" dirty="0">
                <a:solidFill>
                  <a:schemeClr val="bg1"/>
                </a:solidFill>
              </a:rPr>
              <a:t>上傳您的程式碼 </a:t>
            </a:r>
            <a:r>
              <a:rPr lang="en-US" altLang="zh-CN" sz="2400" dirty="0">
                <a:solidFill>
                  <a:schemeClr val="bg1"/>
                </a:solidFill>
              </a:rPr>
              <a:t>zip </a:t>
            </a:r>
            <a:r>
              <a:rPr lang="zh-CN" altLang="en-US" sz="2400" dirty="0">
                <a:solidFill>
                  <a:schemeClr val="bg1"/>
                </a:solidFill>
              </a:rPr>
              <a:t>文件（</a:t>
            </a:r>
            <a:r>
              <a:rPr lang="en-MY" altLang="zh-CN" sz="2400" dirty="0">
                <a:solidFill>
                  <a:schemeClr val="bg1"/>
                </a:solidFill>
              </a:rPr>
              <a:t>aws-educate-chatbot.zip</a:t>
            </a:r>
            <a:r>
              <a:rPr lang="zh-CN" altLang="en-US" sz="2400" dirty="0">
                <a:solidFill>
                  <a:schemeClr val="bg1"/>
                </a:solidFill>
              </a:rPr>
              <a:t>）</a:t>
            </a:r>
            <a:endParaRPr lang="en-MY" altLang="zh-CN" sz="2400" dirty="0">
              <a:solidFill>
                <a:schemeClr val="bg1"/>
              </a:solidFill>
            </a:endParaRPr>
          </a:p>
          <a:p>
            <a:pPr marL="457200" indent="-457200">
              <a:lnSpc>
                <a:spcPct val="200000"/>
              </a:lnSpc>
              <a:buAutoNum type="arabicPeriod"/>
            </a:pPr>
            <a:r>
              <a:rPr lang="zh-CN" altLang="en-US" sz="2400" dirty="0">
                <a:solidFill>
                  <a:schemeClr val="bg1"/>
                </a:solidFill>
              </a:rPr>
              <a:t>修改 </a:t>
            </a:r>
            <a:r>
              <a:rPr lang="en-MY" altLang="zh-CN" sz="2400" dirty="0">
                <a:solidFill>
                  <a:schemeClr val="bg1"/>
                </a:solidFill>
              </a:rPr>
              <a:t>Function Handler(</a:t>
            </a:r>
            <a:r>
              <a:rPr lang="zh-CN" altLang="en-US" sz="2400" dirty="0">
                <a:solidFill>
                  <a:schemeClr val="bg1"/>
                </a:solidFill>
              </a:rPr>
              <a:t>主檔案、主程式</a:t>
            </a:r>
            <a:r>
              <a:rPr lang="en-MY" altLang="zh-CN" sz="2400" dirty="0">
                <a:solidFill>
                  <a:schemeClr val="bg1"/>
                </a:solidFill>
              </a:rPr>
              <a:t>)</a:t>
            </a:r>
          </a:p>
          <a:p>
            <a:pPr marL="457200" indent="-457200">
              <a:lnSpc>
                <a:spcPct val="200000"/>
              </a:lnSpc>
              <a:buAutoNum type="arabicPeriod"/>
            </a:pPr>
            <a:r>
              <a:rPr lang="zh-CN" altLang="en-US" sz="2400" dirty="0">
                <a:solidFill>
                  <a:schemeClr val="bg1"/>
                </a:solidFill>
              </a:rPr>
              <a:t>新增 </a:t>
            </a:r>
            <a:r>
              <a:rPr lang="en-MY" altLang="zh-CN" sz="2400" dirty="0">
                <a:solidFill>
                  <a:schemeClr val="bg1"/>
                </a:solidFill>
              </a:rPr>
              <a:t>Layer</a:t>
            </a:r>
            <a:r>
              <a:rPr lang="en-US" altLang="zh-CN" sz="2400" dirty="0">
                <a:solidFill>
                  <a:schemeClr val="bg1"/>
                </a:solidFill>
              </a:rPr>
              <a:t>(</a:t>
            </a:r>
            <a:r>
              <a:rPr lang="zh-CN" altLang="en-US" sz="2400" dirty="0">
                <a:solidFill>
                  <a:schemeClr val="bg1"/>
                </a:solidFill>
              </a:rPr>
              <a:t>用來上傳</a:t>
            </a:r>
            <a:r>
              <a:rPr lang="en-US" altLang="zh-CN" sz="2400" dirty="0">
                <a:solidFill>
                  <a:schemeClr val="bg1"/>
                </a:solidFill>
              </a:rPr>
              <a:t>linux2</a:t>
            </a:r>
            <a:r>
              <a:rPr lang="zh-TW" altLang="en-US" sz="2400" dirty="0">
                <a:solidFill>
                  <a:schemeClr val="bg1"/>
                </a:solidFill>
              </a:rPr>
              <a:t> </a:t>
            </a:r>
            <a:r>
              <a:rPr lang="zh-CN" altLang="en-US" sz="2400" dirty="0">
                <a:solidFill>
                  <a:schemeClr val="bg1"/>
                </a:solidFill>
              </a:rPr>
              <a:t>程式套件或開發環境</a:t>
            </a:r>
            <a:r>
              <a:rPr lang="en-US" altLang="zh-CN" sz="2400" dirty="0">
                <a:solidFill>
                  <a:schemeClr val="bg1"/>
                </a:solidFill>
              </a:rPr>
              <a:t>)</a:t>
            </a:r>
            <a:endParaRPr lang="en-MY" altLang="zh-CN" sz="2400" dirty="0">
              <a:solidFill>
                <a:schemeClr val="bg1"/>
              </a:solidFill>
            </a:endParaRPr>
          </a:p>
          <a:p>
            <a:pPr marL="457200" indent="-457200">
              <a:lnSpc>
                <a:spcPct val="200000"/>
              </a:lnSpc>
              <a:buAutoNum type="arabicPeriod"/>
            </a:pPr>
            <a:r>
              <a:rPr lang="zh-CN" altLang="en-US" sz="2400" dirty="0">
                <a:solidFill>
                  <a:schemeClr val="bg1"/>
                </a:solidFill>
              </a:rPr>
              <a:t>上傳您的 </a:t>
            </a:r>
            <a:r>
              <a:rPr lang="en-US" altLang="zh-CN" sz="2400" dirty="0">
                <a:solidFill>
                  <a:schemeClr val="bg1"/>
                </a:solidFill>
              </a:rPr>
              <a:t>Python </a:t>
            </a:r>
            <a:r>
              <a:rPr lang="zh-CN" altLang="en-US" sz="2400" dirty="0">
                <a:solidFill>
                  <a:schemeClr val="bg1"/>
                </a:solidFill>
              </a:rPr>
              <a:t>套件  </a:t>
            </a:r>
            <a:r>
              <a:rPr lang="en-US" altLang="zh-CN" sz="2400" dirty="0">
                <a:solidFill>
                  <a:schemeClr val="bg1"/>
                </a:solidFill>
              </a:rPr>
              <a:t>zip </a:t>
            </a:r>
            <a:r>
              <a:rPr lang="zh-CN" altLang="en-US" sz="2400" dirty="0">
                <a:solidFill>
                  <a:schemeClr val="bg1"/>
                </a:solidFill>
              </a:rPr>
              <a:t>文件到 </a:t>
            </a:r>
            <a:r>
              <a:rPr lang="en-US" altLang="zh-CN" sz="2400" dirty="0">
                <a:solidFill>
                  <a:schemeClr val="bg1"/>
                </a:solidFill>
              </a:rPr>
              <a:t>Layer(</a:t>
            </a:r>
            <a:r>
              <a:rPr lang="zh-TW" altLang="en-US" sz="2400" dirty="0">
                <a:solidFill>
                  <a:schemeClr val="bg1"/>
                </a:solidFill>
              </a:rPr>
              <a:t> </a:t>
            </a:r>
            <a:r>
              <a:rPr lang="en-US" altLang="zh-CN" sz="2400" dirty="0">
                <a:solidFill>
                  <a:schemeClr val="bg1"/>
                </a:solidFill>
              </a:rPr>
              <a:t>file</a:t>
            </a:r>
            <a:r>
              <a:rPr lang="zh-CN" altLang="en-US" sz="2400" dirty="0">
                <a:solidFill>
                  <a:schemeClr val="bg1"/>
                </a:solidFill>
              </a:rPr>
              <a:t>名稱要叫</a:t>
            </a:r>
            <a:r>
              <a:rPr lang="en-US" altLang="zh-CN" sz="2400" dirty="0">
                <a:solidFill>
                  <a:schemeClr val="bg1"/>
                </a:solidFill>
              </a:rPr>
              <a:t>python</a:t>
            </a:r>
            <a:r>
              <a:rPr lang="zh-TW" altLang="en-US" sz="2400" dirty="0">
                <a:solidFill>
                  <a:schemeClr val="bg1"/>
                </a:solidFill>
              </a:rPr>
              <a:t> </a:t>
            </a:r>
            <a:r>
              <a:rPr lang="zh-CN" altLang="en-US" sz="2400" dirty="0">
                <a:solidFill>
                  <a:schemeClr val="bg1"/>
                </a:solidFill>
              </a:rPr>
              <a:t>它才看得懂</a:t>
            </a:r>
            <a:r>
              <a:rPr lang="en-US" altLang="zh-CN" sz="2400" dirty="0">
                <a:solidFill>
                  <a:schemeClr val="bg1"/>
                </a:solidFill>
              </a:rPr>
              <a:t>)</a:t>
            </a:r>
          </a:p>
          <a:p>
            <a:pPr marL="457200" indent="-457200">
              <a:lnSpc>
                <a:spcPct val="200000"/>
              </a:lnSpc>
              <a:buAutoNum type="arabicPeriod"/>
            </a:pPr>
            <a:r>
              <a:rPr lang="zh-CN" altLang="en-US" sz="2400" dirty="0">
                <a:solidFill>
                  <a:schemeClr val="bg1"/>
                </a:solidFill>
              </a:rPr>
              <a:t>在本次實作 </a:t>
            </a:r>
            <a:r>
              <a:rPr lang="en-US" altLang="zh-CN" sz="2400" dirty="0">
                <a:solidFill>
                  <a:schemeClr val="bg1"/>
                </a:solidFill>
              </a:rPr>
              <a:t>Lambda </a:t>
            </a:r>
            <a:r>
              <a:rPr lang="zh-CN" altLang="en-US" sz="2400" dirty="0">
                <a:solidFill>
                  <a:schemeClr val="bg1"/>
                </a:solidFill>
              </a:rPr>
              <a:t>新增該項 </a:t>
            </a:r>
            <a:r>
              <a:rPr lang="en-US" altLang="zh-CN" sz="2400" dirty="0">
                <a:solidFill>
                  <a:schemeClr val="bg1"/>
                </a:solidFill>
              </a:rPr>
              <a:t>Layer</a:t>
            </a:r>
          </a:p>
          <a:p>
            <a:pPr marL="457200" indent="-457200">
              <a:lnSpc>
                <a:spcPct val="200000"/>
              </a:lnSpc>
              <a:buAutoNum type="arabicPeriod"/>
            </a:pPr>
            <a:r>
              <a:rPr lang="zh-CN" altLang="en-US" sz="2400" dirty="0">
                <a:solidFill>
                  <a:schemeClr val="bg1"/>
                </a:solidFill>
              </a:rPr>
              <a:t>新增觸發事件（</a:t>
            </a:r>
            <a:r>
              <a:rPr lang="en-US" altLang="zh-CN" sz="2400" dirty="0">
                <a:solidFill>
                  <a:schemeClr val="bg1"/>
                </a:solidFill>
              </a:rPr>
              <a:t>API Gateway ~ Restful API, Open</a:t>
            </a:r>
            <a:r>
              <a:rPr lang="zh-CN" altLang="en-US" sz="2400" dirty="0">
                <a:solidFill>
                  <a:schemeClr val="bg1"/>
                </a:solidFill>
              </a:rPr>
              <a:t>）</a:t>
            </a:r>
            <a:endParaRPr lang="en-US" altLang="zh-CN" sz="2400" dirty="0">
              <a:solidFill>
                <a:schemeClr val="bg1"/>
              </a:solidFill>
            </a:endParaRPr>
          </a:p>
        </p:txBody>
      </p:sp>
      <p:sp>
        <p:nvSpPr>
          <p:cNvPr id="14" name="Title 3">
            <a:extLst>
              <a:ext uri="{FF2B5EF4-FFF2-40B4-BE49-F238E27FC236}">
                <a16:creationId xmlns:a16="http://schemas.microsoft.com/office/drawing/2014/main" id="{F90F697A-BC42-4223-B4E0-3DA4EEB694E2}"/>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實作：</a:t>
            </a:r>
            <a:r>
              <a:rPr lang="en-MY" altLang="zh-CN" dirty="0">
                <a:solidFill>
                  <a:schemeClr val="bg1"/>
                </a:solidFill>
              </a:rPr>
              <a:t>Step 1 </a:t>
            </a:r>
            <a:r>
              <a:rPr lang="zh-CN" altLang="en-US" sz="2400" dirty="0">
                <a:solidFill>
                  <a:schemeClr val="bg1"/>
                </a:solidFill>
              </a:rPr>
              <a:t>於</a:t>
            </a:r>
            <a:r>
              <a:rPr lang="en-US" altLang="zh-CN" sz="2400" dirty="0">
                <a:solidFill>
                  <a:schemeClr val="bg1"/>
                </a:solidFill>
              </a:rPr>
              <a:t>Lambda</a:t>
            </a:r>
            <a:r>
              <a:rPr lang="zh-CN" altLang="en-US" sz="2400" dirty="0">
                <a:solidFill>
                  <a:schemeClr val="bg1"/>
                </a:solidFill>
              </a:rPr>
              <a:t>頁面完成</a:t>
            </a:r>
            <a:endParaRPr lang="en-US" altLang="zh-TW" kern="0" dirty="0">
              <a:solidFill>
                <a:schemeClr val="bg1"/>
              </a:solidFill>
            </a:endParaRPr>
          </a:p>
        </p:txBody>
      </p:sp>
    </p:spTree>
    <p:extLst>
      <p:ext uri="{BB962C8B-B14F-4D97-AF65-F5344CB8AC3E}">
        <p14:creationId xmlns:p14="http://schemas.microsoft.com/office/powerpoint/2010/main" val="311874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95D2572-A7A0-4901-8CBD-3578CD475AB6}"/>
              </a:ext>
            </a:extLst>
          </p:cNvPr>
          <p:cNvSpPr txBox="1"/>
          <p:nvPr/>
        </p:nvSpPr>
        <p:spPr>
          <a:xfrm>
            <a:off x="504092" y="1401289"/>
            <a:ext cx="11687908" cy="5145063"/>
          </a:xfrm>
          <a:prstGeom prst="rect">
            <a:avLst/>
          </a:prstGeom>
          <a:noFill/>
        </p:spPr>
        <p:txBody>
          <a:bodyPr wrap="square" rtlCol="0">
            <a:spAutoFit/>
          </a:bodyPr>
          <a:lstStyle/>
          <a:p>
            <a:pPr marL="457200" indent="-457200">
              <a:lnSpc>
                <a:spcPct val="200000"/>
              </a:lnSpc>
              <a:buFont typeface="+mj-lt"/>
              <a:buAutoNum type="arabicPeriod" startAt="8"/>
            </a:pPr>
            <a:r>
              <a:rPr lang="zh-CN" altLang="en-US" sz="2400" dirty="0">
                <a:solidFill>
                  <a:schemeClr val="bg1"/>
                </a:solidFill>
              </a:rPr>
              <a:t>到 </a:t>
            </a:r>
            <a:r>
              <a:rPr lang="en-US" altLang="zh-CN" sz="2400" dirty="0">
                <a:solidFill>
                  <a:schemeClr val="bg1"/>
                </a:solidFill>
              </a:rPr>
              <a:t>API Gateway </a:t>
            </a:r>
            <a:r>
              <a:rPr lang="zh-CN" altLang="en-US" sz="2400" dirty="0">
                <a:solidFill>
                  <a:schemeClr val="bg1"/>
                </a:solidFill>
              </a:rPr>
              <a:t>頁面解除 </a:t>
            </a:r>
            <a:r>
              <a:rPr lang="en-MY" altLang="zh-CN" sz="2400" dirty="0">
                <a:solidFill>
                  <a:schemeClr val="bg1"/>
                </a:solidFill>
              </a:rPr>
              <a:t>Lambda Proxy Integration(</a:t>
            </a:r>
            <a:r>
              <a:rPr lang="zh-CN" altLang="en-US" sz="2400" dirty="0">
                <a:solidFill>
                  <a:schemeClr val="bg1"/>
                </a:solidFill>
              </a:rPr>
              <a:t>不回傳用戶</a:t>
            </a:r>
            <a:r>
              <a:rPr lang="en-US" altLang="zh-CN" sz="2400" dirty="0">
                <a:solidFill>
                  <a:schemeClr val="bg1"/>
                </a:solidFill>
              </a:rPr>
              <a:t>IP</a:t>
            </a:r>
            <a:r>
              <a:rPr lang="zh-CN" altLang="en-US" sz="2400" dirty="0">
                <a:solidFill>
                  <a:schemeClr val="bg1"/>
                </a:solidFill>
              </a:rPr>
              <a:t>等參數</a:t>
            </a:r>
            <a:r>
              <a:rPr lang="en-MY" altLang="zh-CN" sz="2400" dirty="0">
                <a:solidFill>
                  <a:schemeClr val="bg1"/>
                </a:solidFill>
              </a:rPr>
              <a:t>)</a:t>
            </a:r>
            <a:endParaRPr lang="en-US"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部署 </a:t>
            </a:r>
            <a:r>
              <a:rPr lang="en-US" altLang="zh-CN" sz="2400" dirty="0">
                <a:solidFill>
                  <a:schemeClr val="bg1"/>
                </a:solidFill>
              </a:rPr>
              <a:t>API Gateway(</a:t>
            </a:r>
            <a:r>
              <a:rPr lang="zh-CN" altLang="en-US" sz="2400" dirty="0">
                <a:solidFill>
                  <a:schemeClr val="bg1"/>
                </a:solidFill>
              </a:rPr>
              <a:t>做完任何操作記得執行</a:t>
            </a:r>
            <a:r>
              <a:rPr lang="en-US" altLang="zh-CN" sz="2400" dirty="0">
                <a:solidFill>
                  <a:schemeClr val="bg1"/>
                </a:solidFill>
              </a:rPr>
              <a:t>Deploy)</a:t>
            </a:r>
          </a:p>
          <a:p>
            <a:pPr marL="457200" indent="-457200">
              <a:lnSpc>
                <a:spcPct val="200000"/>
              </a:lnSpc>
              <a:buFont typeface="+mj-lt"/>
              <a:buAutoNum type="arabicPeriod" startAt="8"/>
            </a:pPr>
            <a:r>
              <a:rPr lang="zh-CN" altLang="en-US" sz="2400" dirty="0">
                <a:solidFill>
                  <a:schemeClr val="bg1"/>
                </a:solidFill>
              </a:rPr>
              <a:t>回到 </a:t>
            </a:r>
            <a:r>
              <a:rPr lang="en-US" altLang="zh-CN" sz="2400" dirty="0">
                <a:solidFill>
                  <a:schemeClr val="bg1"/>
                </a:solidFill>
              </a:rPr>
              <a:t>Lambda </a:t>
            </a:r>
            <a:r>
              <a:rPr lang="zh-CN" altLang="en-US" sz="2400" dirty="0">
                <a:solidFill>
                  <a:schemeClr val="bg1"/>
                </a:solidFill>
              </a:rPr>
              <a:t>將 </a:t>
            </a:r>
            <a:r>
              <a:rPr lang="en-US" altLang="zh-CN" sz="2400" dirty="0">
                <a:solidFill>
                  <a:schemeClr val="bg1"/>
                </a:solidFill>
              </a:rPr>
              <a:t>API</a:t>
            </a:r>
            <a:r>
              <a:rPr lang="zh-TW" altLang="en-US" sz="2400" dirty="0">
                <a:solidFill>
                  <a:schemeClr val="bg1"/>
                </a:solidFill>
              </a:rPr>
              <a:t> </a:t>
            </a:r>
            <a:r>
              <a:rPr lang="en-US" altLang="zh-TW" sz="2400" dirty="0">
                <a:solidFill>
                  <a:schemeClr val="bg1"/>
                </a:solidFill>
              </a:rPr>
              <a:t>endpoint</a:t>
            </a:r>
            <a:r>
              <a:rPr lang="zh-CN" altLang="en-US" sz="2400" dirty="0">
                <a:solidFill>
                  <a:schemeClr val="bg1"/>
                </a:solidFill>
              </a:rPr>
              <a:t>與 </a:t>
            </a:r>
            <a:r>
              <a:rPr lang="en-US" altLang="zh-CN" sz="2400" dirty="0">
                <a:solidFill>
                  <a:schemeClr val="bg1"/>
                </a:solidFill>
              </a:rPr>
              <a:t>Telegram Chatbot Token </a:t>
            </a:r>
            <a:r>
              <a:rPr lang="zh-CN" altLang="en-US" sz="2400" dirty="0">
                <a:solidFill>
                  <a:schemeClr val="bg1"/>
                </a:solidFill>
              </a:rPr>
              <a:t>貼在程式碼中</a:t>
            </a:r>
            <a:r>
              <a:rPr lang="en-US" altLang="zh-CN" sz="2400" dirty="0">
                <a:solidFill>
                  <a:schemeClr val="bg1"/>
                </a:solidFill>
              </a:rPr>
              <a:t>(config.py)</a:t>
            </a:r>
            <a:endParaRPr lang="en-MY"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完成 </a:t>
            </a:r>
            <a:r>
              <a:rPr lang="en-US" altLang="zh-CN" sz="2400" dirty="0">
                <a:solidFill>
                  <a:schemeClr val="bg1"/>
                </a:solidFill>
              </a:rPr>
              <a:t>Telegram Chatbot </a:t>
            </a:r>
            <a:r>
              <a:rPr lang="zh-CN" altLang="en-US" sz="2400" dirty="0">
                <a:solidFill>
                  <a:schemeClr val="bg1"/>
                </a:solidFill>
              </a:rPr>
              <a:t>剩餘的主程式</a:t>
            </a:r>
            <a:r>
              <a:rPr lang="en-US" altLang="zh-CN" sz="2400" dirty="0">
                <a:solidFill>
                  <a:schemeClr val="bg1"/>
                </a:solidFill>
              </a:rPr>
              <a:t>(processor.py) (Deploy</a:t>
            </a:r>
            <a:r>
              <a:rPr lang="zh-CN" altLang="en-US" sz="2400" dirty="0">
                <a:solidFill>
                  <a:schemeClr val="bg1"/>
                </a:solidFill>
              </a:rPr>
              <a:t>後就完成了！</a:t>
            </a:r>
            <a:r>
              <a:rPr lang="en-US" altLang="zh-CN" sz="2400" dirty="0">
                <a:solidFill>
                  <a:schemeClr val="bg1"/>
                </a:solidFill>
              </a:rPr>
              <a:t>)</a:t>
            </a:r>
          </a:p>
          <a:p>
            <a:pPr marL="457200" indent="-457200">
              <a:lnSpc>
                <a:spcPct val="200000"/>
              </a:lnSpc>
              <a:buFont typeface="+mj-lt"/>
              <a:buAutoNum type="arabicPeriod" startAt="8"/>
            </a:pPr>
            <a:r>
              <a:rPr lang="zh-CN" altLang="en-US" sz="2400" dirty="0">
                <a:solidFill>
                  <a:schemeClr val="bg1"/>
                </a:solidFill>
              </a:rPr>
              <a:t>建立 </a:t>
            </a:r>
            <a:r>
              <a:rPr lang="en-US" altLang="zh-CN" sz="2400" dirty="0">
                <a:solidFill>
                  <a:schemeClr val="bg1"/>
                </a:solidFill>
              </a:rPr>
              <a:t>Lambda Test Case(</a:t>
            </a:r>
            <a:r>
              <a:rPr lang="zh-CN" altLang="en-US" sz="2400" dirty="0">
                <a:solidFill>
                  <a:schemeClr val="bg1"/>
                </a:solidFill>
              </a:rPr>
              <a:t>建立測試集，</a:t>
            </a:r>
            <a:r>
              <a:rPr lang="en-US" altLang="zh-CN" sz="2400" dirty="0">
                <a:solidFill>
                  <a:schemeClr val="bg1"/>
                </a:solidFill>
              </a:rPr>
              <a:t>invoke</a:t>
            </a:r>
            <a:r>
              <a:rPr lang="zh-CN" altLang="en-US" sz="2400" dirty="0">
                <a:solidFill>
                  <a:schemeClr val="bg1"/>
                </a:solidFill>
              </a:rPr>
              <a:t>後</a:t>
            </a:r>
            <a:r>
              <a:rPr lang="zh-TW" altLang="en-US" sz="2400" dirty="0">
                <a:solidFill>
                  <a:schemeClr val="bg1"/>
                </a:solidFill>
              </a:rPr>
              <a:t> </a:t>
            </a:r>
            <a:r>
              <a:rPr lang="en-US" altLang="zh-CN" sz="2400" dirty="0">
                <a:solidFill>
                  <a:schemeClr val="bg1"/>
                </a:solidFill>
              </a:rPr>
              <a:t>robot</a:t>
            </a:r>
            <a:r>
              <a:rPr lang="zh-CN" altLang="en-US" sz="2400" dirty="0">
                <a:solidFill>
                  <a:schemeClr val="bg1"/>
                </a:solidFill>
              </a:rPr>
              <a:t>即可使用</a:t>
            </a:r>
            <a:r>
              <a:rPr lang="en-US" altLang="zh-CN" sz="2400" dirty="0">
                <a:solidFill>
                  <a:schemeClr val="bg1"/>
                </a:solidFill>
              </a:rPr>
              <a:t>)</a:t>
            </a:r>
          </a:p>
          <a:p>
            <a:pPr marL="457200" indent="-457200">
              <a:lnSpc>
                <a:spcPct val="200000"/>
              </a:lnSpc>
              <a:buFont typeface="+mj-lt"/>
              <a:buAutoNum type="arabicPeriod" startAt="8"/>
            </a:pPr>
            <a:r>
              <a:rPr lang="zh-CN" altLang="en-US" sz="2400" dirty="0">
                <a:solidFill>
                  <a:schemeClr val="bg1"/>
                </a:solidFill>
              </a:rPr>
              <a:t>透過 </a:t>
            </a:r>
            <a:r>
              <a:rPr lang="en-US" altLang="zh-CN" sz="2400" dirty="0">
                <a:solidFill>
                  <a:schemeClr val="bg1"/>
                </a:solidFill>
              </a:rPr>
              <a:t>Telegram Chatbot API </a:t>
            </a:r>
            <a:r>
              <a:rPr lang="zh-CN" altLang="en-US" sz="2400" dirty="0">
                <a:solidFill>
                  <a:schemeClr val="bg1"/>
                </a:solidFill>
              </a:rPr>
              <a:t>獲取自己的 </a:t>
            </a:r>
            <a:r>
              <a:rPr lang="en-US" altLang="zh-CN" sz="2400" dirty="0">
                <a:solidFill>
                  <a:schemeClr val="bg1"/>
                </a:solidFill>
              </a:rPr>
              <a:t>Chatid</a:t>
            </a:r>
          </a:p>
          <a:p>
            <a:pPr marL="457200" indent="-457200">
              <a:lnSpc>
                <a:spcPct val="200000"/>
              </a:lnSpc>
              <a:buFont typeface="+mj-lt"/>
              <a:buAutoNum type="arabicPeriod" startAt="8"/>
            </a:pPr>
            <a:r>
              <a:rPr lang="zh-CN" altLang="en-US" sz="2400" dirty="0">
                <a:solidFill>
                  <a:schemeClr val="bg1"/>
                </a:solidFill>
              </a:rPr>
              <a:t>最後針對 </a:t>
            </a:r>
            <a:r>
              <a:rPr lang="en-US" altLang="zh-CN" sz="2400" dirty="0">
                <a:solidFill>
                  <a:schemeClr val="bg1"/>
                </a:solidFill>
              </a:rPr>
              <a:t>Lambda </a:t>
            </a:r>
            <a:r>
              <a:rPr lang="zh-CN" altLang="en-US" sz="2400" dirty="0">
                <a:solidFill>
                  <a:schemeClr val="bg1"/>
                </a:solidFill>
              </a:rPr>
              <a:t>與 </a:t>
            </a:r>
            <a:r>
              <a:rPr lang="en-US" altLang="zh-CN" sz="2400" dirty="0">
                <a:solidFill>
                  <a:schemeClr val="bg1"/>
                </a:solidFill>
              </a:rPr>
              <a:t>API Gateway </a:t>
            </a:r>
            <a:r>
              <a:rPr lang="zh-CN" altLang="en-US" sz="2400" dirty="0">
                <a:solidFill>
                  <a:schemeClr val="bg1"/>
                </a:solidFill>
              </a:rPr>
              <a:t>個別進行測試</a:t>
            </a:r>
            <a:endParaRPr lang="en-US" altLang="zh-CN" sz="2400" dirty="0">
              <a:solidFill>
                <a:schemeClr val="bg1"/>
              </a:solidFill>
            </a:endParaRPr>
          </a:p>
        </p:txBody>
      </p:sp>
      <p:sp>
        <p:nvSpPr>
          <p:cNvPr id="14" name="Title 3">
            <a:extLst>
              <a:ext uri="{FF2B5EF4-FFF2-40B4-BE49-F238E27FC236}">
                <a16:creationId xmlns:a16="http://schemas.microsoft.com/office/drawing/2014/main" id="{00F7E249-77BF-4B9D-AB05-C84EC487357F}"/>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實作：</a:t>
            </a:r>
            <a:r>
              <a:rPr lang="en-MY" altLang="zh-CN" dirty="0">
                <a:solidFill>
                  <a:schemeClr val="bg1"/>
                </a:solidFill>
              </a:rPr>
              <a:t>Step 2</a:t>
            </a:r>
            <a:endParaRPr lang="en-US" altLang="zh-TW" kern="0" dirty="0">
              <a:solidFill>
                <a:schemeClr val="bg1"/>
              </a:solidFill>
            </a:endParaRPr>
          </a:p>
        </p:txBody>
      </p:sp>
    </p:spTree>
    <p:extLst>
      <p:ext uri="{BB962C8B-B14F-4D97-AF65-F5344CB8AC3E}">
        <p14:creationId xmlns:p14="http://schemas.microsoft.com/office/powerpoint/2010/main" val="416337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06D3A6-0D0B-413B-A519-1EE674C8CA5F}"/>
              </a:ext>
            </a:extLst>
          </p:cNvPr>
          <p:cNvSpPr txBox="1"/>
          <p:nvPr/>
        </p:nvSpPr>
        <p:spPr>
          <a:xfrm>
            <a:off x="6096000" y="684978"/>
            <a:ext cx="5715000" cy="5709107"/>
          </a:xfrm>
          <a:prstGeom prst="rect">
            <a:avLst/>
          </a:prstGeom>
          <a:noFill/>
        </p:spPr>
        <p:txBody>
          <a:bodyPr wrap="square">
            <a:spAutoFit/>
          </a:bodyPr>
          <a:lstStyle/>
          <a:p>
            <a:r>
              <a:rPr lang="zh-TW" altLang="en-US" dirty="0">
                <a:solidFill>
                  <a:schemeClr val="bg1"/>
                </a:solidFill>
              </a:rPr>
              <a:t>{  "update_id": 849935774,  </a:t>
            </a:r>
            <a:endParaRPr lang="en-MY" altLang="zh-TW" dirty="0">
              <a:solidFill>
                <a:schemeClr val="bg1"/>
              </a:solidFill>
            </a:endParaRPr>
          </a:p>
          <a:p>
            <a:r>
              <a:rPr lang="en-MY" altLang="zh-TW" dirty="0">
                <a:solidFill>
                  <a:schemeClr val="bg1"/>
                </a:solidFill>
              </a:rPr>
              <a:t>   </a:t>
            </a:r>
            <a:r>
              <a:rPr lang="zh-TW" altLang="en-US" dirty="0">
                <a:solidFill>
                  <a:schemeClr val="bg1"/>
                </a:solidFill>
              </a:rPr>
              <a:t>"message": {    </a:t>
            </a:r>
            <a:endParaRPr lang="en-MY" altLang="zh-TW" dirty="0">
              <a:solidFill>
                <a:schemeClr val="bg1"/>
              </a:solidFill>
            </a:endParaRPr>
          </a:p>
          <a:p>
            <a:r>
              <a:rPr lang="en-MY" altLang="zh-TW" dirty="0">
                <a:solidFill>
                  <a:schemeClr val="bg1"/>
                </a:solidFill>
              </a:rPr>
              <a:t>       </a:t>
            </a:r>
            <a:r>
              <a:rPr lang="zh-TW" altLang="en-US" dirty="0">
                <a:solidFill>
                  <a:schemeClr val="bg1"/>
                </a:solidFill>
              </a:rPr>
              <a:t>"message_id": 1675,    </a:t>
            </a:r>
            <a:endParaRPr lang="en-MY" altLang="zh-TW" dirty="0">
              <a:solidFill>
                <a:schemeClr val="bg1"/>
              </a:solidFill>
            </a:endParaRPr>
          </a:p>
          <a:p>
            <a:r>
              <a:rPr lang="en-MY" altLang="zh-TW" dirty="0">
                <a:solidFill>
                  <a:schemeClr val="bg1"/>
                </a:solidFill>
              </a:rPr>
              <a:t>       </a:t>
            </a:r>
            <a:r>
              <a:rPr lang="zh-TW" altLang="en-US" dirty="0">
                <a:solidFill>
                  <a:schemeClr val="bg1"/>
                </a:solidFill>
              </a:rPr>
              <a:t>"from": {      </a:t>
            </a:r>
            <a:endParaRPr lang="en-MY" altLang="zh-TW" dirty="0">
              <a:solidFill>
                <a:schemeClr val="bg1"/>
              </a:solidFill>
            </a:endParaRPr>
          </a:p>
          <a:p>
            <a:r>
              <a:rPr lang="en-MY" altLang="zh-TW" dirty="0">
                <a:solidFill>
                  <a:schemeClr val="bg1"/>
                </a:solidFill>
              </a:rPr>
              <a:t>            </a:t>
            </a:r>
            <a:r>
              <a:rPr lang="zh-TW" altLang="en-US" dirty="0">
                <a:solidFill>
                  <a:schemeClr val="bg1"/>
                </a:solidFill>
              </a:rPr>
              <a:t>"id": </a:t>
            </a:r>
            <a:r>
              <a:rPr lang="en-MY" altLang="zh-TW" dirty="0">
                <a:solidFill>
                  <a:srgbClr val="FF0000"/>
                </a:solidFill>
              </a:rPr>
              <a:t>&lt;Chat ID&gt;</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"is_bot": false,     </a:t>
            </a:r>
            <a:endParaRPr lang="en-MY" altLang="zh-TW" dirty="0">
              <a:solidFill>
                <a:schemeClr val="bg1"/>
              </a:solidFill>
            </a:endParaRPr>
          </a:p>
          <a:p>
            <a:r>
              <a:rPr lang="en-MY" altLang="zh-TW" dirty="0">
                <a:solidFill>
                  <a:schemeClr val="bg1"/>
                </a:solidFill>
              </a:rPr>
              <a:t>           </a:t>
            </a:r>
            <a:r>
              <a:rPr lang="zh-TW" altLang="en-US" dirty="0">
                <a:solidFill>
                  <a:schemeClr val="bg1"/>
                </a:solidFill>
              </a:rPr>
              <a:t> "first_name": "陳",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"last_name": "偉傑",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"language_code": "en"    </a:t>
            </a:r>
            <a:endParaRPr lang="en-MY" altLang="zh-TW" dirty="0">
              <a:solidFill>
                <a:schemeClr val="bg1"/>
              </a:solidFill>
            </a:endParaRPr>
          </a:p>
          <a:p>
            <a:r>
              <a:rPr lang="en-MY" altLang="zh-TW" dirty="0">
                <a:solidFill>
                  <a:schemeClr val="bg1"/>
                </a:solidFill>
              </a:rPr>
              <a:t>        </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 "chat": {      </a:t>
            </a:r>
            <a:endParaRPr lang="en-MY" altLang="zh-TW" dirty="0">
              <a:solidFill>
                <a:schemeClr val="bg1"/>
              </a:solidFill>
            </a:endParaRPr>
          </a:p>
          <a:p>
            <a:r>
              <a:rPr lang="en-MY" altLang="zh-TW" dirty="0">
                <a:solidFill>
                  <a:schemeClr val="bg1"/>
                </a:solidFill>
              </a:rPr>
              <a:t>            </a:t>
            </a:r>
            <a:r>
              <a:rPr lang="zh-TW" altLang="en-US" dirty="0">
                <a:solidFill>
                  <a:schemeClr val="bg1"/>
                </a:solidFill>
              </a:rPr>
              <a:t>"id": </a:t>
            </a:r>
            <a:r>
              <a:rPr lang="en-MY" altLang="zh-TW" dirty="0">
                <a:solidFill>
                  <a:srgbClr val="FF0000"/>
                </a:solidFill>
              </a:rPr>
              <a:t>&lt;Chat ID&gt;</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 "first_name": "陳",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"last_name": "偉傑",      </a:t>
            </a:r>
            <a:endParaRPr lang="en-MY" altLang="zh-TW" dirty="0">
              <a:solidFill>
                <a:schemeClr val="bg1"/>
              </a:solidFill>
            </a:endParaRPr>
          </a:p>
          <a:p>
            <a:r>
              <a:rPr lang="en-MY" altLang="zh-TW" dirty="0">
                <a:solidFill>
                  <a:schemeClr val="bg1"/>
                </a:solidFill>
              </a:rPr>
              <a:t>            </a:t>
            </a:r>
            <a:r>
              <a:rPr lang="zh-TW" altLang="en-US" dirty="0">
                <a:solidFill>
                  <a:schemeClr val="bg1"/>
                </a:solidFill>
              </a:rPr>
              <a:t>"type": "private"    </a:t>
            </a:r>
            <a:endParaRPr lang="en-MY" altLang="zh-TW" dirty="0">
              <a:solidFill>
                <a:schemeClr val="bg1"/>
              </a:solidFill>
            </a:endParaRPr>
          </a:p>
          <a:p>
            <a:r>
              <a:rPr lang="en-MY" altLang="zh-TW" dirty="0">
                <a:solidFill>
                  <a:schemeClr val="bg1"/>
                </a:solidFill>
              </a:rPr>
              <a:t>        </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"date": 1592106919,    </a:t>
            </a:r>
            <a:endParaRPr lang="en-MY" altLang="zh-TW" dirty="0">
              <a:solidFill>
                <a:schemeClr val="bg1"/>
              </a:solidFill>
            </a:endParaRPr>
          </a:p>
          <a:p>
            <a:r>
              <a:rPr lang="en-MY" altLang="zh-TW" dirty="0">
                <a:solidFill>
                  <a:schemeClr val="bg1"/>
                </a:solidFill>
              </a:rPr>
              <a:t>         </a:t>
            </a:r>
            <a:r>
              <a:rPr lang="zh-TW" altLang="en-US" dirty="0">
                <a:solidFill>
                  <a:schemeClr val="bg1"/>
                </a:solidFill>
              </a:rPr>
              <a:t>"text": "Hello World!"  </a:t>
            </a:r>
            <a:endParaRPr lang="en-MY" altLang="zh-TW" dirty="0">
              <a:solidFill>
                <a:schemeClr val="bg1"/>
              </a:solidFill>
            </a:endParaRPr>
          </a:p>
          <a:p>
            <a:r>
              <a:rPr lang="en-MY" altLang="zh-TW" dirty="0">
                <a:solidFill>
                  <a:schemeClr val="bg1"/>
                </a:solidFill>
              </a:rPr>
              <a:t>    </a:t>
            </a:r>
            <a:r>
              <a:rPr lang="zh-TW" altLang="en-US" dirty="0">
                <a:solidFill>
                  <a:schemeClr val="bg1"/>
                </a:solidFill>
              </a:rPr>
              <a:t>}</a:t>
            </a:r>
            <a:endParaRPr lang="en-MY" altLang="zh-TW" dirty="0">
              <a:solidFill>
                <a:schemeClr val="bg1"/>
              </a:solidFill>
            </a:endParaRPr>
          </a:p>
          <a:p>
            <a:r>
              <a:rPr lang="zh-TW" altLang="en-US" dirty="0">
                <a:solidFill>
                  <a:schemeClr val="bg1"/>
                </a:solidFill>
              </a:rPr>
              <a:t>}</a:t>
            </a:r>
          </a:p>
        </p:txBody>
      </p:sp>
      <p:sp>
        <p:nvSpPr>
          <p:cNvPr id="13" name="TextBox 12">
            <a:extLst>
              <a:ext uri="{FF2B5EF4-FFF2-40B4-BE49-F238E27FC236}">
                <a16:creationId xmlns:a16="http://schemas.microsoft.com/office/drawing/2014/main" id="{5D2DEDB2-88BE-4DB5-9B5C-BEFBF89439C3}"/>
              </a:ext>
            </a:extLst>
          </p:cNvPr>
          <p:cNvSpPr txBox="1"/>
          <p:nvPr/>
        </p:nvSpPr>
        <p:spPr>
          <a:xfrm>
            <a:off x="834012" y="2028616"/>
            <a:ext cx="4692581" cy="2800767"/>
          </a:xfrm>
          <a:prstGeom prst="rect">
            <a:avLst/>
          </a:prstGeom>
          <a:noFill/>
        </p:spPr>
        <p:txBody>
          <a:bodyPr wrap="square" rtlCol="0">
            <a:spAutoFit/>
          </a:bodyPr>
          <a:lstStyle/>
          <a:p>
            <a:r>
              <a:rPr lang="zh-CN" altLang="en-US" sz="4400" dirty="0">
                <a:solidFill>
                  <a:schemeClr val="bg1"/>
                </a:solidFill>
              </a:rPr>
              <a:t>測試數據</a:t>
            </a:r>
            <a:endParaRPr lang="en-MY" altLang="zh-CN" sz="4400" dirty="0">
              <a:solidFill>
                <a:schemeClr val="bg1"/>
              </a:solidFill>
            </a:endParaRPr>
          </a:p>
          <a:p>
            <a:endParaRPr lang="en-US" altLang="zh-CN" sz="4000" dirty="0">
              <a:solidFill>
                <a:schemeClr val="bg1"/>
              </a:solidFill>
            </a:endParaRPr>
          </a:p>
          <a:p>
            <a:pPr marL="285750" indent="-285750">
              <a:buFontTx/>
              <a:buChar char="-"/>
            </a:pPr>
            <a:r>
              <a:rPr lang="en-MY" altLang="zh-CN" sz="4400" dirty="0">
                <a:solidFill>
                  <a:schemeClr val="bg1"/>
                </a:solidFill>
              </a:rPr>
              <a:t>API Gateway</a:t>
            </a:r>
          </a:p>
          <a:p>
            <a:pPr marL="285750" indent="-285750">
              <a:buFontTx/>
              <a:buChar char="-"/>
            </a:pPr>
            <a:r>
              <a:rPr lang="en-MY" altLang="zh-TW" sz="4400" dirty="0">
                <a:solidFill>
                  <a:schemeClr val="bg1"/>
                </a:solidFill>
              </a:rPr>
              <a:t>Lambda</a:t>
            </a:r>
            <a:endParaRPr lang="zh-TW" altLang="en-US" sz="4400" dirty="0">
              <a:solidFill>
                <a:schemeClr val="bg1"/>
              </a:solidFill>
            </a:endParaRPr>
          </a:p>
        </p:txBody>
      </p:sp>
    </p:spTree>
    <p:extLst>
      <p:ext uri="{BB962C8B-B14F-4D97-AF65-F5344CB8AC3E}">
        <p14:creationId xmlns:p14="http://schemas.microsoft.com/office/powerpoint/2010/main" val="121790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14"/>
          <p:cNvSpPr txBox="1"/>
          <p:nvPr/>
        </p:nvSpPr>
        <p:spPr>
          <a:xfrm>
            <a:off x="368300" y="292100"/>
            <a:ext cx="11480800"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n-US" sz="5400" b="0" i="0" u="none" strike="noStrike" kern="0" cap="none" spc="0" normalizeH="0" baseline="0" noProof="0">
                <a:ln>
                  <a:noFill/>
                </a:ln>
                <a:solidFill>
                  <a:srgbClr val="FFFFFF"/>
                </a:solidFill>
                <a:effectLst/>
                <a:uLnTx/>
                <a:uFillTx/>
                <a:latin typeface="Arial"/>
                <a:ea typeface="Arial"/>
                <a:cs typeface="Arial"/>
                <a:sym typeface="Arial"/>
              </a:rPr>
              <a:t>作業 4:</a:t>
            </a:r>
            <a:endParaRPr kumimoji="0" sz="5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5" name="Google Shape;205;p14"/>
          <p:cNvSpPr txBox="1"/>
          <p:nvPr/>
        </p:nvSpPr>
        <p:spPr>
          <a:xfrm>
            <a:off x="355600" y="6011902"/>
            <a:ext cx="11480800" cy="55399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截止日期</a:t>
            </a: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a:t>
            </a:r>
            <a:r>
              <a:rPr kumimoji="0" lang="en-US" altLang="zh-TW" sz="3000" b="0" i="0" u="none" strike="noStrike" kern="0" cap="none" spc="0" normalizeH="0" baseline="0" noProof="0" dirty="0">
                <a:ln>
                  <a:noFill/>
                </a:ln>
                <a:solidFill>
                  <a:srgbClr val="FFFFFF"/>
                </a:solidFill>
                <a:effectLst/>
                <a:uLnTx/>
                <a:uFillTx/>
                <a:latin typeface="Arial"/>
                <a:ea typeface="Arial"/>
                <a:cs typeface="Arial"/>
                <a:sym typeface="Arial"/>
              </a:rPr>
              <a:t> 2021-04-26 </a:t>
            </a:r>
            <a:r>
              <a:rPr kumimoji="0" lang="zh-CN" altLang="en-US" sz="3000" b="0" i="0" u="none" strike="noStrike" kern="0" cap="none" spc="0" normalizeH="0" baseline="0" noProof="0" dirty="0">
                <a:ln>
                  <a:noFill/>
                </a:ln>
                <a:solidFill>
                  <a:srgbClr val="FFFFFF"/>
                </a:solidFill>
                <a:effectLst/>
                <a:uLnTx/>
                <a:uFillTx/>
                <a:latin typeface="Arial"/>
                <a:ea typeface="Arial"/>
                <a:cs typeface="Arial"/>
                <a:sym typeface="Arial"/>
              </a:rPr>
              <a:t>上課前</a:t>
            </a:r>
            <a:endParaRPr kumimoji="0" sz="3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06" name="Google Shape;206;p14"/>
          <p:cNvSpPr txBox="1"/>
          <p:nvPr/>
        </p:nvSpPr>
        <p:spPr>
          <a:xfrm>
            <a:off x="8534400" y="1859820"/>
            <a:ext cx="3657600" cy="49157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dirty="0">
                <a:ln>
                  <a:noFill/>
                </a:ln>
                <a:solidFill>
                  <a:srgbClr val="FFFFFF"/>
                </a:solidFill>
                <a:effectLst/>
                <a:uLnTx/>
                <a:uFillTx/>
                <a:latin typeface="Arial"/>
                <a:ea typeface="Arial"/>
                <a:cs typeface="Arial"/>
                <a:sym typeface="Arial"/>
              </a:rPr>
              <a:t>評分標準</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Create API  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Add Layer   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Lambda </a:t>
            </a:r>
            <a:b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b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Function    3%     </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Telegram </a:t>
            </a:r>
            <a:b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b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Token       1%</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Test Case   2%</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Description 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7" name="Google Shape;207;p14"/>
          <p:cNvSpPr txBox="1"/>
          <p:nvPr/>
        </p:nvSpPr>
        <p:spPr>
          <a:xfrm>
            <a:off x="368300" y="1859820"/>
            <a:ext cx="7874000" cy="319222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dirty="0" err="1">
                <a:ln>
                  <a:noFill/>
                </a:ln>
                <a:solidFill>
                  <a:srgbClr val="FFFFFF"/>
                </a:solidFill>
                <a:effectLst/>
                <a:uLnTx/>
                <a:uFillTx/>
                <a:latin typeface="Arial"/>
                <a:ea typeface="Arial"/>
                <a:cs typeface="Arial"/>
                <a:sym typeface="Arial"/>
              </a:rPr>
              <a:t>說明</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dirty="0" err="1">
                <a:ln>
                  <a:noFill/>
                </a:ln>
                <a:solidFill>
                  <a:srgbClr val="FFFFFF"/>
                </a:solidFill>
                <a:effectLst/>
                <a:uLnTx/>
                <a:uFillTx/>
                <a:latin typeface="Arial"/>
                <a:ea typeface="Arial"/>
                <a:cs typeface="Arial"/>
                <a:sym typeface="Arial"/>
              </a:rPr>
              <a:t>在完成第</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 4 </a:t>
            </a:r>
            <a:r>
              <a:rPr kumimoji="0" lang="en-US" sz="2800" b="0" i="0" u="none" strike="noStrike" kern="0" cap="none" spc="0" normalizeH="0" baseline="0" noProof="0" dirty="0" err="1">
                <a:ln>
                  <a:noFill/>
                </a:ln>
                <a:solidFill>
                  <a:srgbClr val="FFFFFF"/>
                </a:solidFill>
                <a:effectLst/>
                <a:uLnTx/>
                <a:uFillTx/>
                <a:latin typeface="Arial"/>
                <a:ea typeface="Arial"/>
                <a:cs typeface="Arial"/>
                <a:sym typeface="Arial"/>
              </a:rPr>
              <a:t>堂雲端服務課程後，運用無伺服器框架串接</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 Telegram </a:t>
            </a:r>
            <a:r>
              <a:rPr kumimoji="0" lang="en-US" sz="2800" b="0" i="0" u="none" strike="noStrike" kern="0" cap="none" spc="0" normalizeH="0" baseline="0" noProof="0" dirty="0" err="1">
                <a:ln>
                  <a:noFill/>
                </a:ln>
                <a:solidFill>
                  <a:srgbClr val="FFFFFF"/>
                </a:solidFill>
                <a:effectLst/>
                <a:uLnTx/>
                <a:uFillTx/>
                <a:latin typeface="Arial"/>
                <a:ea typeface="Arial"/>
                <a:cs typeface="Arial"/>
                <a:sym typeface="Arial"/>
              </a:rPr>
              <a:t>Chatbot，並且成功執行</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 DEMO </a:t>
            </a:r>
            <a:r>
              <a:rPr kumimoji="0" lang="en-US" sz="2800" b="0" i="0" u="none" strike="noStrike" kern="0" cap="none" spc="0" normalizeH="0" baseline="0" noProof="0" dirty="0" err="1">
                <a:ln>
                  <a:noFill/>
                </a:ln>
                <a:solidFill>
                  <a:srgbClr val="FFFFFF"/>
                </a:solidFill>
                <a:effectLst/>
                <a:uLnTx/>
                <a:uFillTx/>
                <a:latin typeface="Arial"/>
                <a:ea typeface="Arial"/>
                <a:cs typeface="Arial"/>
                <a:sym typeface="Arial"/>
              </a:rPr>
              <a:t>文件，達到鸚鵡機器人的效果</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US" sz="2800" b="0" i="0" u="none" strike="noStrike" kern="0" cap="none" spc="0" normalizeH="0" baseline="0" noProof="0" dirty="0" err="1">
                <a:ln>
                  <a:noFill/>
                </a:ln>
                <a:solidFill>
                  <a:srgbClr val="FFFFFF"/>
                </a:solidFill>
                <a:effectLst/>
                <a:uLnTx/>
                <a:uFillTx/>
                <a:latin typeface="Arial"/>
                <a:ea typeface="Arial"/>
                <a:cs typeface="Arial"/>
                <a:sym typeface="Arial"/>
              </a:rPr>
              <a:t>別忘了過程中說明與解釋您的操作步驟</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08" name="Google Shape;208;p14"/>
          <p:cNvSpPr txBox="1"/>
          <p:nvPr/>
        </p:nvSpPr>
        <p:spPr>
          <a:xfrm>
            <a:off x="2768600" y="339360"/>
            <a:ext cx="9055100"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Arial"/>
              <a:buNone/>
              <a:tabLst/>
              <a:defRPr/>
            </a:pPr>
            <a:r>
              <a:rPr kumimoji="0" lang="en-US" sz="3200" b="0" i="0" u="none" strike="noStrike" kern="0" cap="none" spc="0" normalizeH="0" baseline="0" noProof="0">
                <a:ln>
                  <a:noFill/>
                </a:ln>
                <a:solidFill>
                  <a:srgbClr val="FFFFFF"/>
                </a:solidFill>
                <a:effectLst/>
                <a:uLnTx/>
                <a:uFillTx/>
                <a:latin typeface="Arial"/>
                <a:ea typeface="Arial"/>
                <a:cs typeface="Arial"/>
                <a:sym typeface="Arial"/>
              </a:rPr>
              <a:t>Build a Telegram Chatbot using Amazon API Gateway and AWS Lambda</a:t>
            </a:r>
            <a:endParaRPr kumimoji="0" sz="3200" b="0"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9"/>
          <p:cNvSpPr txBox="1"/>
          <p:nvPr/>
        </p:nvSpPr>
        <p:spPr>
          <a:xfrm>
            <a:off x="2829810" y="2705725"/>
            <a:ext cx="6532379" cy="181588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8800"/>
              <a:buFont typeface="Arial"/>
              <a:buNone/>
              <a:tabLst/>
              <a:defRPr/>
            </a:pPr>
            <a:r>
              <a:rPr kumimoji="0" lang="en-US" sz="8800" b="1" i="0" u="none" strike="noStrike" kern="0" cap="none" spc="0" normalizeH="0" baseline="0" noProof="0">
                <a:ln>
                  <a:noFill/>
                </a:ln>
                <a:solidFill>
                  <a:srgbClr val="FFFFFF"/>
                </a:solidFill>
                <a:effectLst/>
                <a:uLnTx/>
                <a:uFillTx/>
                <a:latin typeface="Arial"/>
                <a:ea typeface="Arial"/>
                <a:cs typeface="Arial"/>
                <a:sym typeface="Arial"/>
              </a:rPr>
              <a:t>Q &amp; 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r>
              <a:rPr kumimoji="0" lang="en-US" sz="2400" b="1" i="0" u="none" strike="noStrike" kern="0" cap="none" spc="0" normalizeH="0" baseline="0" noProof="0">
                <a:ln>
                  <a:noFill/>
                </a:ln>
                <a:solidFill>
                  <a:srgbClr val="FFFFFF"/>
                </a:solidFill>
                <a:effectLst/>
                <a:uLnTx/>
                <a:uFillTx/>
                <a:latin typeface="Arial"/>
                <a:ea typeface="Arial"/>
                <a:cs typeface="Arial"/>
                <a:sym typeface="Arial"/>
              </a:rPr>
              <a:t>Ideas are worthless unless execution.</a:t>
            </a:r>
            <a:endParaRPr kumimoji="0" sz="2400" b="1"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996B6-EF9A-471A-AC2C-6F1093713674}"/>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聊天機器人 </a:t>
            </a:r>
            <a:r>
              <a:rPr lang="en-MY" altLang="zh-CN" dirty="0">
                <a:solidFill>
                  <a:schemeClr val="bg1"/>
                </a:solidFill>
              </a:rPr>
              <a:t>Chatbot</a:t>
            </a:r>
            <a:endParaRPr lang="en-US" kern="0" dirty="0">
              <a:solidFill>
                <a:schemeClr val="bg1"/>
              </a:solidFill>
            </a:endParaRPr>
          </a:p>
        </p:txBody>
      </p:sp>
      <p:sp>
        <p:nvSpPr>
          <p:cNvPr id="7" name="Content Placeholder 2">
            <a:extLst>
              <a:ext uri="{FF2B5EF4-FFF2-40B4-BE49-F238E27FC236}">
                <a16:creationId xmlns:a16="http://schemas.microsoft.com/office/drawing/2014/main" id="{2D0D64AB-01A7-4FFD-AF72-EB779E15AAF1}"/>
              </a:ext>
            </a:extLst>
          </p:cNvPr>
          <p:cNvSpPr txBox="1">
            <a:spLocks/>
          </p:cNvSpPr>
          <p:nvPr/>
        </p:nvSpPr>
        <p:spPr>
          <a:xfrm>
            <a:off x="800099" y="200599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zh-CN" altLang="en-US" kern="0" dirty="0">
                <a:solidFill>
                  <a:schemeClr val="bg1"/>
                </a:solidFill>
              </a:rPr>
              <a:t>聊天機器人是一種透過自然語言模擬人類，</a:t>
            </a:r>
            <a:endParaRPr lang="en-MY" altLang="zh-CN" kern="0" dirty="0">
              <a:solidFill>
                <a:schemeClr val="bg1"/>
              </a:solidFill>
            </a:endParaRPr>
          </a:p>
          <a:p>
            <a:pPr marL="114300" indent="0">
              <a:buNone/>
            </a:pPr>
            <a:r>
              <a:rPr lang="zh-CN" altLang="en-US" kern="0" dirty="0">
                <a:solidFill>
                  <a:schemeClr val="bg1"/>
                </a:solidFill>
              </a:rPr>
              <a:t>進而與人進行對話的程式。</a:t>
            </a:r>
            <a:endParaRPr lang="en-US" kern="0" dirty="0">
              <a:solidFill>
                <a:schemeClr val="bg1"/>
              </a:solidFill>
            </a:endParaRPr>
          </a:p>
          <a:p>
            <a:r>
              <a:rPr lang="en-US" kern="0" dirty="0">
                <a:solidFill>
                  <a:schemeClr val="bg1"/>
                </a:solidFill>
              </a:rPr>
              <a:t>	</a:t>
            </a:r>
          </a:p>
        </p:txBody>
      </p:sp>
      <p:graphicFrame>
        <p:nvGraphicFramePr>
          <p:cNvPr id="8" name="Diagram 7">
            <a:extLst>
              <a:ext uri="{FF2B5EF4-FFF2-40B4-BE49-F238E27FC236}">
                <a16:creationId xmlns:a16="http://schemas.microsoft.com/office/drawing/2014/main" id="{E1183705-3B5D-4C62-A5AF-EF08FD099BD3}"/>
              </a:ext>
            </a:extLst>
          </p:cNvPr>
          <p:cNvGraphicFramePr/>
          <p:nvPr>
            <p:extLst>
              <p:ext uri="{D42A27DB-BD31-4B8C-83A1-F6EECF244321}">
                <p14:modId xmlns:p14="http://schemas.microsoft.com/office/powerpoint/2010/main" val="3883456939"/>
              </p:ext>
            </p:extLst>
          </p:nvPr>
        </p:nvGraphicFramePr>
        <p:xfrm>
          <a:off x="1291166" y="3822599"/>
          <a:ext cx="9533467" cy="2252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0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API and HTTP</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1004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8CEB2A09-075C-425F-958A-1E13A1237DF9}"/>
              </a:ext>
            </a:extLst>
          </p:cNvPr>
          <p:cNvSpPr txBox="1">
            <a:spLocks/>
          </p:cNvSpPr>
          <p:nvPr/>
        </p:nvSpPr>
        <p:spPr>
          <a:xfrm>
            <a:off x="959030" y="1617227"/>
            <a:ext cx="10273938"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lnSpc>
                <a:spcPct val="150000"/>
              </a:lnSpc>
              <a:buNone/>
            </a:pPr>
            <a:r>
              <a:rPr lang="en-MY" b="1" kern="0" dirty="0">
                <a:solidFill>
                  <a:srgbClr val="FF0000"/>
                </a:solidFill>
                <a:latin typeface="DengXian" panose="02010600030101010101" pitchFamily="2" charset="-122"/>
                <a:ea typeface="DengXian" panose="02010600030101010101" pitchFamily="2" charset="-122"/>
              </a:rPr>
              <a:t>A</a:t>
            </a:r>
            <a:r>
              <a:rPr lang="en-MY" b="1" kern="0" dirty="0">
                <a:solidFill>
                  <a:schemeClr val="bg1"/>
                </a:solidFill>
                <a:latin typeface="DengXian" panose="02010600030101010101" pitchFamily="2" charset="-122"/>
                <a:ea typeface="DengXian" panose="02010600030101010101" pitchFamily="2" charset="-122"/>
              </a:rPr>
              <a:t>pplication </a:t>
            </a:r>
            <a:r>
              <a:rPr lang="en-MY" b="1" kern="0" dirty="0">
                <a:solidFill>
                  <a:srgbClr val="FF0000"/>
                </a:solidFill>
                <a:latin typeface="DengXian" panose="02010600030101010101" pitchFamily="2" charset="-122"/>
                <a:ea typeface="DengXian" panose="02010600030101010101" pitchFamily="2" charset="-122"/>
              </a:rPr>
              <a:t>P</a:t>
            </a:r>
            <a:r>
              <a:rPr lang="en-MY" b="1" kern="0" dirty="0">
                <a:solidFill>
                  <a:schemeClr val="bg1"/>
                </a:solidFill>
                <a:latin typeface="DengXian" panose="02010600030101010101" pitchFamily="2" charset="-122"/>
                <a:ea typeface="DengXian" panose="02010600030101010101" pitchFamily="2" charset="-122"/>
              </a:rPr>
              <a:t>rogramming </a:t>
            </a:r>
            <a:r>
              <a:rPr lang="en-MY" b="1" kern="0" dirty="0">
                <a:solidFill>
                  <a:srgbClr val="FF0000"/>
                </a:solidFill>
                <a:latin typeface="DengXian" panose="02010600030101010101" pitchFamily="2" charset="-122"/>
                <a:ea typeface="DengXian" panose="02010600030101010101" pitchFamily="2" charset="-122"/>
              </a:rPr>
              <a:t>I</a:t>
            </a:r>
            <a:r>
              <a:rPr lang="en-MY" b="1" kern="0" dirty="0">
                <a:solidFill>
                  <a:schemeClr val="bg1"/>
                </a:solidFill>
                <a:latin typeface="DengXian" panose="02010600030101010101" pitchFamily="2" charset="-122"/>
                <a:ea typeface="DengXian" panose="02010600030101010101" pitchFamily="2" charset="-122"/>
              </a:rPr>
              <a:t>nterface</a:t>
            </a:r>
          </a:p>
          <a:p>
            <a:pPr marL="0" indent="0" algn="ctr">
              <a:lnSpc>
                <a:spcPct val="150000"/>
              </a:lnSpc>
              <a:buNone/>
            </a:pPr>
            <a:r>
              <a:rPr lang="en-US" altLang="zh-TW" kern="0" dirty="0">
                <a:solidFill>
                  <a:schemeClr val="bg1"/>
                </a:solidFill>
                <a:latin typeface="DengXian" panose="02010600030101010101" pitchFamily="2" charset="-122"/>
                <a:ea typeface="DengXian" panose="02010600030101010101" pitchFamily="2" charset="-122"/>
              </a:rPr>
              <a:t>API </a:t>
            </a:r>
            <a:r>
              <a:rPr lang="zh-TW" altLang="en-US" kern="0" dirty="0">
                <a:solidFill>
                  <a:schemeClr val="bg1"/>
                </a:solidFill>
                <a:latin typeface="DengXian" panose="02010600030101010101" pitchFamily="2" charset="-122"/>
                <a:ea typeface="DengXian" panose="02010600030101010101" pitchFamily="2" charset="-122"/>
              </a:rPr>
              <a:t>是指各種軟體組件之間一套明確定義的溝通方法</a:t>
            </a:r>
            <a:endParaRPr lang="en-US" altLang="zh-TW" kern="0" dirty="0">
              <a:solidFill>
                <a:schemeClr val="bg1"/>
              </a:solidFill>
              <a:latin typeface="DengXian" panose="02010600030101010101" pitchFamily="2" charset="-122"/>
              <a:ea typeface="DengXian" panose="02010600030101010101" pitchFamily="2" charset="-122"/>
            </a:endParaRPr>
          </a:p>
          <a:p>
            <a:pPr marL="342900" algn="ctr">
              <a:buFont typeface="Arial" panose="020B0604020202020204" pitchFamily="34" charset="0"/>
              <a:buChar char="•"/>
            </a:pPr>
            <a:endParaRPr lang="en-US" kern="0" dirty="0">
              <a:solidFill>
                <a:schemeClr val="bg1"/>
              </a:solidFill>
            </a:endParaRPr>
          </a:p>
        </p:txBody>
      </p:sp>
      <p:pic>
        <p:nvPicPr>
          <p:cNvPr id="26" name="Picture 2">
            <a:extLst>
              <a:ext uri="{FF2B5EF4-FFF2-40B4-BE49-F238E27FC236}">
                <a16:creationId xmlns:a16="http://schemas.microsoft.com/office/drawing/2014/main" id="{F986D0C7-76A5-42BD-B3DB-0F7242B06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066" y="3459253"/>
            <a:ext cx="7653867" cy="237887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FCD71A0-DA49-4AA7-BF49-1FFD26E3E1ED}"/>
              </a:ext>
            </a:extLst>
          </p:cNvPr>
          <p:cNvSpPr txBox="1"/>
          <p:nvPr/>
        </p:nvSpPr>
        <p:spPr>
          <a:xfrm>
            <a:off x="0" y="6704111"/>
            <a:ext cx="12268200" cy="307777"/>
          </a:xfrm>
          <a:prstGeom prst="rect">
            <a:avLst/>
          </a:prstGeom>
          <a:noFill/>
        </p:spPr>
        <p:txBody>
          <a:bodyPr wrap="square" rtlCol="0">
            <a:spAutoFit/>
          </a:bodyPr>
          <a:lstStyle/>
          <a:p>
            <a:pPr algn="r"/>
            <a:r>
              <a:rPr lang="en-MY" altLang="zh-TW" sz="1400" dirty="0">
                <a:solidFill>
                  <a:schemeClr val="bg1"/>
                </a:solidFill>
              </a:rPr>
              <a:t>https://bit.ly/385C20m</a:t>
            </a:r>
            <a:endParaRPr lang="zh-TW" altLang="en-US" sz="1400" dirty="0">
              <a:solidFill>
                <a:schemeClr val="bg1"/>
              </a:solidFill>
            </a:endParaRPr>
          </a:p>
        </p:txBody>
      </p:sp>
      <p:sp>
        <p:nvSpPr>
          <p:cNvPr id="28" name="Title 3">
            <a:extLst>
              <a:ext uri="{FF2B5EF4-FFF2-40B4-BE49-F238E27FC236}">
                <a16:creationId xmlns:a16="http://schemas.microsoft.com/office/drawing/2014/main" id="{E201AD8B-A701-45F5-93C9-D6CDDEDBEFA2}"/>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應用程式介面 </a:t>
            </a:r>
            <a:r>
              <a:rPr lang="en-US" altLang="zh-TW" dirty="0">
                <a:solidFill>
                  <a:schemeClr val="bg1"/>
                </a:solidFill>
              </a:rPr>
              <a:t>API</a:t>
            </a:r>
            <a:endParaRPr lang="en-US" kern="0" dirty="0">
              <a:solidFill>
                <a:schemeClr val="bg1"/>
              </a:solidFill>
            </a:endParaRPr>
          </a:p>
        </p:txBody>
      </p:sp>
    </p:spTree>
    <p:extLst>
      <p:ext uri="{BB962C8B-B14F-4D97-AF65-F5344CB8AC3E}">
        <p14:creationId xmlns:p14="http://schemas.microsoft.com/office/powerpoint/2010/main" val="14571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18380277-D26B-4ED3-8DD9-49BE86277140}"/>
              </a:ext>
            </a:extLst>
          </p:cNvPr>
          <p:cNvSpPr txBox="1">
            <a:spLocks/>
          </p:cNvSpPr>
          <p:nvPr/>
        </p:nvSpPr>
        <p:spPr>
          <a:xfrm>
            <a:off x="838199" y="1685579"/>
            <a:ext cx="10515601"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lgn="ctr">
              <a:lnSpc>
                <a:spcPct val="150000"/>
              </a:lnSpc>
              <a:buFont typeface="Arial" panose="020B0604020202020204" pitchFamily="34" charset="0"/>
              <a:buChar char="•"/>
            </a:pPr>
            <a:r>
              <a:rPr lang="en-MY" b="1" kern="0" dirty="0">
                <a:solidFill>
                  <a:srgbClr val="FF0000"/>
                </a:solidFill>
                <a:latin typeface="DengXian" panose="02010600030101010101" pitchFamily="2" charset="-122"/>
                <a:ea typeface="DengXian" panose="02010600030101010101" pitchFamily="2" charset="-122"/>
              </a:rPr>
              <a:t>H</a:t>
            </a:r>
            <a:r>
              <a:rPr lang="en-MY" b="1" kern="0" dirty="0">
                <a:solidFill>
                  <a:schemeClr val="bg1"/>
                </a:solidFill>
                <a:latin typeface="DengXian" panose="02010600030101010101" pitchFamily="2" charset="-122"/>
                <a:ea typeface="DengXian" panose="02010600030101010101" pitchFamily="2" charset="-122"/>
              </a:rPr>
              <a:t>yper</a:t>
            </a:r>
            <a:r>
              <a:rPr lang="en-MY" b="1" kern="0" dirty="0">
                <a:solidFill>
                  <a:srgbClr val="FF0000"/>
                </a:solidFill>
                <a:latin typeface="DengXian" panose="02010600030101010101" pitchFamily="2" charset="-122"/>
                <a:ea typeface="DengXian" panose="02010600030101010101" pitchFamily="2" charset="-122"/>
              </a:rPr>
              <a:t>t</a:t>
            </a:r>
            <a:r>
              <a:rPr lang="en-MY" b="1" kern="0" dirty="0">
                <a:solidFill>
                  <a:schemeClr val="bg1"/>
                </a:solidFill>
                <a:latin typeface="DengXian" panose="02010600030101010101" pitchFamily="2" charset="-122"/>
                <a:ea typeface="DengXian" panose="02010600030101010101" pitchFamily="2" charset="-122"/>
              </a:rPr>
              <a:t>ext </a:t>
            </a:r>
            <a:r>
              <a:rPr lang="en-MY" b="1" kern="0" dirty="0">
                <a:solidFill>
                  <a:srgbClr val="FF0000"/>
                </a:solidFill>
                <a:latin typeface="DengXian" panose="02010600030101010101" pitchFamily="2" charset="-122"/>
                <a:ea typeface="DengXian" panose="02010600030101010101" pitchFamily="2" charset="-122"/>
              </a:rPr>
              <a:t>T</a:t>
            </a:r>
            <a:r>
              <a:rPr lang="en-MY" b="1" kern="0" dirty="0">
                <a:solidFill>
                  <a:schemeClr val="bg1"/>
                </a:solidFill>
                <a:latin typeface="DengXian" panose="02010600030101010101" pitchFamily="2" charset="-122"/>
                <a:ea typeface="DengXian" panose="02010600030101010101" pitchFamily="2" charset="-122"/>
              </a:rPr>
              <a:t>ransfer </a:t>
            </a:r>
            <a:r>
              <a:rPr lang="en-MY" b="1" kern="0" dirty="0">
                <a:solidFill>
                  <a:srgbClr val="FF0000"/>
                </a:solidFill>
                <a:latin typeface="DengXian" panose="02010600030101010101" pitchFamily="2" charset="-122"/>
                <a:ea typeface="DengXian" panose="02010600030101010101" pitchFamily="2" charset="-122"/>
              </a:rPr>
              <a:t>P</a:t>
            </a:r>
            <a:r>
              <a:rPr lang="en-MY" b="1" kern="0" dirty="0">
                <a:solidFill>
                  <a:schemeClr val="bg1"/>
                </a:solidFill>
                <a:latin typeface="DengXian" panose="02010600030101010101" pitchFamily="2" charset="-122"/>
                <a:ea typeface="DengXian" panose="02010600030101010101" pitchFamily="2" charset="-122"/>
              </a:rPr>
              <a:t>rotocol</a:t>
            </a:r>
            <a:endParaRPr lang="en-MY" kern="0" dirty="0">
              <a:solidFill>
                <a:schemeClr val="bg1"/>
              </a:solidFill>
              <a:latin typeface="DengXian" panose="02010600030101010101" pitchFamily="2" charset="-122"/>
              <a:ea typeface="DengXian" panose="02010600030101010101" pitchFamily="2" charset="-122"/>
            </a:endParaRPr>
          </a:p>
          <a:p>
            <a:pPr marL="342900" algn="ctr">
              <a:lnSpc>
                <a:spcPct val="100000"/>
              </a:lnSpc>
              <a:buFont typeface="Arial" panose="020B0604020202020204" pitchFamily="34" charset="0"/>
              <a:buChar char="•"/>
            </a:pPr>
            <a:r>
              <a:rPr lang="en-US" altLang="zh-CN" kern="0" dirty="0">
                <a:solidFill>
                  <a:schemeClr val="bg1"/>
                </a:solidFill>
                <a:latin typeface="DengXian" panose="02010600030101010101" pitchFamily="2" charset="-122"/>
                <a:ea typeface="DengXian" panose="02010600030101010101" pitchFamily="2" charset="-122"/>
              </a:rPr>
              <a:t>HTTP </a:t>
            </a:r>
            <a:r>
              <a:rPr lang="zh-CN" altLang="en-US" kern="0" dirty="0">
                <a:solidFill>
                  <a:schemeClr val="bg1"/>
                </a:solidFill>
                <a:latin typeface="DengXian" panose="02010600030101010101" pitchFamily="2" charset="-122"/>
                <a:ea typeface="DengXian" panose="02010600030101010101" pitchFamily="2" charset="-122"/>
              </a:rPr>
              <a:t>客戶端（用戶）通過網址向 </a:t>
            </a:r>
            <a:r>
              <a:rPr lang="en-US" altLang="zh-CN" kern="0" dirty="0">
                <a:solidFill>
                  <a:schemeClr val="bg1"/>
                </a:solidFill>
                <a:latin typeface="DengXian" panose="02010600030101010101" pitchFamily="2" charset="-122"/>
                <a:ea typeface="DengXian" panose="02010600030101010101" pitchFamily="2" charset="-122"/>
              </a:rPr>
              <a:t>HTTP </a:t>
            </a:r>
            <a:r>
              <a:rPr lang="zh-CN" altLang="en-US" kern="0" dirty="0">
                <a:solidFill>
                  <a:schemeClr val="bg1"/>
                </a:solidFill>
                <a:latin typeface="DengXian" panose="02010600030101010101" pitchFamily="2" charset="-122"/>
                <a:ea typeface="DengXian" panose="02010600030101010101" pitchFamily="2" charset="-122"/>
              </a:rPr>
              <a:t>服務端（</a:t>
            </a:r>
            <a:r>
              <a:rPr lang="en-US" altLang="zh-CN" kern="0" dirty="0">
                <a:solidFill>
                  <a:schemeClr val="bg1"/>
                </a:solidFill>
                <a:latin typeface="DengXian" panose="02010600030101010101" pitchFamily="2" charset="-122"/>
                <a:ea typeface="DengXian" panose="02010600030101010101" pitchFamily="2" charset="-122"/>
              </a:rPr>
              <a:t>Web </a:t>
            </a:r>
            <a:r>
              <a:rPr lang="zh-CN" altLang="en-US" kern="0" dirty="0">
                <a:solidFill>
                  <a:schemeClr val="bg1"/>
                </a:solidFill>
                <a:latin typeface="DengXian" panose="02010600030101010101" pitchFamily="2" charset="-122"/>
                <a:ea typeface="DengXian" panose="02010600030101010101" pitchFamily="2" charset="-122"/>
              </a:rPr>
              <a:t>伺服器）傳送所有請求，根據接收到的請求後，向客戶端傳送響應資訊。</a:t>
            </a:r>
            <a:endParaRPr lang="en-US" kern="0" dirty="0">
              <a:solidFill>
                <a:schemeClr val="bg1"/>
              </a:solidFill>
            </a:endParaRPr>
          </a:p>
        </p:txBody>
      </p:sp>
      <p:pic>
        <p:nvPicPr>
          <p:cNvPr id="15" name="Picture 4">
            <a:extLst>
              <a:ext uri="{FF2B5EF4-FFF2-40B4-BE49-F238E27FC236}">
                <a16:creationId xmlns:a16="http://schemas.microsoft.com/office/drawing/2014/main" id="{A19C5B10-C344-4D11-918B-C2FB5AFB3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6" y="4000585"/>
            <a:ext cx="10067925" cy="18954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3">
            <a:extLst>
              <a:ext uri="{FF2B5EF4-FFF2-40B4-BE49-F238E27FC236}">
                <a16:creationId xmlns:a16="http://schemas.microsoft.com/office/drawing/2014/main" id="{683769F8-26EF-41D7-951C-166333888B8C}"/>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超文本傳輸協議 </a:t>
            </a:r>
            <a:r>
              <a:rPr lang="en-US" altLang="zh-TW" dirty="0">
                <a:solidFill>
                  <a:schemeClr val="bg1"/>
                </a:solidFill>
              </a:rPr>
              <a:t>HTTP</a:t>
            </a:r>
            <a:endParaRPr lang="en-US" kern="0" dirty="0">
              <a:solidFill>
                <a:schemeClr val="bg1"/>
              </a:solidFill>
            </a:endParaRPr>
          </a:p>
        </p:txBody>
      </p:sp>
    </p:spTree>
    <p:extLst>
      <p:ext uri="{BB962C8B-B14F-4D97-AF65-F5344CB8AC3E}">
        <p14:creationId xmlns:p14="http://schemas.microsoft.com/office/powerpoint/2010/main" val="30294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36A8B3-ED51-4363-BC96-D4964B4E6E0A}"/>
              </a:ext>
            </a:extLst>
          </p:cNvPr>
          <p:cNvSpPr/>
          <p:nvPr/>
        </p:nvSpPr>
        <p:spPr>
          <a:xfrm>
            <a:off x="478003"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HEAD</a:t>
            </a:r>
            <a:endParaRPr lang="zh-TW" altLang="en-US" b="1" dirty="0">
              <a:solidFill>
                <a:schemeClr val="bg1"/>
              </a:solidFill>
            </a:endParaRPr>
          </a:p>
        </p:txBody>
      </p:sp>
      <p:sp>
        <p:nvSpPr>
          <p:cNvPr id="5" name="Rectangle: Rounded Corners 4">
            <a:extLst>
              <a:ext uri="{FF2B5EF4-FFF2-40B4-BE49-F238E27FC236}">
                <a16:creationId xmlns:a16="http://schemas.microsoft.com/office/drawing/2014/main" id="{4D0CB106-7005-4FB2-ACEE-56ECD233DDD4}"/>
              </a:ext>
            </a:extLst>
          </p:cNvPr>
          <p:cNvSpPr/>
          <p:nvPr/>
        </p:nvSpPr>
        <p:spPr>
          <a:xfrm>
            <a:off x="2899470"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CONNECT</a:t>
            </a:r>
            <a:endParaRPr lang="zh-TW" altLang="en-US" b="1" dirty="0">
              <a:solidFill>
                <a:schemeClr val="bg1"/>
              </a:solidFill>
            </a:endParaRPr>
          </a:p>
        </p:txBody>
      </p:sp>
      <p:sp>
        <p:nvSpPr>
          <p:cNvPr id="6" name="Rectangle: Rounded Corners 5">
            <a:extLst>
              <a:ext uri="{FF2B5EF4-FFF2-40B4-BE49-F238E27FC236}">
                <a16:creationId xmlns:a16="http://schemas.microsoft.com/office/drawing/2014/main" id="{BDE49A6B-50BD-4B97-9D47-F033ED5EA2F2}"/>
              </a:ext>
            </a:extLst>
          </p:cNvPr>
          <p:cNvSpPr/>
          <p:nvPr/>
        </p:nvSpPr>
        <p:spPr>
          <a:xfrm>
            <a:off x="3743314"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POST</a:t>
            </a:r>
            <a:endParaRPr lang="zh-TW" altLang="en-US" b="1" dirty="0">
              <a:solidFill>
                <a:schemeClr val="bg1"/>
              </a:solidFill>
            </a:endParaRPr>
          </a:p>
        </p:txBody>
      </p:sp>
      <p:sp>
        <p:nvSpPr>
          <p:cNvPr id="7" name="Rectangle: Rounded Corners 6">
            <a:extLst>
              <a:ext uri="{FF2B5EF4-FFF2-40B4-BE49-F238E27FC236}">
                <a16:creationId xmlns:a16="http://schemas.microsoft.com/office/drawing/2014/main" id="{924D7196-BB65-4289-B442-A3EDA2C83F17}"/>
              </a:ext>
            </a:extLst>
          </p:cNvPr>
          <p:cNvSpPr/>
          <p:nvPr/>
        </p:nvSpPr>
        <p:spPr>
          <a:xfrm>
            <a:off x="10163871" y="417851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PATCH</a:t>
            </a:r>
            <a:endParaRPr lang="zh-TW" altLang="en-US" b="1" dirty="0">
              <a:solidFill>
                <a:schemeClr val="bg1"/>
              </a:solidFill>
            </a:endParaRPr>
          </a:p>
        </p:txBody>
      </p:sp>
      <p:sp>
        <p:nvSpPr>
          <p:cNvPr id="8" name="Rectangle: Rounded Corners 7">
            <a:extLst>
              <a:ext uri="{FF2B5EF4-FFF2-40B4-BE49-F238E27FC236}">
                <a16:creationId xmlns:a16="http://schemas.microsoft.com/office/drawing/2014/main" id="{F6DDFB9B-9A16-491E-9647-B8611C87E2F6}"/>
              </a:ext>
            </a:extLst>
          </p:cNvPr>
          <p:cNvSpPr/>
          <p:nvPr/>
        </p:nvSpPr>
        <p:spPr>
          <a:xfrm>
            <a:off x="7742404"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TRACE</a:t>
            </a:r>
            <a:endParaRPr lang="zh-TW" altLang="en-US" b="1" dirty="0">
              <a:solidFill>
                <a:schemeClr val="bg1"/>
              </a:solidFill>
            </a:endParaRPr>
          </a:p>
        </p:txBody>
      </p:sp>
      <p:sp>
        <p:nvSpPr>
          <p:cNvPr id="9" name="Rectangle: Rounded Corners 8">
            <a:extLst>
              <a:ext uri="{FF2B5EF4-FFF2-40B4-BE49-F238E27FC236}">
                <a16:creationId xmlns:a16="http://schemas.microsoft.com/office/drawing/2014/main" id="{0F5A683A-DCEF-4D5C-871F-F321A51D3868}"/>
              </a:ext>
            </a:extLst>
          </p:cNvPr>
          <p:cNvSpPr/>
          <p:nvPr/>
        </p:nvSpPr>
        <p:spPr>
          <a:xfrm>
            <a:off x="5320937"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OPTIONS</a:t>
            </a:r>
            <a:endParaRPr lang="zh-TW" altLang="en-US" b="1" dirty="0">
              <a:solidFill>
                <a:schemeClr val="bg1"/>
              </a:solidFill>
            </a:endParaRPr>
          </a:p>
        </p:txBody>
      </p:sp>
      <p:sp>
        <p:nvSpPr>
          <p:cNvPr id="10" name="Rectangle: Rounded Corners 9">
            <a:extLst>
              <a:ext uri="{FF2B5EF4-FFF2-40B4-BE49-F238E27FC236}">
                <a16:creationId xmlns:a16="http://schemas.microsoft.com/office/drawing/2014/main" id="{B674AE04-2EC8-43A1-9E77-08CA362CB186}"/>
              </a:ext>
            </a:extLst>
          </p:cNvPr>
          <p:cNvSpPr/>
          <p:nvPr/>
        </p:nvSpPr>
        <p:spPr>
          <a:xfrm>
            <a:off x="9274869"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DELETE</a:t>
            </a:r>
            <a:endParaRPr lang="zh-TW" altLang="en-US" b="1" dirty="0">
              <a:solidFill>
                <a:schemeClr val="bg1"/>
              </a:solidFill>
            </a:endParaRPr>
          </a:p>
        </p:txBody>
      </p:sp>
      <p:sp>
        <p:nvSpPr>
          <p:cNvPr id="11" name="Rectangle: Rounded Corners 10">
            <a:extLst>
              <a:ext uri="{FF2B5EF4-FFF2-40B4-BE49-F238E27FC236}">
                <a16:creationId xmlns:a16="http://schemas.microsoft.com/office/drawing/2014/main" id="{47E095FD-3824-4B91-AA76-474331E08F5C}"/>
              </a:ext>
            </a:extLst>
          </p:cNvPr>
          <p:cNvSpPr/>
          <p:nvPr/>
        </p:nvSpPr>
        <p:spPr>
          <a:xfrm>
            <a:off x="6509091"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PUT</a:t>
            </a:r>
            <a:endParaRPr lang="zh-TW" altLang="en-US" b="1" dirty="0">
              <a:solidFill>
                <a:schemeClr val="bg1"/>
              </a:solidFill>
            </a:endParaRPr>
          </a:p>
        </p:txBody>
      </p:sp>
      <p:sp>
        <p:nvSpPr>
          <p:cNvPr id="12" name="Rectangle: Rounded Corners 11">
            <a:extLst>
              <a:ext uri="{FF2B5EF4-FFF2-40B4-BE49-F238E27FC236}">
                <a16:creationId xmlns:a16="http://schemas.microsoft.com/office/drawing/2014/main" id="{3B1C11CB-2963-402C-BFEA-ECB16C64C919}"/>
              </a:ext>
            </a:extLst>
          </p:cNvPr>
          <p:cNvSpPr/>
          <p:nvPr/>
        </p:nvSpPr>
        <p:spPr>
          <a:xfrm>
            <a:off x="977537"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GET</a:t>
            </a:r>
            <a:endParaRPr lang="zh-TW" altLang="en-US" b="1" dirty="0">
              <a:solidFill>
                <a:schemeClr val="bg1"/>
              </a:solidFill>
            </a:endParaRPr>
          </a:p>
        </p:txBody>
      </p:sp>
      <p:sp>
        <p:nvSpPr>
          <p:cNvPr id="13" name="Title 3">
            <a:extLst>
              <a:ext uri="{FF2B5EF4-FFF2-40B4-BE49-F238E27FC236}">
                <a16:creationId xmlns:a16="http://schemas.microsoft.com/office/drawing/2014/main" id="{30906F86-9815-4F63-AECE-397708868AA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TW" kern="0" dirty="0">
                <a:solidFill>
                  <a:schemeClr val="bg1"/>
                </a:solidFill>
              </a:rPr>
              <a:t>HTTP </a:t>
            </a:r>
            <a:r>
              <a:rPr lang="zh-CN" altLang="en-US" kern="0" dirty="0">
                <a:solidFill>
                  <a:schemeClr val="bg1"/>
                </a:solidFill>
              </a:rPr>
              <a:t>的溝通方法</a:t>
            </a:r>
            <a:endParaRPr lang="en-US" altLang="zh-TW" kern="0" dirty="0">
              <a:solidFill>
                <a:schemeClr val="bg1"/>
              </a:solidFill>
            </a:endParaRPr>
          </a:p>
        </p:txBody>
      </p:sp>
    </p:spTree>
    <p:extLst>
      <p:ext uri="{BB962C8B-B14F-4D97-AF65-F5344CB8AC3E}">
        <p14:creationId xmlns:p14="http://schemas.microsoft.com/office/powerpoint/2010/main" val="178924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274858"/>
            <a:ext cx="8065068" cy="230828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7200" b="1" i="0" u="none" strike="noStrike" kern="0" cap="none" spc="0" normalizeH="0" baseline="0" noProof="0" dirty="0">
                <a:ln>
                  <a:noFill/>
                </a:ln>
                <a:solidFill>
                  <a:srgbClr val="FFFFFF"/>
                </a:solidFill>
                <a:effectLst/>
                <a:uLnTx/>
                <a:uFillTx/>
                <a:latin typeface="Arial"/>
                <a:ea typeface="Arial"/>
                <a:cs typeface="Arial"/>
                <a:sym typeface="Arial"/>
              </a:rPr>
              <a:t>API Gateway and AWS Lambda</a:t>
            </a:r>
            <a:endParaRPr kumimoji="0" lang="zh-CN" altLang="en-US" sz="54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78770212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2836</Words>
  <Application>Microsoft Macintosh PowerPoint</Application>
  <PresentationFormat>寬螢幕</PresentationFormat>
  <Paragraphs>332</Paragraphs>
  <Slides>37</Slides>
  <Notes>26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37</vt:i4>
      </vt:variant>
    </vt:vector>
  </HeadingPairs>
  <TitlesOfParts>
    <vt:vector size="45" baseType="lpstr">
      <vt:lpstr>DengXian</vt:lpstr>
      <vt:lpstr>DengXian Light</vt:lpstr>
      <vt:lpstr>Google Sans</vt:lpstr>
      <vt:lpstr>sohne</vt:lpstr>
      <vt:lpstr>Arial</vt:lpstr>
      <vt:lpstr>Calibri</vt:lpstr>
      <vt:lpstr>Calibri Light</vt:lpstr>
      <vt:lpstr>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Amazon  API Gateway</vt:lpstr>
      <vt:lpstr>AWS Lambda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Diabolo Jie</dc:creator>
  <cp:lastModifiedBy>Chiang Yu Hung</cp:lastModifiedBy>
  <cp:revision>77</cp:revision>
  <dcterms:created xsi:type="dcterms:W3CDTF">2021-03-08T02:41:52Z</dcterms:created>
  <dcterms:modified xsi:type="dcterms:W3CDTF">2021-04-04T05:10:07Z</dcterms:modified>
</cp:coreProperties>
</file>