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58" r:id="rId3"/>
    <p:sldId id="263" r:id="rId4"/>
    <p:sldId id="259" r:id="rId5"/>
    <p:sldId id="319" r:id="rId6"/>
    <p:sldId id="296" r:id="rId7"/>
    <p:sldId id="311" r:id="rId8"/>
    <p:sldId id="264" r:id="rId9"/>
    <p:sldId id="320" r:id="rId10"/>
    <p:sldId id="299" r:id="rId11"/>
    <p:sldId id="295" r:id="rId12"/>
    <p:sldId id="312" r:id="rId13"/>
    <p:sldId id="261" r:id="rId14"/>
    <p:sldId id="321" r:id="rId15"/>
    <p:sldId id="305" r:id="rId16"/>
    <p:sldId id="317" r:id="rId17"/>
    <p:sldId id="318" r:id="rId18"/>
    <p:sldId id="316" r:id="rId19"/>
    <p:sldId id="308" r:id="rId20"/>
    <p:sldId id="283" r:id="rId21"/>
    <p:sldId id="313" r:id="rId22"/>
    <p:sldId id="315" r:id="rId23"/>
    <p:sldId id="314" r:id="rId24"/>
    <p:sldId id="306" r:id="rId25"/>
    <p:sldId id="307" r:id="rId26"/>
    <p:sldId id="322" r:id="rId27"/>
    <p:sldId id="323" r:id="rId28"/>
    <p:sldId id="309" r:id="rId29"/>
    <p:sldId id="310" r:id="rId30"/>
    <p:sldId id="325" r:id="rId31"/>
    <p:sldId id="324" r:id="rId32"/>
    <p:sldId id="329" r:id="rId33"/>
    <p:sldId id="328" r:id="rId34"/>
    <p:sldId id="327" r:id="rId35"/>
    <p:sldId id="326" r:id="rId36"/>
    <p:sldId id="269" r:id="rId37"/>
    <p:sldId id="293"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64" autoAdjust="0"/>
    <p:restoredTop sz="63677" autoAdjust="0"/>
  </p:normalViewPr>
  <p:slideViewPr>
    <p:cSldViewPr snapToGrid="0">
      <p:cViewPr varScale="1">
        <p:scale>
          <a:sx n="76" d="100"/>
          <a:sy n="76" d="100"/>
        </p:scale>
        <p:origin x="14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E15C0F-5214-49E7-ABD7-93A49C7B1F87}"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zh-TW" altLang="en-US"/>
        </a:p>
      </dgm:t>
    </dgm:pt>
    <dgm:pt modelId="{AD689B92-0E5F-4779-B68C-A051F61A26D7}">
      <dgm:prSet phldrT="[Text]" custT="1"/>
      <dgm:spPr/>
      <dgm:t>
        <a:bodyPr/>
        <a:lstStyle/>
        <a:p>
          <a:r>
            <a:rPr lang="en-US" altLang="zh-CN" sz="2400" dirty="0"/>
            <a:t>【</a:t>
          </a:r>
          <a:r>
            <a:rPr lang="zh-CN" altLang="en-US" sz="2400" dirty="0"/>
            <a:t>一般</a:t>
          </a:r>
          <a:r>
            <a:rPr lang="en-MY" altLang="zh-CN" sz="2400" dirty="0"/>
            <a:t> / </a:t>
          </a:r>
          <a:r>
            <a:rPr lang="zh-CN" altLang="en-US" sz="2400" dirty="0"/>
            <a:t>進階</a:t>
          </a:r>
          <a:r>
            <a:rPr lang="en-US" altLang="zh-CN" sz="2400" dirty="0"/>
            <a:t>】</a:t>
          </a:r>
          <a:r>
            <a:rPr lang="zh-CN" altLang="en-US" sz="2400" dirty="0"/>
            <a:t>聊天機器人</a:t>
          </a:r>
          <a:endParaRPr lang="zh-TW" altLang="en-US" sz="2400" dirty="0"/>
        </a:p>
      </dgm:t>
    </dgm:pt>
    <dgm:pt modelId="{630EA5FF-5BEB-4765-80AD-71942CE4735D}" type="parTrans" cxnId="{9B19B9BF-FD50-4833-BD9C-268A5D380DA7}">
      <dgm:prSet/>
      <dgm:spPr/>
      <dgm:t>
        <a:bodyPr/>
        <a:lstStyle/>
        <a:p>
          <a:endParaRPr lang="zh-TW" altLang="en-US"/>
        </a:p>
      </dgm:t>
    </dgm:pt>
    <dgm:pt modelId="{A13A0724-1A5E-4111-B018-86EAB3B07FDA}" type="sibTrans" cxnId="{9B19B9BF-FD50-4833-BD9C-268A5D380DA7}">
      <dgm:prSet/>
      <dgm:spPr/>
      <dgm:t>
        <a:bodyPr/>
        <a:lstStyle/>
        <a:p>
          <a:endParaRPr lang="zh-TW" altLang="en-US"/>
        </a:p>
      </dgm:t>
    </dgm:pt>
    <dgm:pt modelId="{76DDA9BD-6CDF-48B7-9AD5-A9191FEF950C}">
      <dgm:prSet phldrT="[Text]" custT="1"/>
      <dgm:spPr/>
      <dgm:t>
        <a:bodyPr/>
        <a:lstStyle/>
        <a:p>
          <a:r>
            <a:rPr lang="zh-CN" altLang="en-US" sz="1600" dirty="0"/>
            <a:t>問答系統</a:t>
          </a:r>
          <a:endParaRPr lang="zh-TW" altLang="en-US" sz="1600" dirty="0"/>
        </a:p>
      </dgm:t>
    </dgm:pt>
    <dgm:pt modelId="{203576A9-45EE-421B-8365-D0EB8F42613D}" type="parTrans" cxnId="{0E30C441-8C52-4942-8C43-68FF4CA8390F}">
      <dgm:prSet/>
      <dgm:spPr/>
      <dgm:t>
        <a:bodyPr/>
        <a:lstStyle/>
        <a:p>
          <a:endParaRPr lang="zh-TW" altLang="en-US"/>
        </a:p>
      </dgm:t>
    </dgm:pt>
    <dgm:pt modelId="{84A54CB9-0DDB-478E-AE35-9FB7AA19CF2C}" type="sibTrans" cxnId="{0E30C441-8C52-4942-8C43-68FF4CA8390F}">
      <dgm:prSet/>
      <dgm:spPr/>
      <dgm:t>
        <a:bodyPr/>
        <a:lstStyle/>
        <a:p>
          <a:endParaRPr lang="zh-TW" altLang="en-US"/>
        </a:p>
      </dgm:t>
    </dgm:pt>
    <dgm:pt modelId="{BD6DF8E1-468B-49AB-BBBB-D3769AE87B0E}">
      <dgm:prSet phldrT="[Text]" custT="1"/>
      <dgm:spPr/>
      <dgm:t>
        <a:bodyPr/>
        <a:lstStyle/>
        <a:p>
          <a:r>
            <a:rPr lang="zh-CN" altLang="en-US" sz="1600" dirty="0"/>
            <a:t>任務導向型對話系統</a:t>
          </a:r>
          <a:endParaRPr lang="zh-TW" altLang="en-US" sz="1600" dirty="0"/>
        </a:p>
      </dgm:t>
    </dgm:pt>
    <dgm:pt modelId="{220B4C76-E4D5-4076-A821-566BF6EAD5BB}" type="parTrans" cxnId="{16C3EC8D-0CCE-4A04-A618-3FFD26FBEA55}">
      <dgm:prSet/>
      <dgm:spPr/>
      <dgm:t>
        <a:bodyPr/>
        <a:lstStyle/>
        <a:p>
          <a:endParaRPr lang="zh-TW" altLang="en-US"/>
        </a:p>
      </dgm:t>
    </dgm:pt>
    <dgm:pt modelId="{42F95D86-2C8B-4748-A5BC-DA0E52C1615A}" type="sibTrans" cxnId="{16C3EC8D-0CCE-4A04-A618-3FFD26FBEA55}">
      <dgm:prSet/>
      <dgm:spPr/>
      <dgm:t>
        <a:bodyPr/>
        <a:lstStyle/>
        <a:p>
          <a:endParaRPr lang="zh-TW" altLang="en-US"/>
        </a:p>
      </dgm:t>
    </dgm:pt>
    <dgm:pt modelId="{912D2EC0-A93D-43E5-A230-10DFD21BF314}">
      <dgm:prSet phldrT="[Text]" custT="1"/>
      <dgm:spPr/>
      <dgm:t>
        <a:bodyPr/>
        <a:lstStyle/>
        <a:p>
          <a:r>
            <a:rPr lang="zh-CN" altLang="en-US" sz="1600" dirty="0"/>
            <a:t>閒聊系統</a:t>
          </a:r>
          <a:endParaRPr lang="zh-TW" altLang="en-US" sz="1600" dirty="0"/>
        </a:p>
      </dgm:t>
    </dgm:pt>
    <dgm:pt modelId="{143D19D1-A8F5-4752-88F8-231BAEA0DBCE}" type="parTrans" cxnId="{A5374536-7F9A-46F6-8F0D-5E55B7DCD144}">
      <dgm:prSet/>
      <dgm:spPr/>
      <dgm:t>
        <a:bodyPr/>
        <a:lstStyle/>
        <a:p>
          <a:endParaRPr lang="zh-TW" altLang="en-US"/>
        </a:p>
      </dgm:t>
    </dgm:pt>
    <dgm:pt modelId="{4FBF18BC-A2E2-4FD5-B75F-B643EA7B7CA1}" type="sibTrans" cxnId="{A5374536-7F9A-46F6-8F0D-5E55B7DCD144}">
      <dgm:prSet/>
      <dgm:spPr/>
      <dgm:t>
        <a:bodyPr/>
        <a:lstStyle/>
        <a:p>
          <a:endParaRPr lang="zh-TW" altLang="en-US"/>
        </a:p>
      </dgm:t>
    </dgm:pt>
    <dgm:pt modelId="{C706BDA3-4F03-407B-8A4C-18E34811CE9A}">
      <dgm:prSet phldrT="[Text]" custT="1"/>
      <dgm:spPr/>
      <dgm:t>
        <a:bodyPr/>
        <a:lstStyle/>
        <a:p>
          <a:r>
            <a:rPr lang="zh-CN" altLang="en-US" sz="1600" dirty="0"/>
            <a:t>主動推薦系統</a:t>
          </a:r>
          <a:endParaRPr lang="zh-TW" altLang="en-US" sz="1600" dirty="0"/>
        </a:p>
      </dgm:t>
    </dgm:pt>
    <dgm:pt modelId="{0076C9E6-BBBE-496A-988C-374EC7013E0A}" type="parTrans" cxnId="{9FE20524-81D5-4CB2-8649-1A989E0BE790}">
      <dgm:prSet/>
      <dgm:spPr/>
      <dgm:t>
        <a:bodyPr/>
        <a:lstStyle/>
        <a:p>
          <a:endParaRPr lang="zh-TW" altLang="en-US"/>
        </a:p>
      </dgm:t>
    </dgm:pt>
    <dgm:pt modelId="{3F372B2A-8DDB-4F43-96C5-EE0C32F169BE}" type="sibTrans" cxnId="{9FE20524-81D5-4CB2-8649-1A989E0BE790}">
      <dgm:prSet/>
      <dgm:spPr/>
      <dgm:t>
        <a:bodyPr/>
        <a:lstStyle/>
        <a:p>
          <a:endParaRPr lang="zh-TW" altLang="en-US"/>
        </a:p>
      </dgm:t>
    </dgm:pt>
    <dgm:pt modelId="{8C4C6B64-42D1-49C7-B670-6A0D0DFCC8B8}" type="pres">
      <dgm:prSet presAssocID="{47E15C0F-5214-49E7-ABD7-93A49C7B1F87}" presName="Name0" presStyleCnt="0">
        <dgm:presLayoutVars>
          <dgm:chPref val="1"/>
          <dgm:dir/>
          <dgm:animOne val="branch"/>
          <dgm:animLvl val="lvl"/>
          <dgm:resizeHandles/>
        </dgm:presLayoutVars>
      </dgm:prSet>
      <dgm:spPr/>
    </dgm:pt>
    <dgm:pt modelId="{229F87B8-469D-48B3-8D93-4770A2E2A4A9}" type="pres">
      <dgm:prSet presAssocID="{AD689B92-0E5F-4779-B68C-A051F61A26D7}" presName="vertOne" presStyleCnt="0"/>
      <dgm:spPr/>
    </dgm:pt>
    <dgm:pt modelId="{D06CC3E8-5C1C-4606-8BDA-1C1475D10FC6}" type="pres">
      <dgm:prSet presAssocID="{AD689B92-0E5F-4779-B68C-A051F61A26D7}" presName="txOne" presStyleLbl="node0" presStyleIdx="0" presStyleCnt="1" custScaleY="27873">
        <dgm:presLayoutVars>
          <dgm:chPref val="3"/>
        </dgm:presLayoutVars>
      </dgm:prSet>
      <dgm:spPr/>
    </dgm:pt>
    <dgm:pt modelId="{E85FB495-FCFE-4F76-ADAC-D44FFD2CE8A4}" type="pres">
      <dgm:prSet presAssocID="{AD689B92-0E5F-4779-B68C-A051F61A26D7}" presName="parTransOne" presStyleCnt="0"/>
      <dgm:spPr/>
    </dgm:pt>
    <dgm:pt modelId="{0DB6D726-9933-4E8F-94DF-F9E9EE6CEA08}" type="pres">
      <dgm:prSet presAssocID="{AD689B92-0E5F-4779-B68C-A051F61A26D7}" presName="horzOne" presStyleCnt="0"/>
      <dgm:spPr/>
    </dgm:pt>
    <dgm:pt modelId="{37D001D4-2423-4CEE-A420-AAFD2CE0033F}" type="pres">
      <dgm:prSet presAssocID="{76DDA9BD-6CDF-48B7-9AD5-A9191FEF950C}" presName="vertTwo" presStyleCnt="0"/>
      <dgm:spPr/>
    </dgm:pt>
    <dgm:pt modelId="{5F94E558-2C2B-4F72-B862-A5F6CB77DD3D}" type="pres">
      <dgm:prSet presAssocID="{76DDA9BD-6CDF-48B7-9AD5-A9191FEF950C}" presName="txTwo" presStyleLbl="node2" presStyleIdx="0" presStyleCnt="4" custScaleY="32739" custLinFactNeighborY="-10183">
        <dgm:presLayoutVars>
          <dgm:chPref val="3"/>
        </dgm:presLayoutVars>
      </dgm:prSet>
      <dgm:spPr/>
    </dgm:pt>
    <dgm:pt modelId="{D0FF0B10-8F06-42CF-99E3-4F41C1425C5C}" type="pres">
      <dgm:prSet presAssocID="{76DDA9BD-6CDF-48B7-9AD5-A9191FEF950C}" presName="horzTwo" presStyleCnt="0"/>
      <dgm:spPr/>
    </dgm:pt>
    <dgm:pt modelId="{3F96AB25-58AC-4EB2-956B-3B385425F3E2}" type="pres">
      <dgm:prSet presAssocID="{84A54CB9-0DDB-478E-AE35-9FB7AA19CF2C}" presName="sibSpaceTwo" presStyleCnt="0"/>
      <dgm:spPr/>
    </dgm:pt>
    <dgm:pt modelId="{9CC7F6C5-F1C9-4B05-96AF-5427823E7D2C}" type="pres">
      <dgm:prSet presAssocID="{BD6DF8E1-468B-49AB-BBBB-D3769AE87B0E}" presName="vertTwo" presStyleCnt="0"/>
      <dgm:spPr/>
    </dgm:pt>
    <dgm:pt modelId="{9BAE8DE2-9045-4252-9EF2-659AE723FF3F}" type="pres">
      <dgm:prSet presAssocID="{BD6DF8E1-468B-49AB-BBBB-D3769AE87B0E}" presName="txTwo" presStyleLbl="node2" presStyleIdx="1" presStyleCnt="4" custScaleY="32739" custLinFactNeighborY="-10183">
        <dgm:presLayoutVars>
          <dgm:chPref val="3"/>
        </dgm:presLayoutVars>
      </dgm:prSet>
      <dgm:spPr/>
    </dgm:pt>
    <dgm:pt modelId="{68D7D951-C6D1-48C4-9BA1-53D4A3F8BA61}" type="pres">
      <dgm:prSet presAssocID="{BD6DF8E1-468B-49AB-BBBB-D3769AE87B0E}" presName="horzTwo" presStyleCnt="0"/>
      <dgm:spPr/>
    </dgm:pt>
    <dgm:pt modelId="{5E226B3C-3D2F-4BB0-93C9-3B86F361733F}" type="pres">
      <dgm:prSet presAssocID="{42F95D86-2C8B-4748-A5BC-DA0E52C1615A}" presName="sibSpaceTwo" presStyleCnt="0"/>
      <dgm:spPr/>
    </dgm:pt>
    <dgm:pt modelId="{142ABB83-0642-4F35-84D5-266367A1B96D}" type="pres">
      <dgm:prSet presAssocID="{912D2EC0-A93D-43E5-A230-10DFD21BF314}" presName="vertTwo" presStyleCnt="0"/>
      <dgm:spPr/>
    </dgm:pt>
    <dgm:pt modelId="{67E5D608-3355-4CB8-B7C3-15DF21245E8C}" type="pres">
      <dgm:prSet presAssocID="{912D2EC0-A93D-43E5-A230-10DFD21BF314}" presName="txTwo" presStyleLbl="node2" presStyleIdx="2" presStyleCnt="4" custScaleY="32739" custLinFactNeighborY="-10183">
        <dgm:presLayoutVars>
          <dgm:chPref val="3"/>
        </dgm:presLayoutVars>
      </dgm:prSet>
      <dgm:spPr/>
    </dgm:pt>
    <dgm:pt modelId="{C3BE17E5-5232-4ED7-980B-47014A41CEF0}" type="pres">
      <dgm:prSet presAssocID="{912D2EC0-A93D-43E5-A230-10DFD21BF314}" presName="horzTwo" presStyleCnt="0"/>
      <dgm:spPr/>
    </dgm:pt>
    <dgm:pt modelId="{A21405C8-DD1F-4C96-9F35-D5F0EF26F397}" type="pres">
      <dgm:prSet presAssocID="{4FBF18BC-A2E2-4FD5-B75F-B643EA7B7CA1}" presName="sibSpaceTwo" presStyleCnt="0"/>
      <dgm:spPr/>
    </dgm:pt>
    <dgm:pt modelId="{CEB98779-C92F-45FC-B60C-CA47861A7A79}" type="pres">
      <dgm:prSet presAssocID="{C706BDA3-4F03-407B-8A4C-18E34811CE9A}" presName="vertTwo" presStyleCnt="0"/>
      <dgm:spPr/>
    </dgm:pt>
    <dgm:pt modelId="{F1F4CC7B-0BBA-460B-BD88-5BE432F2EF48}" type="pres">
      <dgm:prSet presAssocID="{C706BDA3-4F03-407B-8A4C-18E34811CE9A}" presName="txTwo" presStyleLbl="node2" presStyleIdx="3" presStyleCnt="4" custScaleY="32739" custLinFactNeighborY="-10183">
        <dgm:presLayoutVars>
          <dgm:chPref val="3"/>
        </dgm:presLayoutVars>
      </dgm:prSet>
      <dgm:spPr/>
    </dgm:pt>
    <dgm:pt modelId="{A918FD0D-75E5-4795-BEEB-3C29C97EDEF5}" type="pres">
      <dgm:prSet presAssocID="{C706BDA3-4F03-407B-8A4C-18E34811CE9A}" presName="horzTwo" presStyleCnt="0"/>
      <dgm:spPr/>
    </dgm:pt>
  </dgm:ptLst>
  <dgm:cxnLst>
    <dgm:cxn modelId="{9FE20524-81D5-4CB2-8649-1A989E0BE790}" srcId="{AD689B92-0E5F-4779-B68C-A051F61A26D7}" destId="{C706BDA3-4F03-407B-8A4C-18E34811CE9A}" srcOrd="3" destOrd="0" parTransId="{0076C9E6-BBBE-496A-988C-374EC7013E0A}" sibTransId="{3F372B2A-8DDB-4F43-96C5-EE0C32F169BE}"/>
    <dgm:cxn modelId="{0E4A3233-7997-4915-B322-A925CC14F855}" type="presOf" srcId="{BD6DF8E1-468B-49AB-BBBB-D3769AE87B0E}" destId="{9BAE8DE2-9045-4252-9EF2-659AE723FF3F}" srcOrd="0" destOrd="0" presId="urn:microsoft.com/office/officeart/2005/8/layout/hierarchy4"/>
    <dgm:cxn modelId="{A5374536-7F9A-46F6-8F0D-5E55B7DCD144}" srcId="{AD689B92-0E5F-4779-B68C-A051F61A26D7}" destId="{912D2EC0-A93D-43E5-A230-10DFD21BF314}" srcOrd="2" destOrd="0" parTransId="{143D19D1-A8F5-4752-88F8-231BAEA0DBCE}" sibTransId="{4FBF18BC-A2E2-4FD5-B75F-B643EA7B7CA1}"/>
    <dgm:cxn modelId="{0E30C441-8C52-4942-8C43-68FF4CA8390F}" srcId="{AD689B92-0E5F-4779-B68C-A051F61A26D7}" destId="{76DDA9BD-6CDF-48B7-9AD5-A9191FEF950C}" srcOrd="0" destOrd="0" parTransId="{203576A9-45EE-421B-8365-D0EB8F42613D}" sibTransId="{84A54CB9-0DDB-478E-AE35-9FB7AA19CF2C}"/>
    <dgm:cxn modelId="{6FA9D663-6F18-4381-AFC4-5CF5E3A53BF5}" type="presOf" srcId="{47E15C0F-5214-49E7-ABD7-93A49C7B1F87}" destId="{8C4C6B64-42D1-49C7-B670-6A0D0DFCC8B8}" srcOrd="0" destOrd="0" presId="urn:microsoft.com/office/officeart/2005/8/layout/hierarchy4"/>
    <dgm:cxn modelId="{ED011F4B-C3BE-43F0-94AF-72570B20C2D0}" type="presOf" srcId="{912D2EC0-A93D-43E5-A230-10DFD21BF314}" destId="{67E5D608-3355-4CB8-B7C3-15DF21245E8C}" srcOrd="0" destOrd="0" presId="urn:microsoft.com/office/officeart/2005/8/layout/hierarchy4"/>
    <dgm:cxn modelId="{ACE6546C-54BA-468A-A789-0D62166AE401}" type="presOf" srcId="{C706BDA3-4F03-407B-8A4C-18E34811CE9A}" destId="{F1F4CC7B-0BBA-460B-BD88-5BE432F2EF48}" srcOrd="0" destOrd="0" presId="urn:microsoft.com/office/officeart/2005/8/layout/hierarchy4"/>
    <dgm:cxn modelId="{16C3EC8D-0CCE-4A04-A618-3FFD26FBEA55}" srcId="{AD689B92-0E5F-4779-B68C-A051F61A26D7}" destId="{BD6DF8E1-468B-49AB-BBBB-D3769AE87B0E}" srcOrd="1" destOrd="0" parTransId="{220B4C76-E4D5-4076-A821-566BF6EAD5BB}" sibTransId="{42F95D86-2C8B-4748-A5BC-DA0E52C1615A}"/>
    <dgm:cxn modelId="{EE34CDB6-058B-41E5-88C4-FEDC4F9B9CE4}" type="presOf" srcId="{AD689B92-0E5F-4779-B68C-A051F61A26D7}" destId="{D06CC3E8-5C1C-4606-8BDA-1C1475D10FC6}" srcOrd="0" destOrd="0" presId="urn:microsoft.com/office/officeart/2005/8/layout/hierarchy4"/>
    <dgm:cxn modelId="{9B19B9BF-FD50-4833-BD9C-268A5D380DA7}" srcId="{47E15C0F-5214-49E7-ABD7-93A49C7B1F87}" destId="{AD689B92-0E5F-4779-B68C-A051F61A26D7}" srcOrd="0" destOrd="0" parTransId="{630EA5FF-5BEB-4765-80AD-71942CE4735D}" sibTransId="{A13A0724-1A5E-4111-B018-86EAB3B07FDA}"/>
    <dgm:cxn modelId="{CA9E18FC-79AD-4185-ADF6-3276A11BFE21}" type="presOf" srcId="{76DDA9BD-6CDF-48B7-9AD5-A9191FEF950C}" destId="{5F94E558-2C2B-4F72-B862-A5F6CB77DD3D}" srcOrd="0" destOrd="0" presId="urn:microsoft.com/office/officeart/2005/8/layout/hierarchy4"/>
    <dgm:cxn modelId="{615BBDFF-B14E-4D5A-B354-8987172B494E}" type="presParOf" srcId="{8C4C6B64-42D1-49C7-B670-6A0D0DFCC8B8}" destId="{229F87B8-469D-48B3-8D93-4770A2E2A4A9}" srcOrd="0" destOrd="0" presId="urn:microsoft.com/office/officeart/2005/8/layout/hierarchy4"/>
    <dgm:cxn modelId="{BD39C62E-F5B6-4B16-BD1A-39AF9DB50A34}" type="presParOf" srcId="{229F87B8-469D-48B3-8D93-4770A2E2A4A9}" destId="{D06CC3E8-5C1C-4606-8BDA-1C1475D10FC6}" srcOrd="0" destOrd="0" presId="urn:microsoft.com/office/officeart/2005/8/layout/hierarchy4"/>
    <dgm:cxn modelId="{991F6FD4-B1F7-433F-AE27-02969F9C5100}" type="presParOf" srcId="{229F87B8-469D-48B3-8D93-4770A2E2A4A9}" destId="{E85FB495-FCFE-4F76-ADAC-D44FFD2CE8A4}" srcOrd="1" destOrd="0" presId="urn:microsoft.com/office/officeart/2005/8/layout/hierarchy4"/>
    <dgm:cxn modelId="{E17B837A-F819-4965-B434-B74923A53198}" type="presParOf" srcId="{229F87B8-469D-48B3-8D93-4770A2E2A4A9}" destId="{0DB6D726-9933-4E8F-94DF-F9E9EE6CEA08}" srcOrd="2" destOrd="0" presId="urn:microsoft.com/office/officeart/2005/8/layout/hierarchy4"/>
    <dgm:cxn modelId="{66C6D970-7710-4BBC-A6C2-109A4DDFF589}" type="presParOf" srcId="{0DB6D726-9933-4E8F-94DF-F9E9EE6CEA08}" destId="{37D001D4-2423-4CEE-A420-AAFD2CE0033F}" srcOrd="0" destOrd="0" presId="urn:microsoft.com/office/officeart/2005/8/layout/hierarchy4"/>
    <dgm:cxn modelId="{267170EB-6B5C-4BD0-8EFC-1FFFD3C788C5}" type="presParOf" srcId="{37D001D4-2423-4CEE-A420-AAFD2CE0033F}" destId="{5F94E558-2C2B-4F72-B862-A5F6CB77DD3D}" srcOrd="0" destOrd="0" presId="urn:microsoft.com/office/officeart/2005/8/layout/hierarchy4"/>
    <dgm:cxn modelId="{3DF07240-2FEB-4278-8B1D-68E561D9467F}" type="presParOf" srcId="{37D001D4-2423-4CEE-A420-AAFD2CE0033F}" destId="{D0FF0B10-8F06-42CF-99E3-4F41C1425C5C}" srcOrd="1" destOrd="0" presId="urn:microsoft.com/office/officeart/2005/8/layout/hierarchy4"/>
    <dgm:cxn modelId="{4E2D93AA-EE51-4672-B79C-9C192161DD56}" type="presParOf" srcId="{0DB6D726-9933-4E8F-94DF-F9E9EE6CEA08}" destId="{3F96AB25-58AC-4EB2-956B-3B385425F3E2}" srcOrd="1" destOrd="0" presId="urn:microsoft.com/office/officeart/2005/8/layout/hierarchy4"/>
    <dgm:cxn modelId="{4BB89819-0FFA-4F4A-A686-E2C033325D4F}" type="presParOf" srcId="{0DB6D726-9933-4E8F-94DF-F9E9EE6CEA08}" destId="{9CC7F6C5-F1C9-4B05-96AF-5427823E7D2C}" srcOrd="2" destOrd="0" presId="urn:microsoft.com/office/officeart/2005/8/layout/hierarchy4"/>
    <dgm:cxn modelId="{BC682CB4-6AE4-49A3-AFA2-451E2216CFE5}" type="presParOf" srcId="{9CC7F6C5-F1C9-4B05-96AF-5427823E7D2C}" destId="{9BAE8DE2-9045-4252-9EF2-659AE723FF3F}" srcOrd="0" destOrd="0" presId="urn:microsoft.com/office/officeart/2005/8/layout/hierarchy4"/>
    <dgm:cxn modelId="{B374F05B-7C83-4C84-8DB1-73CB4D85E3CA}" type="presParOf" srcId="{9CC7F6C5-F1C9-4B05-96AF-5427823E7D2C}" destId="{68D7D951-C6D1-48C4-9BA1-53D4A3F8BA61}" srcOrd="1" destOrd="0" presId="urn:microsoft.com/office/officeart/2005/8/layout/hierarchy4"/>
    <dgm:cxn modelId="{A2AD222A-88A4-4733-9F51-9FD81A8F0930}" type="presParOf" srcId="{0DB6D726-9933-4E8F-94DF-F9E9EE6CEA08}" destId="{5E226B3C-3D2F-4BB0-93C9-3B86F361733F}" srcOrd="3" destOrd="0" presId="urn:microsoft.com/office/officeart/2005/8/layout/hierarchy4"/>
    <dgm:cxn modelId="{CCFDCA43-F8C9-4E41-A908-F8189E30347C}" type="presParOf" srcId="{0DB6D726-9933-4E8F-94DF-F9E9EE6CEA08}" destId="{142ABB83-0642-4F35-84D5-266367A1B96D}" srcOrd="4" destOrd="0" presId="urn:microsoft.com/office/officeart/2005/8/layout/hierarchy4"/>
    <dgm:cxn modelId="{B77929E8-CBAF-44C3-960A-2A96DB5982FC}" type="presParOf" srcId="{142ABB83-0642-4F35-84D5-266367A1B96D}" destId="{67E5D608-3355-4CB8-B7C3-15DF21245E8C}" srcOrd="0" destOrd="0" presId="urn:microsoft.com/office/officeart/2005/8/layout/hierarchy4"/>
    <dgm:cxn modelId="{1DB6DA6C-5164-4646-8411-AAAA1C5ADA23}" type="presParOf" srcId="{142ABB83-0642-4F35-84D5-266367A1B96D}" destId="{C3BE17E5-5232-4ED7-980B-47014A41CEF0}" srcOrd="1" destOrd="0" presId="urn:microsoft.com/office/officeart/2005/8/layout/hierarchy4"/>
    <dgm:cxn modelId="{3773E095-B699-4DC8-96AC-26D57C49F4DB}" type="presParOf" srcId="{0DB6D726-9933-4E8F-94DF-F9E9EE6CEA08}" destId="{A21405C8-DD1F-4C96-9F35-D5F0EF26F397}" srcOrd="5" destOrd="0" presId="urn:microsoft.com/office/officeart/2005/8/layout/hierarchy4"/>
    <dgm:cxn modelId="{ACB331B7-F804-4764-8EB4-4B38CB7819C2}" type="presParOf" srcId="{0DB6D726-9933-4E8F-94DF-F9E9EE6CEA08}" destId="{CEB98779-C92F-45FC-B60C-CA47861A7A79}" srcOrd="6" destOrd="0" presId="urn:microsoft.com/office/officeart/2005/8/layout/hierarchy4"/>
    <dgm:cxn modelId="{77F4251E-4A89-4CEB-9412-73E16246964F}" type="presParOf" srcId="{CEB98779-C92F-45FC-B60C-CA47861A7A79}" destId="{F1F4CC7B-0BBA-460B-BD88-5BE432F2EF48}" srcOrd="0" destOrd="0" presId="urn:microsoft.com/office/officeart/2005/8/layout/hierarchy4"/>
    <dgm:cxn modelId="{34E82301-57BC-443C-B8F8-6A2CA0648794}" type="presParOf" srcId="{CEB98779-C92F-45FC-B60C-CA47861A7A79}" destId="{A918FD0D-75E5-4795-BEEB-3C29C97EDEF5}"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3E7A18-743D-4B7B-AC5F-06C3AA691CC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TW" altLang="en-US"/>
        </a:p>
      </dgm:t>
    </dgm:pt>
    <dgm:pt modelId="{8CCE4EBB-4437-4972-A8CC-0E8C05D28AD5}">
      <dgm:prSet phldrT="[Text]" custT="1"/>
      <dgm:spPr/>
      <dgm:t>
        <a:bodyPr/>
        <a:lstStyle/>
        <a:p>
          <a:r>
            <a:rPr lang="zh-CN" altLang="en-US" sz="2000" b="0" i="0" dirty="0"/>
            <a:t>無需管理基礎設施任務</a:t>
          </a:r>
          <a:endParaRPr lang="en-US" altLang="zh-CN" sz="2000" b="0" i="0" dirty="0"/>
        </a:p>
        <a:p>
          <a:r>
            <a:rPr lang="en-US" altLang="zh-CN" sz="2000" b="0" i="0" dirty="0"/>
            <a:t>No infrastructure provisioning, no management</a:t>
          </a:r>
          <a:endParaRPr lang="zh-TW" altLang="en-US" sz="2000" dirty="0"/>
        </a:p>
      </dgm:t>
    </dgm:pt>
    <dgm:pt modelId="{8A95D603-C1CD-4AA5-9EA2-D977290A15F7}" type="parTrans" cxnId="{6CAF6C58-6C2D-4E72-B50E-80A15D1AAE4A}">
      <dgm:prSet/>
      <dgm:spPr/>
      <dgm:t>
        <a:bodyPr/>
        <a:lstStyle/>
        <a:p>
          <a:endParaRPr lang="zh-TW" altLang="en-US"/>
        </a:p>
      </dgm:t>
    </dgm:pt>
    <dgm:pt modelId="{332B9877-95E0-4FA8-8714-867B81BE123C}" type="sibTrans" cxnId="{6CAF6C58-6C2D-4E72-B50E-80A15D1AAE4A}">
      <dgm:prSet/>
      <dgm:spPr/>
      <dgm:t>
        <a:bodyPr/>
        <a:lstStyle/>
        <a:p>
          <a:endParaRPr lang="zh-TW" altLang="en-US"/>
        </a:p>
      </dgm:t>
    </dgm:pt>
    <dgm:pt modelId="{021AE8B8-392C-4852-9C7F-36F636C93E35}">
      <dgm:prSet phldrT="[Text]" custT="1"/>
      <dgm:spPr/>
      <dgm:t>
        <a:bodyPr/>
        <a:lstStyle/>
        <a:p>
          <a:r>
            <a:rPr lang="zh-CN" altLang="en-US" sz="2000" dirty="0"/>
            <a:t>自動擴展性</a:t>
          </a:r>
          <a:endParaRPr lang="en-US" altLang="zh-TW" sz="2000" dirty="0"/>
        </a:p>
        <a:p>
          <a:r>
            <a:rPr lang="en-US" altLang="zh-TW" sz="2000" dirty="0"/>
            <a:t>Automatic scaling</a:t>
          </a:r>
          <a:endParaRPr lang="zh-TW" altLang="en-US" sz="2000" dirty="0"/>
        </a:p>
      </dgm:t>
    </dgm:pt>
    <dgm:pt modelId="{CCBF1527-E3AD-4EF3-A0F7-D76DE21771C7}" type="parTrans" cxnId="{11EC14C3-3B8B-42D0-9CFE-1104BDA13839}">
      <dgm:prSet/>
      <dgm:spPr/>
      <dgm:t>
        <a:bodyPr/>
        <a:lstStyle/>
        <a:p>
          <a:endParaRPr lang="zh-TW" altLang="en-US"/>
        </a:p>
      </dgm:t>
    </dgm:pt>
    <dgm:pt modelId="{B3FFA426-1052-4298-9E32-43669C150579}" type="sibTrans" cxnId="{11EC14C3-3B8B-42D0-9CFE-1104BDA13839}">
      <dgm:prSet/>
      <dgm:spPr/>
      <dgm:t>
        <a:bodyPr/>
        <a:lstStyle/>
        <a:p>
          <a:endParaRPr lang="zh-TW" altLang="en-US"/>
        </a:p>
      </dgm:t>
    </dgm:pt>
    <dgm:pt modelId="{0752B793-2B27-4815-8EC2-26D6828CE593}">
      <dgm:prSet phldrT="[Text]" custT="1"/>
      <dgm:spPr/>
      <dgm:t>
        <a:bodyPr/>
        <a:lstStyle/>
        <a:p>
          <a:r>
            <a:rPr lang="zh-CN" altLang="en-US" sz="2000" dirty="0"/>
            <a:t>按價值付費的計算模型</a:t>
          </a:r>
          <a:endParaRPr lang="en-US" altLang="zh-TW" sz="2000" dirty="0"/>
        </a:p>
        <a:p>
          <a:r>
            <a:rPr lang="en-US" altLang="zh-TW" sz="2000" dirty="0"/>
            <a:t>Pay for value</a:t>
          </a:r>
          <a:endParaRPr lang="zh-TW" altLang="en-US" sz="2000" dirty="0"/>
        </a:p>
      </dgm:t>
    </dgm:pt>
    <dgm:pt modelId="{4967706D-18B3-4757-BFBA-7207B2BD6E93}" type="parTrans" cxnId="{FDC5C52A-D166-4739-B8EF-BB24274566BF}">
      <dgm:prSet/>
      <dgm:spPr/>
      <dgm:t>
        <a:bodyPr/>
        <a:lstStyle/>
        <a:p>
          <a:endParaRPr lang="zh-TW" altLang="en-US"/>
        </a:p>
      </dgm:t>
    </dgm:pt>
    <dgm:pt modelId="{506D7AA1-1D45-47F9-B6C6-618F480193AB}" type="sibTrans" cxnId="{FDC5C52A-D166-4739-B8EF-BB24274566BF}">
      <dgm:prSet/>
      <dgm:spPr/>
      <dgm:t>
        <a:bodyPr/>
        <a:lstStyle/>
        <a:p>
          <a:endParaRPr lang="zh-TW" altLang="en-US"/>
        </a:p>
      </dgm:t>
    </dgm:pt>
    <dgm:pt modelId="{AE9E322B-7BFD-43E5-9345-CA39C6094948}">
      <dgm:prSet phldrT="[Text]" custT="1"/>
      <dgm:spPr/>
      <dgm:t>
        <a:bodyPr/>
        <a:lstStyle/>
        <a:p>
          <a:r>
            <a:rPr lang="zh-CN" altLang="en-US" sz="2000" dirty="0"/>
            <a:t>安全且高可用性</a:t>
          </a:r>
          <a:endParaRPr lang="en-US" altLang="zh-TW" sz="2000" dirty="0"/>
        </a:p>
        <a:p>
          <a:r>
            <a:rPr lang="en-US" altLang="zh-TW" sz="2000" dirty="0"/>
            <a:t>Highly available and secure</a:t>
          </a:r>
          <a:endParaRPr lang="zh-TW" altLang="en-US" sz="2000" dirty="0"/>
        </a:p>
      </dgm:t>
    </dgm:pt>
    <dgm:pt modelId="{F1290989-7F3F-4B16-891D-A0EDE6B6E5FC}" type="parTrans" cxnId="{1BC43677-4BAC-49F8-871F-42CA178E49D5}">
      <dgm:prSet/>
      <dgm:spPr/>
      <dgm:t>
        <a:bodyPr/>
        <a:lstStyle/>
        <a:p>
          <a:endParaRPr lang="zh-TW" altLang="en-US"/>
        </a:p>
      </dgm:t>
    </dgm:pt>
    <dgm:pt modelId="{80C19F5D-F67E-4AF4-917C-0AB757EB49DD}" type="sibTrans" cxnId="{1BC43677-4BAC-49F8-871F-42CA178E49D5}">
      <dgm:prSet/>
      <dgm:spPr/>
      <dgm:t>
        <a:bodyPr/>
        <a:lstStyle/>
        <a:p>
          <a:endParaRPr lang="zh-TW" altLang="en-US"/>
        </a:p>
      </dgm:t>
    </dgm:pt>
    <dgm:pt modelId="{67E388FD-368D-4CE6-A194-A883244C2FAB}" type="pres">
      <dgm:prSet presAssocID="{483E7A18-743D-4B7B-AC5F-06C3AA691CCC}" presName="diagram" presStyleCnt="0">
        <dgm:presLayoutVars>
          <dgm:dir/>
          <dgm:resizeHandles val="exact"/>
        </dgm:presLayoutVars>
      </dgm:prSet>
      <dgm:spPr/>
    </dgm:pt>
    <dgm:pt modelId="{AF837E44-BF87-4921-9189-A6E169EECE9F}" type="pres">
      <dgm:prSet presAssocID="{8CCE4EBB-4437-4972-A8CC-0E8C05D28AD5}" presName="node" presStyleLbl="node1" presStyleIdx="0" presStyleCnt="4">
        <dgm:presLayoutVars>
          <dgm:bulletEnabled val="1"/>
        </dgm:presLayoutVars>
      </dgm:prSet>
      <dgm:spPr/>
    </dgm:pt>
    <dgm:pt modelId="{6D47E9CF-1550-40DD-B00B-E5664A85F64D}" type="pres">
      <dgm:prSet presAssocID="{332B9877-95E0-4FA8-8714-867B81BE123C}" presName="sibTrans" presStyleCnt="0"/>
      <dgm:spPr/>
    </dgm:pt>
    <dgm:pt modelId="{44C44176-6DE9-4CC0-ACB1-24D4E17C1583}" type="pres">
      <dgm:prSet presAssocID="{021AE8B8-392C-4852-9C7F-36F636C93E35}" presName="node" presStyleLbl="node1" presStyleIdx="1" presStyleCnt="4">
        <dgm:presLayoutVars>
          <dgm:bulletEnabled val="1"/>
        </dgm:presLayoutVars>
      </dgm:prSet>
      <dgm:spPr/>
    </dgm:pt>
    <dgm:pt modelId="{E3B31C48-C9C2-4FB9-A176-9373B4DDFF2F}" type="pres">
      <dgm:prSet presAssocID="{B3FFA426-1052-4298-9E32-43669C150579}" presName="sibTrans" presStyleCnt="0"/>
      <dgm:spPr/>
    </dgm:pt>
    <dgm:pt modelId="{C287A8C5-D8D2-472A-88C0-1778548BEA74}" type="pres">
      <dgm:prSet presAssocID="{0752B793-2B27-4815-8EC2-26D6828CE593}" presName="node" presStyleLbl="node1" presStyleIdx="2" presStyleCnt="4">
        <dgm:presLayoutVars>
          <dgm:bulletEnabled val="1"/>
        </dgm:presLayoutVars>
      </dgm:prSet>
      <dgm:spPr/>
    </dgm:pt>
    <dgm:pt modelId="{830FC33F-3FAB-4CFE-9BFA-7CC5AB9DE689}" type="pres">
      <dgm:prSet presAssocID="{506D7AA1-1D45-47F9-B6C6-618F480193AB}" presName="sibTrans" presStyleCnt="0"/>
      <dgm:spPr/>
    </dgm:pt>
    <dgm:pt modelId="{5BBD36D5-C7A8-48CB-B20D-6DE7540196C1}" type="pres">
      <dgm:prSet presAssocID="{AE9E322B-7BFD-43E5-9345-CA39C6094948}" presName="node" presStyleLbl="node1" presStyleIdx="3" presStyleCnt="4">
        <dgm:presLayoutVars>
          <dgm:bulletEnabled val="1"/>
        </dgm:presLayoutVars>
      </dgm:prSet>
      <dgm:spPr/>
    </dgm:pt>
  </dgm:ptLst>
  <dgm:cxnLst>
    <dgm:cxn modelId="{3231F600-D53A-4AD1-B8DD-6EB4C65FF965}" type="presOf" srcId="{021AE8B8-392C-4852-9C7F-36F636C93E35}" destId="{44C44176-6DE9-4CC0-ACB1-24D4E17C1583}" srcOrd="0" destOrd="0" presId="urn:microsoft.com/office/officeart/2005/8/layout/default"/>
    <dgm:cxn modelId="{FDC5C52A-D166-4739-B8EF-BB24274566BF}" srcId="{483E7A18-743D-4B7B-AC5F-06C3AA691CCC}" destId="{0752B793-2B27-4815-8EC2-26D6828CE593}" srcOrd="2" destOrd="0" parTransId="{4967706D-18B3-4757-BFBA-7207B2BD6E93}" sibTransId="{506D7AA1-1D45-47F9-B6C6-618F480193AB}"/>
    <dgm:cxn modelId="{ED9A132B-23F0-4B96-BC47-1212AAEEE698}" type="presOf" srcId="{483E7A18-743D-4B7B-AC5F-06C3AA691CCC}" destId="{67E388FD-368D-4CE6-A194-A883244C2FAB}" srcOrd="0" destOrd="0" presId="urn:microsoft.com/office/officeart/2005/8/layout/default"/>
    <dgm:cxn modelId="{BF1F7A32-10A1-4E4D-B960-AA413BEC57E7}" type="presOf" srcId="{0752B793-2B27-4815-8EC2-26D6828CE593}" destId="{C287A8C5-D8D2-472A-88C0-1778548BEA74}" srcOrd="0" destOrd="0" presId="urn:microsoft.com/office/officeart/2005/8/layout/default"/>
    <dgm:cxn modelId="{1BC43677-4BAC-49F8-871F-42CA178E49D5}" srcId="{483E7A18-743D-4B7B-AC5F-06C3AA691CCC}" destId="{AE9E322B-7BFD-43E5-9345-CA39C6094948}" srcOrd="3" destOrd="0" parTransId="{F1290989-7F3F-4B16-891D-A0EDE6B6E5FC}" sibTransId="{80C19F5D-F67E-4AF4-917C-0AB757EB49DD}"/>
    <dgm:cxn modelId="{6CAF6C58-6C2D-4E72-B50E-80A15D1AAE4A}" srcId="{483E7A18-743D-4B7B-AC5F-06C3AA691CCC}" destId="{8CCE4EBB-4437-4972-A8CC-0E8C05D28AD5}" srcOrd="0" destOrd="0" parTransId="{8A95D603-C1CD-4AA5-9EA2-D977290A15F7}" sibTransId="{332B9877-95E0-4FA8-8714-867B81BE123C}"/>
    <dgm:cxn modelId="{B0382CBB-E452-4E24-8E10-ED542F2EFB51}" type="presOf" srcId="{8CCE4EBB-4437-4972-A8CC-0E8C05D28AD5}" destId="{AF837E44-BF87-4921-9189-A6E169EECE9F}" srcOrd="0" destOrd="0" presId="urn:microsoft.com/office/officeart/2005/8/layout/default"/>
    <dgm:cxn modelId="{11EC14C3-3B8B-42D0-9CFE-1104BDA13839}" srcId="{483E7A18-743D-4B7B-AC5F-06C3AA691CCC}" destId="{021AE8B8-392C-4852-9C7F-36F636C93E35}" srcOrd="1" destOrd="0" parTransId="{CCBF1527-E3AD-4EF3-A0F7-D76DE21771C7}" sibTransId="{B3FFA426-1052-4298-9E32-43669C150579}"/>
    <dgm:cxn modelId="{AA6CA0E4-F648-49B5-9BC4-52021D4686AD}" type="presOf" srcId="{AE9E322B-7BFD-43E5-9345-CA39C6094948}" destId="{5BBD36D5-C7A8-48CB-B20D-6DE7540196C1}" srcOrd="0" destOrd="0" presId="urn:microsoft.com/office/officeart/2005/8/layout/default"/>
    <dgm:cxn modelId="{EF0035CB-1477-46F2-8767-AF5321A36D84}" type="presParOf" srcId="{67E388FD-368D-4CE6-A194-A883244C2FAB}" destId="{AF837E44-BF87-4921-9189-A6E169EECE9F}" srcOrd="0" destOrd="0" presId="urn:microsoft.com/office/officeart/2005/8/layout/default"/>
    <dgm:cxn modelId="{5EF4C97C-6345-4351-8CAE-4E4A5A4A1784}" type="presParOf" srcId="{67E388FD-368D-4CE6-A194-A883244C2FAB}" destId="{6D47E9CF-1550-40DD-B00B-E5664A85F64D}" srcOrd="1" destOrd="0" presId="urn:microsoft.com/office/officeart/2005/8/layout/default"/>
    <dgm:cxn modelId="{9BF7A119-91C8-43EA-AE05-2687D95ADFC2}" type="presParOf" srcId="{67E388FD-368D-4CE6-A194-A883244C2FAB}" destId="{44C44176-6DE9-4CC0-ACB1-24D4E17C1583}" srcOrd="2" destOrd="0" presId="urn:microsoft.com/office/officeart/2005/8/layout/default"/>
    <dgm:cxn modelId="{B605023A-1E08-4DC4-9F7F-52A0D9ECFAA7}" type="presParOf" srcId="{67E388FD-368D-4CE6-A194-A883244C2FAB}" destId="{E3B31C48-C9C2-4FB9-A176-9373B4DDFF2F}" srcOrd="3" destOrd="0" presId="urn:microsoft.com/office/officeart/2005/8/layout/default"/>
    <dgm:cxn modelId="{9332C1C8-E8C9-4F42-8FA2-2B6EC9BDBDB4}" type="presParOf" srcId="{67E388FD-368D-4CE6-A194-A883244C2FAB}" destId="{C287A8C5-D8D2-472A-88C0-1778548BEA74}" srcOrd="4" destOrd="0" presId="urn:microsoft.com/office/officeart/2005/8/layout/default"/>
    <dgm:cxn modelId="{42EB47BF-AA8A-4DC9-BBEA-2EF5A8D76C1C}" type="presParOf" srcId="{67E388FD-368D-4CE6-A194-A883244C2FAB}" destId="{830FC33F-3FAB-4CFE-9BFA-7CC5AB9DE689}" srcOrd="5" destOrd="0" presId="urn:microsoft.com/office/officeart/2005/8/layout/default"/>
    <dgm:cxn modelId="{526479C1-291D-4C6C-8155-B96414389D26}" type="presParOf" srcId="{67E388FD-368D-4CE6-A194-A883244C2FAB}" destId="{5BBD36D5-C7A8-48CB-B20D-6DE7540196C1}"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66E1B-BFBF-41EE-A288-44DB9761C04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TW" altLang="en-US"/>
        </a:p>
      </dgm:t>
    </dgm:pt>
    <dgm:pt modelId="{AC7ECE97-1216-49B2-B991-93951F7B080E}">
      <dgm:prSet phldrT="[Text]"/>
      <dgm:spPr/>
      <dgm:t>
        <a:bodyPr/>
        <a:lstStyle/>
        <a:p>
          <a:r>
            <a:rPr lang="en-MY" altLang="zh-TW" dirty="0" err="1"/>
            <a:t>getMe</a:t>
          </a:r>
          <a:endParaRPr lang="zh-TW" altLang="en-US" dirty="0"/>
        </a:p>
      </dgm:t>
    </dgm:pt>
    <dgm:pt modelId="{009CA8D0-4E60-4434-9F9E-6C1C64A4BB0F}" type="parTrans" cxnId="{4E897AF2-01D0-4E58-B95E-D5756A97152C}">
      <dgm:prSet/>
      <dgm:spPr/>
      <dgm:t>
        <a:bodyPr/>
        <a:lstStyle/>
        <a:p>
          <a:endParaRPr lang="zh-TW" altLang="en-US"/>
        </a:p>
      </dgm:t>
    </dgm:pt>
    <dgm:pt modelId="{C61AAFFD-D029-4CCB-8974-852E9686D953}" type="sibTrans" cxnId="{4E897AF2-01D0-4E58-B95E-D5756A97152C}">
      <dgm:prSet/>
      <dgm:spPr/>
      <dgm:t>
        <a:bodyPr/>
        <a:lstStyle/>
        <a:p>
          <a:endParaRPr lang="zh-TW" altLang="en-US"/>
        </a:p>
      </dgm:t>
    </dgm:pt>
    <dgm:pt modelId="{B55A98EF-EBBF-4202-9759-FE35D09448B1}">
      <dgm:prSet phldrT="[Text]"/>
      <dgm:spPr/>
      <dgm:t>
        <a:bodyPr/>
        <a:lstStyle/>
        <a:p>
          <a:r>
            <a:rPr lang="en-MY" altLang="zh-TW" dirty="0" err="1"/>
            <a:t>getUpdates</a:t>
          </a:r>
          <a:endParaRPr lang="zh-TW" altLang="en-US" dirty="0"/>
        </a:p>
      </dgm:t>
    </dgm:pt>
    <dgm:pt modelId="{937E3DFE-75D7-4925-B94B-3579A97F0F92}" type="parTrans" cxnId="{8CFF8DFE-28F3-48CF-A768-82AFDB1B77DE}">
      <dgm:prSet/>
      <dgm:spPr/>
      <dgm:t>
        <a:bodyPr/>
        <a:lstStyle/>
        <a:p>
          <a:endParaRPr lang="zh-TW" altLang="en-US"/>
        </a:p>
      </dgm:t>
    </dgm:pt>
    <dgm:pt modelId="{268FC73D-ECDE-466D-83C5-38E6F1911AED}" type="sibTrans" cxnId="{8CFF8DFE-28F3-48CF-A768-82AFDB1B77DE}">
      <dgm:prSet/>
      <dgm:spPr/>
      <dgm:t>
        <a:bodyPr/>
        <a:lstStyle/>
        <a:p>
          <a:endParaRPr lang="zh-TW" altLang="en-US"/>
        </a:p>
      </dgm:t>
    </dgm:pt>
    <dgm:pt modelId="{F87D8AAD-E2EF-42E4-BA2E-6A700E24CD61}">
      <dgm:prSet phldrT="[Text]"/>
      <dgm:spPr/>
      <dgm:t>
        <a:bodyPr/>
        <a:lstStyle/>
        <a:p>
          <a:r>
            <a:rPr lang="en-MY" altLang="zh-TW" dirty="0" err="1"/>
            <a:t>setWebhook</a:t>
          </a:r>
          <a:endParaRPr lang="zh-TW" altLang="en-US" dirty="0"/>
        </a:p>
      </dgm:t>
    </dgm:pt>
    <dgm:pt modelId="{886F996F-914F-4978-8830-0BBC613D40BA}" type="parTrans" cxnId="{ED073E9B-A1FA-4D52-85CA-B263E45DC8A7}">
      <dgm:prSet/>
      <dgm:spPr/>
      <dgm:t>
        <a:bodyPr/>
        <a:lstStyle/>
        <a:p>
          <a:endParaRPr lang="zh-TW" altLang="en-US"/>
        </a:p>
      </dgm:t>
    </dgm:pt>
    <dgm:pt modelId="{936E8599-396C-44B4-A847-289C7852D18A}" type="sibTrans" cxnId="{ED073E9B-A1FA-4D52-85CA-B263E45DC8A7}">
      <dgm:prSet/>
      <dgm:spPr/>
      <dgm:t>
        <a:bodyPr/>
        <a:lstStyle/>
        <a:p>
          <a:endParaRPr lang="zh-TW" altLang="en-US"/>
        </a:p>
      </dgm:t>
    </dgm:pt>
    <dgm:pt modelId="{99432020-3A22-4F45-8C67-3DEB2B1B4600}">
      <dgm:prSet phldrT="[Text]"/>
      <dgm:spPr/>
      <dgm:t>
        <a:bodyPr/>
        <a:lstStyle/>
        <a:p>
          <a:r>
            <a:rPr lang="en-MY" altLang="zh-TW" dirty="0" err="1"/>
            <a:t>deleteWebhook</a:t>
          </a:r>
          <a:endParaRPr lang="zh-TW" altLang="en-US" dirty="0"/>
        </a:p>
      </dgm:t>
    </dgm:pt>
    <dgm:pt modelId="{9190DB22-9F38-4499-BB51-612F79086A7B}" type="parTrans" cxnId="{F8A5F54B-1557-4F73-9EE8-59ABCE99C6D0}">
      <dgm:prSet/>
      <dgm:spPr/>
      <dgm:t>
        <a:bodyPr/>
        <a:lstStyle/>
        <a:p>
          <a:endParaRPr lang="zh-TW" altLang="en-US"/>
        </a:p>
      </dgm:t>
    </dgm:pt>
    <dgm:pt modelId="{01FFCA0B-4596-4752-8AD9-88D96198E190}" type="sibTrans" cxnId="{F8A5F54B-1557-4F73-9EE8-59ABCE99C6D0}">
      <dgm:prSet/>
      <dgm:spPr/>
      <dgm:t>
        <a:bodyPr/>
        <a:lstStyle/>
        <a:p>
          <a:endParaRPr lang="zh-TW" altLang="en-US"/>
        </a:p>
      </dgm:t>
    </dgm:pt>
    <dgm:pt modelId="{6C1EED88-273A-49B5-BE97-02B6CE3936E8}" type="pres">
      <dgm:prSet presAssocID="{4C266E1B-BFBF-41EE-A288-44DB9761C040}" presName="diagram" presStyleCnt="0">
        <dgm:presLayoutVars>
          <dgm:dir/>
          <dgm:resizeHandles val="exact"/>
        </dgm:presLayoutVars>
      </dgm:prSet>
      <dgm:spPr/>
    </dgm:pt>
    <dgm:pt modelId="{8DEA88F6-BC36-4BB1-AFC0-177040D59E54}" type="pres">
      <dgm:prSet presAssocID="{AC7ECE97-1216-49B2-B991-93951F7B080E}" presName="node" presStyleLbl="node1" presStyleIdx="0" presStyleCnt="4">
        <dgm:presLayoutVars>
          <dgm:bulletEnabled val="1"/>
        </dgm:presLayoutVars>
      </dgm:prSet>
      <dgm:spPr/>
    </dgm:pt>
    <dgm:pt modelId="{79CE172B-08AD-47E2-9001-50EA29DFCC45}" type="pres">
      <dgm:prSet presAssocID="{C61AAFFD-D029-4CCB-8974-852E9686D953}" presName="sibTrans" presStyleCnt="0"/>
      <dgm:spPr/>
    </dgm:pt>
    <dgm:pt modelId="{F09CB6EB-A469-4A48-8102-3E203FA574F9}" type="pres">
      <dgm:prSet presAssocID="{B55A98EF-EBBF-4202-9759-FE35D09448B1}" presName="node" presStyleLbl="node1" presStyleIdx="1" presStyleCnt="4">
        <dgm:presLayoutVars>
          <dgm:bulletEnabled val="1"/>
        </dgm:presLayoutVars>
      </dgm:prSet>
      <dgm:spPr/>
    </dgm:pt>
    <dgm:pt modelId="{80A811C0-166D-4F95-A4D4-AC097076F3BB}" type="pres">
      <dgm:prSet presAssocID="{268FC73D-ECDE-466D-83C5-38E6F1911AED}" presName="sibTrans" presStyleCnt="0"/>
      <dgm:spPr/>
    </dgm:pt>
    <dgm:pt modelId="{C79D1DAA-81CD-4DE2-91D5-FE9F2442D9E6}" type="pres">
      <dgm:prSet presAssocID="{F87D8AAD-E2EF-42E4-BA2E-6A700E24CD61}" presName="node" presStyleLbl="node1" presStyleIdx="2" presStyleCnt="4">
        <dgm:presLayoutVars>
          <dgm:bulletEnabled val="1"/>
        </dgm:presLayoutVars>
      </dgm:prSet>
      <dgm:spPr/>
    </dgm:pt>
    <dgm:pt modelId="{EE988E55-A9C3-4799-B073-55415D1045CF}" type="pres">
      <dgm:prSet presAssocID="{936E8599-396C-44B4-A847-289C7852D18A}" presName="sibTrans" presStyleCnt="0"/>
      <dgm:spPr/>
    </dgm:pt>
    <dgm:pt modelId="{03DF640D-007C-4BE7-9B0B-85012F37BC98}" type="pres">
      <dgm:prSet presAssocID="{99432020-3A22-4F45-8C67-3DEB2B1B4600}" presName="node" presStyleLbl="node1" presStyleIdx="3" presStyleCnt="4">
        <dgm:presLayoutVars>
          <dgm:bulletEnabled val="1"/>
        </dgm:presLayoutVars>
      </dgm:prSet>
      <dgm:spPr/>
    </dgm:pt>
  </dgm:ptLst>
  <dgm:cxnLst>
    <dgm:cxn modelId="{63DF8C65-5DAA-40A8-B1CF-D6E90F990700}" type="presOf" srcId="{AC7ECE97-1216-49B2-B991-93951F7B080E}" destId="{8DEA88F6-BC36-4BB1-AFC0-177040D59E54}" srcOrd="0" destOrd="0" presId="urn:microsoft.com/office/officeart/2005/8/layout/default"/>
    <dgm:cxn modelId="{F8A5F54B-1557-4F73-9EE8-59ABCE99C6D0}" srcId="{4C266E1B-BFBF-41EE-A288-44DB9761C040}" destId="{99432020-3A22-4F45-8C67-3DEB2B1B4600}" srcOrd="3" destOrd="0" parTransId="{9190DB22-9F38-4499-BB51-612F79086A7B}" sibTransId="{01FFCA0B-4596-4752-8AD9-88D96198E190}"/>
    <dgm:cxn modelId="{FD0F877B-52EC-4AFA-9A09-0C7A7DDDC167}" type="presOf" srcId="{4C266E1B-BFBF-41EE-A288-44DB9761C040}" destId="{6C1EED88-273A-49B5-BE97-02B6CE3936E8}" srcOrd="0" destOrd="0" presId="urn:microsoft.com/office/officeart/2005/8/layout/default"/>
    <dgm:cxn modelId="{ED073E9B-A1FA-4D52-85CA-B263E45DC8A7}" srcId="{4C266E1B-BFBF-41EE-A288-44DB9761C040}" destId="{F87D8AAD-E2EF-42E4-BA2E-6A700E24CD61}" srcOrd="2" destOrd="0" parTransId="{886F996F-914F-4978-8830-0BBC613D40BA}" sibTransId="{936E8599-396C-44B4-A847-289C7852D18A}"/>
    <dgm:cxn modelId="{26DBE8AF-BFEE-4AA3-822F-189DA8940B4A}" type="presOf" srcId="{99432020-3A22-4F45-8C67-3DEB2B1B4600}" destId="{03DF640D-007C-4BE7-9B0B-85012F37BC98}" srcOrd="0" destOrd="0" presId="urn:microsoft.com/office/officeart/2005/8/layout/default"/>
    <dgm:cxn modelId="{565356C2-2DDB-4B66-B429-C2727B315F57}" type="presOf" srcId="{F87D8AAD-E2EF-42E4-BA2E-6A700E24CD61}" destId="{C79D1DAA-81CD-4DE2-91D5-FE9F2442D9E6}" srcOrd="0" destOrd="0" presId="urn:microsoft.com/office/officeart/2005/8/layout/default"/>
    <dgm:cxn modelId="{6B2385EE-AA68-4C99-BCE8-943783BDEA90}" type="presOf" srcId="{B55A98EF-EBBF-4202-9759-FE35D09448B1}" destId="{F09CB6EB-A469-4A48-8102-3E203FA574F9}" srcOrd="0" destOrd="0" presId="urn:microsoft.com/office/officeart/2005/8/layout/default"/>
    <dgm:cxn modelId="{4E897AF2-01D0-4E58-B95E-D5756A97152C}" srcId="{4C266E1B-BFBF-41EE-A288-44DB9761C040}" destId="{AC7ECE97-1216-49B2-B991-93951F7B080E}" srcOrd="0" destOrd="0" parTransId="{009CA8D0-4E60-4434-9F9E-6C1C64A4BB0F}" sibTransId="{C61AAFFD-D029-4CCB-8974-852E9686D953}"/>
    <dgm:cxn modelId="{8CFF8DFE-28F3-48CF-A768-82AFDB1B77DE}" srcId="{4C266E1B-BFBF-41EE-A288-44DB9761C040}" destId="{B55A98EF-EBBF-4202-9759-FE35D09448B1}" srcOrd="1" destOrd="0" parTransId="{937E3DFE-75D7-4925-B94B-3579A97F0F92}" sibTransId="{268FC73D-ECDE-466D-83C5-38E6F1911AED}"/>
    <dgm:cxn modelId="{9597B28B-5629-4DAC-AE70-270F6492FE31}" type="presParOf" srcId="{6C1EED88-273A-49B5-BE97-02B6CE3936E8}" destId="{8DEA88F6-BC36-4BB1-AFC0-177040D59E54}" srcOrd="0" destOrd="0" presId="urn:microsoft.com/office/officeart/2005/8/layout/default"/>
    <dgm:cxn modelId="{7BC69B72-1BE9-49ED-AC56-BBE90B205A1A}" type="presParOf" srcId="{6C1EED88-273A-49B5-BE97-02B6CE3936E8}" destId="{79CE172B-08AD-47E2-9001-50EA29DFCC45}" srcOrd="1" destOrd="0" presId="urn:microsoft.com/office/officeart/2005/8/layout/default"/>
    <dgm:cxn modelId="{403A9A6C-4425-4670-B0D4-B9C5ED3C31A5}" type="presParOf" srcId="{6C1EED88-273A-49B5-BE97-02B6CE3936E8}" destId="{F09CB6EB-A469-4A48-8102-3E203FA574F9}" srcOrd="2" destOrd="0" presId="urn:microsoft.com/office/officeart/2005/8/layout/default"/>
    <dgm:cxn modelId="{EF4F9D9A-A6A8-4F9E-8E91-5E230A961D4B}" type="presParOf" srcId="{6C1EED88-273A-49B5-BE97-02B6CE3936E8}" destId="{80A811C0-166D-4F95-A4D4-AC097076F3BB}" srcOrd="3" destOrd="0" presId="urn:microsoft.com/office/officeart/2005/8/layout/default"/>
    <dgm:cxn modelId="{9DF3F434-6BB1-440D-839F-C4217FA0C4D3}" type="presParOf" srcId="{6C1EED88-273A-49B5-BE97-02B6CE3936E8}" destId="{C79D1DAA-81CD-4DE2-91D5-FE9F2442D9E6}" srcOrd="4" destOrd="0" presId="urn:microsoft.com/office/officeart/2005/8/layout/default"/>
    <dgm:cxn modelId="{125D19D5-8F7C-4C7F-8943-82D11ECB927C}" type="presParOf" srcId="{6C1EED88-273A-49B5-BE97-02B6CE3936E8}" destId="{EE988E55-A9C3-4799-B073-55415D1045CF}" srcOrd="5" destOrd="0" presId="urn:microsoft.com/office/officeart/2005/8/layout/default"/>
    <dgm:cxn modelId="{5A7736B0-4B01-40D3-AC0C-4F02218280E6}" type="presParOf" srcId="{6C1EED88-273A-49B5-BE97-02B6CE3936E8}" destId="{03DF640D-007C-4BE7-9B0B-85012F37BC9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CC3E8-5C1C-4606-8BDA-1C1475D10FC6}">
      <dsp:nvSpPr>
        <dsp:cNvPr id="0" name=""/>
        <dsp:cNvSpPr/>
      </dsp:nvSpPr>
      <dsp:spPr>
        <a:xfrm>
          <a:off x="1540" y="176598"/>
          <a:ext cx="9530385" cy="6277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a:t>
          </a:r>
          <a:r>
            <a:rPr lang="zh-CN" altLang="en-US" sz="2400" kern="1200" dirty="0"/>
            <a:t>一般</a:t>
          </a:r>
          <a:r>
            <a:rPr lang="en-MY" altLang="zh-CN" sz="2400" kern="1200" dirty="0"/>
            <a:t> / </a:t>
          </a:r>
          <a:r>
            <a:rPr lang="zh-CN" altLang="en-US" sz="2400" kern="1200" dirty="0"/>
            <a:t>進階</a:t>
          </a:r>
          <a:r>
            <a:rPr lang="en-US" altLang="zh-CN" sz="2400" kern="1200" dirty="0"/>
            <a:t>】</a:t>
          </a:r>
          <a:r>
            <a:rPr lang="zh-CN" altLang="en-US" sz="2400" kern="1200" dirty="0"/>
            <a:t>聊天機器人</a:t>
          </a:r>
          <a:endParaRPr lang="zh-TW" altLang="en-US" sz="2400" kern="1200" dirty="0"/>
        </a:p>
      </dsp:txBody>
      <dsp:txXfrm>
        <a:off x="19926" y="194984"/>
        <a:ext cx="9493613" cy="590965"/>
      </dsp:txXfrm>
    </dsp:sp>
    <dsp:sp modelId="{5F94E558-2C2B-4F72-B862-A5F6CB77DD3D}">
      <dsp:nvSpPr>
        <dsp:cNvPr id="0" name=""/>
        <dsp:cNvSpPr/>
      </dsp:nvSpPr>
      <dsp:spPr>
        <a:xfrm>
          <a:off x="1540" y="1108874"/>
          <a:ext cx="2241388" cy="7373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問答系統</a:t>
          </a:r>
          <a:endParaRPr lang="zh-TW" altLang="en-US" sz="1600" kern="1200" dirty="0"/>
        </a:p>
      </dsp:txBody>
      <dsp:txXfrm>
        <a:off x="23136" y="1130470"/>
        <a:ext cx="2198196" cy="694134"/>
      </dsp:txXfrm>
    </dsp:sp>
    <dsp:sp modelId="{9BAE8DE2-9045-4252-9EF2-659AE723FF3F}">
      <dsp:nvSpPr>
        <dsp:cNvPr id="0" name=""/>
        <dsp:cNvSpPr/>
      </dsp:nvSpPr>
      <dsp:spPr>
        <a:xfrm>
          <a:off x="2431206" y="1108874"/>
          <a:ext cx="2241388" cy="7373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任務導向型對話系統</a:t>
          </a:r>
          <a:endParaRPr lang="zh-TW" altLang="en-US" sz="1600" kern="1200" dirty="0"/>
        </a:p>
      </dsp:txBody>
      <dsp:txXfrm>
        <a:off x="2452802" y="1130470"/>
        <a:ext cx="2198196" cy="694134"/>
      </dsp:txXfrm>
    </dsp:sp>
    <dsp:sp modelId="{67E5D608-3355-4CB8-B7C3-15DF21245E8C}">
      <dsp:nvSpPr>
        <dsp:cNvPr id="0" name=""/>
        <dsp:cNvSpPr/>
      </dsp:nvSpPr>
      <dsp:spPr>
        <a:xfrm>
          <a:off x="4860871" y="1108874"/>
          <a:ext cx="2241388" cy="7373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閒聊系統</a:t>
          </a:r>
          <a:endParaRPr lang="zh-TW" altLang="en-US" sz="1600" kern="1200" dirty="0"/>
        </a:p>
      </dsp:txBody>
      <dsp:txXfrm>
        <a:off x="4882467" y="1130470"/>
        <a:ext cx="2198196" cy="694134"/>
      </dsp:txXfrm>
    </dsp:sp>
    <dsp:sp modelId="{F1F4CC7B-0BBA-460B-BD88-5BE432F2EF48}">
      <dsp:nvSpPr>
        <dsp:cNvPr id="0" name=""/>
        <dsp:cNvSpPr/>
      </dsp:nvSpPr>
      <dsp:spPr>
        <a:xfrm>
          <a:off x="7290537" y="1108874"/>
          <a:ext cx="2241388" cy="7373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主動推薦系統</a:t>
          </a:r>
          <a:endParaRPr lang="zh-TW" altLang="en-US" sz="1600" kern="1200" dirty="0"/>
        </a:p>
      </dsp:txBody>
      <dsp:txXfrm>
        <a:off x="7312133" y="1130470"/>
        <a:ext cx="2198196" cy="6941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37E44-BF87-4921-9189-A6E169EECE9F}">
      <dsp:nvSpPr>
        <dsp:cNvPr id="0" name=""/>
        <dsp:cNvSpPr/>
      </dsp:nvSpPr>
      <dsp:spPr>
        <a:xfrm>
          <a:off x="1493104" y="1889"/>
          <a:ext cx="3307233" cy="19843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i="0" kern="1200" dirty="0"/>
            <a:t>無需管理基礎設施任務</a:t>
          </a:r>
          <a:endParaRPr lang="en-US" altLang="zh-CN" sz="2000" b="0" i="0" kern="1200" dirty="0"/>
        </a:p>
        <a:p>
          <a:pPr marL="0" lvl="0" indent="0" algn="ctr" defTabSz="889000">
            <a:lnSpc>
              <a:spcPct val="90000"/>
            </a:lnSpc>
            <a:spcBef>
              <a:spcPct val="0"/>
            </a:spcBef>
            <a:spcAft>
              <a:spcPct val="35000"/>
            </a:spcAft>
            <a:buNone/>
          </a:pPr>
          <a:r>
            <a:rPr lang="en-US" altLang="zh-CN" sz="2000" b="0" i="0" kern="1200" dirty="0"/>
            <a:t>No infrastructure provisioning, no management</a:t>
          </a:r>
          <a:endParaRPr lang="zh-TW" altLang="en-US" sz="2000" kern="1200" dirty="0"/>
        </a:p>
      </dsp:txBody>
      <dsp:txXfrm>
        <a:off x="1493104" y="1889"/>
        <a:ext cx="3307233" cy="1984340"/>
      </dsp:txXfrm>
    </dsp:sp>
    <dsp:sp modelId="{44C44176-6DE9-4CC0-ACB1-24D4E17C1583}">
      <dsp:nvSpPr>
        <dsp:cNvPr id="0" name=""/>
        <dsp:cNvSpPr/>
      </dsp:nvSpPr>
      <dsp:spPr>
        <a:xfrm>
          <a:off x="5131061" y="1889"/>
          <a:ext cx="3307233" cy="19843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自動擴展性</a:t>
          </a:r>
          <a:endParaRPr lang="en-US" altLang="zh-TW" sz="2000" kern="1200" dirty="0"/>
        </a:p>
        <a:p>
          <a:pPr marL="0" lvl="0" indent="0" algn="ctr" defTabSz="889000">
            <a:lnSpc>
              <a:spcPct val="90000"/>
            </a:lnSpc>
            <a:spcBef>
              <a:spcPct val="0"/>
            </a:spcBef>
            <a:spcAft>
              <a:spcPct val="35000"/>
            </a:spcAft>
            <a:buNone/>
          </a:pPr>
          <a:r>
            <a:rPr lang="en-US" altLang="zh-TW" sz="2000" kern="1200" dirty="0"/>
            <a:t>Automatic scaling</a:t>
          </a:r>
          <a:endParaRPr lang="zh-TW" altLang="en-US" sz="2000" kern="1200" dirty="0"/>
        </a:p>
      </dsp:txBody>
      <dsp:txXfrm>
        <a:off x="5131061" y="1889"/>
        <a:ext cx="3307233" cy="1984340"/>
      </dsp:txXfrm>
    </dsp:sp>
    <dsp:sp modelId="{C287A8C5-D8D2-472A-88C0-1778548BEA74}">
      <dsp:nvSpPr>
        <dsp:cNvPr id="0" name=""/>
        <dsp:cNvSpPr/>
      </dsp:nvSpPr>
      <dsp:spPr>
        <a:xfrm>
          <a:off x="1493104" y="2316952"/>
          <a:ext cx="3307233" cy="19843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按價值付費的計算模型</a:t>
          </a:r>
          <a:endParaRPr lang="en-US" altLang="zh-TW" sz="2000" kern="1200" dirty="0"/>
        </a:p>
        <a:p>
          <a:pPr marL="0" lvl="0" indent="0" algn="ctr" defTabSz="889000">
            <a:lnSpc>
              <a:spcPct val="90000"/>
            </a:lnSpc>
            <a:spcBef>
              <a:spcPct val="0"/>
            </a:spcBef>
            <a:spcAft>
              <a:spcPct val="35000"/>
            </a:spcAft>
            <a:buNone/>
          </a:pPr>
          <a:r>
            <a:rPr lang="en-US" altLang="zh-TW" sz="2000" kern="1200" dirty="0"/>
            <a:t>Pay for value</a:t>
          </a:r>
          <a:endParaRPr lang="zh-TW" altLang="en-US" sz="2000" kern="1200" dirty="0"/>
        </a:p>
      </dsp:txBody>
      <dsp:txXfrm>
        <a:off x="1493104" y="2316952"/>
        <a:ext cx="3307233" cy="1984340"/>
      </dsp:txXfrm>
    </dsp:sp>
    <dsp:sp modelId="{5BBD36D5-C7A8-48CB-B20D-6DE7540196C1}">
      <dsp:nvSpPr>
        <dsp:cNvPr id="0" name=""/>
        <dsp:cNvSpPr/>
      </dsp:nvSpPr>
      <dsp:spPr>
        <a:xfrm>
          <a:off x="5131061" y="2316952"/>
          <a:ext cx="3307233" cy="19843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安全且高可用性</a:t>
          </a:r>
          <a:endParaRPr lang="en-US" altLang="zh-TW" sz="2000" kern="1200" dirty="0"/>
        </a:p>
        <a:p>
          <a:pPr marL="0" lvl="0" indent="0" algn="ctr" defTabSz="889000">
            <a:lnSpc>
              <a:spcPct val="90000"/>
            </a:lnSpc>
            <a:spcBef>
              <a:spcPct val="0"/>
            </a:spcBef>
            <a:spcAft>
              <a:spcPct val="35000"/>
            </a:spcAft>
            <a:buNone/>
          </a:pPr>
          <a:r>
            <a:rPr lang="en-US" altLang="zh-TW" sz="2000" kern="1200" dirty="0"/>
            <a:t>Highly available and secure</a:t>
          </a:r>
          <a:endParaRPr lang="zh-TW" altLang="en-US" sz="2000" kern="1200" dirty="0"/>
        </a:p>
      </dsp:txBody>
      <dsp:txXfrm>
        <a:off x="5131061" y="2316952"/>
        <a:ext cx="3307233" cy="1984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A88F6-BC36-4BB1-AFC0-177040D59E54}">
      <dsp:nvSpPr>
        <dsp:cNvPr id="0" name=""/>
        <dsp:cNvSpPr/>
      </dsp:nvSpPr>
      <dsp:spPr>
        <a:xfrm>
          <a:off x="216666" y="51"/>
          <a:ext cx="2209100" cy="13254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MY" altLang="zh-TW" sz="2300" kern="1200" dirty="0" err="1"/>
            <a:t>getMe</a:t>
          </a:r>
          <a:endParaRPr lang="zh-TW" altLang="en-US" sz="2300" kern="1200" dirty="0"/>
        </a:p>
      </dsp:txBody>
      <dsp:txXfrm>
        <a:off x="216666" y="51"/>
        <a:ext cx="2209100" cy="1325460"/>
      </dsp:txXfrm>
    </dsp:sp>
    <dsp:sp modelId="{F09CB6EB-A469-4A48-8102-3E203FA574F9}">
      <dsp:nvSpPr>
        <dsp:cNvPr id="0" name=""/>
        <dsp:cNvSpPr/>
      </dsp:nvSpPr>
      <dsp:spPr>
        <a:xfrm>
          <a:off x="2646676" y="51"/>
          <a:ext cx="2209100" cy="13254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MY" altLang="zh-TW" sz="2300" kern="1200" dirty="0" err="1"/>
            <a:t>getUpdates</a:t>
          </a:r>
          <a:endParaRPr lang="zh-TW" altLang="en-US" sz="2300" kern="1200" dirty="0"/>
        </a:p>
      </dsp:txBody>
      <dsp:txXfrm>
        <a:off x="2646676" y="51"/>
        <a:ext cx="2209100" cy="1325460"/>
      </dsp:txXfrm>
    </dsp:sp>
    <dsp:sp modelId="{C79D1DAA-81CD-4DE2-91D5-FE9F2442D9E6}">
      <dsp:nvSpPr>
        <dsp:cNvPr id="0" name=""/>
        <dsp:cNvSpPr/>
      </dsp:nvSpPr>
      <dsp:spPr>
        <a:xfrm>
          <a:off x="5076686" y="51"/>
          <a:ext cx="2209100" cy="13254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MY" altLang="zh-TW" sz="2300" kern="1200" dirty="0" err="1"/>
            <a:t>setWebhook</a:t>
          </a:r>
          <a:endParaRPr lang="zh-TW" altLang="en-US" sz="2300" kern="1200" dirty="0"/>
        </a:p>
      </dsp:txBody>
      <dsp:txXfrm>
        <a:off x="5076686" y="51"/>
        <a:ext cx="2209100" cy="1325460"/>
      </dsp:txXfrm>
    </dsp:sp>
    <dsp:sp modelId="{03DF640D-007C-4BE7-9B0B-85012F37BC98}">
      <dsp:nvSpPr>
        <dsp:cNvPr id="0" name=""/>
        <dsp:cNvSpPr/>
      </dsp:nvSpPr>
      <dsp:spPr>
        <a:xfrm>
          <a:off x="7506696" y="51"/>
          <a:ext cx="2209100" cy="13254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MY" altLang="zh-TW" sz="2300" kern="1200" dirty="0" err="1"/>
            <a:t>deleteWebhook</a:t>
          </a:r>
          <a:endParaRPr lang="zh-TW" altLang="en-US" sz="2300" kern="1200" dirty="0"/>
        </a:p>
      </dsp:txBody>
      <dsp:txXfrm>
        <a:off x="7506696" y="51"/>
        <a:ext cx="2209100" cy="1325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5543F-1644-4562-94D8-2049F518984C}" type="datetimeFigureOut">
              <a:rPr lang="zh-TW" altLang="en-US" smtClean="0"/>
              <a:t>2021/3/28</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60C7E-93F1-494F-A176-B051778CDC0F}" type="slidenum">
              <a:rPr lang="zh-TW" altLang="en-US" smtClean="0"/>
              <a:t>‹#›</a:t>
            </a:fld>
            <a:endParaRPr lang="zh-TW" altLang="en-US"/>
          </a:p>
        </p:txBody>
      </p:sp>
    </p:spTree>
    <p:extLst>
      <p:ext uri="{BB962C8B-B14F-4D97-AF65-F5344CB8AC3E}">
        <p14:creationId xmlns:p14="http://schemas.microsoft.com/office/powerpoint/2010/main" val="21301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t>https://admin.sli.do/event/sgs8d64p/polls</a:t>
            </a: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那我們來看一下什麼是 </a:t>
            </a:r>
            <a:r>
              <a:rPr lang="en-US" altLang="zh-CN" dirty="0"/>
              <a:t>Serverless</a:t>
            </a:r>
            <a:r>
              <a:rPr lang="zh-CN" altLang="en-US" dirty="0"/>
              <a:t>，想請問大家是否有聽過 </a:t>
            </a:r>
            <a:r>
              <a:rPr lang="en-US" altLang="zh-CN" dirty="0"/>
              <a:t>Serverless</a:t>
            </a:r>
            <a:r>
              <a:rPr lang="zh-CN" altLang="en-US" dirty="0"/>
              <a:t>（無伺服器）</a:t>
            </a:r>
            <a:r>
              <a:rPr lang="en-US" altLang="zh-CN" dirty="0"/>
              <a:t> </a:t>
            </a:r>
            <a:r>
              <a:rPr lang="zh-CN" altLang="en-US" dirty="0"/>
              <a:t>呢？</a:t>
            </a:r>
            <a:endParaRPr lang="en-US" altLang="zh-CN" dirty="0"/>
          </a:p>
          <a:p>
            <a:endParaRPr lang="en-MY" altLang="zh-TW" dirty="0"/>
          </a:p>
          <a:p>
            <a:r>
              <a:rPr lang="zh-CN" altLang="en-US" dirty="0"/>
              <a:t>我可不可以知道你怎麼理解 </a:t>
            </a:r>
            <a:r>
              <a:rPr lang="en-US" altLang="zh-CN" dirty="0"/>
              <a:t>Serverless </a:t>
            </a:r>
            <a:r>
              <a:rPr lang="zh-CN" altLang="en-US" dirty="0"/>
              <a:t>呢？</a:t>
            </a:r>
            <a:endParaRPr lang="en-US" altLang="zh-CN" dirty="0"/>
          </a:p>
          <a:p>
            <a:endParaRPr lang="en-US" altLang="zh-TW" dirty="0"/>
          </a:p>
          <a:p>
            <a:r>
              <a:rPr lang="zh-CN" altLang="en-US" dirty="0"/>
              <a:t>那談到 </a:t>
            </a:r>
            <a:r>
              <a:rPr lang="en-US" altLang="zh-CN" dirty="0"/>
              <a:t>Serverless </a:t>
            </a:r>
            <a:r>
              <a:rPr lang="zh-CN" altLang="en-US" dirty="0"/>
              <a:t>呢，首相我們需要理解 </a:t>
            </a:r>
            <a:r>
              <a:rPr lang="en-US" altLang="zh-CN" dirty="0"/>
              <a:t>Serverless </a:t>
            </a:r>
            <a:r>
              <a:rPr lang="zh-CN" altLang="en-US" dirty="0"/>
              <a:t>這個框架它精神所在。</a:t>
            </a:r>
            <a:endParaRPr lang="zh-TW" altLang="en-US"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697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大家可以看一下， </a:t>
            </a:r>
            <a:r>
              <a:rPr lang="en-US" altLang="zh-CN" dirty="0"/>
              <a:t>Less is more</a:t>
            </a:r>
            <a:r>
              <a:rPr lang="zh-CN" altLang="en-US" dirty="0"/>
              <a:t>。</a:t>
            </a:r>
            <a:endParaRPr lang="en-US" altLang="zh-CN" dirty="0"/>
          </a:p>
          <a:p>
            <a:r>
              <a:rPr lang="zh-CN" altLang="en-US" dirty="0"/>
              <a:t>這是一位建築學家提出的概念，於是在 </a:t>
            </a:r>
            <a:r>
              <a:rPr lang="en-US" altLang="zh-CN" dirty="0"/>
              <a:t>2014 </a:t>
            </a:r>
            <a:r>
              <a:rPr lang="zh-CN" altLang="en-US" dirty="0"/>
              <a:t>年的時候，</a:t>
            </a:r>
            <a:r>
              <a:rPr lang="en-US" altLang="zh-CN" dirty="0"/>
              <a:t>AWS </a:t>
            </a:r>
            <a:r>
              <a:rPr lang="zh-CN" altLang="en-US" dirty="0"/>
              <a:t>藉由這個精神去研發出 </a:t>
            </a:r>
            <a:r>
              <a:rPr lang="en-US" altLang="zh-CN" dirty="0"/>
              <a:t>Serverless </a:t>
            </a:r>
            <a:r>
              <a:rPr lang="zh-CN" altLang="en-US" dirty="0"/>
              <a:t>相關的服務，於是當年就有了 </a:t>
            </a:r>
            <a:r>
              <a:rPr lang="en-US" altLang="zh-CN" dirty="0"/>
              <a:t>Lambda </a:t>
            </a:r>
            <a:r>
              <a:rPr lang="zh-CN" altLang="en-US" dirty="0"/>
              <a:t>這項 </a:t>
            </a:r>
            <a:r>
              <a:rPr lang="en-US" altLang="zh-CN" dirty="0"/>
              <a:t>AWS </a:t>
            </a:r>
            <a:r>
              <a:rPr lang="zh-CN" altLang="en-US" dirty="0"/>
              <a:t>服務。</a:t>
            </a:r>
            <a:endParaRPr lang="en-US" altLang="zh-CN" dirty="0"/>
          </a:p>
          <a:p>
            <a:r>
              <a:rPr lang="zh-CN" altLang="en-US" dirty="0"/>
              <a:t>那稍後會跟大家介紹什麼是 </a:t>
            </a:r>
            <a:r>
              <a:rPr lang="en-US" altLang="zh-CN" dirty="0"/>
              <a:t>Lambda</a:t>
            </a:r>
            <a:r>
              <a:rPr lang="zh-CN" altLang="en-US" dirty="0"/>
              <a:t>。</a:t>
            </a:r>
            <a:endParaRPr lang="en-US" altLang="zh-CN" dirty="0"/>
          </a:p>
          <a:p>
            <a:r>
              <a:rPr lang="zh-CN" altLang="en-US" dirty="0"/>
              <a:t>回到 </a:t>
            </a:r>
            <a:r>
              <a:rPr lang="en-US" altLang="zh-CN" dirty="0"/>
              <a:t>Serverless</a:t>
            </a:r>
            <a:r>
              <a:rPr lang="zh-CN" altLang="en-US" dirty="0"/>
              <a:t>，那使用 </a:t>
            </a:r>
            <a:r>
              <a:rPr lang="en-US" altLang="zh-CN" dirty="0"/>
              <a:t>Serverless </a:t>
            </a:r>
            <a:r>
              <a:rPr lang="zh-CN" altLang="en-US" dirty="0"/>
              <a:t>有哪些優勢呢？我們來看一下</a:t>
            </a:r>
            <a:endParaRPr lang="en-US" altLang="zh-CN"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15</a:t>
            </a:fld>
            <a:endParaRPr lang="zh-TW" altLang="en-US"/>
          </a:p>
        </p:txBody>
      </p:sp>
    </p:spTree>
    <p:extLst>
      <p:ext uri="{BB962C8B-B14F-4D97-AF65-F5344CB8AC3E}">
        <p14:creationId xmlns:p14="http://schemas.microsoft.com/office/powerpoint/2010/main" val="2434425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首先，當我們在使用 </a:t>
            </a:r>
            <a:r>
              <a:rPr lang="en-US" altLang="zh-CN" dirty="0"/>
              <a:t>Serverless </a:t>
            </a:r>
            <a:r>
              <a:rPr lang="zh-CN" altLang="en-US" dirty="0"/>
              <a:t>框架的服務時，我們可以完全不需要去啟動你的系統、也不需要做進階的操作或修復你的系統，更不用談到說虛擬化的切割環境等等的。</a:t>
            </a:r>
            <a:endParaRPr lang="en-US" altLang="zh-CN" dirty="0"/>
          </a:p>
          <a:p>
            <a:r>
              <a:rPr lang="zh-CN" altLang="en-US" dirty="0"/>
              <a:t>接下來是 </a:t>
            </a:r>
            <a:r>
              <a:rPr lang="en-US" altLang="zh-CN" dirty="0"/>
              <a:t>Serverless </a:t>
            </a:r>
            <a:r>
              <a:rPr lang="zh-CN" altLang="en-US" dirty="0"/>
              <a:t>服務擁有自動擴展的功能，當 </a:t>
            </a:r>
            <a:r>
              <a:rPr lang="en-US" altLang="zh-CN" dirty="0"/>
              <a:t>Serverless </a:t>
            </a:r>
            <a:r>
              <a:rPr lang="zh-CN" altLang="en-US" dirty="0"/>
              <a:t>的服務要執行同個 </a:t>
            </a:r>
            <a:r>
              <a:rPr lang="en-US" altLang="zh-CN" dirty="0"/>
              <a:t>function </a:t>
            </a:r>
            <a:r>
              <a:rPr lang="zh-CN" altLang="en-US" dirty="0"/>
              <a:t>任務時，再次呼叫 </a:t>
            </a:r>
            <a:r>
              <a:rPr lang="en-US" altLang="zh-CN" dirty="0"/>
              <a:t>Lambda </a:t>
            </a:r>
            <a:r>
              <a:rPr lang="zh-CN" altLang="en-US" dirty="0"/>
              <a:t>的話，會初始化另一個執行個體來處理。</a:t>
            </a:r>
            <a:endParaRPr lang="en-US" altLang="zh-CN" dirty="0"/>
          </a:p>
          <a:p>
            <a:r>
              <a:rPr lang="zh-CN" altLang="en-US" dirty="0"/>
              <a:t>同時 </a:t>
            </a:r>
            <a:r>
              <a:rPr lang="en-US" altLang="zh-CN" dirty="0"/>
              <a:t>Serverless </a:t>
            </a:r>
            <a:r>
              <a:rPr lang="zh-CN" altLang="en-US" dirty="0"/>
              <a:t>是採用按價值付費的機制，如果你沒使用服務時就不需要付費。最後，具有高可用性與安全</a:t>
            </a:r>
            <a:endParaRPr lang="en-US" altLang="zh-CN" dirty="0"/>
          </a:p>
          <a:p>
            <a:endParaRPr lang="en-US" altLang="zh-CN" dirty="0"/>
          </a:p>
          <a:p>
            <a:r>
              <a:rPr lang="zh-CN" altLang="en-US" dirty="0"/>
              <a:t>到目前為止大家大概知道 </a:t>
            </a:r>
            <a:r>
              <a:rPr lang="en-US" altLang="zh-CN" dirty="0"/>
              <a:t>Serverless </a:t>
            </a:r>
            <a:r>
              <a:rPr lang="zh-CN" altLang="en-US" dirty="0"/>
              <a:t>與它的精神，但實際上從技術面來看的話，他是如何辦到的呢？</a:t>
            </a:r>
            <a:endParaRPr lang="en-US" altLang="zh-CN"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16</a:t>
            </a:fld>
            <a:endParaRPr lang="zh-TW" altLang="en-US"/>
          </a:p>
        </p:txBody>
      </p:sp>
    </p:spTree>
    <p:extLst>
      <p:ext uri="{BB962C8B-B14F-4D97-AF65-F5344CB8AC3E}">
        <p14:creationId xmlns:p14="http://schemas.microsoft.com/office/powerpoint/2010/main" val="323556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這邊跟大家聊聊 </a:t>
            </a:r>
            <a:r>
              <a:rPr lang="en-US" altLang="zh-CN" dirty="0"/>
              <a:t>Server </a:t>
            </a:r>
            <a:r>
              <a:rPr lang="zh-CN" altLang="en-US" dirty="0"/>
              <a:t>的演變的過程。從原先的傳統伺服器的架構談起，我們可能對於網頁的流量不斷的增加以至於伺服器無法支持現有的流量。</a:t>
            </a:r>
            <a:endParaRPr lang="en-US" altLang="zh-CN" dirty="0"/>
          </a:p>
          <a:p>
            <a:r>
              <a:rPr lang="zh-CN" altLang="en-US" dirty="0"/>
              <a:t>這時候我們會有伺服器擴種部署的需求，於是買了伺服器實際去執行會發現，高流量支持的伺服器只會在特定節日發揮它的作用，</a:t>
            </a:r>
            <a:endParaRPr lang="en-US" altLang="zh-CN" dirty="0"/>
          </a:p>
          <a:p>
            <a:r>
              <a:rPr lang="zh-CN" altLang="en-US" dirty="0"/>
              <a:t>其它時候都處於資源閒置的狀態，因為這個緣故，反而會帶給公司更多購買伺服器的衍生成本。</a:t>
            </a:r>
            <a:endParaRPr lang="en-US" altLang="zh-CN" dirty="0"/>
          </a:p>
          <a:p>
            <a:endParaRPr lang="en-US" altLang="zh-CN" dirty="0"/>
          </a:p>
          <a:p>
            <a:r>
              <a:rPr lang="zh-CN" altLang="en-US" dirty="0"/>
              <a:t>不談論流量的話，當時候的企業部署規劃都會是 </a:t>
            </a:r>
            <a:r>
              <a:rPr lang="en-US" altLang="zh-CN" dirty="0"/>
              <a:t>1 </a:t>
            </a:r>
            <a:r>
              <a:rPr lang="zh-CN" altLang="en-US" dirty="0"/>
              <a:t>台伺服器負責一項任務，比如說 </a:t>
            </a:r>
            <a:r>
              <a:rPr lang="en-US" altLang="zh-CN" dirty="0"/>
              <a:t>Web Server</a:t>
            </a:r>
            <a:r>
              <a:rPr lang="zh-CN" altLang="en-US" dirty="0"/>
              <a:t>、</a:t>
            </a:r>
            <a:r>
              <a:rPr lang="en-US" altLang="zh-CN" dirty="0"/>
              <a:t>Database Server</a:t>
            </a:r>
            <a:r>
              <a:rPr lang="zh-CN" altLang="en-US" dirty="0"/>
              <a:t>，因此也會有資源閒置的情況產生。</a:t>
            </a:r>
            <a:endParaRPr lang="en-US" altLang="zh-CN" dirty="0"/>
          </a:p>
          <a:p>
            <a:endParaRPr lang="en-US" altLang="zh-TW"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17</a:t>
            </a:fld>
            <a:endParaRPr lang="zh-TW" altLang="en-US"/>
          </a:p>
        </p:txBody>
      </p:sp>
    </p:spTree>
    <p:extLst>
      <p:ext uri="{BB962C8B-B14F-4D97-AF65-F5344CB8AC3E}">
        <p14:creationId xmlns:p14="http://schemas.microsoft.com/office/powerpoint/2010/main" val="3873059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於是伺服器發展了一段時間後有了所謂虛擬化的技術，這個技術主要是能夠把 </a:t>
            </a:r>
            <a:r>
              <a:rPr lang="en-US" altLang="zh-CN" dirty="0"/>
              <a:t>1 </a:t>
            </a:r>
            <a:r>
              <a:rPr lang="zh-CN" altLang="en-US" dirty="0"/>
              <a:t>台伺服器透過虛擬化的技術去切割的資源分配，</a:t>
            </a:r>
            <a:endParaRPr lang="en-US" altLang="zh-CN" dirty="0"/>
          </a:p>
          <a:p>
            <a:r>
              <a:rPr lang="zh-CN" altLang="en-US" dirty="0"/>
              <a:t>以至於可以達到更大的使用率。那因為有這樣的技術，這個伺服器的利用率也提升到 </a:t>
            </a:r>
            <a:r>
              <a:rPr lang="en-US" altLang="zh-CN" dirty="0"/>
              <a:t>60 </a:t>
            </a:r>
            <a:r>
              <a:rPr lang="zh-CN" altLang="en-US" dirty="0"/>
              <a:t>到</a:t>
            </a:r>
            <a:r>
              <a:rPr lang="en-US" altLang="zh-CN" dirty="0"/>
              <a:t> 80%</a:t>
            </a:r>
            <a:r>
              <a:rPr lang="zh-CN" altLang="en-US" dirty="0"/>
              <a:t>。</a:t>
            </a:r>
            <a:endParaRPr lang="zh-TW" altLang="en-US"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18</a:t>
            </a:fld>
            <a:endParaRPr lang="zh-TW" altLang="en-US"/>
          </a:p>
        </p:txBody>
      </p:sp>
    </p:spTree>
    <p:extLst>
      <p:ext uri="{BB962C8B-B14F-4D97-AF65-F5344CB8AC3E}">
        <p14:creationId xmlns:p14="http://schemas.microsoft.com/office/powerpoint/2010/main" val="421974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後來 </a:t>
            </a:r>
            <a:r>
              <a:rPr lang="en-US" altLang="zh-CN" dirty="0"/>
              <a:t>Cloud </a:t>
            </a:r>
            <a:r>
              <a:rPr lang="zh-CN" altLang="en-US" dirty="0"/>
              <a:t>的誕生，把所謂的設備的擁有權轉嫁到第三方的雲端供應商，比如 </a:t>
            </a:r>
            <a:r>
              <a:rPr lang="en-US" altLang="zh-CN" dirty="0"/>
              <a:t>AWS Google Azure </a:t>
            </a:r>
            <a:r>
              <a:rPr lang="zh-CN" altLang="en-US" dirty="0"/>
              <a:t>等，那第三方的計價方式相對的會比自己採買到部署來得更省錢，</a:t>
            </a:r>
            <a:endParaRPr lang="en-US" altLang="zh-CN" dirty="0"/>
          </a:p>
          <a:p>
            <a:r>
              <a:rPr lang="zh-CN" altLang="en-US" dirty="0"/>
              <a:t>而且客製化的針對不同的用戶需求建立適用的 </a:t>
            </a:r>
            <a:r>
              <a:rPr lang="en-US" altLang="zh-CN" dirty="0"/>
              <a:t>AWS </a:t>
            </a:r>
            <a:r>
              <a:rPr lang="zh-CN" altLang="en-US" dirty="0"/>
              <a:t>服務。</a:t>
            </a:r>
            <a:endParaRPr lang="en-US" altLang="zh-CN"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19</a:t>
            </a:fld>
            <a:endParaRPr lang="zh-TW" altLang="en-US"/>
          </a:p>
        </p:txBody>
      </p:sp>
    </p:spTree>
    <p:extLst>
      <p:ext uri="{BB962C8B-B14F-4D97-AF65-F5344CB8AC3E}">
        <p14:creationId xmlns:p14="http://schemas.microsoft.com/office/powerpoint/2010/main" val="192901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到了 </a:t>
            </a:r>
            <a:r>
              <a:rPr lang="en-US" altLang="zh-CN" dirty="0"/>
              <a:t>Serverless</a:t>
            </a:r>
            <a:r>
              <a:rPr lang="zh-CN" altLang="en-US" dirty="0"/>
              <a:t>，也就是現在這個時代，我們講求的是與時並進，需要講求快速的落實一個產品，並可以進行市場測試與評估，</a:t>
            </a:r>
            <a:endParaRPr lang="en-US" altLang="zh-CN" dirty="0"/>
          </a:p>
          <a:p>
            <a:r>
              <a:rPr lang="zh-CN" altLang="en-US" dirty="0"/>
              <a:t>如果要這麼快落實計劃，</a:t>
            </a:r>
            <a:r>
              <a:rPr lang="en-US" altLang="zh-CN" dirty="0"/>
              <a:t>Serverless </a:t>
            </a:r>
            <a:r>
              <a:rPr lang="zh-CN" altLang="en-US" dirty="0"/>
              <a:t>架構就可以時間這個問題，簡單的理解 </a:t>
            </a:r>
            <a:r>
              <a:rPr lang="en-US" altLang="zh-CN" dirty="0"/>
              <a:t>Serverless</a:t>
            </a:r>
            <a:r>
              <a:rPr lang="zh-CN" altLang="en-US" dirty="0"/>
              <a:t>，大家看一下紅色框框，</a:t>
            </a:r>
            <a:endParaRPr lang="en-US" altLang="zh-CN" dirty="0"/>
          </a:p>
          <a:p>
            <a:r>
              <a:rPr lang="zh-CN" altLang="en-US" dirty="0"/>
              <a:t>藍色是由我們來管理的資源層級，橘色是由供應商來管理。你會發現我們在談 </a:t>
            </a:r>
            <a:r>
              <a:rPr lang="en-US" altLang="zh-CN" dirty="0"/>
              <a:t>Serverless </a:t>
            </a:r>
            <a:r>
              <a:rPr lang="zh-CN" altLang="en-US" dirty="0"/>
              <a:t>的時候很長談到 </a:t>
            </a:r>
            <a:r>
              <a:rPr lang="en-US" altLang="zh-CN" dirty="0" err="1"/>
              <a:t>FaaS</a:t>
            </a:r>
            <a:r>
              <a:rPr lang="zh-CN" altLang="en-US" dirty="0"/>
              <a:t>，它是構成 </a:t>
            </a:r>
            <a:r>
              <a:rPr lang="en-US" altLang="zh-CN" dirty="0"/>
              <a:t>Serverless </a:t>
            </a:r>
            <a:r>
              <a:rPr lang="zh-CN" altLang="en-US" dirty="0"/>
              <a:t>很重要的一環。</a:t>
            </a:r>
            <a:endParaRPr lang="en-US" altLang="zh-CN" dirty="0"/>
          </a:p>
          <a:p>
            <a:endParaRPr lang="en-US" altLang="zh-CN" dirty="0"/>
          </a:p>
          <a:p>
            <a:endParaRPr lang="zh-TW" altLang="en-US"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5660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函式</a:t>
            </a:r>
            <a:endParaRPr lang="en-US" altLang="zh-CN" dirty="0"/>
          </a:p>
          <a:p>
            <a:r>
              <a:rPr lang="zh-CN" altLang="en-US" dirty="0"/>
              <a:t>就如我們寫程式的 </a:t>
            </a:r>
            <a:r>
              <a:rPr lang="en-US" altLang="zh-CN" dirty="0"/>
              <a:t>function </a:t>
            </a:r>
            <a:r>
              <a:rPr lang="zh-CN" altLang="en-US" dirty="0"/>
              <a:t>一樣、獨立、分離</a:t>
            </a:r>
            <a:endParaRPr lang="en-US" altLang="zh-CN" dirty="0"/>
          </a:p>
          <a:p>
            <a:endParaRPr lang="en-US" altLang="zh-TW" dirty="0"/>
          </a:p>
          <a:p>
            <a:r>
              <a:rPr lang="zh-CN" altLang="en-US" dirty="0"/>
              <a:t>無狀態</a:t>
            </a:r>
            <a:endParaRPr lang="en-US" altLang="zh-CN" dirty="0"/>
          </a:p>
          <a:p>
            <a:r>
              <a:rPr lang="zh-CN" altLang="en-US" dirty="0"/>
              <a:t>每一次的呼叫都是獨立的。因為每次的執行不會受到之前的執行內容</a:t>
            </a:r>
            <a:r>
              <a:rPr lang="en-MY" altLang="zh-CN" dirty="0"/>
              <a:t>/</a:t>
            </a:r>
            <a:r>
              <a:rPr lang="zh-CN" altLang="en-US" dirty="0"/>
              <a:t>結果影像。就算是呼叫同一個</a:t>
            </a:r>
            <a:r>
              <a:rPr lang="en-US" altLang="zh-CN" dirty="0"/>
              <a:t> function </a:t>
            </a:r>
            <a:r>
              <a:rPr lang="zh-CN" altLang="en-US" dirty="0"/>
              <a:t>多次，</a:t>
            </a:r>
            <a:endParaRPr lang="en-US" altLang="zh-CN" dirty="0"/>
          </a:p>
          <a:p>
            <a:r>
              <a:rPr lang="zh-CN" altLang="en-US" dirty="0"/>
              <a:t>其都會有獨立的 </a:t>
            </a:r>
            <a:r>
              <a:rPr lang="en-US" altLang="zh-CN" dirty="0"/>
              <a:t>container</a:t>
            </a:r>
            <a:r>
              <a:rPr lang="zh-CN" altLang="en-US" dirty="0"/>
              <a:t>。</a:t>
            </a:r>
            <a:endParaRPr lang="en-US" altLang="zh-CN" dirty="0"/>
          </a:p>
          <a:p>
            <a:endParaRPr lang="en-US" altLang="zh-TW" dirty="0"/>
          </a:p>
          <a:p>
            <a:pPr algn="l"/>
            <a:r>
              <a:rPr lang="zh-TW" altLang="en-US" b="0" i="0" dirty="0">
                <a:solidFill>
                  <a:srgbClr val="292929"/>
                </a:solidFill>
                <a:effectLst/>
                <a:latin typeface="sohne"/>
              </a:rPr>
              <a:t>來得很快，去得也快</a:t>
            </a:r>
            <a:endParaRPr lang="en-US" altLang="zh-TW" b="0" i="0" dirty="0">
              <a:solidFill>
                <a:srgbClr val="292929"/>
              </a:solidFill>
              <a:effectLst/>
              <a:latin typeface="sohne"/>
            </a:endParaRPr>
          </a:p>
          <a:p>
            <a:pPr algn="l"/>
            <a:r>
              <a:rPr lang="en-US" altLang="zh-TW" b="0" i="0" dirty="0" err="1">
                <a:solidFill>
                  <a:srgbClr val="292929"/>
                </a:solidFill>
                <a:effectLst/>
                <a:latin typeface="sohne"/>
              </a:rPr>
              <a:t>FaaS</a:t>
            </a:r>
            <a:r>
              <a:rPr lang="en-US" altLang="zh-TW" b="0" i="0" dirty="0">
                <a:solidFill>
                  <a:srgbClr val="292929"/>
                </a:solidFill>
                <a:effectLst/>
                <a:latin typeface="sohne"/>
              </a:rPr>
              <a:t> </a:t>
            </a:r>
            <a:r>
              <a:rPr lang="zh-TW" altLang="en-US" b="0" i="0" dirty="0">
                <a:solidFill>
                  <a:srgbClr val="292929"/>
                </a:solidFill>
                <a:effectLst/>
                <a:latin typeface="sohne"/>
              </a:rPr>
              <a:t>隨叫隨開，並且做完了任務就馬上關掉，需要的啟動時間與關機時間都非常的短（尺度是毫秒）。</a:t>
            </a:r>
            <a:endParaRPr lang="en-US" altLang="zh-TW" b="0" i="0" dirty="0">
              <a:solidFill>
                <a:srgbClr val="292929"/>
              </a:solidFill>
              <a:effectLst/>
              <a:latin typeface="sohne"/>
            </a:endParaRPr>
          </a:p>
          <a:p>
            <a:pPr algn="l"/>
            <a:endParaRPr lang="zh-TW" altLang="en-US" b="0" i="0" dirty="0">
              <a:solidFill>
                <a:srgbClr val="292929"/>
              </a:solidFill>
              <a:effectLst/>
              <a:latin typeface="sohne"/>
            </a:endParaRPr>
          </a:p>
          <a:p>
            <a:pPr algn="l"/>
            <a:r>
              <a:rPr lang="zh-TW" altLang="en-US" b="0" i="0" dirty="0">
                <a:solidFill>
                  <a:srgbClr val="292929"/>
                </a:solidFill>
                <a:effectLst/>
                <a:latin typeface="sohne"/>
              </a:rPr>
              <a:t>事件驅動</a:t>
            </a:r>
          </a:p>
          <a:p>
            <a:pPr algn="l"/>
            <a:r>
              <a:rPr lang="zh-TW" altLang="en-US" b="0" i="0" dirty="0">
                <a:solidFill>
                  <a:srgbClr val="292929"/>
                </a:solidFill>
                <a:effectLst/>
                <a:latin typeface="sohne"/>
              </a:rPr>
              <a:t>雖然 </a:t>
            </a:r>
            <a:r>
              <a:rPr lang="en-US" altLang="zh-TW" b="0" i="0" dirty="0">
                <a:solidFill>
                  <a:srgbClr val="292929"/>
                </a:solidFill>
                <a:effectLst/>
                <a:latin typeface="sohne"/>
              </a:rPr>
              <a:t>functions </a:t>
            </a:r>
            <a:r>
              <a:rPr lang="zh-TW" altLang="en-US" b="0" i="0" dirty="0">
                <a:solidFill>
                  <a:srgbClr val="292929"/>
                </a:solidFill>
                <a:effectLst/>
                <a:latin typeface="sohne"/>
              </a:rPr>
              <a:t>可以直接被取用，它們通常會從其他雲端服務被觸發，像是 </a:t>
            </a:r>
            <a:r>
              <a:rPr lang="en-US" altLang="zh-TW" b="0" i="0" dirty="0">
                <a:solidFill>
                  <a:srgbClr val="292929"/>
                </a:solidFill>
                <a:effectLst/>
                <a:latin typeface="sohne"/>
              </a:rPr>
              <a:t>HTTP </a:t>
            </a:r>
            <a:r>
              <a:rPr lang="zh-TW" altLang="en-US" b="0" i="0" dirty="0">
                <a:solidFill>
                  <a:srgbClr val="292929"/>
                </a:solidFill>
                <a:effectLst/>
                <a:latin typeface="sohne"/>
              </a:rPr>
              <a:t>請求或是內部訊息通知。</a:t>
            </a:r>
            <a:r>
              <a:rPr lang="en-US" altLang="zh-TW" b="0" i="0" dirty="0" err="1">
                <a:solidFill>
                  <a:srgbClr val="292929"/>
                </a:solidFill>
                <a:effectLst/>
                <a:latin typeface="sohne"/>
              </a:rPr>
              <a:t>FaaS</a:t>
            </a:r>
            <a:r>
              <a:rPr lang="en-US" altLang="zh-TW" b="0" i="0" dirty="0">
                <a:solidFill>
                  <a:srgbClr val="292929"/>
                </a:solidFill>
                <a:effectLst/>
                <a:latin typeface="sohne"/>
              </a:rPr>
              <a:t> </a:t>
            </a:r>
            <a:r>
              <a:rPr lang="zh-TW" altLang="en-US" b="0" i="0" dirty="0">
                <a:solidFill>
                  <a:srgbClr val="292929"/>
                </a:solidFill>
                <a:effectLst/>
                <a:latin typeface="sohne"/>
              </a:rPr>
              <a:t>比較常被使用的情境是雲端環境中各服務之間的橋樑。</a:t>
            </a:r>
            <a:endParaRPr lang="en-US" altLang="zh-TW" b="0" i="0" dirty="0">
              <a:solidFill>
                <a:srgbClr val="292929"/>
              </a:solidFill>
              <a:effectLst/>
              <a:latin typeface="sohne"/>
            </a:endParaRPr>
          </a:p>
          <a:p>
            <a:pPr algn="l"/>
            <a:endParaRPr lang="zh-TW" altLang="en-US" b="0" i="0" dirty="0">
              <a:solidFill>
                <a:srgbClr val="292929"/>
              </a:solidFill>
              <a:effectLst/>
              <a:latin typeface="sohne"/>
            </a:endParaRPr>
          </a:p>
          <a:p>
            <a:pPr algn="l"/>
            <a:r>
              <a:rPr lang="zh-TW" altLang="en-US" b="0" i="0" dirty="0">
                <a:solidFill>
                  <a:srgbClr val="292929"/>
                </a:solidFill>
                <a:effectLst/>
                <a:latin typeface="sohne"/>
              </a:rPr>
              <a:t>擴展性高</a:t>
            </a:r>
          </a:p>
          <a:p>
            <a:pPr algn="l"/>
            <a:r>
              <a:rPr lang="zh-TW" altLang="en-US" b="0" i="0" dirty="0">
                <a:solidFill>
                  <a:srgbClr val="292929"/>
                </a:solidFill>
                <a:effectLst/>
                <a:latin typeface="sohne"/>
              </a:rPr>
              <a:t>你可以一次啟動好幾個 </a:t>
            </a:r>
            <a:r>
              <a:rPr lang="en-US" altLang="zh-TW" b="0" i="0" dirty="0">
                <a:solidFill>
                  <a:srgbClr val="292929"/>
                </a:solidFill>
                <a:effectLst/>
                <a:latin typeface="sohne"/>
              </a:rPr>
              <a:t>container </a:t>
            </a:r>
            <a:r>
              <a:rPr lang="zh-TW" altLang="en-US" b="0" i="0" dirty="0">
                <a:solidFill>
                  <a:srgbClr val="292929"/>
                </a:solidFill>
                <a:effectLst/>
                <a:latin typeface="sohne"/>
              </a:rPr>
              <a:t>來同時呼叫同一個 </a:t>
            </a:r>
            <a:r>
              <a:rPr lang="en-US" altLang="zh-TW" b="0" i="0" dirty="0">
                <a:solidFill>
                  <a:srgbClr val="292929"/>
                </a:solidFill>
                <a:effectLst/>
                <a:latin typeface="sohne"/>
              </a:rPr>
              <a:t>function</a:t>
            </a:r>
            <a:r>
              <a:rPr lang="zh-TW" altLang="en-US" b="0" i="0" dirty="0">
                <a:solidFill>
                  <a:srgbClr val="292929"/>
                </a:solidFill>
                <a:effectLst/>
                <a:latin typeface="sohne"/>
              </a:rPr>
              <a:t>。就算同意時間有很多的請求（</a:t>
            </a:r>
            <a:r>
              <a:rPr lang="en-US" altLang="zh-TW" b="0" i="0" dirty="0">
                <a:solidFill>
                  <a:srgbClr val="292929"/>
                </a:solidFill>
                <a:effectLst/>
                <a:latin typeface="sohne"/>
              </a:rPr>
              <a:t>incoming request</a:t>
            </a:r>
            <a:r>
              <a:rPr lang="zh-TW" altLang="en-US" b="0" i="0" dirty="0">
                <a:solidFill>
                  <a:srgbClr val="292929"/>
                </a:solidFill>
                <a:effectLst/>
                <a:latin typeface="sohne"/>
              </a:rPr>
              <a:t>）也不怕。</a:t>
            </a:r>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54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319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96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大家怎麼理解聊天機器人這個概念呢？</a:t>
            </a:r>
            <a:endParaRPr lang="en-US" altLang="zh-CN" dirty="0"/>
          </a:p>
          <a:p>
            <a:endParaRPr lang="en-US" altLang="zh-CN" dirty="0"/>
          </a:p>
          <a:p>
            <a:r>
              <a:rPr lang="zh-CN" altLang="en-US" dirty="0"/>
              <a:t>其實這個概念是從 </a:t>
            </a:r>
            <a:r>
              <a:rPr lang="en-US" altLang="zh-CN" dirty="0"/>
              <a:t>Siri </a:t>
            </a:r>
            <a:r>
              <a:rPr lang="zh-CN" altLang="en-US" dirty="0"/>
              <a:t>開始流行起來得。</a:t>
            </a:r>
            <a:endParaRPr lang="en-US" altLang="zh-CN" dirty="0"/>
          </a:p>
          <a:p>
            <a:r>
              <a:rPr lang="zh-CN" altLang="en-US" dirty="0"/>
              <a:t>那當然 </a:t>
            </a:r>
            <a:r>
              <a:rPr lang="en-US" altLang="zh-CN" dirty="0"/>
              <a:t>OK Google</a:t>
            </a:r>
            <a:r>
              <a:rPr lang="zh-CN" altLang="en-US" dirty="0"/>
              <a:t>、小愛等等的語音助理也是聊天機器人。</a:t>
            </a:r>
            <a:endParaRPr lang="en-US" altLang="zh-TW" dirty="0"/>
          </a:p>
          <a:p>
            <a:endParaRPr lang="en-US" altLang="zh-TW" dirty="0"/>
          </a:p>
          <a:p>
            <a:r>
              <a:rPr lang="zh-CN" altLang="en-US" dirty="0"/>
              <a:t>哪為何今天工作坊想以聊天機器人來實作的原因是因為：</a:t>
            </a:r>
            <a:endParaRPr lang="en-US" altLang="zh-CN" dirty="0"/>
          </a:p>
          <a:p>
            <a:pPr marL="228600" indent="-228600">
              <a:buAutoNum type="arabicPeriod"/>
            </a:pPr>
            <a:r>
              <a:rPr lang="zh-CN" altLang="en-US" dirty="0"/>
              <a:t>在這個年代如果某企業向你直接銷售商品或服務，你會馬上接受嗎？（聊天機器人帶來的業績）</a:t>
            </a:r>
            <a:endParaRPr lang="en-US" altLang="zh-CN" dirty="0"/>
          </a:p>
          <a:p>
            <a:pPr marL="228600" indent="-228600">
              <a:buAutoNum type="arabicPeriod"/>
            </a:pPr>
            <a:r>
              <a:rPr lang="zh-CN" altLang="en-US" dirty="0"/>
              <a:t>假設今天你遇到任何問題需要客服，但過了營業時間，你會怎麼做？（</a:t>
            </a:r>
            <a:r>
              <a:rPr lang="en-US" altLang="zh-CN" dirty="0"/>
              <a:t>24 </a:t>
            </a:r>
            <a:r>
              <a:rPr lang="zh-CN" altLang="en-US" dirty="0"/>
              <a:t>小時的客戶服務）</a:t>
            </a:r>
            <a:endParaRPr lang="en-US" altLang="zh-CN" dirty="0"/>
          </a:p>
          <a:p>
            <a:pPr marL="228600" indent="-228600">
              <a:buAutoNum type="arabicPeriod"/>
            </a:pPr>
            <a:r>
              <a:rPr lang="zh-CN" altLang="en-US" dirty="0"/>
              <a:t>如果你是學生的話，每次作報告都是用 </a:t>
            </a:r>
            <a:r>
              <a:rPr lang="en-US" altLang="zh-CN" dirty="0"/>
              <a:t>Web </a:t>
            </a:r>
            <a:r>
              <a:rPr lang="zh-CN" altLang="en-US" dirty="0"/>
              <a:t>來當成載體，是否會太無趣了呢？（聊天機器人對人的接受度高）</a:t>
            </a:r>
            <a:endParaRPr lang="en-US" altLang="zh-TW"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430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首先，為什麼是 </a:t>
            </a:r>
            <a:r>
              <a:rPr lang="en-US" altLang="zh-CN" dirty="0"/>
              <a:t>Telegram </a:t>
            </a:r>
            <a:r>
              <a:rPr lang="zh-CN" altLang="en-US" dirty="0"/>
              <a:t>呢？</a:t>
            </a:r>
            <a:endParaRPr lang="en-US" altLang="zh-CN" dirty="0"/>
          </a:p>
          <a:p>
            <a:r>
              <a:rPr lang="zh-CN" altLang="en-US" dirty="0"/>
              <a:t>哈哈哈，因為我比較熟悉 </a:t>
            </a:r>
            <a:r>
              <a:rPr lang="en-US" altLang="zh-CN" dirty="0"/>
              <a:t>Telegram</a:t>
            </a:r>
          </a:p>
          <a:p>
            <a:endParaRPr lang="en-US" altLang="zh-TW" dirty="0"/>
          </a:p>
          <a:p>
            <a:r>
              <a:rPr lang="zh-CN" altLang="en-US" dirty="0"/>
              <a:t>那我講完這頁之後我將會休息 </a:t>
            </a:r>
            <a:r>
              <a:rPr lang="en-US" altLang="zh-CN" dirty="0"/>
              <a:t>10 </a:t>
            </a:r>
            <a:r>
              <a:rPr lang="zh-CN" altLang="en-US" dirty="0"/>
              <a:t>分鐘，如果你還沒註冊 </a:t>
            </a:r>
            <a:r>
              <a:rPr lang="en-US" altLang="zh-CN" dirty="0"/>
              <a:t>Telegram </a:t>
            </a:r>
            <a:r>
              <a:rPr lang="zh-CN" altLang="en-US" dirty="0"/>
              <a:t>的話，也撐著空擋註冊一下。</a:t>
            </a:r>
            <a:endParaRPr lang="en-US" altLang="zh-CN" dirty="0"/>
          </a:p>
          <a:p>
            <a:endParaRPr lang="en-US" altLang="zh-TW" dirty="0"/>
          </a:p>
          <a:p>
            <a:r>
              <a:rPr lang="zh-CN" altLang="en-US" dirty="0"/>
              <a:t>底下有登錄 </a:t>
            </a:r>
            <a:r>
              <a:rPr lang="en-US" altLang="zh-CN" dirty="0"/>
              <a:t>Telegram </a:t>
            </a:r>
            <a:r>
              <a:rPr lang="zh-CN" altLang="en-US" dirty="0"/>
              <a:t>網頁版的網址，你也可以透過下載 </a:t>
            </a:r>
            <a:r>
              <a:rPr lang="en-US" altLang="zh-CN" dirty="0"/>
              <a:t>Telegram </a:t>
            </a:r>
            <a:r>
              <a:rPr lang="zh-CN" altLang="en-US" dirty="0"/>
              <a:t>的 </a:t>
            </a:r>
            <a:r>
              <a:rPr lang="en-US" altLang="zh-CN" dirty="0"/>
              <a:t>App </a:t>
            </a:r>
            <a:r>
              <a:rPr lang="zh-CN" altLang="en-US" dirty="0"/>
              <a:t>來使用</a:t>
            </a:r>
            <a:endParaRPr lang="en-US" altLang="zh-CN" dirty="0"/>
          </a:p>
          <a:p>
            <a:endParaRPr lang="en-US" altLang="zh-TW" dirty="0"/>
          </a:p>
          <a:p>
            <a:r>
              <a:rPr lang="zh-CN" altLang="en-US" dirty="0"/>
              <a:t>因為今天會帶大家簡單了解 </a:t>
            </a:r>
            <a:r>
              <a:rPr lang="en-US" altLang="zh-CN" dirty="0"/>
              <a:t>Telegram </a:t>
            </a:r>
            <a:r>
              <a:rPr lang="zh-CN" altLang="en-US" dirty="0"/>
              <a:t>的 </a:t>
            </a:r>
            <a:r>
              <a:rPr lang="en-US" altLang="zh-CN" dirty="0"/>
              <a:t>API</a:t>
            </a:r>
            <a:r>
              <a:rPr lang="zh-CN" altLang="en-US" dirty="0"/>
              <a:t>，所以大家可以參考 </a:t>
            </a:r>
            <a:r>
              <a:rPr lang="en-MY" altLang="zh-CN" dirty="0"/>
              <a:t>Telegram API Documentation </a:t>
            </a:r>
            <a:r>
              <a:rPr lang="zh-CN" altLang="en-US" dirty="0"/>
              <a:t>這個網址</a:t>
            </a:r>
            <a:endParaRPr lang="en-US" altLang="zh-TW"/>
          </a:p>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865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609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577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4459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簡單理解聊天機器人的定義。</a:t>
            </a:r>
            <a:endParaRPr lang="en-US" altLang="zh-CN" dirty="0"/>
          </a:p>
          <a:p>
            <a:endParaRPr lang="en-US" altLang="zh-TW" dirty="0"/>
          </a:p>
          <a:p>
            <a:r>
              <a:rPr lang="zh-CN" altLang="en-US" dirty="0"/>
              <a:t>通常聊天機器人可分成兩類、就是一般與進階的聊天機器人，他們的區別就在於是否導入自然語言處理系統。</a:t>
            </a:r>
            <a:endParaRPr lang="en-US" altLang="zh-CN" dirty="0"/>
          </a:p>
          <a:p>
            <a:r>
              <a:rPr lang="zh-CN" altLang="en-US" dirty="0"/>
              <a:t>一個聊天機器人通常會幾種呈現方式。</a:t>
            </a:r>
            <a:endParaRPr lang="en-US" altLang="zh-CN" dirty="0"/>
          </a:p>
          <a:p>
            <a:pPr marL="228600" indent="-228600">
              <a:buAutoNum type="arabicPeriod"/>
            </a:pPr>
            <a:r>
              <a:rPr lang="zh-CN" altLang="en-US" dirty="0"/>
              <a:t>問答系統（知識取得）</a:t>
            </a:r>
            <a:endParaRPr lang="en-US" altLang="zh-CN" dirty="0"/>
          </a:p>
          <a:p>
            <a:pPr marL="228600" indent="-228600">
              <a:buAutoNum type="arabicPeriod"/>
            </a:pPr>
            <a:r>
              <a:rPr lang="zh-CN" altLang="en-US" dirty="0"/>
              <a:t>任務導向型對話系統（完成用戶要求的特定任務或動作）</a:t>
            </a:r>
            <a:endParaRPr lang="en-US" altLang="zh-CN" dirty="0"/>
          </a:p>
          <a:p>
            <a:pPr marL="228600" indent="-228600">
              <a:buAutoNum type="arabicPeriod"/>
            </a:pPr>
            <a:r>
              <a:rPr lang="zh-CN" altLang="en-US" dirty="0"/>
              <a:t>閒聊系統（陪用戶聊天）</a:t>
            </a:r>
            <a:endParaRPr lang="en-US" altLang="zh-CN" dirty="0"/>
          </a:p>
          <a:p>
            <a:pPr marL="228600" indent="-228600">
              <a:buAutoNum type="arabicPeriod"/>
            </a:pPr>
            <a:r>
              <a:rPr lang="zh-CN" altLang="en-US" dirty="0"/>
              <a:t>主動推薦系統（資訊主動推薦）</a:t>
            </a:r>
            <a:endParaRPr lang="zh-TW" altLang="en-US"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4</a:t>
            </a:fld>
            <a:endParaRPr lang="zh-TW" altLang="en-US"/>
          </a:p>
        </p:txBody>
      </p:sp>
    </p:spTree>
    <p:extLst>
      <p:ext uri="{BB962C8B-B14F-4D97-AF65-F5344CB8AC3E}">
        <p14:creationId xmlns:p14="http://schemas.microsoft.com/office/powerpoint/2010/main" val="180871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今天我們會實作聊天機器人，那我們有必要知道聊天機器人是怎麼做資訊的傳遞。</a:t>
            </a:r>
            <a:endParaRPr lang="en-US" altLang="zh-CN" dirty="0"/>
          </a:p>
          <a:p>
            <a:r>
              <a:rPr lang="zh-CN" altLang="en-US" dirty="0"/>
              <a:t>於是我們會談到 </a:t>
            </a:r>
            <a:r>
              <a:rPr lang="en-US" altLang="zh-CN" dirty="0"/>
              <a:t>API </a:t>
            </a:r>
            <a:r>
              <a:rPr lang="zh-CN" altLang="en-US" dirty="0"/>
              <a:t>以及 </a:t>
            </a:r>
            <a:r>
              <a:rPr lang="en-US" altLang="zh-CN" dirty="0"/>
              <a:t>HTTP </a:t>
            </a:r>
            <a:r>
              <a:rPr lang="zh-CN" altLang="en-US" dirty="0"/>
              <a:t>協議。</a:t>
            </a:r>
            <a:endParaRPr lang="en-US" altLang="zh-CN" dirty="0"/>
          </a:p>
          <a:p>
            <a:r>
              <a:rPr lang="zh-CN" altLang="en-US" dirty="0"/>
              <a:t>想詢問在場的人是否對這兩個專有名詞有一定的理解呢？</a:t>
            </a:r>
            <a:endParaRPr lang="zh-TW" altLang="en-US"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67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首先談到 </a:t>
            </a:r>
            <a:r>
              <a:rPr lang="en-US" altLang="zh-CN" dirty="0"/>
              <a:t>API</a:t>
            </a:r>
            <a:r>
              <a:rPr lang="zh-CN" altLang="en-US" dirty="0"/>
              <a:t>，我們會在資訊領域或商業領域聽到他人用 </a:t>
            </a:r>
            <a:r>
              <a:rPr lang="en-US" altLang="zh-CN" dirty="0"/>
              <a:t>API </a:t>
            </a:r>
            <a:r>
              <a:rPr lang="zh-CN" altLang="en-US" dirty="0"/>
              <a:t>來拿到資料，但實際上 </a:t>
            </a:r>
            <a:r>
              <a:rPr lang="en-US" altLang="zh-CN" dirty="0"/>
              <a:t>API </a:t>
            </a:r>
            <a:r>
              <a:rPr lang="zh-CN" altLang="en-US" dirty="0"/>
              <a:t>是個什麼東西？</a:t>
            </a:r>
            <a:endParaRPr lang="en-US" altLang="zh-CN" dirty="0"/>
          </a:p>
          <a:p>
            <a:endParaRPr lang="en-US" altLang="zh-CN" dirty="0"/>
          </a:p>
          <a:p>
            <a:r>
              <a:rPr lang="zh-CN" altLang="en-US" dirty="0"/>
              <a:t>大家聽過什麼是網址（網站地址）</a:t>
            </a:r>
            <a:r>
              <a:rPr lang="en-US" altLang="zh-CN" dirty="0"/>
              <a:t>= URL</a:t>
            </a:r>
            <a:r>
              <a:rPr lang="zh-CN" altLang="en-US" dirty="0"/>
              <a:t>（</a:t>
            </a:r>
            <a:r>
              <a:rPr lang="en-US" altLang="zh-CN" dirty="0"/>
              <a:t>Uniform Resource Locator</a:t>
            </a:r>
            <a:r>
              <a:rPr lang="zh-CN" altLang="en-US" dirty="0"/>
              <a:t>） </a:t>
            </a:r>
            <a:r>
              <a:rPr lang="en-US" altLang="zh-CN" dirty="0"/>
              <a:t>= </a:t>
            </a:r>
            <a:r>
              <a:rPr lang="zh-CN" altLang="en-US" dirty="0"/>
              <a:t>網域名稱</a:t>
            </a:r>
            <a:endParaRPr lang="en-US" altLang="zh-CN" dirty="0"/>
          </a:p>
          <a:p>
            <a:endParaRPr lang="en-US" altLang="zh-TW" dirty="0"/>
          </a:p>
          <a:p>
            <a:r>
              <a:rPr lang="zh-CN" altLang="en-US" dirty="0"/>
              <a:t>所以說不論是用戶還是企業因為業務需求而設計出的 </a:t>
            </a:r>
            <a:r>
              <a:rPr lang="en-US" altLang="zh-CN" dirty="0"/>
              <a:t>API</a:t>
            </a:r>
            <a:r>
              <a:rPr lang="zh-CN" altLang="en-US" dirty="0"/>
              <a:t>，你可以理解 </a:t>
            </a:r>
            <a:r>
              <a:rPr lang="en-US" altLang="zh-CN" dirty="0"/>
              <a:t>API </a:t>
            </a:r>
            <a:r>
              <a:rPr lang="zh-CN" altLang="en-US" dirty="0"/>
              <a:t>這個東西是一串網址，</a:t>
            </a:r>
            <a:endParaRPr lang="en-US" altLang="zh-CN" dirty="0"/>
          </a:p>
          <a:p>
            <a:r>
              <a:rPr lang="zh-CN" altLang="en-US" dirty="0"/>
              <a:t>網址背後有著業務需求所開的程式，並其程式邏輯運行在伺服器上（</a:t>
            </a:r>
            <a:r>
              <a:rPr lang="en-US" altLang="zh-CN" dirty="0"/>
              <a:t>Server</a:t>
            </a:r>
            <a:r>
              <a:rPr lang="zh-CN" altLang="en-US" dirty="0"/>
              <a:t>）。</a:t>
            </a:r>
            <a:endParaRPr lang="en-US" altLang="zh-CN" dirty="0"/>
          </a:p>
          <a:p>
            <a:endParaRPr lang="en-US" altLang="zh-TW" dirty="0"/>
          </a:p>
          <a:p>
            <a:r>
              <a:rPr lang="zh-CN" altLang="en-US" dirty="0"/>
              <a:t>那我們該怎麼使用 </a:t>
            </a:r>
            <a:r>
              <a:rPr lang="en-US" altLang="zh-CN" dirty="0"/>
              <a:t>API</a:t>
            </a:r>
            <a:r>
              <a:rPr lang="zh-CN" altLang="en-US" dirty="0"/>
              <a:t>，以筆電為例。</a:t>
            </a:r>
            <a:endParaRPr lang="en-US" altLang="zh-CN" dirty="0"/>
          </a:p>
          <a:p>
            <a:r>
              <a:rPr lang="zh-CN" altLang="en-US" dirty="0"/>
              <a:t>今天大家可以透過瀏覽器去，輸入網址，接下來就會對該 </a:t>
            </a:r>
            <a:r>
              <a:rPr lang="en-US" altLang="zh-CN" dirty="0"/>
              <a:t>API </a:t>
            </a:r>
            <a:r>
              <a:rPr lang="zh-CN" altLang="en-US" dirty="0"/>
              <a:t>所對應的伺服器進行請求的動作，</a:t>
            </a:r>
            <a:endParaRPr lang="en-US" altLang="zh-CN" dirty="0"/>
          </a:p>
          <a:p>
            <a:r>
              <a:rPr lang="zh-CN" altLang="en-US" dirty="0"/>
              <a:t>請求成功後，瀏覽器就會呈現本次請求的內容畫面，那這就是 </a:t>
            </a:r>
            <a:r>
              <a:rPr lang="en-US" altLang="zh-CN" dirty="0"/>
              <a:t>API </a:t>
            </a:r>
            <a:r>
              <a:rPr lang="zh-CN" altLang="en-US" dirty="0"/>
              <a:t>以及他的用途。</a:t>
            </a:r>
            <a:endParaRPr lang="en-US" altLang="zh-CN" dirty="0"/>
          </a:p>
          <a:p>
            <a:endParaRPr lang="en-US" altLang="zh-TW" dirty="0"/>
          </a:p>
          <a:p>
            <a:r>
              <a:rPr lang="zh-CN" altLang="en-US" dirty="0"/>
              <a:t>那現在有個問題來了，請求這個行為伺服器怎麼理解請求這個行為？</a:t>
            </a:r>
            <a:endParaRPr lang="en-US" altLang="zh-CN" dirty="0"/>
          </a:p>
          <a:p>
            <a:r>
              <a:rPr lang="zh-CN" altLang="en-US" dirty="0"/>
              <a:t>當我請求時傳出去的資料，以及回應的資料，這輸出與輸入的格式該怎麼解讀，是必要統一格式對吧？</a:t>
            </a:r>
            <a:endParaRPr lang="zh-TW" altLang="en-US"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6</a:t>
            </a:fld>
            <a:endParaRPr lang="zh-TW" altLang="en-US"/>
          </a:p>
        </p:txBody>
      </p:sp>
    </p:spTree>
    <p:extLst>
      <p:ext uri="{BB962C8B-B14F-4D97-AF65-F5344CB8AC3E}">
        <p14:creationId xmlns:p14="http://schemas.microsoft.com/office/powerpoint/2010/main" val="3382568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所以我們認識一下什麼是 </a:t>
            </a:r>
            <a:r>
              <a:rPr lang="en-US" altLang="zh-CN" dirty="0"/>
              <a:t>HTTP </a:t>
            </a:r>
            <a:r>
              <a:rPr lang="zh-CN" altLang="en-US" dirty="0"/>
              <a:t>協議，既然是一個協議，也就是大家認可，統一的格式，所以有了 </a:t>
            </a:r>
            <a:r>
              <a:rPr lang="en-US" altLang="zh-CN" dirty="0"/>
              <a:t>HTTP </a:t>
            </a:r>
            <a:r>
              <a:rPr lang="zh-CN" altLang="en-US" dirty="0"/>
              <a:t>協議，</a:t>
            </a:r>
            <a:endParaRPr lang="en-US" altLang="zh-CN" dirty="0"/>
          </a:p>
          <a:p>
            <a:r>
              <a:rPr lang="zh-CN" altLang="en-US" dirty="0"/>
              <a:t>之後所有請求輸出的數據以及回覆收到的內容就有辦法被瀏覽器來解讀了，所以大家畫面上才有了那麼 </a:t>
            </a:r>
            <a:r>
              <a:rPr lang="en-US" altLang="zh-CN" dirty="0"/>
              <a:t>fancy </a:t>
            </a:r>
            <a:r>
              <a:rPr lang="zh-CN" altLang="en-US" dirty="0"/>
              <a:t>的內容。</a:t>
            </a:r>
            <a:endParaRPr lang="en-US" altLang="zh-CN" dirty="0"/>
          </a:p>
          <a:p>
            <a:endParaRPr lang="en-US" altLang="zh-TW" dirty="0"/>
          </a:p>
          <a:p>
            <a:r>
              <a:rPr lang="zh-CN" altLang="en-US" dirty="0"/>
              <a:t>那我們可以稍微看一下 </a:t>
            </a:r>
            <a:r>
              <a:rPr lang="en-US" altLang="zh-CN" dirty="0"/>
              <a:t>HTTP </a:t>
            </a:r>
            <a:r>
              <a:rPr lang="zh-CN" altLang="en-US" dirty="0"/>
              <a:t>協議如何定義請求的格式，前面你會看到 </a:t>
            </a:r>
            <a:r>
              <a:rPr lang="en-US" altLang="zh-CN" dirty="0"/>
              <a:t>HTTP </a:t>
            </a:r>
            <a:r>
              <a:rPr lang="zh-CN" altLang="en-US" dirty="0"/>
              <a:t>協定對吧，</a:t>
            </a:r>
            <a:endParaRPr lang="en-US" altLang="zh-CN" dirty="0"/>
          </a:p>
          <a:p>
            <a:r>
              <a:rPr lang="zh-CN" altLang="en-US" dirty="0"/>
              <a:t>那後面這個就是最重要的資訊， </a:t>
            </a:r>
            <a:r>
              <a:rPr lang="en-US" altLang="zh-CN" dirty="0"/>
              <a:t>DNS </a:t>
            </a:r>
            <a:r>
              <a:rPr lang="zh-CN" altLang="en-US" dirty="0"/>
              <a:t>網域名稱，也就是這個伺服器的地址。</a:t>
            </a:r>
            <a:endParaRPr lang="en-US" altLang="zh-CN" dirty="0"/>
          </a:p>
          <a:p>
            <a:endParaRPr lang="en-US" altLang="zh-CN" dirty="0"/>
          </a:p>
          <a:p>
            <a:r>
              <a:rPr lang="zh-CN" altLang="en-US" dirty="0"/>
              <a:t>那比較特別的是路徑這個部分，大家可以稍微記一下，在我們今天使用 </a:t>
            </a:r>
            <a:r>
              <a:rPr lang="en-US" altLang="zh-CN" dirty="0"/>
              <a:t>AWS </a:t>
            </a:r>
            <a:r>
              <a:rPr lang="zh-CN" altLang="en-US" dirty="0"/>
              <a:t>服務對於路徑的名稱叫做資源（</a:t>
            </a:r>
            <a:r>
              <a:rPr lang="en-US" altLang="zh-CN" dirty="0"/>
              <a:t>Resources</a:t>
            </a:r>
            <a:r>
              <a:rPr lang="zh-CN" altLang="en-US" dirty="0"/>
              <a:t>）</a:t>
            </a:r>
            <a:endParaRPr lang="en-US" altLang="zh-CN"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7</a:t>
            </a:fld>
            <a:endParaRPr lang="zh-TW" altLang="en-US"/>
          </a:p>
        </p:txBody>
      </p:sp>
    </p:spTree>
    <p:extLst>
      <p:ext uri="{BB962C8B-B14F-4D97-AF65-F5344CB8AC3E}">
        <p14:creationId xmlns:p14="http://schemas.microsoft.com/office/powerpoint/2010/main" val="84232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接下來我們看一下 </a:t>
            </a:r>
            <a:r>
              <a:rPr lang="en-US" altLang="zh-CN" dirty="0"/>
              <a:t>HTTP </a:t>
            </a:r>
            <a:r>
              <a:rPr lang="zh-CN" altLang="en-US" dirty="0"/>
              <a:t>定義好的溝通方式，大概有這 </a:t>
            </a:r>
            <a:r>
              <a:rPr lang="en-US" altLang="zh-CN" dirty="0"/>
              <a:t>9 </a:t>
            </a:r>
            <a:r>
              <a:rPr lang="zh-CN" altLang="en-US" dirty="0"/>
              <a:t>種，</a:t>
            </a:r>
            <a:endParaRPr lang="en-US" altLang="zh-CN" dirty="0"/>
          </a:p>
          <a:p>
            <a:r>
              <a:rPr lang="zh-CN" altLang="en-US" dirty="0"/>
              <a:t>比較常用的應該就上面這幾個，那長話短說，</a:t>
            </a:r>
            <a:endParaRPr lang="en-US" altLang="zh-CN" dirty="0"/>
          </a:p>
          <a:p>
            <a:r>
              <a:rPr lang="zh-CN" altLang="en-US" dirty="0"/>
              <a:t>你可以理解我們使用 </a:t>
            </a:r>
            <a:endParaRPr lang="en-US" altLang="zh-CN" dirty="0"/>
          </a:p>
          <a:p>
            <a:pPr marL="228600" indent="-228600">
              <a:buAutoNum type="arabicPeriod"/>
            </a:pPr>
            <a:r>
              <a:rPr lang="en-US" altLang="zh-CN" dirty="0"/>
              <a:t>GET </a:t>
            </a:r>
            <a:r>
              <a:rPr lang="zh-CN" altLang="en-US" dirty="0"/>
              <a:t>來查詢資料</a:t>
            </a:r>
            <a:endParaRPr lang="en-US" altLang="zh-CN" dirty="0"/>
          </a:p>
          <a:p>
            <a:pPr marL="228600" indent="-228600">
              <a:buAutoNum type="arabicPeriod"/>
            </a:pPr>
            <a:r>
              <a:rPr lang="en-US" altLang="zh-CN" dirty="0"/>
              <a:t>POST </a:t>
            </a:r>
            <a:r>
              <a:rPr lang="zh-CN" altLang="en-US" dirty="0"/>
              <a:t>來新增資料</a:t>
            </a:r>
            <a:endParaRPr lang="en-US" altLang="zh-CN" dirty="0"/>
          </a:p>
          <a:p>
            <a:pPr marL="228600" indent="-228600">
              <a:buAutoNum type="arabicPeriod"/>
            </a:pPr>
            <a:r>
              <a:rPr lang="en-US" altLang="zh-CN" dirty="0"/>
              <a:t>PUT </a:t>
            </a:r>
            <a:r>
              <a:rPr lang="zh-CN" altLang="en-US" dirty="0"/>
              <a:t>來更新資料</a:t>
            </a:r>
            <a:endParaRPr lang="en-US" altLang="zh-CN" dirty="0"/>
          </a:p>
          <a:p>
            <a:pPr marL="228600" indent="-228600">
              <a:buAutoNum type="arabicPeriod"/>
            </a:pPr>
            <a:r>
              <a:rPr lang="en-US" altLang="zh-CN" dirty="0"/>
              <a:t>DELETE </a:t>
            </a:r>
            <a:r>
              <a:rPr lang="zh-CN" altLang="en-US" dirty="0"/>
              <a:t>來刪除資料</a:t>
            </a:r>
            <a:endParaRPr lang="en-US" altLang="zh-CN" dirty="0"/>
          </a:p>
          <a:p>
            <a:pPr marL="0" indent="0">
              <a:buNone/>
            </a:pPr>
            <a:r>
              <a:rPr lang="zh-CN" altLang="en-US" dirty="0"/>
              <a:t>等等。。。。</a:t>
            </a:r>
            <a:endParaRPr lang="en-US" altLang="zh-CN" dirty="0"/>
          </a:p>
          <a:p>
            <a:endParaRPr lang="en-US" altLang="zh-CN"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60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那接下來我們看一下要如何使用 </a:t>
            </a:r>
            <a:r>
              <a:rPr lang="en-US" altLang="zh-CN" dirty="0"/>
              <a:t>AWS </a:t>
            </a:r>
            <a:r>
              <a:rPr lang="zh-CN" altLang="en-US" dirty="0"/>
              <a:t>的 </a:t>
            </a:r>
            <a:r>
              <a:rPr lang="en-US" altLang="zh-CN" dirty="0"/>
              <a:t>API Gateway </a:t>
            </a:r>
            <a:r>
              <a:rPr lang="zh-CN" altLang="en-US" dirty="0"/>
              <a:t>與 </a:t>
            </a:r>
            <a:r>
              <a:rPr lang="en-US" altLang="zh-CN" dirty="0"/>
              <a:t>Lambda </a:t>
            </a:r>
            <a:r>
              <a:rPr lang="zh-CN" altLang="en-US" dirty="0"/>
              <a:t>來建立 </a:t>
            </a:r>
            <a:r>
              <a:rPr lang="en-US" altLang="zh-CN" dirty="0"/>
              <a:t>API</a:t>
            </a:r>
            <a:r>
              <a:rPr lang="zh-CN" altLang="en-US" dirty="0"/>
              <a:t>。</a:t>
            </a:r>
            <a:endParaRPr lang="en-US" altLang="zh-CN" dirty="0"/>
          </a:p>
          <a:p>
            <a:r>
              <a:rPr lang="zh-CN" altLang="en-US" dirty="0"/>
              <a:t>首先大家需要了解的是 </a:t>
            </a:r>
            <a:r>
              <a:rPr lang="en-US" altLang="zh-CN" dirty="0"/>
              <a:t>AWS </a:t>
            </a:r>
            <a:r>
              <a:rPr lang="zh-CN" altLang="en-US" dirty="0"/>
              <a:t>的服務時獨立的存在，你需要透過服務與服務之間的串接，</a:t>
            </a:r>
            <a:endParaRPr lang="en-US" altLang="zh-CN" dirty="0"/>
          </a:p>
          <a:p>
            <a:r>
              <a:rPr lang="zh-CN" altLang="en-US" dirty="0"/>
              <a:t>才能夠把功能執行起來。</a:t>
            </a:r>
            <a:endParaRPr lang="en-US" altLang="zh-CN" dirty="0"/>
          </a:p>
          <a:p>
            <a:endParaRPr lang="zh-TW" altLang="en-US" dirty="0"/>
          </a:p>
          <a:p>
            <a:pPr marL="0" lvl="0" indent="0" algn="l" rtl="0">
              <a:spcBef>
                <a:spcPts val="0"/>
              </a:spcBef>
              <a:spcAft>
                <a:spcPts val="0"/>
              </a:spcAft>
              <a:buNone/>
            </a:pPr>
            <a:endParaRPr dirty="0"/>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979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首先我們來認識一下什麼是 </a:t>
            </a:r>
            <a:r>
              <a:rPr lang="en-US" altLang="zh-CN" dirty="0"/>
              <a:t>API Gateway</a:t>
            </a:r>
            <a:endParaRPr lang="en-US" altLang="zh-TW" dirty="0"/>
          </a:p>
          <a:p>
            <a:endParaRPr lang="zh-TW" altLang="en-US" dirty="0"/>
          </a:p>
        </p:txBody>
      </p:sp>
      <p:sp>
        <p:nvSpPr>
          <p:cNvPr id="4" name="Slide Number Placeholder 3"/>
          <p:cNvSpPr>
            <a:spLocks noGrp="1"/>
          </p:cNvSpPr>
          <p:nvPr>
            <p:ph type="sldNum" sz="quarter" idx="5"/>
          </p:nvPr>
        </p:nvSpPr>
        <p:spPr/>
        <p:txBody>
          <a:bodyPr/>
          <a:lstStyle/>
          <a:p>
            <a:fld id="{8F260C7E-93F1-494F-A176-B051778CDC0F}" type="slidenum">
              <a:rPr lang="zh-TW" altLang="en-US" smtClean="0"/>
              <a:t>10</a:t>
            </a:fld>
            <a:endParaRPr lang="zh-TW" altLang="en-US"/>
          </a:p>
        </p:txBody>
      </p:sp>
    </p:spTree>
    <p:extLst>
      <p:ext uri="{BB962C8B-B14F-4D97-AF65-F5344CB8AC3E}">
        <p14:creationId xmlns:p14="http://schemas.microsoft.com/office/powerpoint/2010/main" val="942990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9548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4903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280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220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4036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1564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8343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5722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2651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094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7207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318057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fx5ever@gmail.com"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meet.google.com/afa-qhoy-vry" TargetMode="External"/><Relationship Id="rId5" Type="http://schemas.openxmlformats.org/officeDocument/2006/relationships/hyperlink" Target="https://app.sli.do/event/z0hybz4n" TargetMode="External"/><Relationship Id="rId4" Type="http://schemas.openxmlformats.org/officeDocument/2006/relationships/hyperlink" Target="https://bit.ly/3sw0W1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eb.telegram.org/#/login"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core.telegram.org/api"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drive.google.com/file/d/1R9jiWhFOeNyzKcChDl1DLOqdg6mN2-CX/view?usp=shar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sp>
        <p:nvSpPr>
          <p:cNvPr id="84" name="Google Shape;84;p1"/>
          <p:cNvSpPr txBox="1"/>
          <p:nvPr/>
        </p:nvSpPr>
        <p:spPr>
          <a:xfrm>
            <a:off x="745434" y="1120676"/>
            <a:ext cx="10694505" cy="23083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200" b="1" i="0" u="none" strike="noStrike" kern="0" cap="none" spc="0" normalizeH="0" baseline="0" noProof="0" dirty="0" err="1">
                <a:ln>
                  <a:noFill/>
                </a:ln>
                <a:solidFill>
                  <a:srgbClr val="FFFFFF"/>
                </a:solidFill>
                <a:effectLst/>
                <a:uLnTx/>
                <a:uFillTx/>
                <a:latin typeface="Arial"/>
                <a:ea typeface="Arial"/>
                <a:cs typeface="Arial"/>
                <a:sym typeface="Arial"/>
              </a:rPr>
              <a:t>雲端運算服務</a:t>
            </a:r>
            <a:r>
              <a:rPr kumimoji="0" lang="en-US" sz="7200" b="1" i="0" u="none" strike="noStrike" kern="0" cap="none" spc="0" normalizeH="0" baseline="0" noProof="0" dirty="0">
                <a:ln>
                  <a:noFill/>
                </a:ln>
                <a:solidFill>
                  <a:srgbClr val="FFFFFF"/>
                </a:solidFill>
                <a:effectLst/>
                <a:uLnTx/>
                <a:uFillTx/>
                <a:latin typeface="Arial"/>
                <a:ea typeface="Arial"/>
                <a:cs typeface="Arial"/>
                <a:sym typeface="Arial"/>
              </a:rPr>
              <a:t>、</a:t>
            </a:r>
            <a:endParaRPr kumimoji="0" sz="7200" b="1"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200" b="1" i="0" u="none" strike="noStrike" kern="0" cap="none" spc="0" normalizeH="0" baseline="0" noProof="0" dirty="0" err="1">
                <a:ln>
                  <a:noFill/>
                </a:ln>
                <a:solidFill>
                  <a:srgbClr val="FFFFFF"/>
                </a:solidFill>
                <a:effectLst/>
                <a:uLnTx/>
                <a:uFillTx/>
                <a:latin typeface="Arial"/>
                <a:ea typeface="Arial"/>
                <a:cs typeface="Arial"/>
                <a:sym typeface="Arial"/>
              </a:rPr>
              <a:t>金融科技</a:t>
            </a:r>
            <a:r>
              <a:rPr kumimoji="0" lang="en-US" sz="7200" b="1" i="0" u="none" strike="noStrike" kern="0" cap="none" spc="0" normalizeH="0" baseline="0" noProof="0" dirty="0">
                <a:ln>
                  <a:noFill/>
                </a:ln>
                <a:solidFill>
                  <a:srgbClr val="FFFFFF"/>
                </a:solidFill>
                <a:effectLst/>
                <a:uLnTx/>
                <a:uFillTx/>
                <a:latin typeface="Arial"/>
                <a:ea typeface="Arial"/>
                <a:cs typeface="Arial"/>
                <a:sym typeface="Arial"/>
              </a:rPr>
              <a:t> 20210328</a:t>
            </a:r>
            <a:endParaRPr kumimoji="0" sz="7200" b="1"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85" name="Google Shape;85;p1"/>
          <p:cNvSpPr txBox="1"/>
          <p:nvPr/>
        </p:nvSpPr>
        <p:spPr>
          <a:xfrm>
            <a:off x="745433" y="4412974"/>
            <a:ext cx="5942749" cy="203128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rPr>
              <a:t>AWS Educate Student Ambassador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FFFFFF"/>
                </a:solidFill>
                <a:effectLst/>
                <a:uLnTx/>
                <a:uFillTx/>
                <a:latin typeface="Arial"/>
                <a:ea typeface="Arial"/>
                <a:cs typeface="Arial"/>
                <a:sym typeface="Arial"/>
              </a:rPr>
              <a:t>陳偉傑（巨資四</a:t>
            </a:r>
            <a:r>
              <a:rPr kumimoji="0" lang="en-US" sz="1800" b="0" i="0" u="none" strike="noStrike" kern="0" cap="none" spc="0" normalizeH="0" baseline="0" noProof="0" dirty="0">
                <a:ln>
                  <a:noFill/>
                </a:ln>
                <a:solidFill>
                  <a:srgbClr val="FFFFFF"/>
                </a:solidFill>
                <a:effectLst/>
                <a:uLnTx/>
                <a:uFillTx/>
                <a:latin typeface="Arial"/>
                <a:ea typeface="Arial"/>
                <a:cs typeface="Arial"/>
                <a:sym typeface="Arial"/>
              </a:rPr>
              <a:t> A）</a:t>
            </a: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rPr>
              <a:t>Email : </a:t>
            </a:r>
            <a:r>
              <a:rPr kumimoji="0" lang="en-US" sz="1800" b="0" i="0" u="sng" strike="noStrike" kern="0" cap="none" spc="0" normalizeH="0" baseline="0" noProof="0" dirty="0">
                <a:ln>
                  <a:noFill/>
                </a:ln>
                <a:solidFill>
                  <a:srgbClr val="FFFFFF"/>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sefx5ever@gmail.com</a:t>
            </a:r>
            <a:r>
              <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kern="0" dirty="0">
                <a:solidFill>
                  <a:srgbClr val="FFFFFF"/>
                </a:solidFill>
                <a:latin typeface="Calibri"/>
                <a:ea typeface="Calibri"/>
                <a:cs typeface="Calibri"/>
                <a:sym typeface="Calibri"/>
              </a:rPr>
              <a:t>Script</a:t>
            </a:r>
            <a:r>
              <a:rPr lang="zh-CN" altLang="en-US" kern="0" dirty="0">
                <a:solidFill>
                  <a:srgbClr val="FFFFFF"/>
                </a:solidFill>
                <a:latin typeface="Calibri"/>
                <a:ea typeface="Calibri"/>
                <a:cs typeface="Calibri"/>
                <a:sym typeface="Calibri"/>
              </a:rPr>
              <a:t>：</a:t>
            </a:r>
            <a:r>
              <a:rPr lang="en-MY" altLang="zh-CN" kern="0" dirty="0">
                <a:solidFill>
                  <a:srgbClr val="FFFFFF"/>
                </a:solidFill>
                <a:latin typeface="Calibri"/>
                <a:ea typeface="Calibri"/>
                <a:cs typeface="Calibri"/>
                <a:sym typeface="Calibri"/>
                <a:hlinkClick r:id="rId4"/>
              </a:rPr>
              <a:t>https://bit.ly/3sw0W1g</a:t>
            </a:r>
            <a:r>
              <a:rPr lang="en-MY" altLang="zh-CN" kern="0" dirty="0">
                <a:solidFill>
                  <a:srgbClr val="FFFFFF"/>
                </a:solidFill>
                <a:latin typeface="Calibri"/>
                <a:ea typeface="Calibri"/>
                <a:cs typeface="Calibri"/>
                <a:sym typeface="Calibri"/>
              </a:rPr>
              <a:t> </a:t>
            </a:r>
            <a:endParaRPr lang="en-US" kern="0" dirty="0">
              <a:solidFill>
                <a:srgbClr val="FFFFFF"/>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kern="0" dirty="0" err="1">
                <a:solidFill>
                  <a:srgbClr val="FFFFFF"/>
                </a:solidFill>
                <a:latin typeface="Calibri"/>
                <a:ea typeface="Calibri"/>
                <a:cs typeface="Calibri"/>
                <a:sym typeface="Calibri"/>
              </a:rPr>
              <a:t>Slido</a:t>
            </a:r>
            <a:r>
              <a:rPr lang="zh-CN" altLang="en-US" kern="0" dirty="0">
                <a:solidFill>
                  <a:srgbClr val="FFFFFF"/>
                </a:solidFill>
                <a:latin typeface="Calibri"/>
                <a:ea typeface="Calibri"/>
                <a:cs typeface="Calibri"/>
                <a:sym typeface="Calibri"/>
              </a:rPr>
              <a:t>：</a:t>
            </a:r>
            <a:r>
              <a:rPr lang="en-MY" kern="0" dirty="0">
                <a:solidFill>
                  <a:srgbClr val="FFFFFF"/>
                </a:solidFill>
                <a:latin typeface="Calibri"/>
                <a:ea typeface="Calibri"/>
                <a:cs typeface="Calibri"/>
                <a:sym typeface="Calibri"/>
                <a:hlinkClick r:id="rId5"/>
              </a:rPr>
              <a:t>https://app.sli.do/event/z0hybz4n</a:t>
            </a:r>
            <a:endParaRPr lang="en-MY" kern="0" dirty="0">
              <a:solidFill>
                <a:srgbClr val="FFFFFF"/>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MY" kern="0" dirty="0">
                <a:solidFill>
                  <a:srgbClr val="FFFFFF"/>
                </a:solidFill>
                <a:latin typeface="Calibri"/>
                <a:ea typeface="Calibri"/>
                <a:cs typeface="Calibri"/>
                <a:sym typeface="Calibri"/>
              </a:rPr>
              <a:t>Google Meet</a:t>
            </a:r>
            <a:r>
              <a:rPr lang="zh-CN" altLang="en-US" kern="0" dirty="0">
                <a:solidFill>
                  <a:srgbClr val="FFFFFF"/>
                </a:solidFill>
                <a:latin typeface="Calibri"/>
                <a:ea typeface="Calibri"/>
                <a:cs typeface="Calibri"/>
                <a:sym typeface="Calibri"/>
              </a:rPr>
              <a:t>：</a:t>
            </a:r>
            <a:r>
              <a:rPr lang="en-MY" altLang="zh-CN" kern="0" dirty="0">
                <a:solidFill>
                  <a:srgbClr val="FFFFFF"/>
                </a:solidFill>
                <a:latin typeface="Calibri"/>
                <a:ea typeface="Calibri"/>
                <a:cs typeface="Calibri"/>
                <a:sym typeface="Calibri"/>
                <a:hlinkClick r:id="rId6"/>
              </a:rPr>
              <a:t>https://meet.google.com/afa-qhoy-vry</a:t>
            </a:r>
            <a:r>
              <a:rPr lang="en-MY" altLang="zh-CN" kern="0" dirty="0">
                <a:solidFill>
                  <a:srgbClr val="FFFFFF"/>
                </a:solidFill>
                <a:latin typeface="Calibri"/>
                <a:ea typeface="Calibri"/>
                <a:cs typeface="Calibri"/>
                <a:sym typeface="Calibri"/>
              </a:rPr>
              <a:t> </a:t>
            </a:r>
            <a:r>
              <a:rPr lang="en-MY" kern="0" dirty="0">
                <a:solidFill>
                  <a:srgbClr val="FFFFFF"/>
                </a:solidFill>
                <a:latin typeface="Calibri"/>
                <a:ea typeface="Calibri"/>
                <a:cs typeface="Calibri"/>
                <a:sym typeface="Calibri"/>
              </a:rPr>
              <a:t> </a:t>
            </a:r>
            <a:endPar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pic>
        <p:nvPicPr>
          <p:cNvPr id="4" name="Picture 3">
            <a:extLst>
              <a:ext uri="{FF2B5EF4-FFF2-40B4-BE49-F238E27FC236}">
                <a16:creationId xmlns:a16="http://schemas.microsoft.com/office/drawing/2014/main" id="{9C0801BE-A248-45D1-A516-1BD7641A40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15871" y="4625774"/>
            <a:ext cx="1541486" cy="15414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4B2B43F8-E69D-4104-97CC-68C8C530EDFC}"/>
              </a:ext>
            </a:extLst>
          </p:cNvPr>
          <p:cNvSpPr>
            <a:spLocks noGrp="1"/>
          </p:cNvSpPr>
          <p:nvPr>
            <p:ph type="title"/>
          </p:nvPr>
        </p:nvSpPr>
        <p:spPr>
          <a:xfrm>
            <a:off x="482320" y="3294284"/>
            <a:ext cx="3691123" cy="2386013"/>
          </a:xfrm>
        </p:spPr>
        <p:txBody>
          <a:bodyPr anchor="b"/>
          <a:lstStyle/>
          <a:p>
            <a:pPr algn="ctr">
              <a:lnSpc>
                <a:spcPct val="100000"/>
              </a:lnSpc>
            </a:pPr>
            <a:r>
              <a:rPr lang="en-US" dirty="0">
                <a:solidFill>
                  <a:schemeClr val="bg1"/>
                </a:solidFill>
              </a:rPr>
              <a:t>Amazon </a:t>
            </a:r>
            <a:br>
              <a:rPr lang="en-US" dirty="0">
                <a:solidFill>
                  <a:schemeClr val="bg1"/>
                </a:solidFill>
              </a:rPr>
            </a:br>
            <a:r>
              <a:rPr lang="en-US" dirty="0">
                <a:solidFill>
                  <a:schemeClr val="bg1"/>
                </a:solidFill>
              </a:rPr>
              <a:t>API Gateway</a:t>
            </a:r>
          </a:p>
        </p:txBody>
      </p:sp>
      <p:sp>
        <p:nvSpPr>
          <p:cNvPr id="24" name="Text Placeholder 2">
            <a:extLst>
              <a:ext uri="{FF2B5EF4-FFF2-40B4-BE49-F238E27FC236}">
                <a16:creationId xmlns:a16="http://schemas.microsoft.com/office/drawing/2014/main" id="{E0454B98-0DA1-4B89-8E83-025E0749B39C}"/>
              </a:ext>
            </a:extLst>
          </p:cNvPr>
          <p:cNvSpPr txBox="1">
            <a:spLocks/>
          </p:cNvSpPr>
          <p:nvPr/>
        </p:nvSpPr>
        <p:spPr>
          <a:xfrm>
            <a:off x="4814082" y="1168170"/>
            <a:ext cx="6550319" cy="4056973"/>
          </a:xfrm>
          <a:prstGeom prst="rect">
            <a:avLst/>
          </a:prstGeom>
          <a:noFill/>
          <a:ln>
            <a:noFill/>
          </a:ln>
        </p:spPr>
        <p:txBody>
          <a:bodyPr spcFirstLastPara="1" wrap="square" lIns="91425" tIns="45700" rIns="91425" bIns="45700" anchor="ctr" anchorCtr="0">
            <a:normAutofit/>
          </a:bodyPr>
          <a:lstStyle>
            <a:defPPr>
              <a:defRPr lang="zh-TW"/>
            </a:defPPr>
            <a:lvl1pPr marL="0" marR="0" lvl="0" algn="l" defTabSz="914400" rtl="0" eaLnBrk="1" latinLnBrk="0" hangingPunct="1">
              <a:spcBef>
                <a:spcPts val="0"/>
              </a:spcBef>
              <a:spcAft>
                <a:spcPts val="0"/>
              </a:spcAft>
              <a:buSzPts val="1400"/>
              <a:buNone/>
              <a:defRPr sz="1200" b="0" i="0" u="none" strike="noStrike" kern="1200" cap="none">
                <a:solidFill>
                  <a:srgbClr val="888888"/>
                </a:solidFill>
                <a:latin typeface="Calibri"/>
                <a:ea typeface="Calibri"/>
                <a:cs typeface="Calibri"/>
                <a:sym typeface="Calibri"/>
              </a:defRPr>
            </a:lvl1pPr>
            <a:lvl2pPr marL="457200" marR="0" lvl="1"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2pPr>
            <a:lvl3pPr marL="914400" marR="0" lvl="2"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3pPr>
            <a:lvl4pPr marL="1371600" marR="0" lvl="3"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4pPr>
            <a:lvl5pPr marL="1828800" marR="0" lvl="4"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5pPr>
            <a:lvl6pPr marL="2286000" marR="0" lvl="5"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6pPr>
            <a:lvl7pPr marL="2743200" marR="0" lvl="6"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7pPr>
            <a:lvl8pPr marL="3200400" marR="0" lvl="7"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8pPr>
            <a:lvl9pPr marL="3657600" marR="0" lvl="8"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zh-CN" altLang="en-US" sz="2800">
                <a:solidFill>
                  <a:schemeClr val="bg1"/>
                </a:solidFill>
              </a:rPr>
              <a:t>全受託管的服務</a:t>
            </a:r>
            <a:endParaRPr lang="en-US" altLang="zh-CN" sz="2800">
              <a:solidFill>
                <a:schemeClr val="bg1"/>
              </a:solidFill>
            </a:endParaRPr>
          </a:p>
          <a:p>
            <a:endParaRPr lang="en-US" altLang="zh-CN" sz="2800">
              <a:solidFill>
                <a:schemeClr val="bg1"/>
              </a:solidFill>
            </a:endParaRPr>
          </a:p>
          <a:p>
            <a:pPr marL="342900" indent="-342900">
              <a:buFont typeface="Arial" panose="020B0604020202020204" pitchFamily="34" charset="0"/>
              <a:buChar char="•"/>
            </a:pPr>
            <a:r>
              <a:rPr lang="zh-CN" altLang="en-US" sz="2800">
                <a:solidFill>
                  <a:schemeClr val="bg1"/>
                </a:solidFill>
              </a:rPr>
              <a:t>可建立、發佈、維護、監控和保護任何規模的 </a:t>
            </a:r>
            <a:r>
              <a:rPr lang="en-US" altLang="zh-CN" sz="2800">
                <a:solidFill>
                  <a:schemeClr val="bg1"/>
                </a:solidFill>
              </a:rPr>
              <a:t>API</a:t>
            </a:r>
          </a:p>
          <a:p>
            <a:endParaRPr lang="en-US" altLang="zh-CN" sz="2800">
              <a:solidFill>
                <a:schemeClr val="bg1"/>
              </a:solidFill>
            </a:endParaRPr>
          </a:p>
          <a:p>
            <a:pPr marL="342900" indent="-342900">
              <a:buFont typeface="Arial" panose="020B0604020202020204" pitchFamily="34" charset="0"/>
              <a:buChar char="•"/>
            </a:pPr>
            <a:r>
              <a:rPr lang="en-US" altLang="zh-CN" sz="2800">
                <a:solidFill>
                  <a:schemeClr val="bg1"/>
                </a:solidFill>
              </a:rPr>
              <a:t>API </a:t>
            </a:r>
            <a:r>
              <a:rPr lang="zh-CN" altLang="en-US" sz="2800">
                <a:solidFill>
                  <a:schemeClr val="bg1"/>
                </a:solidFill>
              </a:rPr>
              <a:t>類型有 </a:t>
            </a:r>
            <a:r>
              <a:rPr lang="en-US" altLang="zh-CN" sz="2800">
                <a:solidFill>
                  <a:schemeClr val="bg1"/>
                </a:solidFill>
              </a:rPr>
              <a:t>Restful API</a:t>
            </a:r>
            <a:r>
              <a:rPr lang="zh-CN" altLang="en-US" sz="2800">
                <a:solidFill>
                  <a:schemeClr val="bg1"/>
                </a:solidFill>
              </a:rPr>
              <a:t>（</a:t>
            </a:r>
            <a:r>
              <a:rPr lang="en-US" altLang="zh-CN" sz="2800">
                <a:solidFill>
                  <a:schemeClr val="bg1"/>
                </a:solidFill>
              </a:rPr>
              <a:t>HTTP API</a:t>
            </a:r>
            <a:r>
              <a:rPr lang="zh-CN" altLang="en-US" sz="2800">
                <a:solidFill>
                  <a:schemeClr val="bg1"/>
                </a:solidFill>
              </a:rPr>
              <a:t>、</a:t>
            </a:r>
            <a:r>
              <a:rPr lang="en-US" altLang="zh-CN" sz="2800">
                <a:solidFill>
                  <a:schemeClr val="bg1"/>
                </a:solidFill>
              </a:rPr>
              <a:t>REST API</a:t>
            </a:r>
            <a:r>
              <a:rPr lang="zh-CN" altLang="en-US" sz="2800">
                <a:solidFill>
                  <a:schemeClr val="bg1"/>
                </a:solidFill>
              </a:rPr>
              <a:t>）及 </a:t>
            </a:r>
            <a:r>
              <a:rPr lang="en-US" altLang="zh-CN" sz="2800">
                <a:solidFill>
                  <a:schemeClr val="bg1"/>
                </a:solidFill>
              </a:rPr>
              <a:t>WebSocket API</a:t>
            </a:r>
          </a:p>
          <a:p>
            <a:pPr marL="342900" indent="-342900">
              <a:buFont typeface="Arial" panose="020B0604020202020204" pitchFamily="34" charset="0"/>
              <a:buChar char="•"/>
            </a:pPr>
            <a:endParaRPr lang="en-US" sz="2800">
              <a:solidFill>
                <a:schemeClr val="bg1"/>
              </a:solidFill>
            </a:endParaRPr>
          </a:p>
          <a:p>
            <a:pPr marL="342900" indent="-342900">
              <a:buFont typeface="Arial" panose="020B0604020202020204" pitchFamily="34" charset="0"/>
              <a:buChar char="•"/>
            </a:pPr>
            <a:r>
              <a:rPr lang="zh-CN" altLang="en-US" sz="2800">
                <a:solidFill>
                  <a:schemeClr val="bg1"/>
                </a:solidFill>
              </a:rPr>
              <a:t>內有 </a:t>
            </a:r>
            <a:r>
              <a:rPr lang="en-US" altLang="zh-CN" sz="2800">
                <a:solidFill>
                  <a:schemeClr val="bg1"/>
                </a:solidFill>
              </a:rPr>
              <a:t>DDoS </a:t>
            </a:r>
            <a:r>
              <a:rPr lang="zh-CN" altLang="en-US" sz="2800">
                <a:solidFill>
                  <a:schemeClr val="bg1"/>
                </a:solidFill>
              </a:rPr>
              <a:t>保護機制</a:t>
            </a:r>
            <a:endParaRPr lang="en-US" sz="2800" dirty="0">
              <a:solidFill>
                <a:schemeClr val="bg1"/>
              </a:solidFill>
            </a:endParaRPr>
          </a:p>
        </p:txBody>
      </p:sp>
      <p:pic>
        <p:nvPicPr>
          <p:cNvPr id="25" name="Graphic 25">
            <a:extLst>
              <a:ext uri="{FF2B5EF4-FFF2-40B4-BE49-F238E27FC236}">
                <a16:creationId xmlns:a16="http://schemas.microsoft.com/office/drawing/2014/main" id="{A33E3828-865B-4BDF-B577-7683F458B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969" y="1957615"/>
            <a:ext cx="1901824" cy="19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50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FC27209-FC80-4F86-9D4C-88F95656028D}"/>
              </a:ext>
            </a:extLst>
          </p:cNvPr>
          <p:cNvSpPr>
            <a:spLocks noGrp="1"/>
          </p:cNvSpPr>
          <p:nvPr>
            <p:ph type="title"/>
          </p:nvPr>
        </p:nvSpPr>
        <p:spPr>
          <a:xfrm>
            <a:off x="482320" y="3294284"/>
            <a:ext cx="3691123" cy="2386013"/>
          </a:xfrm>
        </p:spPr>
        <p:txBody>
          <a:bodyPr anchor="b"/>
          <a:lstStyle/>
          <a:p>
            <a:pPr algn="ctr">
              <a:lnSpc>
                <a:spcPct val="100000"/>
              </a:lnSpc>
            </a:pPr>
            <a:r>
              <a:rPr lang="en-US" altLang="zh-CN" dirty="0">
                <a:solidFill>
                  <a:schemeClr val="bg1"/>
                </a:solidFill>
              </a:rPr>
              <a:t>AWS</a:t>
            </a:r>
            <a:br>
              <a:rPr lang="en-US" altLang="zh-CN" dirty="0">
                <a:solidFill>
                  <a:schemeClr val="bg1"/>
                </a:solidFill>
              </a:rPr>
            </a:br>
            <a:r>
              <a:rPr lang="en-US" altLang="zh-CN" dirty="0">
                <a:solidFill>
                  <a:schemeClr val="bg1"/>
                </a:solidFill>
              </a:rPr>
              <a:t>Lambda</a:t>
            </a:r>
            <a:endParaRPr lang="en-US" dirty="0">
              <a:solidFill>
                <a:schemeClr val="bg1"/>
              </a:solidFill>
            </a:endParaRPr>
          </a:p>
        </p:txBody>
      </p:sp>
      <p:sp>
        <p:nvSpPr>
          <p:cNvPr id="6" name="Text Placeholder 2">
            <a:extLst>
              <a:ext uri="{FF2B5EF4-FFF2-40B4-BE49-F238E27FC236}">
                <a16:creationId xmlns:a16="http://schemas.microsoft.com/office/drawing/2014/main" id="{40321A39-32A8-47F1-B38B-970B73D01856}"/>
              </a:ext>
            </a:extLst>
          </p:cNvPr>
          <p:cNvSpPr txBox="1">
            <a:spLocks/>
          </p:cNvSpPr>
          <p:nvPr/>
        </p:nvSpPr>
        <p:spPr>
          <a:xfrm>
            <a:off x="4814082" y="1168170"/>
            <a:ext cx="6550319" cy="4512127"/>
          </a:xfrm>
          <a:prstGeom prst="rect">
            <a:avLst/>
          </a:prstGeom>
          <a:noFill/>
          <a:ln>
            <a:noFill/>
          </a:ln>
        </p:spPr>
        <p:txBody>
          <a:bodyPr spcFirstLastPara="1" wrap="square" lIns="91425" tIns="45700" rIns="91425" bIns="45700" anchor="t" anchorCtr="0">
            <a:normAutofit/>
          </a:bodyPr>
          <a:lstStyle>
            <a:defPPr>
              <a:defRPr lang="zh-TW"/>
            </a:defPPr>
            <a:lvl1pPr marL="0" marR="0" lvl="0" algn="l" defTabSz="914400" rtl="0" eaLnBrk="1" latinLnBrk="0" hangingPunct="1">
              <a:spcBef>
                <a:spcPts val="0"/>
              </a:spcBef>
              <a:spcAft>
                <a:spcPts val="0"/>
              </a:spcAft>
              <a:buSzPts val="1400"/>
              <a:buNone/>
              <a:defRPr sz="1200" b="0" i="0" u="none" strike="noStrike" kern="1200" cap="none">
                <a:solidFill>
                  <a:srgbClr val="888888"/>
                </a:solidFill>
                <a:latin typeface="Calibri"/>
                <a:ea typeface="Calibri"/>
                <a:cs typeface="Calibri"/>
                <a:sym typeface="Calibri"/>
              </a:defRPr>
            </a:lvl1pPr>
            <a:lvl2pPr marL="457200" marR="0" lvl="1"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2pPr>
            <a:lvl3pPr marL="914400" marR="0" lvl="2"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3pPr>
            <a:lvl4pPr marL="1371600" marR="0" lvl="3"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4pPr>
            <a:lvl5pPr marL="1828800" marR="0" lvl="4"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5pPr>
            <a:lvl6pPr marL="2286000" marR="0" lvl="5"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6pPr>
            <a:lvl7pPr marL="2743200" marR="0" lvl="6"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7pPr>
            <a:lvl8pPr marL="3200400" marR="0" lvl="7"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8pPr>
            <a:lvl9pPr marL="3657600" marR="0" lvl="8"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zh-CN" altLang="en-US" sz="2800" dirty="0">
                <a:solidFill>
                  <a:schemeClr val="bg1"/>
                </a:solidFill>
              </a:rPr>
              <a:t>無伺服器的運算服務</a:t>
            </a:r>
            <a:endParaRPr lang="en-US" altLang="zh-CN" sz="2800" dirty="0">
              <a:solidFill>
                <a:schemeClr val="bg1"/>
              </a:solidFill>
            </a:endParaRPr>
          </a:p>
          <a:p>
            <a:pPr marL="342900" indent="-342900">
              <a:buFont typeface="Arial" panose="020B0604020202020204" pitchFamily="34" charset="0"/>
              <a:buChar char="•"/>
            </a:pPr>
            <a:endParaRPr lang="en-US" altLang="zh-CN" sz="2800" dirty="0">
              <a:solidFill>
                <a:schemeClr val="bg1"/>
              </a:solidFill>
            </a:endParaRPr>
          </a:p>
          <a:p>
            <a:pPr marL="342900" indent="-342900">
              <a:buFont typeface="Arial" panose="020B0604020202020204" pitchFamily="34" charset="0"/>
              <a:buChar char="•"/>
            </a:pPr>
            <a:r>
              <a:rPr lang="zh-CN" altLang="en-US" sz="2800" dirty="0">
                <a:solidFill>
                  <a:schemeClr val="bg1"/>
                </a:solidFill>
              </a:rPr>
              <a:t>用於資料處理、即時串流處理、機器學習、後端</a:t>
            </a:r>
            <a:endParaRPr lang="en-US" sz="2800" dirty="0">
              <a:solidFill>
                <a:schemeClr val="bg1"/>
              </a:solidFill>
            </a:endParaRPr>
          </a:p>
        </p:txBody>
      </p:sp>
      <p:pic>
        <p:nvPicPr>
          <p:cNvPr id="10" name="Graphic 10">
            <a:extLst>
              <a:ext uri="{FF2B5EF4-FFF2-40B4-BE49-F238E27FC236}">
                <a16:creationId xmlns:a16="http://schemas.microsoft.com/office/drawing/2014/main" id="{190BE30D-9223-43A6-B399-D6518DB98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969" y="1977714"/>
            <a:ext cx="1901824" cy="19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8B7D5D34-8792-4268-A814-5C90F93D211E}"/>
              </a:ext>
            </a:extLst>
          </p:cNvPr>
          <p:cNvPicPr>
            <a:picLocks noChangeAspect="1"/>
          </p:cNvPicPr>
          <p:nvPr/>
        </p:nvPicPr>
        <p:blipFill>
          <a:blip r:embed="rId3"/>
          <a:stretch>
            <a:fillRect/>
          </a:stretch>
        </p:blipFill>
        <p:spPr>
          <a:xfrm>
            <a:off x="5218844" y="3879538"/>
            <a:ext cx="816708" cy="816708"/>
          </a:xfrm>
          <a:prstGeom prst="rect">
            <a:avLst/>
          </a:prstGeom>
        </p:spPr>
      </p:pic>
      <p:pic>
        <p:nvPicPr>
          <p:cNvPr id="12" name="Picture 2" descr="valve&quot; -jon : ManyATrueNerd">
            <a:extLst>
              <a:ext uri="{FF2B5EF4-FFF2-40B4-BE49-F238E27FC236}">
                <a16:creationId xmlns:a16="http://schemas.microsoft.com/office/drawing/2014/main" id="{1D0170E6-9C4D-483F-BC4F-D4C29D97C5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8095" y="3768735"/>
            <a:ext cx="2411076" cy="10416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5223 - PNG Images - PNGio">
            <a:extLst>
              <a:ext uri="{FF2B5EF4-FFF2-40B4-BE49-F238E27FC236}">
                <a16:creationId xmlns:a16="http://schemas.microsoft.com/office/drawing/2014/main" id="{9BD65314-D6C9-41CA-A545-31D32A6F61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23438" y="3823300"/>
            <a:ext cx="929184" cy="92918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96089AB-59EF-49BE-B71A-AC30BB8100F6}"/>
              </a:ext>
            </a:extLst>
          </p:cNvPr>
          <p:cNvSpPr txBox="1"/>
          <p:nvPr/>
        </p:nvSpPr>
        <p:spPr>
          <a:xfrm>
            <a:off x="4353530" y="4808722"/>
            <a:ext cx="2625213" cy="1677319"/>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改變數據的狀態</a:t>
            </a:r>
            <a:endParaRPr kumimoji="0" lang="en-US"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改變資源的狀態</a:t>
            </a:r>
            <a:endParaRPr kumimoji="0" lang="en-US"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終端請求</a:t>
            </a:r>
            <a:endParaRPr kumimoji="0" lang="zh-TW" altLang="en-US"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5" name="TextBox 14">
            <a:extLst>
              <a:ext uri="{FF2B5EF4-FFF2-40B4-BE49-F238E27FC236}">
                <a16:creationId xmlns:a16="http://schemas.microsoft.com/office/drawing/2014/main" id="{7FFE5E1B-F66D-4DC8-B66B-C78FCA257A98}"/>
              </a:ext>
            </a:extLst>
          </p:cNvPr>
          <p:cNvSpPr txBox="1"/>
          <p:nvPr/>
        </p:nvSpPr>
        <p:spPr>
          <a:xfrm>
            <a:off x="6264395" y="5066324"/>
            <a:ext cx="3798476" cy="116211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MY" altLang="zh-TW" sz="16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Node.js / Python / Java </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MY" altLang="zh-TW" sz="16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C# / Go / Ruby</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MY" altLang="zh-TW" sz="16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Custom</a:t>
            </a:r>
            <a:r>
              <a:rPr kumimoji="0" lang="en-US" altLang="zh-TW" sz="16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 Runtime</a:t>
            </a:r>
            <a:endParaRPr kumimoji="0" lang="en-MY" altLang="zh-TW" sz="16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6" name="Arrow: Right 15">
            <a:extLst>
              <a:ext uri="{FF2B5EF4-FFF2-40B4-BE49-F238E27FC236}">
                <a16:creationId xmlns:a16="http://schemas.microsoft.com/office/drawing/2014/main" id="{93860334-5929-4020-8EF0-562EF32AB776}"/>
              </a:ext>
            </a:extLst>
          </p:cNvPr>
          <p:cNvSpPr/>
          <p:nvPr/>
        </p:nvSpPr>
        <p:spPr>
          <a:xfrm>
            <a:off x="6440314" y="4169174"/>
            <a:ext cx="718865" cy="240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7" name="TextBox 16">
            <a:extLst>
              <a:ext uri="{FF2B5EF4-FFF2-40B4-BE49-F238E27FC236}">
                <a16:creationId xmlns:a16="http://schemas.microsoft.com/office/drawing/2014/main" id="{9981A011-DF42-438B-8704-6CDEBD695ACE}"/>
              </a:ext>
            </a:extLst>
          </p:cNvPr>
          <p:cNvSpPr txBox="1"/>
          <p:nvPr/>
        </p:nvSpPr>
        <p:spPr>
          <a:xfrm>
            <a:off x="5924135" y="3500134"/>
            <a:ext cx="180666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Trigger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觸發</a:t>
            </a:r>
            <a:endParaRPr kumimoji="0" lang="zh-TW" altLang="en-US"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8" name="Arrow: Right 17">
            <a:extLst>
              <a:ext uri="{FF2B5EF4-FFF2-40B4-BE49-F238E27FC236}">
                <a16:creationId xmlns:a16="http://schemas.microsoft.com/office/drawing/2014/main" id="{499319C8-D7D7-4C99-9BDE-967B129C1866}"/>
              </a:ext>
            </a:extLst>
          </p:cNvPr>
          <p:cNvSpPr/>
          <p:nvPr/>
        </p:nvSpPr>
        <p:spPr>
          <a:xfrm>
            <a:off x="9263157" y="4140151"/>
            <a:ext cx="718865" cy="240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9" name="TextBox 18">
            <a:extLst>
              <a:ext uri="{FF2B5EF4-FFF2-40B4-BE49-F238E27FC236}">
                <a16:creationId xmlns:a16="http://schemas.microsoft.com/office/drawing/2014/main" id="{8D3BF60D-F91C-498B-B1EB-29EC5E77151C}"/>
              </a:ext>
            </a:extLst>
          </p:cNvPr>
          <p:cNvSpPr txBox="1"/>
          <p:nvPr/>
        </p:nvSpPr>
        <p:spPr>
          <a:xfrm>
            <a:off x="8912625" y="3523636"/>
            <a:ext cx="141030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Destination</a:t>
            </a: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目的地</a:t>
            </a:r>
            <a:endParaRPr kumimoji="0" lang="zh-TW" altLang="en-US"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20" name="Arrow: Right 19">
            <a:extLst>
              <a:ext uri="{FF2B5EF4-FFF2-40B4-BE49-F238E27FC236}">
                <a16:creationId xmlns:a16="http://schemas.microsoft.com/office/drawing/2014/main" id="{B17F3BF9-C408-4B5F-97A2-F53EC4C6D323}"/>
              </a:ext>
            </a:extLst>
          </p:cNvPr>
          <p:cNvSpPr/>
          <p:nvPr/>
        </p:nvSpPr>
        <p:spPr>
          <a:xfrm rot="1624967">
            <a:off x="9236444" y="4902860"/>
            <a:ext cx="718865" cy="240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grpSp>
        <p:nvGrpSpPr>
          <p:cNvPr id="21" name="Group 20">
            <a:extLst>
              <a:ext uri="{FF2B5EF4-FFF2-40B4-BE49-F238E27FC236}">
                <a16:creationId xmlns:a16="http://schemas.microsoft.com/office/drawing/2014/main" id="{8A9F57E5-248B-473C-AEB9-BC7D14C4966F}"/>
              </a:ext>
            </a:extLst>
          </p:cNvPr>
          <p:cNvGrpSpPr/>
          <p:nvPr/>
        </p:nvGrpSpPr>
        <p:grpSpPr>
          <a:xfrm>
            <a:off x="10407216" y="5115842"/>
            <a:ext cx="1034713" cy="1184404"/>
            <a:chOff x="6096000" y="3358554"/>
            <a:chExt cx="2349640" cy="2960497"/>
          </a:xfrm>
        </p:grpSpPr>
        <p:pic>
          <p:nvPicPr>
            <p:cNvPr id="22" name="Graphic 21" descr="Download from cloud">
              <a:extLst>
                <a:ext uri="{FF2B5EF4-FFF2-40B4-BE49-F238E27FC236}">
                  <a16:creationId xmlns:a16="http://schemas.microsoft.com/office/drawing/2014/main" id="{13C76CE3-75D3-4042-BE74-BC3CFEAD66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0" y="3358554"/>
              <a:ext cx="2349640" cy="2349640"/>
            </a:xfrm>
            <a:prstGeom prst="rect">
              <a:avLst/>
            </a:prstGeom>
          </p:spPr>
        </p:pic>
        <p:sp>
          <p:nvSpPr>
            <p:cNvPr id="23" name="Arrow: Up 22">
              <a:extLst>
                <a:ext uri="{FF2B5EF4-FFF2-40B4-BE49-F238E27FC236}">
                  <a16:creationId xmlns:a16="http://schemas.microsoft.com/office/drawing/2014/main" id="{470D1598-15D2-4A6F-BA2F-77FDE7E146FA}"/>
                </a:ext>
              </a:extLst>
            </p:cNvPr>
            <p:cNvSpPr/>
            <p:nvPr/>
          </p:nvSpPr>
          <p:spPr>
            <a:xfrm>
              <a:off x="7464403" y="5204657"/>
              <a:ext cx="894303" cy="11143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grpSp>
      <p:sp>
        <p:nvSpPr>
          <p:cNvPr id="24" name="TextBox 23">
            <a:extLst>
              <a:ext uri="{FF2B5EF4-FFF2-40B4-BE49-F238E27FC236}">
                <a16:creationId xmlns:a16="http://schemas.microsoft.com/office/drawing/2014/main" id="{9A3BAAE4-29D2-4552-AE4C-63CAFA3B4EB2}"/>
              </a:ext>
            </a:extLst>
          </p:cNvPr>
          <p:cNvSpPr txBox="1"/>
          <p:nvPr/>
        </p:nvSpPr>
        <p:spPr>
          <a:xfrm>
            <a:off x="4402555" y="3450191"/>
            <a:ext cx="244928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Event Source</a:t>
            </a:r>
            <a:endParaRPr kumimoji="0" lang="zh-TW" altLang="en-US" sz="1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5" name="TextBox 24">
            <a:extLst>
              <a:ext uri="{FF2B5EF4-FFF2-40B4-BE49-F238E27FC236}">
                <a16:creationId xmlns:a16="http://schemas.microsoft.com/office/drawing/2014/main" id="{662ECD45-F551-4908-92CC-C12CE6800348}"/>
              </a:ext>
            </a:extLst>
          </p:cNvPr>
          <p:cNvSpPr txBox="1"/>
          <p:nvPr/>
        </p:nvSpPr>
        <p:spPr>
          <a:xfrm>
            <a:off x="6938990" y="3450191"/>
            <a:ext cx="244928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Function</a:t>
            </a:r>
            <a:endParaRPr kumimoji="0" lang="zh-TW" altLang="en-US" sz="1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6" name="TextBox 25">
            <a:extLst>
              <a:ext uri="{FF2B5EF4-FFF2-40B4-BE49-F238E27FC236}">
                <a16:creationId xmlns:a16="http://schemas.microsoft.com/office/drawing/2014/main" id="{AC3FCF90-8AA0-4111-A4FB-D4550543D039}"/>
              </a:ext>
            </a:extLst>
          </p:cNvPr>
          <p:cNvSpPr txBox="1"/>
          <p:nvPr/>
        </p:nvSpPr>
        <p:spPr>
          <a:xfrm>
            <a:off x="9663387" y="3429253"/>
            <a:ext cx="244928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Services</a:t>
            </a:r>
            <a:endParaRPr kumimoji="0" lang="zh-TW" altLang="en-US" sz="1800" b="1"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3049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Graphic 10">
            <a:extLst>
              <a:ext uri="{FF2B5EF4-FFF2-40B4-BE49-F238E27FC236}">
                <a16:creationId xmlns:a16="http://schemas.microsoft.com/office/drawing/2014/main" id="{CBB41736-2909-4F0A-B69A-884ABF060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817" y="2804211"/>
            <a:ext cx="1901824" cy="19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25">
            <a:extLst>
              <a:ext uri="{FF2B5EF4-FFF2-40B4-BE49-F238E27FC236}">
                <a16:creationId xmlns:a16="http://schemas.microsoft.com/office/drawing/2014/main" id="{CB67D554-D5E1-4317-AF5F-3ECBA8BAD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891" y="2804211"/>
            <a:ext cx="1901824" cy="190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50B876F6-9C71-41F3-BE15-6FE9FD53402B}"/>
              </a:ext>
            </a:extLst>
          </p:cNvPr>
          <p:cNvSpPr/>
          <p:nvPr/>
        </p:nvSpPr>
        <p:spPr>
          <a:xfrm>
            <a:off x="2927115" y="2445435"/>
            <a:ext cx="6381750" cy="280035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5" name="TextBox 14">
            <a:extLst>
              <a:ext uri="{FF2B5EF4-FFF2-40B4-BE49-F238E27FC236}">
                <a16:creationId xmlns:a16="http://schemas.microsoft.com/office/drawing/2014/main" id="{532B7E08-6CCD-4105-917D-4F46B0D73143}"/>
              </a:ext>
            </a:extLst>
          </p:cNvPr>
          <p:cNvSpPr txBox="1"/>
          <p:nvPr/>
        </p:nvSpPr>
        <p:spPr>
          <a:xfrm>
            <a:off x="3157303" y="4791244"/>
            <a:ext cx="2667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Amazon API Gateway</a:t>
            </a:r>
            <a:endParaRPr kumimoji="0" lang="zh-TW" altLang="en-US"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6" name="TextBox 15">
            <a:extLst>
              <a:ext uri="{FF2B5EF4-FFF2-40B4-BE49-F238E27FC236}">
                <a16:creationId xmlns:a16="http://schemas.microsoft.com/office/drawing/2014/main" id="{929D8985-5082-47C3-98BB-AB63F5CC5E41}"/>
              </a:ext>
            </a:extLst>
          </p:cNvPr>
          <p:cNvSpPr txBox="1"/>
          <p:nvPr/>
        </p:nvSpPr>
        <p:spPr>
          <a:xfrm>
            <a:off x="6367229" y="4791244"/>
            <a:ext cx="2667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AWS Lambda</a:t>
            </a:r>
            <a:endParaRPr kumimoji="0" lang="zh-TW" altLang="en-US"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7" name="TextBox 16">
            <a:extLst>
              <a:ext uri="{FF2B5EF4-FFF2-40B4-BE49-F238E27FC236}">
                <a16:creationId xmlns:a16="http://schemas.microsoft.com/office/drawing/2014/main" id="{FB681AB1-D455-4554-B035-C2BA02C7BE83}"/>
              </a:ext>
            </a:extLst>
          </p:cNvPr>
          <p:cNvSpPr txBox="1"/>
          <p:nvPr/>
        </p:nvSpPr>
        <p:spPr>
          <a:xfrm>
            <a:off x="5565540" y="3379181"/>
            <a:ext cx="93345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54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a:t>
            </a:r>
            <a:endParaRPr kumimoji="0" lang="zh-TW" altLang="en-US" sz="54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8" name="TextBox 17">
            <a:extLst>
              <a:ext uri="{FF2B5EF4-FFF2-40B4-BE49-F238E27FC236}">
                <a16:creationId xmlns:a16="http://schemas.microsoft.com/office/drawing/2014/main" id="{6241E422-63E8-4142-A463-EBAB7BD13ED0}"/>
              </a:ext>
            </a:extLst>
          </p:cNvPr>
          <p:cNvSpPr txBox="1"/>
          <p:nvPr/>
        </p:nvSpPr>
        <p:spPr>
          <a:xfrm>
            <a:off x="2876006" y="2028261"/>
            <a:ext cx="28971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altLang="zh-TW"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Serverless Framework</a:t>
            </a:r>
            <a:endParaRPr kumimoji="0" lang="zh-TW" altLang="en-US" sz="18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pic>
        <p:nvPicPr>
          <p:cNvPr id="19" name="Graphic 5">
            <a:extLst>
              <a:ext uri="{FF2B5EF4-FFF2-40B4-BE49-F238E27FC236}">
                <a16:creationId xmlns:a16="http://schemas.microsoft.com/office/drawing/2014/main" id="{26637B09-A548-46C4-BB96-0532EB75F5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0660" y="248904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23918775-4CE8-4040-A77D-0F57E2822E9F}"/>
              </a:ext>
            </a:extLst>
          </p:cNvPr>
          <p:cNvSpPr txBox="1"/>
          <p:nvPr/>
        </p:nvSpPr>
        <p:spPr>
          <a:xfrm>
            <a:off x="3265208" y="2454969"/>
            <a:ext cx="20764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schemeClr val="bg1"/>
                </a:solidFill>
                <a:effectLst/>
                <a:uLnTx/>
                <a:uFillTx/>
                <a:latin typeface="Arial" panose="020B0604020202020204" pitchFamily="34" charset="0"/>
                <a:ea typeface="新細明體" panose="02020500000000000000" pitchFamily="18" charset="-120"/>
                <a:cs typeface="Arial" panose="020B0604020202020204" pitchFamily="34" charset="0"/>
              </a:rPr>
              <a:t>AWS Cloud</a:t>
            </a:r>
          </a:p>
        </p:txBody>
      </p:sp>
      <p:sp>
        <p:nvSpPr>
          <p:cNvPr id="21" name="Title 3">
            <a:extLst>
              <a:ext uri="{FF2B5EF4-FFF2-40B4-BE49-F238E27FC236}">
                <a16:creationId xmlns:a16="http://schemas.microsoft.com/office/drawing/2014/main" id="{C5D5F082-60CF-4610-A38E-58D82FA91834}"/>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dirty="0">
                <a:solidFill>
                  <a:schemeClr val="bg1"/>
                </a:solidFill>
              </a:rPr>
              <a:t>建立 </a:t>
            </a:r>
            <a:r>
              <a:rPr lang="en-US" altLang="zh-CN" dirty="0">
                <a:solidFill>
                  <a:schemeClr val="bg1"/>
                </a:solidFill>
              </a:rPr>
              <a:t>Restful API</a:t>
            </a:r>
            <a:endParaRPr lang="en-US" altLang="zh-TW" kern="0" dirty="0">
              <a:solidFill>
                <a:schemeClr val="bg1"/>
              </a:solidFill>
            </a:endParaRPr>
          </a:p>
        </p:txBody>
      </p:sp>
    </p:spTree>
    <p:extLst>
      <p:ext uri="{BB962C8B-B14F-4D97-AF65-F5344CB8AC3E}">
        <p14:creationId xmlns:p14="http://schemas.microsoft.com/office/powerpoint/2010/main" val="362509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64396-2BCC-4299-8E76-C2312AB7E45D}"/>
              </a:ext>
            </a:extLst>
          </p:cNvPr>
          <p:cNvPicPr>
            <a:picLocks noChangeAspect="1"/>
          </p:cNvPicPr>
          <p:nvPr/>
        </p:nvPicPr>
        <p:blipFill rotWithShape="1">
          <a:blip r:embed="rId2"/>
          <a:srcRect b="12063"/>
          <a:stretch/>
        </p:blipFill>
        <p:spPr>
          <a:xfrm>
            <a:off x="0" y="413657"/>
            <a:ext cx="12192000" cy="6030686"/>
          </a:xfrm>
          <a:prstGeom prst="rect">
            <a:avLst/>
          </a:prstGeom>
        </p:spPr>
      </p:pic>
    </p:spTree>
    <p:extLst>
      <p:ext uri="{BB962C8B-B14F-4D97-AF65-F5344CB8AC3E}">
        <p14:creationId xmlns:p14="http://schemas.microsoft.com/office/powerpoint/2010/main" val="291602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3" name="Google Shape;90;p2">
            <a:extLst>
              <a:ext uri="{FF2B5EF4-FFF2-40B4-BE49-F238E27FC236}">
                <a16:creationId xmlns:a16="http://schemas.microsoft.com/office/drawing/2014/main" id="{3EAE425B-E391-4D02-9897-34A1178B7197}"/>
              </a:ext>
            </a:extLst>
          </p:cNvPr>
          <p:cNvSpPr txBox="1"/>
          <p:nvPr/>
        </p:nvSpPr>
        <p:spPr>
          <a:xfrm>
            <a:off x="2063466" y="2705745"/>
            <a:ext cx="8065068" cy="144650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Serverless</a:t>
            </a:r>
            <a:endParaRPr kumimoji="0" lang="zh-CN" altLang="en-US" sz="66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1653303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5B97104-62E1-4604-926C-AA47DEC880FC}"/>
              </a:ext>
            </a:extLst>
          </p:cNvPr>
          <p:cNvSpPr txBox="1"/>
          <p:nvPr/>
        </p:nvSpPr>
        <p:spPr>
          <a:xfrm>
            <a:off x="2564674" y="2274132"/>
            <a:ext cx="7062651" cy="2309735"/>
          </a:xfrm>
          <a:prstGeom prst="rect">
            <a:avLst/>
          </a:prstGeom>
          <a:noFill/>
        </p:spPr>
        <p:txBody>
          <a:bodyPr wrap="square">
            <a:spAutoFit/>
          </a:bodyPr>
          <a:lstStyle/>
          <a:p>
            <a:pPr>
              <a:lnSpc>
                <a:spcPct val="150000"/>
              </a:lnSpc>
            </a:pPr>
            <a:r>
              <a:rPr lang="en-US" altLang="zh-TW" sz="8000" dirty="0">
                <a:solidFill>
                  <a:schemeClr val="bg1"/>
                </a:solidFill>
              </a:rPr>
              <a:t>“Less is more”</a:t>
            </a:r>
          </a:p>
          <a:p>
            <a:pPr algn="r">
              <a:lnSpc>
                <a:spcPct val="150000"/>
              </a:lnSpc>
            </a:pPr>
            <a:r>
              <a:rPr lang="en-US" altLang="zh-TW" sz="1800" dirty="0">
                <a:solidFill>
                  <a:schemeClr val="bg1"/>
                </a:solidFill>
              </a:rPr>
              <a:t>- </a:t>
            </a:r>
            <a:r>
              <a:rPr lang="en-MY" altLang="zh-TW" sz="1800" b="0" i="0" dirty="0">
                <a:solidFill>
                  <a:schemeClr val="bg1"/>
                </a:solidFill>
                <a:effectLst/>
                <a:latin typeface="Google Sans"/>
              </a:rPr>
              <a:t>Ludwig </a:t>
            </a:r>
            <a:r>
              <a:rPr lang="en-MY" altLang="zh-TW" sz="1800" b="0" i="0" dirty="0" err="1">
                <a:solidFill>
                  <a:schemeClr val="bg1"/>
                </a:solidFill>
                <a:effectLst/>
                <a:latin typeface="Google Sans"/>
              </a:rPr>
              <a:t>Mies</a:t>
            </a:r>
            <a:r>
              <a:rPr lang="en-MY" altLang="zh-TW" sz="1800" b="0" i="0" dirty="0">
                <a:solidFill>
                  <a:schemeClr val="bg1"/>
                </a:solidFill>
                <a:effectLst/>
                <a:latin typeface="Google Sans"/>
              </a:rPr>
              <a:t> van der </a:t>
            </a:r>
            <a:r>
              <a:rPr lang="en-MY" altLang="zh-TW" sz="1800" b="0" i="0" dirty="0" err="1">
                <a:solidFill>
                  <a:schemeClr val="bg1"/>
                </a:solidFill>
                <a:effectLst/>
                <a:latin typeface="Google Sans"/>
              </a:rPr>
              <a:t>Rohe</a:t>
            </a:r>
            <a:endParaRPr lang="zh-TW" altLang="en-US" sz="1800" dirty="0">
              <a:solidFill>
                <a:schemeClr val="bg1"/>
              </a:solidFill>
            </a:endParaRPr>
          </a:p>
        </p:txBody>
      </p:sp>
    </p:spTree>
    <p:extLst>
      <p:ext uri="{BB962C8B-B14F-4D97-AF65-F5344CB8AC3E}">
        <p14:creationId xmlns:p14="http://schemas.microsoft.com/office/powerpoint/2010/main" val="653174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58852DB1-D252-4D18-98B3-A579FB050E50}"/>
              </a:ext>
            </a:extLst>
          </p:cNvPr>
          <p:cNvGraphicFramePr/>
          <p:nvPr>
            <p:extLst>
              <p:ext uri="{D42A27DB-BD31-4B8C-83A1-F6EECF244321}">
                <p14:modId xmlns:p14="http://schemas.microsoft.com/office/powerpoint/2010/main" val="2665834133"/>
              </p:ext>
            </p:extLst>
          </p:nvPr>
        </p:nvGraphicFramePr>
        <p:xfrm>
          <a:off x="1130300" y="1617227"/>
          <a:ext cx="9931400" cy="4303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3">
            <a:extLst>
              <a:ext uri="{FF2B5EF4-FFF2-40B4-BE49-F238E27FC236}">
                <a16:creationId xmlns:a16="http://schemas.microsoft.com/office/drawing/2014/main" id="{5385198C-5D56-4585-9FE3-BD9787564D59}"/>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dirty="0">
                <a:solidFill>
                  <a:schemeClr val="bg1"/>
                </a:solidFill>
              </a:rPr>
              <a:t>What is Serverless</a:t>
            </a:r>
            <a:r>
              <a:rPr lang="zh-CN" altLang="en-US" dirty="0">
                <a:solidFill>
                  <a:schemeClr val="bg1"/>
                </a:solidFill>
              </a:rPr>
              <a:t>？</a:t>
            </a:r>
            <a:endParaRPr lang="en-US" altLang="zh-TW" kern="0" dirty="0">
              <a:solidFill>
                <a:schemeClr val="bg1"/>
              </a:solidFill>
            </a:endParaRPr>
          </a:p>
        </p:txBody>
      </p:sp>
    </p:spTree>
    <p:extLst>
      <p:ext uri="{BB962C8B-B14F-4D97-AF65-F5344CB8AC3E}">
        <p14:creationId xmlns:p14="http://schemas.microsoft.com/office/powerpoint/2010/main" val="746548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EB2EE74-74EC-4E27-8106-F5421F07E69E}"/>
              </a:ext>
            </a:extLst>
          </p:cNvPr>
          <p:cNvSpPr txBox="1"/>
          <p:nvPr/>
        </p:nvSpPr>
        <p:spPr>
          <a:xfrm>
            <a:off x="1045034" y="245985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Machine</a:t>
            </a:r>
            <a:endParaRPr kumimoji="0" lang="zh-TW" altLang="en-US"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9" name="TextBox 8">
            <a:extLst>
              <a:ext uri="{FF2B5EF4-FFF2-40B4-BE49-F238E27FC236}">
                <a16:creationId xmlns:a16="http://schemas.microsoft.com/office/drawing/2014/main" id="{9163941C-BC1D-4FBA-A97D-33E2EC1B6684}"/>
              </a:ext>
            </a:extLst>
          </p:cNvPr>
          <p:cNvSpPr txBox="1"/>
          <p:nvPr/>
        </p:nvSpPr>
        <p:spPr>
          <a:xfrm>
            <a:off x="767448" y="3578239"/>
            <a:ext cx="291737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Virtual Servers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1" name="TextBox 10">
            <a:extLst>
              <a:ext uri="{FF2B5EF4-FFF2-40B4-BE49-F238E27FC236}">
                <a16:creationId xmlns:a16="http://schemas.microsoft.com/office/drawing/2014/main" id="{3ED180BD-150B-40C7-936D-4BCA328FB46A}"/>
              </a:ext>
            </a:extLst>
          </p:cNvPr>
          <p:cNvSpPr txBox="1"/>
          <p:nvPr/>
        </p:nvSpPr>
        <p:spPr>
          <a:xfrm>
            <a:off x="59876" y="4696625"/>
            <a:ext cx="433251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Cloud &amp; Containers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2" name="TextBox 11">
            <a:extLst>
              <a:ext uri="{FF2B5EF4-FFF2-40B4-BE49-F238E27FC236}">
                <a16:creationId xmlns:a16="http://schemas.microsoft.com/office/drawing/2014/main" id="{CFEF63FE-A1BC-4B07-8BAC-4FEC556BD5DB}"/>
              </a:ext>
            </a:extLst>
          </p:cNvPr>
          <p:cNvSpPr txBox="1"/>
          <p:nvPr/>
        </p:nvSpPr>
        <p:spPr>
          <a:xfrm>
            <a:off x="1045034" y="581501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Serverless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3" name="Rectangle: Rounded Corners 12">
            <a:extLst>
              <a:ext uri="{FF2B5EF4-FFF2-40B4-BE49-F238E27FC236}">
                <a16:creationId xmlns:a16="http://schemas.microsoft.com/office/drawing/2014/main" id="{B4C0FBBB-DB14-406C-A898-617C83CCC95D}"/>
              </a:ext>
            </a:extLst>
          </p:cNvPr>
          <p:cNvSpPr/>
          <p:nvPr/>
        </p:nvSpPr>
        <p:spPr>
          <a:xfrm>
            <a:off x="456709" y="2296634"/>
            <a:ext cx="3538847" cy="911211"/>
          </a:xfrm>
          <a:prstGeom prst="round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cxnSp>
        <p:nvCxnSpPr>
          <p:cNvPr id="14" name="Straight Connector 13">
            <a:extLst>
              <a:ext uri="{FF2B5EF4-FFF2-40B4-BE49-F238E27FC236}">
                <a16:creationId xmlns:a16="http://schemas.microsoft.com/office/drawing/2014/main" id="{EEED972F-7483-475F-BB5D-73AD65B49C2E}"/>
              </a:ext>
            </a:extLst>
          </p:cNvPr>
          <p:cNvCxnSpPr/>
          <p:nvPr/>
        </p:nvCxnSpPr>
        <p:spPr>
          <a:xfrm>
            <a:off x="4560351" y="2459853"/>
            <a:ext cx="0" cy="408246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D5762D-4631-46F2-9821-BF78C5A9FFC8}"/>
              </a:ext>
            </a:extLst>
          </p:cNvPr>
          <p:cNvSpPr txBox="1"/>
          <p:nvPr/>
        </p:nvSpPr>
        <p:spPr>
          <a:xfrm>
            <a:off x="5539300" y="3494276"/>
            <a:ext cx="1428047"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部署</a:t>
            </a:r>
            <a:endParaRPr kumimoji="0" lang="en-US" altLang="zh-CN"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需求</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6" name="TextBox 15">
            <a:extLst>
              <a:ext uri="{FF2B5EF4-FFF2-40B4-BE49-F238E27FC236}">
                <a16:creationId xmlns:a16="http://schemas.microsoft.com/office/drawing/2014/main" id="{572DDF85-E8AF-49D9-8474-D1FF9412238A}"/>
              </a:ext>
            </a:extLst>
          </p:cNvPr>
          <p:cNvSpPr txBox="1"/>
          <p:nvPr/>
        </p:nvSpPr>
        <p:spPr>
          <a:xfrm>
            <a:off x="7498728" y="3494276"/>
            <a:ext cx="1849102"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購買</a:t>
            </a:r>
            <a:endParaRPr kumimoji="0" lang="en-US" altLang="zh-CN"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伺服器</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7" name="TextBox 16">
            <a:extLst>
              <a:ext uri="{FF2B5EF4-FFF2-40B4-BE49-F238E27FC236}">
                <a16:creationId xmlns:a16="http://schemas.microsoft.com/office/drawing/2014/main" id="{6D59EDAD-9CCC-4EF7-9FA9-FCC433EDC459}"/>
              </a:ext>
            </a:extLst>
          </p:cNvPr>
          <p:cNvSpPr txBox="1"/>
          <p:nvPr/>
        </p:nvSpPr>
        <p:spPr>
          <a:xfrm>
            <a:off x="9879211" y="3494276"/>
            <a:ext cx="1428047"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資源</a:t>
            </a:r>
            <a:endParaRPr kumimoji="0" lang="en-US" altLang="zh-CN"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閒置</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8" name="Arrow: Right 17">
            <a:extLst>
              <a:ext uri="{FF2B5EF4-FFF2-40B4-BE49-F238E27FC236}">
                <a16:creationId xmlns:a16="http://schemas.microsoft.com/office/drawing/2014/main" id="{B3E943FB-F78D-4458-B8A6-DC6A70FDE8B2}"/>
              </a:ext>
            </a:extLst>
          </p:cNvPr>
          <p:cNvSpPr/>
          <p:nvPr/>
        </p:nvSpPr>
        <p:spPr>
          <a:xfrm>
            <a:off x="6931328" y="3823712"/>
            <a:ext cx="706310" cy="41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9" name="Arrow: Right 18">
            <a:extLst>
              <a:ext uri="{FF2B5EF4-FFF2-40B4-BE49-F238E27FC236}">
                <a16:creationId xmlns:a16="http://schemas.microsoft.com/office/drawing/2014/main" id="{60C8958D-3F02-42B4-AA85-CDE92F763B19}"/>
              </a:ext>
            </a:extLst>
          </p:cNvPr>
          <p:cNvSpPr/>
          <p:nvPr/>
        </p:nvSpPr>
        <p:spPr>
          <a:xfrm>
            <a:off x="9260366" y="3823712"/>
            <a:ext cx="706310" cy="41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20" name="Arrow: Curved Left 19">
            <a:extLst>
              <a:ext uri="{FF2B5EF4-FFF2-40B4-BE49-F238E27FC236}">
                <a16:creationId xmlns:a16="http://schemas.microsoft.com/office/drawing/2014/main" id="{480059E0-960E-472B-82F2-280F3EF6E5C0}"/>
              </a:ext>
            </a:extLst>
          </p:cNvPr>
          <p:cNvSpPr/>
          <p:nvPr/>
        </p:nvSpPr>
        <p:spPr>
          <a:xfrm rot="5400000">
            <a:off x="8004179" y="2862928"/>
            <a:ext cx="838198" cy="438588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22" name="Title 3">
            <a:extLst>
              <a:ext uri="{FF2B5EF4-FFF2-40B4-BE49-F238E27FC236}">
                <a16:creationId xmlns:a16="http://schemas.microsoft.com/office/drawing/2014/main" id="{99CB4F2E-417D-440F-B2B2-134B5D1CAC9A}"/>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dirty="0">
                <a:solidFill>
                  <a:schemeClr val="bg1"/>
                </a:solidFill>
              </a:rPr>
              <a:t>Serverless</a:t>
            </a:r>
            <a:endParaRPr lang="en-US" altLang="zh-TW" kern="0" dirty="0">
              <a:solidFill>
                <a:schemeClr val="bg1"/>
              </a:solidFill>
            </a:endParaRPr>
          </a:p>
        </p:txBody>
      </p:sp>
    </p:spTree>
    <p:extLst>
      <p:ext uri="{BB962C8B-B14F-4D97-AF65-F5344CB8AC3E}">
        <p14:creationId xmlns:p14="http://schemas.microsoft.com/office/powerpoint/2010/main" val="211312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939C27-0F40-4366-AFA6-ADE610DAA449}"/>
              </a:ext>
            </a:extLst>
          </p:cNvPr>
          <p:cNvSpPr txBox="1"/>
          <p:nvPr/>
        </p:nvSpPr>
        <p:spPr>
          <a:xfrm>
            <a:off x="1045034" y="245985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Machine</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8" name="TextBox 7">
            <a:extLst>
              <a:ext uri="{FF2B5EF4-FFF2-40B4-BE49-F238E27FC236}">
                <a16:creationId xmlns:a16="http://schemas.microsoft.com/office/drawing/2014/main" id="{ECD85B03-D0C3-4982-A1C7-C131B8B097E0}"/>
              </a:ext>
            </a:extLst>
          </p:cNvPr>
          <p:cNvSpPr txBox="1"/>
          <p:nvPr/>
        </p:nvSpPr>
        <p:spPr>
          <a:xfrm>
            <a:off x="767448" y="3578239"/>
            <a:ext cx="291737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Virtual Servers</a:t>
            </a:r>
            <a:endParaRPr kumimoji="0" lang="zh-TW" altLang="en-US"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9" name="TextBox 8">
            <a:extLst>
              <a:ext uri="{FF2B5EF4-FFF2-40B4-BE49-F238E27FC236}">
                <a16:creationId xmlns:a16="http://schemas.microsoft.com/office/drawing/2014/main" id="{2073AEE0-5D55-49B7-8BA7-57EE6D168136}"/>
              </a:ext>
            </a:extLst>
          </p:cNvPr>
          <p:cNvSpPr txBox="1"/>
          <p:nvPr/>
        </p:nvSpPr>
        <p:spPr>
          <a:xfrm>
            <a:off x="59876" y="4696625"/>
            <a:ext cx="433251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Cloud &amp; Containers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0" name="TextBox 9">
            <a:extLst>
              <a:ext uri="{FF2B5EF4-FFF2-40B4-BE49-F238E27FC236}">
                <a16:creationId xmlns:a16="http://schemas.microsoft.com/office/drawing/2014/main" id="{E300CD41-8A4C-40C5-843C-E7FBDE4F9736}"/>
              </a:ext>
            </a:extLst>
          </p:cNvPr>
          <p:cNvSpPr txBox="1"/>
          <p:nvPr/>
        </p:nvSpPr>
        <p:spPr>
          <a:xfrm>
            <a:off x="1045034" y="581501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Serverless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11" name="Rectangle: Rounded Corners 10">
            <a:extLst>
              <a:ext uri="{FF2B5EF4-FFF2-40B4-BE49-F238E27FC236}">
                <a16:creationId xmlns:a16="http://schemas.microsoft.com/office/drawing/2014/main" id="{AB0C25C6-5634-4BD8-84BD-6796DE850377}"/>
              </a:ext>
            </a:extLst>
          </p:cNvPr>
          <p:cNvSpPr/>
          <p:nvPr/>
        </p:nvSpPr>
        <p:spPr>
          <a:xfrm>
            <a:off x="456709" y="3415020"/>
            <a:ext cx="3538847" cy="911211"/>
          </a:xfrm>
          <a:prstGeom prst="round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0000"/>
              </a:solidFill>
              <a:effectLst/>
              <a:uLnTx/>
              <a:uFillTx/>
              <a:latin typeface="Calibri" panose="020F0502020204030204"/>
              <a:ea typeface="新細明體" panose="02020500000000000000" pitchFamily="18" charset="-120"/>
              <a:cs typeface="+mn-cs"/>
            </a:endParaRPr>
          </a:p>
        </p:txBody>
      </p:sp>
      <p:cxnSp>
        <p:nvCxnSpPr>
          <p:cNvPr id="12" name="Straight Connector 11">
            <a:extLst>
              <a:ext uri="{FF2B5EF4-FFF2-40B4-BE49-F238E27FC236}">
                <a16:creationId xmlns:a16="http://schemas.microsoft.com/office/drawing/2014/main" id="{C5A77090-2A87-4EAA-A281-0138A07BC38F}"/>
              </a:ext>
            </a:extLst>
          </p:cNvPr>
          <p:cNvCxnSpPr/>
          <p:nvPr/>
        </p:nvCxnSpPr>
        <p:spPr>
          <a:xfrm>
            <a:off x="4560351" y="2459853"/>
            <a:ext cx="0" cy="408246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Picture 2" descr="伺服器虛擬化技術簡介">
            <a:extLst>
              <a:ext uri="{FF2B5EF4-FFF2-40B4-BE49-F238E27FC236}">
                <a16:creationId xmlns:a16="http://schemas.microsoft.com/office/drawing/2014/main" id="{A8BBCDFA-9446-4307-A34F-2035D6480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185" y="2613932"/>
            <a:ext cx="4029542" cy="392838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357144F-984E-4EDA-B361-02DA8BEA659E}"/>
              </a:ext>
            </a:extLst>
          </p:cNvPr>
          <p:cNvSpPr txBox="1"/>
          <p:nvPr/>
        </p:nvSpPr>
        <p:spPr>
          <a:xfrm>
            <a:off x="9101667" y="3457908"/>
            <a:ext cx="2871631" cy="1736646"/>
          </a:xfrm>
          <a:prstGeom prst="roundRect">
            <a:avLst/>
          </a:prstGeom>
          <a:noFill/>
          <a:ln w="28575">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chemeClr val="bg1"/>
                </a:solidFill>
                <a:effectLst/>
                <a:uLnTx/>
                <a:uFillTx/>
                <a:latin typeface="DengXian Light" panose="02010600030101010101" pitchFamily="2" charset="-122"/>
                <a:ea typeface="DengXian Light" panose="02010600030101010101" pitchFamily="2" charset="-122"/>
              </a:rPr>
              <a:t>平均利用率</a:t>
            </a:r>
            <a:endParaRPr kumimoji="0" lang="en-US" altLang="zh-TW" sz="3200" b="1" i="0" u="none" strike="noStrike" kern="1200" cap="none" spc="0" normalizeH="0" baseline="0" noProof="0" dirty="0">
              <a:ln>
                <a:noFill/>
              </a:ln>
              <a:solidFill>
                <a:schemeClr val="bg1"/>
              </a:solidFill>
              <a:effectLst/>
              <a:uLnTx/>
              <a:uFillTx/>
              <a:latin typeface="DengXian Light" panose="02010600030101010101" pitchFamily="2" charset="-122"/>
              <a:ea typeface="DengXian Light"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chemeClr val="bg1"/>
                </a:solidFill>
                <a:effectLst/>
                <a:uLnTx/>
                <a:uFillTx/>
                <a:latin typeface="DengXian Light" panose="02010600030101010101" pitchFamily="2" charset="-122"/>
                <a:ea typeface="DengXian Light" panose="02010600030101010101" pitchFamily="2" charset="-122"/>
              </a:rPr>
              <a:t>提升到 </a:t>
            </a:r>
            <a:endParaRPr kumimoji="0" lang="en-US" altLang="zh-TW" sz="3200" b="1" i="0" u="none" strike="noStrike" kern="1200" cap="none" spc="0" normalizeH="0" baseline="0" noProof="0" dirty="0">
              <a:ln>
                <a:noFill/>
              </a:ln>
              <a:solidFill>
                <a:schemeClr val="bg1"/>
              </a:solidFill>
              <a:effectLst/>
              <a:uLnTx/>
              <a:uFillTx/>
              <a:latin typeface="DengXian Light" panose="02010600030101010101" pitchFamily="2" charset="-122"/>
              <a:ea typeface="DengXian Light"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chemeClr val="bg1"/>
                </a:solidFill>
                <a:effectLst/>
                <a:uLnTx/>
                <a:uFillTx/>
                <a:latin typeface="DengXian Light" panose="02010600030101010101" pitchFamily="2" charset="-122"/>
                <a:ea typeface="DengXian Light" panose="02010600030101010101" pitchFamily="2" charset="-122"/>
              </a:rPr>
              <a:t>60% ~ 80%</a:t>
            </a:r>
            <a:endParaRPr kumimoji="0" lang="zh-TW" altLang="en-US" sz="3200" b="1" i="0" u="none" strike="noStrike" kern="1200" cap="none" spc="0" normalizeH="0" baseline="0" noProof="0" dirty="0">
              <a:ln>
                <a:noFill/>
              </a:ln>
              <a:solidFill>
                <a:schemeClr val="bg1"/>
              </a:solidFill>
              <a:effectLst/>
              <a:uLnTx/>
              <a:uFillTx/>
              <a:latin typeface="DengXian Light" panose="02010600030101010101" pitchFamily="2" charset="-122"/>
              <a:ea typeface="DengXian Light" panose="02010600030101010101" pitchFamily="2" charset="-122"/>
            </a:endParaRPr>
          </a:p>
        </p:txBody>
      </p:sp>
      <p:sp>
        <p:nvSpPr>
          <p:cNvPr id="15" name="Title 3">
            <a:extLst>
              <a:ext uri="{FF2B5EF4-FFF2-40B4-BE49-F238E27FC236}">
                <a16:creationId xmlns:a16="http://schemas.microsoft.com/office/drawing/2014/main" id="{8E294914-36E1-4578-8812-BF3D56162958}"/>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dirty="0">
                <a:solidFill>
                  <a:schemeClr val="bg1"/>
                </a:solidFill>
              </a:rPr>
              <a:t>Serverless</a:t>
            </a:r>
            <a:endParaRPr lang="en-US" altLang="zh-TW" kern="0" dirty="0">
              <a:solidFill>
                <a:schemeClr val="bg1"/>
              </a:solidFill>
            </a:endParaRPr>
          </a:p>
        </p:txBody>
      </p:sp>
    </p:spTree>
    <p:extLst>
      <p:ext uri="{BB962C8B-B14F-4D97-AF65-F5344CB8AC3E}">
        <p14:creationId xmlns:p14="http://schemas.microsoft.com/office/powerpoint/2010/main" val="198508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9863B-BF66-477E-B79C-7AE7EEBF9E13}"/>
              </a:ext>
            </a:extLst>
          </p:cNvPr>
          <p:cNvSpPr txBox="1"/>
          <p:nvPr/>
        </p:nvSpPr>
        <p:spPr>
          <a:xfrm>
            <a:off x="1045034" y="245985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Machine</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4" name="TextBox 3">
            <a:extLst>
              <a:ext uri="{FF2B5EF4-FFF2-40B4-BE49-F238E27FC236}">
                <a16:creationId xmlns:a16="http://schemas.microsoft.com/office/drawing/2014/main" id="{DD183725-892F-47CC-ABC7-39C01B299F15}"/>
              </a:ext>
            </a:extLst>
          </p:cNvPr>
          <p:cNvSpPr txBox="1"/>
          <p:nvPr/>
        </p:nvSpPr>
        <p:spPr>
          <a:xfrm>
            <a:off x="767448" y="3578239"/>
            <a:ext cx="291737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Virtual Servers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5" name="TextBox 4">
            <a:extLst>
              <a:ext uri="{FF2B5EF4-FFF2-40B4-BE49-F238E27FC236}">
                <a16:creationId xmlns:a16="http://schemas.microsoft.com/office/drawing/2014/main" id="{6F7FAAEE-C1E3-4566-B4B4-F3AE4169A80F}"/>
              </a:ext>
            </a:extLst>
          </p:cNvPr>
          <p:cNvSpPr txBox="1"/>
          <p:nvPr/>
        </p:nvSpPr>
        <p:spPr>
          <a:xfrm>
            <a:off x="59876" y="4696625"/>
            <a:ext cx="433251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Cloud &amp; Containers</a:t>
            </a:r>
            <a:endParaRPr kumimoji="0" lang="zh-TW" altLang="en-US"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7" name="TextBox 6">
            <a:extLst>
              <a:ext uri="{FF2B5EF4-FFF2-40B4-BE49-F238E27FC236}">
                <a16:creationId xmlns:a16="http://schemas.microsoft.com/office/drawing/2014/main" id="{8561BEAB-96E6-4851-9338-21A4ED7A7922}"/>
              </a:ext>
            </a:extLst>
          </p:cNvPr>
          <p:cNvSpPr txBox="1"/>
          <p:nvPr/>
        </p:nvSpPr>
        <p:spPr>
          <a:xfrm>
            <a:off x="1045034" y="581501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Serverless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8" name="Rectangle: Rounded Corners 7">
            <a:extLst>
              <a:ext uri="{FF2B5EF4-FFF2-40B4-BE49-F238E27FC236}">
                <a16:creationId xmlns:a16="http://schemas.microsoft.com/office/drawing/2014/main" id="{658AD404-46F6-4816-8396-6B31FB2D00D3}"/>
              </a:ext>
            </a:extLst>
          </p:cNvPr>
          <p:cNvSpPr/>
          <p:nvPr/>
        </p:nvSpPr>
        <p:spPr>
          <a:xfrm>
            <a:off x="444945" y="4533740"/>
            <a:ext cx="3538847" cy="911211"/>
          </a:xfrm>
          <a:prstGeom prst="round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cxnSp>
        <p:nvCxnSpPr>
          <p:cNvPr id="9" name="Straight Connector 8">
            <a:extLst>
              <a:ext uri="{FF2B5EF4-FFF2-40B4-BE49-F238E27FC236}">
                <a16:creationId xmlns:a16="http://schemas.microsoft.com/office/drawing/2014/main" id="{775BD457-E895-4C9E-A5E1-DAAF21545686}"/>
              </a:ext>
            </a:extLst>
          </p:cNvPr>
          <p:cNvCxnSpPr/>
          <p:nvPr/>
        </p:nvCxnSpPr>
        <p:spPr>
          <a:xfrm>
            <a:off x="4560351" y="2459853"/>
            <a:ext cx="0" cy="408246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 name="Picture 2" descr="Cloud Computing – Network Encyclopedia">
            <a:extLst>
              <a:ext uri="{FF2B5EF4-FFF2-40B4-BE49-F238E27FC236}">
                <a16:creationId xmlns:a16="http://schemas.microsoft.com/office/drawing/2014/main" id="{76BC0F68-A388-4A95-8493-BE64B8F3C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507" y="2440863"/>
            <a:ext cx="5368017" cy="4120439"/>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3">
            <a:extLst>
              <a:ext uri="{FF2B5EF4-FFF2-40B4-BE49-F238E27FC236}">
                <a16:creationId xmlns:a16="http://schemas.microsoft.com/office/drawing/2014/main" id="{2B9B8EB4-073B-4DCA-8079-0B1285ADC76D}"/>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dirty="0">
                <a:solidFill>
                  <a:schemeClr val="bg1"/>
                </a:solidFill>
              </a:rPr>
              <a:t>Serverless</a:t>
            </a:r>
            <a:endParaRPr lang="en-US" altLang="zh-TW" kern="0" dirty="0">
              <a:solidFill>
                <a:schemeClr val="bg1"/>
              </a:solidFill>
            </a:endParaRPr>
          </a:p>
        </p:txBody>
      </p:sp>
    </p:spTree>
    <p:extLst>
      <p:ext uri="{BB962C8B-B14F-4D97-AF65-F5344CB8AC3E}">
        <p14:creationId xmlns:p14="http://schemas.microsoft.com/office/powerpoint/2010/main" val="279762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BF679D-3BC0-40C1-A267-BEE632EBA9C0}"/>
              </a:ext>
            </a:extLst>
          </p:cNvPr>
          <p:cNvSpPr txBox="1"/>
          <p:nvPr/>
        </p:nvSpPr>
        <p:spPr>
          <a:xfrm>
            <a:off x="602672" y="602673"/>
            <a:ext cx="9247909" cy="5252656"/>
          </a:xfrm>
          <a:prstGeom prst="rect">
            <a:avLst/>
          </a:prstGeom>
          <a:noFill/>
        </p:spPr>
        <p:txBody>
          <a:bodyPr wrap="square" rtlCol="0">
            <a:spAutoFit/>
          </a:bodyPr>
          <a:lstStyle/>
          <a:p>
            <a:r>
              <a:rPr lang="en-MY" altLang="zh-TW" sz="3600" dirty="0">
                <a:solidFill>
                  <a:schemeClr val="bg1"/>
                </a:solidFill>
              </a:rPr>
              <a:t>Agenda</a:t>
            </a:r>
          </a:p>
          <a:p>
            <a:endParaRPr lang="en-MY" altLang="zh-TW" sz="3600" dirty="0">
              <a:solidFill>
                <a:schemeClr val="bg1"/>
              </a:solidFill>
            </a:endParaRPr>
          </a:p>
          <a:p>
            <a:pPr marL="571500" indent="-571500">
              <a:lnSpc>
                <a:spcPct val="150000"/>
              </a:lnSpc>
              <a:buFont typeface="Arial" panose="020B0604020202020204" pitchFamily="34" charset="0"/>
              <a:buChar char="•"/>
            </a:pPr>
            <a:r>
              <a:rPr lang="en-MY" altLang="zh-CN" sz="3600" dirty="0">
                <a:solidFill>
                  <a:schemeClr val="bg1"/>
                </a:solidFill>
              </a:rPr>
              <a:t>Chatbot</a:t>
            </a:r>
            <a:endParaRPr lang="en-US" altLang="zh-CN" sz="3600" dirty="0">
              <a:solidFill>
                <a:schemeClr val="bg1"/>
              </a:solidFill>
            </a:endParaRPr>
          </a:p>
          <a:p>
            <a:pPr marL="571500" indent="-571500">
              <a:lnSpc>
                <a:spcPct val="150000"/>
              </a:lnSpc>
              <a:buFont typeface="Arial" panose="020B0604020202020204" pitchFamily="34" charset="0"/>
              <a:buChar char="•"/>
            </a:pPr>
            <a:r>
              <a:rPr lang="en-MY" altLang="zh-CN" sz="3600" dirty="0">
                <a:solidFill>
                  <a:schemeClr val="bg1"/>
                </a:solidFill>
              </a:rPr>
              <a:t>API and HTTP</a:t>
            </a:r>
          </a:p>
          <a:p>
            <a:pPr marL="571500" indent="-571500">
              <a:lnSpc>
                <a:spcPct val="150000"/>
              </a:lnSpc>
              <a:buFont typeface="Arial" panose="020B0604020202020204" pitchFamily="34" charset="0"/>
              <a:buChar char="•"/>
            </a:pPr>
            <a:r>
              <a:rPr lang="en-MY" altLang="zh-CN" sz="3600" dirty="0">
                <a:solidFill>
                  <a:schemeClr val="bg1"/>
                </a:solidFill>
              </a:rPr>
              <a:t>API Gateway and AWS Lambda</a:t>
            </a:r>
          </a:p>
          <a:p>
            <a:pPr marL="571500" indent="-571500">
              <a:lnSpc>
                <a:spcPct val="150000"/>
              </a:lnSpc>
              <a:buFont typeface="Arial" panose="020B0604020202020204" pitchFamily="34" charset="0"/>
              <a:buChar char="•"/>
            </a:pPr>
            <a:r>
              <a:rPr lang="en-MY" altLang="zh-CN" sz="3600" dirty="0">
                <a:solidFill>
                  <a:schemeClr val="bg1"/>
                </a:solidFill>
              </a:rPr>
              <a:t>Serverless</a:t>
            </a:r>
          </a:p>
          <a:p>
            <a:pPr marL="571500" indent="-571500">
              <a:lnSpc>
                <a:spcPct val="150000"/>
              </a:lnSpc>
              <a:buFont typeface="Arial" panose="020B0604020202020204" pitchFamily="34" charset="0"/>
              <a:buChar char="•"/>
            </a:pPr>
            <a:r>
              <a:rPr lang="en-MY" altLang="zh-CN" sz="3600" dirty="0">
                <a:solidFill>
                  <a:schemeClr val="bg1"/>
                </a:solidFill>
              </a:rPr>
              <a:t>Telegram Chatbot API</a:t>
            </a:r>
            <a:endParaRPr lang="en-US" altLang="zh-CN" sz="3600" dirty="0">
              <a:solidFill>
                <a:schemeClr val="bg1"/>
              </a:solidFill>
            </a:endParaRPr>
          </a:p>
        </p:txBody>
      </p:sp>
    </p:spTree>
    <p:extLst>
      <p:ext uri="{BB962C8B-B14F-4D97-AF65-F5344CB8AC3E}">
        <p14:creationId xmlns:p14="http://schemas.microsoft.com/office/powerpoint/2010/main" val="4004617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3" name="TextBox 2">
            <a:extLst>
              <a:ext uri="{FF2B5EF4-FFF2-40B4-BE49-F238E27FC236}">
                <a16:creationId xmlns:a16="http://schemas.microsoft.com/office/drawing/2014/main" id="{0AFCFBCE-9E5B-43F2-A021-965A676240BF}"/>
              </a:ext>
            </a:extLst>
          </p:cNvPr>
          <p:cNvSpPr txBox="1"/>
          <p:nvPr/>
        </p:nvSpPr>
        <p:spPr>
          <a:xfrm>
            <a:off x="1045034" y="245985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Machine</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4" name="TextBox 3">
            <a:extLst>
              <a:ext uri="{FF2B5EF4-FFF2-40B4-BE49-F238E27FC236}">
                <a16:creationId xmlns:a16="http://schemas.microsoft.com/office/drawing/2014/main" id="{0F43C24B-E3FC-435A-B553-3C0984074F26}"/>
              </a:ext>
            </a:extLst>
          </p:cNvPr>
          <p:cNvSpPr txBox="1"/>
          <p:nvPr/>
        </p:nvSpPr>
        <p:spPr>
          <a:xfrm>
            <a:off x="767448" y="3578239"/>
            <a:ext cx="291737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Virtual Servers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5" name="TextBox 4">
            <a:extLst>
              <a:ext uri="{FF2B5EF4-FFF2-40B4-BE49-F238E27FC236}">
                <a16:creationId xmlns:a16="http://schemas.microsoft.com/office/drawing/2014/main" id="{036BD7D2-93B4-4A0C-AB14-643E64743F67}"/>
              </a:ext>
            </a:extLst>
          </p:cNvPr>
          <p:cNvSpPr txBox="1"/>
          <p:nvPr/>
        </p:nvSpPr>
        <p:spPr>
          <a:xfrm>
            <a:off x="59876" y="4696625"/>
            <a:ext cx="433251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rPr>
              <a:t>Cloud &amp; Containers</a:t>
            </a:r>
            <a:endParaRPr kumimoji="0" lang="zh-TW" altLang="en-US" sz="32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6" name="TextBox 5">
            <a:extLst>
              <a:ext uri="{FF2B5EF4-FFF2-40B4-BE49-F238E27FC236}">
                <a16:creationId xmlns:a16="http://schemas.microsoft.com/office/drawing/2014/main" id="{773CDB06-1414-40F9-BF12-441F0A00E8DE}"/>
              </a:ext>
            </a:extLst>
          </p:cNvPr>
          <p:cNvSpPr txBox="1"/>
          <p:nvPr/>
        </p:nvSpPr>
        <p:spPr>
          <a:xfrm>
            <a:off x="1045034" y="5815013"/>
            <a:ext cx="2362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Serverless</a:t>
            </a:r>
            <a:endParaRPr kumimoji="0" lang="zh-TW" altLang="en-US" sz="32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7" name="Rectangle: Rounded Corners 6">
            <a:extLst>
              <a:ext uri="{FF2B5EF4-FFF2-40B4-BE49-F238E27FC236}">
                <a16:creationId xmlns:a16="http://schemas.microsoft.com/office/drawing/2014/main" id="{B25C259E-AD5E-4A82-BFDF-54481AFDC2AE}"/>
              </a:ext>
            </a:extLst>
          </p:cNvPr>
          <p:cNvSpPr/>
          <p:nvPr/>
        </p:nvSpPr>
        <p:spPr>
          <a:xfrm>
            <a:off x="456709" y="5651794"/>
            <a:ext cx="3538847" cy="911211"/>
          </a:xfrm>
          <a:prstGeom prst="round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cxnSp>
        <p:nvCxnSpPr>
          <p:cNvPr id="8" name="Straight Connector 7">
            <a:extLst>
              <a:ext uri="{FF2B5EF4-FFF2-40B4-BE49-F238E27FC236}">
                <a16:creationId xmlns:a16="http://schemas.microsoft.com/office/drawing/2014/main" id="{6C498C7F-A7D5-4D38-AE7B-8B3E99214851}"/>
              </a:ext>
            </a:extLst>
          </p:cNvPr>
          <p:cNvCxnSpPr/>
          <p:nvPr/>
        </p:nvCxnSpPr>
        <p:spPr>
          <a:xfrm>
            <a:off x="4560351" y="2459853"/>
            <a:ext cx="0" cy="408246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Picture 2" descr="What Is Serverless?">
            <a:extLst>
              <a:ext uri="{FF2B5EF4-FFF2-40B4-BE49-F238E27FC236}">
                <a16:creationId xmlns:a16="http://schemas.microsoft.com/office/drawing/2014/main" id="{18C24CFD-4857-4F38-8AEA-2248AFDFF7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398"/>
          <a:stretch/>
        </p:blipFill>
        <p:spPr bwMode="auto">
          <a:xfrm>
            <a:off x="4728313" y="2497647"/>
            <a:ext cx="6966662" cy="390214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C9007476-3341-499A-B02F-2DEA3D087DE5}"/>
              </a:ext>
            </a:extLst>
          </p:cNvPr>
          <p:cNvSpPr/>
          <p:nvPr/>
        </p:nvSpPr>
        <p:spPr>
          <a:xfrm>
            <a:off x="10227733" y="2735306"/>
            <a:ext cx="1405468" cy="3318933"/>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1" name="Title 3">
            <a:extLst>
              <a:ext uri="{FF2B5EF4-FFF2-40B4-BE49-F238E27FC236}">
                <a16:creationId xmlns:a16="http://schemas.microsoft.com/office/drawing/2014/main" id="{C5341145-BB1C-4BCC-A1E8-5C168DA77D5A}"/>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dirty="0">
                <a:solidFill>
                  <a:schemeClr val="bg1"/>
                </a:solidFill>
              </a:rPr>
              <a:t>Serverless</a:t>
            </a:r>
            <a:endParaRPr lang="en-US" altLang="zh-TW" kern="0" dirty="0">
              <a:solidFill>
                <a:schemeClr val="bg1"/>
              </a:solidFill>
            </a:endParaRPr>
          </a:p>
        </p:txBody>
      </p:sp>
    </p:spTree>
    <p:extLst>
      <p:ext uri="{BB962C8B-B14F-4D97-AF65-F5344CB8AC3E}">
        <p14:creationId xmlns:p14="http://schemas.microsoft.com/office/powerpoint/2010/main" val="1181122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3" name="Title 3">
            <a:extLst>
              <a:ext uri="{FF2B5EF4-FFF2-40B4-BE49-F238E27FC236}">
                <a16:creationId xmlns:a16="http://schemas.microsoft.com/office/drawing/2014/main" id="{BA291C26-A10D-4A6A-9C66-B944EC83562B}"/>
              </a:ext>
            </a:extLst>
          </p:cNvPr>
          <p:cNvSpPr txBox="1">
            <a:spLocks/>
          </p:cNvSpPr>
          <p:nvPr/>
        </p:nvSpPr>
        <p:spPr>
          <a:xfrm>
            <a:off x="869769" y="542409"/>
            <a:ext cx="10591800" cy="1325563"/>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endParaRPr lang="en-US" kern="0" dirty="0">
              <a:solidFill>
                <a:schemeClr val="bg1"/>
              </a:solidFill>
            </a:endParaRPr>
          </a:p>
        </p:txBody>
      </p:sp>
      <p:sp>
        <p:nvSpPr>
          <p:cNvPr id="4" name="Content Placeholder 2">
            <a:extLst>
              <a:ext uri="{FF2B5EF4-FFF2-40B4-BE49-F238E27FC236}">
                <a16:creationId xmlns:a16="http://schemas.microsoft.com/office/drawing/2014/main" id="{60B05A9F-174A-46F7-8C5F-2DA1BBA5A22F}"/>
              </a:ext>
            </a:extLst>
          </p:cNvPr>
          <p:cNvSpPr txBox="1">
            <a:spLocks/>
          </p:cNvSpPr>
          <p:nvPr/>
        </p:nvSpPr>
        <p:spPr>
          <a:xfrm>
            <a:off x="800100" y="1964253"/>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indent="-457200" algn="l">
              <a:lnSpc>
                <a:spcPct val="150000"/>
              </a:lnSpc>
              <a:buClr>
                <a:schemeClr val="bg1"/>
              </a:buClr>
              <a:buFont typeface="Arial" panose="020B0604020202020204" pitchFamily="34" charset="0"/>
              <a:buChar char="•"/>
            </a:pPr>
            <a:r>
              <a:rPr lang="zh-CN" altLang="en-US" sz="2800" kern="0" dirty="0">
                <a:solidFill>
                  <a:schemeClr val="bg1"/>
                </a:solidFill>
              </a:rPr>
              <a:t>函式（</a:t>
            </a:r>
            <a:r>
              <a:rPr lang="en-MY" altLang="zh-CN" sz="2800" kern="0" dirty="0">
                <a:solidFill>
                  <a:schemeClr val="bg1"/>
                </a:solidFill>
              </a:rPr>
              <a:t>Independent, Server-side, Logical functions</a:t>
            </a:r>
            <a:r>
              <a:rPr lang="zh-CN" altLang="en-US" sz="2800" kern="0" dirty="0">
                <a:solidFill>
                  <a:schemeClr val="bg1"/>
                </a:solidFill>
              </a:rPr>
              <a:t>）</a:t>
            </a:r>
            <a:endParaRPr lang="en-US" altLang="zh-CN" sz="2800" kern="0" dirty="0">
              <a:solidFill>
                <a:schemeClr val="bg1"/>
              </a:solidFill>
            </a:endParaRPr>
          </a:p>
          <a:p>
            <a:pPr indent="-457200" algn="l">
              <a:lnSpc>
                <a:spcPct val="150000"/>
              </a:lnSpc>
              <a:buClr>
                <a:schemeClr val="bg1"/>
              </a:buClr>
              <a:buFont typeface="Arial" panose="020B0604020202020204" pitchFamily="34" charset="0"/>
              <a:buChar char="•"/>
            </a:pPr>
            <a:r>
              <a:rPr lang="zh-CN" altLang="en-US" sz="2800" kern="0" dirty="0">
                <a:solidFill>
                  <a:schemeClr val="bg1"/>
                </a:solidFill>
              </a:rPr>
              <a:t>無狀態（</a:t>
            </a:r>
            <a:r>
              <a:rPr lang="en-MY" altLang="zh-CN" sz="2800" kern="0" dirty="0">
                <a:solidFill>
                  <a:schemeClr val="bg1"/>
                </a:solidFill>
              </a:rPr>
              <a:t>Stateless</a:t>
            </a:r>
            <a:r>
              <a:rPr lang="zh-CN" altLang="en-US" sz="2800" kern="0" dirty="0">
                <a:solidFill>
                  <a:schemeClr val="bg1"/>
                </a:solidFill>
              </a:rPr>
              <a:t>）</a:t>
            </a:r>
            <a:endParaRPr lang="en-MY" altLang="zh-CN" sz="2800" kern="0" dirty="0">
              <a:solidFill>
                <a:schemeClr val="bg1"/>
              </a:solidFill>
            </a:endParaRPr>
          </a:p>
          <a:p>
            <a:pPr indent="-457200" algn="l">
              <a:lnSpc>
                <a:spcPct val="150000"/>
              </a:lnSpc>
              <a:buClr>
                <a:schemeClr val="bg1"/>
              </a:buClr>
              <a:buFont typeface="Arial" panose="020B0604020202020204" pitchFamily="34" charset="0"/>
              <a:buChar char="•"/>
            </a:pPr>
            <a:r>
              <a:rPr lang="zh-CN" altLang="en-US" sz="2800" kern="0" dirty="0">
                <a:solidFill>
                  <a:schemeClr val="bg1"/>
                </a:solidFill>
              </a:rPr>
              <a:t>來得很快，去得也快（</a:t>
            </a:r>
            <a:r>
              <a:rPr lang="en-MY" altLang="zh-CN" sz="2800" kern="0" dirty="0">
                <a:solidFill>
                  <a:schemeClr val="bg1"/>
                </a:solidFill>
              </a:rPr>
              <a:t>Ephemeral</a:t>
            </a:r>
            <a:r>
              <a:rPr lang="zh-CN" altLang="en-US" sz="2800" kern="0" dirty="0">
                <a:solidFill>
                  <a:schemeClr val="bg1"/>
                </a:solidFill>
              </a:rPr>
              <a:t>）</a:t>
            </a:r>
            <a:endParaRPr lang="en-US" altLang="zh-CN" sz="2800" kern="0" dirty="0">
              <a:solidFill>
                <a:schemeClr val="bg1"/>
              </a:solidFill>
            </a:endParaRPr>
          </a:p>
          <a:p>
            <a:pPr indent="-457200" algn="l">
              <a:lnSpc>
                <a:spcPct val="150000"/>
              </a:lnSpc>
              <a:buClr>
                <a:schemeClr val="bg1"/>
              </a:buClr>
              <a:buFont typeface="Arial" panose="020B0604020202020204" pitchFamily="34" charset="0"/>
              <a:buChar char="•"/>
            </a:pPr>
            <a:r>
              <a:rPr lang="zh-CN" altLang="en-US" sz="2800" kern="0" dirty="0">
                <a:solidFill>
                  <a:schemeClr val="bg1"/>
                </a:solidFill>
              </a:rPr>
              <a:t>事件驅動（</a:t>
            </a:r>
            <a:r>
              <a:rPr lang="en-MY" altLang="zh-CN" sz="2800" kern="0" dirty="0">
                <a:solidFill>
                  <a:schemeClr val="bg1"/>
                </a:solidFill>
              </a:rPr>
              <a:t>Event-triggered</a:t>
            </a:r>
            <a:r>
              <a:rPr lang="zh-CN" altLang="en-US" sz="2800" kern="0" dirty="0">
                <a:solidFill>
                  <a:schemeClr val="bg1"/>
                </a:solidFill>
              </a:rPr>
              <a:t>）</a:t>
            </a:r>
            <a:endParaRPr lang="en-US" altLang="zh-CN" sz="2800" kern="0" dirty="0">
              <a:solidFill>
                <a:schemeClr val="bg1"/>
              </a:solidFill>
            </a:endParaRPr>
          </a:p>
          <a:p>
            <a:pPr indent="-457200" algn="l">
              <a:lnSpc>
                <a:spcPct val="150000"/>
              </a:lnSpc>
              <a:buClr>
                <a:schemeClr val="bg1"/>
              </a:buClr>
              <a:buFont typeface="Arial" panose="020B0604020202020204" pitchFamily="34" charset="0"/>
              <a:buChar char="•"/>
            </a:pPr>
            <a:r>
              <a:rPr lang="zh-CN" altLang="en-US" sz="2800" kern="0" dirty="0">
                <a:solidFill>
                  <a:schemeClr val="bg1"/>
                </a:solidFill>
              </a:rPr>
              <a:t>擴展性高（</a:t>
            </a:r>
            <a:r>
              <a:rPr lang="en-MY" altLang="zh-CN" sz="2800" kern="0" dirty="0">
                <a:solidFill>
                  <a:schemeClr val="bg1"/>
                </a:solidFill>
              </a:rPr>
              <a:t>Scalable by default</a:t>
            </a:r>
            <a:r>
              <a:rPr lang="zh-CN" altLang="en-US" sz="2800" kern="0" dirty="0">
                <a:solidFill>
                  <a:schemeClr val="bg1"/>
                </a:solidFill>
              </a:rPr>
              <a:t>）</a:t>
            </a:r>
            <a:endParaRPr lang="en-US" altLang="zh-CN" sz="2800" kern="0" dirty="0">
              <a:solidFill>
                <a:schemeClr val="bg1"/>
              </a:solidFill>
            </a:endParaRPr>
          </a:p>
        </p:txBody>
      </p:sp>
      <p:sp>
        <p:nvSpPr>
          <p:cNvPr id="5" name="Title 3">
            <a:extLst>
              <a:ext uri="{FF2B5EF4-FFF2-40B4-BE49-F238E27FC236}">
                <a16:creationId xmlns:a16="http://schemas.microsoft.com/office/drawing/2014/main" id="{E8289919-1D08-4D88-9286-435164EC2649}"/>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US" altLang="zh-TW" kern="0" dirty="0">
                <a:solidFill>
                  <a:schemeClr val="bg1"/>
                </a:solidFill>
              </a:rPr>
              <a:t>Function as a Service(</a:t>
            </a:r>
            <a:r>
              <a:rPr lang="en-US" altLang="zh-TW" kern="0" dirty="0" err="1">
                <a:solidFill>
                  <a:schemeClr val="bg1"/>
                </a:solidFill>
              </a:rPr>
              <a:t>FaaS</a:t>
            </a:r>
            <a:r>
              <a:rPr lang="en-US" altLang="zh-TW" kern="0" dirty="0">
                <a:solidFill>
                  <a:schemeClr val="bg1"/>
                </a:solidFill>
              </a:rPr>
              <a:t>)</a:t>
            </a:r>
          </a:p>
        </p:txBody>
      </p:sp>
    </p:spTree>
    <p:extLst>
      <p:ext uri="{BB962C8B-B14F-4D97-AF65-F5344CB8AC3E}">
        <p14:creationId xmlns:p14="http://schemas.microsoft.com/office/powerpoint/2010/main" val="888878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pic>
        <p:nvPicPr>
          <p:cNvPr id="5" name="Picture 4">
            <a:extLst>
              <a:ext uri="{FF2B5EF4-FFF2-40B4-BE49-F238E27FC236}">
                <a16:creationId xmlns:a16="http://schemas.microsoft.com/office/drawing/2014/main" id="{61EBBCA6-45A2-4D22-BB0F-DD48C26A05BF}"/>
              </a:ext>
            </a:extLst>
          </p:cNvPr>
          <p:cNvPicPr>
            <a:picLocks noChangeAspect="1"/>
          </p:cNvPicPr>
          <p:nvPr/>
        </p:nvPicPr>
        <p:blipFill>
          <a:blip r:embed="rId3"/>
          <a:stretch>
            <a:fillRect/>
          </a:stretch>
        </p:blipFill>
        <p:spPr>
          <a:xfrm>
            <a:off x="825639" y="0"/>
            <a:ext cx="10540721" cy="6747122"/>
          </a:xfrm>
          <a:prstGeom prst="rect">
            <a:avLst/>
          </a:prstGeom>
        </p:spPr>
      </p:pic>
    </p:spTree>
    <p:extLst>
      <p:ext uri="{BB962C8B-B14F-4D97-AF65-F5344CB8AC3E}">
        <p14:creationId xmlns:p14="http://schemas.microsoft.com/office/powerpoint/2010/main" val="1428078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pic>
        <p:nvPicPr>
          <p:cNvPr id="6" name="Picture 5">
            <a:extLst>
              <a:ext uri="{FF2B5EF4-FFF2-40B4-BE49-F238E27FC236}">
                <a16:creationId xmlns:a16="http://schemas.microsoft.com/office/drawing/2014/main" id="{7D0BEC45-9520-4E86-BC55-1BFDB08019AF}"/>
              </a:ext>
            </a:extLst>
          </p:cNvPr>
          <p:cNvPicPr>
            <a:picLocks noChangeAspect="1"/>
          </p:cNvPicPr>
          <p:nvPr/>
        </p:nvPicPr>
        <p:blipFill>
          <a:blip r:embed="rId3"/>
          <a:stretch>
            <a:fillRect/>
          </a:stretch>
        </p:blipFill>
        <p:spPr>
          <a:xfrm>
            <a:off x="825639" y="1359039"/>
            <a:ext cx="10529990" cy="4139921"/>
          </a:xfrm>
          <a:prstGeom prst="rect">
            <a:avLst/>
          </a:prstGeom>
        </p:spPr>
      </p:pic>
    </p:spTree>
    <p:extLst>
      <p:ext uri="{BB962C8B-B14F-4D97-AF65-F5344CB8AC3E}">
        <p14:creationId xmlns:p14="http://schemas.microsoft.com/office/powerpoint/2010/main" val="2519061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686356" y="2028637"/>
            <a:ext cx="6819287" cy="2800726"/>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Telegram</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altLang="zh-CN" sz="8800" b="1" kern="0" dirty="0">
                <a:solidFill>
                  <a:srgbClr val="FFFFFF"/>
                </a:solidFill>
                <a:latin typeface="Arial"/>
                <a:ea typeface="Arial"/>
                <a:cs typeface="Arial"/>
                <a:sym typeface="Arial"/>
              </a:rPr>
              <a:t>Chatbot API</a:t>
            </a:r>
            <a:endParaRPr kumimoji="0" lang="en-US" altLang="zh-CN" sz="88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667998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521EF37C-9D0D-4BE4-A921-1BD981566AD8}"/>
              </a:ext>
            </a:extLst>
          </p:cNvPr>
          <p:cNvSpPr txBox="1">
            <a:spLocks/>
          </p:cNvSpPr>
          <p:nvPr/>
        </p:nvSpPr>
        <p:spPr>
          <a:xfrm>
            <a:off x="800100" y="1617227"/>
            <a:ext cx="10515600" cy="4351338"/>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l">
              <a:lnSpc>
                <a:spcPct val="210000"/>
              </a:lnSpc>
            </a:pPr>
            <a:r>
              <a:rPr lang="en-US" altLang="zh-TW" kern="0" dirty="0">
                <a:solidFill>
                  <a:schemeClr val="bg1"/>
                </a:solidFill>
                <a:latin typeface="DengXian" panose="02010600030101010101" pitchFamily="2" charset="-122"/>
                <a:ea typeface="DengXian" panose="02010600030101010101" pitchFamily="2" charset="-122"/>
              </a:rPr>
              <a:t>Telegram </a:t>
            </a:r>
            <a:r>
              <a:rPr lang="zh-TW" altLang="en-US" kern="0" dirty="0">
                <a:solidFill>
                  <a:schemeClr val="bg1"/>
                </a:solidFill>
                <a:latin typeface="DengXian" panose="02010600030101010101" pitchFamily="2" charset="-122"/>
                <a:ea typeface="DengXian" panose="02010600030101010101" pitchFamily="2" charset="-122"/>
              </a:rPr>
              <a:t>是跨平台的即時通訊軟體，其用戶端是自由及開放</a:t>
            </a:r>
            <a:endParaRPr lang="en-US" altLang="zh-TW" kern="0" dirty="0">
              <a:solidFill>
                <a:schemeClr val="bg1"/>
              </a:solidFill>
              <a:latin typeface="DengXian" panose="02010600030101010101" pitchFamily="2" charset="-122"/>
              <a:ea typeface="DengXian" panose="02010600030101010101" pitchFamily="2" charset="-122"/>
            </a:endParaRPr>
          </a:p>
          <a:p>
            <a:pPr algn="l">
              <a:lnSpc>
                <a:spcPct val="210000"/>
              </a:lnSpc>
            </a:pPr>
            <a:r>
              <a:rPr lang="zh-TW" altLang="en-US" kern="0" dirty="0">
                <a:solidFill>
                  <a:schemeClr val="bg1"/>
                </a:solidFill>
                <a:latin typeface="DengXian" panose="02010600030101010101" pitchFamily="2" charset="-122"/>
                <a:ea typeface="DengXian" panose="02010600030101010101" pitchFamily="2" charset="-122"/>
              </a:rPr>
              <a:t>原始碼軟體，但伺服器是專有軟體。使用者可以相互交換加</a:t>
            </a:r>
            <a:endParaRPr lang="en-US" altLang="zh-TW" kern="0" dirty="0">
              <a:solidFill>
                <a:schemeClr val="bg1"/>
              </a:solidFill>
              <a:latin typeface="DengXian" panose="02010600030101010101" pitchFamily="2" charset="-122"/>
              <a:ea typeface="DengXian" panose="02010600030101010101" pitchFamily="2" charset="-122"/>
            </a:endParaRPr>
          </a:p>
          <a:p>
            <a:pPr algn="l">
              <a:lnSpc>
                <a:spcPct val="210000"/>
              </a:lnSpc>
            </a:pPr>
            <a:r>
              <a:rPr lang="zh-TW" altLang="en-US" kern="0" dirty="0">
                <a:solidFill>
                  <a:schemeClr val="bg1"/>
                </a:solidFill>
                <a:latin typeface="DengXian" panose="02010600030101010101" pitchFamily="2" charset="-122"/>
                <a:ea typeface="DengXian" panose="02010600030101010101" pitchFamily="2" charset="-122"/>
              </a:rPr>
              <a:t>密與自毀訊息，傳送相片、影片等所有類型檔案。</a:t>
            </a:r>
            <a:endParaRPr lang="en-MY" altLang="zh-CN" kern="0" dirty="0">
              <a:solidFill>
                <a:schemeClr val="bg1"/>
              </a:solidFill>
              <a:latin typeface="DengXian" panose="02010600030101010101" pitchFamily="2" charset="-122"/>
              <a:ea typeface="DengXian" panose="02010600030101010101" pitchFamily="2" charset="-122"/>
            </a:endParaRPr>
          </a:p>
          <a:p>
            <a:pPr algn="l"/>
            <a:endParaRPr lang="en-MY" altLang="zh-CN" kern="0" dirty="0">
              <a:solidFill>
                <a:schemeClr val="bg1"/>
              </a:solidFill>
              <a:latin typeface="DengXian" panose="02010600030101010101" pitchFamily="2" charset="-122"/>
              <a:ea typeface="DengXian" panose="02010600030101010101" pitchFamily="2" charset="-122"/>
            </a:endParaRPr>
          </a:p>
          <a:p>
            <a:pPr algn="l"/>
            <a:r>
              <a:rPr lang="en-MY" altLang="zh-CN" kern="0" dirty="0">
                <a:solidFill>
                  <a:schemeClr val="bg1"/>
                </a:solidFill>
                <a:latin typeface="DengXian" panose="02010600030101010101" pitchFamily="2" charset="-122"/>
                <a:ea typeface="DengXian" panose="02010600030101010101" pitchFamily="2" charset="-122"/>
              </a:rPr>
              <a:t>Telegram Login : </a:t>
            </a:r>
            <a:r>
              <a:rPr lang="en-MY" altLang="zh-CN" kern="0" dirty="0">
                <a:solidFill>
                  <a:schemeClr val="bg1"/>
                </a:solidFill>
                <a:latin typeface="DengXian" panose="02010600030101010101" pitchFamily="2" charset="-122"/>
                <a:ea typeface="DengXian" panose="02010600030101010101" pitchFamily="2" charset="-122"/>
                <a:hlinkClick r:id="rId3">
                  <a:extLst>
                    <a:ext uri="{A12FA001-AC4F-418D-AE19-62706E023703}">
                      <ahyp:hlinkClr xmlns:ahyp="http://schemas.microsoft.com/office/drawing/2018/hyperlinkcolor" val="tx"/>
                    </a:ext>
                  </a:extLst>
                </a:hlinkClick>
              </a:rPr>
              <a:t>https://web.telegram.org/#/login</a:t>
            </a:r>
            <a:r>
              <a:rPr lang="en-MY" altLang="zh-CN" kern="0" dirty="0">
                <a:solidFill>
                  <a:schemeClr val="bg1"/>
                </a:solidFill>
                <a:latin typeface="DengXian" panose="02010600030101010101" pitchFamily="2" charset="-122"/>
                <a:ea typeface="DengXian" panose="02010600030101010101" pitchFamily="2" charset="-122"/>
              </a:rPr>
              <a:t> </a:t>
            </a:r>
          </a:p>
          <a:p>
            <a:pPr algn="l"/>
            <a:endParaRPr lang="en-MY" altLang="zh-CN" kern="0" dirty="0">
              <a:solidFill>
                <a:schemeClr val="bg1"/>
              </a:solidFill>
              <a:latin typeface="DengXian" panose="02010600030101010101" pitchFamily="2" charset="-122"/>
              <a:ea typeface="DengXian" panose="02010600030101010101" pitchFamily="2" charset="-122"/>
            </a:endParaRPr>
          </a:p>
          <a:p>
            <a:pPr algn="l"/>
            <a:r>
              <a:rPr lang="en-MY" altLang="zh-CN" kern="0" dirty="0">
                <a:solidFill>
                  <a:schemeClr val="bg1"/>
                </a:solidFill>
                <a:latin typeface="DengXian" panose="02010600030101010101" pitchFamily="2" charset="-122"/>
                <a:ea typeface="DengXian" panose="02010600030101010101" pitchFamily="2" charset="-122"/>
              </a:rPr>
              <a:t>Telegram API Documentation : </a:t>
            </a:r>
            <a:r>
              <a:rPr lang="en-MY" altLang="zh-CN" kern="0" dirty="0">
                <a:solidFill>
                  <a:schemeClr val="bg1"/>
                </a:solidFill>
                <a:latin typeface="DengXian" panose="02010600030101010101" pitchFamily="2" charset="-122"/>
                <a:ea typeface="DengXian" panose="02010600030101010101" pitchFamily="2" charset="-122"/>
                <a:hlinkClick r:id="rId4">
                  <a:extLst>
                    <a:ext uri="{A12FA001-AC4F-418D-AE19-62706E023703}">
                      <ahyp:hlinkClr xmlns:ahyp="http://schemas.microsoft.com/office/drawing/2018/hyperlinkcolor" val="tx"/>
                    </a:ext>
                  </a:extLst>
                </a:hlinkClick>
              </a:rPr>
              <a:t>https://core.telegram.org/api</a:t>
            </a:r>
            <a:r>
              <a:rPr lang="en-MY" altLang="zh-CN" kern="0" dirty="0">
                <a:solidFill>
                  <a:schemeClr val="bg1"/>
                </a:solidFill>
                <a:latin typeface="DengXian" panose="02010600030101010101" pitchFamily="2" charset="-122"/>
                <a:ea typeface="DengXian" panose="02010600030101010101" pitchFamily="2" charset="-122"/>
              </a:rPr>
              <a:t> </a:t>
            </a:r>
          </a:p>
        </p:txBody>
      </p:sp>
      <p:pic>
        <p:nvPicPr>
          <p:cNvPr id="16" name="Picture 2" descr="Telegram - 维基百科，自由的百科全书">
            <a:extLst>
              <a:ext uri="{FF2B5EF4-FFF2-40B4-BE49-F238E27FC236}">
                <a16:creationId xmlns:a16="http://schemas.microsoft.com/office/drawing/2014/main" id="{E088AB19-E123-46F5-8D78-A3FE21A37EC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10675" y="3429000"/>
            <a:ext cx="2181225" cy="2181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7" name="Title 3">
            <a:extLst>
              <a:ext uri="{FF2B5EF4-FFF2-40B4-BE49-F238E27FC236}">
                <a16:creationId xmlns:a16="http://schemas.microsoft.com/office/drawing/2014/main" id="{F7BC546C-55E1-4E01-A348-9ED7E1F7E6D6}"/>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altLang="zh-TW" kern="0" dirty="0">
                <a:solidFill>
                  <a:schemeClr val="bg1"/>
                </a:solidFill>
              </a:rPr>
              <a:t>Telegram</a:t>
            </a:r>
            <a:endParaRPr lang="en-US" altLang="zh-TW" kern="0" dirty="0">
              <a:solidFill>
                <a:schemeClr val="bg1"/>
              </a:solidFill>
            </a:endParaRPr>
          </a:p>
        </p:txBody>
      </p:sp>
    </p:spTree>
    <p:extLst>
      <p:ext uri="{BB962C8B-B14F-4D97-AF65-F5344CB8AC3E}">
        <p14:creationId xmlns:p14="http://schemas.microsoft.com/office/powerpoint/2010/main" val="2628132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5" name="Content Placeholder 1">
            <a:extLst>
              <a:ext uri="{FF2B5EF4-FFF2-40B4-BE49-F238E27FC236}">
                <a16:creationId xmlns:a16="http://schemas.microsoft.com/office/drawing/2014/main" id="{DF17491A-9AD8-4201-B262-E6D8FB1DE02F}"/>
              </a:ext>
            </a:extLst>
          </p:cNvPr>
          <p:cNvSpPr txBox="1">
            <a:spLocks/>
          </p:cNvSpPr>
          <p:nvPr/>
        </p:nvSpPr>
        <p:spPr>
          <a:xfrm>
            <a:off x="838199" y="2368549"/>
            <a:ext cx="10515599" cy="380841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l"/>
            <a:r>
              <a:rPr lang="zh-CN" altLang="en-US" kern="0" dirty="0">
                <a:solidFill>
                  <a:schemeClr val="bg1"/>
                </a:solidFill>
              </a:rPr>
              <a:t>在</a:t>
            </a:r>
            <a:r>
              <a:rPr lang="en-MY" altLang="zh-CN" kern="0" dirty="0">
                <a:solidFill>
                  <a:schemeClr val="bg1"/>
                </a:solidFill>
              </a:rPr>
              <a:t> Telegram </a:t>
            </a:r>
            <a:r>
              <a:rPr lang="zh-CN" altLang="en-US" kern="0" dirty="0">
                <a:solidFill>
                  <a:schemeClr val="bg1"/>
                </a:solidFill>
              </a:rPr>
              <a:t>欄位輸入</a:t>
            </a:r>
            <a:r>
              <a:rPr lang="en-US" altLang="zh-CN" kern="0" dirty="0">
                <a:solidFill>
                  <a:schemeClr val="bg1"/>
                </a:solidFill>
              </a:rPr>
              <a:t>【</a:t>
            </a:r>
            <a:r>
              <a:rPr lang="en-US" altLang="zh-CN" kern="0" dirty="0" err="1">
                <a:solidFill>
                  <a:schemeClr val="bg1"/>
                </a:solidFill>
              </a:rPr>
              <a:t>BotFather</a:t>
            </a:r>
            <a:r>
              <a:rPr lang="en-US" altLang="zh-CN" kern="0" dirty="0">
                <a:solidFill>
                  <a:schemeClr val="bg1"/>
                </a:solidFill>
              </a:rPr>
              <a:t>】</a:t>
            </a:r>
          </a:p>
          <a:p>
            <a:pPr indent="-457200" algn="l">
              <a:buFont typeface="+mj-lt"/>
              <a:buAutoNum type="arabicPeriod"/>
            </a:pPr>
            <a:endParaRPr lang="en-US" kern="0" dirty="0">
              <a:solidFill>
                <a:schemeClr val="bg1"/>
              </a:solidFill>
            </a:endParaRPr>
          </a:p>
          <a:p>
            <a:pPr indent="-457200" algn="l">
              <a:buFont typeface="+mj-lt"/>
              <a:buAutoNum type="arabicPeriod"/>
            </a:pPr>
            <a:endParaRPr lang="en-US" kern="0" dirty="0">
              <a:solidFill>
                <a:schemeClr val="bg1"/>
              </a:solidFill>
            </a:endParaRPr>
          </a:p>
        </p:txBody>
      </p:sp>
      <p:pic>
        <p:nvPicPr>
          <p:cNvPr id="7" name="Picture 6">
            <a:extLst>
              <a:ext uri="{FF2B5EF4-FFF2-40B4-BE49-F238E27FC236}">
                <a16:creationId xmlns:a16="http://schemas.microsoft.com/office/drawing/2014/main" id="{F8F37B8C-DDFD-4FE2-877F-3C2CA7A175CA}"/>
              </a:ext>
            </a:extLst>
          </p:cNvPr>
          <p:cNvPicPr>
            <a:picLocks noChangeAspect="1"/>
          </p:cNvPicPr>
          <p:nvPr/>
        </p:nvPicPr>
        <p:blipFill>
          <a:blip r:embed="rId3"/>
          <a:stretch>
            <a:fillRect/>
          </a:stretch>
        </p:blipFill>
        <p:spPr>
          <a:xfrm>
            <a:off x="895350" y="2940517"/>
            <a:ext cx="3801005" cy="733527"/>
          </a:xfrm>
          <a:prstGeom prst="rect">
            <a:avLst/>
          </a:prstGeom>
        </p:spPr>
      </p:pic>
      <p:pic>
        <p:nvPicPr>
          <p:cNvPr id="8" name="Picture 7">
            <a:extLst>
              <a:ext uri="{FF2B5EF4-FFF2-40B4-BE49-F238E27FC236}">
                <a16:creationId xmlns:a16="http://schemas.microsoft.com/office/drawing/2014/main" id="{03B57D12-A044-45E2-B7A4-A2BF13BA522F}"/>
              </a:ext>
            </a:extLst>
          </p:cNvPr>
          <p:cNvPicPr>
            <a:picLocks noChangeAspect="1"/>
          </p:cNvPicPr>
          <p:nvPr/>
        </p:nvPicPr>
        <p:blipFill>
          <a:blip r:embed="rId4"/>
          <a:stretch>
            <a:fillRect/>
          </a:stretch>
        </p:blipFill>
        <p:spPr>
          <a:xfrm>
            <a:off x="895350" y="5316474"/>
            <a:ext cx="4435019" cy="733527"/>
          </a:xfrm>
          <a:prstGeom prst="rect">
            <a:avLst/>
          </a:prstGeom>
        </p:spPr>
      </p:pic>
      <p:sp>
        <p:nvSpPr>
          <p:cNvPr id="9" name="Arrow: Right 8">
            <a:extLst>
              <a:ext uri="{FF2B5EF4-FFF2-40B4-BE49-F238E27FC236}">
                <a16:creationId xmlns:a16="http://schemas.microsoft.com/office/drawing/2014/main" id="{B36DB227-65E8-4BAD-BEF7-64497F3990DD}"/>
              </a:ext>
            </a:extLst>
          </p:cNvPr>
          <p:cNvSpPr/>
          <p:nvPr/>
        </p:nvSpPr>
        <p:spPr>
          <a:xfrm rot="5400000">
            <a:off x="2279080" y="4088890"/>
            <a:ext cx="1026674" cy="64088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pic>
        <p:nvPicPr>
          <p:cNvPr id="10" name="Picture 9">
            <a:extLst>
              <a:ext uri="{FF2B5EF4-FFF2-40B4-BE49-F238E27FC236}">
                <a16:creationId xmlns:a16="http://schemas.microsoft.com/office/drawing/2014/main" id="{780CE23C-F54B-49C0-A206-26752D380297}"/>
              </a:ext>
            </a:extLst>
          </p:cNvPr>
          <p:cNvPicPr>
            <a:picLocks noChangeAspect="1"/>
          </p:cNvPicPr>
          <p:nvPr/>
        </p:nvPicPr>
        <p:blipFill>
          <a:blip r:embed="rId5"/>
          <a:stretch>
            <a:fillRect/>
          </a:stretch>
        </p:blipFill>
        <p:spPr>
          <a:xfrm>
            <a:off x="7752622" y="2940517"/>
            <a:ext cx="3221305" cy="3483583"/>
          </a:xfrm>
          <a:prstGeom prst="rect">
            <a:avLst/>
          </a:prstGeom>
        </p:spPr>
      </p:pic>
      <p:sp>
        <p:nvSpPr>
          <p:cNvPr id="11" name="Content Placeholder 1">
            <a:extLst>
              <a:ext uri="{FF2B5EF4-FFF2-40B4-BE49-F238E27FC236}">
                <a16:creationId xmlns:a16="http://schemas.microsoft.com/office/drawing/2014/main" id="{671E67BD-9C59-4119-BFE7-F7144DF06522}"/>
              </a:ext>
            </a:extLst>
          </p:cNvPr>
          <p:cNvSpPr txBox="1">
            <a:spLocks/>
          </p:cNvSpPr>
          <p:nvPr/>
        </p:nvSpPr>
        <p:spPr>
          <a:xfrm>
            <a:off x="7495647" y="2316068"/>
            <a:ext cx="3735257" cy="124889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400" b="0" i="0" kern="1200">
                <a:solidFill>
                  <a:schemeClr val="tx1">
                    <a:lumMod val="50000"/>
                    <a:lumOff val="50000"/>
                  </a:schemeClr>
                </a:solidFill>
                <a:latin typeface="+mj-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lumMod val="50000"/>
                    <a:lumOff val="50000"/>
                  </a:schemeClr>
                </a:solidFill>
                <a:latin typeface="+mj-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lumMod val="50000"/>
                    <a:lumOff val="50000"/>
                  </a:schemeClr>
                </a:solidFill>
                <a:latin typeface="+mj-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mj-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mj-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zh-CN" altLang="en-US"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點擊 </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a:t>
            </a:r>
            <a:r>
              <a:rPr kumimoji="0" lang="en-MY"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START</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a:t>
            </a:r>
            <a:r>
              <a:rPr kumimoji="0" lang="zh-CN" altLang="en-US"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按鈕</a:t>
            </a:r>
            <a:endParaRPr kumimoji="0" lang="en-US" sz="2400" b="0" i="0" u="none" strike="noStrike" kern="1200" cap="none" spc="0" normalizeH="0" baseline="0" noProof="0" dirty="0">
              <a:ln>
                <a:noFill/>
              </a:ln>
              <a:solidFill>
                <a:schemeClr val="bg1"/>
              </a:solidFill>
              <a:effectLst/>
              <a:uLnTx/>
              <a:uFillTx/>
              <a:latin typeface="Calibri Light" panose="020F0302020204030204"/>
              <a:ea typeface="+mn-ea"/>
              <a:cs typeface="Calibri" panose="020F0502020204030204" pitchFamily="34" charset="0"/>
            </a:endParaRPr>
          </a:p>
        </p:txBody>
      </p:sp>
      <p:sp>
        <p:nvSpPr>
          <p:cNvPr id="12" name="Rectangle 11">
            <a:extLst>
              <a:ext uri="{FF2B5EF4-FFF2-40B4-BE49-F238E27FC236}">
                <a16:creationId xmlns:a16="http://schemas.microsoft.com/office/drawing/2014/main" id="{45785ED4-2750-43F9-A7DB-90206516750C}"/>
              </a:ext>
            </a:extLst>
          </p:cNvPr>
          <p:cNvSpPr/>
          <p:nvPr/>
        </p:nvSpPr>
        <p:spPr>
          <a:xfrm>
            <a:off x="1355333" y="3166854"/>
            <a:ext cx="3286125" cy="4583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3" name="Rectangle 12">
            <a:extLst>
              <a:ext uri="{FF2B5EF4-FFF2-40B4-BE49-F238E27FC236}">
                <a16:creationId xmlns:a16="http://schemas.microsoft.com/office/drawing/2014/main" id="{63D34FA5-7EB0-47F4-9BD4-6B62DE532058}"/>
              </a:ext>
            </a:extLst>
          </p:cNvPr>
          <p:cNvSpPr/>
          <p:nvPr/>
        </p:nvSpPr>
        <p:spPr>
          <a:xfrm>
            <a:off x="7635737" y="5965703"/>
            <a:ext cx="3460888" cy="558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14" name="Title 3">
            <a:extLst>
              <a:ext uri="{FF2B5EF4-FFF2-40B4-BE49-F238E27FC236}">
                <a16:creationId xmlns:a16="http://schemas.microsoft.com/office/drawing/2014/main" id="{47CC6DF8-B84C-4696-B2A3-8D50D489DB6A}"/>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kern="0" dirty="0">
                <a:solidFill>
                  <a:schemeClr val="bg1"/>
                </a:solidFill>
              </a:rPr>
              <a:t>建立</a:t>
            </a:r>
            <a:r>
              <a:rPr lang="en-US" altLang="zh-CN" kern="0" dirty="0">
                <a:solidFill>
                  <a:schemeClr val="bg1"/>
                </a:solidFill>
              </a:rPr>
              <a:t> Telegram Chatbot : </a:t>
            </a:r>
            <a:r>
              <a:rPr lang="en-US" altLang="zh-TW" kern="0" dirty="0">
                <a:solidFill>
                  <a:schemeClr val="bg1"/>
                </a:solidFill>
              </a:rPr>
              <a:t>Step 01</a:t>
            </a:r>
          </a:p>
        </p:txBody>
      </p:sp>
    </p:spTree>
    <p:extLst>
      <p:ext uri="{BB962C8B-B14F-4D97-AF65-F5344CB8AC3E}">
        <p14:creationId xmlns:p14="http://schemas.microsoft.com/office/powerpoint/2010/main" val="4057535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15" name="Content Placeholder 1">
            <a:extLst>
              <a:ext uri="{FF2B5EF4-FFF2-40B4-BE49-F238E27FC236}">
                <a16:creationId xmlns:a16="http://schemas.microsoft.com/office/drawing/2014/main" id="{9D078A10-7D32-47DC-A74C-4BE212F4ACE3}"/>
              </a:ext>
            </a:extLst>
          </p:cNvPr>
          <p:cNvSpPr txBox="1">
            <a:spLocks/>
          </p:cNvSpPr>
          <p:nvPr/>
        </p:nvSpPr>
        <p:spPr>
          <a:xfrm>
            <a:off x="462271" y="2005685"/>
            <a:ext cx="5191126" cy="380841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l">
              <a:lnSpc>
                <a:spcPct val="150000"/>
              </a:lnSpc>
            </a:pPr>
            <a:r>
              <a:rPr lang="zh-CN" altLang="en-US" kern="0" dirty="0">
                <a:solidFill>
                  <a:schemeClr val="bg1"/>
                </a:solidFill>
              </a:rPr>
              <a:t>      在聊天欄位輸入</a:t>
            </a:r>
            <a:r>
              <a:rPr lang="en-US" altLang="zh-CN" kern="0" dirty="0">
                <a:solidFill>
                  <a:schemeClr val="bg1"/>
                </a:solidFill>
              </a:rPr>
              <a:t>【/</a:t>
            </a:r>
            <a:r>
              <a:rPr lang="en-US" altLang="zh-CN" kern="0" dirty="0" err="1">
                <a:solidFill>
                  <a:schemeClr val="bg1"/>
                </a:solidFill>
              </a:rPr>
              <a:t>newbot</a:t>
            </a:r>
            <a:r>
              <a:rPr lang="en-US" altLang="zh-CN" kern="0" dirty="0">
                <a:solidFill>
                  <a:schemeClr val="bg1"/>
                </a:solidFill>
              </a:rPr>
              <a:t>】</a:t>
            </a:r>
            <a:r>
              <a:rPr lang="zh-CN" altLang="en-US" kern="0" dirty="0">
                <a:solidFill>
                  <a:schemeClr val="bg1"/>
                </a:solidFill>
              </a:rPr>
              <a:t>，</a:t>
            </a:r>
            <a:br>
              <a:rPr lang="en-US" altLang="zh-CN" kern="0" dirty="0">
                <a:solidFill>
                  <a:schemeClr val="bg1"/>
                </a:solidFill>
              </a:rPr>
            </a:br>
            <a:r>
              <a:rPr lang="zh-CN" altLang="en-US" kern="0" dirty="0">
                <a:solidFill>
                  <a:schemeClr val="bg1"/>
                </a:solidFill>
              </a:rPr>
              <a:t>接著輸入你需要賦予機器人</a:t>
            </a:r>
            <a:br>
              <a:rPr lang="en-US" altLang="zh-CN" kern="0" dirty="0">
                <a:solidFill>
                  <a:schemeClr val="bg1"/>
                </a:solidFill>
              </a:rPr>
            </a:br>
            <a:r>
              <a:rPr lang="zh-CN" altLang="en-US" kern="0" dirty="0">
                <a:solidFill>
                  <a:schemeClr val="bg1"/>
                </a:solidFill>
              </a:rPr>
              <a:t>的名字，</a:t>
            </a:r>
            <a:r>
              <a:rPr lang="en-MY" altLang="zh-CN" kern="0" dirty="0">
                <a:solidFill>
                  <a:schemeClr val="bg1"/>
                </a:solidFill>
              </a:rPr>
              <a:t>Example:</a:t>
            </a:r>
            <a:br>
              <a:rPr lang="en-MY" altLang="zh-CN" kern="0" dirty="0">
                <a:solidFill>
                  <a:schemeClr val="bg1"/>
                </a:solidFill>
              </a:rPr>
            </a:br>
            <a:r>
              <a:rPr lang="en-US" altLang="zh-CN" kern="0" dirty="0">
                <a:solidFill>
                  <a:schemeClr val="bg1"/>
                </a:solidFill>
              </a:rPr>
              <a:t>【</a:t>
            </a:r>
            <a:r>
              <a:rPr lang="en-US" altLang="zh-CN" kern="0" dirty="0" err="1">
                <a:solidFill>
                  <a:schemeClr val="bg1"/>
                </a:solidFill>
              </a:rPr>
              <a:t>aws</a:t>
            </a:r>
            <a:r>
              <a:rPr lang="en-US" altLang="zh-CN" kern="0" dirty="0">
                <a:solidFill>
                  <a:schemeClr val="bg1"/>
                </a:solidFill>
              </a:rPr>
              <a:t>-educate-chatbot-</a:t>
            </a:r>
            <a:r>
              <a:rPr lang="en-US" altLang="zh-CN" kern="0" dirty="0" err="1">
                <a:solidFill>
                  <a:schemeClr val="bg1"/>
                </a:solidFill>
              </a:rPr>
              <a:t>wyne</a:t>
            </a:r>
            <a:r>
              <a:rPr lang="en-US" altLang="zh-CN" kern="0" dirty="0">
                <a:solidFill>
                  <a:schemeClr val="bg1"/>
                </a:solidFill>
              </a:rPr>
              <a:t>】</a:t>
            </a:r>
          </a:p>
          <a:p>
            <a:pPr indent="-457200" algn="l">
              <a:buFont typeface="+mj-lt"/>
              <a:buAutoNum type="arabicPeriod"/>
            </a:pPr>
            <a:endParaRPr lang="en-US" kern="0" dirty="0">
              <a:solidFill>
                <a:schemeClr val="bg1"/>
              </a:solidFill>
            </a:endParaRPr>
          </a:p>
          <a:p>
            <a:pPr indent="-457200" algn="l">
              <a:buFont typeface="+mj-lt"/>
              <a:buAutoNum type="arabicPeriod"/>
            </a:pPr>
            <a:endParaRPr lang="en-US" kern="0" dirty="0">
              <a:solidFill>
                <a:schemeClr val="bg1"/>
              </a:solidFill>
            </a:endParaRPr>
          </a:p>
        </p:txBody>
      </p:sp>
      <p:sp>
        <p:nvSpPr>
          <p:cNvPr id="17" name="Content Placeholder 1">
            <a:extLst>
              <a:ext uri="{FF2B5EF4-FFF2-40B4-BE49-F238E27FC236}">
                <a16:creationId xmlns:a16="http://schemas.microsoft.com/office/drawing/2014/main" id="{E375EB7F-59F9-474B-BBA7-6D3DC91ED7B2}"/>
              </a:ext>
            </a:extLst>
          </p:cNvPr>
          <p:cNvSpPr txBox="1">
            <a:spLocks/>
          </p:cNvSpPr>
          <p:nvPr/>
        </p:nvSpPr>
        <p:spPr>
          <a:xfrm>
            <a:off x="6378401" y="2005685"/>
            <a:ext cx="4735513" cy="44704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400" b="0" i="0" kern="1200">
                <a:solidFill>
                  <a:schemeClr val="tx1">
                    <a:lumMod val="50000"/>
                    <a:lumOff val="50000"/>
                  </a:schemeClr>
                </a:solidFill>
                <a:latin typeface="+mj-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lumMod val="50000"/>
                    <a:lumOff val="50000"/>
                  </a:schemeClr>
                </a:solidFill>
                <a:latin typeface="+mj-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lumMod val="50000"/>
                    <a:lumOff val="50000"/>
                  </a:schemeClr>
                </a:solidFill>
                <a:latin typeface="+mj-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mj-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mj-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50000"/>
              </a:lnSpc>
              <a:spcBef>
                <a:spcPts val="1000"/>
              </a:spcBef>
              <a:spcAft>
                <a:spcPts val="0"/>
              </a:spcAft>
              <a:buClrTx/>
              <a:buSzTx/>
              <a:buFontTx/>
              <a:buNone/>
              <a:tabLst/>
              <a:defRPr/>
            </a:pPr>
            <a:r>
              <a:rPr kumimoji="0" lang="zh-CN" altLang="en-US"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除了賦予機器人一個名字，它還需要被賦予一個 </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username</a:t>
            </a:r>
            <a:r>
              <a:rPr kumimoji="0" lang="zh-CN" altLang="en-US"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，主要用於用戶查詢機器人所使用。</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Example</a:t>
            </a:r>
            <a:r>
              <a:rPr kumimoji="0" lang="zh-CN" altLang="en-US"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a:t>
            </a:r>
            <a:br>
              <a:rPr kumimoji="0" lang="en-MY"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b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 </a:t>
            </a:r>
            <a:r>
              <a:rPr kumimoji="0" lang="en-US" altLang="zh-CN" sz="2400" b="0" i="0" u="none" strike="noStrike" kern="1200" cap="none" spc="0" normalizeH="0" baseline="0" noProof="0" dirty="0" err="1">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aws_educate_chatbot_wyne_bot</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 】</a:t>
            </a:r>
          </a:p>
          <a:p>
            <a:pPr marL="0" marR="0" lvl="0" indent="0" defTabSz="914400" rtl="0" eaLnBrk="1" fontAlgn="auto" latinLnBrk="0" hangingPunct="1">
              <a:lnSpc>
                <a:spcPct val="150000"/>
              </a:lnSpc>
              <a:spcBef>
                <a:spcPts val="1000"/>
              </a:spcBef>
              <a:spcAft>
                <a:spcPts val="0"/>
              </a:spcAft>
              <a:buClrTx/>
              <a:buSzTx/>
              <a:buFontTx/>
              <a:buNone/>
              <a:tabLst/>
              <a:defRPr/>
            </a:pPr>
            <a:br>
              <a:rPr kumimoji="0" lang="en-MY"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br>
            <a:r>
              <a:rPr kumimoji="0" lang="zh-CN" altLang="en-US"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注意：結尾須加上</a:t>
            </a:r>
            <a:r>
              <a:rPr kumimoji="0" lang="en-MY"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 </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a:t>
            </a:r>
            <a:r>
              <a:rPr kumimoji="0" lang="en-MY"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_bot</a:t>
            </a:r>
            <a:r>
              <a:rPr kumimoji="0" lang="en-US" altLang="zh-CN" sz="2400" b="0" i="0" u="none" strike="noStrike" kern="1200" cap="none" spc="0" normalizeH="0" baseline="0" noProof="0" dirty="0">
                <a:ln>
                  <a:noFill/>
                </a:ln>
                <a:solidFill>
                  <a:schemeClr val="bg1"/>
                </a:solidFill>
                <a:effectLst/>
                <a:uLnTx/>
                <a:uFillTx/>
                <a:latin typeface="Calibri Light" panose="020F0302020204030204"/>
                <a:ea typeface="等线" panose="02010600030101010101" pitchFamily="2" charset="-122"/>
                <a:cs typeface="Calibri" panose="020F0502020204030204" pitchFamily="34" charset="0"/>
              </a:rPr>
              <a:t>】</a:t>
            </a:r>
            <a:endParaRPr kumimoji="0" lang="en-US" sz="2400" b="0" i="0" u="none" strike="noStrike" kern="1200" cap="none" spc="0" normalizeH="0" baseline="0" noProof="0" dirty="0">
              <a:ln>
                <a:noFill/>
              </a:ln>
              <a:solidFill>
                <a:schemeClr val="bg1"/>
              </a:solidFill>
              <a:effectLst/>
              <a:uLnTx/>
              <a:uFillTx/>
              <a:latin typeface="Calibri Light" panose="020F0302020204030204"/>
              <a:ea typeface="+mn-ea"/>
              <a:cs typeface="Calibri" panose="020F0502020204030204" pitchFamily="34" charset="0"/>
            </a:endParaRPr>
          </a:p>
          <a:p>
            <a:pPr marL="457200" marR="0" lvl="0" indent="-457200" defTabSz="914400" rtl="0" eaLnBrk="1" fontAlgn="auto" latinLnBrk="0" hangingPunct="1">
              <a:lnSpc>
                <a:spcPct val="90000"/>
              </a:lnSpc>
              <a:spcBef>
                <a:spcPts val="100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chemeClr val="bg1"/>
              </a:solidFill>
              <a:effectLst/>
              <a:uLnTx/>
              <a:uFillTx/>
              <a:latin typeface="Calibri Light" panose="020F0302020204030204"/>
              <a:ea typeface="+mn-ea"/>
              <a:cs typeface="Calibri" panose="020F0502020204030204" pitchFamily="34" charset="0"/>
            </a:endParaRPr>
          </a:p>
        </p:txBody>
      </p:sp>
      <p:grpSp>
        <p:nvGrpSpPr>
          <p:cNvPr id="18" name="Group 17">
            <a:extLst>
              <a:ext uri="{FF2B5EF4-FFF2-40B4-BE49-F238E27FC236}">
                <a16:creationId xmlns:a16="http://schemas.microsoft.com/office/drawing/2014/main" id="{F00A47FD-FE58-4E77-9898-99943DB43FEF}"/>
              </a:ext>
            </a:extLst>
          </p:cNvPr>
          <p:cNvGrpSpPr/>
          <p:nvPr/>
        </p:nvGrpSpPr>
        <p:grpSpPr>
          <a:xfrm>
            <a:off x="842963" y="4595707"/>
            <a:ext cx="4429744" cy="1962423"/>
            <a:chOff x="3881127" y="2671657"/>
            <a:chExt cx="4429744" cy="1962423"/>
          </a:xfrm>
        </p:grpSpPr>
        <p:pic>
          <p:nvPicPr>
            <p:cNvPr id="19" name="Picture 18">
              <a:extLst>
                <a:ext uri="{FF2B5EF4-FFF2-40B4-BE49-F238E27FC236}">
                  <a16:creationId xmlns:a16="http://schemas.microsoft.com/office/drawing/2014/main" id="{5F4B9C7F-E3F1-48FC-9681-BEDC3ED793A2}"/>
                </a:ext>
              </a:extLst>
            </p:cNvPr>
            <p:cNvPicPr>
              <a:picLocks noChangeAspect="1"/>
            </p:cNvPicPr>
            <p:nvPr/>
          </p:nvPicPr>
          <p:blipFill>
            <a:blip r:embed="rId3"/>
            <a:stretch>
              <a:fillRect/>
            </a:stretch>
          </p:blipFill>
          <p:spPr>
            <a:xfrm>
              <a:off x="3881128" y="2671657"/>
              <a:ext cx="4429743" cy="1514686"/>
            </a:xfrm>
            <a:prstGeom prst="rect">
              <a:avLst/>
            </a:prstGeom>
          </p:spPr>
        </p:pic>
        <p:pic>
          <p:nvPicPr>
            <p:cNvPr id="20" name="Picture 19">
              <a:extLst>
                <a:ext uri="{FF2B5EF4-FFF2-40B4-BE49-F238E27FC236}">
                  <a16:creationId xmlns:a16="http://schemas.microsoft.com/office/drawing/2014/main" id="{B569D11A-E021-4FE6-9E2F-EF45EA82DEAE}"/>
                </a:ext>
              </a:extLst>
            </p:cNvPr>
            <p:cNvPicPr>
              <a:picLocks noChangeAspect="1"/>
            </p:cNvPicPr>
            <p:nvPr/>
          </p:nvPicPr>
          <p:blipFill>
            <a:blip r:embed="rId4"/>
            <a:stretch>
              <a:fillRect/>
            </a:stretch>
          </p:blipFill>
          <p:spPr>
            <a:xfrm>
              <a:off x="3881127" y="4186343"/>
              <a:ext cx="4429743" cy="447737"/>
            </a:xfrm>
            <a:prstGeom prst="rect">
              <a:avLst/>
            </a:prstGeom>
          </p:spPr>
        </p:pic>
      </p:grpSp>
      <p:sp>
        <p:nvSpPr>
          <p:cNvPr id="21" name="Title 3">
            <a:extLst>
              <a:ext uri="{FF2B5EF4-FFF2-40B4-BE49-F238E27FC236}">
                <a16:creationId xmlns:a16="http://schemas.microsoft.com/office/drawing/2014/main" id="{1AAEF1E3-6F45-4DFC-B67F-C557099B2B79}"/>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zh-CN" altLang="en-US" kern="0" dirty="0">
                <a:solidFill>
                  <a:schemeClr val="bg1"/>
                </a:solidFill>
              </a:rPr>
              <a:t>建立</a:t>
            </a:r>
            <a:r>
              <a:rPr lang="en-US" altLang="zh-CN" kern="0" dirty="0">
                <a:solidFill>
                  <a:schemeClr val="bg1"/>
                </a:solidFill>
              </a:rPr>
              <a:t> Telegram Chatbot : </a:t>
            </a:r>
            <a:r>
              <a:rPr lang="en-US" altLang="zh-TW" kern="0" dirty="0">
                <a:solidFill>
                  <a:schemeClr val="bg1"/>
                </a:solidFill>
              </a:rPr>
              <a:t>Step 02</a:t>
            </a:r>
          </a:p>
        </p:txBody>
      </p:sp>
    </p:spTree>
    <p:extLst>
      <p:ext uri="{BB962C8B-B14F-4D97-AF65-F5344CB8AC3E}">
        <p14:creationId xmlns:p14="http://schemas.microsoft.com/office/powerpoint/2010/main" val="453369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pic>
        <p:nvPicPr>
          <p:cNvPr id="4" name="Picture 3">
            <a:extLst>
              <a:ext uri="{FF2B5EF4-FFF2-40B4-BE49-F238E27FC236}">
                <a16:creationId xmlns:a16="http://schemas.microsoft.com/office/drawing/2014/main" id="{5B4F4686-05C7-4858-9C42-D88851444EBC}"/>
              </a:ext>
            </a:extLst>
          </p:cNvPr>
          <p:cNvPicPr>
            <a:picLocks noChangeAspect="1"/>
          </p:cNvPicPr>
          <p:nvPr/>
        </p:nvPicPr>
        <p:blipFill>
          <a:blip r:embed="rId3"/>
          <a:stretch>
            <a:fillRect/>
          </a:stretch>
        </p:blipFill>
        <p:spPr>
          <a:xfrm>
            <a:off x="3640013" y="2758182"/>
            <a:ext cx="4911973" cy="3462538"/>
          </a:xfrm>
          <a:prstGeom prst="rect">
            <a:avLst/>
          </a:prstGeom>
        </p:spPr>
      </p:pic>
      <p:sp>
        <p:nvSpPr>
          <p:cNvPr id="5" name="Rectangle 4">
            <a:extLst>
              <a:ext uri="{FF2B5EF4-FFF2-40B4-BE49-F238E27FC236}">
                <a16:creationId xmlns:a16="http://schemas.microsoft.com/office/drawing/2014/main" id="{CA78A4F1-9DF0-438C-8637-857234591B7A}"/>
              </a:ext>
            </a:extLst>
          </p:cNvPr>
          <p:cNvSpPr/>
          <p:nvPr/>
        </p:nvSpPr>
        <p:spPr>
          <a:xfrm>
            <a:off x="3819525" y="3133726"/>
            <a:ext cx="2781300" cy="2116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6" name="Rectangle 5">
            <a:extLst>
              <a:ext uri="{FF2B5EF4-FFF2-40B4-BE49-F238E27FC236}">
                <a16:creationId xmlns:a16="http://schemas.microsoft.com/office/drawing/2014/main" id="{17FE90DC-66FC-4498-A184-19A680A844A9}"/>
              </a:ext>
            </a:extLst>
          </p:cNvPr>
          <p:cNvSpPr/>
          <p:nvPr/>
        </p:nvSpPr>
        <p:spPr>
          <a:xfrm>
            <a:off x="3819525" y="4791076"/>
            <a:ext cx="3905250" cy="2116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chemeClr val="bg1"/>
              </a:solidFill>
              <a:effectLst/>
              <a:uLnTx/>
              <a:uFillTx/>
              <a:latin typeface="Calibri" panose="020F0502020204030204"/>
              <a:ea typeface="新細明體" panose="02020500000000000000" pitchFamily="18" charset="-120"/>
              <a:cs typeface="+mn-cs"/>
            </a:endParaRPr>
          </a:p>
        </p:txBody>
      </p:sp>
      <p:sp>
        <p:nvSpPr>
          <p:cNvPr id="7" name="Speech Bubble: Rectangle with Corners Rounded 6">
            <a:extLst>
              <a:ext uri="{FF2B5EF4-FFF2-40B4-BE49-F238E27FC236}">
                <a16:creationId xmlns:a16="http://schemas.microsoft.com/office/drawing/2014/main" id="{DAD2CD3E-5945-4D9B-BE07-BFA2C059E5A0}"/>
              </a:ext>
            </a:extLst>
          </p:cNvPr>
          <p:cNvSpPr/>
          <p:nvPr/>
        </p:nvSpPr>
        <p:spPr>
          <a:xfrm>
            <a:off x="628650" y="3239554"/>
            <a:ext cx="2638425" cy="1103846"/>
          </a:xfrm>
          <a:prstGeom prst="wedgeRoundRectCallout">
            <a:avLst>
              <a:gd name="adj1" fmla="val 68971"/>
              <a:gd name="adj2" fmla="val -45552"/>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機器人鏈接</a:t>
            </a:r>
            <a:endParaRPr kumimoji="0" lang="en-US"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點擊進入該機器人聊天界面！</a:t>
            </a:r>
            <a:endParaRPr kumimoji="0" lang="zh-TW" altLang="en-US" sz="14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8" name="Speech Bubble: Rectangle with Corners Rounded 7">
            <a:extLst>
              <a:ext uri="{FF2B5EF4-FFF2-40B4-BE49-F238E27FC236}">
                <a16:creationId xmlns:a16="http://schemas.microsoft.com/office/drawing/2014/main" id="{49861C11-84D8-4C7B-8587-2B7C5B5ADD5C}"/>
              </a:ext>
            </a:extLst>
          </p:cNvPr>
          <p:cNvSpPr/>
          <p:nvPr/>
        </p:nvSpPr>
        <p:spPr>
          <a:xfrm>
            <a:off x="9001124" y="3135833"/>
            <a:ext cx="3114676" cy="1695449"/>
          </a:xfrm>
          <a:prstGeom prst="wedgeRoundRectCallout">
            <a:avLst>
              <a:gd name="adj1" fmla="val -85346"/>
              <a:gd name="adj2" fmla="val 48945"/>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機器人金鑰</a:t>
            </a:r>
            <a:endParaRPr kumimoji="0" lang="en-US"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 擁有該金鑰可對機器人進行操作，切勿發給任何人！</a:t>
            </a:r>
            <a:endParaRPr kumimoji="0" lang="zh-TW" altLang="en-US" sz="14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sp>
        <p:nvSpPr>
          <p:cNvPr id="9" name="Title 3">
            <a:extLst>
              <a:ext uri="{FF2B5EF4-FFF2-40B4-BE49-F238E27FC236}">
                <a16:creationId xmlns:a16="http://schemas.microsoft.com/office/drawing/2014/main" id="{D5C9B130-5CAF-4849-815C-5567C2C22087}"/>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kern="0" dirty="0">
                <a:solidFill>
                  <a:schemeClr val="bg1"/>
                </a:solidFill>
              </a:rPr>
              <a:t>建立</a:t>
            </a:r>
            <a:r>
              <a:rPr lang="en-US" altLang="zh-CN" kern="0" dirty="0">
                <a:solidFill>
                  <a:schemeClr val="bg1"/>
                </a:solidFill>
              </a:rPr>
              <a:t> Telegram Chatbot : </a:t>
            </a:r>
            <a:r>
              <a:rPr lang="en-US" altLang="zh-TW" kern="0" dirty="0">
                <a:solidFill>
                  <a:schemeClr val="bg1"/>
                </a:solidFill>
              </a:rPr>
              <a:t>Step 03</a:t>
            </a:r>
            <a:r>
              <a:rPr lang="zh-CN" altLang="en-US" sz="5400" kern="0" dirty="0">
                <a:solidFill>
                  <a:schemeClr val="bg1"/>
                </a:solidFill>
              </a:rPr>
              <a:t>（完成）</a:t>
            </a:r>
            <a:endParaRPr lang="en-US" altLang="zh-TW" kern="0" dirty="0">
              <a:solidFill>
                <a:schemeClr val="bg1"/>
              </a:solidFill>
            </a:endParaRPr>
          </a:p>
        </p:txBody>
      </p:sp>
    </p:spTree>
    <p:extLst>
      <p:ext uri="{BB962C8B-B14F-4D97-AF65-F5344CB8AC3E}">
        <p14:creationId xmlns:p14="http://schemas.microsoft.com/office/powerpoint/2010/main" val="380239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5003BC2-86A7-402E-A4E4-E7B8BE63A5E7}"/>
              </a:ext>
            </a:extLst>
          </p:cNvPr>
          <p:cNvSpPr/>
          <p:nvPr/>
        </p:nvSpPr>
        <p:spPr>
          <a:xfrm>
            <a:off x="1609724" y="2590527"/>
            <a:ext cx="3244541" cy="2352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sz="4800" dirty="0">
                <a:solidFill>
                  <a:schemeClr val="bg1"/>
                </a:solidFill>
              </a:rPr>
              <a:t>Pooling</a:t>
            </a:r>
            <a:endParaRPr lang="zh-TW" altLang="en-US" sz="4800" dirty="0">
              <a:solidFill>
                <a:schemeClr val="bg1"/>
              </a:solidFill>
            </a:endParaRPr>
          </a:p>
        </p:txBody>
      </p:sp>
      <p:sp>
        <p:nvSpPr>
          <p:cNvPr id="8" name="Rectangle: Rounded Corners 7">
            <a:extLst>
              <a:ext uri="{FF2B5EF4-FFF2-40B4-BE49-F238E27FC236}">
                <a16:creationId xmlns:a16="http://schemas.microsoft.com/office/drawing/2014/main" id="{5EE78C9F-09EF-468E-973E-A8B2A12117EE}"/>
              </a:ext>
            </a:extLst>
          </p:cNvPr>
          <p:cNvSpPr/>
          <p:nvPr/>
        </p:nvSpPr>
        <p:spPr>
          <a:xfrm>
            <a:off x="7105650" y="2574653"/>
            <a:ext cx="3200400" cy="2352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sz="4800" dirty="0">
                <a:solidFill>
                  <a:schemeClr val="bg1"/>
                </a:solidFill>
              </a:rPr>
              <a:t>Webhook</a:t>
            </a:r>
            <a:endParaRPr lang="zh-TW" altLang="en-US" sz="4800" dirty="0">
              <a:solidFill>
                <a:schemeClr val="bg1"/>
              </a:solidFill>
            </a:endParaRPr>
          </a:p>
        </p:txBody>
      </p:sp>
      <p:sp>
        <p:nvSpPr>
          <p:cNvPr id="9" name="TextBox 8">
            <a:extLst>
              <a:ext uri="{FF2B5EF4-FFF2-40B4-BE49-F238E27FC236}">
                <a16:creationId xmlns:a16="http://schemas.microsoft.com/office/drawing/2014/main" id="{DE524EB0-E294-439C-AACE-99E99D83AFA0}"/>
              </a:ext>
            </a:extLst>
          </p:cNvPr>
          <p:cNvSpPr txBox="1"/>
          <p:nvPr/>
        </p:nvSpPr>
        <p:spPr>
          <a:xfrm rot="1116506">
            <a:off x="8773961" y="2035815"/>
            <a:ext cx="2429254" cy="1323439"/>
          </a:xfrm>
          <a:prstGeom prst="rect">
            <a:avLst/>
          </a:prstGeom>
          <a:noFill/>
        </p:spPr>
        <p:txBody>
          <a:bodyPr wrap="square" rtlCol="0">
            <a:spAutoFit/>
          </a:bodyPr>
          <a:lstStyle/>
          <a:p>
            <a:pPr algn="ctr"/>
            <a:r>
              <a:rPr lang="zh-CN" altLang="en-US" sz="4000" b="1" dirty="0">
                <a:ln>
                  <a:solidFill>
                    <a:schemeClr val="bg1"/>
                  </a:solidFill>
                </a:ln>
                <a:solidFill>
                  <a:srgbClr val="FF0000"/>
                </a:solidFill>
              </a:rPr>
              <a:t>課程</a:t>
            </a:r>
            <a:endParaRPr lang="en-US" altLang="zh-CN" sz="4000" b="1" dirty="0">
              <a:ln>
                <a:solidFill>
                  <a:schemeClr val="bg1"/>
                </a:solidFill>
              </a:ln>
              <a:solidFill>
                <a:srgbClr val="FF0000"/>
              </a:solidFill>
            </a:endParaRPr>
          </a:p>
          <a:p>
            <a:pPr algn="ctr"/>
            <a:r>
              <a:rPr lang="zh-CN" altLang="en-US" sz="4000" b="1" dirty="0">
                <a:ln>
                  <a:solidFill>
                    <a:schemeClr val="bg1"/>
                  </a:solidFill>
                </a:ln>
                <a:solidFill>
                  <a:srgbClr val="FF0000"/>
                </a:solidFill>
              </a:rPr>
              <a:t>採用</a:t>
            </a:r>
            <a:endParaRPr lang="zh-TW" altLang="en-US" sz="4000" b="1" dirty="0">
              <a:ln>
                <a:solidFill>
                  <a:schemeClr val="bg1"/>
                </a:solidFill>
              </a:ln>
              <a:solidFill>
                <a:srgbClr val="FF0000"/>
              </a:solidFill>
            </a:endParaRPr>
          </a:p>
        </p:txBody>
      </p:sp>
      <p:sp>
        <p:nvSpPr>
          <p:cNvPr id="10" name="TextBox 9">
            <a:extLst>
              <a:ext uri="{FF2B5EF4-FFF2-40B4-BE49-F238E27FC236}">
                <a16:creationId xmlns:a16="http://schemas.microsoft.com/office/drawing/2014/main" id="{3B13D5C9-3203-40A8-8ECE-E939356A5ABE}"/>
              </a:ext>
            </a:extLst>
          </p:cNvPr>
          <p:cNvSpPr txBox="1"/>
          <p:nvPr/>
        </p:nvSpPr>
        <p:spPr>
          <a:xfrm>
            <a:off x="0" y="6384412"/>
            <a:ext cx="12781503" cy="338554"/>
          </a:xfrm>
          <a:prstGeom prst="rect">
            <a:avLst/>
          </a:prstGeom>
          <a:noFill/>
        </p:spPr>
        <p:txBody>
          <a:bodyPr wrap="square" rtlCol="0">
            <a:spAutoFit/>
          </a:bodyPr>
          <a:lstStyle/>
          <a:p>
            <a:r>
              <a:rPr lang="zh-CN" altLang="en-US" sz="1600" dirty="0">
                <a:solidFill>
                  <a:schemeClr val="bg1"/>
                </a:solidFill>
              </a:rPr>
              <a:t>溫馨提醒：若已使用 </a:t>
            </a:r>
            <a:r>
              <a:rPr lang="en-US" altLang="zh-CN" sz="1600" dirty="0">
                <a:solidFill>
                  <a:schemeClr val="bg1"/>
                </a:solidFill>
              </a:rPr>
              <a:t>Webhook </a:t>
            </a:r>
            <a:r>
              <a:rPr lang="zh-CN" altLang="en-US" sz="1600" dirty="0">
                <a:solidFill>
                  <a:schemeClr val="bg1"/>
                </a:solidFill>
              </a:rPr>
              <a:t>進行訂閱，在切換至 </a:t>
            </a:r>
            <a:r>
              <a:rPr lang="en-US" altLang="zh-CN" sz="1600" dirty="0">
                <a:solidFill>
                  <a:schemeClr val="bg1"/>
                </a:solidFill>
              </a:rPr>
              <a:t>Pooling </a:t>
            </a:r>
            <a:r>
              <a:rPr lang="zh-CN" altLang="en-US" sz="1600" dirty="0">
                <a:solidFill>
                  <a:schemeClr val="bg1"/>
                </a:solidFill>
              </a:rPr>
              <a:t>時，記得先使用 </a:t>
            </a:r>
            <a:r>
              <a:rPr lang="en-MY" altLang="zh-CN" sz="1600" dirty="0" err="1">
                <a:solidFill>
                  <a:schemeClr val="bg1"/>
                </a:solidFill>
              </a:rPr>
              <a:t>deleteWebhook</a:t>
            </a:r>
            <a:r>
              <a:rPr lang="en-MY" altLang="zh-CN" sz="1600" dirty="0">
                <a:solidFill>
                  <a:schemeClr val="bg1"/>
                </a:solidFill>
              </a:rPr>
              <a:t> </a:t>
            </a:r>
            <a:r>
              <a:rPr lang="zh-CN" altLang="en-US" sz="1600" dirty="0">
                <a:solidFill>
                  <a:schemeClr val="bg1"/>
                </a:solidFill>
              </a:rPr>
              <a:t>解除訂閱，然後再使用 </a:t>
            </a:r>
            <a:r>
              <a:rPr lang="en-MY" altLang="zh-CN" sz="1600" dirty="0">
                <a:solidFill>
                  <a:schemeClr val="bg1"/>
                </a:solidFill>
              </a:rPr>
              <a:t>Pooling.</a:t>
            </a:r>
            <a:endParaRPr lang="zh-TW" altLang="en-US" sz="1600" dirty="0">
              <a:solidFill>
                <a:schemeClr val="bg1"/>
              </a:solidFill>
            </a:endParaRPr>
          </a:p>
        </p:txBody>
      </p:sp>
      <p:sp>
        <p:nvSpPr>
          <p:cNvPr id="11" name="Title 3">
            <a:extLst>
              <a:ext uri="{FF2B5EF4-FFF2-40B4-BE49-F238E27FC236}">
                <a16:creationId xmlns:a16="http://schemas.microsoft.com/office/drawing/2014/main" id="{CD9C33B0-8519-4BED-8FFF-1F44FFF83CE8}"/>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altLang="zh-TW" kern="0" dirty="0">
                <a:solidFill>
                  <a:schemeClr val="bg1"/>
                </a:solidFill>
              </a:rPr>
              <a:t>Telegram Update</a:t>
            </a:r>
            <a:endParaRPr lang="en-US" altLang="zh-TW" kern="0" dirty="0">
              <a:solidFill>
                <a:schemeClr val="bg1"/>
              </a:solidFill>
            </a:endParaRPr>
          </a:p>
        </p:txBody>
      </p:sp>
    </p:spTree>
    <p:extLst>
      <p:ext uri="{BB962C8B-B14F-4D97-AF65-F5344CB8AC3E}">
        <p14:creationId xmlns:p14="http://schemas.microsoft.com/office/powerpoint/2010/main" val="12883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063466" y="2705745"/>
            <a:ext cx="8065068" cy="144650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Chatbot</a:t>
            </a:r>
            <a:endParaRPr kumimoji="0" lang="zh-CN" altLang="en-US" sz="66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48692F9-B880-4269-A124-6950B8A0D09E}"/>
              </a:ext>
            </a:extLst>
          </p:cNvPr>
          <p:cNvSpPr txBox="1"/>
          <p:nvPr/>
        </p:nvSpPr>
        <p:spPr>
          <a:xfrm>
            <a:off x="838199" y="1748951"/>
            <a:ext cx="11063798" cy="584775"/>
          </a:xfrm>
          <a:prstGeom prst="rect">
            <a:avLst/>
          </a:prstGeom>
          <a:noFill/>
        </p:spPr>
        <p:txBody>
          <a:bodyPr wrap="square" rtlCol="0">
            <a:spAutoFit/>
          </a:bodyPr>
          <a:lstStyle/>
          <a:p>
            <a:r>
              <a:rPr lang="en-MY" altLang="zh-TW" sz="2400" dirty="0">
                <a:solidFill>
                  <a:schemeClr val="bg1"/>
                </a:solidFill>
              </a:rPr>
              <a:t>https://api.telegram.org/bot</a:t>
            </a:r>
            <a:r>
              <a:rPr lang="en-MY" altLang="zh-TW" sz="3200" dirty="0">
                <a:solidFill>
                  <a:srgbClr val="FF0000"/>
                </a:solidFill>
              </a:rPr>
              <a:t>&lt;EDIT YOUR TOKEN&gt;</a:t>
            </a:r>
            <a:r>
              <a:rPr lang="en-MY" altLang="zh-TW" sz="3200" dirty="0">
                <a:solidFill>
                  <a:schemeClr val="bg1"/>
                </a:solidFill>
              </a:rPr>
              <a:t>/</a:t>
            </a:r>
            <a:r>
              <a:rPr lang="en-MY" altLang="zh-TW" sz="3200" dirty="0">
                <a:solidFill>
                  <a:srgbClr val="00B0F0"/>
                </a:solidFill>
              </a:rPr>
              <a:t>&lt;METHODS&gt;</a:t>
            </a:r>
            <a:endParaRPr lang="en-MY" altLang="zh-TW" sz="2400" dirty="0">
              <a:solidFill>
                <a:srgbClr val="00B0F0"/>
              </a:solidFill>
            </a:endParaRPr>
          </a:p>
        </p:txBody>
      </p:sp>
      <p:sp>
        <p:nvSpPr>
          <p:cNvPr id="14" name="TextBox 13">
            <a:extLst>
              <a:ext uri="{FF2B5EF4-FFF2-40B4-BE49-F238E27FC236}">
                <a16:creationId xmlns:a16="http://schemas.microsoft.com/office/drawing/2014/main" id="{2EC1965E-EAE1-4C60-B24A-0B97E1B0FF43}"/>
              </a:ext>
            </a:extLst>
          </p:cNvPr>
          <p:cNvSpPr txBox="1"/>
          <p:nvPr/>
        </p:nvSpPr>
        <p:spPr>
          <a:xfrm>
            <a:off x="838199" y="2787809"/>
            <a:ext cx="11063798" cy="2031325"/>
          </a:xfrm>
          <a:prstGeom prst="rect">
            <a:avLst/>
          </a:prstGeom>
          <a:noFill/>
        </p:spPr>
        <p:txBody>
          <a:bodyPr wrap="none" rtlCol="0">
            <a:spAutoFit/>
          </a:bodyPr>
          <a:lstStyle/>
          <a:p>
            <a:r>
              <a:rPr lang="zh-CN" altLang="en-US" sz="3200" dirty="0">
                <a:solidFill>
                  <a:schemeClr val="bg1"/>
                </a:solidFill>
              </a:rPr>
              <a:t>範例：</a:t>
            </a:r>
            <a:endParaRPr lang="en-MY" altLang="zh-TW" sz="3200" dirty="0">
              <a:solidFill>
                <a:schemeClr val="bg1"/>
              </a:solidFill>
            </a:endParaRPr>
          </a:p>
          <a:p>
            <a:r>
              <a:rPr lang="en-MY" altLang="zh-TW" sz="2000" dirty="0">
                <a:solidFill>
                  <a:schemeClr val="bg1"/>
                </a:solidFill>
              </a:rPr>
              <a:t>ENTER YOUR TOKEN : 1417606263:AAElDjDs6lx1m7cRSjLTXtWemeShPKGWU1Q</a:t>
            </a:r>
          </a:p>
          <a:p>
            <a:r>
              <a:rPr lang="en-US" altLang="zh-CN" sz="2000" dirty="0">
                <a:solidFill>
                  <a:schemeClr val="bg1"/>
                </a:solidFill>
              </a:rPr>
              <a:t>METHODS</a:t>
            </a:r>
            <a:r>
              <a:rPr lang="en-MY" altLang="zh-CN" sz="2000" dirty="0">
                <a:solidFill>
                  <a:schemeClr val="bg1"/>
                </a:solidFill>
              </a:rPr>
              <a:t> : </a:t>
            </a:r>
            <a:r>
              <a:rPr lang="en-MY" altLang="zh-CN" sz="2000" dirty="0" err="1">
                <a:solidFill>
                  <a:schemeClr val="bg1"/>
                </a:solidFill>
              </a:rPr>
              <a:t>getUpdates</a:t>
            </a:r>
            <a:endParaRPr lang="en-MY" altLang="zh-CN" sz="2000" dirty="0">
              <a:solidFill>
                <a:schemeClr val="bg1"/>
              </a:solidFill>
            </a:endParaRPr>
          </a:p>
          <a:p>
            <a:endParaRPr lang="en-MY" altLang="zh-TW" dirty="0">
              <a:solidFill>
                <a:schemeClr val="bg1"/>
              </a:solidFill>
            </a:endParaRPr>
          </a:p>
          <a:p>
            <a:r>
              <a:rPr lang="en-MY" altLang="zh-TW" dirty="0">
                <a:solidFill>
                  <a:schemeClr val="bg1"/>
                </a:solidFill>
              </a:rPr>
              <a:t>LINK : https://api.telegram.org/bot1417606263:AAElDjDs6lx1m7cRSjLTXtWemeShPKGWU1Q/</a:t>
            </a:r>
            <a:r>
              <a:rPr lang="en-MY" altLang="zh-CN" dirty="0">
                <a:solidFill>
                  <a:schemeClr val="bg1"/>
                </a:solidFill>
              </a:rPr>
              <a:t>getUpdates</a:t>
            </a:r>
          </a:p>
          <a:p>
            <a:endParaRPr lang="en-MY" altLang="zh-TW" dirty="0">
              <a:solidFill>
                <a:schemeClr val="bg1"/>
              </a:solidFill>
            </a:endParaRPr>
          </a:p>
        </p:txBody>
      </p:sp>
      <p:graphicFrame>
        <p:nvGraphicFramePr>
          <p:cNvPr id="15" name="Diagram 14">
            <a:extLst>
              <a:ext uri="{FF2B5EF4-FFF2-40B4-BE49-F238E27FC236}">
                <a16:creationId xmlns:a16="http://schemas.microsoft.com/office/drawing/2014/main" id="{5DEFD9BB-54E5-41BD-B9AC-C46987687DC3}"/>
              </a:ext>
            </a:extLst>
          </p:cNvPr>
          <p:cNvGraphicFramePr/>
          <p:nvPr>
            <p:extLst>
              <p:ext uri="{D42A27DB-BD31-4B8C-83A1-F6EECF244321}">
                <p14:modId xmlns:p14="http://schemas.microsoft.com/office/powerpoint/2010/main" val="405746201"/>
              </p:ext>
            </p:extLst>
          </p:nvPr>
        </p:nvGraphicFramePr>
        <p:xfrm>
          <a:off x="838199" y="4942292"/>
          <a:ext cx="9932463"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itle 3">
            <a:extLst>
              <a:ext uri="{FF2B5EF4-FFF2-40B4-BE49-F238E27FC236}">
                <a16:creationId xmlns:a16="http://schemas.microsoft.com/office/drawing/2014/main" id="{917CF1A1-BFA5-4FCC-B12B-19AF20826F17}"/>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TW" dirty="0">
                <a:solidFill>
                  <a:schemeClr val="bg1"/>
                </a:solidFill>
              </a:rPr>
              <a:t>Telegram </a:t>
            </a:r>
            <a:r>
              <a:rPr lang="en-US" altLang="zh-CN" dirty="0">
                <a:solidFill>
                  <a:schemeClr val="bg1"/>
                </a:solidFill>
              </a:rPr>
              <a:t>API </a:t>
            </a:r>
            <a:r>
              <a:rPr lang="zh-CN" altLang="en-US" dirty="0">
                <a:solidFill>
                  <a:schemeClr val="bg1"/>
                </a:solidFill>
              </a:rPr>
              <a:t>基礎組成</a:t>
            </a:r>
            <a:endParaRPr lang="en-US" altLang="zh-TW" kern="0" dirty="0">
              <a:solidFill>
                <a:schemeClr val="bg1"/>
              </a:solidFill>
            </a:endParaRPr>
          </a:p>
        </p:txBody>
      </p:sp>
    </p:spTree>
    <p:extLst>
      <p:ext uri="{BB962C8B-B14F-4D97-AF65-F5344CB8AC3E}">
        <p14:creationId xmlns:p14="http://schemas.microsoft.com/office/powerpoint/2010/main" val="4016606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2" descr="How To Zip A File In Windows And Mac? [Easy Steps To Zip Files]">
            <a:hlinkClick r:id="rId2"/>
            <a:extLst>
              <a:ext uri="{FF2B5EF4-FFF2-40B4-BE49-F238E27FC236}">
                <a16:creationId xmlns:a16="http://schemas.microsoft.com/office/drawing/2014/main" id="{DF1BF4ED-509C-4766-B5A4-0F759CCCC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12858750" cy="7162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5388622-DCBD-4008-98CB-D228A9C17ADC}"/>
              </a:ext>
            </a:extLst>
          </p:cNvPr>
          <p:cNvSpPr txBox="1"/>
          <p:nvPr/>
        </p:nvSpPr>
        <p:spPr>
          <a:xfrm>
            <a:off x="1802549" y="5903893"/>
            <a:ext cx="8281490" cy="954107"/>
          </a:xfrm>
          <a:prstGeom prst="rect">
            <a:avLst/>
          </a:prstGeom>
          <a:noFill/>
        </p:spPr>
        <p:txBody>
          <a:bodyPr wrap="square" rtlCol="0">
            <a:spAutoFit/>
          </a:bodyPr>
          <a:lstStyle/>
          <a:p>
            <a:pPr algn="ctr"/>
            <a:r>
              <a:rPr lang="en-MY" altLang="zh-TW" sz="2800" b="1" dirty="0">
                <a:solidFill>
                  <a:srgbClr val="FF0000"/>
                </a:solidFill>
              </a:rPr>
              <a:t>Google Drive </a:t>
            </a:r>
            <a:r>
              <a:rPr lang="en-MY" altLang="zh-TW" sz="2800" b="1" dirty="0"/>
              <a:t>– </a:t>
            </a:r>
            <a:r>
              <a:rPr lang="en-MY" altLang="zh-TW" sz="2800" b="1" dirty="0">
                <a:solidFill>
                  <a:srgbClr val="00B0F0"/>
                </a:solidFill>
              </a:rPr>
              <a:t>Zip File</a:t>
            </a:r>
          </a:p>
          <a:p>
            <a:pPr algn="ctr"/>
            <a:r>
              <a:rPr lang="zh-CN" altLang="en-US" sz="2800" b="1" dirty="0"/>
              <a:t>（</a:t>
            </a:r>
            <a:r>
              <a:rPr lang="en-MY" altLang="zh-CN" sz="2800" b="1" dirty="0" err="1"/>
              <a:t>aws</a:t>
            </a:r>
            <a:r>
              <a:rPr lang="en-MY" altLang="zh-CN" sz="2800" b="1" dirty="0"/>
              <a:t>-educate-</a:t>
            </a:r>
            <a:r>
              <a:rPr lang="en-MY" altLang="zh-CN" sz="2800" b="1" dirty="0" err="1"/>
              <a:t>amb</a:t>
            </a:r>
            <a:r>
              <a:rPr lang="en-MY" altLang="zh-CN" sz="2800" b="1" dirty="0"/>
              <a:t>-day-chatbot</a:t>
            </a:r>
            <a:r>
              <a:rPr lang="zh-CN" altLang="en-US" sz="2800" b="1" dirty="0"/>
              <a:t>）</a:t>
            </a:r>
            <a:endParaRPr lang="zh-TW" altLang="en-US" sz="2800" b="1" dirty="0"/>
          </a:p>
        </p:txBody>
      </p:sp>
    </p:spTree>
    <p:extLst>
      <p:ext uri="{BB962C8B-B14F-4D97-AF65-F5344CB8AC3E}">
        <p14:creationId xmlns:p14="http://schemas.microsoft.com/office/powerpoint/2010/main" val="2244149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96D2E5C-F117-41B8-8067-00B9A46AA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33" y="1979984"/>
            <a:ext cx="10884733"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56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1F8E49D-D44B-4402-AEF8-1816513AD90E}"/>
              </a:ext>
            </a:extLst>
          </p:cNvPr>
          <p:cNvSpPr txBox="1"/>
          <p:nvPr/>
        </p:nvSpPr>
        <p:spPr>
          <a:xfrm>
            <a:off x="800100" y="1421273"/>
            <a:ext cx="10325519" cy="5145063"/>
          </a:xfrm>
          <a:prstGeom prst="rect">
            <a:avLst/>
          </a:prstGeom>
          <a:noFill/>
        </p:spPr>
        <p:txBody>
          <a:bodyPr wrap="square" rtlCol="0">
            <a:spAutoFit/>
          </a:bodyPr>
          <a:lstStyle/>
          <a:p>
            <a:pPr marL="457200" indent="-457200">
              <a:lnSpc>
                <a:spcPct val="200000"/>
              </a:lnSpc>
              <a:buAutoNum type="arabicPeriod"/>
            </a:pPr>
            <a:r>
              <a:rPr lang="zh-CN" altLang="en-US" sz="2400" dirty="0">
                <a:solidFill>
                  <a:schemeClr val="bg1"/>
                </a:solidFill>
              </a:rPr>
              <a:t>建立 </a:t>
            </a:r>
            <a:r>
              <a:rPr lang="en-US" altLang="zh-CN" sz="2400" dirty="0">
                <a:solidFill>
                  <a:schemeClr val="bg1"/>
                </a:solidFill>
              </a:rPr>
              <a:t>Lambda</a:t>
            </a:r>
          </a:p>
          <a:p>
            <a:pPr marL="457200" indent="-457200">
              <a:lnSpc>
                <a:spcPct val="200000"/>
              </a:lnSpc>
              <a:buAutoNum type="arabicPeriod"/>
            </a:pPr>
            <a:r>
              <a:rPr lang="zh-CN" altLang="en-US" sz="2400" dirty="0">
                <a:solidFill>
                  <a:schemeClr val="bg1"/>
                </a:solidFill>
              </a:rPr>
              <a:t>上傳您的程式碼 </a:t>
            </a:r>
            <a:r>
              <a:rPr lang="en-US" altLang="zh-CN" sz="2400" dirty="0">
                <a:solidFill>
                  <a:schemeClr val="bg1"/>
                </a:solidFill>
              </a:rPr>
              <a:t>zip </a:t>
            </a:r>
            <a:r>
              <a:rPr lang="zh-CN" altLang="en-US" sz="2400" dirty="0">
                <a:solidFill>
                  <a:schemeClr val="bg1"/>
                </a:solidFill>
              </a:rPr>
              <a:t>文件（</a:t>
            </a:r>
            <a:r>
              <a:rPr lang="en-MY" altLang="zh-CN" sz="2400" dirty="0">
                <a:solidFill>
                  <a:schemeClr val="bg1"/>
                </a:solidFill>
              </a:rPr>
              <a:t>aws-educate-chatbot.zip</a:t>
            </a:r>
            <a:r>
              <a:rPr lang="zh-CN" altLang="en-US" sz="2400" dirty="0">
                <a:solidFill>
                  <a:schemeClr val="bg1"/>
                </a:solidFill>
              </a:rPr>
              <a:t>）</a:t>
            </a:r>
            <a:endParaRPr lang="en-MY" altLang="zh-CN" sz="2400" dirty="0">
              <a:solidFill>
                <a:schemeClr val="bg1"/>
              </a:solidFill>
            </a:endParaRPr>
          </a:p>
          <a:p>
            <a:pPr marL="457200" indent="-457200">
              <a:lnSpc>
                <a:spcPct val="200000"/>
              </a:lnSpc>
              <a:buAutoNum type="arabicPeriod"/>
            </a:pPr>
            <a:r>
              <a:rPr lang="zh-CN" altLang="en-US" sz="2400" dirty="0">
                <a:solidFill>
                  <a:schemeClr val="bg1"/>
                </a:solidFill>
              </a:rPr>
              <a:t>修改 </a:t>
            </a:r>
            <a:r>
              <a:rPr lang="en-MY" altLang="zh-CN" sz="2400" dirty="0">
                <a:solidFill>
                  <a:schemeClr val="bg1"/>
                </a:solidFill>
              </a:rPr>
              <a:t>Function Handler</a:t>
            </a:r>
          </a:p>
          <a:p>
            <a:pPr marL="457200" indent="-457200">
              <a:lnSpc>
                <a:spcPct val="200000"/>
              </a:lnSpc>
              <a:buAutoNum type="arabicPeriod"/>
            </a:pPr>
            <a:r>
              <a:rPr lang="zh-CN" altLang="en-US" sz="2400" dirty="0">
                <a:solidFill>
                  <a:schemeClr val="bg1"/>
                </a:solidFill>
              </a:rPr>
              <a:t>新增 </a:t>
            </a:r>
            <a:r>
              <a:rPr lang="en-MY" altLang="zh-CN" sz="2400" dirty="0">
                <a:solidFill>
                  <a:schemeClr val="bg1"/>
                </a:solidFill>
              </a:rPr>
              <a:t>Layer</a:t>
            </a:r>
          </a:p>
          <a:p>
            <a:pPr marL="457200" indent="-457200">
              <a:lnSpc>
                <a:spcPct val="200000"/>
              </a:lnSpc>
              <a:buAutoNum type="arabicPeriod"/>
            </a:pPr>
            <a:r>
              <a:rPr lang="zh-CN" altLang="en-US" sz="2400" dirty="0">
                <a:solidFill>
                  <a:schemeClr val="bg1"/>
                </a:solidFill>
              </a:rPr>
              <a:t>上傳您的 </a:t>
            </a:r>
            <a:r>
              <a:rPr lang="en-US" altLang="zh-CN" sz="2400" dirty="0">
                <a:solidFill>
                  <a:schemeClr val="bg1"/>
                </a:solidFill>
              </a:rPr>
              <a:t>Python </a:t>
            </a:r>
            <a:r>
              <a:rPr lang="zh-CN" altLang="en-US" sz="2400" dirty="0">
                <a:solidFill>
                  <a:schemeClr val="bg1"/>
                </a:solidFill>
              </a:rPr>
              <a:t>套件  </a:t>
            </a:r>
            <a:r>
              <a:rPr lang="en-US" altLang="zh-CN" sz="2400" dirty="0">
                <a:solidFill>
                  <a:schemeClr val="bg1"/>
                </a:solidFill>
              </a:rPr>
              <a:t>zip </a:t>
            </a:r>
            <a:r>
              <a:rPr lang="zh-CN" altLang="en-US" sz="2400" dirty="0">
                <a:solidFill>
                  <a:schemeClr val="bg1"/>
                </a:solidFill>
              </a:rPr>
              <a:t>文件到 </a:t>
            </a:r>
            <a:r>
              <a:rPr lang="en-US" altLang="zh-CN" sz="2400" dirty="0">
                <a:solidFill>
                  <a:schemeClr val="bg1"/>
                </a:solidFill>
              </a:rPr>
              <a:t>Layer</a:t>
            </a:r>
          </a:p>
          <a:p>
            <a:pPr marL="457200" indent="-457200">
              <a:lnSpc>
                <a:spcPct val="200000"/>
              </a:lnSpc>
              <a:buAutoNum type="arabicPeriod"/>
            </a:pPr>
            <a:r>
              <a:rPr lang="zh-CN" altLang="en-US" sz="2400" dirty="0">
                <a:solidFill>
                  <a:schemeClr val="bg1"/>
                </a:solidFill>
              </a:rPr>
              <a:t>在本次實作 </a:t>
            </a:r>
            <a:r>
              <a:rPr lang="en-US" altLang="zh-CN" sz="2400" dirty="0">
                <a:solidFill>
                  <a:schemeClr val="bg1"/>
                </a:solidFill>
              </a:rPr>
              <a:t>Lambda </a:t>
            </a:r>
            <a:r>
              <a:rPr lang="zh-CN" altLang="en-US" sz="2400" dirty="0">
                <a:solidFill>
                  <a:schemeClr val="bg1"/>
                </a:solidFill>
              </a:rPr>
              <a:t>新增該項 </a:t>
            </a:r>
            <a:r>
              <a:rPr lang="en-US" altLang="zh-CN" sz="2400" dirty="0">
                <a:solidFill>
                  <a:schemeClr val="bg1"/>
                </a:solidFill>
              </a:rPr>
              <a:t>Layer</a:t>
            </a:r>
          </a:p>
          <a:p>
            <a:pPr marL="457200" indent="-457200">
              <a:lnSpc>
                <a:spcPct val="200000"/>
              </a:lnSpc>
              <a:buAutoNum type="arabicPeriod"/>
            </a:pPr>
            <a:r>
              <a:rPr lang="zh-CN" altLang="en-US" sz="2400" dirty="0">
                <a:solidFill>
                  <a:schemeClr val="bg1"/>
                </a:solidFill>
              </a:rPr>
              <a:t>新增觸發事件（</a:t>
            </a:r>
            <a:r>
              <a:rPr lang="en-US" altLang="zh-CN" sz="2400" dirty="0">
                <a:solidFill>
                  <a:schemeClr val="bg1"/>
                </a:solidFill>
              </a:rPr>
              <a:t>API Gateway</a:t>
            </a:r>
            <a:r>
              <a:rPr lang="zh-CN" altLang="en-US" sz="2400" dirty="0">
                <a:solidFill>
                  <a:schemeClr val="bg1"/>
                </a:solidFill>
              </a:rPr>
              <a:t>）</a:t>
            </a:r>
            <a:endParaRPr lang="en-US" altLang="zh-CN" sz="2400" dirty="0">
              <a:solidFill>
                <a:schemeClr val="bg1"/>
              </a:solidFill>
            </a:endParaRPr>
          </a:p>
        </p:txBody>
      </p:sp>
      <p:sp>
        <p:nvSpPr>
          <p:cNvPr id="14" name="Title 3">
            <a:extLst>
              <a:ext uri="{FF2B5EF4-FFF2-40B4-BE49-F238E27FC236}">
                <a16:creationId xmlns:a16="http://schemas.microsoft.com/office/drawing/2014/main" id="{F90F697A-BC42-4223-B4E0-3DA4EEB694E2}"/>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dirty="0">
                <a:solidFill>
                  <a:schemeClr val="bg1"/>
                </a:solidFill>
              </a:rPr>
              <a:t>實作：</a:t>
            </a:r>
            <a:r>
              <a:rPr lang="en-MY" altLang="zh-CN" dirty="0">
                <a:solidFill>
                  <a:schemeClr val="bg1"/>
                </a:solidFill>
              </a:rPr>
              <a:t>Step 1</a:t>
            </a:r>
            <a:endParaRPr lang="en-US" altLang="zh-TW" kern="0" dirty="0">
              <a:solidFill>
                <a:schemeClr val="bg1"/>
              </a:solidFill>
            </a:endParaRPr>
          </a:p>
        </p:txBody>
      </p:sp>
    </p:spTree>
    <p:extLst>
      <p:ext uri="{BB962C8B-B14F-4D97-AF65-F5344CB8AC3E}">
        <p14:creationId xmlns:p14="http://schemas.microsoft.com/office/powerpoint/2010/main" val="3118749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95D2572-A7A0-4901-8CBD-3578CD475AB6}"/>
              </a:ext>
            </a:extLst>
          </p:cNvPr>
          <p:cNvSpPr txBox="1"/>
          <p:nvPr/>
        </p:nvSpPr>
        <p:spPr>
          <a:xfrm>
            <a:off x="800100" y="1401289"/>
            <a:ext cx="10325519" cy="5145063"/>
          </a:xfrm>
          <a:prstGeom prst="rect">
            <a:avLst/>
          </a:prstGeom>
          <a:noFill/>
        </p:spPr>
        <p:txBody>
          <a:bodyPr wrap="square" rtlCol="0">
            <a:spAutoFit/>
          </a:bodyPr>
          <a:lstStyle/>
          <a:p>
            <a:pPr marL="457200" indent="-457200">
              <a:lnSpc>
                <a:spcPct val="200000"/>
              </a:lnSpc>
              <a:buFont typeface="+mj-lt"/>
              <a:buAutoNum type="arabicPeriod" startAt="8"/>
            </a:pPr>
            <a:r>
              <a:rPr lang="zh-CN" altLang="en-US" sz="2400" dirty="0">
                <a:solidFill>
                  <a:schemeClr val="bg1"/>
                </a:solidFill>
              </a:rPr>
              <a:t>到 </a:t>
            </a:r>
            <a:r>
              <a:rPr lang="en-US" altLang="zh-CN" sz="2400" dirty="0">
                <a:solidFill>
                  <a:schemeClr val="bg1"/>
                </a:solidFill>
              </a:rPr>
              <a:t>API Gateway </a:t>
            </a:r>
            <a:r>
              <a:rPr lang="zh-CN" altLang="en-US" sz="2400" dirty="0">
                <a:solidFill>
                  <a:schemeClr val="bg1"/>
                </a:solidFill>
              </a:rPr>
              <a:t>頁面解除 </a:t>
            </a:r>
            <a:r>
              <a:rPr lang="en-MY" altLang="zh-CN" sz="2400" dirty="0">
                <a:solidFill>
                  <a:schemeClr val="bg1"/>
                </a:solidFill>
              </a:rPr>
              <a:t>Lambda Proxy Integration</a:t>
            </a:r>
            <a:endParaRPr lang="en-US" altLang="zh-CN" sz="2400" dirty="0">
              <a:solidFill>
                <a:schemeClr val="bg1"/>
              </a:solidFill>
            </a:endParaRPr>
          </a:p>
          <a:p>
            <a:pPr marL="457200" indent="-457200">
              <a:lnSpc>
                <a:spcPct val="200000"/>
              </a:lnSpc>
              <a:buFont typeface="+mj-lt"/>
              <a:buAutoNum type="arabicPeriod" startAt="8"/>
            </a:pPr>
            <a:r>
              <a:rPr lang="zh-CN" altLang="en-US" sz="2400" dirty="0">
                <a:solidFill>
                  <a:schemeClr val="bg1"/>
                </a:solidFill>
              </a:rPr>
              <a:t>部署 </a:t>
            </a:r>
            <a:r>
              <a:rPr lang="en-US" altLang="zh-CN" sz="2400" dirty="0">
                <a:solidFill>
                  <a:schemeClr val="bg1"/>
                </a:solidFill>
              </a:rPr>
              <a:t>API Gateway</a:t>
            </a:r>
          </a:p>
          <a:p>
            <a:pPr marL="457200" indent="-457200">
              <a:lnSpc>
                <a:spcPct val="200000"/>
              </a:lnSpc>
              <a:buFont typeface="+mj-lt"/>
              <a:buAutoNum type="arabicPeriod" startAt="8"/>
            </a:pPr>
            <a:r>
              <a:rPr lang="zh-CN" altLang="en-US" sz="2400" dirty="0">
                <a:solidFill>
                  <a:schemeClr val="bg1"/>
                </a:solidFill>
              </a:rPr>
              <a:t>回到 </a:t>
            </a:r>
            <a:r>
              <a:rPr lang="en-US" altLang="zh-CN" sz="2400" dirty="0">
                <a:solidFill>
                  <a:schemeClr val="bg1"/>
                </a:solidFill>
              </a:rPr>
              <a:t>Lambda </a:t>
            </a:r>
            <a:r>
              <a:rPr lang="zh-CN" altLang="en-US" sz="2400" dirty="0">
                <a:solidFill>
                  <a:schemeClr val="bg1"/>
                </a:solidFill>
              </a:rPr>
              <a:t>將 </a:t>
            </a:r>
            <a:r>
              <a:rPr lang="en-US" altLang="zh-CN" sz="2400" dirty="0">
                <a:solidFill>
                  <a:schemeClr val="bg1"/>
                </a:solidFill>
              </a:rPr>
              <a:t>API </a:t>
            </a:r>
            <a:r>
              <a:rPr lang="zh-CN" altLang="en-US" sz="2400" dirty="0">
                <a:solidFill>
                  <a:schemeClr val="bg1"/>
                </a:solidFill>
              </a:rPr>
              <a:t>端點與 </a:t>
            </a:r>
            <a:r>
              <a:rPr lang="en-US" altLang="zh-CN" sz="2400" dirty="0">
                <a:solidFill>
                  <a:schemeClr val="bg1"/>
                </a:solidFill>
              </a:rPr>
              <a:t>Telegram Chatbot Token </a:t>
            </a:r>
            <a:r>
              <a:rPr lang="zh-CN" altLang="en-US" sz="2400" dirty="0">
                <a:solidFill>
                  <a:schemeClr val="bg1"/>
                </a:solidFill>
              </a:rPr>
              <a:t>貼在程式碼中</a:t>
            </a:r>
            <a:endParaRPr lang="en-MY" altLang="zh-CN" sz="2400" dirty="0">
              <a:solidFill>
                <a:schemeClr val="bg1"/>
              </a:solidFill>
            </a:endParaRPr>
          </a:p>
          <a:p>
            <a:pPr marL="457200" indent="-457200">
              <a:lnSpc>
                <a:spcPct val="200000"/>
              </a:lnSpc>
              <a:buFont typeface="+mj-lt"/>
              <a:buAutoNum type="arabicPeriod" startAt="8"/>
            </a:pPr>
            <a:r>
              <a:rPr lang="zh-CN" altLang="en-US" sz="2400" dirty="0">
                <a:solidFill>
                  <a:schemeClr val="bg1"/>
                </a:solidFill>
              </a:rPr>
              <a:t>完成 </a:t>
            </a:r>
            <a:r>
              <a:rPr lang="en-US" altLang="zh-CN" sz="2400" dirty="0">
                <a:solidFill>
                  <a:schemeClr val="bg1"/>
                </a:solidFill>
              </a:rPr>
              <a:t>Telegram Chatbot </a:t>
            </a:r>
            <a:r>
              <a:rPr lang="zh-CN" altLang="en-US" sz="2400" dirty="0">
                <a:solidFill>
                  <a:schemeClr val="bg1"/>
                </a:solidFill>
              </a:rPr>
              <a:t>剩餘的主程式</a:t>
            </a:r>
            <a:endParaRPr lang="en-US" altLang="zh-CN" sz="2400" dirty="0">
              <a:solidFill>
                <a:schemeClr val="bg1"/>
              </a:solidFill>
            </a:endParaRPr>
          </a:p>
          <a:p>
            <a:pPr marL="457200" indent="-457200">
              <a:lnSpc>
                <a:spcPct val="200000"/>
              </a:lnSpc>
              <a:buFont typeface="+mj-lt"/>
              <a:buAutoNum type="arabicPeriod" startAt="8"/>
            </a:pPr>
            <a:r>
              <a:rPr lang="zh-CN" altLang="en-US" sz="2400" dirty="0">
                <a:solidFill>
                  <a:schemeClr val="bg1"/>
                </a:solidFill>
              </a:rPr>
              <a:t>建立 </a:t>
            </a:r>
            <a:r>
              <a:rPr lang="en-US" altLang="zh-CN" sz="2400" dirty="0">
                <a:solidFill>
                  <a:schemeClr val="bg1"/>
                </a:solidFill>
              </a:rPr>
              <a:t>Lambda Test Case</a:t>
            </a:r>
          </a:p>
          <a:p>
            <a:pPr marL="457200" indent="-457200">
              <a:lnSpc>
                <a:spcPct val="200000"/>
              </a:lnSpc>
              <a:buFont typeface="+mj-lt"/>
              <a:buAutoNum type="arabicPeriod" startAt="8"/>
            </a:pPr>
            <a:r>
              <a:rPr lang="zh-CN" altLang="en-US" sz="2400" dirty="0">
                <a:solidFill>
                  <a:schemeClr val="bg1"/>
                </a:solidFill>
              </a:rPr>
              <a:t>透過 </a:t>
            </a:r>
            <a:r>
              <a:rPr lang="en-US" altLang="zh-CN" sz="2400" dirty="0">
                <a:solidFill>
                  <a:schemeClr val="bg1"/>
                </a:solidFill>
              </a:rPr>
              <a:t>Telegram Chatbot API </a:t>
            </a:r>
            <a:r>
              <a:rPr lang="zh-CN" altLang="en-US" sz="2400" dirty="0">
                <a:solidFill>
                  <a:schemeClr val="bg1"/>
                </a:solidFill>
              </a:rPr>
              <a:t>獲取自己的 </a:t>
            </a:r>
            <a:r>
              <a:rPr lang="en-US" altLang="zh-CN" sz="2400" dirty="0" err="1">
                <a:solidFill>
                  <a:schemeClr val="bg1"/>
                </a:solidFill>
              </a:rPr>
              <a:t>Chatid</a:t>
            </a:r>
            <a:endParaRPr lang="en-US" altLang="zh-CN" sz="2400" dirty="0">
              <a:solidFill>
                <a:schemeClr val="bg1"/>
              </a:solidFill>
            </a:endParaRPr>
          </a:p>
          <a:p>
            <a:pPr marL="457200" indent="-457200">
              <a:lnSpc>
                <a:spcPct val="200000"/>
              </a:lnSpc>
              <a:buFont typeface="+mj-lt"/>
              <a:buAutoNum type="arabicPeriod" startAt="8"/>
            </a:pPr>
            <a:r>
              <a:rPr lang="zh-CN" altLang="en-US" sz="2400" dirty="0">
                <a:solidFill>
                  <a:schemeClr val="bg1"/>
                </a:solidFill>
              </a:rPr>
              <a:t>最後針對 </a:t>
            </a:r>
            <a:r>
              <a:rPr lang="en-US" altLang="zh-CN" sz="2400" dirty="0">
                <a:solidFill>
                  <a:schemeClr val="bg1"/>
                </a:solidFill>
              </a:rPr>
              <a:t>Lambda </a:t>
            </a:r>
            <a:r>
              <a:rPr lang="zh-CN" altLang="en-US" sz="2400" dirty="0">
                <a:solidFill>
                  <a:schemeClr val="bg1"/>
                </a:solidFill>
              </a:rPr>
              <a:t>與 </a:t>
            </a:r>
            <a:r>
              <a:rPr lang="en-US" altLang="zh-CN" sz="2400" dirty="0">
                <a:solidFill>
                  <a:schemeClr val="bg1"/>
                </a:solidFill>
              </a:rPr>
              <a:t>API Gateway </a:t>
            </a:r>
            <a:r>
              <a:rPr lang="zh-CN" altLang="en-US" sz="2400" dirty="0">
                <a:solidFill>
                  <a:schemeClr val="bg1"/>
                </a:solidFill>
              </a:rPr>
              <a:t>個別進行測試</a:t>
            </a:r>
            <a:endParaRPr lang="en-US" altLang="zh-CN" sz="2400" dirty="0">
              <a:solidFill>
                <a:schemeClr val="bg1"/>
              </a:solidFill>
            </a:endParaRPr>
          </a:p>
        </p:txBody>
      </p:sp>
      <p:sp>
        <p:nvSpPr>
          <p:cNvPr id="14" name="Title 3">
            <a:extLst>
              <a:ext uri="{FF2B5EF4-FFF2-40B4-BE49-F238E27FC236}">
                <a16:creationId xmlns:a16="http://schemas.microsoft.com/office/drawing/2014/main" id="{00F7E249-77BF-4B9D-AB05-C84EC487357F}"/>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dirty="0">
                <a:solidFill>
                  <a:schemeClr val="bg1"/>
                </a:solidFill>
              </a:rPr>
              <a:t>實作：</a:t>
            </a:r>
            <a:r>
              <a:rPr lang="en-MY" altLang="zh-CN" dirty="0">
                <a:solidFill>
                  <a:schemeClr val="bg1"/>
                </a:solidFill>
              </a:rPr>
              <a:t>Step 2</a:t>
            </a:r>
            <a:endParaRPr lang="en-US" altLang="zh-TW" kern="0" dirty="0">
              <a:solidFill>
                <a:schemeClr val="bg1"/>
              </a:solidFill>
            </a:endParaRPr>
          </a:p>
        </p:txBody>
      </p:sp>
    </p:spTree>
    <p:extLst>
      <p:ext uri="{BB962C8B-B14F-4D97-AF65-F5344CB8AC3E}">
        <p14:creationId xmlns:p14="http://schemas.microsoft.com/office/powerpoint/2010/main" val="4163371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406D3A6-0D0B-413B-A519-1EE674C8CA5F}"/>
              </a:ext>
            </a:extLst>
          </p:cNvPr>
          <p:cNvSpPr txBox="1"/>
          <p:nvPr/>
        </p:nvSpPr>
        <p:spPr>
          <a:xfrm>
            <a:off x="6096000" y="684978"/>
            <a:ext cx="5715000" cy="5709107"/>
          </a:xfrm>
          <a:prstGeom prst="rect">
            <a:avLst/>
          </a:prstGeom>
          <a:noFill/>
        </p:spPr>
        <p:txBody>
          <a:bodyPr wrap="square">
            <a:spAutoFit/>
          </a:bodyPr>
          <a:lstStyle/>
          <a:p>
            <a:r>
              <a:rPr lang="zh-TW" altLang="en-US" dirty="0">
                <a:solidFill>
                  <a:schemeClr val="bg1"/>
                </a:solidFill>
              </a:rPr>
              <a:t>{  "update_id": 849935774,  </a:t>
            </a:r>
            <a:endParaRPr lang="en-MY" altLang="zh-TW" dirty="0">
              <a:solidFill>
                <a:schemeClr val="bg1"/>
              </a:solidFill>
            </a:endParaRPr>
          </a:p>
          <a:p>
            <a:r>
              <a:rPr lang="en-MY" altLang="zh-TW" dirty="0">
                <a:solidFill>
                  <a:schemeClr val="bg1"/>
                </a:solidFill>
              </a:rPr>
              <a:t>   </a:t>
            </a:r>
            <a:r>
              <a:rPr lang="zh-TW" altLang="en-US" dirty="0">
                <a:solidFill>
                  <a:schemeClr val="bg1"/>
                </a:solidFill>
              </a:rPr>
              <a:t>"message": {    </a:t>
            </a:r>
            <a:endParaRPr lang="en-MY" altLang="zh-TW" dirty="0">
              <a:solidFill>
                <a:schemeClr val="bg1"/>
              </a:solidFill>
            </a:endParaRPr>
          </a:p>
          <a:p>
            <a:r>
              <a:rPr lang="en-MY" altLang="zh-TW" dirty="0">
                <a:solidFill>
                  <a:schemeClr val="bg1"/>
                </a:solidFill>
              </a:rPr>
              <a:t>       </a:t>
            </a:r>
            <a:r>
              <a:rPr lang="zh-TW" altLang="en-US" dirty="0">
                <a:solidFill>
                  <a:schemeClr val="bg1"/>
                </a:solidFill>
              </a:rPr>
              <a:t>"message_id": 1675,    </a:t>
            </a:r>
            <a:endParaRPr lang="en-MY" altLang="zh-TW" dirty="0">
              <a:solidFill>
                <a:schemeClr val="bg1"/>
              </a:solidFill>
            </a:endParaRPr>
          </a:p>
          <a:p>
            <a:r>
              <a:rPr lang="en-MY" altLang="zh-TW" dirty="0">
                <a:solidFill>
                  <a:schemeClr val="bg1"/>
                </a:solidFill>
              </a:rPr>
              <a:t>       </a:t>
            </a:r>
            <a:r>
              <a:rPr lang="zh-TW" altLang="en-US" dirty="0">
                <a:solidFill>
                  <a:schemeClr val="bg1"/>
                </a:solidFill>
              </a:rPr>
              <a:t>"from": {      </a:t>
            </a:r>
            <a:endParaRPr lang="en-MY" altLang="zh-TW" dirty="0">
              <a:solidFill>
                <a:schemeClr val="bg1"/>
              </a:solidFill>
            </a:endParaRPr>
          </a:p>
          <a:p>
            <a:r>
              <a:rPr lang="en-MY" altLang="zh-TW" dirty="0">
                <a:solidFill>
                  <a:schemeClr val="bg1"/>
                </a:solidFill>
              </a:rPr>
              <a:t>            </a:t>
            </a:r>
            <a:r>
              <a:rPr lang="zh-TW" altLang="en-US" dirty="0">
                <a:solidFill>
                  <a:schemeClr val="bg1"/>
                </a:solidFill>
              </a:rPr>
              <a:t>"id": </a:t>
            </a:r>
            <a:r>
              <a:rPr lang="en-MY" altLang="zh-TW" dirty="0">
                <a:solidFill>
                  <a:srgbClr val="FF0000"/>
                </a:solidFill>
              </a:rPr>
              <a:t>&lt;Chat ID&gt;</a:t>
            </a:r>
            <a:r>
              <a:rPr lang="zh-TW" altLang="en-US" dirty="0">
                <a:solidFill>
                  <a:schemeClr val="bg1"/>
                </a:solidFill>
              </a:rPr>
              <a:t>,      </a:t>
            </a:r>
            <a:endParaRPr lang="en-MY" altLang="zh-TW" dirty="0">
              <a:solidFill>
                <a:schemeClr val="bg1"/>
              </a:solidFill>
            </a:endParaRPr>
          </a:p>
          <a:p>
            <a:r>
              <a:rPr lang="en-MY" altLang="zh-TW" dirty="0">
                <a:solidFill>
                  <a:schemeClr val="bg1"/>
                </a:solidFill>
              </a:rPr>
              <a:t>            </a:t>
            </a:r>
            <a:r>
              <a:rPr lang="zh-TW" altLang="en-US" dirty="0">
                <a:solidFill>
                  <a:schemeClr val="bg1"/>
                </a:solidFill>
              </a:rPr>
              <a:t>"is_bot": false,     </a:t>
            </a:r>
            <a:endParaRPr lang="en-MY" altLang="zh-TW" dirty="0">
              <a:solidFill>
                <a:schemeClr val="bg1"/>
              </a:solidFill>
            </a:endParaRPr>
          </a:p>
          <a:p>
            <a:r>
              <a:rPr lang="en-MY" altLang="zh-TW" dirty="0">
                <a:solidFill>
                  <a:schemeClr val="bg1"/>
                </a:solidFill>
              </a:rPr>
              <a:t>           </a:t>
            </a:r>
            <a:r>
              <a:rPr lang="zh-TW" altLang="en-US" dirty="0">
                <a:solidFill>
                  <a:schemeClr val="bg1"/>
                </a:solidFill>
              </a:rPr>
              <a:t> "first_name": "陳",      </a:t>
            </a:r>
            <a:endParaRPr lang="en-MY" altLang="zh-TW" dirty="0">
              <a:solidFill>
                <a:schemeClr val="bg1"/>
              </a:solidFill>
            </a:endParaRPr>
          </a:p>
          <a:p>
            <a:r>
              <a:rPr lang="en-MY" altLang="zh-TW" dirty="0">
                <a:solidFill>
                  <a:schemeClr val="bg1"/>
                </a:solidFill>
              </a:rPr>
              <a:t>            </a:t>
            </a:r>
            <a:r>
              <a:rPr lang="zh-TW" altLang="en-US" dirty="0">
                <a:solidFill>
                  <a:schemeClr val="bg1"/>
                </a:solidFill>
              </a:rPr>
              <a:t>"last_name": "偉傑",      </a:t>
            </a:r>
            <a:endParaRPr lang="en-MY" altLang="zh-TW" dirty="0">
              <a:solidFill>
                <a:schemeClr val="bg1"/>
              </a:solidFill>
            </a:endParaRPr>
          </a:p>
          <a:p>
            <a:r>
              <a:rPr lang="en-MY" altLang="zh-TW" dirty="0">
                <a:solidFill>
                  <a:schemeClr val="bg1"/>
                </a:solidFill>
              </a:rPr>
              <a:t>            </a:t>
            </a:r>
            <a:r>
              <a:rPr lang="zh-TW" altLang="en-US" dirty="0">
                <a:solidFill>
                  <a:schemeClr val="bg1"/>
                </a:solidFill>
              </a:rPr>
              <a:t>"language_code": "en"    </a:t>
            </a:r>
            <a:endParaRPr lang="en-MY" altLang="zh-TW" dirty="0">
              <a:solidFill>
                <a:schemeClr val="bg1"/>
              </a:solidFill>
            </a:endParaRPr>
          </a:p>
          <a:p>
            <a:r>
              <a:rPr lang="en-MY" altLang="zh-TW" dirty="0">
                <a:solidFill>
                  <a:schemeClr val="bg1"/>
                </a:solidFill>
              </a:rPr>
              <a:t>        </a:t>
            </a:r>
            <a:r>
              <a:rPr lang="zh-TW" altLang="en-US" dirty="0">
                <a:solidFill>
                  <a:schemeClr val="bg1"/>
                </a:solidFill>
              </a:rPr>
              <a:t>},   </a:t>
            </a:r>
            <a:endParaRPr lang="en-MY" altLang="zh-TW" dirty="0">
              <a:solidFill>
                <a:schemeClr val="bg1"/>
              </a:solidFill>
            </a:endParaRPr>
          </a:p>
          <a:p>
            <a:r>
              <a:rPr lang="en-MY" altLang="zh-TW" dirty="0">
                <a:solidFill>
                  <a:schemeClr val="bg1"/>
                </a:solidFill>
              </a:rPr>
              <a:t>       </a:t>
            </a:r>
            <a:r>
              <a:rPr lang="zh-TW" altLang="en-US" dirty="0">
                <a:solidFill>
                  <a:schemeClr val="bg1"/>
                </a:solidFill>
              </a:rPr>
              <a:t> "chat": {      </a:t>
            </a:r>
            <a:endParaRPr lang="en-MY" altLang="zh-TW" dirty="0">
              <a:solidFill>
                <a:schemeClr val="bg1"/>
              </a:solidFill>
            </a:endParaRPr>
          </a:p>
          <a:p>
            <a:r>
              <a:rPr lang="en-MY" altLang="zh-TW" dirty="0">
                <a:solidFill>
                  <a:schemeClr val="bg1"/>
                </a:solidFill>
              </a:rPr>
              <a:t>            </a:t>
            </a:r>
            <a:r>
              <a:rPr lang="zh-TW" altLang="en-US" dirty="0">
                <a:solidFill>
                  <a:schemeClr val="bg1"/>
                </a:solidFill>
              </a:rPr>
              <a:t>"id": </a:t>
            </a:r>
            <a:r>
              <a:rPr lang="en-MY" altLang="zh-TW" dirty="0">
                <a:solidFill>
                  <a:srgbClr val="FF0000"/>
                </a:solidFill>
              </a:rPr>
              <a:t>&lt;Chat ID&gt;</a:t>
            </a:r>
            <a:r>
              <a:rPr lang="zh-TW" altLang="en-US" dirty="0">
                <a:solidFill>
                  <a:schemeClr val="bg1"/>
                </a:solidFill>
              </a:rPr>
              <a:t>,     </a:t>
            </a:r>
            <a:endParaRPr lang="en-MY" altLang="zh-TW" dirty="0">
              <a:solidFill>
                <a:schemeClr val="bg1"/>
              </a:solidFill>
            </a:endParaRPr>
          </a:p>
          <a:p>
            <a:r>
              <a:rPr lang="en-MY" altLang="zh-TW" dirty="0">
                <a:solidFill>
                  <a:schemeClr val="bg1"/>
                </a:solidFill>
              </a:rPr>
              <a:t>           </a:t>
            </a:r>
            <a:r>
              <a:rPr lang="zh-TW" altLang="en-US" dirty="0">
                <a:solidFill>
                  <a:schemeClr val="bg1"/>
                </a:solidFill>
              </a:rPr>
              <a:t> "first_name": "陳",      </a:t>
            </a:r>
            <a:endParaRPr lang="en-MY" altLang="zh-TW" dirty="0">
              <a:solidFill>
                <a:schemeClr val="bg1"/>
              </a:solidFill>
            </a:endParaRPr>
          </a:p>
          <a:p>
            <a:r>
              <a:rPr lang="en-MY" altLang="zh-TW" dirty="0">
                <a:solidFill>
                  <a:schemeClr val="bg1"/>
                </a:solidFill>
              </a:rPr>
              <a:t>            </a:t>
            </a:r>
            <a:r>
              <a:rPr lang="zh-TW" altLang="en-US" dirty="0">
                <a:solidFill>
                  <a:schemeClr val="bg1"/>
                </a:solidFill>
              </a:rPr>
              <a:t>"last_name": "偉傑",      </a:t>
            </a:r>
            <a:endParaRPr lang="en-MY" altLang="zh-TW" dirty="0">
              <a:solidFill>
                <a:schemeClr val="bg1"/>
              </a:solidFill>
            </a:endParaRPr>
          </a:p>
          <a:p>
            <a:r>
              <a:rPr lang="en-MY" altLang="zh-TW" dirty="0">
                <a:solidFill>
                  <a:schemeClr val="bg1"/>
                </a:solidFill>
              </a:rPr>
              <a:t>            </a:t>
            </a:r>
            <a:r>
              <a:rPr lang="zh-TW" altLang="en-US" dirty="0">
                <a:solidFill>
                  <a:schemeClr val="bg1"/>
                </a:solidFill>
              </a:rPr>
              <a:t>"type": "private"    </a:t>
            </a:r>
            <a:endParaRPr lang="en-MY" altLang="zh-TW" dirty="0">
              <a:solidFill>
                <a:schemeClr val="bg1"/>
              </a:solidFill>
            </a:endParaRPr>
          </a:p>
          <a:p>
            <a:r>
              <a:rPr lang="en-MY" altLang="zh-TW" dirty="0">
                <a:solidFill>
                  <a:schemeClr val="bg1"/>
                </a:solidFill>
              </a:rPr>
              <a:t>        </a:t>
            </a:r>
            <a:r>
              <a:rPr lang="zh-TW" altLang="en-US" dirty="0">
                <a:solidFill>
                  <a:schemeClr val="bg1"/>
                </a:solidFill>
              </a:rPr>
              <a:t>},    </a:t>
            </a:r>
            <a:endParaRPr lang="en-MY" altLang="zh-TW" dirty="0">
              <a:solidFill>
                <a:schemeClr val="bg1"/>
              </a:solidFill>
            </a:endParaRPr>
          </a:p>
          <a:p>
            <a:r>
              <a:rPr lang="en-MY" altLang="zh-TW" dirty="0">
                <a:solidFill>
                  <a:schemeClr val="bg1"/>
                </a:solidFill>
              </a:rPr>
              <a:t>         </a:t>
            </a:r>
            <a:r>
              <a:rPr lang="zh-TW" altLang="en-US" dirty="0">
                <a:solidFill>
                  <a:schemeClr val="bg1"/>
                </a:solidFill>
              </a:rPr>
              <a:t>"date": 1592106919,    </a:t>
            </a:r>
            <a:endParaRPr lang="en-MY" altLang="zh-TW" dirty="0">
              <a:solidFill>
                <a:schemeClr val="bg1"/>
              </a:solidFill>
            </a:endParaRPr>
          </a:p>
          <a:p>
            <a:r>
              <a:rPr lang="en-MY" altLang="zh-TW" dirty="0">
                <a:solidFill>
                  <a:schemeClr val="bg1"/>
                </a:solidFill>
              </a:rPr>
              <a:t>         </a:t>
            </a:r>
            <a:r>
              <a:rPr lang="zh-TW" altLang="en-US" dirty="0">
                <a:solidFill>
                  <a:schemeClr val="bg1"/>
                </a:solidFill>
              </a:rPr>
              <a:t>"text": "Hello World!"  </a:t>
            </a:r>
            <a:endParaRPr lang="en-MY" altLang="zh-TW" dirty="0">
              <a:solidFill>
                <a:schemeClr val="bg1"/>
              </a:solidFill>
            </a:endParaRPr>
          </a:p>
          <a:p>
            <a:r>
              <a:rPr lang="en-MY" altLang="zh-TW" dirty="0">
                <a:solidFill>
                  <a:schemeClr val="bg1"/>
                </a:solidFill>
              </a:rPr>
              <a:t>    </a:t>
            </a:r>
            <a:r>
              <a:rPr lang="zh-TW" altLang="en-US" dirty="0">
                <a:solidFill>
                  <a:schemeClr val="bg1"/>
                </a:solidFill>
              </a:rPr>
              <a:t>}</a:t>
            </a:r>
            <a:endParaRPr lang="en-MY" altLang="zh-TW" dirty="0">
              <a:solidFill>
                <a:schemeClr val="bg1"/>
              </a:solidFill>
            </a:endParaRPr>
          </a:p>
          <a:p>
            <a:r>
              <a:rPr lang="zh-TW" altLang="en-US" dirty="0">
                <a:solidFill>
                  <a:schemeClr val="bg1"/>
                </a:solidFill>
              </a:rPr>
              <a:t>}</a:t>
            </a:r>
          </a:p>
        </p:txBody>
      </p:sp>
      <p:sp>
        <p:nvSpPr>
          <p:cNvPr id="13" name="TextBox 12">
            <a:extLst>
              <a:ext uri="{FF2B5EF4-FFF2-40B4-BE49-F238E27FC236}">
                <a16:creationId xmlns:a16="http://schemas.microsoft.com/office/drawing/2014/main" id="{5D2DEDB2-88BE-4DB5-9B5C-BEFBF89439C3}"/>
              </a:ext>
            </a:extLst>
          </p:cNvPr>
          <p:cNvSpPr txBox="1"/>
          <p:nvPr/>
        </p:nvSpPr>
        <p:spPr>
          <a:xfrm>
            <a:off x="834012" y="2028616"/>
            <a:ext cx="4692581" cy="2800767"/>
          </a:xfrm>
          <a:prstGeom prst="rect">
            <a:avLst/>
          </a:prstGeom>
          <a:noFill/>
        </p:spPr>
        <p:txBody>
          <a:bodyPr wrap="square" rtlCol="0">
            <a:spAutoFit/>
          </a:bodyPr>
          <a:lstStyle/>
          <a:p>
            <a:r>
              <a:rPr lang="zh-CN" altLang="en-US" sz="4400" dirty="0">
                <a:solidFill>
                  <a:schemeClr val="bg1"/>
                </a:solidFill>
              </a:rPr>
              <a:t>測試數據</a:t>
            </a:r>
            <a:endParaRPr lang="en-MY" altLang="zh-CN" sz="4400" dirty="0">
              <a:solidFill>
                <a:schemeClr val="bg1"/>
              </a:solidFill>
            </a:endParaRPr>
          </a:p>
          <a:p>
            <a:endParaRPr lang="en-US" altLang="zh-CN" sz="4000" dirty="0">
              <a:solidFill>
                <a:schemeClr val="bg1"/>
              </a:solidFill>
            </a:endParaRPr>
          </a:p>
          <a:p>
            <a:pPr marL="285750" indent="-285750">
              <a:buFontTx/>
              <a:buChar char="-"/>
            </a:pPr>
            <a:r>
              <a:rPr lang="en-MY" altLang="zh-CN" sz="4400" dirty="0">
                <a:solidFill>
                  <a:schemeClr val="bg1"/>
                </a:solidFill>
              </a:rPr>
              <a:t>API Gateway</a:t>
            </a:r>
          </a:p>
          <a:p>
            <a:pPr marL="285750" indent="-285750">
              <a:buFontTx/>
              <a:buChar char="-"/>
            </a:pPr>
            <a:r>
              <a:rPr lang="en-MY" altLang="zh-TW" sz="4400" dirty="0">
                <a:solidFill>
                  <a:schemeClr val="bg1"/>
                </a:solidFill>
              </a:rPr>
              <a:t>Lambda</a:t>
            </a:r>
            <a:endParaRPr lang="zh-TW" altLang="en-US" sz="4400" dirty="0">
              <a:solidFill>
                <a:schemeClr val="bg1"/>
              </a:solidFill>
            </a:endParaRPr>
          </a:p>
        </p:txBody>
      </p:sp>
    </p:spTree>
    <p:extLst>
      <p:ext uri="{BB962C8B-B14F-4D97-AF65-F5344CB8AC3E}">
        <p14:creationId xmlns:p14="http://schemas.microsoft.com/office/powerpoint/2010/main" val="1217902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
        <p:cNvGrpSpPr/>
        <p:nvPr/>
      </p:nvGrpSpPr>
      <p:grpSpPr>
        <a:xfrm>
          <a:off x="0" y="0"/>
          <a:ext cx="0" cy="0"/>
          <a:chOff x="0" y="0"/>
          <a:chExt cx="0" cy="0"/>
        </a:xfrm>
      </p:grpSpPr>
      <p:sp>
        <p:nvSpPr>
          <p:cNvPr id="204" name="Google Shape;204;p14"/>
          <p:cNvSpPr txBox="1"/>
          <p:nvPr/>
        </p:nvSpPr>
        <p:spPr>
          <a:xfrm>
            <a:off x="368300" y="292100"/>
            <a:ext cx="11480800"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5400"/>
              <a:buFont typeface="Arial"/>
              <a:buNone/>
              <a:tabLst/>
              <a:defRPr/>
            </a:pPr>
            <a:r>
              <a:rPr kumimoji="0" lang="en-US" sz="5400" b="0" i="0" u="none" strike="noStrike" kern="0" cap="none" spc="0" normalizeH="0" baseline="0" noProof="0">
                <a:ln>
                  <a:noFill/>
                </a:ln>
                <a:solidFill>
                  <a:srgbClr val="FFFFFF"/>
                </a:solidFill>
                <a:effectLst/>
                <a:uLnTx/>
                <a:uFillTx/>
                <a:latin typeface="Arial"/>
                <a:ea typeface="Arial"/>
                <a:cs typeface="Arial"/>
                <a:sym typeface="Arial"/>
              </a:rPr>
              <a:t>作業 4:</a:t>
            </a:r>
            <a:endParaRPr kumimoji="0" sz="54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05" name="Google Shape;205;p14"/>
          <p:cNvSpPr txBox="1"/>
          <p:nvPr/>
        </p:nvSpPr>
        <p:spPr>
          <a:xfrm>
            <a:off x="355600" y="6011902"/>
            <a:ext cx="11480800" cy="55399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3000" b="0" i="0" u="none" strike="noStrike" kern="0" cap="none" spc="0" normalizeH="0" baseline="0" noProof="0" dirty="0" err="1">
                <a:ln>
                  <a:noFill/>
                </a:ln>
                <a:solidFill>
                  <a:srgbClr val="FFFFFF"/>
                </a:solidFill>
                <a:effectLst/>
                <a:uLnTx/>
                <a:uFillTx/>
                <a:latin typeface="Arial"/>
                <a:ea typeface="Arial"/>
                <a:cs typeface="Arial"/>
                <a:sym typeface="Arial"/>
              </a:rPr>
              <a:t>截止日期</a:t>
            </a:r>
            <a:r>
              <a:rPr kumimoji="0" lang="en-US" sz="3000" b="0" i="0" u="none" strike="noStrike" kern="0" cap="none" spc="0" normalizeH="0" baseline="0" noProof="0" dirty="0">
                <a:ln>
                  <a:noFill/>
                </a:ln>
                <a:solidFill>
                  <a:srgbClr val="FFFFFF"/>
                </a:solidFill>
                <a:effectLst/>
                <a:uLnTx/>
                <a:uFillTx/>
                <a:latin typeface="Arial"/>
                <a:ea typeface="Arial"/>
                <a:cs typeface="Arial"/>
                <a:sym typeface="Arial"/>
              </a:rPr>
              <a:t>：</a:t>
            </a:r>
            <a:r>
              <a:rPr kumimoji="0" lang="en-US" altLang="zh-TW" sz="3000" b="0" i="0" u="none" strike="noStrike" kern="0" cap="none" spc="0" normalizeH="0" baseline="0" noProof="0" dirty="0">
                <a:ln>
                  <a:noFill/>
                </a:ln>
                <a:solidFill>
                  <a:srgbClr val="FFFFFF"/>
                </a:solidFill>
                <a:effectLst/>
                <a:uLnTx/>
                <a:uFillTx/>
                <a:latin typeface="Arial"/>
                <a:ea typeface="Arial"/>
                <a:cs typeface="Arial"/>
                <a:sym typeface="Arial"/>
              </a:rPr>
              <a:t> 2021-04-26 </a:t>
            </a:r>
            <a:r>
              <a:rPr kumimoji="0" lang="zh-CN" altLang="en-US" sz="3000" b="0" i="0" u="none" strike="noStrike" kern="0" cap="none" spc="0" normalizeH="0" baseline="0" noProof="0" dirty="0">
                <a:ln>
                  <a:noFill/>
                </a:ln>
                <a:solidFill>
                  <a:srgbClr val="FFFFFF"/>
                </a:solidFill>
                <a:effectLst/>
                <a:uLnTx/>
                <a:uFillTx/>
                <a:latin typeface="Arial"/>
                <a:ea typeface="Arial"/>
                <a:cs typeface="Arial"/>
                <a:sym typeface="Arial"/>
              </a:rPr>
              <a:t>上課前</a:t>
            </a:r>
            <a:endParaRPr kumimoji="0" sz="30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206" name="Google Shape;206;p14"/>
          <p:cNvSpPr txBox="1"/>
          <p:nvPr/>
        </p:nvSpPr>
        <p:spPr>
          <a:xfrm>
            <a:off x="8534400" y="1859820"/>
            <a:ext cx="3657600" cy="49157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4000"/>
              <a:buFont typeface="Arial"/>
              <a:buNone/>
              <a:tabLst/>
              <a:defRPr/>
            </a:pPr>
            <a:r>
              <a:rPr kumimoji="0" lang="en-US" sz="4000" b="0" i="0" u="none" strike="noStrike" kern="0" cap="none" spc="0" normalizeH="0" baseline="0" noProof="0" dirty="0">
                <a:ln>
                  <a:noFill/>
                </a:ln>
                <a:solidFill>
                  <a:srgbClr val="FFFFFF"/>
                </a:solidFill>
                <a:effectLst/>
                <a:uLnTx/>
                <a:uFillTx/>
                <a:latin typeface="Arial"/>
                <a:ea typeface="Arial"/>
                <a:cs typeface="Arial"/>
                <a:sym typeface="Arial"/>
              </a:rPr>
              <a:t>評分標準</a:t>
            </a: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457200" marR="0" lvl="0" indent="-457200" algn="l" defTabSz="914400" rtl="0" eaLnBrk="1" fontAlgn="auto" latinLnBrk="0" hangingPunct="1">
              <a:lnSpc>
                <a:spcPct val="15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Create API  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ct val="15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Add Layer   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ct val="10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Lambda </a:t>
            </a:r>
            <a:b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b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Function    3%     </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457200" marR="0" lvl="0" indent="-457200" algn="l" defTabSz="914400" rtl="0" eaLnBrk="1" fontAlgn="auto" latinLnBrk="0" hangingPunct="1">
              <a:lnSpc>
                <a:spcPct val="10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Telegram </a:t>
            </a:r>
            <a:b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b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Token       1%</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457200" marR="0" lvl="0" indent="-457200" algn="l" defTabSz="914400" rtl="0" eaLnBrk="1" fontAlgn="auto" latinLnBrk="0" hangingPunct="1">
              <a:lnSpc>
                <a:spcPct val="15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Test Case   2%</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ct val="15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Description 2%</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7" name="Google Shape;207;p14"/>
          <p:cNvSpPr txBox="1"/>
          <p:nvPr/>
        </p:nvSpPr>
        <p:spPr>
          <a:xfrm>
            <a:off x="368300" y="1859820"/>
            <a:ext cx="7874000" cy="319222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4000"/>
              <a:buFont typeface="Arial"/>
              <a:buNone/>
              <a:tabLst/>
              <a:defRPr/>
            </a:pPr>
            <a:r>
              <a:rPr kumimoji="0" lang="en-US" sz="4000" b="0" i="0" u="none" strike="noStrike" kern="0" cap="none" spc="0" normalizeH="0" baseline="0" noProof="0">
                <a:ln>
                  <a:noFill/>
                </a:ln>
                <a:solidFill>
                  <a:srgbClr val="FFFFFF"/>
                </a:solidFill>
                <a:effectLst/>
                <a:uLnTx/>
                <a:uFillTx/>
                <a:latin typeface="Arial"/>
                <a:ea typeface="Arial"/>
                <a:cs typeface="Arial"/>
                <a:sym typeface="Arial"/>
              </a:rPr>
              <a:t>說明</a:t>
            </a:r>
            <a:r>
              <a:rPr kumimoji="0" lang="en-US" sz="2800" b="0" i="0" u="none" strike="noStrike" kern="0" cap="none" spc="0" normalizeH="0" baseline="0" noProof="0">
                <a:ln>
                  <a:noFill/>
                </a:ln>
                <a:solidFill>
                  <a:srgbClr val="FFFFFF"/>
                </a:solidFill>
                <a:effectLst/>
                <a:uLnTx/>
                <a:uFillTx/>
                <a:latin typeface="Arial"/>
                <a:ea typeface="Arial"/>
                <a:cs typeface="Arial"/>
                <a:sym typeface="Arial"/>
              </a:rPr>
              <a:t>：</a:t>
            </a:r>
            <a:endParaRPr kumimoji="0" sz="28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FFFFFF"/>
              </a:buClr>
              <a:buSzPts val="2800"/>
              <a:buFont typeface="Arial"/>
              <a:buNone/>
              <a:tabLst/>
              <a:defRPr/>
            </a:pPr>
            <a:r>
              <a:rPr kumimoji="0" lang="en-US" sz="2800" b="0" i="0" u="none" strike="noStrike" kern="0" cap="none" spc="0" normalizeH="0" baseline="0" noProof="0">
                <a:ln>
                  <a:noFill/>
                </a:ln>
                <a:solidFill>
                  <a:srgbClr val="FFFFFF"/>
                </a:solidFill>
                <a:effectLst/>
                <a:uLnTx/>
                <a:uFillTx/>
                <a:latin typeface="Arial"/>
                <a:ea typeface="Arial"/>
                <a:cs typeface="Arial"/>
                <a:sym typeface="Arial"/>
              </a:rPr>
              <a:t>在完成第 4 堂雲端服務課程後，運用無伺服器框架串接 Telegram Chatbot，並且成功執行 DEMO 文件，達到鸚鵡機器人的效果。</a:t>
            </a:r>
            <a:endParaRPr kumimoji="0" sz="28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FFFFFF"/>
              </a:buClr>
              <a:buSzPts val="2800"/>
              <a:buFont typeface="Arial"/>
              <a:buNone/>
              <a:tabLst/>
              <a:defRPr/>
            </a:pPr>
            <a:r>
              <a:rPr kumimoji="0" lang="en-US" sz="2800" b="0" i="0" u="none" strike="noStrike" kern="0" cap="none" spc="0" normalizeH="0" baseline="0" noProof="0">
                <a:ln>
                  <a:noFill/>
                </a:ln>
                <a:solidFill>
                  <a:srgbClr val="FFFFFF"/>
                </a:solidFill>
                <a:effectLst/>
                <a:uLnTx/>
                <a:uFillTx/>
                <a:latin typeface="Arial"/>
                <a:ea typeface="Arial"/>
                <a:cs typeface="Arial"/>
                <a:sym typeface="Arial"/>
              </a:rPr>
              <a:t>*** 別忘了過程中說明與解釋您的操作步驟。</a:t>
            </a:r>
            <a:endParaRPr kumimoji="0" sz="2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08" name="Google Shape;208;p14"/>
          <p:cNvSpPr txBox="1"/>
          <p:nvPr/>
        </p:nvSpPr>
        <p:spPr>
          <a:xfrm>
            <a:off x="2768600" y="339360"/>
            <a:ext cx="9055100" cy="10772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3200"/>
              <a:buFont typeface="Arial"/>
              <a:buNone/>
              <a:tabLst/>
              <a:defRPr/>
            </a:pPr>
            <a:r>
              <a:rPr kumimoji="0" lang="en-US" sz="3200" b="0" i="0" u="none" strike="noStrike" kern="0" cap="none" spc="0" normalizeH="0" baseline="0" noProof="0">
                <a:ln>
                  <a:noFill/>
                </a:ln>
                <a:solidFill>
                  <a:srgbClr val="FFFFFF"/>
                </a:solidFill>
                <a:effectLst/>
                <a:uLnTx/>
                <a:uFillTx/>
                <a:latin typeface="Arial"/>
                <a:ea typeface="Arial"/>
                <a:cs typeface="Arial"/>
                <a:sym typeface="Arial"/>
              </a:rPr>
              <a:t>Build a Telegram Chatbot using Amazon API Gateway and AWS Lambda</a:t>
            </a:r>
            <a:endParaRPr kumimoji="0" sz="3200" b="0" i="0" u="none" strike="noStrike" kern="0" cap="none" spc="0" normalizeH="0" baseline="0" noProof="0">
              <a:ln>
                <a:noFill/>
              </a:ln>
              <a:solidFill>
                <a:srgbClr val="FFFFFF"/>
              </a:solidFill>
              <a:effectLst/>
              <a:uLnTx/>
              <a:uFillTx/>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2"/>
        <p:cNvGrpSpPr/>
        <p:nvPr/>
      </p:nvGrpSpPr>
      <p:grpSpPr>
        <a:xfrm>
          <a:off x="0" y="0"/>
          <a:ext cx="0" cy="0"/>
          <a:chOff x="0" y="0"/>
          <a:chExt cx="0" cy="0"/>
        </a:xfrm>
      </p:grpSpPr>
      <p:sp>
        <p:nvSpPr>
          <p:cNvPr id="243" name="Google Shape;243;p19"/>
          <p:cNvSpPr txBox="1"/>
          <p:nvPr/>
        </p:nvSpPr>
        <p:spPr>
          <a:xfrm>
            <a:off x="2829810" y="2705725"/>
            <a:ext cx="6532379" cy="181588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8800"/>
              <a:buFont typeface="Arial"/>
              <a:buNone/>
              <a:tabLst/>
              <a:defRPr/>
            </a:pPr>
            <a:r>
              <a:rPr kumimoji="0" lang="en-US" sz="8800" b="1" i="0" u="none" strike="noStrike" kern="0" cap="none" spc="0" normalizeH="0" baseline="0" noProof="0">
                <a:ln>
                  <a:noFill/>
                </a:ln>
                <a:solidFill>
                  <a:srgbClr val="FFFFFF"/>
                </a:solidFill>
                <a:effectLst/>
                <a:uLnTx/>
                <a:uFillTx/>
                <a:latin typeface="Arial"/>
                <a:ea typeface="Arial"/>
                <a:cs typeface="Arial"/>
                <a:sym typeface="Arial"/>
              </a:rPr>
              <a:t>Q &amp; 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2400"/>
              <a:buFont typeface="Arial"/>
              <a:buNone/>
              <a:tabLst/>
              <a:defRPr/>
            </a:pPr>
            <a:r>
              <a:rPr kumimoji="0" lang="en-US" sz="2400" b="1" i="0" u="none" strike="noStrike" kern="0" cap="none" spc="0" normalizeH="0" baseline="0" noProof="0">
                <a:ln>
                  <a:noFill/>
                </a:ln>
                <a:solidFill>
                  <a:srgbClr val="FFFFFF"/>
                </a:solidFill>
                <a:effectLst/>
                <a:uLnTx/>
                <a:uFillTx/>
                <a:latin typeface="Arial"/>
                <a:ea typeface="Arial"/>
                <a:cs typeface="Arial"/>
                <a:sym typeface="Arial"/>
              </a:rPr>
              <a:t>Ideas are worthless unless execution.</a:t>
            </a:r>
            <a:endParaRPr kumimoji="0" sz="2400" b="1" i="0" u="none" strike="noStrike" kern="0" cap="none" spc="0" normalizeH="0" baseline="0" noProof="0">
              <a:ln>
                <a:noFill/>
              </a:ln>
              <a:solidFill>
                <a:srgbClr val="FFFFFF"/>
              </a:solidFill>
              <a:effectLst/>
              <a:uLnTx/>
              <a:uFillTx/>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B996B6-EF9A-471A-AC2C-6F1093713674}"/>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dirty="0">
                <a:solidFill>
                  <a:schemeClr val="bg1"/>
                </a:solidFill>
              </a:rPr>
              <a:t>聊天機器人 </a:t>
            </a:r>
            <a:r>
              <a:rPr lang="en-MY" altLang="zh-CN" dirty="0">
                <a:solidFill>
                  <a:schemeClr val="bg1"/>
                </a:solidFill>
              </a:rPr>
              <a:t>Chatbot</a:t>
            </a:r>
            <a:endParaRPr lang="en-US" kern="0" dirty="0">
              <a:solidFill>
                <a:schemeClr val="bg1"/>
              </a:solidFill>
            </a:endParaRPr>
          </a:p>
        </p:txBody>
      </p:sp>
      <p:sp>
        <p:nvSpPr>
          <p:cNvPr id="7" name="Content Placeholder 2">
            <a:extLst>
              <a:ext uri="{FF2B5EF4-FFF2-40B4-BE49-F238E27FC236}">
                <a16:creationId xmlns:a16="http://schemas.microsoft.com/office/drawing/2014/main" id="{2D0D64AB-01A7-4FFD-AF72-EB779E15AAF1}"/>
              </a:ext>
            </a:extLst>
          </p:cNvPr>
          <p:cNvSpPr txBox="1">
            <a:spLocks/>
          </p:cNvSpPr>
          <p:nvPr/>
        </p:nvSpPr>
        <p:spPr>
          <a:xfrm>
            <a:off x="800099" y="2005993"/>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zh-CN" altLang="en-US" kern="0" dirty="0">
                <a:solidFill>
                  <a:schemeClr val="bg1"/>
                </a:solidFill>
              </a:rPr>
              <a:t>聊天機器人是一種透過自然語言模擬人類，</a:t>
            </a:r>
            <a:endParaRPr lang="en-MY" altLang="zh-CN" kern="0" dirty="0">
              <a:solidFill>
                <a:schemeClr val="bg1"/>
              </a:solidFill>
            </a:endParaRPr>
          </a:p>
          <a:p>
            <a:pPr marL="114300" indent="0">
              <a:buNone/>
            </a:pPr>
            <a:r>
              <a:rPr lang="zh-CN" altLang="en-US" kern="0" dirty="0">
                <a:solidFill>
                  <a:schemeClr val="bg1"/>
                </a:solidFill>
              </a:rPr>
              <a:t>進而與人進行對話的程式。</a:t>
            </a:r>
            <a:endParaRPr lang="en-US" kern="0" dirty="0">
              <a:solidFill>
                <a:schemeClr val="bg1"/>
              </a:solidFill>
            </a:endParaRPr>
          </a:p>
          <a:p>
            <a:r>
              <a:rPr lang="en-US" kern="0" dirty="0">
                <a:solidFill>
                  <a:schemeClr val="bg1"/>
                </a:solidFill>
              </a:rPr>
              <a:t>	</a:t>
            </a:r>
          </a:p>
        </p:txBody>
      </p:sp>
      <p:graphicFrame>
        <p:nvGraphicFramePr>
          <p:cNvPr id="8" name="Diagram 7">
            <a:extLst>
              <a:ext uri="{FF2B5EF4-FFF2-40B4-BE49-F238E27FC236}">
                <a16:creationId xmlns:a16="http://schemas.microsoft.com/office/drawing/2014/main" id="{E1183705-3B5D-4C62-A5AF-EF08FD099BD3}"/>
              </a:ext>
            </a:extLst>
          </p:cNvPr>
          <p:cNvGraphicFramePr/>
          <p:nvPr>
            <p:extLst>
              <p:ext uri="{D42A27DB-BD31-4B8C-83A1-F6EECF244321}">
                <p14:modId xmlns:p14="http://schemas.microsoft.com/office/powerpoint/2010/main" val="3883456939"/>
              </p:ext>
            </p:extLst>
          </p:nvPr>
        </p:nvGraphicFramePr>
        <p:xfrm>
          <a:off x="1291166" y="3822599"/>
          <a:ext cx="9533467" cy="2252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00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063466" y="2705745"/>
            <a:ext cx="8065068" cy="144650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API and HTTP</a:t>
            </a:r>
            <a:endParaRPr kumimoji="0" lang="zh-CN" altLang="en-US" sz="66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10047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8CEB2A09-075C-425F-958A-1E13A1237DF9}"/>
              </a:ext>
            </a:extLst>
          </p:cNvPr>
          <p:cNvSpPr txBox="1">
            <a:spLocks/>
          </p:cNvSpPr>
          <p:nvPr/>
        </p:nvSpPr>
        <p:spPr>
          <a:xfrm>
            <a:off x="959030" y="1617227"/>
            <a:ext cx="10273938"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lnSpc>
                <a:spcPct val="150000"/>
              </a:lnSpc>
              <a:buNone/>
            </a:pPr>
            <a:r>
              <a:rPr lang="en-MY" b="1" kern="0" dirty="0">
                <a:solidFill>
                  <a:srgbClr val="FF0000"/>
                </a:solidFill>
                <a:latin typeface="DengXian" panose="02010600030101010101" pitchFamily="2" charset="-122"/>
                <a:ea typeface="DengXian" panose="02010600030101010101" pitchFamily="2" charset="-122"/>
              </a:rPr>
              <a:t>A</a:t>
            </a:r>
            <a:r>
              <a:rPr lang="en-MY" b="1" kern="0" dirty="0">
                <a:solidFill>
                  <a:schemeClr val="bg1"/>
                </a:solidFill>
                <a:latin typeface="DengXian" panose="02010600030101010101" pitchFamily="2" charset="-122"/>
                <a:ea typeface="DengXian" panose="02010600030101010101" pitchFamily="2" charset="-122"/>
              </a:rPr>
              <a:t>pplication </a:t>
            </a:r>
            <a:r>
              <a:rPr lang="en-MY" b="1" kern="0" dirty="0">
                <a:solidFill>
                  <a:srgbClr val="FF0000"/>
                </a:solidFill>
                <a:latin typeface="DengXian" panose="02010600030101010101" pitchFamily="2" charset="-122"/>
                <a:ea typeface="DengXian" panose="02010600030101010101" pitchFamily="2" charset="-122"/>
              </a:rPr>
              <a:t>P</a:t>
            </a:r>
            <a:r>
              <a:rPr lang="en-MY" b="1" kern="0" dirty="0">
                <a:solidFill>
                  <a:schemeClr val="bg1"/>
                </a:solidFill>
                <a:latin typeface="DengXian" panose="02010600030101010101" pitchFamily="2" charset="-122"/>
                <a:ea typeface="DengXian" panose="02010600030101010101" pitchFamily="2" charset="-122"/>
              </a:rPr>
              <a:t>rogramming </a:t>
            </a:r>
            <a:r>
              <a:rPr lang="en-MY" b="1" kern="0" dirty="0">
                <a:solidFill>
                  <a:srgbClr val="FF0000"/>
                </a:solidFill>
                <a:latin typeface="DengXian" panose="02010600030101010101" pitchFamily="2" charset="-122"/>
                <a:ea typeface="DengXian" panose="02010600030101010101" pitchFamily="2" charset="-122"/>
              </a:rPr>
              <a:t>I</a:t>
            </a:r>
            <a:r>
              <a:rPr lang="en-MY" b="1" kern="0" dirty="0">
                <a:solidFill>
                  <a:schemeClr val="bg1"/>
                </a:solidFill>
                <a:latin typeface="DengXian" panose="02010600030101010101" pitchFamily="2" charset="-122"/>
                <a:ea typeface="DengXian" panose="02010600030101010101" pitchFamily="2" charset="-122"/>
              </a:rPr>
              <a:t>nterface</a:t>
            </a:r>
          </a:p>
          <a:p>
            <a:pPr marL="0" indent="0" algn="ctr">
              <a:lnSpc>
                <a:spcPct val="150000"/>
              </a:lnSpc>
              <a:buNone/>
            </a:pPr>
            <a:r>
              <a:rPr lang="en-US" altLang="zh-TW" kern="0" dirty="0">
                <a:solidFill>
                  <a:schemeClr val="bg1"/>
                </a:solidFill>
                <a:latin typeface="DengXian" panose="02010600030101010101" pitchFamily="2" charset="-122"/>
                <a:ea typeface="DengXian" panose="02010600030101010101" pitchFamily="2" charset="-122"/>
              </a:rPr>
              <a:t>API </a:t>
            </a:r>
            <a:r>
              <a:rPr lang="zh-TW" altLang="en-US" kern="0" dirty="0">
                <a:solidFill>
                  <a:schemeClr val="bg1"/>
                </a:solidFill>
                <a:latin typeface="DengXian" panose="02010600030101010101" pitchFamily="2" charset="-122"/>
                <a:ea typeface="DengXian" panose="02010600030101010101" pitchFamily="2" charset="-122"/>
              </a:rPr>
              <a:t>是指各種軟體組件之間一套明確定義的溝通方法</a:t>
            </a:r>
            <a:endParaRPr lang="en-US" altLang="zh-TW" kern="0" dirty="0">
              <a:solidFill>
                <a:schemeClr val="bg1"/>
              </a:solidFill>
              <a:latin typeface="DengXian" panose="02010600030101010101" pitchFamily="2" charset="-122"/>
              <a:ea typeface="DengXian" panose="02010600030101010101" pitchFamily="2" charset="-122"/>
            </a:endParaRPr>
          </a:p>
          <a:p>
            <a:pPr marL="342900" algn="ctr">
              <a:buFont typeface="Arial" panose="020B0604020202020204" pitchFamily="34" charset="0"/>
              <a:buChar char="•"/>
            </a:pPr>
            <a:endParaRPr lang="en-US" kern="0" dirty="0">
              <a:solidFill>
                <a:schemeClr val="bg1"/>
              </a:solidFill>
            </a:endParaRPr>
          </a:p>
        </p:txBody>
      </p:sp>
      <p:pic>
        <p:nvPicPr>
          <p:cNvPr id="26" name="Picture 2">
            <a:extLst>
              <a:ext uri="{FF2B5EF4-FFF2-40B4-BE49-F238E27FC236}">
                <a16:creationId xmlns:a16="http://schemas.microsoft.com/office/drawing/2014/main" id="{F986D0C7-76A5-42BD-B3DB-0F7242B06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9066" y="3459253"/>
            <a:ext cx="7653867" cy="237887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2FCD71A0-DA49-4AA7-BF49-1FFD26E3E1ED}"/>
              </a:ext>
            </a:extLst>
          </p:cNvPr>
          <p:cNvSpPr txBox="1"/>
          <p:nvPr/>
        </p:nvSpPr>
        <p:spPr>
          <a:xfrm>
            <a:off x="0" y="6704111"/>
            <a:ext cx="12268200" cy="307777"/>
          </a:xfrm>
          <a:prstGeom prst="rect">
            <a:avLst/>
          </a:prstGeom>
          <a:noFill/>
        </p:spPr>
        <p:txBody>
          <a:bodyPr wrap="square" rtlCol="0">
            <a:spAutoFit/>
          </a:bodyPr>
          <a:lstStyle/>
          <a:p>
            <a:pPr algn="r"/>
            <a:r>
              <a:rPr lang="en-MY" altLang="zh-TW" sz="1400" dirty="0">
                <a:solidFill>
                  <a:schemeClr val="bg1"/>
                </a:solidFill>
              </a:rPr>
              <a:t>https://bit.ly/385C20m</a:t>
            </a:r>
            <a:endParaRPr lang="zh-TW" altLang="en-US" sz="1400" dirty="0">
              <a:solidFill>
                <a:schemeClr val="bg1"/>
              </a:solidFill>
            </a:endParaRPr>
          </a:p>
        </p:txBody>
      </p:sp>
      <p:sp>
        <p:nvSpPr>
          <p:cNvPr id="28" name="Title 3">
            <a:extLst>
              <a:ext uri="{FF2B5EF4-FFF2-40B4-BE49-F238E27FC236}">
                <a16:creationId xmlns:a16="http://schemas.microsoft.com/office/drawing/2014/main" id="{E201AD8B-A701-45F5-93C9-D6CDDEDBEFA2}"/>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dirty="0">
                <a:solidFill>
                  <a:schemeClr val="bg1"/>
                </a:solidFill>
              </a:rPr>
              <a:t>應用程式介面 </a:t>
            </a:r>
            <a:r>
              <a:rPr lang="en-US" altLang="zh-TW" dirty="0">
                <a:solidFill>
                  <a:schemeClr val="bg1"/>
                </a:solidFill>
              </a:rPr>
              <a:t>API</a:t>
            </a:r>
            <a:endParaRPr lang="en-US" kern="0" dirty="0">
              <a:solidFill>
                <a:schemeClr val="bg1"/>
              </a:solidFill>
            </a:endParaRPr>
          </a:p>
        </p:txBody>
      </p:sp>
    </p:spTree>
    <p:extLst>
      <p:ext uri="{BB962C8B-B14F-4D97-AF65-F5344CB8AC3E}">
        <p14:creationId xmlns:p14="http://schemas.microsoft.com/office/powerpoint/2010/main" val="14571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18380277-D26B-4ED3-8DD9-49BE86277140}"/>
              </a:ext>
            </a:extLst>
          </p:cNvPr>
          <p:cNvSpPr txBox="1">
            <a:spLocks/>
          </p:cNvSpPr>
          <p:nvPr/>
        </p:nvSpPr>
        <p:spPr>
          <a:xfrm>
            <a:off x="838199" y="1685579"/>
            <a:ext cx="10515601"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lgn="ctr">
              <a:lnSpc>
                <a:spcPct val="150000"/>
              </a:lnSpc>
              <a:buFont typeface="Arial" panose="020B0604020202020204" pitchFamily="34" charset="0"/>
              <a:buChar char="•"/>
            </a:pPr>
            <a:r>
              <a:rPr lang="en-MY" b="1" kern="0" dirty="0">
                <a:solidFill>
                  <a:srgbClr val="FF0000"/>
                </a:solidFill>
                <a:latin typeface="DengXian" panose="02010600030101010101" pitchFamily="2" charset="-122"/>
                <a:ea typeface="DengXian" panose="02010600030101010101" pitchFamily="2" charset="-122"/>
              </a:rPr>
              <a:t>H</a:t>
            </a:r>
            <a:r>
              <a:rPr lang="en-MY" b="1" kern="0" dirty="0">
                <a:solidFill>
                  <a:schemeClr val="bg1"/>
                </a:solidFill>
                <a:latin typeface="DengXian" panose="02010600030101010101" pitchFamily="2" charset="-122"/>
                <a:ea typeface="DengXian" panose="02010600030101010101" pitchFamily="2" charset="-122"/>
              </a:rPr>
              <a:t>yper</a:t>
            </a:r>
            <a:r>
              <a:rPr lang="en-MY" b="1" kern="0" dirty="0">
                <a:solidFill>
                  <a:srgbClr val="FF0000"/>
                </a:solidFill>
                <a:latin typeface="DengXian" panose="02010600030101010101" pitchFamily="2" charset="-122"/>
                <a:ea typeface="DengXian" panose="02010600030101010101" pitchFamily="2" charset="-122"/>
              </a:rPr>
              <a:t>t</a:t>
            </a:r>
            <a:r>
              <a:rPr lang="en-MY" b="1" kern="0" dirty="0">
                <a:solidFill>
                  <a:schemeClr val="bg1"/>
                </a:solidFill>
                <a:latin typeface="DengXian" panose="02010600030101010101" pitchFamily="2" charset="-122"/>
                <a:ea typeface="DengXian" panose="02010600030101010101" pitchFamily="2" charset="-122"/>
              </a:rPr>
              <a:t>ext </a:t>
            </a:r>
            <a:r>
              <a:rPr lang="en-MY" b="1" kern="0" dirty="0">
                <a:solidFill>
                  <a:srgbClr val="FF0000"/>
                </a:solidFill>
                <a:latin typeface="DengXian" panose="02010600030101010101" pitchFamily="2" charset="-122"/>
                <a:ea typeface="DengXian" panose="02010600030101010101" pitchFamily="2" charset="-122"/>
              </a:rPr>
              <a:t>T</a:t>
            </a:r>
            <a:r>
              <a:rPr lang="en-MY" b="1" kern="0" dirty="0">
                <a:solidFill>
                  <a:schemeClr val="bg1"/>
                </a:solidFill>
                <a:latin typeface="DengXian" panose="02010600030101010101" pitchFamily="2" charset="-122"/>
                <a:ea typeface="DengXian" panose="02010600030101010101" pitchFamily="2" charset="-122"/>
              </a:rPr>
              <a:t>ransfer </a:t>
            </a:r>
            <a:r>
              <a:rPr lang="en-MY" b="1" kern="0" dirty="0">
                <a:solidFill>
                  <a:srgbClr val="FF0000"/>
                </a:solidFill>
                <a:latin typeface="DengXian" panose="02010600030101010101" pitchFamily="2" charset="-122"/>
                <a:ea typeface="DengXian" panose="02010600030101010101" pitchFamily="2" charset="-122"/>
              </a:rPr>
              <a:t>P</a:t>
            </a:r>
            <a:r>
              <a:rPr lang="en-MY" b="1" kern="0" dirty="0">
                <a:solidFill>
                  <a:schemeClr val="bg1"/>
                </a:solidFill>
                <a:latin typeface="DengXian" panose="02010600030101010101" pitchFamily="2" charset="-122"/>
                <a:ea typeface="DengXian" panose="02010600030101010101" pitchFamily="2" charset="-122"/>
              </a:rPr>
              <a:t>rotocol</a:t>
            </a:r>
            <a:endParaRPr lang="en-MY" kern="0" dirty="0">
              <a:solidFill>
                <a:schemeClr val="bg1"/>
              </a:solidFill>
              <a:latin typeface="DengXian" panose="02010600030101010101" pitchFamily="2" charset="-122"/>
              <a:ea typeface="DengXian" panose="02010600030101010101" pitchFamily="2" charset="-122"/>
            </a:endParaRPr>
          </a:p>
          <a:p>
            <a:pPr marL="342900" algn="ctr">
              <a:lnSpc>
                <a:spcPct val="100000"/>
              </a:lnSpc>
              <a:buFont typeface="Arial" panose="020B0604020202020204" pitchFamily="34" charset="0"/>
              <a:buChar char="•"/>
            </a:pPr>
            <a:r>
              <a:rPr lang="en-US" altLang="zh-CN" kern="0" dirty="0">
                <a:solidFill>
                  <a:schemeClr val="bg1"/>
                </a:solidFill>
                <a:latin typeface="DengXian" panose="02010600030101010101" pitchFamily="2" charset="-122"/>
                <a:ea typeface="DengXian" panose="02010600030101010101" pitchFamily="2" charset="-122"/>
              </a:rPr>
              <a:t>HTTP </a:t>
            </a:r>
            <a:r>
              <a:rPr lang="zh-CN" altLang="en-US" kern="0" dirty="0">
                <a:solidFill>
                  <a:schemeClr val="bg1"/>
                </a:solidFill>
                <a:latin typeface="DengXian" panose="02010600030101010101" pitchFamily="2" charset="-122"/>
                <a:ea typeface="DengXian" panose="02010600030101010101" pitchFamily="2" charset="-122"/>
              </a:rPr>
              <a:t>客戶端（用戶）通過網址向 </a:t>
            </a:r>
            <a:r>
              <a:rPr lang="en-US" altLang="zh-CN" kern="0" dirty="0">
                <a:solidFill>
                  <a:schemeClr val="bg1"/>
                </a:solidFill>
                <a:latin typeface="DengXian" panose="02010600030101010101" pitchFamily="2" charset="-122"/>
                <a:ea typeface="DengXian" panose="02010600030101010101" pitchFamily="2" charset="-122"/>
              </a:rPr>
              <a:t>HTTP </a:t>
            </a:r>
            <a:r>
              <a:rPr lang="zh-CN" altLang="en-US" kern="0" dirty="0">
                <a:solidFill>
                  <a:schemeClr val="bg1"/>
                </a:solidFill>
                <a:latin typeface="DengXian" panose="02010600030101010101" pitchFamily="2" charset="-122"/>
                <a:ea typeface="DengXian" panose="02010600030101010101" pitchFamily="2" charset="-122"/>
              </a:rPr>
              <a:t>服務端（</a:t>
            </a:r>
            <a:r>
              <a:rPr lang="en-US" altLang="zh-CN" kern="0" dirty="0">
                <a:solidFill>
                  <a:schemeClr val="bg1"/>
                </a:solidFill>
                <a:latin typeface="DengXian" panose="02010600030101010101" pitchFamily="2" charset="-122"/>
                <a:ea typeface="DengXian" panose="02010600030101010101" pitchFamily="2" charset="-122"/>
              </a:rPr>
              <a:t>Web </a:t>
            </a:r>
            <a:r>
              <a:rPr lang="zh-CN" altLang="en-US" kern="0" dirty="0">
                <a:solidFill>
                  <a:schemeClr val="bg1"/>
                </a:solidFill>
                <a:latin typeface="DengXian" panose="02010600030101010101" pitchFamily="2" charset="-122"/>
                <a:ea typeface="DengXian" panose="02010600030101010101" pitchFamily="2" charset="-122"/>
              </a:rPr>
              <a:t>伺服器）傳送所有請求，根據接收到的請求後，向客戶端傳送響應資訊。</a:t>
            </a:r>
            <a:endParaRPr lang="en-US" kern="0" dirty="0">
              <a:solidFill>
                <a:schemeClr val="bg1"/>
              </a:solidFill>
            </a:endParaRPr>
          </a:p>
        </p:txBody>
      </p:sp>
      <p:pic>
        <p:nvPicPr>
          <p:cNvPr id="15" name="Picture 4">
            <a:extLst>
              <a:ext uri="{FF2B5EF4-FFF2-40B4-BE49-F238E27FC236}">
                <a16:creationId xmlns:a16="http://schemas.microsoft.com/office/drawing/2014/main" id="{A19C5B10-C344-4D11-918B-C2FB5AFB3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6" y="4000585"/>
            <a:ext cx="10067925" cy="1895475"/>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3">
            <a:extLst>
              <a:ext uri="{FF2B5EF4-FFF2-40B4-BE49-F238E27FC236}">
                <a16:creationId xmlns:a16="http://schemas.microsoft.com/office/drawing/2014/main" id="{683769F8-26EF-41D7-951C-166333888B8C}"/>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zh-CN" altLang="en-US" dirty="0">
                <a:solidFill>
                  <a:schemeClr val="bg1"/>
                </a:solidFill>
              </a:rPr>
              <a:t>超文本傳輸協議 </a:t>
            </a:r>
            <a:r>
              <a:rPr lang="en-US" altLang="zh-TW" dirty="0">
                <a:solidFill>
                  <a:schemeClr val="bg1"/>
                </a:solidFill>
              </a:rPr>
              <a:t>HTTP</a:t>
            </a:r>
            <a:endParaRPr lang="en-US" kern="0" dirty="0">
              <a:solidFill>
                <a:schemeClr val="bg1"/>
              </a:solidFill>
            </a:endParaRPr>
          </a:p>
        </p:txBody>
      </p:sp>
    </p:spTree>
    <p:extLst>
      <p:ext uri="{BB962C8B-B14F-4D97-AF65-F5344CB8AC3E}">
        <p14:creationId xmlns:p14="http://schemas.microsoft.com/office/powerpoint/2010/main" val="30294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D36A8B3-ED51-4363-BC96-D4964B4E6E0A}"/>
              </a:ext>
            </a:extLst>
          </p:cNvPr>
          <p:cNvSpPr/>
          <p:nvPr/>
        </p:nvSpPr>
        <p:spPr>
          <a:xfrm>
            <a:off x="478003" y="4185953"/>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HEAD</a:t>
            </a:r>
            <a:endParaRPr lang="zh-TW" altLang="en-US" b="1" dirty="0">
              <a:solidFill>
                <a:schemeClr val="bg1"/>
              </a:solidFill>
            </a:endParaRPr>
          </a:p>
        </p:txBody>
      </p:sp>
      <p:sp>
        <p:nvSpPr>
          <p:cNvPr id="5" name="Rectangle: Rounded Corners 4">
            <a:extLst>
              <a:ext uri="{FF2B5EF4-FFF2-40B4-BE49-F238E27FC236}">
                <a16:creationId xmlns:a16="http://schemas.microsoft.com/office/drawing/2014/main" id="{4D0CB106-7005-4FB2-ACEE-56ECD233DDD4}"/>
              </a:ext>
            </a:extLst>
          </p:cNvPr>
          <p:cNvSpPr/>
          <p:nvPr/>
        </p:nvSpPr>
        <p:spPr>
          <a:xfrm>
            <a:off x="2899470" y="4185953"/>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CONNECT</a:t>
            </a:r>
            <a:endParaRPr lang="zh-TW" altLang="en-US" b="1" dirty="0">
              <a:solidFill>
                <a:schemeClr val="bg1"/>
              </a:solidFill>
            </a:endParaRPr>
          </a:p>
        </p:txBody>
      </p:sp>
      <p:sp>
        <p:nvSpPr>
          <p:cNvPr id="6" name="Rectangle: Rounded Corners 5">
            <a:extLst>
              <a:ext uri="{FF2B5EF4-FFF2-40B4-BE49-F238E27FC236}">
                <a16:creationId xmlns:a16="http://schemas.microsoft.com/office/drawing/2014/main" id="{BDE49A6B-50BD-4B97-9D47-F033ED5EA2F2}"/>
              </a:ext>
            </a:extLst>
          </p:cNvPr>
          <p:cNvSpPr/>
          <p:nvPr/>
        </p:nvSpPr>
        <p:spPr>
          <a:xfrm>
            <a:off x="3743314" y="2480734"/>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POST</a:t>
            </a:r>
            <a:endParaRPr lang="zh-TW" altLang="en-US" b="1" dirty="0">
              <a:solidFill>
                <a:schemeClr val="bg1"/>
              </a:solidFill>
            </a:endParaRPr>
          </a:p>
        </p:txBody>
      </p:sp>
      <p:sp>
        <p:nvSpPr>
          <p:cNvPr id="7" name="Rectangle: Rounded Corners 6">
            <a:extLst>
              <a:ext uri="{FF2B5EF4-FFF2-40B4-BE49-F238E27FC236}">
                <a16:creationId xmlns:a16="http://schemas.microsoft.com/office/drawing/2014/main" id="{924D7196-BB65-4289-B442-A3EDA2C83F17}"/>
              </a:ext>
            </a:extLst>
          </p:cNvPr>
          <p:cNvSpPr/>
          <p:nvPr/>
        </p:nvSpPr>
        <p:spPr>
          <a:xfrm>
            <a:off x="10163871" y="4178514"/>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PATCH</a:t>
            </a:r>
            <a:endParaRPr lang="zh-TW" altLang="en-US" b="1" dirty="0">
              <a:solidFill>
                <a:schemeClr val="bg1"/>
              </a:solidFill>
            </a:endParaRPr>
          </a:p>
        </p:txBody>
      </p:sp>
      <p:sp>
        <p:nvSpPr>
          <p:cNvPr id="8" name="Rectangle: Rounded Corners 7">
            <a:extLst>
              <a:ext uri="{FF2B5EF4-FFF2-40B4-BE49-F238E27FC236}">
                <a16:creationId xmlns:a16="http://schemas.microsoft.com/office/drawing/2014/main" id="{F6DDFB9B-9A16-491E-9647-B8611C87E2F6}"/>
              </a:ext>
            </a:extLst>
          </p:cNvPr>
          <p:cNvSpPr/>
          <p:nvPr/>
        </p:nvSpPr>
        <p:spPr>
          <a:xfrm>
            <a:off x="7742404" y="4185953"/>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TRACE</a:t>
            </a:r>
            <a:endParaRPr lang="zh-TW" altLang="en-US" b="1" dirty="0">
              <a:solidFill>
                <a:schemeClr val="bg1"/>
              </a:solidFill>
            </a:endParaRPr>
          </a:p>
        </p:txBody>
      </p:sp>
      <p:sp>
        <p:nvSpPr>
          <p:cNvPr id="9" name="Rectangle: Rounded Corners 8">
            <a:extLst>
              <a:ext uri="{FF2B5EF4-FFF2-40B4-BE49-F238E27FC236}">
                <a16:creationId xmlns:a16="http://schemas.microsoft.com/office/drawing/2014/main" id="{0F5A683A-DCEF-4D5C-871F-F321A51D3868}"/>
              </a:ext>
            </a:extLst>
          </p:cNvPr>
          <p:cNvSpPr/>
          <p:nvPr/>
        </p:nvSpPr>
        <p:spPr>
          <a:xfrm>
            <a:off x="5320937" y="4185953"/>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OPTIONS</a:t>
            </a:r>
            <a:endParaRPr lang="zh-TW" altLang="en-US" b="1" dirty="0">
              <a:solidFill>
                <a:schemeClr val="bg1"/>
              </a:solidFill>
            </a:endParaRPr>
          </a:p>
        </p:txBody>
      </p:sp>
      <p:sp>
        <p:nvSpPr>
          <p:cNvPr id="10" name="Rectangle: Rounded Corners 9">
            <a:extLst>
              <a:ext uri="{FF2B5EF4-FFF2-40B4-BE49-F238E27FC236}">
                <a16:creationId xmlns:a16="http://schemas.microsoft.com/office/drawing/2014/main" id="{B674AE04-2EC8-43A1-9E77-08CA362CB186}"/>
              </a:ext>
            </a:extLst>
          </p:cNvPr>
          <p:cNvSpPr/>
          <p:nvPr/>
        </p:nvSpPr>
        <p:spPr>
          <a:xfrm>
            <a:off x="9274869" y="2480734"/>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DELETE</a:t>
            </a:r>
            <a:endParaRPr lang="zh-TW" altLang="en-US" b="1" dirty="0">
              <a:solidFill>
                <a:schemeClr val="bg1"/>
              </a:solidFill>
            </a:endParaRPr>
          </a:p>
        </p:txBody>
      </p:sp>
      <p:sp>
        <p:nvSpPr>
          <p:cNvPr id="11" name="Rectangle: Rounded Corners 10">
            <a:extLst>
              <a:ext uri="{FF2B5EF4-FFF2-40B4-BE49-F238E27FC236}">
                <a16:creationId xmlns:a16="http://schemas.microsoft.com/office/drawing/2014/main" id="{47E095FD-3824-4B91-AA76-474331E08F5C}"/>
              </a:ext>
            </a:extLst>
          </p:cNvPr>
          <p:cNvSpPr/>
          <p:nvPr/>
        </p:nvSpPr>
        <p:spPr>
          <a:xfrm>
            <a:off x="6509091" y="2480734"/>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PUT</a:t>
            </a:r>
            <a:endParaRPr lang="zh-TW" altLang="en-US" b="1" dirty="0">
              <a:solidFill>
                <a:schemeClr val="bg1"/>
              </a:solidFill>
            </a:endParaRPr>
          </a:p>
        </p:txBody>
      </p:sp>
      <p:sp>
        <p:nvSpPr>
          <p:cNvPr id="12" name="Rectangle: Rounded Corners 11">
            <a:extLst>
              <a:ext uri="{FF2B5EF4-FFF2-40B4-BE49-F238E27FC236}">
                <a16:creationId xmlns:a16="http://schemas.microsoft.com/office/drawing/2014/main" id="{3B1C11CB-2963-402C-BFEA-ECB16C64C919}"/>
              </a:ext>
            </a:extLst>
          </p:cNvPr>
          <p:cNvSpPr/>
          <p:nvPr/>
        </p:nvSpPr>
        <p:spPr>
          <a:xfrm>
            <a:off x="977537" y="2480734"/>
            <a:ext cx="1811866" cy="948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GET</a:t>
            </a:r>
            <a:endParaRPr lang="zh-TW" altLang="en-US" b="1" dirty="0">
              <a:solidFill>
                <a:schemeClr val="bg1"/>
              </a:solidFill>
            </a:endParaRPr>
          </a:p>
        </p:txBody>
      </p:sp>
      <p:sp>
        <p:nvSpPr>
          <p:cNvPr id="13" name="Title 3">
            <a:extLst>
              <a:ext uri="{FF2B5EF4-FFF2-40B4-BE49-F238E27FC236}">
                <a16:creationId xmlns:a16="http://schemas.microsoft.com/office/drawing/2014/main" id="{30906F86-9815-4F63-AECE-397708868AA7}"/>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TW" kern="0" dirty="0">
                <a:solidFill>
                  <a:schemeClr val="bg1"/>
                </a:solidFill>
              </a:rPr>
              <a:t>HTTP </a:t>
            </a:r>
            <a:r>
              <a:rPr lang="zh-CN" altLang="en-US" kern="0" dirty="0">
                <a:solidFill>
                  <a:schemeClr val="bg1"/>
                </a:solidFill>
              </a:rPr>
              <a:t>的溝通方法</a:t>
            </a:r>
            <a:endParaRPr lang="en-US" altLang="zh-TW" kern="0" dirty="0">
              <a:solidFill>
                <a:schemeClr val="bg1"/>
              </a:solidFill>
            </a:endParaRPr>
          </a:p>
        </p:txBody>
      </p:sp>
    </p:spTree>
    <p:extLst>
      <p:ext uri="{BB962C8B-B14F-4D97-AF65-F5344CB8AC3E}">
        <p14:creationId xmlns:p14="http://schemas.microsoft.com/office/powerpoint/2010/main" val="178924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063466" y="2274858"/>
            <a:ext cx="8065068" cy="2308284"/>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7200" b="1" i="0" u="none" strike="noStrike" kern="0" cap="none" spc="0" normalizeH="0" baseline="0" noProof="0" dirty="0">
                <a:ln>
                  <a:noFill/>
                </a:ln>
                <a:solidFill>
                  <a:srgbClr val="FFFFFF"/>
                </a:solidFill>
                <a:effectLst/>
                <a:uLnTx/>
                <a:uFillTx/>
                <a:latin typeface="Arial"/>
                <a:ea typeface="Arial"/>
                <a:cs typeface="Arial"/>
                <a:sym typeface="Arial"/>
              </a:rPr>
              <a:t>API Gateway and AWS Lambda</a:t>
            </a:r>
            <a:endParaRPr kumimoji="0" lang="zh-CN" altLang="en-US" sz="54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787702121"/>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2701</Words>
  <Application>Microsoft Office PowerPoint</Application>
  <PresentationFormat>Widescreen</PresentationFormat>
  <Paragraphs>332</Paragraphs>
  <Slides>37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DengXian</vt:lpstr>
      <vt:lpstr>DengXian Light</vt:lpstr>
      <vt:lpstr>Google Sans</vt:lpstr>
      <vt:lpstr>sohne</vt:lpstr>
      <vt:lpstr>Arial</vt:lpstr>
      <vt:lpstr>Calibri</vt:lpstr>
      <vt:lpstr>Calibri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Amazon  API Gateway</vt:lpstr>
      <vt:lpstr>AWS Lambda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Diabolo Jie</dc:creator>
  <cp:lastModifiedBy>Diabolo Jie</cp:lastModifiedBy>
  <cp:revision>71</cp:revision>
  <dcterms:created xsi:type="dcterms:W3CDTF">2021-03-08T02:41:52Z</dcterms:created>
  <dcterms:modified xsi:type="dcterms:W3CDTF">2021-03-28T05:07:30Z</dcterms:modified>
</cp:coreProperties>
</file>