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63" r:id="rId4"/>
    <p:sldId id="259" r:id="rId5"/>
    <p:sldId id="296" r:id="rId6"/>
    <p:sldId id="299" r:id="rId7"/>
    <p:sldId id="295" r:id="rId8"/>
    <p:sldId id="264" r:id="rId9"/>
    <p:sldId id="261" r:id="rId10"/>
    <p:sldId id="305" r:id="rId11"/>
    <p:sldId id="308" r:id="rId12"/>
    <p:sldId id="283" r:id="rId13"/>
    <p:sldId id="280" r:id="rId14"/>
    <p:sldId id="297" r:id="rId15"/>
    <p:sldId id="300" r:id="rId16"/>
    <p:sldId id="298" r:id="rId17"/>
    <p:sldId id="301" r:id="rId18"/>
    <p:sldId id="302" r:id="rId19"/>
    <p:sldId id="303" r:id="rId20"/>
    <p:sldId id="304" r:id="rId21"/>
    <p:sldId id="306" r:id="rId22"/>
    <p:sldId id="307" r:id="rId23"/>
    <p:sldId id="309" r:id="rId24"/>
    <p:sldId id="310" r:id="rId25"/>
    <p:sldId id="267" r:id="rId26"/>
    <p:sldId id="29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89905" autoAdjust="0"/>
  </p:normalViewPr>
  <p:slideViewPr>
    <p:cSldViewPr snapToGrid="0">
      <p:cViewPr varScale="1">
        <p:scale>
          <a:sx n="115" d="100"/>
          <a:sy n="115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5543F-1644-4562-94D8-2049F518984C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0C7E-93F1-494F-A176-B051778CD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6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https://admin.sli.do/event/sgs8d64p/polls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60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66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7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43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86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45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4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0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80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0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3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4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4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22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5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0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805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fx5ev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app.sli.do/event/hux1uc5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fulangle.com/post/96/aws-ec2-install-linux-apache-mysql-php-phpmyadmin-lamp-stack-ubuntu-18-04" TargetMode="External"/><Relationship Id="rId2" Type="http://schemas.openxmlformats.org/officeDocument/2006/relationships/hyperlink" Target="https://docs.aws.amazon.com/AWSEC2/latest/UserGuide/ec2-lamp-amazon-linux-2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managing-users.html" TargetMode="External"/><Relationship Id="rId2" Type="http://schemas.openxmlformats.org/officeDocument/2006/relationships/hyperlink" Target="https://docs.aws.amazon.com/opsworks/latest/userguide/workingcookbook-extend-cr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aws.cn/ec2/instance-types/?nc1=h_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pload.wikimedia.org/wikipedia/commons/1/1b/Linux_Distribution_Timeline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gen.com/download-putty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ux-commands/#:~:text=Linux%20is%20a%20Unix%2DLike,Unix%20commands%20are%20case%2Dsensitive." TargetMode="External"/><Relationship Id="rId2" Type="http://schemas.openxmlformats.org/officeDocument/2006/relationships/hyperlink" Target="https://linux.vbird.org/linux_basic/redhat6.1/linux_06comman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AWSEC2/latest/UserGuide/ec2-tutoria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雲端運算服務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、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金融科技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20210315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434" y="4412974"/>
            <a:ext cx="506308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陳偉傑（巨資四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A）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sefx5ever@gmail.com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Slido</a:t>
            </a:r>
            <a:r>
              <a:rPr lang="zh-CN" altLang="en-US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lang="en-MY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https://app.sli.do/event/hux1uc5m</a:t>
            </a:r>
            <a:r>
              <a:rPr lang="en-MY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DBB1-0480-4BA0-912B-04F4B03D7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91" y="4625774"/>
            <a:ext cx="1485448" cy="148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file system hierarchy v1.0 – blackMORE Ops">
            <a:extLst>
              <a:ext uri="{FF2B5EF4-FFF2-40B4-BE49-F238E27FC236}">
                <a16:creationId xmlns:a16="http://schemas.microsoft.com/office/drawing/2014/main" id="{0D599254-776C-48BB-8D7F-DF1D93C3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4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7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2E84DA-B32B-41E4-93F8-BBC19A6584BC}"/>
              </a:ext>
            </a:extLst>
          </p:cNvPr>
          <p:cNvSpPr txBox="1">
            <a:spLocks/>
          </p:cNvSpPr>
          <p:nvPr/>
        </p:nvSpPr>
        <p:spPr>
          <a:xfrm>
            <a:off x="1204851" y="1311238"/>
            <a:ext cx="9619093" cy="128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kern="0" dirty="0">
                <a:solidFill>
                  <a:schemeClr val="bg1"/>
                </a:solidFill>
                <a:latin typeface="+mj-lt"/>
              </a:rPr>
              <a:t>Linux Command</a:t>
            </a:r>
            <a:endParaRPr lang="en-US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311C35C-A1E6-47CC-AFE3-B3A4776F5FA1}"/>
              </a:ext>
            </a:extLst>
          </p:cNvPr>
          <p:cNvSpPr txBox="1">
            <a:spLocks/>
          </p:cNvSpPr>
          <p:nvPr/>
        </p:nvSpPr>
        <p:spPr>
          <a:xfrm>
            <a:off x="1713190" y="3052644"/>
            <a:ext cx="3468410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cd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ls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mkdir</a:t>
            </a: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touch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echo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cat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vim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26006-5B43-4A79-B1F9-FFCEB36241B1}"/>
              </a:ext>
            </a:extLst>
          </p:cNvPr>
          <p:cNvSpPr txBox="1">
            <a:spLocks/>
          </p:cNvSpPr>
          <p:nvPr/>
        </p:nvSpPr>
        <p:spPr>
          <a:xfrm>
            <a:off x="6539288" y="3052644"/>
            <a:ext cx="3468410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nano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rmdir</a:t>
            </a: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rm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cp(rename / copy)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man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62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1351528"/>
            <a:ext cx="653237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Amazon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EC2 with LAMP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12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指一組通常一起使用來執行動態網站或者伺服器的自由軟體名稱。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由於這些組合項目廉價普遍，因此在組合開始興起後，成為一個具有活力的“解決方案包”。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LAMP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解決方案包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0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95E893B-8573-46E1-BAD8-2AA1DCAB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9" y="165847"/>
            <a:ext cx="11602322" cy="65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3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ing the new Serverless LAMP stack | AWS Compute Blog">
            <a:extLst>
              <a:ext uri="{FF2B5EF4-FFF2-40B4-BE49-F238E27FC236}">
                <a16:creationId xmlns:a16="http://schemas.microsoft.com/office/drawing/2014/main" id="{3F8A1383-92A0-452E-BA51-E32905CF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363"/>
            <a:ext cx="12192000" cy="4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4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  <a:hlinkClick r:id="rId2"/>
              </a:rPr>
              <a:t>Linux 2</a:t>
            </a:r>
            <a:endParaRPr kumimoji="0" lang="en-MY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  <a:hlinkClick r:id="rId3"/>
              </a:rPr>
              <a:t>Ubuntu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01" y="127580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Amazon EC2 with LAMP Tutorial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10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1351528"/>
            <a:ext cx="653237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Upload </a:t>
            </a: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file/folder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 EC2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69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Git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SCP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…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Amazon EC2 with LAMP Tutorial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92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10335374" cy="311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$ 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sudo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yum install git –y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$ git clone &lt;web URL&gt;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MY" altLang="zh-TW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Example: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git clone https://github.com/sefx5ever/SCU_Cloud_Computing_with_Fintech.git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Git in EC2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08DF-7F46-479C-8E1D-B8C4E945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64" y="2174868"/>
            <a:ext cx="2897519" cy="2889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07CC-9518-45F4-B113-3290A0416075}"/>
              </a:ext>
            </a:extLst>
          </p:cNvPr>
          <p:cNvSpPr/>
          <p:nvPr/>
        </p:nvSpPr>
        <p:spPr>
          <a:xfrm>
            <a:off x="10004611" y="3088341"/>
            <a:ext cx="340659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8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F679D-3BC0-40C1-A267-BEE632EBA9C0}"/>
              </a:ext>
            </a:extLst>
          </p:cNvPr>
          <p:cNvSpPr txBox="1"/>
          <p:nvPr/>
        </p:nvSpPr>
        <p:spPr>
          <a:xfrm>
            <a:off x="602672" y="602673"/>
            <a:ext cx="9247909" cy="525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sz="3600" dirty="0">
                <a:solidFill>
                  <a:schemeClr val="bg1"/>
                </a:solidFill>
              </a:rPr>
              <a:t>Agenda</a:t>
            </a:r>
          </a:p>
          <a:p>
            <a:endParaRPr lang="en-MY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Amazon EC2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Linux Command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Amazon EC2 with LAMP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Upload a folder/file to EC2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AWS Amplify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3"/>
            <a:ext cx="9621742" cy="315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$ 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scp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-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i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&lt;PEM file directory&gt; &lt;FILE to transfer&gt; &lt;user&gt;@&lt;host IP&gt;:&lt;DIRECTORY to save file&gt;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altLang="zh-TW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Example: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scp</a:t>
            </a: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i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aws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-cloud-computing-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fintech.pem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text.txt ec2-user@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Airal"/>
              </a:rPr>
              <a:t>34.228.116.159:~</a:t>
            </a: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iral"/>
              <a:ea typeface="宋体" panose="02010600030101010101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SCP in Local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90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028637"/>
            <a:ext cx="653237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AWS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Amplify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9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AD5BA4-9135-4CBA-8F0C-874CF9F08977}"/>
              </a:ext>
            </a:extLst>
          </p:cNvPr>
          <p:cNvSpPr txBox="1">
            <a:spLocks/>
          </p:cNvSpPr>
          <p:nvPr/>
        </p:nvSpPr>
        <p:spPr>
          <a:xfrm>
            <a:off x="277316" y="4310259"/>
            <a:ext cx="4069452" cy="74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kern="0">
                <a:solidFill>
                  <a:schemeClr val="bg1"/>
                </a:solidFill>
                <a:latin typeface="+mj-lt"/>
              </a:rPr>
              <a:t>AWS Amplify Console</a:t>
            </a:r>
            <a:endParaRPr lang="en-US" sz="32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AWS Amplify (@AWSAmplify) | Twitter">
            <a:extLst>
              <a:ext uri="{FF2B5EF4-FFF2-40B4-BE49-F238E27FC236}">
                <a16:creationId xmlns:a16="http://schemas.microsoft.com/office/drawing/2014/main" id="{63FBD747-D79E-4179-B593-8289AA4A5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4" t="19143" r="17143" b="25361"/>
          <a:stretch/>
        </p:blipFill>
        <p:spPr bwMode="auto">
          <a:xfrm>
            <a:off x="1045155" y="2045225"/>
            <a:ext cx="2533775" cy="21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mplify-repos">
            <a:extLst>
              <a:ext uri="{FF2B5EF4-FFF2-40B4-BE49-F238E27FC236}">
                <a16:creationId xmlns:a16="http://schemas.microsoft.com/office/drawing/2014/main" id="{F47CFBB8-F69E-43A2-8A9E-CDD59645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11" y="1256366"/>
            <a:ext cx="18002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mplify-hiw-buildsettings">
            <a:extLst>
              <a:ext uri="{FF2B5EF4-FFF2-40B4-BE49-F238E27FC236}">
                <a16:creationId xmlns:a16="http://schemas.microsoft.com/office/drawing/2014/main" id="{17A71AE4-762B-40FB-BFEF-17E4483C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96" y="2447925"/>
            <a:ext cx="19145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mplify-hiw-deploy">
            <a:extLst>
              <a:ext uri="{FF2B5EF4-FFF2-40B4-BE49-F238E27FC236}">
                <a16:creationId xmlns:a16="http://schemas.microsoft.com/office/drawing/2014/main" id="{8291AD6D-CCAF-4707-A820-5C0A2B49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89" y="4159614"/>
            <a:ext cx="22574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D35824B-1C5F-4E5C-8570-041709CD2B64}"/>
              </a:ext>
            </a:extLst>
          </p:cNvPr>
          <p:cNvSpPr/>
          <p:nvPr/>
        </p:nvSpPr>
        <p:spPr>
          <a:xfrm rot="18007638">
            <a:off x="6471950" y="-228273"/>
            <a:ext cx="1056358" cy="2737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0FB6DEE5-706D-4B7D-BC0E-7B8C82425ABD}"/>
              </a:ext>
            </a:extLst>
          </p:cNvPr>
          <p:cNvSpPr/>
          <p:nvPr/>
        </p:nvSpPr>
        <p:spPr>
          <a:xfrm rot="19025705">
            <a:off x="9344423" y="1428795"/>
            <a:ext cx="1056358" cy="2737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DCDF7-9613-4F42-B25E-53B3B1F45546}"/>
              </a:ext>
            </a:extLst>
          </p:cNvPr>
          <p:cNvSpPr txBox="1"/>
          <p:nvPr/>
        </p:nvSpPr>
        <p:spPr>
          <a:xfrm>
            <a:off x="4762007" y="3499817"/>
            <a:ext cx="170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latin typeface="+mj-lt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連接儲存庫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E5426-1C47-4B3C-BC84-3C0559B560C1}"/>
              </a:ext>
            </a:extLst>
          </p:cNvPr>
          <p:cNvSpPr txBox="1"/>
          <p:nvPr/>
        </p:nvSpPr>
        <p:spPr>
          <a:xfrm>
            <a:off x="7000129" y="449850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latin typeface="+mj-lt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設定佈建條件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2622D-B861-4FFF-A117-505B4D32749F}"/>
              </a:ext>
            </a:extLst>
          </p:cNvPr>
          <p:cNvSpPr txBox="1"/>
          <p:nvPr/>
        </p:nvSpPr>
        <p:spPr>
          <a:xfrm>
            <a:off x="9463088" y="6226539"/>
            <a:ext cx="28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+mj-lt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部署您的應用程式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13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705745"/>
            <a:ext cx="653237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其它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3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Calibri" panose="020F0502020204030204" pitchFamily="34" charset="0"/>
              </a:rPr>
              <a:t>Amazon EC2 with Load Balancer / Auto Scaling / Elastic IP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Amazon EC2 Windows Interface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Calibri" panose="020F0502020204030204" pitchFamily="34" charset="0"/>
              </a:rPr>
              <a:t>Amazon EC2 with different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 programming language</a:t>
            </a: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hlinkClick r:id="rId2"/>
              </a:rPr>
              <a:t>Amazon EC2 running </a:t>
            </a: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2"/>
              </a:rPr>
              <a:t>C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hlinkClick r:id="rId2"/>
              </a:rPr>
              <a:t>ron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hlinkClick r:id="rId2"/>
              </a:rPr>
              <a:t> Jobs </a:t>
            </a: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2"/>
              </a:rPr>
              <a:t>on Linux</a:t>
            </a:r>
            <a:endParaRPr lang="en-US" altLang="zh-TW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3"/>
              </a:rPr>
              <a:t>Manage user accounts on your Amazon Linux Instance</a:t>
            </a:r>
            <a:endParaRPr lang="en-US" altLang="zh-TW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Launch an instance using Image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其它學習資源</a:t>
            </a:r>
            <a:r>
              <a:rPr lang="en-MY" altLang="zh-CN" dirty="0">
                <a:solidFill>
                  <a:schemeClr val="bg1"/>
                </a:solidFill>
                <a:latin typeface="+mj-lt"/>
              </a:rPr>
              <a:t>…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3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作業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2: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Build a Website using Amazon EC2 with LAMP</a:t>
            </a:r>
            <a:endParaRPr kumimoji="0" sz="5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截止日期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2021-03-29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上課前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534400" y="1859820"/>
            <a:ext cx="3657600" cy="31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Web Server  4%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Database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Server      4%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Description 2%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在完成第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堂雲端服務課程後，藉由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Linux 2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虛擬機完成安裝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LAMP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解決方案包，並成功啟動網頁伺服器與資料庫伺服器的功能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。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***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別忘了過程中說明與解釋您的操作步驟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。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 &amp; 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Ideas are worthless unless execution.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063466" y="2028637"/>
            <a:ext cx="806506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Amazon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EC 2 on Linux</a:t>
            </a:r>
            <a:endParaRPr kumimoji="0" lang="zh-CN" altLang="en-US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ECE20-D590-48CA-B852-BF898C64221D}"/>
              </a:ext>
            </a:extLst>
          </p:cNvPr>
          <p:cNvSpPr txBox="1"/>
          <p:nvPr/>
        </p:nvSpPr>
        <p:spPr>
          <a:xfrm>
            <a:off x="2339686" y="1805286"/>
            <a:ext cx="7512627" cy="32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altLang="zh-TW" sz="2800" dirty="0">
                <a:solidFill>
                  <a:schemeClr val="bg1"/>
                </a:solidFill>
              </a:rPr>
              <a:t>Amazon Elastic Compute Cloud (EC2) </a:t>
            </a:r>
            <a:r>
              <a:rPr lang="zh-TW" altLang="en-US" sz="2800" dirty="0">
                <a:solidFill>
                  <a:schemeClr val="bg1"/>
                </a:solidFill>
              </a:rPr>
              <a:t>是一種 </a:t>
            </a:r>
            <a:r>
              <a:rPr lang="en-US" altLang="zh-TW" sz="2800" dirty="0">
                <a:solidFill>
                  <a:schemeClr val="bg1"/>
                </a:solidFill>
              </a:rPr>
              <a:t>Web </a:t>
            </a:r>
            <a:r>
              <a:rPr lang="zh-TW" altLang="en-US" sz="2800" dirty="0">
                <a:solidFill>
                  <a:schemeClr val="bg1"/>
                </a:solidFill>
              </a:rPr>
              <a:t>服務，可在雲端提供安全、可調整大小的運算容量。該服務旨在降低開發人員進行 </a:t>
            </a:r>
            <a:r>
              <a:rPr lang="en-US" altLang="zh-TW" sz="2800" dirty="0">
                <a:solidFill>
                  <a:schemeClr val="bg1"/>
                </a:solidFill>
              </a:rPr>
              <a:t>Web </a:t>
            </a:r>
            <a:r>
              <a:rPr lang="zh-TW" altLang="en-US" sz="2800" dirty="0">
                <a:solidFill>
                  <a:schemeClr val="bg1"/>
                </a:solidFill>
              </a:rPr>
              <a:t>規模雲端運算的難度。</a:t>
            </a:r>
            <a:r>
              <a:rPr lang="en-US" altLang="zh-TW" sz="2800" dirty="0">
                <a:solidFill>
                  <a:schemeClr val="bg1"/>
                </a:solidFill>
              </a:rPr>
              <a:t>Amazon EC2 </a:t>
            </a:r>
            <a:r>
              <a:rPr lang="zh-TW" altLang="en-US" sz="2800" dirty="0">
                <a:solidFill>
                  <a:schemeClr val="bg1"/>
                </a:solidFill>
              </a:rPr>
              <a:t>可以獲取和配置容量。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AFCDC-2806-4B75-8187-9FC65391F28F}"/>
              </a:ext>
            </a:extLst>
          </p:cNvPr>
          <p:cNvSpPr txBox="1"/>
          <p:nvPr/>
        </p:nvSpPr>
        <p:spPr>
          <a:xfrm>
            <a:off x="2339686" y="5260504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hlinkClick r:id="rId2"/>
              </a:rPr>
              <a:t>Instance Type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0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141F52-2356-41AB-A3CA-691102587AC4}"/>
              </a:ext>
            </a:extLst>
          </p:cNvPr>
          <p:cNvSpPr txBox="1"/>
          <p:nvPr/>
        </p:nvSpPr>
        <p:spPr>
          <a:xfrm>
            <a:off x="8740588" y="6488668"/>
            <a:ext cx="351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hlinkClick r:id="rId2"/>
              </a:rPr>
              <a:t>GNU/Linux Distribution Timeline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BB8706-987C-4CCA-ACEE-156705D3D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0075"/>
            <a:ext cx="76200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52FD07-0AED-4230-9413-6C903865408B}"/>
              </a:ext>
            </a:extLst>
          </p:cNvPr>
          <p:cNvSpPr/>
          <p:nvPr/>
        </p:nvSpPr>
        <p:spPr>
          <a:xfrm>
            <a:off x="5450541" y="3550024"/>
            <a:ext cx="735106" cy="48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82FC4-17DB-46E7-8A0F-7D3A71128E78}"/>
              </a:ext>
            </a:extLst>
          </p:cNvPr>
          <p:cNvSpPr/>
          <p:nvPr/>
        </p:nvSpPr>
        <p:spPr>
          <a:xfrm>
            <a:off x="7082118" y="2752165"/>
            <a:ext cx="735106" cy="48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1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73FC420-87EF-4BCA-A874-C7407BB9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87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lt"/>
              </a:rPr>
              <a:t>EC2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的伺服器部署應用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BA8035-BEA6-430B-BD07-B39006E5A2FC}"/>
              </a:ext>
            </a:extLst>
          </p:cNvPr>
          <p:cNvSpPr txBox="1">
            <a:spLocks/>
          </p:cNvSpPr>
          <p:nvPr/>
        </p:nvSpPr>
        <p:spPr>
          <a:xfrm>
            <a:off x="1358154" y="2408647"/>
            <a:ext cx="46123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應用程式伺服器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網頁服務器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遊戲伺服器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郵件伺服器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43A037-9B3F-4913-AE21-EE9D99BAB700}"/>
              </a:ext>
            </a:extLst>
          </p:cNvPr>
          <p:cNvSpPr txBox="1">
            <a:spLocks/>
          </p:cNvSpPr>
          <p:nvPr/>
        </p:nvSpPr>
        <p:spPr>
          <a:xfrm>
            <a:off x="6441142" y="2408647"/>
            <a:ext cx="4612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（數位）媒體伺服器</a:t>
            </a:r>
            <a:endParaRPr lang="en-MY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檔案伺服器</a:t>
            </a:r>
            <a:endParaRPr lang="en-MY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代理伺服器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其它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0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ECE20-D590-48CA-B852-BF898C64221D}"/>
              </a:ext>
            </a:extLst>
          </p:cNvPr>
          <p:cNvSpPr txBox="1"/>
          <p:nvPr/>
        </p:nvSpPr>
        <p:spPr>
          <a:xfrm>
            <a:off x="2339686" y="2129557"/>
            <a:ext cx="7512627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PuTTY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(Download Link: 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2"/>
              </a:rPr>
              <a:t>PuTTY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 / </a:t>
            </a:r>
            <a:r>
              <a:rPr lang="en-US" altLang="zh-TW" sz="1600" dirty="0" err="1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3"/>
              </a:rPr>
              <a:t>PuTTYgen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800" dirty="0" err="1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ssh</a:t>
            </a: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  <a:latin typeface="Arial"/>
                <a:ea typeface="新細明體" panose="02020500000000000000" pitchFamily="18" charset="-120"/>
              </a:rPr>
              <a:t>S</a:t>
            </a:r>
            <a:r>
              <a:rPr lang="en-US" altLang="zh-TW" sz="2800" dirty="0" err="1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cure</a:t>
            </a: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ea typeface="新細明體" panose="02020500000000000000" pitchFamily="18" charset="-120"/>
              </a:rPr>
              <a:t>Sh</a:t>
            </a: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ell)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33CC48F-B0C7-48FB-BFB4-239016D9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87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連線方式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659F0D2-A1F5-4C9E-8A3E-32A369C7426F}"/>
              </a:ext>
            </a:extLst>
          </p:cNvPr>
          <p:cNvSpPr/>
          <p:nvPr/>
        </p:nvSpPr>
        <p:spPr>
          <a:xfrm>
            <a:off x="2635826" y="4031672"/>
            <a:ext cx="5749638" cy="2462646"/>
          </a:xfrm>
          <a:prstGeom prst="wedgeRoundRectCallout">
            <a:avLst>
              <a:gd name="adj1" fmla="val -29997"/>
              <a:gd name="adj2" fmla="val -70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MY" altLang="zh-TW" sz="2400" b="1" dirty="0">
                <a:solidFill>
                  <a:srgbClr val="FFFF00"/>
                </a:solidFill>
                <a:latin typeface="+mj-lt"/>
              </a:rPr>
              <a:t>Mac’s User</a:t>
            </a:r>
            <a:endParaRPr lang="en-US" altLang="zh-CN" sz="2400" b="1" dirty="0">
              <a:solidFill>
                <a:srgbClr val="FFFF00"/>
              </a:solidFill>
              <a:latin typeface="+mj-lt"/>
            </a:endParaRPr>
          </a:p>
          <a:p>
            <a:r>
              <a:rPr lang="zh-CN" altLang="en-US" dirty="0">
                <a:latin typeface="+mj-lt"/>
              </a:rPr>
              <a:t>切記在第一次連線時，先將 </a:t>
            </a:r>
            <a:r>
              <a:rPr lang="en-US" altLang="zh-CN" dirty="0">
                <a:latin typeface="+mj-lt"/>
              </a:rPr>
              <a:t>PEM </a:t>
            </a:r>
            <a:r>
              <a:rPr lang="zh-CN" altLang="en-US" dirty="0">
                <a:latin typeface="+mj-lt"/>
              </a:rPr>
              <a:t>檔修改使用權限。</a:t>
            </a:r>
            <a:endParaRPr lang="en-MY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輸入指令：</a:t>
            </a:r>
            <a:r>
              <a:rPr lang="en-MY" altLang="zh-TW" dirty="0" err="1">
                <a:latin typeface="+mj-lt"/>
              </a:rPr>
              <a:t>chmod</a:t>
            </a:r>
            <a:r>
              <a:rPr lang="en-MY" altLang="zh-TW" dirty="0">
                <a:latin typeface="+mj-lt"/>
              </a:rPr>
              <a:t> 400 &lt;PEM </a:t>
            </a:r>
            <a:r>
              <a:rPr lang="zh-CN" altLang="en-US" dirty="0">
                <a:latin typeface="+mj-lt"/>
              </a:rPr>
              <a:t>檔案</a:t>
            </a:r>
            <a:r>
              <a:rPr lang="en-MY" altLang="zh-TW" dirty="0">
                <a:latin typeface="+mj-lt"/>
              </a:rPr>
              <a:t>&gt;</a:t>
            </a:r>
          </a:p>
          <a:p>
            <a:endParaRPr lang="en-MY" altLang="zh-TW" dirty="0">
              <a:latin typeface="+mj-lt"/>
            </a:endParaRPr>
          </a:p>
          <a:p>
            <a:r>
              <a:rPr lang="en-MY" altLang="zh-TW" sz="2400" b="1" dirty="0">
                <a:solidFill>
                  <a:srgbClr val="FFFF00"/>
                </a:solidFill>
                <a:latin typeface="+mj-lt"/>
              </a:rPr>
              <a:t>Windows’ User</a:t>
            </a:r>
            <a:endParaRPr lang="en-US" altLang="zh-CN" sz="1800" b="1" dirty="0">
              <a:solidFill>
                <a:srgbClr val="FFFF00"/>
              </a:solidFill>
              <a:latin typeface="+mj-lt"/>
            </a:endParaRPr>
          </a:p>
          <a:p>
            <a:r>
              <a:rPr lang="zh-CN" altLang="en-US" dirty="0">
                <a:latin typeface="+mj-lt"/>
              </a:rPr>
              <a:t>確保您的終端機有支援 </a:t>
            </a:r>
            <a:r>
              <a:rPr lang="en-US" altLang="zh-CN" dirty="0" err="1">
                <a:latin typeface="+mj-lt"/>
              </a:rPr>
              <a:t>ssh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連線。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輸入指令：</a:t>
            </a:r>
            <a:r>
              <a:rPr lang="en-MY" altLang="zh-CN" dirty="0" err="1">
                <a:latin typeface="+mj-lt"/>
              </a:rPr>
              <a:t>ssh</a:t>
            </a:r>
            <a:r>
              <a:rPr lang="en-MY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（不是 </a:t>
            </a:r>
            <a:r>
              <a:rPr lang="en-US" altLang="zh-CN" dirty="0">
                <a:latin typeface="+mj-lt"/>
              </a:rPr>
              <a:t>Error </a:t>
            </a:r>
            <a:r>
              <a:rPr lang="zh-CN" altLang="en-US" dirty="0">
                <a:latin typeface="+mj-lt"/>
              </a:rPr>
              <a:t>即為支援狀態）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028637"/>
            <a:ext cx="653237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kumimoji="0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24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C9AD8C5-582B-489C-87D9-98BA3C9A6FD4}"/>
              </a:ext>
            </a:extLst>
          </p:cNvPr>
          <p:cNvSpPr txBox="1">
            <a:spLocks/>
          </p:cNvSpPr>
          <p:nvPr/>
        </p:nvSpPr>
        <p:spPr>
          <a:xfrm>
            <a:off x="1129449" y="1252817"/>
            <a:ext cx="9933102" cy="435236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學習 </a:t>
            </a:r>
            <a:r>
              <a:rPr lang="en-US" altLang="zh-CN" sz="2800" dirty="0">
                <a:solidFill>
                  <a:schemeClr val="bg1"/>
                </a:solidFill>
              </a:rPr>
              <a:t>Linux </a:t>
            </a:r>
            <a:r>
              <a:rPr lang="zh-CN" altLang="en-US" sz="2800" dirty="0">
                <a:solidFill>
                  <a:schemeClr val="bg1"/>
                </a:solidFill>
              </a:rPr>
              <a:t>基本語法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</a:t>
            </a:r>
            <a:r>
              <a:rPr lang="zh-CN" alt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基本指令介紹</a:t>
            </a:r>
            <a:r>
              <a:rPr lang="zh-CN" altLang="en-US" sz="2800" dirty="0">
                <a:solidFill>
                  <a:schemeClr val="bg1"/>
                </a:solidFill>
              </a:rPr>
              <a:t>（鳥哥）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en-MY" altLang="zh-C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Command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MY" altLang="zh-CN" sz="2800" dirty="0" err="1">
                <a:solidFill>
                  <a:schemeClr val="bg1"/>
                </a:solidFill>
              </a:rPr>
              <a:t>Geeksforgeeks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學習參閱 </a:t>
            </a:r>
            <a:r>
              <a:rPr lang="en-US" altLang="zh-CN" sz="2800" dirty="0">
                <a:solidFill>
                  <a:schemeClr val="bg1"/>
                </a:solidFill>
              </a:rPr>
              <a:t>AWS EC2 </a:t>
            </a:r>
            <a:r>
              <a:rPr lang="zh-CN" altLang="en-US" sz="2800" dirty="0">
                <a:solidFill>
                  <a:schemeClr val="bg1"/>
                </a:solidFill>
              </a:rPr>
              <a:t>上手 </a:t>
            </a:r>
            <a:r>
              <a:rPr lang="en-US" altLang="zh-CN" sz="2800" dirty="0">
                <a:solidFill>
                  <a:schemeClr val="bg1"/>
                </a:solidFill>
              </a:rPr>
              <a:t>Document</a:t>
            </a: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for Amazon EC2 Instances Running Linux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MY" altLang="zh-CN" sz="2800" dirty="0">
                <a:solidFill>
                  <a:schemeClr val="bg1"/>
                </a:solidFill>
              </a:rPr>
              <a:t>AWS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294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549</Words>
  <Application>Microsoft Macintosh PowerPoint</Application>
  <PresentationFormat>寬螢幕</PresentationFormat>
  <Paragraphs>113</Paragraphs>
  <Slides>26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Airal</vt:lpstr>
      <vt:lpstr>Arial</vt:lpstr>
      <vt:lpstr>Calibri</vt:lpstr>
      <vt:lpstr>Wingdings</vt:lpstr>
      <vt:lpstr>1_Office Theme</vt:lpstr>
      <vt:lpstr>PowerPoint 簡報</vt:lpstr>
      <vt:lpstr>PowerPoint 簡報</vt:lpstr>
      <vt:lpstr>PowerPoint 簡報</vt:lpstr>
      <vt:lpstr>PowerPoint 簡報</vt:lpstr>
      <vt:lpstr>PowerPoint 簡報</vt:lpstr>
      <vt:lpstr>EC2 的伺服器部署應用</vt:lpstr>
      <vt:lpstr>連線方式</vt:lpstr>
      <vt:lpstr>PowerPoint 簡報</vt:lpstr>
      <vt:lpstr>PowerPoint 簡報</vt:lpstr>
      <vt:lpstr>PowerPoint 簡報</vt:lpstr>
      <vt:lpstr>PowerPoint 簡報</vt:lpstr>
      <vt:lpstr>PowerPoint 簡報</vt:lpstr>
      <vt:lpstr>LAMP 解決方案包</vt:lpstr>
      <vt:lpstr>PowerPoint 簡報</vt:lpstr>
      <vt:lpstr>PowerPoint 簡報</vt:lpstr>
      <vt:lpstr>Amazon EC2 with LAMP Tutorial</vt:lpstr>
      <vt:lpstr>PowerPoint 簡報</vt:lpstr>
      <vt:lpstr>Amazon EC2 with LAMP Tutorial</vt:lpstr>
      <vt:lpstr>Git in EC2</vt:lpstr>
      <vt:lpstr>SCP in Local</vt:lpstr>
      <vt:lpstr>PowerPoint 簡報</vt:lpstr>
      <vt:lpstr>PowerPoint 簡報</vt:lpstr>
      <vt:lpstr>PowerPoint 簡報</vt:lpstr>
      <vt:lpstr>其它學習資源…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Chiang Yu Hung</cp:lastModifiedBy>
  <cp:revision>40</cp:revision>
  <dcterms:created xsi:type="dcterms:W3CDTF">2021-03-08T02:41:52Z</dcterms:created>
  <dcterms:modified xsi:type="dcterms:W3CDTF">2021-03-20T14:11:16Z</dcterms:modified>
</cp:coreProperties>
</file>