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7" r:id="rId2"/>
    <p:sldId id="258" r:id="rId3"/>
    <p:sldId id="263" r:id="rId4"/>
    <p:sldId id="259" r:id="rId5"/>
    <p:sldId id="296" r:id="rId6"/>
    <p:sldId id="311" r:id="rId7"/>
    <p:sldId id="264" r:id="rId8"/>
    <p:sldId id="299" r:id="rId9"/>
    <p:sldId id="295" r:id="rId10"/>
    <p:sldId id="312" r:id="rId11"/>
    <p:sldId id="261" r:id="rId12"/>
    <p:sldId id="305" r:id="rId13"/>
    <p:sldId id="317" r:id="rId14"/>
    <p:sldId id="318" r:id="rId15"/>
    <p:sldId id="316" r:id="rId16"/>
    <p:sldId id="308" r:id="rId17"/>
    <p:sldId id="283" r:id="rId18"/>
    <p:sldId id="313" r:id="rId19"/>
    <p:sldId id="315" r:id="rId20"/>
    <p:sldId id="314" r:id="rId21"/>
    <p:sldId id="306" r:id="rId22"/>
    <p:sldId id="307" r:id="rId23"/>
    <p:sldId id="309" r:id="rId24"/>
    <p:sldId id="310" r:id="rId25"/>
    <p:sldId id="268" r:id="rId26"/>
    <p:sldId id="293" r:id="rId2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64" autoAdjust="0"/>
    <p:restoredTop sz="89922" autoAdjust="0"/>
  </p:normalViewPr>
  <p:slideViewPr>
    <p:cSldViewPr snapToGrid="0">
      <p:cViewPr varScale="1">
        <p:scale>
          <a:sx n="110" d="100"/>
          <a:sy n="110" d="100"/>
        </p:scale>
        <p:origin x="108"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65543F-1644-4562-94D8-2049F518984C}" type="datetimeFigureOut">
              <a:rPr lang="zh-TW" altLang="en-US" smtClean="0"/>
              <a:t>2021/3/22</a:t>
            </a:fld>
            <a:endParaRPr lang="zh-TW"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60C7E-93F1-494F-A176-B051778CDC0F}" type="slidenum">
              <a:rPr lang="zh-TW" altLang="en-US" smtClean="0"/>
              <a:t>‹#›</a:t>
            </a:fld>
            <a:endParaRPr lang="zh-TW" altLang="en-US"/>
          </a:p>
        </p:txBody>
      </p:sp>
    </p:spTree>
    <p:extLst>
      <p:ext uri="{BB962C8B-B14F-4D97-AF65-F5344CB8AC3E}">
        <p14:creationId xmlns:p14="http://schemas.microsoft.com/office/powerpoint/2010/main" val="21301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dirty="0"/>
              <a:t>https://admin.sli.do/event/sgs8d64p/polls</a:t>
            </a: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4459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8601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566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654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0319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596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2430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9865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95488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49031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3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2800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7"/>
        <p:cNvGrpSpPr/>
        <p:nvPr/>
      </p:nvGrpSpPr>
      <p:grpSpPr>
        <a:xfrm>
          <a:off x="0" y="0"/>
          <a:ext cx="0" cy="0"/>
          <a:chOff x="0" y="0"/>
          <a:chExt cx="0" cy="0"/>
        </a:xfrm>
      </p:grpSpPr>
      <p:sp>
        <p:nvSpPr>
          <p:cNvPr id="18" name="Google Shape;18;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22086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40362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15649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183432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57228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2651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0941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72074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318057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efx5ever@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app.sli.do/event/5acby88p"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docs.aws.amazon.com/AmazonS3/latest/userguide/example-bucket-policies.html"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ws-cloud-computing.s3.amazonaws.com/index.html"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aws-cloud-computing.s3-website-us-east-1.amazonaws.com/"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boto3.amazonaws.com/v1/documentation/api/latest/reference/services/s3.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3"/>
        <p:cNvGrpSpPr/>
        <p:nvPr/>
      </p:nvGrpSpPr>
      <p:grpSpPr>
        <a:xfrm>
          <a:off x="0" y="0"/>
          <a:ext cx="0" cy="0"/>
          <a:chOff x="0" y="0"/>
          <a:chExt cx="0" cy="0"/>
        </a:xfrm>
      </p:grpSpPr>
      <p:sp>
        <p:nvSpPr>
          <p:cNvPr id="84" name="Google Shape;84;p1"/>
          <p:cNvSpPr txBox="1"/>
          <p:nvPr/>
        </p:nvSpPr>
        <p:spPr>
          <a:xfrm>
            <a:off x="745434" y="1120676"/>
            <a:ext cx="10694505" cy="23083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7200" b="1" i="0" u="none" strike="noStrike" kern="0" cap="none" spc="0" normalizeH="0" baseline="0" noProof="0" dirty="0" err="1">
                <a:ln>
                  <a:noFill/>
                </a:ln>
                <a:solidFill>
                  <a:srgbClr val="FFFFFF"/>
                </a:solidFill>
                <a:effectLst/>
                <a:uLnTx/>
                <a:uFillTx/>
                <a:latin typeface="Arial"/>
                <a:ea typeface="Arial"/>
                <a:cs typeface="Arial"/>
                <a:sym typeface="Arial"/>
              </a:rPr>
              <a:t>雲端運算服務</a:t>
            </a:r>
            <a:r>
              <a:rPr kumimoji="0" lang="en-US" sz="7200" b="1" i="0" u="none" strike="noStrike" kern="0" cap="none" spc="0" normalizeH="0" baseline="0" noProof="0" dirty="0">
                <a:ln>
                  <a:noFill/>
                </a:ln>
                <a:solidFill>
                  <a:srgbClr val="FFFFFF"/>
                </a:solidFill>
                <a:effectLst/>
                <a:uLnTx/>
                <a:uFillTx/>
                <a:latin typeface="Arial"/>
                <a:ea typeface="Arial"/>
                <a:cs typeface="Arial"/>
                <a:sym typeface="Arial"/>
              </a:rPr>
              <a:t>、</a:t>
            </a:r>
            <a:endParaRPr kumimoji="0" sz="7200" b="1" i="0" u="none" strike="noStrike" kern="0" cap="none" spc="0" normalizeH="0" baseline="0" noProof="0" dirty="0">
              <a:ln>
                <a:noFill/>
              </a:ln>
              <a:solidFill>
                <a:srgbClr val="FFFFFF"/>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7200" b="1" i="0" u="none" strike="noStrike" kern="0" cap="none" spc="0" normalizeH="0" baseline="0" noProof="0" dirty="0" err="1">
                <a:ln>
                  <a:noFill/>
                </a:ln>
                <a:solidFill>
                  <a:srgbClr val="FFFFFF"/>
                </a:solidFill>
                <a:effectLst/>
                <a:uLnTx/>
                <a:uFillTx/>
                <a:latin typeface="Arial"/>
                <a:ea typeface="Arial"/>
                <a:cs typeface="Arial"/>
                <a:sym typeface="Arial"/>
              </a:rPr>
              <a:t>金融科技</a:t>
            </a:r>
            <a:r>
              <a:rPr kumimoji="0" lang="en-US" sz="7200" b="1" i="0" u="none" strike="noStrike" kern="0" cap="none" spc="0" normalizeH="0" baseline="0" noProof="0" dirty="0">
                <a:ln>
                  <a:noFill/>
                </a:ln>
                <a:solidFill>
                  <a:srgbClr val="FFFFFF"/>
                </a:solidFill>
                <a:effectLst/>
                <a:uLnTx/>
                <a:uFillTx/>
                <a:latin typeface="Arial"/>
                <a:ea typeface="Arial"/>
                <a:cs typeface="Arial"/>
                <a:sym typeface="Arial"/>
              </a:rPr>
              <a:t> 20210322</a:t>
            </a:r>
            <a:endParaRPr kumimoji="0" sz="7200" b="1"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85" name="Google Shape;85;p1"/>
          <p:cNvSpPr txBox="1"/>
          <p:nvPr/>
        </p:nvSpPr>
        <p:spPr>
          <a:xfrm>
            <a:off x="745434" y="4412974"/>
            <a:ext cx="5063084" cy="175428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FFFF"/>
                </a:solidFill>
                <a:effectLst/>
                <a:uLnTx/>
                <a:uFillTx/>
                <a:latin typeface="Calibri"/>
                <a:ea typeface="Calibri"/>
                <a:cs typeface="Calibri"/>
                <a:sym typeface="Calibri"/>
              </a:rPr>
              <a:t>AWS Educate Student Ambassador</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err="1">
                <a:ln>
                  <a:noFill/>
                </a:ln>
                <a:solidFill>
                  <a:srgbClr val="FFFFFF"/>
                </a:solidFill>
                <a:effectLst/>
                <a:uLnTx/>
                <a:uFillTx/>
                <a:latin typeface="Arial"/>
                <a:ea typeface="Arial"/>
                <a:cs typeface="Arial"/>
                <a:sym typeface="Arial"/>
              </a:rPr>
              <a:t>陳偉傑（巨資四</a:t>
            </a:r>
            <a:r>
              <a:rPr kumimoji="0" lang="en-US" sz="1800" b="0" i="0" u="none" strike="noStrike" kern="0" cap="none" spc="0" normalizeH="0" baseline="0" noProof="0" dirty="0">
                <a:ln>
                  <a:noFill/>
                </a:ln>
                <a:solidFill>
                  <a:srgbClr val="FFFFFF"/>
                </a:solidFill>
                <a:effectLst/>
                <a:uLnTx/>
                <a:uFillTx/>
                <a:latin typeface="Arial"/>
                <a:ea typeface="Arial"/>
                <a:cs typeface="Arial"/>
                <a:sym typeface="Arial"/>
              </a:rPr>
              <a:t> A）</a:t>
            </a: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FFFF"/>
                </a:solidFill>
                <a:effectLst/>
                <a:uLnTx/>
                <a:uFillTx/>
                <a:latin typeface="Calibri"/>
                <a:ea typeface="Calibri"/>
                <a:cs typeface="Calibri"/>
                <a:sym typeface="Calibri"/>
              </a:rPr>
              <a:t>Email : </a:t>
            </a:r>
            <a:r>
              <a:rPr kumimoji="0" lang="en-US" sz="1800" b="0" i="0" u="sng" strike="noStrike" kern="0" cap="none" spc="0" normalizeH="0" baseline="0" noProof="0" dirty="0">
                <a:ln>
                  <a:noFill/>
                </a:ln>
                <a:solidFill>
                  <a:srgbClr val="FFFFFF"/>
                </a:solidFill>
                <a:effectLst/>
                <a:uLnTx/>
                <a:uFillTx/>
                <a:latin typeface="Calibri"/>
                <a:ea typeface="Calibri"/>
                <a:cs typeface="Calibri"/>
                <a:sym typeface="Calibri"/>
                <a:hlinkClick r:id="rId3">
                  <a:extLst>
                    <a:ext uri="{A12FA001-AC4F-418D-AE19-62706E023703}">
                      <ahyp:hlinkClr xmlns:ahyp="http://schemas.microsoft.com/office/drawing/2018/hyperlinkcolor" val="tx"/>
                    </a:ext>
                  </a:extLst>
                </a:hlinkClick>
              </a:rPr>
              <a:t>sefx5ever@gmail.com</a:t>
            </a:r>
            <a:r>
              <a:rPr kumimoji="0" lang="en-US" sz="1800" b="0" i="0" u="none" strike="noStrike" kern="0" cap="none" spc="0" normalizeH="0" baseline="0" noProof="0" dirty="0">
                <a:ln>
                  <a:noFill/>
                </a:ln>
                <a:solidFill>
                  <a:srgbClr val="FFFFFF"/>
                </a:solidFill>
                <a:effectLst/>
                <a:uLnTx/>
                <a:uFillTx/>
                <a:latin typeface="Calibri"/>
                <a:ea typeface="Calibri"/>
                <a:cs typeface="Calibri"/>
                <a:sym typeface="Calibri"/>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kern="0" dirty="0">
              <a:solidFill>
                <a:srgbClr val="FFFFFF"/>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kern="0" dirty="0" err="1">
                <a:solidFill>
                  <a:srgbClr val="FFFFFF"/>
                </a:solidFill>
                <a:latin typeface="Calibri"/>
                <a:ea typeface="Calibri"/>
                <a:cs typeface="Calibri"/>
                <a:sym typeface="Calibri"/>
              </a:rPr>
              <a:t>Slido</a:t>
            </a:r>
            <a:r>
              <a:rPr lang="zh-CN" altLang="en-US" kern="0" dirty="0">
                <a:solidFill>
                  <a:srgbClr val="FFFFFF"/>
                </a:solidFill>
                <a:latin typeface="Calibri"/>
                <a:ea typeface="Calibri"/>
                <a:cs typeface="Calibri"/>
                <a:sym typeface="Calibri"/>
              </a:rPr>
              <a:t>：</a:t>
            </a:r>
            <a:r>
              <a:rPr lang="en-MY" kern="0" dirty="0">
                <a:solidFill>
                  <a:srgbClr val="FFFFFF"/>
                </a:solidFill>
                <a:latin typeface="Calibri"/>
                <a:ea typeface="Calibri"/>
                <a:cs typeface="Calibri"/>
                <a:sym typeface="Calibri"/>
                <a:hlinkClick r:id="rId4"/>
              </a:rPr>
              <a:t>https://app.sli.do/event/5acby88p</a:t>
            </a:r>
            <a:r>
              <a:rPr lang="en-MY" kern="0" dirty="0">
                <a:solidFill>
                  <a:srgbClr val="FFFFFF"/>
                </a:solidFill>
                <a:latin typeface="Calibri"/>
                <a:ea typeface="Calibri"/>
                <a:cs typeface="Calibri"/>
                <a:sym typeface="Calibri"/>
              </a:rPr>
              <a:t> </a:t>
            </a:r>
            <a:endParaRPr kumimoji="0" lang="en-US"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pic>
        <p:nvPicPr>
          <p:cNvPr id="3" name="Picture 2">
            <a:extLst>
              <a:ext uri="{FF2B5EF4-FFF2-40B4-BE49-F238E27FC236}">
                <a16:creationId xmlns:a16="http://schemas.microsoft.com/office/drawing/2014/main" id="{E88A34E2-C7E5-462D-88A0-2F603B0B1F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54491" y="4625774"/>
            <a:ext cx="1541486" cy="154148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639A208-F287-49E5-9DEF-0DC6C8EEF7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65325"/>
            <a:ext cx="12192000" cy="2925763"/>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FB78406A-68C8-48B1-8A76-AA342660F591}"/>
              </a:ext>
            </a:extLst>
          </p:cNvPr>
          <p:cNvCxnSpPr/>
          <p:nvPr/>
        </p:nvCxnSpPr>
        <p:spPr>
          <a:xfrm>
            <a:off x="200297" y="5181600"/>
            <a:ext cx="1170432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37D92B1-A300-4523-AD73-FB4F4A8DFC29}"/>
              </a:ext>
            </a:extLst>
          </p:cNvPr>
          <p:cNvSpPr txBox="1"/>
          <p:nvPr/>
        </p:nvSpPr>
        <p:spPr>
          <a:xfrm>
            <a:off x="200297" y="5287447"/>
            <a:ext cx="2787943" cy="369332"/>
          </a:xfrm>
          <a:prstGeom prst="rect">
            <a:avLst/>
          </a:prstGeom>
          <a:noFill/>
        </p:spPr>
        <p:txBody>
          <a:bodyPr wrap="none" rtlCol="0">
            <a:spAutoFit/>
          </a:bodyPr>
          <a:lstStyle/>
          <a:p>
            <a:r>
              <a:rPr lang="zh-CN" altLang="en-US" dirty="0">
                <a:solidFill>
                  <a:schemeClr val="bg1"/>
                </a:solidFill>
                <a:latin typeface="+mj-lt"/>
              </a:rPr>
              <a:t>物件使用頻率高</a:t>
            </a:r>
            <a:r>
              <a:rPr lang="en-MY" altLang="zh-CN" dirty="0">
                <a:solidFill>
                  <a:schemeClr val="bg1"/>
                </a:solidFill>
                <a:latin typeface="+mj-lt"/>
              </a:rPr>
              <a:t>,</a:t>
            </a:r>
            <a:r>
              <a:rPr lang="zh-CN" altLang="en-US" dirty="0">
                <a:solidFill>
                  <a:schemeClr val="bg1"/>
                </a:solidFill>
                <a:latin typeface="+mj-lt"/>
              </a:rPr>
              <a:t>價格較高</a:t>
            </a:r>
            <a:endParaRPr lang="zh-TW" altLang="en-US" dirty="0">
              <a:solidFill>
                <a:schemeClr val="bg1"/>
              </a:solidFill>
              <a:latin typeface="+mj-lt"/>
            </a:endParaRPr>
          </a:p>
        </p:txBody>
      </p:sp>
      <p:sp>
        <p:nvSpPr>
          <p:cNvPr id="11" name="TextBox 10">
            <a:extLst>
              <a:ext uri="{FF2B5EF4-FFF2-40B4-BE49-F238E27FC236}">
                <a16:creationId xmlns:a16="http://schemas.microsoft.com/office/drawing/2014/main" id="{857DD27D-0068-468A-8F4B-BA4C98D6A83C}"/>
              </a:ext>
            </a:extLst>
          </p:cNvPr>
          <p:cNvSpPr txBox="1"/>
          <p:nvPr/>
        </p:nvSpPr>
        <p:spPr>
          <a:xfrm>
            <a:off x="9116674" y="5287447"/>
            <a:ext cx="2787943" cy="369332"/>
          </a:xfrm>
          <a:prstGeom prst="rect">
            <a:avLst/>
          </a:prstGeom>
          <a:noFill/>
        </p:spPr>
        <p:txBody>
          <a:bodyPr wrap="none" rtlCol="0">
            <a:spAutoFit/>
          </a:bodyPr>
          <a:lstStyle/>
          <a:p>
            <a:r>
              <a:rPr lang="zh-CN" altLang="en-US" dirty="0">
                <a:solidFill>
                  <a:schemeClr val="bg1"/>
                </a:solidFill>
                <a:latin typeface="+mj-lt"/>
              </a:rPr>
              <a:t>物件使用頻率低</a:t>
            </a:r>
            <a:r>
              <a:rPr lang="en-MY" altLang="zh-CN" dirty="0">
                <a:solidFill>
                  <a:schemeClr val="bg1"/>
                </a:solidFill>
                <a:latin typeface="+mj-lt"/>
              </a:rPr>
              <a:t>,</a:t>
            </a:r>
            <a:r>
              <a:rPr lang="zh-CN" altLang="en-US" dirty="0">
                <a:solidFill>
                  <a:schemeClr val="bg1"/>
                </a:solidFill>
                <a:latin typeface="+mj-lt"/>
              </a:rPr>
              <a:t>價格較低</a:t>
            </a:r>
            <a:endParaRPr lang="zh-TW" altLang="en-US" dirty="0">
              <a:solidFill>
                <a:schemeClr val="bg1"/>
              </a:solidFill>
              <a:latin typeface="+mj-lt"/>
            </a:endParaRPr>
          </a:p>
        </p:txBody>
      </p:sp>
      <p:sp>
        <p:nvSpPr>
          <p:cNvPr id="12" name="Title 3">
            <a:extLst>
              <a:ext uri="{FF2B5EF4-FFF2-40B4-BE49-F238E27FC236}">
                <a16:creationId xmlns:a16="http://schemas.microsoft.com/office/drawing/2014/main" id="{9CEEA3BC-E87F-47D5-88DE-03CA2EB4984F}"/>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kern="0" dirty="0">
                <a:solidFill>
                  <a:schemeClr val="bg1"/>
                </a:solidFill>
              </a:rPr>
              <a:t>S3 Storage Classes</a:t>
            </a:r>
          </a:p>
        </p:txBody>
      </p:sp>
      <p:sp>
        <p:nvSpPr>
          <p:cNvPr id="13" name="Rectangle 12">
            <a:extLst>
              <a:ext uri="{FF2B5EF4-FFF2-40B4-BE49-F238E27FC236}">
                <a16:creationId xmlns:a16="http://schemas.microsoft.com/office/drawing/2014/main" id="{2E0DDF93-5C2B-4B12-ABB8-3FD90B57C18C}"/>
              </a:ext>
            </a:extLst>
          </p:cNvPr>
          <p:cNvSpPr/>
          <p:nvPr/>
        </p:nvSpPr>
        <p:spPr>
          <a:xfrm>
            <a:off x="121920" y="1965325"/>
            <a:ext cx="1933303" cy="29257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25096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76A7DB05-A40C-4C3F-A72F-765AF9A68230}"/>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CN" kern="0" dirty="0">
                <a:solidFill>
                  <a:schemeClr val="bg1"/>
                </a:solidFill>
              </a:rPr>
              <a:t>S3 </a:t>
            </a:r>
            <a:r>
              <a:rPr lang="zh-CN" altLang="en-US" kern="0" dirty="0">
                <a:solidFill>
                  <a:schemeClr val="bg1"/>
                </a:solidFill>
              </a:rPr>
              <a:t>小知識</a:t>
            </a:r>
            <a:endParaRPr lang="en-US" kern="0" dirty="0">
              <a:solidFill>
                <a:schemeClr val="bg1"/>
              </a:solidFill>
            </a:endParaRPr>
          </a:p>
        </p:txBody>
      </p:sp>
      <p:sp>
        <p:nvSpPr>
          <p:cNvPr id="5" name="TextBox 4">
            <a:extLst>
              <a:ext uri="{FF2B5EF4-FFF2-40B4-BE49-F238E27FC236}">
                <a16:creationId xmlns:a16="http://schemas.microsoft.com/office/drawing/2014/main" id="{0CA9941C-DF72-489B-B609-84E8EFE33221}"/>
              </a:ext>
            </a:extLst>
          </p:cNvPr>
          <p:cNvSpPr txBox="1"/>
          <p:nvPr/>
        </p:nvSpPr>
        <p:spPr>
          <a:xfrm>
            <a:off x="800100" y="1303719"/>
            <a:ext cx="11165477" cy="5160515"/>
          </a:xfrm>
          <a:prstGeom prst="rect">
            <a:avLst/>
          </a:prstGeom>
          <a:noFill/>
        </p:spPr>
        <p:txBody>
          <a:bodyPr wrap="square" rtlCol="0">
            <a:spAutoFit/>
          </a:bodyPr>
          <a:lstStyle/>
          <a:p>
            <a:pPr marL="342900" marR="0" lvl="0" indent="-342900"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單一檔案大小的限制為 0 bytes ~ 5 TB，整體的儲存空間無限制</a:t>
            </a:r>
          </a:p>
          <a:p>
            <a:pPr marL="342900" marR="0" lvl="0" indent="-342900"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檔案一律存在 </a:t>
            </a:r>
            <a:r>
              <a:rPr lang="en-MY"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B</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ucket 中</a:t>
            </a:r>
            <a:endParaRPr lang="en-MY"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endParaRPr>
          </a:p>
          <a:p>
            <a:pPr marL="342900" marR="0" lvl="0" indent="-342900"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單一帳號預設最大上限可存放 100 個 </a:t>
            </a:r>
            <a:r>
              <a:rPr lang="en-US" altLang="zh-CN" sz="2400" dirty="0">
                <a:solidFill>
                  <a:schemeClr val="bg1"/>
                </a:solidFill>
                <a:latin typeface="DengXian" panose="02010600030101010101" pitchFamily="2" charset="-122"/>
                <a:ea typeface="DengXian" panose="02010600030101010101" pitchFamily="2" charset="-122"/>
                <a:cs typeface="Calibri" panose="020F0502020204030204" pitchFamily="34" charset="0"/>
              </a:rPr>
              <a:t>B</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uckets</a:t>
            </a:r>
            <a:r>
              <a:rPr lang="zh-CN" altLang="en-US" sz="2400" dirty="0">
                <a:solidFill>
                  <a:schemeClr val="bg1"/>
                </a:solidFill>
                <a:latin typeface="DengXian" panose="02010600030101010101" pitchFamily="2" charset="-122"/>
                <a:ea typeface="DengXian" panose="02010600030101010101" pitchFamily="2" charset="-122"/>
                <a:cs typeface="Calibri" panose="020F0502020204030204" pitchFamily="34" charset="0"/>
              </a:rPr>
              <a:t>（可申請提升</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上限</a:t>
            </a:r>
            <a:r>
              <a:rPr lang="zh-CN" altLang="en-US" sz="2400" dirty="0">
                <a:solidFill>
                  <a:schemeClr val="bg1"/>
                </a:solidFill>
                <a:latin typeface="DengXian" panose="02010600030101010101" pitchFamily="2" charset="-122"/>
                <a:ea typeface="DengXian" panose="02010600030101010101" pitchFamily="2" charset="-122"/>
                <a:cs typeface="Calibri" panose="020F0502020204030204" pitchFamily="34" charset="0"/>
              </a:rPr>
              <a:t>）</a:t>
            </a:r>
            <a:endPar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endParaRPr>
          </a:p>
          <a:p>
            <a:pPr marL="342900" marR="0" lvl="0" indent="-342900"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S3 裡面的每個 </a:t>
            </a:r>
            <a:r>
              <a:rPr lang="en-US" altLang="zh-CN" sz="2400" dirty="0">
                <a:solidFill>
                  <a:schemeClr val="bg1"/>
                </a:solidFill>
                <a:latin typeface="DengXian" panose="02010600030101010101" pitchFamily="2" charset="-122"/>
                <a:ea typeface="DengXian" panose="02010600030101010101" pitchFamily="2" charset="-122"/>
                <a:cs typeface="Calibri" panose="020F0502020204030204" pitchFamily="34" charset="0"/>
              </a:rPr>
              <a:t>B</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ucket 都會有一個全球獨一無二的 DNS 名稱</a:t>
            </a:r>
            <a:endParaRPr lang="zh-TW" altLang="en-US" sz="2400" dirty="0">
              <a:solidFill>
                <a:schemeClr val="bg1"/>
              </a:solidFill>
              <a:latin typeface="DengXian" panose="02010600030101010101" pitchFamily="2" charset="-122"/>
              <a:ea typeface="DengXian" panose="02010600030101010101" pitchFamily="2" charset="-122"/>
              <a:cs typeface="Calibri" panose="020F0502020204030204" pitchFamily="34" charset="0"/>
            </a:endParaRPr>
          </a:p>
          <a:p>
            <a:pPr marL="342900" marR="0" lvl="0" indent="-342900"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若特定的</a:t>
            </a:r>
            <a:r>
              <a:rPr lang="zh-CN" altLang="en-US" sz="2400" dirty="0">
                <a:solidFill>
                  <a:schemeClr val="bg1"/>
                </a:solidFill>
                <a:latin typeface="DengXian" panose="02010600030101010101" pitchFamily="2" charset="-122"/>
                <a:ea typeface="DengXian" panose="02010600030101010101" pitchFamily="2" charset="-122"/>
                <a:cs typeface="Calibri" panose="020F0502020204030204" pitchFamily="34" charset="0"/>
              </a:rPr>
              <a:t>區域</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，則可能是 </a:t>
            </a:r>
            <a:br>
              <a:rPr lang="en-US"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b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https://YOUR_UNIQUE_BUCKET_NAME.eu-west-1.amazonaws.com</a:t>
            </a:r>
            <a:br>
              <a:rPr lang="en-US"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b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但無論如何，</a:t>
            </a:r>
            <a:r>
              <a:rPr lang="zh-CN" altLang="en-US" sz="2400" dirty="0">
                <a:solidFill>
                  <a:schemeClr val="bg1"/>
                </a:solidFill>
                <a:latin typeface="DengXian" panose="02010600030101010101" pitchFamily="2" charset="-122"/>
                <a:ea typeface="DengXian" panose="02010600030101010101" pitchFamily="2" charset="-122"/>
                <a:cs typeface="Calibri" panose="020F0502020204030204" pitchFamily="34" charset="0"/>
              </a:rPr>
              <a:t>用戶</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只要記住 </a:t>
            </a:r>
            <a:r>
              <a:rPr lang="en-US" altLang="zh-CN" sz="2400" dirty="0">
                <a:solidFill>
                  <a:schemeClr val="bg1"/>
                </a:solidFill>
                <a:latin typeface="DengXian" panose="02010600030101010101" pitchFamily="2" charset="-122"/>
                <a:ea typeface="DengXian" panose="02010600030101010101" pitchFamily="2" charset="-122"/>
                <a:cs typeface="Calibri" panose="020F0502020204030204" pitchFamily="34" charset="0"/>
              </a:rPr>
              <a:t>B</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ucket </a:t>
            </a:r>
            <a:r>
              <a:rPr lang="en-US" altLang="zh-CN" sz="2400" dirty="0">
                <a:solidFill>
                  <a:schemeClr val="bg1"/>
                </a:solidFill>
                <a:latin typeface="DengXian" panose="02010600030101010101" pitchFamily="2" charset="-122"/>
                <a:ea typeface="DengXian" panose="02010600030101010101" pitchFamily="2" charset="-122"/>
                <a:cs typeface="Calibri" panose="020F0502020204030204" pitchFamily="34" charset="0"/>
              </a:rPr>
              <a:t>N</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ame 即可</a:t>
            </a:r>
          </a:p>
        </p:txBody>
      </p:sp>
    </p:spTree>
    <p:extLst>
      <p:ext uri="{BB962C8B-B14F-4D97-AF65-F5344CB8AC3E}">
        <p14:creationId xmlns:p14="http://schemas.microsoft.com/office/powerpoint/2010/main" val="2916029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C9D4822-7C15-4BD4-9A1C-2AB93ADB9881}"/>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kern="0" dirty="0">
                <a:solidFill>
                  <a:schemeClr val="bg1"/>
                </a:solidFill>
              </a:rPr>
              <a:t>S3 </a:t>
            </a:r>
            <a:r>
              <a:rPr lang="zh-CN" altLang="en-US" kern="0" dirty="0">
                <a:solidFill>
                  <a:schemeClr val="bg1"/>
                </a:solidFill>
              </a:rPr>
              <a:t>的訪問控制</a:t>
            </a:r>
            <a:r>
              <a:rPr kumimoji="0" lang="zh-CN" altLang="en-US" sz="4400" b="0" i="0" u="none" strike="noStrike" kern="0" cap="none" spc="0" normalizeH="0" baseline="0" noProof="0" dirty="0">
                <a:ln>
                  <a:noFill/>
                </a:ln>
                <a:solidFill>
                  <a:srgbClr val="FFFFFF"/>
                </a:solidFill>
                <a:effectLst/>
                <a:uLnTx/>
                <a:uFillTx/>
                <a:latin typeface="Calibri"/>
                <a:cs typeface="Calibri"/>
                <a:sym typeface="Calibri"/>
              </a:rPr>
              <a:t>的狀態</a:t>
            </a:r>
            <a:r>
              <a:rPr lang="zh-CN" altLang="en-US" kern="0" dirty="0">
                <a:solidFill>
                  <a:schemeClr val="bg1"/>
                </a:solidFill>
              </a:rPr>
              <a:t> </a:t>
            </a:r>
            <a:r>
              <a:rPr lang="en-MY" altLang="zh-CN" kern="0" dirty="0">
                <a:solidFill>
                  <a:schemeClr val="bg1"/>
                </a:solidFill>
              </a:rPr>
              <a:t>(</a:t>
            </a:r>
            <a:r>
              <a:rPr lang="zh-CN" altLang="en-US" kern="0" dirty="0">
                <a:solidFill>
                  <a:schemeClr val="bg1"/>
                </a:solidFill>
              </a:rPr>
              <a:t>遵循</a:t>
            </a:r>
            <a:r>
              <a:rPr lang="zh-CN" altLang="en-US" kern="0" dirty="0">
                <a:solidFill>
                  <a:srgbClr val="FFFF00"/>
                </a:solidFill>
              </a:rPr>
              <a:t>最低權限原則</a:t>
            </a:r>
            <a:r>
              <a:rPr lang="en-MY" altLang="zh-CN" kern="0" dirty="0">
                <a:solidFill>
                  <a:schemeClr val="bg1"/>
                </a:solidFill>
              </a:rPr>
              <a:t>)</a:t>
            </a:r>
            <a:endParaRPr lang="en-US" kern="0" dirty="0">
              <a:solidFill>
                <a:schemeClr val="bg1"/>
              </a:solidFill>
            </a:endParaRPr>
          </a:p>
        </p:txBody>
      </p:sp>
      <p:sp>
        <p:nvSpPr>
          <p:cNvPr id="2" name="Rectangle: Rounded Corners 1">
            <a:extLst>
              <a:ext uri="{FF2B5EF4-FFF2-40B4-BE49-F238E27FC236}">
                <a16:creationId xmlns:a16="http://schemas.microsoft.com/office/drawing/2014/main" id="{E855CDCB-59F7-49FF-B28E-6E1C1E933FCE}"/>
              </a:ext>
            </a:extLst>
          </p:cNvPr>
          <p:cNvSpPr/>
          <p:nvPr/>
        </p:nvSpPr>
        <p:spPr>
          <a:xfrm>
            <a:off x="800100" y="2133600"/>
            <a:ext cx="2787830" cy="7141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Default Deny</a:t>
            </a:r>
          </a:p>
        </p:txBody>
      </p:sp>
      <p:sp>
        <p:nvSpPr>
          <p:cNvPr id="5" name="Rectangle: Rounded Corners 4">
            <a:extLst>
              <a:ext uri="{FF2B5EF4-FFF2-40B4-BE49-F238E27FC236}">
                <a16:creationId xmlns:a16="http://schemas.microsoft.com/office/drawing/2014/main" id="{B549A4D6-3405-4AB8-8400-8205526ACA4F}"/>
              </a:ext>
            </a:extLst>
          </p:cNvPr>
          <p:cNvSpPr/>
          <p:nvPr/>
        </p:nvSpPr>
        <p:spPr>
          <a:xfrm>
            <a:off x="844187" y="5324902"/>
            <a:ext cx="2787831" cy="7141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dirty="0"/>
              <a:t>Explicit Allow</a:t>
            </a:r>
            <a:endParaRPr lang="en-US" altLang="zh-TW" dirty="0"/>
          </a:p>
        </p:txBody>
      </p:sp>
      <p:sp>
        <p:nvSpPr>
          <p:cNvPr id="6" name="Rectangle: Rounded Corners 5">
            <a:extLst>
              <a:ext uri="{FF2B5EF4-FFF2-40B4-BE49-F238E27FC236}">
                <a16:creationId xmlns:a16="http://schemas.microsoft.com/office/drawing/2014/main" id="{2D80CBF8-AED6-4CDB-94A6-E32835967C3A}"/>
              </a:ext>
            </a:extLst>
          </p:cNvPr>
          <p:cNvSpPr/>
          <p:nvPr/>
        </p:nvSpPr>
        <p:spPr>
          <a:xfrm>
            <a:off x="800099" y="3729251"/>
            <a:ext cx="2787831" cy="7141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Explicit Deny</a:t>
            </a:r>
          </a:p>
        </p:txBody>
      </p:sp>
      <p:sp>
        <p:nvSpPr>
          <p:cNvPr id="9" name="TextBox 8">
            <a:extLst>
              <a:ext uri="{FF2B5EF4-FFF2-40B4-BE49-F238E27FC236}">
                <a16:creationId xmlns:a16="http://schemas.microsoft.com/office/drawing/2014/main" id="{EF3E9147-8423-491E-B495-18E54F94303E}"/>
              </a:ext>
            </a:extLst>
          </p:cNvPr>
          <p:cNvSpPr txBox="1"/>
          <p:nvPr/>
        </p:nvSpPr>
        <p:spPr>
          <a:xfrm>
            <a:off x="5085806" y="2006181"/>
            <a:ext cx="5991497" cy="2080121"/>
          </a:xfrm>
          <a:prstGeom prst="rect">
            <a:avLst/>
          </a:prstGeom>
          <a:noFill/>
        </p:spPr>
        <p:txBody>
          <a:bodyPr wrap="square" rtlCol="0">
            <a:spAutoFit/>
          </a:bodyPr>
          <a:lstStyle/>
          <a:p>
            <a:pPr>
              <a:lnSpc>
                <a:spcPct val="150000"/>
              </a:lnSpc>
            </a:pPr>
            <a:r>
              <a:rPr lang="zh-CN" altLang="en-US" sz="3000" b="0" i="0" dirty="0">
                <a:solidFill>
                  <a:schemeClr val="bg1"/>
                </a:solidFill>
                <a:effectLst/>
                <a:latin typeface="+mj-lt"/>
              </a:rPr>
              <a:t>基于最小权限原则，所有的 </a:t>
            </a:r>
            <a:r>
              <a:rPr lang="en-US" altLang="zh-CN" sz="3000" b="0" i="0" dirty="0">
                <a:solidFill>
                  <a:schemeClr val="bg1"/>
                </a:solidFill>
                <a:effectLst/>
                <a:latin typeface="+mj-lt"/>
              </a:rPr>
              <a:t>Object </a:t>
            </a:r>
            <a:r>
              <a:rPr lang="zh-CN" altLang="en-US" sz="3000" b="0" i="0" dirty="0">
                <a:solidFill>
                  <a:schemeClr val="bg1"/>
                </a:solidFill>
                <a:effectLst/>
                <a:latin typeface="+mj-lt"/>
              </a:rPr>
              <a:t>默认都是私有的，也就是拒绝访问的</a:t>
            </a:r>
            <a:endParaRPr lang="zh-TW" altLang="en-US" sz="3000" dirty="0">
              <a:solidFill>
                <a:schemeClr val="bg1"/>
              </a:solidFill>
              <a:latin typeface="+mj-lt"/>
            </a:endParaRPr>
          </a:p>
        </p:txBody>
      </p:sp>
    </p:spTree>
    <p:extLst>
      <p:ext uri="{BB962C8B-B14F-4D97-AF65-F5344CB8AC3E}">
        <p14:creationId xmlns:p14="http://schemas.microsoft.com/office/powerpoint/2010/main" val="653174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C9D4822-7C15-4BD4-9A1C-2AB93ADB9881}"/>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000000"/>
              </a:buClr>
              <a:buSzPts val="1800"/>
              <a:buFont typeface="Calibri"/>
              <a:buNone/>
              <a:tabLst/>
              <a:defRPr/>
            </a:pPr>
            <a:r>
              <a:rPr kumimoji="0" lang="en-US" sz="4400" b="0" i="0" u="none" strike="noStrike" kern="0" cap="none" spc="0" normalizeH="0" baseline="0" noProof="0" dirty="0">
                <a:ln>
                  <a:noFill/>
                </a:ln>
                <a:solidFill>
                  <a:srgbClr val="FFFFFF"/>
                </a:solidFill>
                <a:effectLst/>
                <a:uLnTx/>
                <a:uFillTx/>
                <a:latin typeface="Calibri"/>
                <a:cs typeface="Calibri"/>
                <a:sym typeface="Calibri"/>
              </a:rPr>
              <a:t>S3 </a:t>
            </a:r>
            <a:r>
              <a:rPr kumimoji="0" lang="zh-CN" altLang="en-US" sz="4400" b="0" i="0" u="none" strike="noStrike" kern="0" cap="none" spc="0" normalizeH="0" baseline="0" noProof="0" dirty="0">
                <a:ln>
                  <a:noFill/>
                </a:ln>
                <a:solidFill>
                  <a:srgbClr val="FFFFFF"/>
                </a:solidFill>
                <a:effectLst/>
                <a:uLnTx/>
                <a:uFillTx/>
                <a:latin typeface="Calibri"/>
                <a:cs typeface="Calibri"/>
                <a:sym typeface="Calibri"/>
              </a:rPr>
              <a:t>的訪問控制的狀態 </a:t>
            </a:r>
            <a:r>
              <a:rPr kumimoji="0" lang="en-MY" altLang="zh-CN" sz="4400" b="0" i="0" u="none" strike="noStrike" kern="0" cap="none" spc="0" normalizeH="0" baseline="0" noProof="0" dirty="0">
                <a:ln>
                  <a:noFill/>
                </a:ln>
                <a:solidFill>
                  <a:srgbClr val="FFFFFF"/>
                </a:solidFill>
                <a:effectLst/>
                <a:uLnTx/>
                <a:uFillTx/>
                <a:latin typeface="Calibri"/>
                <a:cs typeface="Calibri"/>
                <a:sym typeface="Calibri"/>
              </a:rPr>
              <a:t>(</a:t>
            </a:r>
            <a:r>
              <a:rPr kumimoji="0" lang="zh-CN" altLang="en-US" sz="4400" b="0" i="0" u="none" strike="noStrike" kern="0" cap="none" spc="0" normalizeH="0" baseline="0" noProof="0" dirty="0">
                <a:ln>
                  <a:noFill/>
                </a:ln>
                <a:solidFill>
                  <a:srgbClr val="FFFFFF"/>
                </a:solidFill>
                <a:effectLst/>
                <a:uLnTx/>
                <a:uFillTx/>
                <a:latin typeface="Calibri"/>
                <a:cs typeface="Calibri"/>
                <a:sym typeface="Calibri"/>
              </a:rPr>
              <a:t>遵循</a:t>
            </a:r>
            <a:r>
              <a:rPr kumimoji="0" lang="zh-CN" altLang="en-US" sz="4400" b="0" i="0" u="none" strike="noStrike" kern="0" cap="none" spc="0" normalizeH="0" baseline="0" noProof="0" dirty="0">
                <a:ln>
                  <a:noFill/>
                </a:ln>
                <a:solidFill>
                  <a:srgbClr val="FFFF00"/>
                </a:solidFill>
                <a:effectLst/>
                <a:uLnTx/>
                <a:uFillTx/>
                <a:latin typeface="Calibri"/>
                <a:cs typeface="Calibri"/>
                <a:sym typeface="Calibri"/>
              </a:rPr>
              <a:t>最低權限原則</a:t>
            </a:r>
            <a:r>
              <a:rPr kumimoji="0" lang="en-MY" altLang="zh-CN" sz="4400" b="0" i="0" u="none" strike="noStrike" kern="0" cap="none" spc="0" normalizeH="0" baseline="0" noProof="0" dirty="0">
                <a:ln>
                  <a:noFill/>
                </a:ln>
                <a:solidFill>
                  <a:srgbClr val="FFFFFF"/>
                </a:solidFill>
                <a:effectLst/>
                <a:uLnTx/>
                <a:uFillTx/>
                <a:latin typeface="Calibri"/>
                <a:cs typeface="Calibri"/>
                <a:sym typeface="Calibri"/>
              </a:rPr>
              <a:t>)</a:t>
            </a:r>
            <a:endParaRPr kumimoji="0" lang="en-US" sz="4400" b="0" i="0" u="none" strike="noStrike" kern="0" cap="none" spc="0" normalizeH="0" baseline="0" noProof="0" dirty="0">
              <a:ln>
                <a:noFill/>
              </a:ln>
              <a:solidFill>
                <a:srgbClr val="FFFFFF"/>
              </a:solidFill>
              <a:effectLst/>
              <a:uLnTx/>
              <a:uFillTx/>
              <a:latin typeface="Calibri"/>
              <a:cs typeface="Calibri"/>
              <a:sym typeface="Calibri"/>
            </a:endParaRPr>
          </a:p>
        </p:txBody>
      </p:sp>
      <p:sp>
        <p:nvSpPr>
          <p:cNvPr id="2" name="Rectangle: Rounded Corners 1">
            <a:extLst>
              <a:ext uri="{FF2B5EF4-FFF2-40B4-BE49-F238E27FC236}">
                <a16:creationId xmlns:a16="http://schemas.microsoft.com/office/drawing/2014/main" id="{E855CDCB-59F7-49FF-B28E-6E1C1E933FCE}"/>
              </a:ext>
            </a:extLst>
          </p:cNvPr>
          <p:cNvSpPr/>
          <p:nvPr/>
        </p:nvSpPr>
        <p:spPr>
          <a:xfrm>
            <a:off x="800100" y="2133600"/>
            <a:ext cx="2787830" cy="7141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solidFill>
                  <a:srgbClr val="FFFFFF"/>
                </a:solidFill>
                <a:latin typeface="Arial"/>
                <a:ea typeface="新細明體" panose="02020500000000000000" pitchFamily="18" charset="-120"/>
              </a:rPr>
              <a:t>Default</a:t>
            </a:r>
            <a:r>
              <a:rPr kumimoji="0" lang="en-US" altLang="zh-TW" sz="18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mn-cs"/>
              </a:rPr>
              <a:t> Deny</a:t>
            </a:r>
          </a:p>
        </p:txBody>
      </p:sp>
      <p:sp>
        <p:nvSpPr>
          <p:cNvPr id="5" name="Rectangle: Rounded Corners 4">
            <a:extLst>
              <a:ext uri="{FF2B5EF4-FFF2-40B4-BE49-F238E27FC236}">
                <a16:creationId xmlns:a16="http://schemas.microsoft.com/office/drawing/2014/main" id="{B549A4D6-3405-4AB8-8400-8205526ACA4F}"/>
              </a:ext>
            </a:extLst>
          </p:cNvPr>
          <p:cNvSpPr/>
          <p:nvPr/>
        </p:nvSpPr>
        <p:spPr>
          <a:xfrm>
            <a:off x="844187" y="5324902"/>
            <a:ext cx="2787831" cy="7141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18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mn-cs"/>
              </a:rPr>
              <a:t>Explicit Allow</a:t>
            </a:r>
            <a:endParaRPr kumimoji="0" lang="en-US" altLang="zh-TW" sz="18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mn-cs"/>
            </a:endParaRPr>
          </a:p>
        </p:txBody>
      </p:sp>
      <p:sp>
        <p:nvSpPr>
          <p:cNvPr id="6" name="Rectangle: Rounded Corners 5">
            <a:extLst>
              <a:ext uri="{FF2B5EF4-FFF2-40B4-BE49-F238E27FC236}">
                <a16:creationId xmlns:a16="http://schemas.microsoft.com/office/drawing/2014/main" id="{2D80CBF8-AED6-4CDB-94A6-E32835967C3A}"/>
              </a:ext>
            </a:extLst>
          </p:cNvPr>
          <p:cNvSpPr/>
          <p:nvPr/>
        </p:nvSpPr>
        <p:spPr>
          <a:xfrm>
            <a:off x="800099" y="3729251"/>
            <a:ext cx="2787831" cy="7141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FFFFFF"/>
                </a:solidFill>
                <a:latin typeface="Arial"/>
                <a:ea typeface="新細明體" panose="02020500000000000000" pitchFamily="18" charset="-120"/>
              </a:rPr>
              <a:t>Explicit Deny</a:t>
            </a:r>
          </a:p>
        </p:txBody>
      </p:sp>
      <p:sp>
        <p:nvSpPr>
          <p:cNvPr id="7" name="TextBox 6">
            <a:extLst>
              <a:ext uri="{FF2B5EF4-FFF2-40B4-BE49-F238E27FC236}">
                <a16:creationId xmlns:a16="http://schemas.microsoft.com/office/drawing/2014/main" id="{B410895A-9198-4CBC-A76C-0E0DCF0EE7B3}"/>
              </a:ext>
            </a:extLst>
          </p:cNvPr>
          <p:cNvSpPr txBox="1"/>
          <p:nvPr/>
        </p:nvSpPr>
        <p:spPr>
          <a:xfrm>
            <a:off x="5085806" y="2006181"/>
            <a:ext cx="5991497" cy="2772618"/>
          </a:xfrm>
          <a:prstGeom prst="rect">
            <a:avLst/>
          </a:prstGeom>
          <a:noFill/>
        </p:spPr>
        <p:txBody>
          <a:bodyPr wrap="square" rtlCol="0">
            <a:spAutoFit/>
          </a:bodyPr>
          <a:lstStyle/>
          <a:p>
            <a:pPr>
              <a:lnSpc>
                <a:spcPct val="150000"/>
              </a:lnSpc>
            </a:pPr>
            <a:r>
              <a:rPr lang="zh-CN" altLang="en-US" sz="3000" b="0" i="0" dirty="0">
                <a:solidFill>
                  <a:schemeClr val="bg1"/>
                </a:solidFill>
                <a:effectLst/>
                <a:latin typeface="+mj-lt"/>
              </a:rPr>
              <a:t>显式拒绝</a:t>
            </a:r>
            <a:r>
              <a:rPr lang="en-US" altLang="zh-CN" sz="3000" b="0" i="0" dirty="0">
                <a:solidFill>
                  <a:schemeClr val="bg1"/>
                </a:solidFill>
                <a:effectLst/>
                <a:latin typeface="+mj-lt"/>
              </a:rPr>
              <a:t>, </a:t>
            </a:r>
            <a:r>
              <a:rPr lang="en-MY" altLang="zh-CN" sz="3000" b="0" i="0" dirty="0">
                <a:solidFill>
                  <a:schemeClr val="bg1"/>
                </a:solidFill>
                <a:effectLst/>
                <a:latin typeface="+mj-lt"/>
              </a:rPr>
              <a:t>IAM Policy </a:t>
            </a:r>
            <a:r>
              <a:rPr lang="zh-CN" altLang="en-US" sz="3000" b="0" i="0" dirty="0">
                <a:solidFill>
                  <a:schemeClr val="bg1"/>
                </a:solidFill>
                <a:effectLst/>
                <a:latin typeface="+mj-lt"/>
              </a:rPr>
              <a:t>或 </a:t>
            </a:r>
            <a:r>
              <a:rPr lang="en-MY" altLang="zh-CN" sz="3000" b="0" i="0" dirty="0">
                <a:solidFill>
                  <a:schemeClr val="bg1"/>
                </a:solidFill>
                <a:effectLst/>
                <a:latin typeface="+mj-lt"/>
              </a:rPr>
              <a:t>S3 Bucket Policy </a:t>
            </a:r>
            <a:r>
              <a:rPr lang="zh-CN" altLang="en-US" sz="3000" b="0" i="0" dirty="0">
                <a:solidFill>
                  <a:schemeClr val="bg1"/>
                </a:solidFill>
                <a:effectLst/>
                <a:latin typeface="+mj-lt"/>
              </a:rPr>
              <a:t>中 </a:t>
            </a:r>
            <a:r>
              <a:rPr lang="en-MY" altLang="zh-CN" sz="3000" b="0" i="0" dirty="0">
                <a:solidFill>
                  <a:schemeClr val="bg1"/>
                </a:solidFill>
                <a:effectLst/>
                <a:latin typeface="+mj-lt"/>
              </a:rPr>
              <a:t>Effect </a:t>
            </a:r>
            <a:r>
              <a:rPr lang="zh-CN" altLang="en-US" sz="3000" b="0" i="0" dirty="0">
                <a:solidFill>
                  <a:schemeClr val="bg1"/>
                </a:solidFill>
                <a:effectLst/>
                <a:latin typeface="+mj-lt"/>
              </a:rPr>
              <a:t>字段中显式声明为</a:t>
            </a:r>
            <a:r>
              <a:rPr lang="en-MY" altLang="zh-CN" sz="3000" dirty="0">
                <a:solidFill>
                  <a:schemeClr val="bg1"/>
                </a:solidFill>
                <a:latin typeface="+mj-lt"/>
              </a:rPr>
              <a:t> </a:t>
            </a:r>
            <a:r>
              <a:rPr lang="zh-CN" altLang="en-US" sz="3000" dirty="0">
                <a:solidFill>
                  <a:schemeClr val="bg1"/>
                </a:solidFill>
                <a:latin typeface="+mj-lt"/>
              </a:rPr>
              <a:t>“</a:t>
            </a:r>
            <a:r>
              <a:rPr lang="en-MY" altLang="zh-CN" sz="3000" b="0" i="0" dirty="0">
                <a:solidFill>
                  <a:schemeClr val="bg1"/>
                </a:solidFill>
                <a:effectLst/>
                <a:latin typeface="+mj-lt"/>
              </a:rPr>
              <a:t>Deny</a:t>
            </a:r>
            <a:r>
              <a:rPr lang="zh-CN" altLang="en-US" sz="3000" dirty="0">
                <a:solidFill>
                  <a:schemeClr val="bg1"/>
                </a:solidFill>
                <a:latin typeface="+mj-lt"/>
              </a:rPr>
              <a:t> ”</a:t>
            </a:r>
            <a:r>
              <a:rPr lang="en-MY" altLang="zh-CN" sz="3000" b="0" i="0" dirty="0">
                <a:solidFill>
                  <a:schemeClr val="bg1"/>
                </a:solidFill>
                <a:effectLst/>
                <a:latin typeface="+mj-lt"/>
              </a:rPr>
              <a:t>,</a:t>
            </a:r>
            <a:r>
              <a:rPr lang="zh-CN" altLang="en-US" sz="3000" b="0" i="0" dirty="0">
                <a:solidFill>
                  <a:schemeClr val="bg1"/>
                </a:solidFill>
                <a:effectLst/>
                <a:latin typeface="+mj-lt"/>
              </a:rPr>
              <a:t>注意 </a:t>
            </a:r>
            <a:r>
              <a:rPr lang="en-MY" altLang="zh-CN" sz="3000" b="0" i="0" dirty="0">
                <a:solidFill>
                  <a:schemeClr val="bg1"/>
                </a:solidFill>
                <a:effectLst/>
                <a:latin typeface="+mj-lt"/>
              </a:rPr>
              <a:t>ACL </a:t>
            </a:r>
            <a:r>
              <a:rPr lang="zh-CN" altLang="en-US" sz="3000" b="0" i="0" dirty="0">
                <a:solidFill>
                  <a:schemeClr val="bg1"/>
                </a:solidFill>
                <a:effectLst/>
                <a:latin typeface="+mj-lt"/>
              </a:rPr>
              <a:t>中没有显示拒绝</a:t>
            </a:r>
            <a:endParaRPr lang="zh-TW" altLang="en-US" sz="3000" dirty="0">
              <a:solidFill>
                <a:schemeClr val="bg1"/>
              </a:solidFill>
              <a:latin typeface="+mj-lt"/>
            </a:endParaRPr>
          </a:p>
        </p:txBody>
      </p:sp>
    </p:spTree>
    <p:extLst>
      <p:ext uri="{BB962C8B-B14F-4D97-AF65-F5344CB8AC3E}">
        <p14:creationId xmlns:p14="http://schemas.microsoft.com/office/powerpoint/2010/main" val="746548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C9D4822-7C15-4BD4-9A1C-2AB93ADB9881}"/>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000000"/>
              </a:buClr>
              <a:buSzPts val="1800"/>
              <a:buFont typeface="Calibri"/>
              <a:buNone/>
              <a:tabLst/>
              <a:defRPr/>
            </a:pPr>
            <a:r>
              <a:rPr kumimoji="0" lang="en-US" sz="4400" b="0" i="0" u="none" strike="noStrike" kern="0" cap="none" spc="0" normalizeH="0" baseline="0" noProof="0" dirty="0">
                <a:ln>
                  <a:noFill/>
                </a:ln>
                <a:solidFill>
                  <a:srgbClr val="FFFFFF"/>
                </a:solidFill>
                <a:effectLst/>
                <a:uLnTx/>
                <a:uFillTx/>
                <a:latin typeface="Calibri"/>
                <a:cs typeface="Calibri"/>
                <a:sym typeface="Calibri"/>
              </a:rPr>
              <a:t>S3 </a:t>
            </a:r>
            <a:r>
              <a:rPr kumimoji="0" lang="zh-CN" altLang="en-US" sz="4400" b="0" i="0" u="none" strike="noStrike" kern="0" cap="none" spc="0" normalizeH="0" baseline="0" noProof="0" dirty="0">
                <a:ln>
                  <a:noFill/>
                </a:ln>
                <a:solidFill>
                  <a:srgbClr val="FFFFFF"/>
                </a:solidFill>
                <a:effectLst/>
                <a:uLnTx/>
                <a:uFillTx/>
                <a:latin typeface="Calibri"/>
                <a:cs typeface="Calibri"/>
                <a:sym typeface="Calibri"/>
              </a:rPr>
              <a:t>的訪問控制的狀態 </a:t>
            </a:r>
            <a:r>
              <a:rPr kumimoji="0" lang="en-MY" altLang="zh-CN" sz="4400" b="0" i="0" u="none" strike="noStrike" kern="0" cap="none" spc="0" normalizeH="0" baseline="0" noProof="0" dirty="0">
                <a:ln>
                  <a:noFill/>
                </a:ln>
                <a:solidFill>
                  <a:srgbClr val="FFFFFF"/>
                </a:solidFill>
                <a:effectLst/>
                <a:uLnTx/>
                <a:uFillTx/>
                <a:latin typeface="Calibri"/>
                <a:cs typeface="Calibri"/>
                <a:sym typeface="Calibri"/>
              </a:rPr>
              <a:t>(</a:t>
            </a:r>
            <a:r>
              <a:rPr kumimoji="0" lang="zh-CN" altLang="en-US" sz="4400" b="0" i="0" u="none" strike="noStrike" kern="0" cap="none" spc="0" normalizeH="0" baseline="0" noProof="0" dirty="0">
                <a:ln>
                  <a:noFill/>
                </a:ln>
                <a:solidFill>
                  <a:srgbClr val="FFFFFF"/>
                </a:solidFill>
                <a:effectLst/>
                <a:uLnTx/>
                <a:uFillTx/>
                <a:latin typeface="Calibri"/>
                <a:cs typeface="Calibri"/>
                <a:sym typeface="Calibri"/>
              </a:rPr>
              <a:t>遵循</a:t>
            </a:r>
            <a:r>
              <a:rPr kumimoji="0" lang="zh-CN" altLang="en-US" sz="4400" b="0" i="0" u="none" strike="noStrike" kern="0" cap="none" spc="0" normalizeH="0" baseline="0" noProof="0" dirty="0">
                <a:ln>
                  <a:noFill/>
                </a:ln>
                <a:solidFill>
                  <a:srgbClr val="FFFF00"/>
                </a:solidFill>
                <a:effectLst/>
                <a:uLnTx/>
                <a:uFillTx/>
                <a:latin typeface="Calibri"/>
                <a:cs typeface="Calibri"/>
                <a:sym typeface="Calibri"/>
              </a:rPr>
              <a:t>最低權限原則</a:t>
            </a:r>
            <a:r>
              <a:rPr kumimoji="0" lang="en-MY" altLang="zh-CN" sz="4400" b="0" i="0" u="none" strike="noStrike" kern="0" cap="none" spc="0" normalizeH="0" baseline="0" noProof="0" dirty="0">
                <a:ln>
                  <a:noFill/>
                </a:ln>
                <a:solidFill>
                  <a:srgbClr val="FFFFFF"/>
                </a:solidFill>
                <a:effectLst/>
                <a:uLnTx/>
                <a:uFillTx/>
                <a:latin typeface="Calibri"/>
                <a:cs typeface="Calibri"/>
                <a:sym typeface="Calibri"/>
              </a:rPr>
              <a:t>)</a:t>
            </a:r>
            <a:endParaRPr kumimoji="0" lang="en-US" sz="4400" b="0" i="0" u="none" strike="noStrike" kern="0" cap="none" spc="0" normalizeH="0" baseline="0" noProof="0" dirty="0">
              <a:ln>
                <a:noFill/>
              </a:ln>
              <a:solidFill>
                <a:srgbClr val="FFFFFF"/>
              </a:solidFill>
              <a:effectLst/>
              <a:uLnTx/>
              <a:uFillTx/>
              <a:latin typeface="Calibri"/>
              <a:cs typeface="Calibri"/>
              <a:sym typeface="Calibri"/>
            </a:endParaRPr>
          </a:p>
        </p:txBody>
      </p:sp>
      <p:sp>
        <p:nvSpPr>
          <p:cNvPr id="2" name="Rectangle: Rounded Corners 1">
            <a:extLst>
              <a:ext uri="{FF2B5EF4-FFF2-40B4-BE49-F238E27FC236}">
                <a16:creationId xmlns:a16="http://schemas.microsoft.com/office/drawing/2014/main" id="{E855CDCB-59F7-49FF-B28E-6E1C1E933FCE}"/>
              </a:ext>
            </a:extLst>
          </p:cNvPr>
          <p:cNvSpPr/>
          <p:nvPr/>
        </p:nvSpPr>
        <p:spPr>
          <a:xfrm>
            <a:off x="800100" y="2133600"/>
            <a:ext cx="2787830" cy="7141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mn-cs"/>
              </a:rPr>
              <a:t>Default Deny</a:t>
            </a:r>
          </a:p>
        </p:txBody>
      </p:sp>
      <p:sp>
        <p:nvSpPr>
          <p:cNvPr id="5" name="Rectangle: Rounded Corners 4">
            <a:extLst>
              <a:ext uri="{FF2B5EF4-FFF2-40B4-BE49-F238E27FC236}">
                <a16:creationId xmlns:a16="http://schemas.microsoft.com/office/drawing/2014/main" id="{B549A4D6-3405-4AB8-8400-8205526ACA4F}"/>
              </a:ext>
            </a:extLst>
          </p:cNvPr>
          <p:cNvSpPr/>
          <p:nvPr/>
        </p:nvSpPr>
        <p:spPr>
          <a:xfrm>
            <a:off x="844187" y="5324902"/>
            <a:ext cx="2787831" cy="7141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dirty="0">
                <a:solidFill>
                  <a:srgbClr val="FFFFFF"/>
                </a:solidFill>
                <a:latin typeface="Arial"/>
                <a:ea typeface="新細明體" panose="02020500000000000000" pitchFamily="18" charset="-120"/>
              </a:rPr>
              <a:t>Explicit Allow</a:t>
            </a:r>
            <a:endParaRPr lang="en-US" altLang="zh-TW" dirty="0">
              <a:solidFill>
                <a:srgbClr val="FFFFFF"/>
              </a:solidFill>
              <a:latin typeface="Arial"/>
              <a:ea typeface="新細明體" panose="02020500000000000000" pitchFamily="18" charset="-120"/>
            </a:endParaRPr>
          </a:p>
        </p:txBody>
      </p:sp>
      <p:sp>
        <p:nvSpPr>
          <p:cNvPr id="6" name="Rectangle: Rounded Corners 5">
            <a:extLst>
              <a:ext uri="{FF2B5EF4-FFF2-40B4-BE49-F238E27FC236}">
                <a16:creationId xmlns:a16="http://schemas.microsoft.com/office/drawing/2014/main" id="{2D80CBF8-AED6-4CDB-94A6-E32835967C3A}"/>
              </a:ext>
            </a:extLst>
          </p:cNvPr>
          <p:cNvSpPr/>
          <p:nvPr/>
        </p:nvSpPr>
        <p:spPr>
          <a:xfrm>
            <a:off x="800099" y="3729251"/>
            <a:ext cx="2787831" cy="7141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mn-cs"/>
              </a:rPr>
              <a:t>Explicit Deny</a:t>
            </a:r>
          </a:p>
        </p:txBody>
      </p:sp>
      <p:sp>
        <p:nvSpPr>
          <p:cNvPr id="10" name="TextBox 9">
            <a:extLst>
              <a:ext uri="{FF2B5EF4-FFF2-40B4-BE49-F238E27FC236}">
                <a16:creationId xmlns:a16="http://schemas.microsoft.com/office/drawing/2014/main" id="{16376B97-4108-4A5F-83A2-D0BA29E0B390}"/>
              </a:ext>
            </a:extLst>
          </p:cNvPr>
          <p:cNvSpPr txBox="1"/>
          <p:nvPr/>
        </p:nvSpPr>
        <p:spPr>
          <a:xfrm>
            <a:off x="5085806" y="2006181"/>
            <a:ext cx="5991497" cy="2772618"/>
          </a:xfrm>
          <a:prstGeom prst="rect">
            <a:avLst/>
          </a:prstGeom>
          <a:noFill/>
        </p:spPr>
        <p:txBody>
          <a:bodyPr wrap="square" rtlCol="0">
            <a:spAutoFit/>
          </a:bodyPr>
          <a:lstStyle/>
          <a:p>
            <a:pPr>
              <a:lnSpc>
                <a:spcPct val="150000"/>
              </a:lnSpc>
            </a:pPr>
            <a:r>
              <a:rPr lang="zh-CN" altLang="en-US" sz="3000" b="0" i="0" dirty="0">
                <a:solidFill>
                  <a:schemeClr val="bg1"/>
                </a:solidFill>
                <a:effectLst/>
                <a:latin typeface="+mj-lt"/>
              </a:rPr>
              <a:t>显式允许</a:t>
            </a:r>
            <a:r>
              <a:rPr lang="en-US" altLang="zh-CN" sz="3000" b="0" i="0" dirty="0">
                <a:solidFill>
                  <a:schemeClr val="bg1"/>
                </a:solidFill>
                <a:effectLst/>
                <a:latin typeface="+mj-lt"/>
              </a:rPr>
              <a:t>, </a:t>
            </a:r>
            <a:r>
              <a:rPr lang="en-MY" altLang="zh-CN" sz="3000" b="0" i="0" dirty="0">
                <a:solidFill>
                  <a:schemeClr val="bg1"/>
                </a:solidFill>
                <a:effectLst/>
                <a:latin typeface="+mj-lt"/>
              </a:rPr>
              <a:t>IAM Policy </a:t>
            </a:r>
            <a:r>
              <a:rPr lang="zh-CN" altLang="en-US" sz="3000" b="0" i="0" dirty="0">
                <a:solidFill>
                  <a:schemeClr val="bg1"/>
                </a:solidFill>
                <a:effectLst/>
                <a:latin typeface="+mj-lt"/>
              </a:rPr>
              <a:t>或 </a:t>
            </a:r>
            <a:r>
              <a:rPr lang="en-MY" altLang="zh-CN" sz="3000" b="0" i="0" dirty="0">
                <a:solidFill>
                  <a:schemeClr val="bg1"/>
                </a:solidFill>
                <a:effectLst/>
                <a:latin typeface="+mj-lt"/>
              </a:rPr>
              <a:t>S3 Bucket policy </a:t>
            </a:r>
            <a:r>
              <a:rPr lang="zh-CN" altLang="en-US" sz="3000" b="0" i="0" dirty="0">
                <a:solidFill>
                  <a:schemeClr val="bg1"/>
                </a:solidFill>
                <a:effectLst/>
                <a:latin typeface="+mj-lt"/>
              </a:rPr>
              <a:t>中 </a:t>
            </a:r>
            <a:r>
              <a:rPr lang="en-MY" altLang="zh-CN" sz="3000" b="0" i="0" dirty="0">
                <a:solidFill>
                  <a:schemeClr val="bg1"/>
                </a:solidFill>
                <a:effectLst/>
                <a:latin typeface="+mj-lt"/>
              </a:rPr>
              <a:t>Effect </a:t>
            </a:r>
            <a:r>
              <a:rPr lang="zh-CN" altLang="en-US" sz="3000" b="0" i="0" dirty="0">
                <a:solidFill>
                  <a:schemeClr val="bg1"/>
                </a:solidFill>
                <a:effectLst/>
                <a:latin typeface="+mj-lt"/>
              </a:rPr>
              <a:t>字段中显式生命为“</a:t>
            </a:r>
            <a:r>
              <a:rPr lang="en-MY" altLang="zh-CN" sz="3000" b="0" i="0" dirty="0">
                <a:solidFill>
                  <a:schemeClr val="bg1"/>
                </a:solidFill>
                <a:effectLst/>
                <a:latin typeface="+mj-lt"/>
              </a:rPr>
              <a:t>Allow</a:t>
            </a:r>
            <a:r>
              <a:rPr lang="zh-CN" altLang="en-US" sz="3000" b="0" i="0" dirty="0">
                <a:solidFill>
                  <a:schemeClr val="bg1"/>
                </a:solidFill>
                <a:effectLst/>
                <a:latin typeface="+mj-lt"/>
              </a:rPr>
              <a:t> ”的，</a:t>
            </a:r>
            <a:r>
              <a:rPr lang="en-MY" altLang="zh-CN" sz="3000" b="0" i="0" dirty="0">
                <a:solidFill>
                  <a:schemeClr val="bg1"/>
                </a:solidFill>
                <a:effectLst/>
                <a:latin typeface="+mj-lt"/>
              </a:rPr>
              <a:t>ACL </a:t>
            </a:r>
            <a:r>
              <a:rPr lang="zh-CN" altLang="en-US" sz="3000" b="0" i="0" dirty="0">
                <a:solidFill>
                  <a:schemeClr val="bg1"/>
                </a:solidFill>
                <a:effectLst/>
                <a:latin typeface="+mj-lt"/>
              </a:rPr>
              <a:t>中设置的允许权限也是显式允许。</a:t>
            </a:r>
            <a:endParaRPr lang="zh-TW" altLang="en-US" sz="3000" dirty="0">
              <a:solidFill>
                <a:schemeClr val="bg1"/>
              </a:solidFill>
              <a:latin typeface="+mj-lt"/>
            </a:endParaRPr>
          </a:p>
        </p:txBody>
      </p:sp>
    </p:spTree>
    <p:extLst>
      <p:ext uri="{BB962C8B-B14F-4D97-AF65-F5344CB8AC3E}">
        <p14:creationId xmlns:p14="http://schemas.microsoft.com/office/powerpoint/2010/main" val="2113129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0" name="Picture 2" descr="Diagram illustrating the authorization process">
            <a:extLst>
              <a:ext uri="{FF2B5EF4-FFF2-40B4-BE49-F238E27FC236}">
                <a16:creationId xmlns:a16="http://schemas.microsoft.com/office/drawing/2014/main" id="{B881ECB1-4389-4767-8CC5-42D0CE1EB6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26026"/>
            <a:ext cx="12192000" cy="3546475"/>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44A26BCF-83E2-4E5C-80CD-F1F71361AD5C}"/>
              </a:ext>
            </a:extLst>
          </p:cNvPr>
          <p:cNvGrpSpPr/>
          <p:nvPr/>
        </p:nvGrpSpPr>
        <p:grpSpPr>
          <a:xfrm>
            <a:off x="1946365" y="696685"/>
            <a:ext cx="8299269" cy="679268"/>
            <a:chOff x="1759131" y="592183"/>
            <a:chExt cx="6348549" cy="679268"/>
          </a:xfrm>
        </p:grpSpPr>
        <p:sp>
          <p:nvSpPr>
            <p:cNvPr id="2" name="Rectangle 1">
              <a:extLst>
                <a:ext uri="{FF2B5EF4-FFF2-40B4-BE49-F238E27FC236}">
                  <a16:creationId xmlns:a16="http://schemas.microsoft.com/office/drawing/2014/main" id="{0C587779-8BBA-4ED4-9C09-CFA837944F78}"/>
                </a:ext>
              </a:extLst>
            </p:cNvPr>
            <p:cNvSpPr/>
            <p:nvPr/>
          </p:nvSpPr>
          <p:spPr>
            <a:xfrm>
              <a:off x="1759131" y="592183"/>
              <a:ext cx="2116183" cy="67926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MY" altLang="zh-TW" b="1" dirty="0">
                  <a:solidFill>
                    <a:schemeClr val="bg1"/>
                  </a:solidFill>
                </a:rPr>
                <a:t>S3 Access </a:t>
              </a:r>
            </a:p>
            <a:p>
              <a:pPr algn="ctr"/>
              <a:r>
                <a:rPr lang="en-MY" altLang="zh-TW" b="1" dirty="0">
                  <a:solidFill>
                    <a:schemeClr val="bg1"/>
                  </a:solidFill>
                </a:rPr>
                <a:t>Control List(ACL)</a:t>
              </a:r>
              <a:endParaRPr lang="zh-TW" altLang="en-US" b="1" dirty="0">
                <a:solidFill>
                  <a:schemeClr val="bg1"/>
                </a:solidFill>
              </a:endParaRPr>
            </a:p>
          </p:txBody>
        </p:sp>
        <p:sp>
          <p:nvSpPr>
            <p:cNvPr id="4" name="Rectangle 3">
              <a:extLst>
                <a:ext uri="{FF2B5EF4-FFF2-40B4-BE49-F238E27FC236}">
                  <a16:creationId xmlns:a16="http://schemas.microsoft.com/office/drawing/2014/main" id="{EA24C48A-4BDB-42FD-AA7D-45C3DC157D52}"/>
                </a:ext>
              </a:extLst>
            </p:cNvPr>
            <p:cNvSpPr/>
            <p:nvPr/>
          </p:nvSpPr>
          <p:spPr>
            <a:xfrm>
              <a:off x="3875314" y="592183"/>
              <a:ext cx="2116183" cy="67926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MY" altLang="zh-TW" b="1" dirty="0">
                  <a:solidFill>
                    <a:schemeClr val="bg1"/>
                  </a:solidFill>
                </a:rPr>
                <a:t>S3 Bucket Policy</a:t>
              </a:r>
              <a:endParaRPr lang="zh-TW" altLang="en-US" b="1" dirty="0">
                <a:solidFill>
                  <a:schemeClr val="bg1"/>
                </a:solidFill>
              </a:endParaRPr>
            </a:p>
          </p:txBody>
        </p:sp>
        <p:sp>
          <p:nvSpPr>
            <p:cNvPr id="5" name="Rectangle 4">
              <a:extLst>
                <a:ext uri="{FF2B5EF4-FFF2-40B4-BE49-F238E27FC236}">
                  <a16:creationId xmlns:a16="http://schemas.microsoft.com/office/drawing/2014/main" id="{226F3E20-3A91-49B0-8494-7144B89F035E}"/>
                </a:ext>
              </a:extLst>
            </p:cNvPr>
            <p:cNvSpPr/>
            <p:nvPr/>
          </p:nvSpPr>
          <p:spPr>
            <a:xfrm>
              <a:off x="5991497" y="592183"/>
              <a:ext cx="2116183" cy="67926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MY" altLang="zh-TW" b="1" dirty="0">
                  <a:solidFill>
                    <a:schemeClr val="bg1"/>
                  </a:solidFill>
                </a:rPr>
                <a:t>AWS IAM</a:t>
              </a:r>
              <a:endParaRPr lang="zh-TW" altLang="en-US" b="1" dirty="0">
                <a:solidFill>
                  <a:schemeClr val="bg1"/>
                </a:solidFill>
              </a:endParaRPr>
            </a:p>
          </p:txBody>
        </p:sp>
      </p:grpSp>
    </p:spTree>
    <p:extLst>
      <p:ext uri="{BB962C8B-B14F-4D97-AF65-F5344CB8AC3E}">
        <p14:creationId xmlns:p14="http://schemas.microsoft.com/office/powerpoint/2010/main" val="1985083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BA254BB-8342-4E06-B3FE-F3DD6C4F1664}"/>
              </a:ext>
            </a:extLst>
          </p:cNvPr>
          <p:cNvSpPr txBox="1"/>
          <p:nvPr/>
        </p:nvSpPr>
        <p:spPr>
          <a:xfrm>
            <a:off x="692059" y="641474"/>
            <a:ext cx="10807882" cy="5575052"/>
          </a:xfrm>
          <a:prstGeom prst="rect">
            <a:avLst/>
          </a:prstGeom>
          <a:noFill/>
        </p:spPr>
        <p:txBody>
          <a:bodyPr wrap="square" rtlCol="0">
            <a:spAutoFit/>
          </a:bodyPr>
          <a:lstStyle/>
          <a:p>
            <a:pPr algn="l">
              <a:lnSpc>
                <a:spcPct val="150000"/>
              </a:lnSpc>
            </a:pPr>
            <a:r>
              <a:rPr lang="en-US" altLang="zh-TW" sz="2400" b="0" i="0" dirty="0">
                <a:solidFill>
                  <a:schemeClr val="bg1"/>
                </a:solidFill>
                <a:effectLst/>
                <a:latin typeface="AmazonEmber"/>
              </a:rPr>
              <a:t>If you’re still unsure of which to use, consider which audit question is most important to you:</a:t>
            </a:r>
          </a:p>
          <a:p>
            <a:pPr algn="l">
              <a:lnSpc>
                <a:spcPct val="150000"/>
              </a:lnSpc>
            </a:pPr>
            <a:endParaRPr lang="en-US" altLang="zh-TW" sz="2400" b="0" i="0" dirty="0">
              <a:solidFill>
                <a:schemeClr val="bg1"/>
              </a:solidFill>
              <a:effectLst/>
              <a:latin typeface="AmazonEmber"/>
            </a:endParaRPr>
          </a:p>
          <a:p>
            <a:pPr marL="342900" indent="-342900" algn="l">
              <a:lnSpc>
                <a:spcPct val="150000"/>
              </a:lnSpc>
              <a:buFont typeface="Arial" panose="020B0604020202020204" pitchFamily="34" charset="0"/>
              <a:buChar char="•"/>
            </a:pPr>
            <a:r>
              <a:rPr lang="en-US" altLang="zh-TW" sz="2400" b="0" i="0" dirty="0">
                <a:solidFill>
                  <a:schemeClr val="bg1"/>
                </a:solidFill>
                <a:effectLst/>
                <a:latin typeface="AmazonEmber"/>
              </a:rPr>
              <a:t>If you’re more interested in </a:t>
            </a:r>
            <a:r>
              <a:rPr lang="en-US" altLang="zh-TW" sz="2400" b="1" i="0" dirty="0">
                <a:solidFill>
                  <a:srgbClr val="FFFF00"/>
                </a:solidFill>
                <a:effectLst/>
                <a:latin typeface="AmazonEmber"/>
              </a:rPr>
              <a:t>“</a:t>
            </a:r>
            <a:r>
              <a:rPr lang="en-US" altLang="zh-TW" sz="2400" b="1" i="0" dirty="0">
                <a:solidFill>
                  <a:srgbClr val="FFFF00"/>
                </a:solidFill>
                <a:effectLst/>
                <a:latin typeface="AmazonEmberBold"/>
              </a:rPr>
              <a:t>What can this user do in AWS?</a:t>
            </a:r>
            <a:r>
              <a:rPr lang="en-US" altLang="zh-TW" sz="2400" b="1" i="0" dirty="0">
                <a:solidFill>
                  <a:srgbClr val="FFFF00"/>
                </a:solidFill>
                <a:effectLst/>
                <a:latin typeface="AmazonEmber"/>
              </a:rPr>
              <a:t>” </a:t>
            </a:r>
            <a:r>
              <a:rPr lang="en-US" altLang="zh-TW" sz="2400" b="0" i="0" dirty="0">
                <a:solidFill>
                  <a:schemeClr val="bg1"/>
                </a:solidFill>
                <a:effectLst/>
                <a:latin typeface="AmazonEmber"/>
              </a:rPr>
              <a:t>then IAM policies are probably the way to go. You can easily answer this by looking up an IAM user and then examining their IAM policies to see what rights they have.</a:t>
            </a:r>
          </a:p>
          <a:p>
            <a:pPr algn="l">
              <a:lnSpc>
                <a:spcPct val="150000"/>
              </a:lnSpc>
            </a:pPr>
            <a:endParaRPr lang="en-US" altLang="zh-TW" sz="2400" b="0" i="0" dirty="0">
              <a:solidFill>
                <a:schemeClr val="bg1"/>
              </a:solidFill>
              <a:effectLst/>
              <a:latin typeface="AmazonEmber"/>
            </a:endParaRPr>
          </a:p>
          <a:p>
            <a:pPr marL="342900" indent="-342900" algn="l">
              <a:lnSpc>
                <a:spcPct val="150000"/>
              </a:lnSpc>
              <a:buFont typeface="Arial" panose="020B0604020202020204" pitchFamily="34" charset="0"/>
              <a:buChar char="•"/>
            </a:pPr>
            <a:r>
              <a:rPr lang="en-US" altLang="zh-TW" sz="2400" b="0" i="0" dirty="0">
                <a:solidFill>
                  <a:schemeClr val="bg1"/>
                </a:solidFill>
                <a:effectLst/>
                <a:latin typeface="AmazonEmber"/>
              </a:rPr>
              <a:t>If you’re more interested in </a:t>
            </a:r>
            <a:r>
              <a:rPr lang="en-US" altLang="zh-TW" sz="2400" b="1" i="0" dirty="0">
                <a:solidFill>
                  <a:srgbClr val="FFFF00"/>
                </a:solidFill>
                <a:effectLst/>
                <a:latin typeface="AmazonEmber"/>
              </a:rPr>
              <a:t>“</a:t>
            </a:r>
            <a:r>
              <a:rPr lang="en-US" altLang="zh-TW" sz="2400" b="1" i="0" dirty="0">
                <a:solidFill>
                  <a:srgbClr val="FFFF00"/>
                </a:solidFill>
                <a:effectLst/>
                <a:latin typeface="AmazonEmberBold"/>
              </a:rPr>
              <a:t>Who can access this S3 bucket?</a:t>
            </a:r>
            <a:r>
              <a:rPr lang="en-US" altLang="zh-TW" sz="2400" b="1" i="0" dirty="0">
                <a:solidFill>
                  <a:srgbClr val="FFFF00"/>
                </a:solidFill>
                <a:effectLst/>
                <a:latin typeface="AmazonEmber"/>
              </a:rPr>
              <a:t>” </a:t>
            </a:r>
            <a:r>
              <a:rPr lang="en-US" altLang="zh-TW" sz="2400" b="0" i="0" dirty="0">
                <a:solidFill>
                  <a:schemeClr val="bg1"/>
                </a:solidFill>
                <a:effectLst/>
                <a:latin typeface="AmazonEmber"/>
              </a:rPr>
              <a:t>then S3 bucket policies will likely suit you better. You can easily answer this by looking up a bucket and examining the bucket policy.</a:t>
            </a:r>
          </a:p>
        </p:txBody>
      </p:sp>
    </p:spTree>
    <p:extLst>
      <p:ext uri="{BB962C8B-B14F-4D97-AF65-F5344CB8AC3E}">
        <p14:creationId xmlns:p14="http://schemas.microsoft.com/office/powerpoint/2010/main" val="2797622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90" name="Google Shape;90;p2"/>
          <p:cNvSpPr txBox="1"/>
          <p:nvPr/>
        </p:nvSpPr>
        <p:spPr>
          <a:xfrm>
            <a:off x="2829810" y="2028637"/>
            <a:ext cx="6532379" cy="2800726"/>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MY" altLang="zh-CN" sz="8800" b="1" i="0" u="none" strike="noStrike" kern="0" cap="none" spc="0" normalizeH="0" baseline="0" noProof="0" dirty="0">
                <a:ln>
                  <a:noFill/>
                </a:ln>
                <a:solidFill>
                  <a:srgbClr val="FFFFFF"/>
                </a:solidFill>
                <a:effectLst/>
                <a:uLnTx/>
                <a:uFillTx/>
                <a:latin typeface="Arial"/>
                <a:ea typeface="Arial"/>
                <a:cs typeface="Arial"/>
                <a:sym typeface="Arial"/>
              </a:rPr>
              <a:t>Amazon S3</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MY" altLang="zh-CN" sz="8800" b="1" kern="0" dirty="0">
                <a:solidFill>
                  <a:srgbClr val="FFFFFF"/>
                </a:solidFill>
                <a:latin typeface="Arial"/>
                <a:ea typeface="Arial"/>
                <a:cs typeface="Arial"/>
                <a:sym typeface="Arial"/>
              </a:rPr>
              <a:t>Versioning</a:t>
            </a:r>
            <a:endParaRPr kumimoji="0" lang="en-US" altLang="zh-CN" sz="8800" b="1"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1181122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90" name="Google Shape;90;p2"/>
          <p:cNvSpPr txBox="1"/>
          <p:nvPr/>
        </p:nvSpPr>
        <p:spPr>
          <a:xfrm>
            <a:off x="2829810" y="2290247"/>
            <a:ext cx="6532379" cy="2277506"/>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MY" altLang="zh-CN" sz="8800" b="1" i="0" u="none" strike="noStrike" kern="0" cap="none" spc="0" normalizeH="0" baseline="0" noProof="0" dirty="0">
                <a:ln>
                  <a:noFill/>
                </a:ln>
                <a:solidFill>
                  <a:srgbClr val="FFFFFF"/>
                </a:solidFill>
                <a:effectLst/>
                <a:uLnTx/>
                <a:uFillTx/>
                <a:latin typeface="Arial"/>
                <a:ea typeface="Arial"/>
                <a:cs typeface="Arial"/>
                <a:sym typeface="Arial"/>
              </a:rPr>
              <a:t>Amazon S3</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MY" altLang="zh-CN" sz="5400" b="1" i="0" u="none" strike="noStrike" kern="0" cap="none" spc="0" normalizeH="0" baseline="0" noProof="0" dirty="0">
                <a:ln>
                  <a:noFill/>
                </a:ln>
                <a:solidFill>
                  <a:srgbClr val="FFFFFF"/>
                </a:solidFill>
                <a:effectLst/>
                <a:uLnTx/>
                <a:uFillTx/>
                <a:latin typeface="Arial"/>
                <a:ea typeface="Arial"/>
                <a:cs typeface="Arial"/>
                <a:sym typeface="Arial"/>
              </a:rPr>
              <a:t>Static Web Hosting</a:t>
            </a:r>
            <a:endParaRPr kumimoji="0" lang="en-US" altLang="zh-CN" sz="5400" b="1"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888878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3" name="Title 3">
            <a:extLst>
              <a:ext uri="{FF2B5EF4-FFF2-40B4-BE49-F238E27FC236}">
                <a16:creationId xmlns:a16="http://schemas.microsoft.com/office/drawing/2014/main" id="{6A258331-F521-48F3-BB0D-55C7E799E4E7}"/>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MY" kern="0" dirty="0">
                <a:solidFill>
                  <a:schemeClr val="bg1"/>
                </a:solidFill>
              </a:rPr>
              <a:t>S3 Bucket Policy</a:t>
            </a:r>
            <a:endParaRPr lang="en-US" kern="0" dirty="0">
              <a:solidFill>
                <a:schemeClr val="bg1"/>
              </a:solidFill>
            </a:endParaRPr>
          </a:p>
        </p:txBody>
      </p:sp>
      <p:sp>
        <p:nvSpPr>
          <p:cNvPr id="4" name="Title 3">
            <a:extLst>
              <a:ext uri="{FF2B5EF4-FFF2-40B4-BE49-F238E27FC236}">
                <a16:creationId xmlns:a16="http://schemas.microsoft.com/office/drawing/2014/main" id="{16A6B396-FC86-4074-B99F-FAA98DF4827E}"/>
              </a:ext>
            </a:extLst>
          </p:cNvPr>
          <p:cNvSpPr txBox="1">
            <a:spLocks/>
          </p:cNvSpPr>
          <p:nvPr/>
        </p:nvSpPr>
        <p:spPr>
          <a:xfrm>
            <a:off x="800100" y="1617227"/>
            <a:ext cx="10591800" cy="374725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571500" indent="-571500">
              <a:lnSpc>
                <a:spcPct val="150000"/>
              </a:lnSpc>
              <a:buClr>
                <a:schemeClr val="bg1"/>
              </a:buClr>
              <a:buFont typeface="Wingdings" panose="05000000000000000000" pitchFamily="2" charset="2"/>
              <a:buChar char="l"/>
            </a:pPr>
            <a:r>
              <a:rPr lang="en-US" altLang="zh-CN" sz="2800" kern="0" dirty="0">
                <a:solidFill>
                  <a:schemeClr val="bg1"/>
                </a:solidFill>
              </a:rPr>
              <a:t>JSON based</a:t>
            </a:r>
          </a:p>
          <a:p>
            <a:pPr marL="571500" indent="-571500">
              <a:lnSpc>
                <a:spcPct val="150000"/>
              </a:lnSpc>
              <a:buClr>
                <a:schemeClr val="bg1"/>
              </a:buClr>
              <a:buFont typeface="Wingdings" panose="05000000000000000000" pitchFamily="2" charset="2"/>
              <a:buChar char="l"/>
            </a:pPr>
            <a:r>
              <a:rPr lang="zh-CN" altLang="en-US" sz="2800" kern="0" dirty="0">
                <a:solidFill>
                  <a:schemeClr val="bg1"/>
                </a:solidFill>
              </a:rPr>
              <a:t>開啟 </a:t>
            </a:r>
            <a:r>
              <a:rPr lang="en-MY" altLang="zh-CN" sz="2800" kern="0" dirty="0">
                <a:solidFill>
                  <a:schemeClr val="bg1"/>
                </a:solidFill>
                <a:hlinkClick r:id="rId3"/>
              </a:rPr>
              <a:t>Bucket Policy Examples</a:t>
            </a:r>
            <a:endParaRPr lang="en-US" altLang="zh-CN" sz="2800" kern="0" dirty="0">
              <a:solidFill>
                <a:schemeClr val="bg1"/>
              </a:solidFill>
            </a:endParaRPr>
          </a:p>
          <a:p>
            <a:pPr marL="571500" indent="-571500">
              <a:lnSpc>
                <a:spcPct val="150000"/>
              </a:lnSpc>
              <a:buClr>
                <a:schemeClr val="bg1"/>
              </a:buClr>
              <a:buFont typeface="Wingdings" panose="05000000000000000000" pitchFamily="2" charset="2"/>
              <a:buChar char="l"/>
            </a:pPr>
            <a:r>
              <a:rPr lang="zh-CN" altLang="en-US" sz="2800" kern="0" dirty="0">
                <a:solidFill>
                  <a:schemeClr val="bg1"/>
                </a:solidFill>
              </a:rPr>
              <a:t>選擇  </a:t>
            </a:r>
            <a:r>
              <a:rPr lang="en-US" altLang="zh-TW" sz="2800" kern="0" dirty="0">
                <a:solidFill>
                  <a:schemeClr val="bg1"/>
                </a:solidFill>
              </a:rPr>
              <a:t>Granting read-only permission to an anonymous user</a:t>
            </a:r>
          </a:p>
          <a:p>
            <a:pPr marL="571500" indent="-571500">
              <a:lnSpc>
                <a:spcPct val="150000"/>
              </a:lnSpc>
              <a:buClr>
                <a:schemeClr val="bg1"/>
              </a:buClr>
              <a:buFont typeface="Wingdings" panose="05000000000000000000" pitchFamily="2" charset="2"/>
              <a:buChar char="l"/>
            </a:pPr>
            <a:r>
              <a:rPr lang="zh-CN" altLang="en-US" sz="2800" kern="0" dirty="0">
                <a:solidFill>
                  <a:schemeClr val="bg1"/>
                </a:solidFill>
              </a:rPr>
              <a:t>貼在 </a:t>
            </a:r>
            <a:r>
              <a:rPr lang="en-US" altLang="zh-CN" sz="2800" kern="0" dirty="0">
                <a:solidFill>
                  <a:schemeClr val="bg1"/>
                </a:solidFill>
              </a:rPr>
              <a:t>Bucket Policy</a:t>
            </a:r>
          </a:p>
          <a:p>
            <a:pPr marL="571500" indent="-571500">
              <a:lnSpc>
                <a:spcPct val="150000"/>
              </a:lnSpc>
              <a:buClr>
                <a:schemeClr val="bg1"/>
              </a:buClr>
              <a:buFont typeface="Wingdings" panose="05000000000000000000" pitchFamily="2" charset="2"/>
              <a:buChar char="l"/>
            </a:pPr>
            <a:r>
              <a:rPr lang="zh-CN" altLang="en-US" sz="2800" kern="0" dirty="0">
                <a:solidFill>
                  <a:schemeClr val="bg1"/>
                </a:solidFill>
              </a:rPr>
              <a:t>修改 </a:t>
            </a:r>
            <a:r>
              <a:rPr lang="en-US" altLang="zh-CN" sz="2800" kern="0" dirty="0">
                <a:solidFill>
                  <a:schemeClr val="bg1"/>
                </a:solidFill>
              </a:rPr>
              <a:t>Re</a:t>
            </a:r>
            <a:r>
              <a:rPr lang="en-MY" altLang="zh-CN" sz="2800" kern="0" dirty="0">
                <a:solidFill>
                  <a:schemeClr val="bg1"/>
                </a:solidFill>
              </a:rPr>
              <a:t>source </a:t>
            </a:r>
            <a:r>
              <a:rPr lang="zh-CN" altLang="en-US" sz="2800" kern="0" dirty="0">
                <a:solidFill>
                  <a:schemeClr val="bg1"/>
                </a:solidFill>
              </a:rPr>
              <a:t>內容為本 </a:t>
            </a:r>
            <a:r>
              <a:rPr lang="en-US" altLang="zh-CN" sz="2800" kern="0" dirty="0">
                <a:solidFill>
                  <a:schemeClr val="bg1"/>
                </a:solidFill>
              </a:rPr>
              <a:t>Bucket </a:t>
            </a:r>
            <a:r>
              <a:rPr lang="zh-CN" altLang="en-US" sz="2800" kern="0" dirty="0">
                <a:solidFill>
                  <a:schemeClr val="bg1"/>
                </a:solidFill>
              </a:rPr>
              <a:t>的 </a:t>
            </a:r>
            <a:r>
              <a:rPr lang="en-MY" altLang="zh-CN" sz="2800" kern="0" dirty="0">
                <a:solidFill>
                  <a:schemeClr val="bg1"/>
                </a:solidFill>
              </a:rPr>
              <a:t>Amazon Resource Name(ARN)</a:t>
            </a:r>
            <a:endParaRPr lang="en-US" altLang="zh-TW" sz="2800" kern="0" dirty="0">
              <a:solidFill>
                <a:schemeClr val="bg1"/>
              </a:solidFill>
            </a:endParaRPr>
          </a:p>
        </p:txBody>
      </p:sp>
    </p:spTree>
    <p:extLst>
      <p:ext uri="{BB962C8B-B14F-4D97-AF65-F5344CB8AC3E}">
        <p14:creationId xmlns:p14="http://schemas.microsoft.com/office/powerpoint/2010/main" val="1428078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BF679D-3BC0-40C1-A267-BEE632EBA9C0}"/>
              </a:ext>
            </a:extLst>
          </p:cNvPr>
          <p:cNvSpPr txBox="1"/>
          <p:nvPr/>
        </p:nvSpPr>
        <p:spPr>
          <a:xfrm>
            <a:off x="602672" y="602673"/>
            <a:ext cx="9247909" cy="5252656"/>
          </a:xfrm>
          <a:prstGeom prst="rect">
            <a:avLst/>
          </a:prstGeom>
          <a:noFill/>
        </p:spPr>
        <p:txBody>
          <a:bodyPr wrap="square" rtlCol="0">
            <a:spAutoFit/>
          </a:bodyPr>
          <a:lstStyle/>
          <a:p>
            <a:r>
              <a:rPr lang="en-MY" altLang="zh-TW" sz="3600" dirty="0">
                <a:solidFill>
                  <a:schemeClr val="bg1"/>
                </a:solidFill>
              </a:rPr>
              <a:t>Agenda</a:t>
            </a:r>
          </a:p>
          <a:p>
            <a:endParaRPr lang="en-MY" altLang="zh-TW" sz="3600" dirty="0">
              <a:solidFill>
                <a:schemeClr val="bg1"/>
              </a:solidFill>
            </a:endParaRPr>
          </a:p>
          <a:p>
            <a:pPr marL="571500" indent="-571500">
              <a:lnSpc>
                <a:spcPct val="150000"/>
              </a:lnSpc>
              <a:buFont typeface="Arial" panose="020B0604020202020204" pitchFamily="34" charset="0"/>
              <a:buChar char="•"/>
            </a:pPr>
            <a:r>
              <a:rPr lang="en-MY" altLang="zh-CN" sz="3600" dirty="0">
                <a:solidFill>
                  <a:schemeClr val="bg1"/>
                </a:solidFill>
              </a:rPr>
              <a:t>AWS IAM</a:t>
            </a:r>
            <a:endParaRPr lang="en-US" altLang="zh-CN" sz="3600" dirty="0">
              <a:solidFill>
                <a:schemeClr val="bg1"/>
              </a:solidFill>
            </a:endParaRPr>
          </a:p>
          <a:p>
            <a:pPr marL="571500" indent="-571500">
              <a:lnSpc>
                <a:spcPct val="150000"/>
              </a:lnSpc>
              <a:buFont typeface="Arial" panose="020B0604020202020204" pitchFamily="34" charset="0"/>
              <a:buChar char="•"/>
            </a:pPr>
            <a:r>
              <a:rPr lang="en-MY" altLang="zh-CN" sz="3600" dirty="0">
                <a:solidFill>
                  <a:schemeClr val="bg1"/>
                </a:solidFill>
              </a:rPr>
              <a:t>Amazon S3</a:t>
            </a:r>
          </a:p>
          <a:p>
            <a:pPr marL="571500" indent="-571500">
              <a:lnSpc>
                <a:spcPct val="150000"/>
              </a:lnSpc>
              <a:buFont typeface="Arial" panose="020B0604020202020204" pitchFamily="34" charset="0"/>
              <a:buChar char="•"/>
            </a:pPr>
            <a:r>
              <a:rPr lang="en-MY" altLang="zh-CN" sz="3600" dirty="0">
                <a:solidFill>
                  <a:schemeClr val="bg1"/>
                </a:solidFill>
              </a:rPr>
              <a:t>Amazon S3 Versioning</a:t>
            </a:r>
          </a:p>
          <a:p>
            <a:pPr marL="571500" indent="-571500">
              <a:lnSpc>
                <a:spcPct val="150000"/>
              </a:lnSpc>
              <a:buFont typeface="Arial" panose="020B0604020202020204" pitchFamily="34" charset="0"/>
              <a:buChar char="•"/>
            </a:pPr>
            <a:r>
              <a:rPr lang="en-MY" altLang="zh-CN" sz="3600" dirty="0">
                <a:solidFill>
                  <a:schemeClr val="bg1"/>
                </a:solidFill>
              </a:rPr>
              <a:t>Amazon S3 hosting static web</a:t>
            </a:r>
          </a:p>
          <a:p>
            <a:pPr marL="571500" indent="-571500">
              <a:lnSpc>
                <a:spcPct val="150000"/>
              </a:lnSpc>
              <a:buFont typeface="Arial" panose="020B0604020202020204" pitchFamily="34" charset="0"/>
              <a:buChar char="•"/>
            </a:pPr>
            <a:r>
              <a:rPr lang="en-MY" altLang="zh-CN" sz="3600" dirty="0">
                <a:solidFill>
                  <a:schemeClr val="bg1"/>
                </a:solidFill>
              </a:rPr>
              <a:t>AWS Amplify</a:t>
            </a:r>
            <a:endParaRPr lang="en-US" altLang="zh-CN" sz="3600" dirty="0">
              <a:solidFill>
                <a:schemeClr val="bg1"/>
              </a:solidFill>
            </a:endParaRPr>
          </a:p>
        </p:txBody>
      </p:sp>
    </p:spTree>
    <p:extLst>
      <p:ext uri="{BB962C8B-B14F-4D97-AF65-F5344CB8AC3E}">
        <p14:creationId xmlns:p14="http://schemas.microsoft.com/office/powerpoint/2010/main" val="4004617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4" name="Title 3">
            <a:extLst>
              <a:ext uri="{FF2B5EF4-FFF2-40B4-BE49-F238E27FC236}">
                <a16:creationId xmlns:a16="http://schemas.microsoft.com/office/drawing/2014/main" id="{6A8EBCC8-724D-42DB-950B-BD78F7C5A05E}"/>
              </a:ext>
            </a:extLst>
          </p:cNvPr>
          <p:cNvSpPr txBox="1">
            <a:spLocks/>
          </p:cNvSpPr>
          <p:nvPr/>
        </p:nvSpPr>
        <p:spPr>
          <a:xfrm>
            <a:off x="800099" y="605169"/>
            <a:ext cx="10912929" cy="256249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MY" kern="0" dirty="0">
                <a:solidFill>
                  <a:schemeClr val="bg1"/>
                </a:solidFill>
              </a:rPr>
              <a:t>Make Public</a:t>
            </a:r>
          </a:p>
          <a:p>
            <a:endParaRPr lang="en-MY" kern="0" dirty="0">
              <a:solidFill>
                <a:schemeClr val="bg1"/>
              </a:solidFill>
            </a:endParaRPr>
          </a:p>
          <a:p>
            <a:r>
              <a:rPr lang="en-MY" altLang="zh-TW" sz="3300" kern="0" dirty="0">
                <a:solidFill>
                  <a:schemeClr val="bg1"/>
                </a:solidFill>
                <a:hlinkClick r:id="rId3"/>
              </a:rPr>
              <a:t>https://aws-cloud-computing.s3.amazonaws.com/index.html</a:t>
            </a:r>
            <a:r>
              <a:rPr lang="en-MY" altLang="zh-TW" sz="3300" kern="0" dirty="0">
                <a:solidFill>
                  <a:schemeClr val="bg1"/>
                </a:solidFill>
              </a:rPr>
              <a:t> </a:t>
            </a:r>
            <a:endParaRPr lang="en-US" sz="3300" kern="0" dirty="0">
              <a:solidFill>
                <a:schemeClr val="bg1"/>
              </a:solidFill>
            </a:endParaRPr>
          </a:p>
        </p:txBody>
      </p:sp>
      <p:sp>
        <p:nvSpPr>
          <p:cNvPr id="5" name="Title 3">
            <a:extLst>
              <a:ext uri="{FF2B5EF4-FFF2-40B4-BE49-F238E27FC236}">
                <a16:creationId xmlns:a16="http://schemas.microsoft.com/office/drawing/2014/main" id="{49A053D5-F064-4796-AF72-8B5FF6EB1912}"/>
              </a:ext>
            </a:extLst>
          </p:cNvPr>
          <p:cNvSpPr txBox="1">
            <a:spLocks/>
          </p:cNvSpPr>
          <p:nvPr/>
        </p:nvSpPr>
        <p:spPr>
          <a:xfrm>
            <a:off x="800100" y="3742505"/>
            <a:ext cx="10591800" cy="256249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MY" kern="0" dirty="0">
                <a:solidFill>
                  <a:schemeClr val="bg1"/>
                </a:solidFill>
              </a:rPr>
              <a:t>Static Web Hosting</a:t>
            </a:r>
          </a:p>
          <a:p>
            <a:endParaRPr lang="en-MY" kern="0" dirty="0">
              <a:solidFill>
                <a:schemeClr val="bg1"/>
              </a:solidFill>
            </a:endParaRPr>
          </a:p>
          <a:p>
            <a:r>
              <a:rPr lang="en-US" sz="2800" kern="0" dirty="0">
                <a:solidFill>
                  <a:schemeClr val="bg1"/>
                </a:solidFill>
                <a:hlinkClick r:id="rId4"/>
              </a:rPr>
              <a:t>http://aws-cloud-computing.s3-website-us-east-1.amazonaws.com/</a:t>
            </a:r>
            <a:r>
              <a:rPr lang="en-US" sz="2800" kern="0" dirty="0">
                <a:solidFill>
                  <a:schemeClr val="bg1"/>
                </a:solidFill>
              </a:rPr>
              <a:t> </a:t>
            </a:r>
          </a:p>
        </p:txBody>
      </p:sp>
    </p:spTree>
    <p:extLst>
      <p:ext uri="{BB962C8B-B14F-4D97-AF65-F5344CB8AC3E}">
        <p14:creationId xmlns:p14="http://schemas.microsoft.com/office/powerpoint/2010/main" val="2519061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90" name="Google Shape;90;p2"/>
          <p:cNvSpPr txBox="1"/>
          <p:nvPr/>
        </p:nvSpPr>
        <p:spPr>
          <a:xfrm>
            <a:off x="2829810" y="2028637"/>
            <a:ext cx="6532379" cy="2800726"/>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MY" altLang="zh-CN" sz="8800" b="1" i="0" u="none" strike="noStrike" kern="0" cap="none" spc="0" normalizeH="0" baseline="0" noProof="0" dirty="0">
                <a:ln>
                  <a:noFill/>
                </a:ln>
                <a:solidFill>
                  <a:srgbClr val="FFFFFF"/>
                </a:solidFill>
                <a:effectLst/>
                <a:uLnTx/>
                <a:uFillTx/>
                <a:latin typeface="Arial"/>
                <a:ea typeface="Arial"/>
                <a:cs typeface="Arial"/>
                <a:sym typeface="Arial"/>
              </a:rPr>
              <a:t>AWS</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MY" altLang="zh-CN" sz="8800" b="1" kern="0" dirty="0">
                <a:solidFill>
                  <a:srgbClr val="FFFFFF"/>
                </a:solidFill>
                <a:latin typeface="Arial"/>
                <a:ea typeface="Arial"/>
                <a:cs typeface="Arial"/>
                <a:sym typeface="Arial"/>
              </a:rPr>
              <a:t>Amplify</a:t>
            </a:r>
            <a:endParaRPr kumimoji="0" lang="en-US" altLang="zh-CN" sz="8800" b="1"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3667998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3" name="Title 1">
            <a:extLst>
              <a:ext uri="{FF2B5EF4-FFF2-40B4-BE49-F238E27FC236}">
                <a16:creationId xmlns:a16="http://schemas.microsoft.com/office/drawing/2014/main" id="{EEAD5BA4-9135-4CBA-8F0C-874CF9F08977}"/>
              </a:ext>
            </a:extLst>
          </p:cNvPr>
          <p:cNvSpPr txBox="1">
            <a:spLocks/>
          </p:cNvSpPr>
          <p:nvPr/>
        </p:nvSpPr>
        <p:spPr>
          <a:xfrm>
            <a:off x="277316" y="4310259"/>
            <a:ext cx="4069452" cy="745830"/>
          </a:xfrm>
          <a:prstGeom prst="rect">
            <a:avLst/>
          </a:prstGeom>
          <a:noFill/>
          <a:ln>
            <a:noFill/>
          </a:ln>
        </p:spPr>
        <p:txBody>
          <a:bodyPr spcFirstLastPara="1" wrap="square" lIns="91425" tIns="45700" rIns="91425" bIns="45700" anchor="b" anchorCtr="0">
            <a:normAutofit fontScale="92500" lnSpcReduction="20000"/>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200" b="1" kern="0">
                <a:solidFill>
                  <a:schemeClr val="bg1"/>
                </a:solidFill>
                <a:latin typeface="+mj-lt"/>
              </a:rPr>
              <a:t>AWS Amplify Console</a:t>
            </a:r>
            <a:endParaRPr lang="en-US" sz="3200" b="1" kern="0" dirty="0">
              <a:solidFill>
                <a:schemeClr val="bg1"/>
              </a:solidFill>
              <a:latin typeface="+mj-lt"/>
            </a:endParaRPr>
          </a:p>
        </p:txBody>
      </p:sp>
      <p:pic>
        <p:nvPicPr>
          <p:cNvPr id="5" name="Picture 2" descr="AWS Amplify (@AWSAmplify) | Twitter">
            <a:extLst>
              <a:ext uri="{FF2B5EF4-FFF2-40B4-BE49-F238E27FC236}">
                <a16:creationId xmlns:a16="http://schemas.microsoft.com/office/drawing/2014/main" id="{63FBD747-D79E-4179-B593-8289AA4A5C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354" t="19143" r="17143" b="25361"/>
          <a:stretch/>
        </p:blipFill>
        <p:spPr bwMode="auto">
          <a:xfrm>
            <a:off x="1045155" y="2045225"/>
            <a:ext cx="2533775" cy="21143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amplify-repos">
            <a:extLst>
              <a:ext uri="{FF2B5EF4-FFF2-40B4-BE49-F238E27FC236}">
                <a16:creationId xmlns:a16="http://schemas.microsoft.com/office/drawing/2014/main" id="{F47CFBB8-F69E-43A2-8A9E-CDD596450B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1111" y="1256366"/>
            <a:ext cx="1800225" cy="2000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mplify-hiw-buildsettings">
            <a:extLst>
              <a:ext uri="{FF2B5EF4-FFF2-40B4-BE49-F238E27FC236}">
                <a16:creationId xmlns:a16="http://schemas.microsoft.com/office/drawing/2014/main" id="{17A71AE4-762B-40FB-BFEF-17E4483C9B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00196" y="2447925"/>
            <a:ext cx="1914525" cy="19621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amplify-hiw-deploy">
            <a:extLst>
              <a:ext uri="{FF2B5EF4-FFF2-40B4-BE49-F238E27FC236}">
                <a16:creationId xmlns:a16="http://schemas.microsoft.com/office/drawing/2014/main" id="{8291AD6D-CCAF-4707-A820-5C0A2B49CB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63089" y="4159614"/>
            <a:ext cx="2257425" cy="2066925"/>
          </a:xfrm>
          <a:prstGeom prst="rect">
            <a:avLst/>
          </a:prstGeom>
          <a:noFill/>
          <a:extLst>
            <a:ext uri="{909E8E84-426E-40DD-AFC4-6F175D3DCCD1}">
              <a14:hiddenFill xmlns:a14="http://schemas.microsoft.com/office/drawing/2010/main">
                <a:solidFill>
                  <a:srgbClr val="FFFFFF"/>
                </a:solidFill>
              </a14:hiddenFill>
            </a:ext>
          </a:extLst>
        </p:spPr>
      </p:pic>
      <p:sp>
        <p:nvSpPr>
          <p:cNvPr id="9" name="Arrow: Curved Left 8">
            <a:extLst>
              <a:ext uri="{FF2B5EF4-FFF2-40B4-BE49-F238E27FC236}">
                <a16:creationId xmlns:a16="http://schemas.microsoft.com/office/drawing/2014/main" id="{AD35824B-1C5F-4E5C-8570-041709CD2B64}"/>
              </a:ext>
            </a:extLst>
          </p:cNvPr>
          <p:cNvSpPr/>
          <p:nvPr/>
        </p:nvSpPr>
        <p:spPr>
          <a:xfrm rot="18007638">
            <a:off x="6471950" y="-228273"/>
            <a:ext cx="1056358" cy="273739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bg1"/>
              </a:solidFill>
            </a:endParaRPr>
          </a:p>
        </p:txBody>
      </p:sp>
      <p:sp>
        <p:nvSpPr>
          <p:cNvPr id="10" name="Arrow: Curved Left 9">
            <a:extLst>
              <a:ext uri="{FF2B5EF4-FFF2-40B4-BE49-F238E27FC236}">
                <a16:creationId xmlns:a16="http://schemas.microsoft.com/office/drawing/2014/main" id="{0FB6DEE5-706D-4B7D-BC0E-7B8C82425ABD}"/>
              </a:ext>
            </a:extLst>
          </p:cNvPr>
          <p:cNvSpPr/>
          <p:nvPr/>
        </p:nvSpPr>
        <p:spPr>
          <a:xfrm rot="19025705">
            <a:off x="9344423" y="1428795"/>
            <a:ext cx="1056358" cy="273739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bg1"/>
              </a:solidFill>
            </a:endParaRPr>
          </a:p>
        </p:txBody>
      </p:sp>
      <p:sp>
        <p:nvSpPr>
          <p:cNvPr id="11" name="TextBox 10">
            <a:extLst>
              <a:ext uri="{FF2B5EF4-FFF2-40B4-BE49-F238E27FC236}">
                <a16:creationId xmlns:a16="http://schemas.microsoft.com/office/drawing/2014/main" id="{D23DCDF7-9613-4F42-B25E-53B3B1F45546}"/>
              </a:ext>
            </a:extLst>
          </p:cNvPr>
          <p:cNvSpPr txBox="1"/>
          <p:nvPr/>
        </p:nvSpPr>
        <p:spPr>
          <a:xfrm>
            <a:off x="4762007" y="3499817"/>
            <a:ext cx="1708946" cy="369332"/>
          </a:xfrm>
          <a:prstGeom prst="rect">
            <a:avLst/>
          </a:prstGeom>
          <a:noFill/>
        </p:spPr>
        <p:txBody>
          <a:bodyPr wrap="square" rtlCol="0">
            <a:spAutoFit/>
          </a:bodyPr>
          <a:lstStyle/>
          <a:p>
            <a:r>
              <a:rPr lang="en-MY" altLang="zh-TW" dirty="0">
                <a:solidFill>
                  <a:schemeClr val="bg1"/>
                </a:solidFill>
                <a:latin typeface="+mj-lt"/>
              </a:rPr>
              <a:t>1. </a:t>
            </a:r>
            <a:r>
              <a:rPr lang="zh-CN" altLang="en-US" dirty="0">
                <a:solidFill>
                  <a:schemeClr val="bg1"/>
                </a:solidFill>
                <a:latin typeface="+mj-lt"/>
              </a:rPr>
              <a:t>連接儲存庫</a:t>
            </a:r>
            <a:endParaRPr lang="zh-TW" altLang="en-US" dirty="0">
              <a:solidFill>
                <a:schemeClr val="bg1"/>
              </a:solidFill>
              <a:latin typeface="+mj-lt"/>
            </a:endParaRPr>
          </a:p>
        </p:txBody>
      </p:sp>
      <p:sp>
        <p:nvSpPr>
          <p:cNvPr id="12" name="TextBox 11">
            <a:extLst>
              <a:ext uri="{FF2B5EF4-FFF2-40B4-BE49-F238E27FC236}">
                <a16:creationId xmlns:a16="http://schemas.microsoft.com/office/drawing/2014/main" id="{C29E5426-1C47-4B3C-BC84-3C0559B560C1}"/>
              </a:ext>
            </a:extLst>
          </p:cNvPr>
          <p:cNvSpPr txBox="1"/>
          <p:nvPr/>
        </p:nvSpPr>
        <p:spPr>
          <a:xfrm>
            <a:off x="7000129" y="4498508"/>
            <a:ext cx="1914525" cy="369332"/>
          </a:xfrm>
          <a:prstGeom prst="rect">
            <a:avLst/>
          </a:prstGeom>
          <a:noFill/>
        </p:spPr>
        <p:txBody>
          <a:bodyPr wrap="square" rtlCol="0">
            <a:spAutoFit/>
          </a:bodyPr>
          <a:lstStyle/>
          <a:p>
            <a:r>
              <a:rPr lang="en-MY" altLang="zh-TW" dirty="0">
                <a:solidFill>
                  <a:schemeClr val="bg1"/>
                </a:solidFill>
                <a:latin typeface="+mj-lt"/>
              </a:rPr>
              <a:t>2. </a:t>
            </a:r>
            <a:r>
              <a:rPr lang="zh-CN" altLang="en-US" dirty="0">
                <a:solidFill>
                  <a:schemeClr val="bg1"/>
                </a:solidFill>
                <a:latin typeface="+mj-lt"/>
              </a:rPr>
              <a:t>設定佈建條件</a:t>
            </a:r>
            <a:endParaRPr lang="zh-TW" altLang="en-US" dirty="0">
              <a:solidFill>
                <a:schemeClr val="bg1"/>
              </a:solidFill>
              <a:latin typeface="+mj-lt"/>
            </a:endParaRPr>
          </a:p>
        </p:txBody>
      </p:sp>
      <p:sp>
        <p:nvSpPr>
          <p:cNvPr id="13" name="TextBox 12">
            <a:extLst>
              <a:ext uri="{FF2B5EF4-FFF2-40B4-BE49-F238E27FC236}">
                <a16:creationId xmlns:a16="http://schemas.microsoft.com/office/drawing/2014/main" id="{B502622D-B861-4FFF-A117-505B4D32749F}"/>
              </a:ext>
            </a:extLst>
          </p:cNvPr>
          <p:cNvSpPr txBox="1"/>
          <p:nvPr/>
        </p:nvSpPr>
        <p:spPr>
          <a:xfrm>
            <a:off x="9463088" y="6226539"/>
            <a:ext cx="2805794" cy="369332"/>
          </a:xfrm>
          <a:prstGeom prst="rect">
            <a:avLst/>
          </a:prstGeom>
          <a:noFill/>
        </p:spPr>
        <p:txBody>
          <a:bodyPr wrap="square" rtlCol="0">
            <a:spAutoFit/>
          </a:bodyPr>
          <a:lstStyle/>
          <a:p>
            <a:r>
              <a:rPr lang="en-US" altLang="zh-TW" dirty="0">
                <a:solidFill>
                  <a:schemeClr val="bg1"/>
                </a:solidFill>
                <a:latin typeface="+mj-lt"/>
              </a:rPr>
              <a:t>3. </a:t>
            </a:r>
            <a:r>
              <a:rPr lang="zh-CN" altLang="en-US" dirty="0">
                <a:solidFill>
                  <a:schemeClr val="bg1"/>
                </a:solidFill>
                <a:latin typeface="+mj-lt"/>
              </a:rPr>
              <a:t>部署您的應用程式</a:t>
            </a:r>
            <a:endParaRPr lang="zh-TW" altLang="en-US" dirty="0">
              <a:solidFill>
                <a:schemeClr val="bg1"/>
              </a:solidFill>
              <a:latin typeface="+mj-lt"/>
            </a:endParaRPr>
          </a:p>
        </p:txBody>
      </p:sp>
    </p:spTree>
    <p:extLst>
      <p:ext uri="{BB962C8B-B14F-4D97-AF65-F5344CB8AC3E}">
        <p14:creationId xmlns:p14="http://schemas.microsoft.com/office/powerpoint/2010/main" val="2628132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90" name="Google Shape;90;p2"/>
          <p:cNvSpPr txBox="1"/>
          <p:nvPr/>
        </p:nvSpPr>
        <p:spPr>
          <a:xfrm>
            <a:off x="2829810" y="2705745"/>
            <a:ext cx="6532379" cy="1446509"/>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zh-CN" altLang="en-US" sz="8800" b="1" i="0" u="none" strike="noStrike" kern="0" cap="none" spc="0" normalizeH="0" baseline="0" noProof="0" dirty="0">
                <a:ln>
                  <a:noFill/>
                </a:ln>
                <a:solidFill>
                  <a:srgbClr val="FFFFFF"/>
                </a:solidFill>
                <a:effectLst/>
                <a:uLnTx/>
                <a:uFillTx/>
                <a:latin typeface="Arial"/>
                <a:ea typeface="Arial"/>
                <a:cs typeface="Arial"/>
                <a:sym typeface="Arial"/>
              </a:rPr>
              <a:t>其它</a:t>
            </a:r>
            <a:endParaRPr kumimoji="0" lang="en-US" altLang="zh-CN" sz="8800" b="1"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380239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239919FC-65DD-4B42-A019-051C8D14412A}"/>
              </a:ext>
            </a:extLst>
          </p:cNvPr>
          <p:cNvSpPr txBox="1">
            <a:spLocks/>
          </p:cNvSpPr>
          <p:nvPr/>
        </p:nvSpPr>
        <p:spPr>
          <a:xfrm>
            <a:off x="1202202" y="2900244"/>
            <a:ext cx="9621742" cy="33088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2400" b="0" i="0" kern="1200">
                <a:solidFill>
                  <a:schemeClr val="tx1">
                    <a:lumMod val="50000"/>
                    <a:lumOff val="50000"/>
                  </a:schemeClr>
                </a:solidFill>
                <a:latin typeface="+mj-lt"/>
                <a:ea typeface="+mn-ea"/>
                <a:cs typeface="Calibri" panose="020F050202020403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b="0" i="0" kern="1200">
                <a:solidFill>
                  <a:schemeClr val="tx1">
                    <a:lumMod val="50000"/>
                    <a:lumOff val="50000"/>
                  </a:schemeClr>
                </a:solidFill>
                <a:latin typeface="+mj-lt"/>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lumMod val="50000"/>
                    <a:lumOff val="50000"/>
                  </a:schemeClr>
                </a:solidFill>
                <a:latin typeface="+mj-lt"/>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lumMod val="50000"/>
                    <a:lumOff val="50000"/>
                  </a:schemeClr>
                </a:solidFill>
                <a:latin typeface="+mj-lt"/>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lumMod val="50000"/>
                    <a:lumOff val="50000"/>
                  </a:schemeClr>
                </a:solidFill>
                <a:latin typeface="+mj-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MY" altLang="zh-TW" sz="24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Calibri" panose="020F0502020204030204" pitchFamily="34" charset="0"/>
                <a:hlinkClick r:id="rId2"/>
              </a:rPr>
              <a:t>S3 in Software Development Kit(SDK)</a:t>
            </a:r>
            <a:endParaRPr kumimoji="0" lang="en-MY" altLang="zh-TW" sz="24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Calibri" panose="020F0502020204030204" pitchFamily="34" charset="0"/>
            </a:endParaRPr>
          </a:p>
          <a:p>
            <a:pPr marL="342900" marR="0" lvl="0" indent="-3429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US" altLang="zh-TW" dirty="0">
                <a:solidFill>
                  <a:srgbClr val="FFFFFF"/>
                </a:solidFill>
                <a:latin typeface="Arial"/>
                <a:ea typeface="新細明體" panose="02020500000000000000" pitchFamily="18" charset="-120"/>
              </a:rPr>
              <a:t>Configure an Amazon S3 to trigger AWS Lambda</a:t>
            </a:r>
            <a:br>
              <a:rPr lang="en-US" altLang="zh-TW" dirty="0">
                <a:solidFill>
                  <a:srgbClr val="FFFFFF"/>
                </a:solidFill>
                <a:latin typeface="Arial"/>
                <a:ea typeface="新細明體" panose="02020500000000000000" pitchFamily="18" charset="-120"/>
              </a:rPr>
            </a:br>
            <a:r>
              <a:rPr lang="en-US" altLang="zh-TW" dirty="0">
                <a:solidFill>
                  <a:srgbClr val="FFFFFF"/>
                </a:solidFill>
                <a:latin typeface="Arial"/>
                <a:ea typeface="新細明體" panose="02020500000000000000" pitchFamily="18" charset="-120"/>
              </a:rPr>
              <a:t>(Data Processing, Event Notification …)</a:t>
            </a:r>
          </a:p>
          <a:p>
            <a:pPr marR="0" lvl="0" algn="l" defTabSz="914400" rtl="0" eaLnBrk="1" fontAlgn="auto" latinLnBrk="0" hangingPunct="1">
              <a:lnSpc>
                <a:spcPct val="90000"/>
              </a:lnSpc>
              <a:spcBef>
                <a:spcPts val="1000"/>
              </a:spcBef>
              <a:spcAft>
                <a:spcPts val="0"/>
              </a:spcAft>
              <a:buClrTx/>
              <a:buSzTx/>
              <a:tabLst/>
              <a:defRPr/>
            </a:pPr>
            <a:endParaRPr kumimoji="0" lang="en-US" altLang="zh-TW" sz="24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Calibri" panose="020F0502020204030204" pitchFamily="34" charset="0"/>
            </a:endParaRPr>
          </a:p>
        </p:txBody>
      </p:sp>
      <p:sp>
        <p:nvSpPr>
          <p:cNvPr id="3" name="Title 1">
            <a:extLst>
              <a:ext uri="{FF2B5EF4-FFF2-40B4-BE49-F238E27FC236}">
                <a16:creationId xmlns:a16="http://schemas.microsoft.com/office/drawing/2014/main" id="{1A8354A7-B639-441A-8065-A65DE74952CF}"/>
              </a:ext>
            </a:extLst>
          </p:cNvPr>
          <p:cNvSpPr>
            <a:spLocks noGrp="1"/>
          </p:cNvSpPr>
          <p:nvPr>
            <p:ph type="title"/>
          </p:nvPr>
        </p:nvSpPr>
        <p:spPr>
          <a:xfrm>
            <a:off x="1203959" y="1311238"/>
            <a:ext cx="9619093" cy="1289418"/>
          </a:xfrm>
        </p:spPr>
        <p:txBody>
          <a:bodyPr>
            <a:normAutofit/>
          </a:bodyPr>
          <a:lstStyle/>
          <a:p>
            <a:r>
              <a:rPr lang="zh-CN" altLang="en-US" dirty="0">
                <a:solidFill>
                  <a:schemeClr val="bg1"/>
                </a:solidFill>
                <a:latin typeface="+mj-lt"/>
              </a:rPr>
              <a:t>其它學習資源</a:t>
            </a:r>
            <a:r>
              <a:rPr lang="en-MY" altLang="zh-CN" dirty="0">
                <a:solidFill>
                  <a:schemeClr val="bg1"/>
                </a:solidFill>
                <a:latin typeface="+mj-lt"/>
              </a:rPr>
              <a:t>…</a:t>
            </a:r>
            <a:endParaRPr lang="en-US" dirty="0">
              <a:solidFill>
                <a:schemeClr val="bg1"/>
              </a:solidFill>
              <a:latin typeface="+mj-lt"/>
            </a:endParaRPr>
          </a:p>
        </p:txBody>
      </p:sp>
    </p:spTree>
    <p:extLst>
      <p:ext uri="{BB962C8B-B14F-4D97-AF65-F5344CB8AC3E}">
        <p14:creationId xmlns:p14="http://schemas.microsoft.com/office/powerpoint/2010/main" val="128839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4"/>
        <p:cNvGrpSpPr/>
        <p:nvPr/>
      </p:nvGrpSpPr>
      <p:grpSpPr>
        <a:xfrm>
          <a:off x="0" y="0"/>
          <a:ext cx="0" cy="0"/>
          <a:chOff x="0" y="0"/>
          <a:chExt cx="0" cy="0"/>
        </a:xfrm>
      </p:grpSpPr>
      <p:sp>
        <p:nvSpPr>
          <p:cNvPr id="195" name="Google Shape;195;p13"/>
          <p:cNvSpPr txBox="1"/>
          <p:nvPr/>
        </p:nvSpPr>
        <p:spPr>
          <a:xfrm>
            <a:off x="368300" y="292100"/>
            <a:ext cx="11480800" cy="92333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FFFFFF"/>
              </a:buClr>
              <a:buSzPts val="5400"/>
              <a:buFont typeface="Arial"/>
              <a:buNone/>
              <a:tabLst/>
              <a:defRPr/>
            </a:pPr>
            <a:r>
              <a:rPr kumimoji="0" lang="en-US" sz="5400" b="0" i="0" u="none" strike="noStrike" kern="0" cap="none" spc="0" normalizeH="0" baseline="0" noProof="0">
                <a:ln>
                  <a:noFill/>
                </a:ln>
                <a:solidFill>
                  <a:srgbClr val="FFFFFF"/>
                </a:solidFill>
                <a:effectLst/>
                <a:uLnTx/>
                <a:uFillTx/>
                <a:latin typeface="Arial"/>
                <a:ea typeface="Arial"/>
                <a:cs typeface="Arial"/>
                <a:sym typeface="Arial"/>
              </a:rPr>
              <a:t>作業 3:</a:t>
            </a:r>
            <a:endParaRPr kumimoji="0" sz="54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96" name="Google Shape;196;p13"/>
          <p:cNvSpPr txBox="1"/>
          <p:nvPr/>
        </p:nvSpPr>
        <p:spPr>
          <a:xfrm>
            <a:off x="355600" y="6011902"/>
            <a:ext cx="11480800" cy="553998"/>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FFFFFF"/>
              </a:buClr>
              <a:buSzPts val="3000"/>
              <a:buFont typeface="Arial"/>
              <a:buNone/>
              <a:tabLst/>
              <a:defRPr/>
            </a:pPr>
            <a:r>
              <a:rPr kumimoji="0" lang="en-US" sz="3000" b="0" i="0" u="none" strike="noStrike" kern="0" cap="none" spc="0" normalizeH="0" baseline="0" noProof="0" dirty="0" err="1">
                <a:ln>
                  <a:noFill/>
                </a:ln>
                <a:solidFill>
                  <a:srgbClr val="FFFFFF"/>
                </a:solidFill>
                <a:effectLst/>
                <a:uLnTx/>
                <a:uFillTx/>
                <a:latin typeface="Arial"/>
                <a:ea typeface="Arial"/>
                <a:cs typeface="Arial"/>
                <a:sym typeface="Arial"/>
              </a:rPr>
              <a:t>截止日期</a:t>
            </a:r>
            <a:r>
              <a:rPr kumimoji="0" lang="en-US" sz="3000" b="0" i="0" u="none" strike="noStrike" kern="0" cap="none" spc="0" normalizeH="0" baseline="0" noProof="0" dirty="0">
                <a:ln>
                  <a:noFill/>
                </a:ln>
                <a:solidFill>
                  <a:srgbClr val="FFFFFF"/>
                </a:solidFill>
                <a:effectLst/>
                <a:uLnTx/>
                <a:uFillTx/>
                <a:latin typeface="Arial"/>
                <a:ea typeface="Arial"/>
                <a:cs typeface="Arial"/>
                <a:sym typeface="Arial"/>
              </a:rPr>
              <a:t>：</a:t>
            </a:r>
            <a:r>
              <a:rPr kumimoji="0" lang="en-US" altLang="zh-TW" sz="3000" b="0" i="0" u="none" strike="noStrike" kern="0" cap="none" spc="0" normalizeH="0" baseline="0" noProof="0" dirty="0">
                <a:ln>
                  <a:noFill/>
                </a:ln>
                <a:solidFill>
                  <a:srgbClr val="FFFFFF"/>
                </a:solidFill>
                <a:effectLst/>
                <a:uLnTx/>
                <a:uFillTx/>
                <a:latin typeface="Arial"/>
                <a:ea typeface="Arial"/>
                <a:cs typeface="Arial"/>
                <a:sym typeface="Arial"/>
              </a:rPr>
              <a:t> 2021-04-05 </a:t>
            </a:r>
            <a:r>
              <a:rPr kumimoji="0" lang="zh-CN" altLang="en-US" sz="3000" b="0" i="0" u="none" strike="noStrike" kern="0" cap="none" spc="0" normalizeH="0" baseline="0" noProof="0" dirty="0">
                <a:ln>
                  <a:noFill/>
                </a:ln>
                <a:solidFill>
                  <a:srgbClr val="FFFFFF"/>
                </a:solidFill>
                <a:effectLst/>
                <a:uLnTx/>
                <a:uFillTx/>
                <a:latin typeface="Arial"/>
                <a:ea typeface="Arial"/>
                <a:cs typeface="Arial"/>
                <a:sym typeface="Arial"/>
              </a:rPr>
              <a:t>上課前</a:t>
            </a:r>
            <a:endParaRPr kumimoji="0" sz="30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7" name="Google Shape;197;p13"/>
          <p:cNvSpPr txBox="1"/>
          <p:nvPr/>
        </p:nvSpPr>
        <p:spPr>
          <a:xfrm>
            <a:off x="8534400" y="1859820"/>
            <a:ext cx="3657600" cy="400013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FFFFFF"/>
              </a:buClr>
              <a:buSzPts val="4000"/>
              <a:buFont typeface="Arial"/>
              <a:buNone/>
              <a:tabLst/>
              <a:defRPr/>
            </a:pPr>
            <a:r>
              <a:rPr kumimoji="0" lang="en-US" sz="4000" b="0" i="0" u="none" strike="noStrike" kern="0" cap="none" spc="0" normalizeH="0" baseline="0" noProof="0" dirty="0">
                <a:ln>
                  <a:noFill/>
                </a:ln>
                <a:solidFill>
                  <a:srgbClr val="FFFFFF"/>
                </a:solidFill>
                <a:effectLst/>
                <a:uLnTx/>
                <a:uFillTx/>
                <a:latin typeface="Arial"/>
                <a:ea typeface="Arial"/>
                <a:cs typeface="Arial"/>
                <a:sym typeface="Arial"/>
              </a:rPr>
              <a:t>評分標準</a:t>
            </a:r>
            <a: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t>：</a:t>
            </a:r>
            <a:endParaRPr kumimoji="0" sz="2800" b="0" i="0" u="none" strike="noStrike" kern="0" cap="none" spc="0" normalizeH="0" baseline="0" noProof="0" dirty="0">
              <a:ln>
                <a:noFill/>
              </a:ln>
              <a:solidFill>
                <a:srgbClr val="FFFFFF"/>
              </a:solidFill>
              <a:effectLst/>
              <a:uLnTx/>
              <a:uFillTx/>
              <a:latin typeface="Arial"/>
              <a:ea typeface="Arial"/>
              <a:cs typeface="Arial"/>
              <a:sym typeface="Arial"/>
            </a:endParaRPr>
          </a:p>
          <a:p>
            <a:pPr marL="457200" marR="0" lvl="0" indent="-457200" algn="l" defTabSz="914400" rtl="0" eaLnBrk="1" fontAlgn="auto" latinLnBrk="0" hangingPunct="1">
              <a:lnSpc>
                <a:spcPct val="200000"/>
              </a:lnSpc>
              <a:spcBef>
                <a:spcPts val="0"/>
              </a:spcBef>
              <a:spcAft>
                <a:spcPts val="0"/>
              </a:spcAft>
              <a:buClr>
                <a:srgbClr val="FFFFFF"/>
              </a:buClr>
              <a:buSzPts val="2800"/>
              <a:buFont typeface="Arial"/>
              <a:buChar char="•"/>
              <a:tabLst/>
              <a:defRPr/>
            </a:pPr>
            <a: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t>Versioning  2%</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457200" marR="0" lvl="0" indent="-457200" algn="l" defTabSz="914400" rtl="0" eaLnBrk="1" fontAlgn="auto" latinLnBrk="0" hangingPunct="1">
              <a:lnSpc>
                <a:spcPct val="100000"/>
              </a:lnSpc>
              <a:spcBef>
                <a:spcPts val="0"/>
              </a:spcBef>
              <a:spcAft>
                <a:spcPts val="0"/>
              </a:spcAft>
              <a:buClr>
                <a:srgbClr val="FFFFFF"/>
              </a:buClr>
              <a:buSzPts val="2800"/>
              <a:buFont typeface="Arial"/>
              <a:buChar char="•"/>
              <a:tabLst/>
              <a:defRPr/>
            </a:pPr>
            <a: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t>Static Web Hosting     3%</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800" b="0" i="0" u="none" strike="noStrike" kern="0" cap="none" spc="0" normalizeH="0" baseline="0" noProof="0" dirty="0">
              <a:ln>
                <a:noFill/>
              </a:ln>
              <a:solidFill>
                <a:srgbClr val="FFFFFF"/>
              </a:solidFill>
              <a:effectLst/>
              <a:uLnTx/>
              <a:uFillTx/>
              <a:latin typeface="Arial"/>
              <a:ea typeface="Arial"/>
              <a:cs typeface="Arial"/>
              <a:sym typeface="Arial"/>
            </a:endParaRPr>
          </a:p>
          <a:p>
            <a:pPr marL="457200" marR="0" lvl="0" indent="-457200" algn="l" defTabSz="914400" rtl="0" eaLnBrk="1" fontAlgn="auto" latinLnBrk="0" hangingPunct="1">
              <a:lnSpc>
                <a:spcPct val="100000"/>
              </a:lnSpc>
              <a:spcBef>
                <a:spcPts val="0"/>
              </a:spcBef>
              <a:spcAft>
                <a:spcPts val="0"/>
              </a:spcAft>
              <a:buClr>
                <a:srgbClr val="FFFFFF"/>
              </a:buClr>
              <a:buSzPts val="2800"/>
              <a:buFont typeface="Arial"/>
              <a:buChar char="•"/>
              <a:tabLst/>
              <a:defRPr/>
            </a:pPr>
            <a: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t>Amplify     3%</a:t>
            </a:r>
            <a:endParaRPr kumimoji="0" sz="2800" b="0" i="0" u="none" strike="noStrike" kern="0" cap="none" spc="0" normalizeH="0" baseline="0" noProof="0" dirty="0">
              <a:ln>
                <a:noFill/>
              </a:ln>
              <a:solidFill>
                <a:srgbClr val="FFFFFF"/>
              </a:solidFill>
              <a:effectLst/>
              <a:uLnTx/>
              <a:uFillTx/>
              <a:latin typeface="Arial"/>
              <a:ea typeface="Arial"/>
              <a:cs typeface="Arial"/>
              <a:sym typeface="Arial"/>
            </a:endParaRPr>
          </a:p>
          <a:p>
            <a:pPr marL="457200" marR="0" lvl="0" indent="-457200" algn="l" defTabSz="914400" rtl="0" eaLnBrk="1" fontAlgn="auto" latinLnBrk="0" hangingPunct="1">
              <a:lnSpc>
                <a:spcPct val="200000"/>
              </a:lnSpc>
              <a:spcBef>
                <a:spcPts val="0"/>
              </a:spcBef>
              <a:spcAft>
                <a:spcPts val="0"/>
              </a:spcAft>
              <a:buClr>
                <a:srgbClr val="FFFFFF"/>
              </a:buClr>
              <a:buSzPts val="2800"/>
              <a:buFont typeface="Arial"/>
              <a:buChar char="•"/>
              <a:tabLst/>
              <a:defRPr/>
            </a:pPr>
            <a: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t>Description 2%</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98" name="Google Shape;198;p13"/>
          <p:cNvSpPr txBox="1"/>
          <p:nvPr/>
        </p:nvSpPr>
        <p:spPr>
          <a:xfrm>
            <a:off x="368300" y="1859820"/>
            <a:ext cx="7874000" cy="3192221"/>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FFFFFF"/>
              </a:buClr>
              <a:buSzPts val="4000"/>
              <a:buFont typeface="Arial"/>
              <a:buNone/>
              <a:tabLst/>
              <a:defRPr/>
            </a:pPr>
            <a:r>
              <a:rPr kumimoji="0" lang="en-US" sz="4000" b="0" i="0" u="none" strike="noStrike" kern="0" cap="none" spc="0" normalizeH="0" baseline="0" noProof="0">
                <a:ln>
                  <a:noFill/>
                </a:ln>
                <a:solidFill>
                  <a:srgbClr val="FFFFFF"/>
                </a:solidFill>
                <a:effectLst/>
                <a:uLnTx/>
                <a:uFillTx/>
                <a:latin typeface="Arial"/>
                <a:ea typeface="Arial"/>
                <a:cs typeface="Arial"/>
                <a:sym typeface="Arial"/>
              </a:rPr>
              <a:t>說明</a:t>
            </a:r>
            <a:r>
              <a:rPr kumimoji="0" lang="en-US" sz="2800" b="0" i="0" u="none" strike="noStrike" kern="0" cap="none" spc="0" normalizeH="0" baseline="0" noProof="0">
                <a:ln>
                  <a:noFill/>
                </a:ln>
                <a:solidFill>
                  <a:srgbClr val="FFFFFF"/>
                </a:solidFill>
                <a:effectLst/>
                <a:uLnTx/>
                <a:uFillTx/>
                <a:latin typeface="Arial"/>
                <a:ea typeface="Arial"/>
                <a:cs typeface="Arial"/>
                <a:sym typeface="Arial"/>
              </a:rPr>
              <a:t>：</a:t>
            </a:r>
            <a:endParaRPr kumimoji="0" sz="2800" b="0" i="0" u="none" strike="noStrike" kern="0" cap="none" spc="0" normalizeH="0" baseline="0" noProof="0">
              <a:ln>
                <a:noFill/>
              </a:ln>
              <a:solidFill>
                <a:srgbClr val="FFFFFF"/>
              </a:solidFill>
              <a:effectLst/>
              <a:uLnTx/>
              <a:uFillTx/>
              <a:latin typeface="Arial"/>
              <a:ea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FFFFFF"/>
              </a:buClr>
              <a:buSzPts val="2800"/>
              <a:buFont typeface="Arial"/>
              <a:buNone/>
              <a:tabLst/>
              <a:defRPr/>
            </a:pPr>
            <a:r>
              <a:rPr kumimoji="0" lang="en-US" sz="2800" b="0" i="0" u="none" strike="noStrike" kern="0" cap="none" spc="0" normalizeH="0" baseline="0" noProof="0">
                <a:ln>
                  <a:noFill/>
                </a:ln>
                <a:solidFill>
                  <a:srgbClr val="FFFFFF"/>
                </a:solidFill>
                <a:effectLst/>
                <a:uLnTx/>
                <a:uFillTx/>
                <a:latin typeface="Arial"/>
                <a:ea typeface="Arial"/>
                <a:cs typeface="Arial"/>
                <a:sym typeface="Arial"/>
              </a:rPr>
              <a:t>在完成第 3 堂雲端服務課程後，運用 S3 與 Amplify 服務進行網頁部署，過程中演示版本控制功能。</a:t>
            </a:r>
            <a:endParaRPr kumimoji="0" sz="2800" b="0" i="0" u="none" strike="noStrike" kern="0" cap="none" spc="0" normalizeH="0" baseline="0" noProof="0">
              <a:ln>
                <a:noFill/>
              </a:ln>
              <a:solidFill>
                <a:srgbClr val="FFFFFF"/>
              </a:solidFill>
              <a:effectLst/>
              <a:uLnTx/>
              <a:uFillTx/>
              <a:latin typeface="Arial"/>
              <a:ea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FFFFFF"/>
                </a:solidFill>
                <a:effectLst/>
                <a:uLnTx/>
                <a:uFillTx/>
                <a:latin typeface="Arial"/>
                <a:ea typeface="Arial"/>
                <a:cs typeface="Arial"/>
                <a:sym typeface="Arial"/>
              </a:rPr>
              <a:t>*** 別忘了過程中說明與解釋您的操作步驟。</a:t>
            </a:r>
            <a:endParaRPr kumimoji="0" sz="2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99" name="Google Shape;199;p13"/>
          <p:cNvSpPr txBox="1"/>
          <p:nvPr/>
        </p:nvSpPr>
        <p:spPr>
          <a:xfrm>
            <a:off x="2768600" y="339360"/>
            <a:ext cx="9055100" cy="1077218"/>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FFFFFF"/>
              </a:buClr>
              <a:buSzPts val="3200"/>
              <a:buFont typeface="Arial"/>
              <a:buNone/>
              <a:tabLst/>
              <a:defRPr/>
            </a:pPr>
            <a:r>
              <a:rPr kumimoji="0" lang="en-US" sz="3200" b="0" i="0" u="none" strike="noStrike" kern="0" cap="none" spc="0" normalizeH="0" baseline="0" noProof="0">
                <a:ln>
                  <a:noFill/>
                </a:ln>
                <a:solidFill>
                  <a:srgbClr val="FFFFFF"/>
                </a:solidFill>
                <a:effectLst/>
                <a:uLnTx/>
                <a:uFillTx/>
                <a:latin typeface="Arial"/>
                <a:ea typeface="Arial"/>
                <a:cs typeface="Arial"/>
                <a:sym typeface="Arial"/>
              </a:rPr>
              <a:t>Build a Website using Amazon S3(Versioning) and AWS Amplify</a:t>
            </a:r>
            <a:endParaRPr kumimoji="0" sz="3200" b="0" i="0" u="none" strike="noStrike" kern="0" cap="none" spc="0" normalizeH="0" baseline="0" noProof="0">
              <a:ln>
                <a:noFill/>
              </a:ln>
              <a:solidFill>
                <a:srgbClr val="FFFFFF"/>
              </a:solidFill>
              <a:effectLst/>
              <a:uLnTx/>
              <a:uFillTx/>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42"/>
        <p:cNvGrpSpPr/>
        <p:nvPr/>
      </p:nvGrpSpPr>
      <p:grpSpPr>
        <a:xfrm>
          <a:off x="0" y="0"/>
          <a:ext cx="0" cy="0"/>
          <a:chOff x="0" y="0"/>
          <a:chExt cx="0" cy="0"/>
        </a:xfrm>
      </p:grpSpPr>
      <p:sp>
        <p:nvSpPr>
          <p:cNvPr id="243" name="Google Shape;243;p19"/>
          <p:cNvSpPr txBox="1"/>
          <p:nvPr/>
        </p:nvSpPr>
        <p:spPr>
          <a:xfrm>
            <a:off x="2829810" y="2705725"/>
            <a:ext cx="6532379" cy="181588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FFFFFF"/>
              </a:buClr>
              <a:buSzPts val="8800"/>
              <a:buFont typeface="Arial"/>
              <a:buNone/>
              <a:tabLst/>
              <a:defRPr/>
            </a:pPr>
            <a:r>
              <a:rPr kumimoji="0" lang="en-US" sz="8800" b="1" i="0" u="none" strike="noStrike" kern="0" cap="none" spc="0" normalizeH="0" baseline="0" noProof="0">
                <a:ln>
                  <a:noFill/>
                </a:ln>
                <a:solidFill>
                  <a:srgbClr val="FFFFFF"/>
                </a:solidFill>
                <a:effectLst/>
                <a:uLnTx/>
                <a:uFillTx/>
                <a:latin typeface="Arial"/>
                <a:ea typeface="Arial"/>
                <a:cs typeface="Arial"/>
                <a:sym typeface="Arial"/>
              </a:rPr>
              <a:t>Q &amp; A</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FFFFFF"/>
              </a:buClr>
              <a:buSzPts val="2400"/>
              <a:buFont typeface="Arial"/>
              <a:buNone/>
              <a:tabLst/>
              <a:defRPr/>
            </a:pPr>
            <a:r>
              <a:rPr kumimoji="0" lang="en-US" sz="2400" b="1" i="0" u="none" strike="noStrike" kern="0" cap="none" spc="0" normalizeH="0" baseline="0" noProof="0">
                <a:ln>
                  <a:noFill/>
                </a:ln>
                <a:solidFill>
                  <a:srgbClr val="FFFFFF"/>
                </a:solidFill>
                <a:effectLst/>
                <a:uLnTx/>
                <a:uFillTx/>
                <a:latin typeface="Arial"/>
                <a:ea typeface="Arial"/>
                <a:cs typeface="Arial"/>
                <a:sym typeface="Arial"/>
              </a:rPr>
              <a:t>Ideas are worthless unless execution.</a:t>
            </a:r>
            <a:endParaRPr kumimoji="0" sz="2400" b="1" i="0" u="none" strike="noStrike" kern="0" cap="none" spc="0" normalizeH="0" baseline="0" noProof="0">
              <a:ln>
                <a:noFill/>
              </a:ln>
              <a:solidFill>
                <a:srgbClr val="FFFFFF"/>
              </a:solidFill>
              <a:effectLst/>
              <a:uLnTx/>
              <a:uFillTx/>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90" name="Google Shape;90;p2"/>
          <p:cNvSpPr txBox="1"/>
          <p:nvPr/>
        </p:nvSpPr>
        <p:spPr>
          <a:xfrm>
            <a:off x="2063466" y="1690082"/>
            <a:ext cx="8065068" cy="3477835"/>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MY" altLang="zh-CN" sz="8800" b="1" i="0" u="none" strike="noStrike" kern="0" cap="none" spc="0" normalizeH="0" baseline="0" noProof="0" dirty="0">
                <a:ln>
                  <a:noFill/>
                </a:ln>
                <a:solidFill>
                  <a:srgbClr val="FFFFFF"/>
                </a:solidFill>
                <a:effectLst/>
                <a:uLnTx/>
                <a:uFillTx/>
                <a:latin typeface="Arial"/>
                <a:ea typeface="Arial"/>
                <a:cs typeface="Arial"/>
                <a:sym typeface="Arial"/>
              </a:rPr>
              <a:t>AWS</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MY" altLang="zh-CN" sz="6600" b="1" kern="0" dirty="0">
                <a:solidFill>
                  <a:srgbClr val="FFFFFF"/>
                </a:solidFill>
                <a:latin typeface="Arial"/>
                <a:ea typeface="Arial"/>
                <a:cs typeface="Arial"/>
                <a:sym typeface="Arial"/>
              </a:rPr>
              <a:t>Identity and Access Management</a:t>
            </a:r>
            <a:endParaRPr kumimoji="0" lang="zh-CN" altLang="en-US" sz="6600" b="1" i="0" u="none" strike="noStrike" kern="0" cap="none" spc="0" normalizeH="0" baseline="0" noProof="0" dirty="0">
              <a:ln>
                <a:noFill/>
              </a:ln>
              <a:solidFill>
                <a:srgbClr val="FFFFFF"/>
              </a:solidFill>
              <a:effectLst/>
              <a:uLnTx/>
              <a:uFillTx/>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1ECE20-D590-48CA-B852-BF898C64221D}"/>
              </a:ext>
            </a:extLst>
          </p:cNvPr>
          <p:cNvSpPr txBox="1"/>
          <p:nvPr/>
        </p:nvSpPr>
        <p:spPr>
          <a:xfrm>
            <a:off x="3451207" y="2451616"/>
            <a:ext cx="7512627" cy="1954766"/>
          </a:xfrm>
          <a:prstGeom prst="rect">
            <a:avLst/>
          </a:prstGeom>
          <a:noFill/>
        </p:spPr>
        <p:txBody>
          <a:bodyPr wrap="square" rtlCol="0" anchor="ctr">
            <a:spAutoFit/>
          </a:bodyPr>
          <a:lstStyle/>
          <a:p>
            <a:pPr>
              <a:lnSpc>
                <a:spcPct val="150000"/>
              </a:lnSpc>
            </a:pPr>
            <a:r>
              <a:rPr lang="zh-TW" altLang="en-US" sz="2800" dirty="0">
                <a:solidFill>
                  <a:schemeClr val="bg1"/>
                </a:solidFill>
              </a:rPr>
              <a:t>管理對 </a:t>
            </a:r>
            <a:r>
              <a:rPr lang="en-US" altLang="zh-TW" sz="2800" dirty="0">
                <a:solidFill>
                  <a:schemeClr val="bg1"/>
                </a:solidFill>
              </a:rPr>
              <a:t>AWS </a:t>
            </a:r>
            <a:r>
              <a:rPr lang="zh-TW" altLang="en-US" sz="2800" dirty="0">
                <a:solidFill>
                  <a:schemeClr val="bg1"/>
                </a:solidFill>
              </a:rPr>
              <a:t>服務與資源的存取。您可以使用 </a:t>
            </a:r>
            <a:r>
              <a:rPr lang="en-US" altLang="zh-TW" sz="2800" dirty="0">
                <a:solidFill>
                  <a:schemeClr val="bg1"/>
                </a:solidFill>
              </a:rPr>
              <a:t>IAM </a:t>
            </a:r>
            <a:r>
              <a:rPr lang="zh-TW" altLang="en-US" sz="2800" dirty="0">
                <a:solidFill>
                  <a:schemeClr val="bg1"/>
                </a:solidFill>
              </a:rPr>
              <a:t>建立和管理 </a:t>
            </a:r>
            <a:r>
              <a:rPr lang="en-US" altLang="zh-TW" sz="2800" dirty="0">
                <a:solidFill>
                  <a:schemeClr val="bg1"/>
                </a:solidFill>
              </a:rPr>
              <a:t>AWS </a:t>
            </a:r>
            <a:r>
              <a:rPr lang="zh-TW" altLang="en-US" sz="2800" dirty="0">
                <a:solidFill>
                  <a:schemeClr val="bg1"/>
                </a:solidFill>
              </a:rPr>
              <a:t>使用者和群組，並使用各種許可來允許和拒絕他們存取 </a:t>
            </a:r>
            <a:r>
              <a:rPr lang="en-US" altLang="zh-TW" sz="2800" dirty="0">
                <a:solidFill>
                  <a:schemeClr val="bg1"/>
                </a:solidFill>
              </a:rPr>
              <a:t>AWS </a:t>
            </a:r>
            <a:r>
              <a:rPr lang="zh-TW" altLang="en-US" sz="2800" dirty="0">
                <a:solidFill>
                  <a:schemeClr val="bg1"/>
                </a:solidFill>
              </a:rPr>
              <a:t>資源。</a:t>
            </a:r>
            <a:endParaRPr lang="en-US" altLang="zh-TW" sz="2800" dirty="0">
              <a:solidFill>
                <a:schemeClr val="bg1"/>
              </a:solidFill>
            </a:endParaRPr>
          </a:p>
        </p:txBody>
      </p:sp>
      <p:pic>
        <p:nvPicPr>
          <p:cNvPr id="5" name="Google Shape;158;p8">
            <a:extLst>
              <a:ext uri="{FF2B5EF4-FFF2-40B4-BE49-F238E27FC236}">
                <a16:creationId xmlns:a16="http://schemas.microsoft.com/office/drawing/2014/main" id="{137619EA-EAF9-41D7-951B-09018223BF03}"/>
              </a:ext>
            </a:extLst>
          </p:cNvPr>
          <p:cNvPicPr preferRelativeResize="0"/>
          <p:nvPr/>
        </p:nvPicPr>
        <p:blipFill rotWithShape="1">
          <a:blip r:embed="rId2">
            <a:alphaModFix/>
          </a:blip>
          <a:srcRect/>
          <a:stretch/>
        </p:blipFill>
        <p:spPr>
          <a:xfrm>
            <a:off x="1032162" y="2663127"/>
            <a:ext cx="1531744" cy="1531744"/>
          </a:xfrm>
          <a:prstGeom prst="rect">
            <a:avLst/>
          </a:prstGeom>
          <a:noFill/>
          <a:ln>
            <a:noFill/>
          </a:ln>
        </p:spPr>
      </p:pic>
    </p:spTree>
    <p:extLst>
      <p:ext uri="{BB962C8B-B14F-4D97-AF65-F5344CB8AC3E}">
        <p14:creationId xmlns:p14="http://schemas.microsoft.com/office/powerpoint/2010/main" val="3506001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15E75BF-DD9A-429E-8C0B-34608844B11B}"/>
              </a:ext>
            </a:extLst>
          </p:cNvPr>
          <p:cNvSpPr/>
          <p:nvPr/>
        </p:nvSpPr>
        <p:spPr>
          <a:xfrm>
            <a:off x="1129553" y="259976"/>
            <a:ext cx="3756212" cy="645459"/>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b="1" dirty="0">
                <a:solidFill>
                  <a:schemeClr val="tx1"/>
                </a:solidFill>
              </a:rPr>
              <a:t>Identity-based Policy</a:t>
            </a:r>
            <a:endParaRPr lang="zh-TW" altLang="en-US" b="1" dirty="0">
              <a:solidFill>
                <a:schemeClr val="tx1"/>
              </a:solidFill>
            </a:endParaRPr>
          </a:p>
        </p:txBody>
      </p:sp>
      <p:sp>
        <p:nvSpPr>
          <p:cNvPr id="9" name="Rectangle: Rounded Corners 8">
            <a:extLst>
              <a:ext uri="{FF2B5EF4-FFF2-40B4-BE49-F238E27FC236}">
                <a16:creationId xmlns:a16="http://schemas.microsoft.com/office/drawing/2014/main" id="{77EBEE88-8AE4-41FA-B95A-90250BBCE7E0}"/>
              </a:ext>
            </a:extLst>
          </p:cNvPr>
          <p:cNvSpPr/>
          <p:nvPr/>
        </p:nvSpPr>
        <p:spPr>
          <a:xfrm>
            <a:off x="7306237" y="259976"/>
            <a:ext cx="3756212" cy="645459"/>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b="1" dirty="0"/>
              <a:t>Resource-based Policy</a:t>
            </a:r>
            <a:endParaRPr lang="zh-TW" altLang="en-US" b="1" dirty="0"/>
          </a:p>
        </p:txBody>
      </p:sp>
      <p:sp>
        <p:nvSpPr>
          <p:cNvPr id="4" name="Rectangle 3">
            <a:extLst>
              <a:ext uri="{FF2B5EF4-FFF2-40B4-BE49-F238E27FC236}">
                <a16:creationId xmlns:a16="http://schemas.microsoft.com/office/drawing/2014/main" id="{333E7C6B-350E-418A-9E66-CE42F4BDF36B}"/>
              </a:ext>
            </a:extLst>
          </p:cNvPr>
          <p:cNvSpPr/>
          <p:nvPr/>
        </p:nvSpPr>
        <p:spPr>
          <a:xfrm>
            <a:off x="1129553" y="1466461"/>
            <a:ext cx="1102659" cy="11026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dirty="0"/>
              <a:t>User</a:t>
            </a:r>
            <a:endParaRPr lang="zh-TW" altLang="en-US" dirty="0"/>
          </a:p>
        </p:txBody>
      </p:sp>
      <p:sp>
        <p:nvSpPr>
          <p:cNvPr id="11" name="Rectangle 10">
            <a:extLst>
              <a:ext uri="{FF2B5EF4-FFF2-40B4-BE49-F238E27FC236}">
                <a16:creationId xmlns:a16="http://schemas.microsoft.com/office/drawing/2014/main" id="{9BF95769-8644-4B06-BF8A-C6920E498AF9}"/>
              </a:ext>
            </a:extLst>
          </p:cNvPr>
          <p:cNvSpPr/>
          <p:nvPr/>
        </p:nvSpPr>
        <p:spPr>
          <a:xfrm>
            <a:off x="1129552" y="3256818"/>
            <a:ext cx="1102659" cy="11026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dirty="0"/>
              <a:t>Group</a:t>
            </a:r>
            <a:endParaRPr lang="zh-TW" altLang="en-US" dirty="0"/>
          </a:p>
        </p:txBody>
      </p:sp>
      <p:sp>
        <p:nvSpPr>
          <p:cNvPr id="12" name="Rectangle 11">
            <a:extLst>
              <a:ext uri="{FF2B5EF4-FFF2-40B4-BE49-F238E27FC236}">
                <a16:creationId xmlns:a16="http://schemas.microsoft.com/office/drawing/2014/main" id="{3B385375-29F9-4128-84C4-BF888D2B8B32}"/>
              </a:ext>
            </a:extLst>
          </p:cNvPr>
          <p:cNvSpPr/>
          <p:nvPr/>
        </p:nvSpPr>
        <p:spPr>
          <a:xfrm>
            <a:off x="1129551" y="5047175"/>
            <a:ext cx="1102659" cy="11026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dirty="0"/>
              <a:t>Role</a:t>
            </a:r>
          </a:p>
          <a:p>
            <a:pPr algn="ctr"/>
            <a:r>
              <a:rPr lang="en-MY" altLang="zh-TW" sz="1050" dirty="0"/>
              <a:t>(AWS Service)</a:t>
            </a:r>
            <a:endParaRPr lang="zh-TW" altLang="en-US" sz="1050" dirty="0"/>
          </a:p>
        </p:txBody>
      </p:sp>
      <p:pic>
        <p:nvPicPr>
          <p:cNvPr id="14" name="Picture 13">
            <a:extLst>
              <a:ext uri="{FF2B5EF4-FFF2-40B4-BE49-F238E27FC236}">
                <a16:creationId xmlns:a16="http://schemas.microsoft.com/office/drawing/2014/main" id="{6316A500-3462-4A27-A5D3-50E78F070D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1447" y="3020454"/>
            <a:ext cx="1575385" cy="1575385"/>
          </a:xfrm>
          <a:prstGeom prst="rect">
            <a:avLst/>
          </a:prstGeom>
        </p:spPr>
      </p:pic>
      <p:cxnSp>
        <p:nvCxnSpPr>
          <p:cNvPr id="16" name="Straight Connector 15">
            <a:extLst>
              <a:ext uri="{FF2B5EF4-FFF2-40B4-BE49-F238E27FC236}">
                <a16:creationId xmlns:a16="http://schemas.microsoft.com/office/drawing/2014/main" id="{3B86210A-E712-42EB-A11F-E8B14AF725D1}"/>
              </a:ext>
            </a:extLst>
          </p:cNvPr>
          <p:cNvCxnSpPr>
            <a:stCxn id="4" idx="3"/>
            <a:endCxn id="14" idx="1"/>
          </p:cNvCxnSpPr>
          <p:nvPr/>
        </p:nvCxnSpPr>
        <p:spPr>
          <a:xfrm>
            <a:off x="2232212" y="2017791"/>
            <a:ext cx="2659235" cy="1790356"/>
          </a:xfrm>
          <a:prstGeom prst="bentConnector3">
            <a:avLst>
              <a:gd name="adj1" fmla="val 50000"/>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5">
            <a:extLst>
              <a:ext uri="{FF2B5EF4-FFF2-40B4-BE49-F238E27FC236}">
                <a16:creationId xmlns:a16="http://schemas.microsoft.com/office/drawing/2014/main" id="{9FF5FF6F-69A8-4640-98F9-FEB5AF77E8B5}"/>
              </a:ext>
            </a:extLst>
          </p:cNvPr>
          <p:cNvCxnSpPr>
            <a:cxnSpLocks/>
            <a:stCxn id="11" idx="3"/>
            <a:endCxn id="14" idx="1"/>
          </p:cNvCxnSpPr>
          <p:nvPr/>
        </p:nvCxnSpPr>
        <p:spPr>
          <a:xfrm flipV="1">
            <a:off x="2232211" y="3808147"/>
            <a:ext cx="2659236" cy="1"/>
          </a:xfrm>
          <a:prstGeom prst="bentConnector3">
            <a:avLst>
              <a:gd name="adj1" fmla="val 50000"/>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15">
            <a:extLst>
              <a:ext uri="{FF2B5EF4-FFF2-40B4-BE49-F238E27FC236}">
                <a16:creationId xmlns:a16="http://schemas.microsoft.com/office/drawing/2014/main" id="{0A6E7FC5-9E8A-4034-9683-BD0AD363A071}"/>
              </a:ext>
            </a:extLst>
          </p:cNvPr>
          <p:cNvCxnSpPr>
            <a:cxnSpLocks/>
            <a:stCxn id="12" idx="3"/>
            <a:endCxn id="14" idx="1"/>
          </p:cNvCxnSpPr>
          <p:nvPr/>
        </p:nvCxnSpPr>
        <p:spPr>
          <a:xfrm flipV="1">
            <a:off x="2232210" y="3808147"/>
            <a:ext cx="2659237" cy="1790358"/>
          </a:xfrm>
          <a:prstGeom prst="bentConnector3">
            <a:avLst>
              <a:gd name="adj1" fmla="val 50000"/>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15">
            <a:extLst>
              <a:ext uri="{FF2B5EF4-FFF2-40B4-BE49-F238E27FC236}">
                <a16:creationId xmlns:a16="http://schemas.microsoft.com/office/drawing/2014/main" id="{6740BF93-DC1A-4158-BD6E-C6792A3DC7BA}"/>
              </a:ext>
            </a:extLst>
          </p:cNvPr>
          <p:cNvCxnSpPr>
            <a:cxnSpLocks/>
            <a:stCxn id="4" idx="2"/>
            <a:endCxn id="11" idx="0"/>
          </p:cNvCxnSpPr>
          <p:nvPr/>
        </p:nvCxnSpPr>
        <p:spPr>
          <a:xfrm rot="5400000">
            <a:off x="1337034" y="2912969"/>
            <a:ext cx="687698" cy="1"/>
          </a:xfrm>
          <a:prstGeom prst="bentConnector3">
            <a:avLst>
              <a:gd name="adj1" fmla="val 50000"/>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3E51C44E-0010-4E3C-B2D2-4AD4D0ED6EAC}"/>
              </a:ext>
            </a:extLst>
          </p:cNvPr>
          <p:cNvSpPr/>
          <p:nvPr/>
        </p:nvSpPr>
        <p:spPr>
          <a:xfrm>
            <a:off x="7442442" y="2575128"/>
            <a:ext cx="3478307" cy="24633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MY" altLang="zh-TW" u="sng" dirty="0"/>
              <a:t>Statements</a:t>
            </a:r>
          </a:p>
          <a:p>
            <a:pPr marL="285750" indent="-285750">
              <a:lnSpc>
                <a:spcPct val="200000"/>
              </a:lnSpc>
              <a:buFont typeface="Arial" panose="020B0604020202020204" pitchFamily="34" charset="0"/>
              <a:buChar char="•"/>
            </a:pPr>
            <a:r>
              <a:rPr lang="en-MY" altLang="zh-TW" dirty="0"/>
              <a:t>Effect - </a:t>
            </a:r>
            <a:r>
              <a:rPr lang="zh-CN" altLang="en-US" dirty="0"/>
              <a:t>允許 </a:t>
            </a:r>
            <a:r>
              <a:rPr lang="en-MY" altLang="zh-CN" dirty="0"/>
              <a:t>/ </a:t>
            </a:r>
            <a:r>
              <a:rPr lang="zh-CN" altLang="en-US" dirty="0"/>
              <a:t>禁止</a:t>
            </a:r>
            <a:endParaRPr lang="en-MY" altLang="zh-TW" dirty="0"/>
          </a:p>
          <a:p>
            <a:pPr marL="285750" indent="-285750">
              <a:lnSpc>
                <a:spcPct val="200000"/>
              </a:lnSpc>
              <a:buFont typeface="Arial" panose="020B0604020202020204" pitchFamily="34" charset="0"/>
              <a:buChar char="•"/>
            </a:pPr>
            <a:r>
              <a:rPr lang="en-MY" altLang="zh-TW" dirty="0"/>
              <a:t>Action - </a:t>
            </a:r>
            <a:r>
              <a:rPr lang="zh-CN" altLang="en-US" dirty="0"/>
              <a:t>操作行為</a:t>
            </a:r>
            <a:endParaRPr lang="en-MY" altLang="zh-TW" dirty="0"/>
          </a:p>
          <a:p>
            <a:pPr marL="285750" indent="-285750">
              <a:lnSpc>
                <a:spcPct val="200000"/>
              </a:lnSpc>
              <a:buFont typeface="Arial" panose="020B0604020202020204" pitchFamily="34" charset="0"/>
              <a:buChar char="•"/>
            </a:pPr>
            <a:r>
              <a:rPr lang="en-MY" altLang="zh-TW" dirty="0"/>
              <a:t>Resource </a:t>
            </a:r>
            <a:r>
              <a:rPr lang="en-US" altLang="zh-CN" dirty="0"/>
              <a:t>- AWS </a:t>
            </a:r>
            <a:r>
              <a:rPr lang="zh-CN" altLang="en-US" dirty="0"/>
              <a:t>資源</a:t>
            </a:r>
            <a:endParaRPr lang="en-MY" altLang="zh-TW" dirty="0"/>
          </a:p>
        </p:txBody>
      </p:sp>
      <p:cxnSp>
        <p:nvCxnSpPr>
          <p:cNvPr id="37" name="Straight Connector 15">
            <a:extLst>
              <a:ext uri="{FF2B5EF4-FFF2-40B4-BE49-F238E27FC236}">
                <a16:creationId xmlns:a16="http://schemas.microsoft.com/office/drawing/2014/main" id="{F12BEAC3-33BB-4125-B40E-100C1718BC6C}"/>
              </a:ext>
            </a:extLst>
          </p:cNvPr>
          <p:cNvCxnSpPr>
            <a:cxnSpLocks/>
            <a:stCxn id="14" idx="3"/>
            <a:endCxn id="32" idx="1"/>
          </p:cNvCxnSpPr>
          <p:nvPr/>
        </p:nvCxnSpPr>
        <p:spPr>
          <a:xfrm flipV="1">
            <a:off x="6466832" y="3806797"/>
            <a:ext cx="975610" cy="1350"/>
          </a:xfrm>
          <a:prstGeom prst="bentConnector3">
            <a:avLst>
              <a:gd name="adj1" fmla="val 50000"/>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E5A1F8A-978A-487F-9E27-0C494FD9535A}"/>
              </a:ext>
            </a:extLst>
          </p:cNvPr>
          <p:cNvSpPr txBox="1"/>
          <p:nvPr/>
        </p:nvSpPr>
        <p:spPr>
          <a:xfrm>
            <a:off x="1627094" y="2543637"/>
            <a:ext cx="421341" cy="369332"/>
          </a:xfrm>
          <a:prstGeom prst="rect">
            <a:avLst/>
          </a:prstGeom>
          <a:noFill/>
        </p:spPr>
        <p:txBody>
          <a:bodyPr wrap="square" rtlCol="0">
            <a:spAutoFit/>
          </a:bodyPr>
          <a:lstStyle/>
          <a:p>
            <a:pPr algn="ctr"/>
            <a:r>
              <a:rPr lang="en-MY" altLang="zh-TW" dirty="0">
                <a:solidFill>
                  <a:schemeClr val="bg1"/>
                </a:solidFill>
              </a:rPr>
              <a:t>*</a:t>
            </a:r>
            <a:endParaRPr lang="zh-TW" altLang="en-US" dirty="0">
              <a:solidFill>
                <a:schemeClr val="bg1"/>
              </a:solidFill>
            </a:endParaRPr>
          </a:p>
        </p:txBody>
      </p:sp>
      <p:sp>
        <p:nvSpPr>
          <p:cNvPr id="44" name="TextBox 43">
            <a:extLst>
              <a:ext uri="{FF2B5EF4-FFF2-40B4-BE49-F238E27FC236}">
                <a16:creationId xmlns:a16="http://schemas.microsoft.com/office/drawing/2014/main" id="{68B18FE1-0F2F-4482-A044-27F0B25BA57B}"/>
              </a:ext>
            </a:extLst>
          </p:cNvPr>
          <p:cNvSpPr txBox="1"/>
          <p:nvPr/>
        </p:nvSpPr>
        <p:spPr>
          <a:xfrm>
            <a:off x="6294861" y="3429000"/>
            <a:ext cx="421341" cy="338554"/>
          </a:xfrm>
          <a:prstGeom prst="rect">
            <a:avLst/>
          </a:prstGeom>
          <a:noFill/>
        </p:spPr>
        <p:txBody>
          <a:bodyPr wrap="square" rtlCol="0">
            <a:spAutoFit/>
          </a:bodyPr>
          <a:lstStyle/>
          <a:p>
            <a:pPr algn="ctr"/>
            <a:r>
              <a:rPr lang="en-MY" altLang="zh-TW" sz="1600" dirty="0">
                <a:solidFill>
                  <a:schemeClr val="bg1"/>
                </a:solidFill>
              </a:rPr>
              <a:t>1</a:t>
            </a:r>
            <a:endParaRPr lang="zh-TW" altLang="en-US" sz="1600" dirty="0">
              <a:solidFill>
                <a:schemeClr val="bg1"/>
              </a:solidFill>
            </a:endParaRPr>
          </a:p>
        </p:txBody>
      </p:sp>
      <p:sp>
        <p:nvSpPr>
          <p:cNvPr id="45" name="TextBox 44">
            <a:extLst>
              <a:ext uri="{FF2B5EF4-FFF2-40B4-BE49-F238E27FC236}">
                <a16:creationId xmlns:a16="http://schemas.microsoft.com/office/drawing/2014/main" id="{4DBA6A5F-68CA-4A87-9E52-960385B953D2}"/>
              </a:ext>
            </a:extLst>
          </p:cNvPr>
          <p:cNvSpPr txBox="1"/>
          <p:nvPr/>
        </p:nvSpPr>
        <p:spPr>
          <a:xfrm>
            <a:off x="1627094" y="2984708"/>
            <a:ext cx="421341" cy="369332"/>
          </a:xfrm>
          <a:prstGeom prst="rect">
            <a:avLst/>
          </a:prstGeom>
          <a:noFill/>
        </p:spPr>
        <p:txBody>
          <a:bodyPr wrap="square" rtlCol="0">
            <a:spAutoFit/>
          </a:bodyPr>
          <a:lstStyle/>
          <a:p>
            <a:pPr algn="ctr"/>
            <a:r>
              <a:rPr lang="en-MY" altLang="zh-TW" dirty="0">
                <a:solidFill>
                  <a:schemeClr val="bg1"/>
                </a:solidFill>
              </a:rPr>
              <a:t>*</a:t>
            </a:r>
            <a:endParaRPr lang="zh-TW" altLang="en-US" dirty="0">
              <a:solidFill>
                <a:schemeClr val="bg1"/>
              </a:solidFill>
            </a:endParaRPr>
          </a:p>
        </p:txBody>
      </p:sp>
      <p:sp>
        <p:nvSpPr>
          <p:cNvPr id="46" name="TextBox 45">
            <a:extLst>
              <a:ext uri="{FF2B5EF4-FFF2-40B4-BE49-F238E27FC236}">
                <a16:creationId xmlns:a16="http://schemas.microsoft.com/office/drawing/2014/main" id="{8137BE6F-2CF2-4C0F-B396-1869EEAFEAF5}"/>
              </a:ext>
            </a:extLst>
          </p:cNvPr>
          <p:cNvSpPr txBox="1"/>
          <p:nvPr/>
        </p:nvSpPr>
        <p:spPr>
          <a:xfrm>
            <a:off x="2205318" y="1711795"/>
            <a:ext cx="421341" cy="369332"/>
          </a:xfrm>
          <a:prstGeom prst="rect">
            <a:avLst/>
          </a:prstGeom>
          <a:noFill/>
        </p:spPr>
        <p:txBody>
          <a:bodyPr wrap="square" rtlCol="0">
            <a:spAutoFit/>
          </a:bodyPr>
          <a:lstStyle/>
          <a:p>
            <a:pPr algn="ctr"/>
            <a:r>
              <a:rPr lang="en-MY" altLang="zh-TW" dirty="0">
                <a:solidFill>
                  <a:schemeClr val="bg1"/>
                </a:solidFill>
              </a:rPr>
              <a:t>*</a:t>
            </a:r>
            <a:endParaRPr lang="zh-TW" altLang="en-US" dirty="0">
              <a:solidFill>
                <a:schemeClr val="bg1"/>
              </a:solidFill>
            </a:endParaRPr>
          </a:p>
        </p:txBody>
      </p:sp>
      <p:sp>
        <p:nvSpPr>
          <p:cNvPr id="47" name="TextBox 46">
            <a:extLst>
              <a:ext uri="{FF2B5EF4-FFF2-40B4-BE49-F238E27FC236}">
                <a16:creationId xmlns:a16="http://schemas.microsoft.com/office/drawing/2014/main" id="{EF203F3A-FBFB-430A-9C88-D08A78C5C757}"/>
              </a:ext>
            </a:extLst>
          </p:cNvPr>
          <p:cNvSpPr txBox="1"/>
          <p:nvPr/>
        </p:nvSpPr>
        <p:spPr>
          <a:xfrm>
            <a:off x="4517006" y="3529813"/>
            <a:ext cx="421341" cy="369332"/>
          </a:xfrm>
          <a:prstGeom prst="rect">
            <a:avLst/>
          </a:prstGeom>
          <a:noFill/>
        </p:spPr>
        <p:txBody>
          <a:bodyPr wrap="square" rtlCol="0">
            <a:spAutoFit/>
          </a:bodyPr>
          <a:lstStyle/>
          <a:p>
            <a:pPr algn="ctr"/>
            <a:r>
              <a:rPr lang="en-MY" altLang="zh-TW" dirty="0">
                <a:solidFill>
                  <a:schemeClr val="bg1"/>
                </a:solidFill>
              </a:rPr>
              <a:t>*</a:t>
            </a:r>
            <a:endParaRPr lang="zh-TW" altLang="en-US" dirty="0">
              <a:solidFill>
                <a:schemeClr val="bg1"/>
              </a:solidFill>
            </a:endParaRPr>
          </a:p>
        </p:txBody>
      </p:sp>
      <p:sp>
        <p:nvSpPr>
          <p:cNvPr id="48" name="TextBox 47">
            <a:extLst>
              <a:ext uri="{FF2B5EF4-FFF2-40B4-BE49-F238E27FC236}">
                <a16:creationId xmlns:a16="http://schemas.microsoft.com/office/drawing/2014/main" id="{6D991CB3-52B8-4DF2-9E94-2F7B9E1396D2}"/>
              </a:ext>
            </a:extLst>
          </p:cNvPr>
          <p:cNvSpPr txBox="1"/>
          <p:nvPr/>
        </p:nvSpPr>
        <p:spPr>
          <a:xfrm>
            <a:off x="2232209" y="3529813"/>
            <a:ext cx="421341" cy="369332"/>
          </a:xfrm>
          <a:prstGeom prst="rect">
            <a:avLst/>
          </a:prstGeom>
          <a:noFill/>
        </p:spPr>
        <p:txBody>
          <a:bodyPr wrap="square" rtlCol="0">
            <a:spAutoFit/>
          </a:bodyPr>
          <a:lstStyle/>
          <a:p>
            <a:pPr algn="ctr"/>
            <a:r>
              <a:rPr lang="en-MY" altLang="zh-TW" dirty="0">
                <a:solidFill>
                  <a:schemeClr val="bg1"/>
                </a:solidFill>
              </a:rPr>
              <a:t>*</a:t>
            </a:r>
            <a:endParaRPr lang="zh-TW" altLang="en-US" dirty="0">
              <a:solidFill>
                <a:schemeClr val="bg1"/>
              </a:solidFill>
            </a:endParaRPr>
          </a:p>
        </p:txBody>
      </p:sp>
      <p:sp>
        <p:nvSpPr>
          <p:cNvPr id="53" name="TextBox 52">
            <a:extLst>
              <a:ext uri="{FF2B5EF4-FFF2-40B4-BE49-F238E27FC236}">
                <a16:creationId xmlns:a16="http://schemas.microsoft.com/office/drawing/2014/main" id="{4CBD639D-A541-4D94-9B00-BCA6B95116C2}"/>
              </a:ext>
            </a:extLst>
          </p:cNvPr>
          <p:cNvSpPr txBox="1"/>
          <p:nvPr/>
        </p:nvSpPr>
        <p:spPr>
          <a:xfrm>
            <a:off x="2232208" y="5320169"/>
            <a:ext cx="421341" cy="369332"/>
          </a:xfrm>
          <a:prstGeom prst="rect">
            <a:avLst/>
          </a:prstGeom>
          <a:noFill/>
        </p:spPr>
        <p:txBody>
          <a:bodyPr wrap="square" rtlCol="0">
            <a:spAutoFit/>
          </a:bodyPr>
          <a:lstStyle/>
          <a:p>
            <a:pPr algn="ctr"/>
            <a:r>
              <a:rPr lang="en-MY" altLang="zh-TW" dirty="0">
                <a:solidFill>
                  <a:schemeClr val="bg1"/>
                </a:solidFill>
              </a:rPr>
              <a:t>*</a:t>
            </a:r>
            <a:endParaRPr lang="zh-TW" altLang="en-US" dirty="0">
              <a:solidFill>
                <a:schemeClr val="bg1"/>
              </a:solidFill>
            </a:endParaRPr>
          </a:p>
        </p:txBody>
      </p:sp>
      <p:sp>
        <p:nvSpPr>
          <p:cNvPr id="54" name="TextBox 53">
            <a:extLst>
              <a:ext uri="{FF2B5EF4-FFF2-40B4-BE49-F238E27FC236}">
                <a16:creationId xmlns:a16="http://schemas.microsoft.com/office/drawing/2014/main" id="{50F6AA6A-E692-427A-9B6B-DC525743F0B5}"/>
              </a:ext>
            </a:extLst>
          </p:cNvPr>
          <p:cNvSpPr txBox="1"/>
          <p:nvPr/>
        </p:nvSpPr>
        <p:spPr>
          <a:xfrm>
            <a:off x="6992465" y="3493953"/>
            <a:ext cx="421341" cy="369332"/>
          </a:xfrm>
          <a:prstGeom prst="rect">
            <a:avLst/>
          </a:prstGeom>
          <a:noFill/>
        </p:spPr>
        <p:txBody>
          <a:bodyPr wrap="square" rtlCol="0">
            <a:spAutoFit/>
          </a:bodyPr>
          <a:lstStyle/>
          <a:p>
            <a:pPr algn="ctr"/>
            <a:r>
              <a:rPr lang="en-MY" altLang="zh-TW" dirty="0">
                <a:solidFill>
                  <a:schemeClr val="bg1"/>
                </a:solidFill>
              </a:rPr>
              <a:t>*</a:t>
            </a:r>
            <a:endParaRPr lang="zh-TW" altLang="en-US" dirty="0">
              <a:solidFill>
                <a:schemeClr val="bg1"/>
              </a:solidFill>
            </a:endParaRPr>
          </a:p>
        </p:txBody>
      </p:sp>
      <p:sp>
        <p:nvSpPr>
          <p:cNvPr id="6" name="TextBox 5">
            <a:extLst>
              <a:ext uri="{FF2B5EF4-FFF2-40B4-BE49-F238E27FC236}">
                <a16:creationId xmlns:a16="http://schemas.microsoft.com/office/drawing/2014/main" id="{CD27B0E0-3EC6-4C43-85D3-3EBF258735C9}"/>
              </a:ext>
            </a:extLst>
          </p:cNvPr>
          <p:cNvSpPr txBox="1"/>
          <p:nvPr/>
        </p:nvSpPr>
        <p:spPr>
          <a:xfrm>
            <a:off x="8334101" y="6413358"/>
            <a:ext cx="3796938" cy="369332"/>
          </a:xfrm>
          <a:prstGeom prst="rect">
            <a:avLst/>
          </a:prstGeom>
          <a:noFill/>
        </p:spPr>
        <p:txBody>
          <a:bodyPr wrap="square" rtlCol="0">
            <a:spAutoFit/>
          </a:bodyPr>
          <a:lstStyle/>
          <a:p>
            <a:pPr algn="r"/>
            <a:r>
              <a:rPr lang="en-MY" altLang="zh-TW" dirty="0">
                <a:solidFill>
                  <a:schemeClr val="bg1"/>
                </a:solidFill>
              </a:rPr>
              <a:t>*** </a:t>
            </a:r>
            <a:r>
              <a:rPr lang="zh-CN" altLang="en-US" dirty="0">
                <a:solidFill>
                  <a:schemeClr val="bg1"/>
                </a:solidFill>
              </a:rPr>
              <a:t>所有操作皆在 </a:t>
            </a:r>
            <a:r>
              <a:rPr lang="en-US" altLang="zh-CN" dirty="0">
                <a:solidFill>
                  <a:schemeClr val="bg1"/>
                </a:solidFill>
              </a:rPr>
              <a:t>IAM </a:t>
            </a:r>
            <a:r>
              <a:rPr lang="zh-CN" altLang="en-US" dirty="0">
                <a:solidFill>
                  <a:schemeClr val="bg1"/>
                </a:solidFill>
              </a:rPr>
              <a:t>服務完成</a:t>
            </a:r>
            <a:endParaRPr lang="zh-TW" altLang="en-US" dirty="0">
              <a:solidFill>
                <a:schemeClr val="bg1"/>
              </a:solidFill>
            </a:endParaRPr>
          </a:p>
        </p:txBody>
      </p:sp>
    </p:spTree>
    <p:extLst>
      <p:ext uri="{BB962C8B-B14F-4D97-AF65-F5344CB8AC3E}">
        <p14:creationId xmlns:p14="http://schemas.microsoft.com/office/powerpoint/2010/main" val="145714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15E75BF-DD9A-429E-8C0B-34608844B11B}"/>
              </a:ext>
            </a:extLst>
          </p:cNvPr>
          <p:cNvSpPr/>
          <p:nvPr/>
        </p:nvSpPr>
        <p:spPr>
          <a:xfrm>
            <a:off x="1129553" y="259976"/>
            <a:ext cx="3756212" cy="645459"/>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1800" b="1" i="0" u="none" strike="noStrike" kern="1200" cap="none" spc="0" normalizeH="0" baseline="0" noProof="0" dirty="0">
                <a:ln>
                  <a:noFill/>
                </a:ln>
                <a:solidFill>
                  <a:schemeClr val="bg1"/>
                </a:solidFill>
                <a:effectLst/>
                <a:uLnTx/>
                <a:uFillTx/>
                <a:latin typeface="Arial"/>
                <a:ea typeface="新細明體" panose="02020500000000000000" pitchFamily="18" charset="-120"/>
                <a:cs typeface="+mn-cs"/>
              </a:rPr>
              <a:t>Identity-based Policy</a:t>
            </a:r>
            <a:endParaRPr kumimoji="0" lang="zh-TW" altLang="en-US" sz="1800" b="1" i="0" u="none" strike="noStrike" kern="1200" cap="none" spc="0" normalizeH="0" baseline="0" noProof="0" dirty="0">
              <a:ln>
                <a:noFill/>
              </a:ln>
              <a:solidFill>
                <a:schemeClr val="bg1"/>
              </a:solidFill>
              <a:effectLst/>
              <a:uLnTx/>
              <a:uFillTx/>
              <a:latin typeface="Arial"/>
              <a:ea typeface="新細明體" panose="02020500000000000000" pitchFamily="18" charset="-120"/>
              <a:cs typeface="+mn-cs"/>
            </a:endParaRPr>
          </a:p>
        </p:txBody>
      </p:sp>
      <p:sp>
        <p:nvSpPr>
          <p:cNvPr id="9" name="Rectangle: Rounded Corners 8">
            <a:extLst>
              <a:ext uri="{FF2B5EF4-FFF2-40B4-BE49-F238E27FC236}">
                <a16:creationId xmlns:a16="http://schemas.microsoft.com/office/drawing/2014/main" id="{77EBEE88-8AE4-41FA-B95A-90250BBCE7E0}"/>
              </a:ext>
            </a:extLst>
          </p:cNvPr>
          <p:cNvSpPr/>
          <p:nvPr/>
        </p:nvSpPr>
        <p:spPr>
          <a:xfrm>
            <a:off x="7306237" y="259976"/>
            <a:ext cx="3756212" cy="645459"/>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1800" b="1" i="0" u="none" strike="noStrike" kern="1200" cap="none" spc="0" normalizeH="0" baseline="0" noProof="0" dirty="0">
                <a:ln>
                  <a:noFill/>
                </a:ln>
                <a:solidFill>
                  <a:schemeClr val="tx1"/>
                </a:solidFill>
                <a:effectLst/>
                <a:uLnTx/>
                <a:uFillTx/>
                <a:latin typeface="Arial"/>
                <a:ea typeface="新細明體" panose="02020500000000000000" pitchFamily="18" charset="-120"/>
                <a:cs typeface="+mn-cs"/>
              </a:rPr>
              <a:t>Resource-based Policy</a:t>
            </a:r>
            <a:endParaRPr kumimoji="0" lang="zh-TW" altLang="en-US" sz="1800" b="1" i="0" u="none" strike="noStrike" kern="1200" cap="none" spc="0" normalizeH="0" baseline="0" noProof="0" dirty="0">
              <a:ln>
                <a:noFill/>
              </a:ln>
              <a:solidFill>
                <a:schemeClr val="tx1"/>
              </a:solidFill>
              <a:effectLst/>
              <a:uLnTx/>
              <a:uFillTx/>
              <a:latin typeface="Arial"/>
              <a:ea typeface="新細明體" panose="02020500000000000000" pitchFamily="18" charset="-120"/>
              <a:cs typeface="+mn-cs"/>
            </a:endParaRPr>
          </a:p>
        </p:txBody>
      </p:sp>
      <p:pic>
        <p:nvPicPr>
          <p:cNvPr id="14" name="Picture 13">
            <a:extLst>
              <a:ext uri="{FF2B5EF4-FFF2-40B4-BE49-F238E27FC236}">
                <a16:creationId xmlns:a16="http://schemas.microsoft.com/office/drawing/2014/main" id="{6316A500-3462-4A27-A5D3-50E78F070D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9858" y="2636592"/>
            <a:ext cx="1575385" cy="1575385"/>
          </a:xfrm>
          <a:prstGeom prst="rect">
            <a:avLst/>
          </a:prstGeom>
        </p:spPr>
      </p:pic>
      <p:sp>
        <p:nvSpPr>
          <p:cNvPr id="32" name="Rectangle: Rounded Corners 31">
            <a:extLst>
              <a:ext uri="{FF2B5EF4-FFF2-40B4-BE49-F238E27FC236}">
                <a16:creationId xmlns:a16="http://schemas.microsoft.com/office/drawing/2014/main" id="{3E51C44E-0010-4E3C-B2D2-4AD4D0ED6EAC}"/>
              </a:ext>
            </a:extLst>
          </p:cNvPr>
          <p:cNvSpPr/>
          <p:nvPr/>
        </p:nvSpPr>
        <p:spPr>
          <a:xfrm>
            <a:off x="7445189" y="1942854"/>
            <a:ext cx="3478307" cy="29628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1800" b="0" i="0" u="sng" strike="noStrike" kern="1200" cap="none" spc="0" normalizeH="0" baseline="0" noProof="0" dirty="0">
                <a:ln>
                  <a:noFill/>
                </a:ln>
                <a:solidFill>
                  <a:srgbClr val="FFFFFF"/>
                </a:solidFill>
                <a:effectLst/>
                <a:uLnTx/>
                <a:uFillTx/>
                <a:latin typeface="Arial"/>
                <a:ea typeface="新細明體" panose="02020500000000000000" pitchFamily="18" charset="-120"/>
                <a:cs typeface="+mn-cs"/>
              </a:rPr>
              <a:t>Statements</a:t>
            </a:r>
          </a:p>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MY" altLang="zh-TW" sz="18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mn-cs"/>
              </a:rPr>
              <a:t>Effect - </a:t>
            </a:r>
            <a:r>
              <a:rPr kumimoji="0" lang="zh-CN" altLang="en-US" sz="1800" b="0" i="0" u="none" strike="noStrike" kern="1200" cap="none" spc="0" normalizeH="0" baseline="0" noProof="0" dirty="0">
                <a:ln>
                  <a:noFill/>
                </a:ln>
                <a:solidFill>
                  <a:srgbClr val="FFFFFF"/>
                </a:solidFill>
                <a:effectLst/>
                <a:uLnTx/>
                <a:uFillTx/>
                <a:latin typeface="Arial"/>
                <a:ea typeface="宋体" panose="02010600030101010101" pitchFamily="2" charset="-122"/>
                <a:cs typeface="+mn-cs"/>
              </a:rPr>
              <a:t>允許 </a:t>
            </a:r>
            <a:r>
              <a:rPr kumimoji="0" lang="en-MY" altLang="zh-CN" sz="1800" b="0" i="0" u="none" strike="noStrike" kern="1200" cap="none" spc="0" normalizeH="0" baseline="0" noProof="0" dirty="0">
                <a:ln>
                  <a:noFill/>
                </a:ln>
                <a:solidFill>
                  <a:srgbClr val="FFFFFF"/>
                </a:solidFill>
                <a:effectLst/>
                <a:uLnTx/>
                <a:uFillTx/>
                <a:latin typeface="Arial"/>
                <a:ea typeface="宋体" panose="02010600030101010101" pitchFamily="2" charset="-122"/>
                <a:cs typeface="+mn-cs"/>
              </a:rPr>
              <a:t>/ </a:t>
            </a:r>
            <a:r>
              <a:rPr kumimoji="0" lang="zh-CN" altLang="en-US" sz="1800" b="0" i="0" u="none" strike="noStrike" kern="1200" cap="none" spc="0" normalizeH="0" baseline="0" noProof="0" dirty="0">
                <a:ln>
                  <a:noFill/>
                </a:ln>
                <a:solidFill>
                  <a:srgbClr val="FFFFFF"/>
                </a:solidFill>
                <a:effectLst/>
                <a:uLnTx/>
                <a:uFillTx/>
                <a:latin typeface="Arial"/>
                <a:ea typeface="宋体" panose="02010600030101010101" pitchFamily="2" charset="-122"/>
                <a:cs typeface="+mn-cs"/>
              </a:rPr>
              <a:t>禁止</a:t>
            </a:r>
            <a:endParaRPr kumimoji="0" lang="en-MY" altLang="zh-TW" sz="18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mn-cs"/>
            </a:endParaRPr>
          </a:p>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MY" altLang="zh-TW" sz="18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mn-cs"/>
              </a:rPr>
              <a:t>Action - </a:t>
            </a:r>
            <a:r>
              <a:rPr kumimoji="0" lang="zh-CN" altLang="en-US" sz="1800" b="0" i="0" u="none" strike="noStrike" kern="1200" cap="none" spc="0" normalizeH="0" baseline="0" noProof="0" dirty="0">
                <a:ln>
                  <a:noFill/>
                </a:ln>
                <a:solidFill>
                  <a:srgbClr val="FFFFFF"/>
                </a:solidFill>
                <a:effectLst/>
                <a:uLnTx/>
                <a:uFillTx/>
                <a:latin typeface="Arial"/>
                <a:ea typeface="宋体" panose="02010600030101010101" pitchFamily="2" charset="-122"/>
                <a:cs typeface="+mn-cs"/>
              </a:rPr>
              <a:t>操作行為</a:t>
            </a:r>
            <a:endParaRPr kumimoji="0" lang="en-MY" altLang="zh-TW" sz="18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mn-cs"/>
            </a:endParaRPr>
          </a:p>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MY" altLang="zh-TW" sz="18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mn-cs"/>
              </a:rPr>
              <a:t>Resource </a:t>
            </a:r>
            <a:r>
              <a:rPr kumimoji="0" lang="en-US" altLang="zh-CN" sz="1800" b="0" i="0" u="none" strike="noStrike" kern="1200" cap="none" spc="0" normalizeH="0" baseline="0" noProof="0" dirty="0">
                <a:ln>
                  <a:noFill/>
                </a:ln>
                <a:solidFill>
                  <a:srgbClr val="FFFFFF"/>
                </a:solidFill>
                <a:effectLst/>
                <a:uLnTx/>
                <a:uFillTx/>
                <a:latin typeface="Arial"/>
                <a:ea typeface="宋体" panose="02010600030101010101" pitchFamily="2" charset="-122"/>
                <a:cs typeface="+mn-cs"/>
              </a:rPr>
              <a:t>- AWS </a:t>
            </a:r>
            <a:r>
              <a:rPr kumimoji="0" lang="zh-CN" altLang="en-US" sz="1800" b="0" i="0" u="none" strike="noStrike" kern="1200" cap="none" spc="0" normalizeH="0" baseline="0" noProof="0" dirty="0">
                <a:ln>
                  <a:noFill/>
                </a:ln>
                <a:solidFill>
                  <a:srgbClr val="FFFFFF"/>
                </a:solidFill>
                <a:effectLst/>
                <a:uLnTx/>
                <a:uFillTx/>
                <a:latin typeface="Arial"/>
                <a:ea typeface="宋体" panose="02010600030101010101" pitchFamily="2" charset="-122"/>
                <a:cs typeface="+mn-cs"/>
              </a:rPr>
              <a:t>資源</a:t>
            </a:r>
            <a:endParaRPr kumimoji="0" lang="en-US" altLang="zh-CN" sz="1800" b="0" i="0" u="none" strike="noStrike" kern="1200" cap="none" spc="0" normalizeH="0" baseline="0" noProof="0" dirty="0">
              <a:ln>
                <a:noFill/>
              </a:ln>
              <a:solidFill>
                <a:srgbClr val="FFFFFF"/>
              </a:solidFill>
              <a:effectLst/>
              <a:uLnTx/>
              <a:uFillTx/>
              <a:latin typeface="Arial"/>
              <a:ea typeface="宋体" panose="02010600030101010101" pitchFamily="2" charset="-122"/>
              <a:cs typeface="+mn-cs"/>
            </a:endParaRPr>
          </a:p>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altLang="zh-TW" dirty="0">
                <a:solidFill>
                  <a:srgbClr val="FFFFFF"/>
                </a:solidFill>
                <a:latin typeface="Arial"/>
                <a:ea typeface="宋体" panose="02010600030101010101" pitchFamily="2" charset="-122"/>
              </a:rPr>
              <a:t>Principal - </a:t>
            </a:r>
            <a:r>
              <a:rPr lang="zh-CN" altLang="en-US" dirty="0">
                <a:solidFill>
                  <a:srgbClr val="FFFFFF"/>
                </a:solidFill>
                <a:latin typeface="Arial"/>
                <a:ea typeface="宋体" panose="02010600030101010101" pitchFamily="2" charset="-122"/>
              </a:rPr>
              <a:t>授權給誰</a:t>
            </a:r>
            <a:endParaRPr kumimoji="0" lang="en-MY" altLang="zh-TW" sz="18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mn-cs"/>
            </a:endParaRPr>
          </a:p>
        </p:txBody>
      </p:sp>
      <p:cxnSp>
        <p:nvCxnSpPr>
          <p:cNvPr id="37" name="Straight Connector 15">
            <a:extLst>
              <a:ext uri="{FF2B5EF4-FFF2-40B4-BE49-F238E27FC236}">
                <a16:creationId xmlns:a16="http://schemas.microsoft.com/office/drawing/2014/main" id="{F12BEAC3-33BB-4125-B40E-100C1718BC6C}"/>
              </a:ext>
            </a:extLst>
          </p:cNvPr>
          <p:cNvCxnSpPr>
            <a:cxnSpLocks/>
            <a:stCxn id="14" idx="3"/>
            <a:endCxn id="32" idx="1"/>
          </p:cNvCxnSpPr>
          <p:nvPr/>
        </p:nvCxnSpPr>
        <p:spPr>
          <a:xfrm flipV="1">
            <a:off x="3845243" y="3424284"/>
            <a:ext cx="3599946" cy="1"/>
          </a:xfrm>
          <a:prstGeom prst="bentConnector3">
            <a:avLst>
              <a:gd name="adj1" fmla="val 50000"/>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8B18FE1-0F2F-4482-A044-27F0B25BA57B}"/>
              </a:ext>
            </a:extLst>
          </p:cNvPr>
          <p:cNvSpPr txBox="1"/>
          <p:nvPr/>
        </p:nvSpPr>
        <p:spPr>
          <a:xfrm>
            <a:off x="3787021" y="3085730"/>
            <a:ext cx="42134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16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mn-cs"/>
              </a:rPr>
              <a:t>1</a:t>
            </a:r>
            <a:endParaRPr kumimoji="0" lang="zh-TW" altLang="en-US" sz="16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mn-cs"/>
            </a:endParaRPr>
          </a:p>
        </p:txBody>
      </p:sp>
      <p:sp>
        <p:nvSpPr>
          <p:cNvPr id="54" name="TextBox 53">
            <a:extLst>
              <a:ext uri="{FF2B5EF4-FFF2-40B4-BE49-F238E27FC236}">
                <a16:creationId xmlns:a16="http://schemas.microsoft.com/office/drawing/2014/main" id="{50F6AA6A-E692-427A-9B6B-DC525743F0B5}"/>
              </a:ext>
            </a:extLst>
          </p:cNvPr>
          <p:cNvSpPr txBox="1"/>
          <p:nvPr/>
        </p:nvSpPr>
        <p:spPr>
          <a:xfrm>
            <a:off x="7023848" y="3088269"/>
            <a:ext cx="42134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18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mn-cs"/>
              </a:rPr>
              <a:t>*</a:t>
            </a:r>
            <a:endParaRPr kumimoji="0" lang="zh-TW" altLang="en-US" sz="18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mn-cs"/>
            </a:endParaRPr>
          </a:p>
        </p:txBody>
      </p:sp>
      <p:sp>
        <p:nvSpPr>
          <p:cNvPr id="26" name="TextBox 25">
            <a:extLst>
              <a:ext uri="{FF2B5EF4-FFF2-40B4-BE49-F238E27FC236}">
                <a16:creationId xmlns:a16="http://schemas.microsoft.com/office/drawing/2014/main" id="{820A2F0A-8A24-4AA9-A78E-55C0765C0F7F}"/>
              </a:ext>
            </a:extLst>
          </p:cNvPr>
          <p:cNvSpPr txBox="1"/>
          <p:nvPr/>
        </p:nvSpPr>
        <p:spPr>
          <a:xfrm>
            <a:off x="6844937" y="6413358"/>
            <a:ext cx="5286102" cy="369332"/>
          </a:xfrm>
          <a:prstGeom prst="rect">
            <a:avLst/>
          </a:prstGeom>
          <a:noFill/>
        </p:spPr>
        <p:txBody>
          <a:bodyPr wrap="square" rtlCol="0">
            <a:spAutoFit/>
          </a:bodyPr>
          <a:lstStyle/>
          <a:p>
            <a:pPr algn="r"/>
            <a:r>
              <a:rPr lang="en-MY" altLang="zh-TW" dirty="0">
                <a:solidFill>
                  <a:schemeClr val="bg1"/>
                </a:solidFill>
              </a:rPr>
              <a:t>*** </a:t>
            </a:r>
            <a:r>
              <a:rPr lang="zh-CN" altLang="en-US" dirty="0">
                <a:solidFill>
                  <a:schemeClr val="bg1"/>
                </a:solidFill>
              </a:rPr>
              <a:t>所有操作皆在該服務（</a:t>
            </a:r>
            <a:r>
              <a:rPr lang="en-US" altLang="zh-CN" dirty="0" err="1">
                <a:solidFill>
                  <a:schemeClr val="bg1"/>
                </a:solidFill>
              </a:rPr>
              <a:t>eg</a:t>
            </a:r>
            <a:r>
              <a:rPr lang="en-MY" altLang="zh-CN" dirty="0">
                <a:solidFill>
                  <a:schemeClr val="bg1"/>
                </a:solidFill>
              </a:rPr>
              <a:t>: Amazon S3</a:t>
            </a:r>
            <a:r>
              <a:rPr lang="zh-CN" altLang="en-US" dirty="0">
                <a:solidFill>
                  <a:schemeClr val="bg1"/>
                </a:solidFill>
              </a:rPr>
              <a:t>）完成</a:t>
            </a:r>
            <a:endParaRPr lang="zh-TW" altLang="en-US" dirty="0">
              <a:solidFill>
                <a:schemeClr val="bg1"/>
              </a:solidFill>
            </a:endParaRPr>
          </a:p>
        </p:txBody>
      </p:sp>
    </p:spTree>
    <p:extLst>
      <p:ext uri="{BB962C8B-B14F-4D97-AF65-F5344CB8AC3E}">
        <p14:creationId xmlns:p14="http://schemas.microsoft.com/office/powerpoint/2010/main" val="30294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90" name="Google Shape;90;p2"/>
          <p:cNvSpPr txBox="1"/>
          <p:nvPr/>
        </p:nvSpPr>
        <p:spPr>
          <a:xfrm>
            <a:off x="2829810" y="2705745"/>
            <a:ext cx="6532379" cy="1446509"/>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MY" altLang="zh-CN" sz="8800" b="1" i="0" u="none" strike="noStrike" kern="0" cap="none" spc="0" normalizeH="0" baseline="0" noProof="0" dirty="0">
                <a:ln>
                  <a:noFill/>
                </a:ln>
                <a:solidFill>
                  <a:srgbClr val="FFFFFF"/>
                </a:solidFill>
                <a:effectLst/>
                <a:uLnTx/>
                <a:uFillTx/>
                <a:latin typeface="Arial"/>
                <a:ea typeface="Arial"/>
                <a:cs typeface="Arial"/>
                <a:sym typeface="Arial"/>
              </a:rPr>
              <a:t>Amazon S3</a:t>
            </a:r>
            <a:endParaRPr kumimoji="0" sz="8800" b="1"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1789245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4">
            <a:extLst>
              <a:ext uri="{FF2B5EF4-FFF2-40B4-BE49-F238E27FC236}">
                <a16:creationId xmlns:a16="http://schemas.microsoft.com/office/drawing/2014/main" id="{9F9DD0A1-5EAC-493F-98EC-AC82A1999B36}"/>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8FC0D2C9-9C0E-458D-AE2F-917717C1B8C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13" name="Title 3">
            <a:extLst>
              <a:ext uri="{FF2B5EF4-FFF2-40B4-BE49-F238E27FC236}">
                <a16:creationId xmlns:a16="http://schemas.microsoft.com/office/drawing/2014/main" id="{229558F6-CBB4-4F70-835E-0AF3E5B2DC71}"/>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MY" kern="0" dirty="0">
                <a:solidFill>
                  <a:schemeClr val="bg1"/>
                </a:solidFill>
              </a:rPr>
              <a:t>Simple Storage Service</a:t>
            </a:r>
            <a:r>
              <a:rPr lang="zh-CN" altLang="en-US" kern="0" dirty="0">
                <a:solidFill>
                  <a:schemeClr val="bg1"/>
                </a:solidFill>
              </a:rPr>
              <a:t>（</a:t>
            </a:r>
            <a:r>
              <a:rPr lang="en-MY" altLang="zh-CN" kern="0" dirty="0">
                <a:solidFill>
                  <a:schemeClr val="bg1"/>
                </a:solidFill>
              </a:rPr>
              <a:t>S3</a:t>
            </a:r>
            <a:r>
              <a:rPr lang="zh-CN" altLang="en-US" kern="0" dirty="0">
                <a:solidFill>
                  <a:schemeClr val="bg1"/>
                </a:solidFill>
              </a:rPr>
              <a:t>）</a:t>
            </a:r>
            <a:endParaRPr lang="en-US" kern="0" dirty="0">
              <a:solidFill>
                <a:schemeClr val="bg1"/>
              </a:solidFill>
            </a:endParaRPr>
          </a:p>
        </p:txBody>
      </p:sp>
      <p:pic>
        <p:nvPicPr>
          <p:cNvPr id="14" name="Picture 2" descr="Introducing S3 Bucket Support">
            <a:extLst>
              <a:ext uri="{FF2B5EF4-FFF2-40B4-BE49-F238E27FC236}">
                <a16:creationId xmlns:a16="http://schemas.microsoft.com/office/drawing/2014/main" id="{3EAE1D42-C5FC-449B-8E20-0A7480FBA1A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4495" y="2942523"/>
            <a:ext cx="3523593" cy="352359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8754039-7B46-4FAC-9397-8AC3D1D26B55}"/>
              </a:ext>
            </a:extLst>
          </p:cNvPr>
          <p:cNvSpPr txBox="1"/>
          <p:nvPr/>
        </p:nvSpPr>
        <p:spPr>
          <a:xfrm>
            <a:off x="1706277" y="4621550"/>
            <a:ext cx="2060028" cy="523220"/>
          </a:xfrm>
          <a:prstGeom prst="rect">
            <a:avLst/>
          </a:prstGeom>
          <a:noFill/>
        </p:spPr>
        <p:txBody>
          <a:bodyPr wrap="square" rtlCol="0">
            <a:prstTxWarp prst="textChevronInverted">
              <a:avLst/>
            </a:prstTxWarp>
            <a:spAutoFit/>
          </a:bodyPr>
          <a:lstStyle/>
          <a:p>
            <a:r>
              <a:rPr lang="en-MY" altLang="zh-TW" sz="2400" b="1" dirty="0">
                <a:solidFill>
                  <a:schemeClr val="bg1"/>
                </a:solidFill>
              </a:rPr>
              <a:t>Bucket</a:t>
            </a:r>
            <a:endParaRPr lang="zh-TW" altLang="en-US" sz="2400" b="1" dirty="0">
              <a:solidFill>
                <a:schemeClr val="bg1"/>
              </a:solidFill>
            </a:endParaRPr>
          </a:p>
        </p:txBody>
      </p:sp>
      <p:sp>
        <p:nvSpPr>
          <p:cNvPr id="16" name="Rectangle: Rounded Corners 15">
            <a:extLst>
              <a:ext uri="{FF2B5EF4-FFF2-40B4-BE49-F238E27FC236}">
                <a16:creationId xmlns:a16="http://schemas.microsoft.com/office/drawing/2014/main" id="{DE55DC4B-BBFA-4967-A946-15601B394207}"/>
              </a:ext>
            </a:extLst>
          </p:cNvPr>
          <p:cNvSpPr/>
          <p:nvPr/>
        </p:nvSpPr>
        <p:spPr>
          <a:xfrm>
            <a:off x="1033902" y="2162009"/>
            <a:ext cx="3404191" cy="5951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b="1" dirty="0">
                <a:solidFill>
                  <a:schemeClr val="bg1"/>
                </a:solidFill>
              </a:rPr>
              <a:t>Object-based </a:t>
            </a:r>
            <a:r>
              <a:rPr lang="zh-CN" altLang="en-US" b="1" dirty="0">
                <a:solidFill>
                  <a:schemeClr val="bg1"/>
                </a:solidFill>
              </a:rPr>
              <a:t>物件式儲存</a:t>
            </a:r>
            <a:endParaRPr lang="zh-TW" altLang="en-US" b="1" dirty="0">
              <a:solidFill>
                <a:schemeClr val="bg1"/>
              </a:solidFill>
            </a:endParaRPr>
          </a:p>
        </p:txBody>
      </p:sp>
      <p:pic>
        <p:nvPicPr>
          <p:cNvPr id="17" name="Picture 4" descr="green arrow - WSI Digital">
            <a:extLst>
              <a:ext uri="{FF2B5EF4-FFF2-40B4-BE49-F238E27FC236}">
                <a16:creationId xmlns:a16="http://schemas.microsoft.com/office/drawing/2014/main" id="{160502BF-5F67-42CB-AC5F-BD692976FD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676889">
            <a:off x="4174728" y="2795613"/>
            <a:ext cx="1508234" cy="84209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Microsoft Word - Wikipedia">
            <a:extLst>
              <a:ext uri="{FF2B5EF4-FFF2-40B4-BE49-F238E27FC236}">
                <a16:creationId xmlns:a16="http://schemas.microsoft.com/office/drawing/2014/main" id="{08C9A1DF-0B53-4686-80E4-6ABA86AC977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835469">
            <a:off x="6530435" y="2170855"/>
            <a:ext cx="1214863" cy="112986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Free Icon | Mp4 file format symbol">
            <a:extLst>
              <a:ext uri="{FF2B5EF4-FFF2-40B4-BE49-F238E27FC236}">
                <a16:creationId xmlns:a16="http://schemas.microsoft.com/office/drawing/2014/main" id="{35F1E5F5-358F-435E-85EC-3E2367D3EF01}"/>
              </a:ext>
            </a:extLst>
          </p:cNvPr>
          <p:cNvPicPr>
            <a:picLocks noChangeAspect="1" noChangeArrowheads="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552458">
            <a:off x="8582663" y="2378794"/>
            <a:ext cx="1377949" cy="137794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TXT File - Free computer icons">
            <a:extLst>
              <a:ext uri="{FF2B5EF4-FFF2-40B4-BE49-F238E27FC236}">
                <a16:creationId xmlns:a16="http://schemas.microsoft.com/office/drawing/2014/main" id="{9A7DD105-3C33-4FAD-B162-96B30010680B}"/>
              </a:ext>
            </a:extLst>
          </p:cNvPr>
          <p:cNvPicPr>
            <a:picLocks noChangeAspect="1" noChangeArrowheads="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865462">
            <a:off x="5081769" y="4067214"/>
            <a:ext cx="1451057" cy="145105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2" descr="Microsoft Excel - Wikipedia">
            <a:extLst>
              <a:ext uri="{FF2B5EF4-FFF2-40B4-BE49-F238E27FC236}">
                <a16:creationId xmlns:a16="http://schemas.microsoft.com/office/drawing/2014/main" id="{31456DB1-0186-4877-84C9-02BBBCAF61B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21065103">
            <a:off x="7484263" y="4581995"/>
            <a:ext cx="1426451" cy="132664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4" descr="Image-File Icons - Download Free Vector Icons | Noun Project">
            <a:extLst>
              <a:ext uri="{FF2B5EF4-FFF2-40B4-BE49-F238E27FC236}">
                <a16:creationId xmlns:a16="http://schemas.microsoft.com/office/drawing/2014/main" id="{E393E136-53F5-461F-98D4-2538CF5B5261}"/>
              </a:ext>
            </a:extLst>
          </p:cNvPr>
          <p:cNvPicPr>
            <a:picLocks noChangeAspect="1" noChangeArrowheads="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442819">
            <a:off x="10020435" y="1009697"/>
            <a:ext cx="1514135" cy="1514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50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D4F0F2AC-5137-41C8-895F-370D1527D9D8}"/>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MY" kern="0" dirty="0">
                <a:solidFill>
                  <a:schemeClr val="bg1"/>
                </a:solidFill>
              </a:rPr>
              <a:t>Object </a:t>
            </a:r>
            <a:r>
              <a:rPr lang="zh-CN" altLang="en-US" kern="0" dirty="0">
                <a:solidFill>
                  <a:schemeClr val="bg1"/>
                </a:solidFill>
              </a:rPr>
              <a:t>物件</a:t>
            </a:r>
            <a:endParaRPr lang="en-US" kern="0" dirty="0">
              <a:solidFill>
                <a:schemeClr val="bg1"/>
              </a:solidFill>
            </a:endParaRPr>
          </a:p>
        </p:txBody>
      </p:sp>
      <p:pic>
        <p:nvPicPr>
          <p:cNvPr id="8" name="Picture 10" descr="TXT File - Free computer icons">
            <a:extLst>
              <a:ext uri="{FF2B5EF4-FFF2-40B4-BE49-F238E27FC236}">
                <a16:creationId xmlns:a16="http://schemas.microsoft.com/office/drawing/2014/main" id="{1BDB4A8F-EDD1-4CD2-B0A3-C9A06F18CEBC}"/>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94274" y="2593726"/>
            <a:ext cx="2370385" cy="237038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9738BE5-9A58-43B2-8E17-B3889DCC40BF}"/>
              </a:ext>
            </a:extLst>
          </p:cNvPr>
          <p:cNvSpPr txBox="1"/>
          <p:nvPr/>
        </p:nvSpPr>
        <p:spPr>
          <a:xfrm>
            <a:off x="4728228" y="1567992"/>
            <a:ext cx="6906423" cy="4421852"/>
          </a:xfrm>
          <a:prstGeom prst="rect">
            <a:avLst/>
          </a:prstGeom>
          <a:noFill/>
        </p:spPr>
        <p:txBody>
          <a:bodyPr wrap="square" rtlCol="0">
            <a:spAutoFit/>
          </a:bodyPr>
          <a:lstStyle/>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Key</a:t>
            </a:r>
            <a:r>
              <a:rPr lang="zh-CN" altLang="en-US" sz="2400" dirty="0">
                <a:solidFill>
                  <a:schemeClr val="bg1"/>
                </a:solidFill>
                <a:latin typeface="DengXian" panose="02010600030101010101" pitchFamily="2" charset="-122"/>
                <a:ea typeface="DengXian" panose="02010600030101010101" pitchFamily="2" charset="-122"/>
                <a:cs typeface="Calibri" panose="020F0502020204030204" pitchFamily="34" charset="0"/>
              </a:rPr>
              <a:t>：</a:t>
            </a:r>
            <a:r>
              <a:rPr lang="en-MY"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O</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bject </a:t>
            </a:r>
            <a:r>
              <a:rPr lang="en-MY"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N</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ame</a:t>
            </a:r>
            <a:r>
              <a:rPr lang="zh-CN" altLang="en-US" sz="2400" dirty="0">
                <a:solidFill>
                  <a:schemeClr val="bg1"/>
                </a:solidFill>
                <a:latin typeface="DengXian" panose="02010600030101010101" pitchFamily="2" charset="-122"/>
                <a:ea typeface="DengXian" panose="02010600030101010101" pitchFamily="2" charset="-122"/>
                <a:cs typeface="Calibri" panose="020F0502020204030204" pitchFamily="34" charset="0"/>
              </a:rPr>
              <a:t>（</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檔案</a:t>
            </a:r>
            <a:r>
              <a:rPr lang="zh-CN" altLang="en-US" sz="2400" dirty="0">
                <a:solidFill>
                  <a:schemeClr val="bg1"/>
                </a:solidFill>
                <a:latin typeface="DengXian" panose="02010600030101010101" pitchFamily="2" charset="-122"/>
                <a:ea typeface="DengXian" panose="02010600030101010101" pitchFamily="2" charset="-122"/>
                <a:cs typeface="Calibri" panose="020F0502020204030204" pitchFamily="34" charset="0"/>
              </a:rPr>
              <a:t>按</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字母排序</a:t>
            </a:r>
            <a:r>
              <a:rPr lang="zh-CN" altLang="en-US" sz="2400" dirty="0">
                <a:solidFill>
                  <a:schemeClr val="bg1"/>
                </a:solidFill>
                <a:latin typeface="DengXian" panose="02010600030101010101" pitchFamily="2" charset="-122"/>
                <a:ea typeface="DengXian" panose="02010600030101010101" pitchFamily="2" charset="-122"/>
                <a:cs typeface="Calibri" panose="020F0502020204030204" pitchFamily="34" charset="0"/>
              </a:rPr>
              <a:t>）</a:t>
            </a:r>
            <a:endPar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endParaRP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Value</a:t>
            </a:r>
            <a:r>
              <a:rPr lang="zh-CN" altLang="en-US" sz="2400" dirty="0">
                <a:solidFill>
                  <a:schemeClr val="bg1"/>
                </a:solidFill>
                <a:latin typeface="DengXian" panose="02010600030101010101" pitchFamily="2" charset="-122"/>
                <a:ea typeface="DengXian" panose="02010600030101010101" pitchFamily="2" charset="-122"/>
                <a:cs typeface="Calibri" panose="020F0502020204030204" pitchFamily="34" charset="0"/>
              </a:rPr>
              <a:t>：</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資料本身</a:t>
            </a:r>
            <a:r>
              <a:rPr lang="zh-CN" altLang="en-US" sz="2400" dirty="0">
                <a:solidFill>
                  <a:schemeClr val="bg1"/>
                </a:solidFill>
                <a:latin typeface="DengXian" panose="02010600030101010101" pitchFamily="2" charset="-122"/>
                <a:ea typeface="DengXian" panose="02010600030101010101" pitchFamily="2" charset="-122"/>
                <a:cs typeface="Calibri" panose="020F0502020204030204" pitchFamily="34" charset="0"/>
              </a:rPr>
              <a:t>（</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一堆 </a:t>
            </a:r>
            <a:r>
              <a:rPr lang="en-US" altLang="zh-CN" sz="2400" dirty="0">
                <a:solidFill>
                  <a:schemeClr val="bg1"/>
                </a:solidFill>
                <a:latin typeface="DengXian" panose="02010600030101010101" pitchFamily="2" charset="-122"/>
                <a:ea typeface="DengXian" panose="02010600030101010101" pitchFamily="2" charset="-122"/>
                <a:cs typeface="Calibri" panose="020F0502020204030204" pitchFamily="34" charset="0"/>
              </a:rPr>
              <a:t>B</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yte 的組合</a:t>
            </a:r>
            <a:r>
              <a:rPr lang="zh-CN" altLang="en-US" sz="2400" dirty="0">
                <a:solidFill>
                  <a:schemeClr val="bg1"/>
                </a:solidFill>
                <a:latin typeface="DengXian" panose="02010600030101010101" pitchFamily="2" charset="-122"/>
                <a:ea typeface="DengXian" panose="02010600030101010101" pitchFamily="2" charset="-122"/>
                <a:cs typeface="Calibri" panose="020F0502020204030204" pitchFamily="34" charset="0"/>
              </a:rPr>
              <a:t>）</a:t>
            </a:r>
            <a:endPar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endParaRP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Version ID</a:t>
            </a:r>
            <a:r>
              <a:rPr lang="zh-CN" altLang="en-US" sz="2400" dirty="0">
                <a:solidFill>
                  <a:schemeClr val="bg1"/>
                </a:solidFill>
                <a:latin typeface="DengXian" panose="02010600030101010101" pitchFamily="2" charset="-122"/>
                <a:ea typeface="DengXian" panose="02010600030101010101" pitchFamily="2" charset="-122"/>
                <a:cs typeface="Calibri" panose="020F0502020204030204" pitchFamily="34" charset="0"/>
              </a:rPr>
              <a:t>：</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版本控管</a:t>
            </a:r>
            <a:r>
              <a:rPr lang="zh-CN" altLang="en-US" sz="2400" dirty="0">
                <a:solidFill>
                  <a:schemeClr val="bg1"/>
                </a:solidFill>
                <a:latin typeface="DengXian" panose="02010600030101010101" pitchFamily="2" charset="-122"/>
                <a:ea typeface="DengXian" panose="02010600030101010101" pitchFamily="2" charset="-122"/>
                <a:cs typeface="Calibri" panose="020F0502020204030204" pitchFamily="34" charset="0"/>
              </a:rPr>
              <a:t>用途</a:t>
            </a:r>
            <a:endPar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endParaRP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Metadata</a:t>
            </a:r>
            <a:r>
              <a:rPr lang="zh-CN" altLang="en-US" sz="2400" dirty="0">
                <a:solidFill>
                  <a:schemeClr val="bg1"/>
                </a:solidFill>
                <a:latin typeface="DengXian" panose="02010600030101010101" pitchFamily="2" charset="-122"/>
                <a:ea typeface="DengXian" panose="02010600030101010101" pitchFamily="2" charset="-122"/>
                <a:cs typeface="Calibri" panose="020F0502020204030204" pitchFamily="34" charset="0"/>
              </a:rPr>
              <a:t>：</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額外用來記錄 </a:t>
            </a:r>
            <a:r>
              <a:rPr lang="en-US" altLang="zh-CN" sz="2400" dirty="0">
                <a:solidFill>
                  <a:schemeClr val="bg1"/>
                </a:solidFill>
                <a:latin typeface="DengXian" panose="02010600030101010101" pitchFamily="2" charset="-122"/>
                <a:ea typeface="DengXian" panose="02010600030101010101" pitchFamily="2" charset="-122"/>
                <a:cs typeface="Calibri" panose="020F0502020204030204" pitchFamily="34" charset="0"/>
              </a:rPr>
              <a:t>O</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bject 相關資訊的資料</a:t>
            </a:r>
            <a:r>
              <a:rPr lang="zh-CN" altLang="en-US" sz="2400" dirty="0">
                <a:solidFill>
                  <a:schemeClr val="bg1"/>
                </a:solidFill>
                <a:latin typeface="DengXian" panose="02010600030101010101" pitchFamily="2" charset="-122"/>
                <a:ea typeface="DengXian" panose="02010600030101010101" pitchFamily="2" charset="-122"/>
                <a:cs typeface="Calibri" panose="020F0502020204030204" pitchFamily="34" charset="0"/>
              </a:rPr>
              <a:t>，</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使用者也可以自訂客製化的 </a:t>
            </a:r>
            <a:r>
              <a:rPr lang="en-US" altLang="zh-CN" sz="2400" dirty="0">
                <a:solidFill>
                  <a:schemeClr val="bg1"/>
                </a:solidFill>
                <a:latin typeface="DengXian" panose="02010600030101010101" pitchFamily="2" charset="-122"/>
                <a:ea typeface="DengXian" panose="02010600030101010101" pitchFamily="2" charset="-122"/>
                <a:cs typeface="Calibri" panose="020F0502020204030204" pitchFamily="34" charset="0"/>
              </a:rPr>
              <a:t>M</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etadata，藉此來為 </a:t>
            </a:r>
            <a:r>
              <a:rPr lang="en-US" altLang="zh-CN" sz="2400" dirty="0">
                <a:solidFill>
                  <a:schemeClr val="bg1"/>
                </a:solidFill>
                <a:latin typeface="DengXian" panose="02010600030101010101" pitchFamily="2" charset="-122"/>
                <a:ea typeface="DengXian" panose="02010600030101010101" pitchFamily="2" charset="-122"/>
                <a:cs typeface="Calibri" panose="020F0502020204030204" pitchFamily="34" charset="0"/>
              </a:rPr>
              <a:t>O</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bject 標註不同的屬性值</a:t>
            </a:r>
          </a:p>
        </p:txBody>
      </p:sp>
    </p:spTree>
    <p:extLst>
      <p:ext uri="{BB962C8B-B14F-4D97-AF65-F5344CB8AC3E}">
        <p14:creationId xmlns:p14="http://schemas.microsoft.com/office/powerpoint/2010/main" val="130499266"/>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TotalTime>
  <Words>835</Words>
  <Application>Microsoft Office PowerPoint</Application>
  <PresentationFormat>Widescreen</PresentationFormat>
  <Paragraphs>130</Paragraphs>
  <Slides>26</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AmazonEmber</vt:lpstr>
      <vt:lpstr>AmazonEmberBold</vt:lpstr>
      <vt:lpstr>DengXian</vt:lpstr>
      <vt:lpstr>Arial</vt:lpstr>
      <vt:lpstr>Calibri</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其它學習資源…</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Diabolo Jie</dc:creator>
  <cp:lastModifiedBy>Diabolo Jie</cp:lastModifiedBy>
  <cp:revision>62</cp:revision>
  <dcterms:created xsi:type="dcterms:W3CDTF">2021-03-08T02:41:52Z</dcterms:created>
  <dcterms:modified xsi:type="dcterms:W3CDTF">2021-03-22T06:40:33Z</dcterms:modified>
</cp:coreProperties>
</file>