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6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6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arrowhead-f" TargetMode="External"/><Relationship Id="rId3" Type="http://schemas.openxmlformats.org/officeDocument/2006/relationships/hyperlink" Target="http://eclipse.org" TargetMode="External"/><Relationship Id="rId4" Type="http://schemas.openxmlformats.org/officeDocument/2006/relationships/hyperlink" Target="http://www.arrowhead.eu/eclipse_arrowhead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eclipse-arrowhead/documentation" TargetMode="External"/><Relationship Id="rId3" Type="http://schemas.openxmlformats.org/officeDocument/2006/relationships/hyperlink" Target="http://www.arrowhead.eu/eclipsearrowhead" TargetMode="External"/><Relationship Id="rId4" Type="http://schemas.openxmlformats.org/officeDocument/2006/relationships/hyperlink" Target="http://www.eclipse.org/arrowhead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rrowhead-f/arrowhead-contract-proxy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-arrowhead/" TargetMode="External"/><Relationship Id="rId3" Type="http://schemas.openxmlformats.org/officeDocument/2006/relationships/hyperlink" Target="http://www.github.com/eclispe-arrowhead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-arrowhead" TargetMode="External"/><Relationship Id="rId3" Type="http://schemas.openxmlformats.org/officeDocument/2006/relationships/hyperlink" Target="http://eclipse.org/arrowhead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" TargetMode="External"/><Relationship Id="rId3" Type="http://schemas.openxmlformats.org/officeDocument/2006/relationships/hyperlink" Target="http://eclipse.org" TargetMode="External"/><Relationship Id="rId4" Type="http://schemas.openxmlformats.org/officeDocument/2006/relationships/hyperlink" Target="http://www.arrowhead.eu/eclipse-arrowhea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clipse Arrowhead roadmap v5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 roadmap v5.0 </a:t>
            </a:r>
            <a:br/>
          </a:p>
        </p:txBody>
      </p:sp>
      <p:sp>
        <p:nvSpPr>
          <p:cNvPr id="97" name="Development decision procedure etc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decision procedure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Documentation avai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Documentation availability</a:t>
            </a:r>
          </a:p>
        </p:txBody>
      </p:sp>
      <p:sp>
        <p:nvSpPr>
          <p:cNvPr id="124" name="github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</a:t>
            </a:r>
          </a:p>
          <a:p>
            <a:pPr/>
            <a:r>
              <a:t>and/or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eclipse.org</a:t>
            </a:r>
          </a:p>
          <a:p>
            <a:pPr/>
          </a:p>
          <a:p>
            <a:pPr/>
            <a:r>
              <a:t>Link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www.arrowhead.eu/eclipse_arrowhead</a:t>
            </a:r>
          </a:p>
          <a:p>
            <a:pPr/>
          </a:p>
          <a:p>
            <a:pPr/>
            <a:r>
              <a:t>Format</a:t>
            </a:r>
          </a:p>
          <a:p>
            <a:pPr lvl="1" marL="268288" indent="188911">
              <a:buSzTx/>
              <a:buNone/>
            </a:pPr>
            <a:r>
              <a:t>Based on GitHub, issues with notes on planed release with attached discussion, project or action.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ocumentation templates"/>
          <p:cNvSpPr txBox="1"/>
          <p:nvPr>
            <p:ph type="title"/>
          </p:nvPr>
        </p:nvSpPr>
        <p:spPr>
          <a:xfrm>
            <a:off x="799889" y="157718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Documentation templates</a:t>
            </a:r>
          </a:p>
        </p:txBody>
      </p:sp>
      <p:sp>
        <p:nvSpPr>
          <p:cNvPr id="127" name="Available at…"/>
          <p:cNvSpPr txBox="1"/>
          <p:nvPr>
            <p:ph type="body" idx="1"/>
          </p:nvPr>
        </p:nvSpPr>
        <p:spPr>
          <a:xfrm>
            <a:off x="799889" y="749637"/>
            <a:ext cx="7444937" cy="4413290"/>
          </a:xfrm>
          <a:prstGeom prst="rect">
            <a:avLst/>
          </a:prstGeom>
        </p:spPr>
        <p:txBody>
          <a:bodyPr/>
          <a:lstStyle/>
          <a:p>
            <a:pPr marL="238776" indent="-238776" defTabSz="406908">
              <a:spcBef>
                <a:spcPts val="300"/>
              </a:spcBef>
              <a:defRPr sz="1779"/>
            </a:pPr>
            <a:r>
              <a:t>Available at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www.github.com/eclipse-arrowhead/documentation</a:t>
            </a: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Linked from 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www.arrowhead.eu/eclipsearrowhead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www.eclipse.org/arrowhead</a:t>
            </a:r>
          </a:p>
          <a:p>
            <a:pPr marL="169544" indent="-169544" defTabSz="406908">
              <a:spcBef>
                <a:spcPts val="500"/>
              </a:spcBef>
              <a:buSzPct val="100000"/>
              <a:buFont typeface="Arial"/>
              <a:buChar char="•"/>
              <a:defRPr sz="1779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SoSD Eclipse Arrowhead.docx (to be updated)</a:t>
            </a:r>
          </a:p>
          <a:p>
            <a:pPr marL="169544" indent="-169544" defTabSz="406908">
              <a:spcBef>
                <a:spcPts val="500"/>
              </a:spcBef>
              <a:buSzPct val="100000"/>
              <a:buFont typeface="Arial"/>
              <a:buChar char="•"/>
              <a:defRPr sz="1779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SysD_template_v4.2.docx</a:t>
            </a:r>
          </a:p>
          <a:p>
            <a:pPr marL="169544" indent="-169544" defTabSz="406908">
              <a:spcBef>
                <a:spcPts val="500"/>
              </a:spcBef>
              <a:buSzPct val="100000"/>
              <a:buFont typeface="Arial"/>
              <a:buChar char="•"/>
              <a:defRPr sz="1779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SysDD_template_v4.2.docx</a:t>
            </a:r>
          </a:p>
          <a:p>
            <a:pPr marL="169544" indent="-169544" defTabSz="406908">
              <a:spcBef>
                <a:spcPts val="500"/>
              </a:spcBef>
              <a:buSzPct val="100000"/>
              <a:buFont typeface="Arial"/>
              <a:buChar char="•"/>
              <a:defRPr sz="1779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SD_template v4.2.docx</a:t>
            </a:r>
          </a:p>
          <a:p>
            <a:pPr marL="169544" indent="-169544" defTabSz="406908">
              <a:spcBef>
                <a:spcPts val="500"/>
              </a:spcBef>
              <a:buSzPct val="100000"/>
              <a:buFont typeface="Arial"/>
              <a:buChar char="•"/>
              <a:defRPr sz="1779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IDD_template v4.2.docx (now includes CP and SP)</a:t>
            </a:r>
          </a:p>
          <a:p>
            <a:pPr marL="169544" indent="-169544" defTabSz="406908">
              <a:spcBef>
                <a:spcPts val="500"/>
              </a:spcBef>
              <a:buSzPct val="100000"/>
              <a:buFont typeface="Arial"/>
              <a:buChar char="•"/>
              <a:defRPr sz="1779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Latex templates are also available</a:t>
            </a:r>
          </a:p>
          <a:p>
            <a:pPr marL="169544" indent="-169544" defTabSz="406908">
              <a:spcBef>
                <a:spcPts val="500"/>
              </a:spcBef>
              <a:buSzPct val="100000"/>
              <a:buFont typeface="Arial"/>
              <a:buChar char="•"/>
              <a:defRPr sz="1779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proper documentation be generated from SysML models?</a:t>
            </a:r>
          </a:p>
          <a:p>
            <a:pPr marL="169544" indent="-169544" defTabSz="406908">
              <a:spcBef>
                <a:spcPts val="500"/>
              </a:spcBef>
              <a:buSzPct val="100000"/>
              <a:buFont typeface="Arial"/>
              <a:buChar char="•"/>
              <a:defRPr sz="1779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code and correct documentation be validated/verified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mmitters and contributors"/>
          <p:cNvSpPr txBox="1"/>
          <p:nvPr>
            <p:ph type="title"/>
          </p:nvPr>
        </p:nvSpPr>
        <p:spPr>
          <a:xfrm>
            <a:off x="799889" y="61278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Committers and contributors</a:t>
            </a:r>
          </a:p>
        </p:txBody>
      </p:sp>
      <p:sp>
        <p:nvSpPr>
          <p:cNvPr id="130" name="A committer for each decided core 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committer for each decided core system</a:t>
            </a:r>
          </a:p>
          <a:p>
            <a:pPr lvl="1" marL="268288" indent="188911">
              <a:buSzTx/>
              <a:buNone/>
            </a:pPr>
            <a:r>
              <a:t>Multiple contributors is desired</a:t>
            </a:r>
          </a:p>
          <a:p>
            <a:pPr/>
          </a:p>
          <a:p>
            <a:pPr/>
            <a:r>
              <a:t>Committers meetings</a:t>
            </a:r>
          </a:p>
          <a:p>
            <a:pPr lvl="1" marL="268288" indent="188911">
              <a:buSzTx/>
              <a:buNone/>
            </a:pPr>
            <a:r>
              <a:t>Organised by Jerker and Pal</a:t>
            </a:r>
          </a:p>
          <a:p>
            <a:pPr lvl="1" marL="268288" indent="188911">
              <a:buSzTx/>
              <a:buNone/>
            </a:pPr>
          </a:p>
          <a:p>
            <a:pPr/>
            <a:r>
              <a:t>Contributors meetings - Eclipse Arrowhead bi-weekly </a:t>
            </a:r>
          </a:p>
          <a:p>
            <a:pPr lvl="1" marL="268288" indent="188911">
              <a:buSzTx/>
              <a:buNone/>
            </a:pPr>
            <a:r>
              <a:t>Organised by Jerker and Pal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admap for GitHub.com/eclipse/arrowhead-f rep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2900">
              <a:defRPr sz="2700"/>
            </a:lvl1pPr>
          </a:lstStyle>
          <a:p>
            <a:pPr/>
            <a:r>
              <a:t>Roadmap for GitHub.com/eclipse/arrowhead-f repos</a:t>
            </a:r>
          </a:p>
        </p:txBody>
      </p:sp>
      <p:sp>
        <p:nvSpPr>
          <p:cNvPr id="133" name="One repo per core system, libs, installation, architecture, tool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8776" indent="-238776" defTabSz="406908">
              <a:spcBef>
                <a:spcPts val="300"/>
              </a:spcBef>
              <a:defRPr sz="1779"/>
            </a:pPr>
            <a:r>
              <a:t>One repo per core system, libs, installation, architecture, tools?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Architecture - Generic SoSDD, pdf, MarkDown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SysML models</a:t>
            </a:r>
            <a:br/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Reference-implementation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.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Arrowhead-core-Java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.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.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Documentation style as of ContractProxy_Java  - May be used as role model for each repo?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https://github.com/arrowhead-f/arrowhead-contract-proxy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.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I/CD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CI/CD process</a:t>
            </a:r>
          </a:p>
        </p:txBody>
      </p:sp>
      <p:sp>
        <p:nvSpPr>
          <p:cNvPr id="136" name="Pull requ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556" indent="-257556" defTabSz="438911">
              <a:spcBef>
                <a:spcPts val="300"/>
              </a:spcBef>
              <a:defRPr sz="1919"/>
            </a:pPr>
            <a:r>
              <a:t>Pull request </a:t>
            </a:r>
          </a:p>
          <a:p>
            <a:pPr lvl="1" marL="257556" indent="181355" defTabSz="438911">
              <a:spcBef>
                <a:spcPts val="300"/>
              </a:spcBef>
              <a:buSzTx/>
              <a:buNone/>
              <a:defRPr sz="1919"/>
            </a:pPr>
            <a:r>
              <a:t>Checklist</a:t>
            </a:r>
          </a:p>
          <a:p>
            <a:pPr lvl="1" marL="257556" indent="181355" defTabSz="438911">
              <a:spcBef>
                <a:spcPts val="300"/>
              </a:spcBef>
              <a:buSzTx/>
              <a:buNone/>
              <a:defRPr sz="1919"/>
            </a:pPr>
          </a:p>
          <a:p>
            <a:pPr marL="257556" indent="-257556" defTabSz="438911">
              <a:spcBef>
                <a:spcPts val="300"/>
              </a:spcBef>
              <a:defRPr sz="1919"/>
            </a:pPr>
            <a:r>
              <a:t>Release checklist</a:t>
            </a:r>
          </a:p>
          <a:p>
            <a:pPr lvl="1" marL="257556" indent="181355" defTabSz="438911">
              <a:spcBef>
                <a:spcPts val="300"/>
              </a:spcBef>
              <a:buSzTx/>
              <a:buNone/>
              <a:defRPr sz="1919"/>
            </a:pPr>
            <a:r>
              <a:t>Code integration</a:t>
            </a:r>
          </a:p>
          <a:p>
            <a:pPr lvl="1" marL="257556" indent="181355" defTabSz="438911">
              <a:spcBef>
                <a:spcPts val="300"/>
              </a:spcBef>
              <a:buSzTx/>
              <a:buNone/>
              <a:defRPr sz="1919"/>
            </a:pPr>
            <a:r>
              <a:t>Code checking</a:t>
            </a:r>
          </a:p>
          <a:p>
            <a:pPr marL="257556" indent="-257556" defTabSz="438911">
              <a:spcBef>
                <a:spcPts val="300"/>
              </a:spcBef>
              <a:defRPr sz="1919"/>
            </a:pPr>
          </a:p>
          <a:p>
            <a:pPr lvl="1" marL="257556" indent="181355" defTabSz="438911">
              <a:spcBef>
                <a:spcPts val="300"/>
              </a:spcBef>
              <a:buSzTx/>
              <a:buNone/>
              <a:defRPr sz="1919"/>
            </a:pPr>
            <a:r>
              <a:t>Add</a:t>
            </a:r>
          </a:p>
          <a:p>
            <a:pPr lvl="2" marL="257556" indent="620267" defTabSz="438911">
              <a:spcBef>
                <a:spcPts val="300"/>
              </a:spcBef>
              <a:buSzTx/>
              <a:buNone/>
              <a:defRPr sz="1919"/>
            </a:pPr>
            <a:r>
              <a:t>Integration to other core systems</a:t>
            </a:r>
          </a:p>
          <a:p>
            <a:pPr lvl="2" marL="257556" indent="620267" defTabSz="438911">
              <a:spcBef>
                <a:spcPts val="300"/>
              </a:spcBef>
              <a:buSzTx/>
              <a:buNone/>
              <a:defRPr sz="1919"/>
            </a:pPr>
            <a:r>
              <a:t>Eclipse IPR checking</a:t>
            </a:r>
          </a:p>
          <a:p>
            <a:pPr lvl="2" marL="257556" indent="620267" defTabSz="438911">
              <a:spcBef>
                <a:spcPts val="300"/>
              </a:spcBef>
              <a:buSzTx/>
              <a:buNone/>
              <a:defRPr sz="1919"/>
            </a:pPr>
            <a:r>
              <a:t>Document checking</a:t>
            </a:r>
          </a:p>
          <a:p>
            <a:pPr lvl="2" marL="257556" indent="620267" defTabSz="438911">
              <a:spcBef>
                <a:spcPts val="300"/>
              </a:spcBef>
              <a:buSzTx/>
              <a:buNone/>
              <a:defRPr sz="1919"/>
            </a:pPr>
            <a:r>
              <a:t>SysML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ackages avai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Packages availability</a:t>
            </a:r>
          </a:p>
        </p:txBody>
      </p:sp>
      <p:sp>
        <p:nvSpPr>
          <p:cNvPr id="139" name="Packages for various platforms will be made available a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Packages for various platforms will be made available at: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http://www.arrowhead.eu/eclipse-arrowhead/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http://www.github.com/eclispe-arrowhead/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admap vs bug fix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vs bug fixing</a:t>
            </a:r>
          </a:p>
        </p:txBody>
      </p:sp>
      <p:sp>
        <p:nvSpPr>
          <p:cNvPr id="100" name="Bug fix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Bug fixing</a:t>
            </a:r>
          </a:p>
          <a:p>
            <a:pPr lvl="1" marL="581526" indent="-200526"/>
            <a:r>
              <a:t>Updating released system to fulfil current documentation</a:t>
            </a:r>
          </a:p>
          <a:p>
            <a:pPr lvl="1" marL="581526" indent="-200526"/>
          </a:p>
          <a:p>
            <a:pPr marL="200526" indent="-200526">
              <a:buSzPct val="100000"/>
              <a:buChar char="•"/>
            </a:pPr>
            <a:r>
              <a:t>Roadmap</a:t>
            </a:r>
          </a:p>
          <a:p>
            <a:pPr lvl="1" marL="581526" indent="-200526"/>
            <a:r>
              <a:t>Any enhancements over existing documentation regarding:</a:t>
            </a:r>
          </a:p>
          <a:p>
            <a:pPr lvl="2" marL="962526" indent="-200526"/>
            <a:r>
              <a:t>Architecture</a:t>
            </a:r>
          </a:p>
          <a:p>
            <a:pPr lvl="2" marL="962526" indent="-200526"/>
            <a:r>
              <a:t>Released  core systems</a:t>
            </a:r>
          </a:p>
          <a:p>
            <a:pPr lvl="2" marL="962526" indent="-200526"/>
            <a:r>
              <a:t>Addition of new core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ad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</a:t>
            </a:r>
          </a:p>
        </p:txBody>
      </p:sp>
      <p:sp>
        <p:nvSpPr>
          <p:cNvPr id="103" name="Current architecture definition and architecture fundamenta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Current architecture definition and architecture fundamentals</a:t>
            </a:r>
          </a:p>
          <a:p>
            <a:pPr marL="200526" indent="-200526">
              <a:buSzPct val="100000"/>
              <a:buChar char="•"/>
            </a:pPr>
            <a:r>
              <a:t>Current definition of released core systems</a:t>
            </a:r>
          </a:p>
          <a:p>
            <a:pPr marL="200526" indent="-200526">
              <a:buSzPct val="100000"/>
              <a:buChar char="•"/>
            </a:pPr>
          </a:p>
          <a:p>
            <a:pPr marL="200526" indent="-200526">
              <a:buSzPct val="100000"/>
              <a:buChar char="•"/>
            </a:pPr>
            <a:r>
              <a:t>Core system in development</a:t>
            </a:r>
          </a:p>
          <a:p>
            <a:pPr lvl="1" marL="581526" indent="-200526"/>
            <a:r>
              <a:t>Beta - Release candidates (1-6 months from release) </a:t>
            </a:r>
          </a:p>
          <a:p>
            <a:pPr lvl="1" marL="581526" indent="-200526"/>
            <a:r>
              <a:t>Alpha - Prototypes (earlier stages)</a:t>
            </a:r>
          </a:p>
          <a:p>
            <a:pPr lvl="1" marL="581526" indent="-200526"/>
          </a:p>
          <a:p>
            <a:pPr marL="200526" indent="-200526">
              <a:buSzPct val="100000"/>
              <a:buChar char="•"/>
            </a:pPr>
            <a:r>
              <a:t> Plans for:</a:t>
            </a:r>
          </a:p>
          <a:p>
            <a:pPr lvl="1" marL="581526" indent="-200526"/>
            <a:r>
              <a:t>Architecture enhancement v5.0</a:t>
            </a:r>
          </a:p>
          <a:p>
            <a:pPr lvl="1" marL="581526" indent="-200526"/>
            <a:r>
              <a:t>Core system improvements 4.x.y</a:t>
            </a:r>
          </a:p>
          <a:p>
            <a:pPr lvl="1" marL="581526" indent="-200526"/>
            <a:r>
              <a:t>New core systems v4.x.y, v5.x.y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Decision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processes</a:t>
            </a:r>
          </a:p>
        </p:txBody>
      </p:sp>
      <p:sp>
        <p:nvSpPr>
          <p:cNvPr id="106" name="Release 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2400" indent="-152400" defTabSz="347472">
              <a:spcBef>
                <a:spcPts val="300"/>
              </a:spcBef>
              <a:buSzPct val="100000"/>
              <a:buChar char="•"/>
              <a:defRPr sz="1520"/>
            </a:pPr>
            <a:r>
              <a:t>Release  process</a:t>
            </a:r>
          </a:p>
          <a:p>
            <a:pPr lvl="1" marL="441959" indent="-152400" defTabSz="347472">
              <a:spcBef>
                <a:spcPts val="300"/>
              </a:spcBef>
              <a:defRPr sz="1520"/>
            </a:pPr>
            <a:r>
              <a:t>CI/CD</a:t>
            </a:r>
          </a:p>
          <a:p>
            <a:pPr marL="152400" indent="-152400" defTabSz="347472">
              <a:spcBef>
                <a:spcPts val="300"/>
              </a:spcBef>
              <a:buSzPct val="100000"/>
              <a:buChar char="•"/>
              <a:defRPr sz="1520"/>
            </a:pPr>
          </a:p>
          <a:p>
            <a:pPr marL="152400" indent="-152400" defTabSz="347472">
              <a:spcBef>
                <a:spcPts val="300"/>
              </a:spcBef>
              <a:buSzPct val="100000"/>
              <a:buChar char="•"/>
              <a:defRPr sz="1520"/>
            </a:pPr>
            <a:r>
              <a:t>Architecture enhancement v5.0</a:t>
            </a:r>
          </a:p>
          <a:p>
            <a:pPr lvl="1" marL="441959" indent="-152400" defTabSz="347472">
              <a:spcBef>
                <a:spcPts val="300"/>
              </a:spcBef>
              <a:defRPr sz="1520"/>
            </a:pPr>
            <a:r>
              <a:t>Based on requirements or reported issues with concrete enhancement proposal</a:t>
            </a:r>
          </a:p>
          <a:p>
            <a:pPr lvl="1" marL="441959" indent="-152400" defTabSz="347472">
              <a:spcBef>
                <a:spcPts val="300"/>
              </a:spcBef>
              <a:defRPr sz="1520"/>
            </a:pPr>
          </a:p>
          <a:p>
            <a:pPr marL="152400" indent="-152400" defTabSz="347472">
              <a:spcBef>
                <a:spcPts val="300"/>
              </a:spcBef>
              <a:buSzPct val="100000"/>
              <a:buChar char="•"/>
              <a:defRPr sz="1520"/>
            </a:pPr>
            <a:r>
              <a:t>Core system improvements 4.x.y</a:t>
            </a:r>
          </a:p>
          <a:p>
            <a:pPr lvl="1" marL="441959" indent="-152400" defTabSz="347472">
              <a:spcBef>
                <a:spcPts val="300"/>
              </a:spcBef>
              <a:defRPr sz="1520"/>
            </a:pPr>
            <a:r>
              <a:t>Based on requirements or reported issues with specific core system improvement proposal</a:t>
            </a:r>
          </a:p>
          <a:p>
            <a:pPr lvl="1" marL="441959" indent="-152400" defTabSz="347472">
              <a:spcBef>
                <a:spcPts val="300"/>
              </a:spcBef>
              <a:defRPr sz="1520"/>
            </a:pPr>
          </a:p>
          <a:p>
            <a:pPr marL="152400" indent="-152400" defTabSz="347472">
              <a:spcBef>
                <a:spcPts val="300"/>
              </a:spcBef>
              <a:buSzPct val="100000"/>
              <a:buChar char="•"/>
              <a:defRPr sz="1520"/>
            </a:pPr>
            <a:r>
              <a:t>New core systems v4.x.y, v5.x.y</a:t>
            </a:r>
          </a:p>
          <a:p>
            <a:pPr lvl="1" marL="441959" indent="-152400" defTabSz="347472">
              <a:spcBef>
                <a:spcPts val="300"/>
              </a:spcBef>
              <a:defRPr sz="1520"/>
            </a:pPr>
            <a:r>
              <a:t>Based on requirements or reported issues with specific proposal for a new core system</a:t>
            </a:r>
          </a:p>
          <a:p>
            <a:pPr marL="152400" indent="-152400" defTabSz="347472">
              <a:spcBef>
                <a:spcPts val="300"/>
              </a:spcBef>
              <a:buSzPct val="100000"/>
              <a:buChar char="•"/>
              <a:defRPr sz="1520"/>
            </a:pPr>
          </a:p>
          <a:p>
            <a:pPr lvl="1" marL="441959" indent="-152400" defTabSz="347472">
              <a:spcBef>
                <a:spcPts val="300"/>
              </a:spcBef>
              <a:defRPr sz="1520"/>
            </a:pPr>
          </a:p>
          <a:p>
            <a:pPr marL="152400" indent="-152400" defTabSz="347472">
              <a:spcBef>
                <a:spcPts val="300"/>
              </a:spcBef>
              <a:buSzPct val="100000"/>
              <a:buChar char="•"/>
              <a:defRPr sz="1520"/>
            </a:pPr>
          </a:p>
          <a:p>
            <a:pPr marL="203898" indent="-203898" defTabSz="347472">
              <a:spcBef>
                <a:spcPts val="300"/>
              </a:spcBef>
              <a:defRPr sz="152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Decision crit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criteria</a:t>
            </a:r>
          </a:p>
        </p:txBody>
      </p:sp>
      <p:sp>
        <p:nvSpPr>
          <p:cNvPr id="109" name="Release  process…"/>
          <p:cNvSpPr txBox="1"/>
          <p:nvPr>
            <p:ph type="body" idx="1"/>
          </p:nvPr>
        </p:nvSpPr>
        <p:spPr>
          <a:xfrm>
            <a:off x="799889" y="1185151"/>
            <a:ext cx="8058506" cy="4529850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Release  process</a:t>
            </a:r>
          </a:p>
          <a:p>
            <a:pPr lvl="1" marL="581526" indent="-200526"/>
            <a:r>
              <a:t>……</a:t>
            </a:r>
          </a:p>
          <a:p>
            <a:pPr marL="200526" indent="-200526">
              <a:buSzPct val="100000"/>
              <a:buChar char="•"/>
            </a:pPr>
            <a:r>
              <a:t>Architecture enhancement v5.0</a:t>
            </a:r>
          </a:p>
          <a:p>
            <a:pPr lvl="1" marL="581526" indent="-200526"/>
            <a:r>
              <a:t>Industrial application needs</a:t>
            </a:r>
          </a:p>
          <a:p>
            <a:pPr lvl="1" marL="581526" indent="-200526"/>
            <a:r>
              <a:t>Necessary for existing core systems</a:t>
            </a:r>
          </a:p>
          <a:p>
            <a:pPr lvl="1" marL="581526" indent="-200526"/>
            <a:r>
              <a:t>Enhancing the scope of Eclipse Arrowhead</a:t>
            </a:r>
          </a:p>
          <a:p>
            <a:pPr marL="200526" indent="-200526">
              <a:buSzPct val="100000"/>
              <a:buChar char="•"/>
            </a:pPr>
            <a:r>
              <a:t>Core system improvements 4.x.y, 5.x.y</a:t>
            </a:r>
          </a:p>
          <a:p>
            <a:pPr lvl="1" marL="581526" indent="-200526"/>
            <a:r>
              <a:t>Contribution to fulfilment of the Eclipse Arrowhead architecture vA.x.y</a:t>
            </a:r>
          </a:p>
          <a:p>
            <a:pPr marL="200526" indent="-200526">
              <a:buSzPct val="100000"/>
              <a:buChar char="•"/>
            </a:pPr>
            <a:r>
              <a:t>New core systems v4.x.y, v5.x.y</a:t>
            </a:r>
          </a:p>
          <a:p>
            <a:pPr lvl="1" marL="581526" indent="-200526"/>
            <a:r>
              <a:t>Contribution to fulfilment of the Eclipse Arrowhead architecture vA.x.y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Decision committ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committee</a:t>
            </a:r>
          </a:p>
        </p:txBody>
      </p:sp>
      <p:sp>
        <p:nvSpPr>
          <p:cNvPr id="112" name="Members and perspectiv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Members and perspective</a:t>
            </a:r>
          </a:p>
          <a:p>
            <a:pPr lvl="1" marL="268288" indent="188911">
              <a:buSzTx/>
              <a:buNone/>
            </a:pPr>
            <a:r>
              <a:t>Pal Varga, Implementation</a:t>
            </a:r>
          </a:p>
          <a:p>
            <a:pPr lvl="1" marL="268288" indent="188911">
              <a:buSzTx/>
              <a:buNone/>
            </a:pPr>
            <a:r>
              <a:t>Jerker Delsing, Architecture</a:t>
            </a:r>
          </a:p>
          <a:p>
            <a:pPr lvl="1" marL="268288" indent="188911">
              <a:buSzTx/>
              <a:buNone/>
            </a:pPr>
            <a:r>
              <a:t>Johannes Kristen/Laurenti Barna/Per Olofsson, Requirements owner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admap committee mett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committee mettings</a:t>
            </a:r>
          </a:p>
        </p:txBody>
      </p:sp>
      <p:sp>
        <p:nvSpPr>
          <p:cNvPr id="115" name="Frequency: three-week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Frequency: three-weekly</a:t>
            </a:r>
          </a:p>
          <a:p>
            <a:pPr/>
            <a:r>
              <a:t>Type: Mail, telco, F2F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admap commun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communication</a:t>
            </a:r>
          </a:p>
        </p:txBody>
      </p:sp>
      <p:sp>
        <p:nvSpPr>
          <p:cNvPr id="118" name="Top level headline 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level headline at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www.arrowhead.eu/eclipse-arrowhead</a:t>
            </a:r>
          </a:p>
          <a:p>
            <a:pPr/>
          </a:p>
          <a:p>
            <a:pPr/>
            <a:r>
              <a:t>Link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eclipse.org/arrowhead</a:t>
            </a:r>
          </a:p>
          <a:p>
            <a:pPr/>
          </a:p>
          <a:p>
            <a:pPr/>
            <a:r>
              <a:t>News to relevant EU projects</a:t>
            </a:r>
          </a:p>
          <a:p>
            <a:pPr/>
            <a:r>
              <a:t>Twitter</a:t>
            </a:r>
          </a:p>
          <a:p>
            <a:pPr/>
            <a:r>
              <a:t>LinkedIN</a:t>
            </a:r>
          </a:p>
          <a:p>
            <a:pPr/>
            <a:r>
              <a:t>Youtube</a:t>
            </a:r>
          </a:p>
          <a:p>
            <a:pPr/>
            <a:r>
              <a:t>ResearchGate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admap avai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availability</a:t>
            </a:r>
          </a:p>
        </p:txBody>
      </p:sp>
      <p:sp>
        <p:nvSpPr>
          <p:cNvPr id="121" name="github.com/eclipse-arrowhead/roadm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</a:t>
            </a:r>
            <a:r>
              <a:t>/eclipse-arrowhead/roadmap</a:t>
            </a:r>
          </a:p>
          <a:p>
            <a:pPr/>
            <a:r>
              <a:t>and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eclipse.org</a:t>
            </a:r>
            <a:r>
              <a:t>/</a:t>
            </a:r>
          </a:p>
          <a:p>
            <a:pPr/>
            <a:r>
              <a:t>and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www.arrowhead.eu/eclipse-arrowhead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