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34"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1"/>
            <a:ext cx="9144793" cy="5730740"/>
          </a:xfrm>
          <a:prstGeom prst="rect">
            <a:avLst/>
          </a:prstGeom>
          <a:ln w="12700">
            <a:miter lim="400000"/>
          </a:ln>
        </p:spPr>
      </p:pic>
      <p:sp>
        <p:nvSpPr>
          <p:cNvPr id="45"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8"/>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56" name="www.arrowhead.eu"/>
          <p:cNvSpPr txBox="1"/>
          <p:nvPr/>
        </p:nvSpPr>
        <p:spPr>
          <a:xfrm>
            <a:off x="374547" y="5168258"/>
            <a:ext cx="3966631"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8"/>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5" y="-10919"/>
            <a:ext cx="9156990" cy="5736837"/>
          </a:xfrm>
          <a:prstGeom prst="rect">
            <a:avLst/>
          </a:prstGeom>
          <a:ln w="12700">
            <a:miter lim="400000"/>
          </a:ln>
        </p:spPr>
      </p:pic>
      <p:sp>
        <p:nvSpPr>
          <p:cNvPr id="67" name="Title Text"/>
          <p:cNvSpPr txBox="1"/>
          <p:nvPr>
            <p:ph type="title"/>
          </p:nvPr>
        </p:nvSpPr>
        <p:spPr>
          <a:xfrm>
            <a:off x="799889" y="916071"/>
            <a:ext cx="7444938" cy="586589"/>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7" y="197587"/>
            <a:ext cx="232873" cy="2285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9" cy="986402"/>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4"/>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2"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6"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rrowhead.eu"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Eclipse Arrowhead…"/>
          <p:cNvSpPr txBox="1"/>
          <p:nvPr>
            <p:ph type="title"/>
          </p:nvPr>
        </p:nvSpPr>
        <p:spPr>
          <a:prstGeom prst="rect">
            <a:avLst/>
          </a:prstGeom>
        </p:spPr>
        <p:txBody>
          <a:bodyPr/>
          <a:lstStyle/>
          <a:p>
            <a:pPr/>
            <a:r>
              <a:t>Eclipse Arrowhead</a:t>
            </a:r>
          </a:p>
          <a:p>
            <a:pPr/>
            <a:r>
              <a:t>Roadmap WG</a:t>
            </a:r>
          </a:p>
        </p:txBody>
      </p:sp>
      <p:sp>
        <p:nvSpPr>
          <p:cNvPr id="99" name="Agenda 210428"/>
          <p:cNvSpPr txBox="1"/>
          <p:nvPr>
            <p:ph type="body" sz="quarter" idx="1"/>
          </p:nvPr>
        </p:nvSpPr>
        <p:spPr>
          <a:prstGeom prst="rect">
            <a:avLst/>
          </a:prstGeom>
        </p:spPr>
        <p:txBody>
          <a:bodyPr/>
          <a:lstStyle/>
          <a:p>
            <a:pPr/>
            <a:r>
              <a:t>Agenda and MoM 210630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genda"/>
          <p:cNvSpPr txBox="1"/>
          <p:nvPr>
            <p:ph type="title"/>
          </p:nvPr>
        </p:nvSpPr>
        <p:spPr>
          <a:xfrm>
            <a:off x="785624" y="235415"/>
            <a:ext cx="7444938" cy="586589"/>
          </a:xfrm>
          <a:prstGeom prst="rect">
            <a:avLst/>
          </a:prstGeom>
        </p:spPr>
        <p:txBody>
          <a:bodyPr/>
          <a:lstStyle/>
          <a:p>
            <a:pPr/>
            <a:r>
              <a:t>Agenda</a:t>
            </a:r>
          </a:p>
        </p:txBody>
      </p:sp>
      <p:sp>
        <p:nvSpPr>
          <p:cNvPr id="102" name="EclipseCon - talk proposals - https://www.eclipsecon.org/2021…"/>
          <p:cNvSpPr txBox="1"/>
          <p:nvPr>
            <p:ph type="body" idx="1"/>
          </p:nvPr>
        </p:nvSpPr>
        <p:spPr>
          <a:xfrm>
            <a:off x="780025" y="893151"/>
            <a:ext cx="8096823" cy="4390114"/>
          </a:xfrm>
          <a:prstGeom prst="rect">
            <a:avLst/>
          </a:prstGeom>
        </p:spPr>
        <p:txBody>
          <a:bodyPr numCol="2" spcCol="404840"/>
          <a:lstStyle/>
          <a:p>
            <a:pPr marL="149725" indent="-149725" defTabSz="256031">
              <a:spcBef>
                <a:spcPts val="200"/>
              </a:spcBef>
              <a:buSzPct val="100000"/>
              <a:buAutoNum type="arabicPeriod" startAt="1"/>
              <a:defRPr sz="1100"/>
            </a:pPr>
            <a:r>
              <a:t>v4.4.0 release - what can be released now?</a:t>
            </a:r>
          </a:p>
          <a:p>
            <a:pPr lvl="1" marL="434206" indent="-149725" defTabSz="256031">
              <a:spcBef>
                <a:spcPts val="200"/>
              </a:spcBef>
              <a:buAutoNum type="arabicPeriod" startAt="1"/>
              <a:defRPr sz="1100"/>
            </a:pPr>
            <a:r>
              <a:rPr>
                <a:solidFill>
                  <a:srgbClr val="FF2600"/>
                </a:solidFill>
              </a:rPr>
              <a:t>PDE ready, Configuration will be committed by Jens, HawkBit review is done issues yet to be fixed, SysML all fine, QoS Monitor merged, issues fixed, SecurityComplicane review done none fixed so-far. Release notes/change log  i progress, Jerker to review during next week. Targeted date for PMC review is July 15. </a:t>
            </a:r>
          </a:p>
          <a:p>
            <a:pPr marL="149725" indent="-149725" defTabSz="256031">
              <a:spcBef>
                <a:spcPts val="200"/>
              </a:spcBef>
              <a:buSzPct val="100000"/>
              <a:buAutoNum type="arabicPeriod" startAt="1"/>
              <a:defRPr sz="1100"/>
            </a:pPr>
            <a:r>
              <a:t>Documentation </a:t>
            </a:r>
            <a:br/>
            <a:r>
              <a:rPr>
                <a:solidFill>
                  <a:srgbClr val="FF2600"/>
                </a:solidFill>
              </a:rPr>
              <a:t>see Eclipse_Arrowhead_Roadmap_organisation.pptx in Governance_strategy dir.</a:t>
            </a:r>
            <a:endParaRPr>
              <a:solidFill>
                <a:srgbClr val="FF2600"/>
              </a:solidFill>
            </a:endParaRPr>
          </a:p>
          <a:p>
            <a:pPr lvl="1" marL="434206" indent="-149725" defTabSz="256031">
              <a:spcBef>
                <a:spcPts val="200"/>
              </a:spcBef>
              <a:buAutoNum type="arabicPeriod" startAt="1"/>
              <a:defRPr sz="1100"/>
            </a:pPr>
            <a:r>
              <a:rPr>
                <a:solidFill>
                  <a:srgbClr val="FF2600"/>
                </a:solidFill>
              </a:rPr>
              <a:t>Szvetlin to release documentation for review to Jerker by Monday July 5. Jerker to work on it the week after.</a:t>
            </a:r>
          </a:p>
          <a:p>
            <a:pPr marL="149725" indent="-149725" defTabSz="256031">
              <a:spcBef>
                <a:spcPts val="200"/>
              </a:spcBef>
              <a:buSzPct val="100000"/>
              <a:buAutoNum type="arabicPeriod" startAt="1"/>
              <a:defRPr sz="1100"/>
            </a:pPr>
            <a:r>
              <a:t>CI/CD + Jenkins server for generation of packages for different OS and HW.</a:t>
            </a:r>
          </a:p>
          <a:p>
            <a:pPr lvl="1" marL="449178" indent="-164698" defTabSz="256031">
              <a:spcBef>
                <a:spcPts val="200"/>
              </a:spcBef>
              <a:buAutoNum type="arabicPeriod" startAt="1"/>
              <a:defRPr sz="1000">
                <a:solidFill>
                  <a:srgbClr val="FF2600"/>
                </a:solidFill>
              </a:defRPr>
            </a:pPr>
            <a:r>
              <a:rPr sz="1100"/>
              <a:t>P</a:t>
            </a:r>
            <a:r>
              <a:t>ackaging matrix presented by Szvetlin, suggestion for updates for where it should be located and how legends should become more informative.</a:t>
            </a:r>
          </a:p>
          <a:p>
            <a:pPr marL="149725" indent="-149725" defTabSz="256031">
              <a:spcBef>
                <a:spcPts val="200"/>
              </a:spcBef>
              <a:buSzPct val="100000"/>
              <a:buAutoNum type="arabicPeriod" startAt="1"/>
              <a:defRPr sz="1100"/>
            </a:pPr>
            <a:r>
              <a:t>Move of code from arrowhead-f to eclipse-arrowhead</a:t>
            </a:r>
            <a:br/>
            <a:r>
              <a:t>Move only IP okayed by Eclipse repositories and working with v4.3.0. Naming convention of repository names. Proposal of names and repos to move. </a:t>
            </a:r>
            <a:r>
              <a:rPr>
                <a:solidFill>
                  <a:srgbClr val="FF2600"/>
                </a:solidFill>
              </a:rPr>
              <a:t>To be moved: Libraries, application examples, Szvetlin is to create and issue to Eclipse. Library versioning strategy to be supplied by Szvetlin.</a:t>
            </a:r>
          </a:p>
          <a:p>
            <a:pPr marL="149725" indent="-149725" defTabSz="256031">
              <a:spcBef>
                <a:spcPts val="200"/>
              </a:spcBef>
              <a:buSzPct val="100000"/>
              <a:buAutoNum type="arabicPeriod" startAt="1"/>
              <a:defRPr sz="1100"/>
            </a:pPr>
            <a:r>
              <a:t>Lowering the entry step - status reports</a:t>
            </a:r>
          </a:p>
          <a:p>
            <a:pPr lvl="1" marL="434206" indent="-149725" defTabSz="256031">
              <a:spcBef>
                <a:spcPts val="200"/>
              </a:spcBef>
              <a:buAutoNum type="arabicPeriod" startAt="1"/>
              <a:defRPr sz="1000"/>
            </a:pPr>
            <a:r>
              <a:t>Gabor - VirtualBox on any environment, core systems + providers and consumers. </a:t>
            </a:r>
            <a:r>
              <a:rPr>
                <a:solidFill>
                  <a:srgbClr val="FF2600"/>
                </a:solidFill>
              </a:rPr>
              <a:t>On hold, due to time constraints.  Continued after the v4.4.0 version is released.</a:t>
            </a:r>
          </a:p>
          <a:p>
            <a:pPr lvl="1" marL="434206" indent="-149725" defTabSz="256031">
              <a:spcBef>
                <a:spcPts val="200"/>
              </a:spcBef>
              <a:buAutoNum type="arabicPeriod" startAt="1"/>
              <a:defRPr sz="1000"/>
            </a:pPr>
            <a:r>
              <a:t>Emanuel - Device daemon, Local cloud deamon, Local cloud management - #3</a:t>
            </a:r>
          </a:p>
          <a:p>
            <a:pPr lvl="1" marL="434206" indent="-149725" defTabSz="256031">
              <a:spcBef>
                <a:spcPts val="200"/>
              </a:spcBef>
              <a:buAutoNum type="arabicPeriod" startAt="1"/>
              <a:defRPr sz="1000"/>
            </a:pPr>
            <a:r>
              <a:t>Cristina - From models to code and deployment - </a:t>
            </a:r>
            <a:br/>
            <a:r>
              <a:t>Plugin to IDE and Papyrus to select Local clouds and systems you like to include, current development of producers and consumers.</a:t>
            </a:r>
            <a:r>
              <a:rPr>
                <a:solidFill>
                  <a:srgbClr val="FF2600"/>
                </a:solidFill>
              </a:rPr>
              <a:t> Time line for a demo in the bi-weekly: end of August  </a:t>
            </a:r>
          </a:p>
          <a:p>
            <a:pPr marL="149725" indent="-149725" defTabSz="256031">
              <a:spcBef>
                <a:spcPts val="200"/>
              </a:spcBef>
              <a:buSzPct val="100000"/>
              <a:buAutoNum type="arabicPeriod" startAt="1"/>
              <a:defRPr sz="1100"/>
            </a:pPr>
            <a:r>
              <a:t>Documentation strategy</a:t>
            </a:r>
          </a:p>
          <a:p>
            <a:pPr lvl="1" marL="434206" indent="-149725" defTabSz="256031">
              <a:spcBef>
                <a:spcPts val="200"/>
              </a:spcBef>
              <a:buAutoNum type="arabicPeriod" startAt="1"/>
              <a:defRPr sz="1100">
                <a:solidFill>
                  <a:srgbClr val="FF2600"/>
                </a:solidFill>
              </a:defRPr>
            </a:pPr>
            <a:r>
              <a:t>Initial thought presented by Mats. Cristina proposed use of MOCK's</a:t>
            </a:r>
          </a:p>
          <a:p>
            <a:pPr marL="149725" indent="-149725" defTabSz="256031">
              <a:spcBef>
                <a:spcPts val="200"/>
              </a:spcBef>
              <a:buSzPct val="100000"/>
              <a:buAutoNum type="arabicPeriod" startAt="1"/>
              <a:defRPr sz="1000"/>
            </a:pPr>
            <a:r>
              <a:t>Walk through current discussion points - Jerker</a:t>
            </a:r>
            <a:endParaRPr sz="1100"/>
          </a:p>
          <a:p>
            <a:pPr marL="149725" indent="-149725" defTabSz="256031">
              <a:spcBef>
                <a:spcPts val="200"/>
              </a:spcBef>
              <a:buSzPct val="100000"/>
              <a:buAutoNum type="arabicPeriod" startAt="1"/>
              <a:defRPr sz="1100"/>
            </a:pPr>
            <a:r>
              <a:t>Issue lists in GitHub</a:t>
            </a:r>
          </a:p>
          <a:p>
            <a:pPr lvl="1" marL="434206" indent="-149725" defTabSz="256031">
              <a:spcBef>
                <a:spcPts val="200"/>
              </a:spcBef>
              <a:buAutoNum type="arabicPeriod" startAt="1"/>
              <a:defRPr sz="1100">
                <a:solidFill>
                  <a:srgbClr val="FF2600"/>
                </a:solidFill>
              </a:defRPr>
            </a:pPr>
            <a:r>
              <a:t>Issue in Roadmap to be created by Szvetlin regarding on data base question for ServiceRegistry, SystemRegistry, DeviceRegistry, ….</a:t>
            </a:r>
          </a:p>
          <a:p>
            <a:pPr lvl="1" marL="434206" indent="-149725" defTabSz="256031">
              <a:spcBef>
                <a:spcPts val="200"/>
              </a:spcBef>
              <a:buAutoNum type="arabicPeriod" startAt="1"/>
              <a:defRPr sz="1100">
                <a:solidFill>
                  <a:srgbClr val="FF2600"/>
                </a:solidFill>
              </a:defRPr>
            </a:pPr>
            <a:r>
              <a:t>Issue on Changelog/release-note is moved to Roadmap from java-spring-core directory.</a:t>
            </a:r>
            <a:endParaRPr>
              <a:solidFill>
                <a:schemeClr val="accent2"/>
              </a:solidFill>
            </a:endParaRPr>
          </a:p>
          <a:p>
            <a:pPr marL="149725" indent="-149725" defTabSz="256031">
              <a:spcBef>
                <a:spcPts val="200"/>
              </a:spcBef>
              <a:buSzPct val="100000"/>
              <a:buAutoNum type="arabicPeriod" startAt="1"/>
              <a:defRPr sz="1100"/>
            </a:pPr>
            <a:r>
              <a:t>NTP system, #301, core parts working adding MQTT and Websocket</a:t>
            </a:r>
            <a:r>
              <a:rPr>
                <a:solidFill>
                  <a:srgbClr val="FF2600"/>
                </a:solidFill>
              </a:rPr>
              <a:t>, demo at bi-weekly end of August.</a:t>
            </a:r>
            <a:endParaRPr>
              <a:solidFill>
                <a:srgbClr val="FF2600"/>
              </a:solidFill>
            </a:endParaRPr>
          </a:p>
          <a:p>
            <a:pPr marL="149725" indent="-149725" defTabSz="256031">
              <a:spcBef>
                <a:spcPts val="200"/>
              </a:spcBef>
              <a:buSzPct val="100000"/>
              <a:buAutoNum type="arabicPeriod" startAt="1"/>
              <a:defRPr sz="1100"/>
            </a:pPr>
            <a:r>
              <a:t> </a:t>
            </a:r>
            <a:r>
              <a:rPr u="sng">
                <a:solidFill>
                  <a:srgbClr val="0000FF"/>
                </a:solidFill>
                <a:uFill>
                  <a:solidFill>
                    <a:srgbClr val="0000FF"/>
                  </a:solidFill>
                </a:uFill>
                <a:hlinkClick r:id="rId2" invalidUrl="" action="" tgtFrame="" tooltip="" history="1" highlightClick="0" endSnd="0"/>
              </a:rPr>
              <a:t>arrowhead.eu</a:t>
            </a:r>
            <a:r>
              <a:t> certificate server, #302 </a:t>
            </a:r>
            <a:r>
              <a:rPr>
                <a:solidFill>
                  <a:srgbClr val="FF2600"/>
                </a:solidFill>
              </a:rPr>
              <a:t>not address 210630</a:t>
            </a:r>
            <a:endParaRPr>
              <a:solidFill>
                <a:srgbClr val="FF2600"/>
              </a:solidFill>
            </a:endParaRPr>
          </a:p>
          <a:p>
            <a:pPr marL="149725" indent="-149725" defTabSz="256031">
              <a:spcBef>
                <a:spcPts val="200"/>
              </a:spcBef>
              <a:buSzPct val="100000"/>
              <a:buAutoNum type="arabicPeriod" startAt="1"/>
              <a:defRPr sz="1100"/>
            </a:pPr>
            <a:r>
              <a:t>Next meeting:</a:t>
            </a:r>
            <a:r>
              <a:rPr>
                <a:solidFill>
                  <a:srgbClr val="FF2600"/>
                </a:solidFill>
              </a:rPr>
              <a:t> Sept 15 at 15.00 - 16.30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Eclipse Arrowhead architecture - core systems"/>
          <p:cNvSpPr txBox="1"/>
          <p:nvPr>
            <p:ph type="title"/>
          </p:nvPr>
        </p:nvSpPr>
        <p:spPr>
          <a:xfrm>
            <a:off x="786645" y="81913"/>
            <a:ext cx="7444939" cy="586590"/>
          </a:xfrm>
          <a:prstGeom prst="rect">
            <a:avLst/>
          </a:prstGeom>
        </p:spPr>
        <p:txBody>
          <a:bodyPr/>
          <a:lstStyle/>
          <a:p>
            <a:pPr lvl="1" defTabSz="393191">
              <a:defRPr sz="3000"/>
            </a:pPr>
            <a:r>
              <a:t>Eclipse Arrowhead architecture - core systems</a:t>
            </a:r>
          </a:p>
        </p:txBody>
      </p:sp>
      <p:sp>
        <p:nvSpPr>
          <p:cNvPr id="105" name="How shall serviceConsumers be registered in SystemRegistry?…"/>
          <p:cNvSpPr txBox="1"/>
          <p:nvPr>
            <p:ph type="body" idx="1"/>
          </p:nvPr>
        </p:nvSpPr>
        <p:spPr>
          <a:xfrm>
            <a:off x="410486" y="544311"/>
            <a:ext cx="8793776" cy="5157177"/>
          </a:xfrm>
          <a:prstGeom prst="rect">
            <a:avLst/>
          </a:prstGeom>
        </p:spPr>
        <p:txBody>
          <a:bodyPr/>
          <a:lstStyle/>
          <a:p>
            <a:pPr marL="267368" indent="-267368">
              <a:buSzPct val="100000"/>
              <a:buAutoNum type="arabicPeriod" startAt="1"/>
              <a:defRPr sz="1500"/>
            </a:pPr>
            <a:r>
              <a:t>How shall serviceConsumers be registered in SystemRegistry?</a:t>
            </a:r>
            <a:br/>
            <a:r>
              <a:rPr>
                <a:solidFill>
                  <a:srgbClr val="FF2600"/>
                </a:solidFill>
              </a:rPr>
              <a:t>We form a small WG: Jan vD (chair), Jens E, Cristina, Per O. Targeted for decision at Lubeck WS.</a:t>
            </a:r>
          </a:p>
          <a:p>
            <a:pPr marL="267368" indent="-267368">
              <a:buSzPct val="100000"/>
              <a:buAutoNum type="arabicPeriod" startAt="1"/>
              <a:defRPr sz="1500"/>
            </a:pPr>
            <a:r>
              <a:t>MetaData, mandatory and optional, for Service, System and Device registries? </a:t>
            </a:r>
          </a:p>
          <a:p>
            <a:pPr lvl="1" marL="775367" indent="-267367">
              <a:buAutoNum type="arabicPeriod" startAt="1"/>
              <a:defRPr sz="1500"/>
            </a:pPr>
            <a:r>
              <a:t>Proposal for discussion from Cristina. </a:t>
            </a:r>
            <a:r>
              <a:rPr>
                <a:solidFill>
                  <a:srgbClr val="FF2600"/>
                </a:solidFill>
              </a:rPr>
              <a:t>Cristina and Jerker to prepare a discussion for the Roadmap WG, time line end of August.</a:t>
            </a:r>
            <a:endParaRPr>
              <a:solidFill>
                <a:srgbClr val="FF2600"/>
              </a:solidFill>
            </a:endParaRPr>
          </a:p>
          <a:p>
            <a:pPr marL="267368" indent="-267368">
              <a:buSzPct val="100000"/>
              <a:buAutoNum type="arabicPeriod" startAt="1"/>
              <a:defRPr sz="1500"/>
            </a:pPr>
            <a:r>
              <a:t>Necessary updates to Orchestration and Authorisation  system - </a:t>
            </a:r>
            <a:r>
              <a:rPr>
                <a:solidFill>
                  <a:schemeClr val="accent2"/>
                </a:solidFill>
              </a:rPr>
              <a:t> </a:t>
            </a:r>
          </a:p>
          <a:p>
            <a:pPr lvl="1" marL="775367" indent="-267367">
              <a:buAutoNum type="arabicPeriod" startAt="1"/>
              <a:defRPr sz="1500"/>
            </a:pPr>
            <a:r>
              <a:t>Arrowhead X.509 certificate documentation as part of Authorisation SysDD - #11, </a:t>
            </a:r>
            <a:r>
              <a:rPr>
                <a:solidFill>
                  <a:srgbClr val="FF2600"/>
                </a:solidFill>
              </a:rPr>
              <a:t>Emanuell Mid August to mid Sept</a:t>
            </a:r>
            <a:r>
              <a:t>.</a:t>
            </a:r>
          </a:p>
          <a:p>
            <a:pPr lvl="1" marL="775367" indent="-267367">
              <a:buAutoNum type="arabicPeriod" startAt="1"/>
              <a:defRPr sz="1500"/>
            </a:pPr>
            <a:r>
              <a:t>Format for Orchestration policy and Authorisation policy data, </a:t>
            </a:r>
            <a:r>
              <a:rPr>
                <a:solidFill>
                  <a:srgbClr val="FF2600"/>
                </a:solidFill>
              </a:rPr>
              <a:t>Jerker to ask Ulf/Olov t prepare a Roadmap WG discussion in the topic.</a:t>
            </a:r>
            <a:endParaRPr>
              <a:solidFill>
                <a:srgbClr val="FF2600"/>
              </a:solidFill>
            </a:endParaRPr>
          </a:p>
          <a:p>
            <a:pPr marL="267368" indent="-267368">
              <a:buSzPct val="100000"/>
              <a:buAutoNum type="arabicPeriod" startAt="1"/>
              <a:defRPr sz="1500"/>
            </a:pPr>
            <a:r>
              <a:t>GateKeeper and Gateway systems</a:t>
            </a:r>
          </a:p>
          <a:p>
            <a:pPr lvl="1" marL="775367" indent="-267367">
              <a:buAutoNum type="arabicPeriod" startAt="1"/>
              <a:defRPr sz="1500">
                <a:solidFill>
                  <a:schemeClr val="accent2"/>
                </a:solidFill>
              </a:defRPr>
            </a:pPr>
            <a:r>
              <a:rPr>
                <a:solidFill>
                  <a:srgbClr val="000000"/>
                </a:solidFill>
              </a:rPr>
              <a:t>Scenarios for § 4, 5, and 6, Mario sequence diagram from Marios scenario 2a</a:t>
            </a:r>
            <a:r>
              <a:t>.</a:t>
            </a:r>
            <a:r>
              <a:rPr>
                <a:solidFill>
                  <a:srgbClr val="000000"/>
                </a:solidFill>
              </a:rPr>
              <a:t>  </a:t>
            </a:r>
            <a:r>
              <a:rPr>
                <a:solidFill>
                  <a:srgbClr val="FF2600"/>
                </a:solidFill>
              </a:rPr>
              <a:t>Contact to WAPICE and BnearIT, look for decision next meeting. Jerker to extend the dialog with Fredrik B (BnearIT)</a:t>
            </a:r>
            <a:endParaRPr>
              <a:solidFill>
                <a:srgbClr val="FF2600"/>
              </a:solidFill>
            </a:endParaRPr>
          </a:p>
          <a:p>
            <a:pPr marL="267368" indent="-267368">
              <a:buSzPct val="100000"/>
              <a:buAutoNum type="arabicPeriod" startAt="1"/>
              <a:defRPr sz="1500"/>
            </a:pPr>
            <a:r>
              <a:t>Possible change of core system database - </a:t>
            </a:r>
            <a:r>
              <a:rPr>
                <a:solidFill>
                  <a:srgbClr val="FF2600"/>
                </a:solidFill>
              </a:rPr>
              <a:t>ON HOLD</a:t>
            </a:r>
            <a:endParaRPr>
              <a:solidFill>
                <a:schemeClr val="accent2">
                  <a:satOff val="-4966"/>
                  <a:lumOff val="-10549"/>
                </a:schemeClr>
              </a:solidFill>
            </a:endParaRPr>
          </a:p>
          <a:p>
            <a:pPr lvl="1" marL="775367" indent="-267367">
              <a:buAutoNum type="arabicPeriod" startAt="1"/>
              <a:defRPr sz="1500"/>
            </a:pPr>
            <a:r>
              <a:t>Light database is a request - WAPICE, On hold until item 1.1 is a closed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