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88" r:id="rId2"/>
    <p:sldId id="489" r:id="rId3"/>
    <p:sldId id="494" r:id="rId4"/>
    <p:sldId id="490" r:id="rId5"/>
    <p:sldId id="491" r:id="rId6"/>
    <p:sldId id="492" r:id="rId7"/>
    <p:sldId id="493" r:id="rId8"/>
    <p:sldId id="496" r:id="rId9"/>
    <p:sldId id="465" r:id="rId10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8425" indent="31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625" indent="31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8" userDrawn="1">
          <p15:clr>
            <a:srgbClr val="A4A3A4"/>
          </p15:clr>
        </p15:guide>
        <p15:guide id="8" pos="2055" userDrawn="1">
          <p15:clr>
            <a:srgbClr val="A4A3A4"/>
          </p15:clr>
        </p15:guide>
        <p15:guide id="9" pos="1935" userDrawn="1">
          <p15:clr>
            <a:srgbClr val="A4A3A4"/>
          </p15:clr>
        </p15:guide>
        <p15:guide id="10" pos="3900" userDrawn="1">
          <p15:clr>
            <a:srgbClr val="A4A3A4"/>
          </p15:clr>
        </p15:guide>
        <p15:guide id="11" pos="3780" userDrawn="1">
          <p15:clr>
            <a:srgbClr val="A4A3A4"/>
          </p15:clr>
        </p15:guide>
        <p15:guide id="12" pos="5503" userDrawn="1">
          <p15:clr>
            <a:srgbClr val="A4A3A4"/>
          </p15:clr>
        </p15:guide>
        <p15:guide id="13" pos="56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1">
          <p15:clr>
            <a:srgbClr val="A4A3A4"/>
          </p15:clr>
        </p15:guide>
        <p15:guide id="2" orient="horz" pos="627">
          <p15:clr>
            <a:srgbClr val="A4A3A4"/>
          </p15:clr>
        </p15:guide>
        <p15:guide id="3" orient="horz" pos="439">
          <p15:clr>
            <a:srgbClr val="A4A3A4"/>
          </p15:clr>
        </p15:guide>
        <p15:guide id="4" orient="horz" pos="2437">
          <p15:clr>
            <a:srgbClr val="A4A3A4"/>
          </p15:clr>
        </p15:guide>
        <p15:guide id="5" pos="3945">
          <p15:clr>
            <a:srgbClr val="A4A3A4"/>
          </p15:clr>
        </p15:guide>
        <p15:guide id="6" pos="3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279"/>
    <a:srgbClr val="E9F577"/>
    <a:srgbClr val="065EA9"/>
    <a:srgbClr val="F5DA65"/>
    <a:srgbClr val="00C0BC"/>
    <a:srgbClr val="00B294"/>
    <a:srgbClr val="88B2D2"/>
    <a:srgbClr val="AECBE0"/>
    <a:srgbClr val="99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771" autoAdjust="0"/>
  </p:normalViewPr>
  <p:slideViewPr>
    <p:cSldViewPr snapToObjects="1">
      <p:cViewPr varScale="1">
        <p:scale>
          <a:sx n="111" d="100"/>
          <a:sy n="111" d="100"/>
        </p:scale>
        <p:origin x="594" y="108"/>
      </p:cViewPr>
      <p:guideLst>
        <p:guide orient="horz" pos="4110"/>
        <p:guide orient="horz" pos="799"/>
        <p:guide orient="horz" pos="2160"/>
        <p:guide orient="horz" pos="2251"/>
        <p:guide orient="horz" pos="142"/>
        <p:guide pos="211"/>
        <p:guide pos="7468"/>
        <p:guide pos="2055"/>
        <p:guide pos="1935"/>
        <p:guide pos="3900"/>
        <p:guide pos="3780"/>
        <p:guide pos="5503"/>
        <p:guide pos="5625"/>
      </p:guideLst>
    </p:cSldViewPr>
  </p:slideViewPr>
  <p:outlineViewPr>
    <p:cViewPr>
      <p:scale>
        <a:sx n="33" d="100"/>
        <a:sy n="33" d="100"/>
      </p:scale>
      <p:origin x="0" y="-38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89" d="100"/>
          <a:sy n="89" d="100"/>
        </p:scale>
        <p:origin x="3816" y="-306"/>
      </p:cViewPr>
      <p:guideLst>
        <p:guide orient="horz" pos="181"/>
        <p:guide orient="horz" pos="627"/>
        <p:guide orient="horz" pos="439"/>
        <p:guide orient="horz" pos="2437"/>
        <p:guide pos="3945"/>
        <p:guide pos="3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241300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3778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10.02.2010</a:t>
            </a:r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7050" y="9431338"/>
            <a:ext cx="5737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Infineon Technologies 2009. All rights reserved.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400" y="4921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BCD03C01-6552-49CC-A875-7ACA7242C58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788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87338"/>
            <a:ext cx="8445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3701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85813" y="962025"/>
            <a:ext cx="8375651" cy="471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1338" y="5911850"/>
            <a:ext cx="572135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241300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3778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10.02.2010</a:t>
            </a:r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7050" y="9431338"/>
            <a:ext cx="5737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Infineon Technologies 2009. All rights reserved.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400" y="492125"/>
            <a:ext cx="42354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22338">
              <a:defRPr sz="1000">
                <a:solidFill>
                  <a:srgbClr val="00214A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CDAB6734-87FE-49C1-A632-A5A80F6CB8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747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287338"/>
            <a:ext cx="8445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4314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2435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923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411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899" algn="l" defTabSz="9129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10.02.2010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Infineon Technologies 2009. All rights reserved.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B6734-87FE-49C1-A632-A5A80F6CB86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3" hasCustomPrompt="1"/>
          </p:nvPr>
        </p:nvSpPr>
        <p:spPr>
          <a:xfrm>
            <a:off x="334965" y="1304925"/>
            <a:ext cx="8718776" cy="39151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Content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 hasCustomPrompt="1"/>
          </p:nvPr>
        </p:nvSpPr>
        <p:spPr>
          <a:xfrm>
            <a:off x="334433" y="299850"/>
            <a:ext cx="8719307" cy="717646"/>
          </a:xfrm>
        </p:spPr>
        <p:txBody>
          <a:bodyPr anchor="ctr" anchorCtr="0"/>
          <a:lstStyle>
            <a:lvl1pPr>
              <a:defRPr>
                <a:solidFill>
                  <a:srgbClr val="065EA9"/>
                </a:solidFill>
              </a:defRPr>
            </a:lvl1pPr>
          </a:lstStyle>
          <a:p>
            <a:r>
              <a:rPr lang="de-DE" dirty="0"/>
              <a:t>&lt;title&gt;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9388706" y="1304925"/>
            <a:ext cx="2443688" cy="154781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/>
            </a:pPr>
            <a:r>
              <a:rPr lang="de-DE" dirty="0"/>
              <a:t>Logo</a:t>
            </a:r>
          </a:p>
        </p:txBody>
      </p:sp>
      <p:pic>
        <p:nvPicPr>
          <p:cNvPr id="13" name="Picture 2" descr="Image result for fh burgenland logo">
            <a:extLst>
              <a:ext uri="{FF2B5EF4-FFF2-40B4-BE49-F238E27FC236}">
                <a16:creationId xmlns:a16="http://schemas.microsoft.com/office/drawing/2014/main" id="{068D3916-CE3D-4895-BD99-F1CF68F39A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746" y="7531"/>
            <a:ext cx="1692188" cy="104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baseline="0"/>
            </a:lvl1pPr>
          </a:lstStyle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1432948" y="1407877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4"/>
          </p:nvPr>
        </p:nvSpPr>
        <p:spPr>
          <a:xfrm>
            <a:off x="3814776" y="1407874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196604" y="1407874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6"/>
          </p:nvPr>
        </p:nvSpPr>
        <p:spPr>
          <a:xfrm>
            <a:off x="8578432" y="1412776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7"/>
          </p:nvPr>
        </p:nvSpPr>
        <p:spPr>
          <a:xfrm>
            <a:off x="1432948" y="3723553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15" name="Bildplatzhalter 5"/>
          <p:cNvSpPr>
            <a:spLocks noGrp="1"/>
          </p:cNvSpPr>
          <p:nvPr>
            <p:ph type="pic" sz="quarter" idx="18"/>
          </p:nvPr>
        </p:nvSpPr>
        <p:spPr>
          <a:xfrm>
            <a:off x="3814776" y="3723550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19"/>
          </p:nvPr>
        </p:nvSpPr>
        <p:spPr>
          <a:xfrm>
            <a:off x="6196604" y="3723550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17" name="Bildplatzhalter 5"/>
          <p:cNvSpPr>
            <a:spLocks noGrp="1"/>
          </p:cNvSpPr>
          <p:nvPr>
            <p:ph type="pic" sz="quarter" idx="20"/>
          </p:nvPr>
        </p:nvSpPr>
        <p:spPr>
          <a:xfrm>
            <a:off x="8578432" y="3728452"/>
            <a:ext cx="2232248" cy="1224138"/>
          </a:xfrm>
        </p:spPr>
        <p:txBody>
          <a:bodyPr/>
          <a:lstStyle>
            <a:lvl1pPr>
              <a:defRPr sz="800" b="0" i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2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334434" y="299850"/>
            <a:ext cx="8731456" cy="717646"/>
          </a:xfrm>
        </p:spPr>
        <p:txBody>
          <a:bodyPr anchor="ctr"/>
          <a:lstStyle>
            <a:lvl1pPr>
              <a:defRPr b="1"/>
            </a:lvl1pPr>
          </a:lstStyle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9" hasCustomPrompt="1"/>
          </p:nvPr>
        </p:nvSpPr>
        <p:spPr>
          <a:xfrm>
            <a:off x="334435" y="1449388"/>
            <a:ext cx="11486201" cy="4427537"/>
          </a:xfrm>
        </p:spPr>
        <p:txBody>
          <a:bodyPr/>
          <a:lstStyle>
            <a:lvl1pPr>
              <a:defRPr>
                <a:solidFill>
                  <a:srgbClr val="065EA9"/>
                </a:solidFill>
              </a:defRPr>
            </a:lvl1pPr>
          </a:lstStyle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/>
            </a:pPr>
            <a:r>
              <a:rPr lang="de-DE" dirty="0"/>
              <a:t>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5589240"/>
            <a:ext cx="12192244" cy="126876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de-DE" sz="1600" dirty="0" err="1">
              <a:latin typeface="Verdana" pitchFamily="34" charset="0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idx="13" hasCustomPrompt="1"/>
          </p:nvPr>
        </p:nvSpPr>
        <p:spPr>
          <a:xfrm>
            <a:off x="334965" y="1304925"/>
            <a:ext cx="8718776" cy="3915134"/>
          </a:xfrm>
        </p:spPr>
        <p:txBody>
          <a:bodyPr/>
          <a:lstStyle>
            <a:lvl1pPr marL="0" indent="0">
              <a:buNone/>
              <a:defRPr>
                <a:solidFill>
                  <a:srgbClr val="065EA9"/>
                </a:solidFill>
              </a:defRPr>
            </a:lvl1pPr>
          </a:lstStyle>
          <a:p>
            <a:pPr lvl="0"/>
            <a:r>
              <a:rPr lang="de-DE" dirty="0"/>
              <a:t>Content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 hasCustomPrompt="1"/>
          </p:nvPr>
        </p:nvSpPr>
        <p:spPr>
          <a:xfrm>
            <a:off x="334433" y="299850"/>
            <a:ext cx="8719307" cy="717646"/>
          </a:xfrm>
        </p:spPr>
        <p:txBody>
          <a:bodyPr anchor="ctr" anchorCtr="0"/>
          <a:lstStyle>
            <a:lvl1pPr>
              <a:defRPr>
                <a:solidFill>
                  <a:srgbClr val="065EA9"/>
                </a:solidFill>
              </a:defRPr>
            </a:lvl1pPr>
          </a:lstStyle>
          <a:p>
            <a:r>
              <a:rPr lang="de-DE" dirty="0"/>
              <a:t>&lt;title&gt;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9388706" y="1304925"/>
            <a:ext cx="2443688" cy="1547813"/>
          </a:xfrm>
        </p:spPr>
        <p:txBody>
          <a:bodyPr/>
          <a:lstStyle>
            <a:lvl1pPr algn="ctr">
              <a:defRPr>
                <a:solidFill>
                  <a:srgbClr val="065EA9"/>
                </a:solidFill>
              </a:defRPr>
            </a:lvl1pPr>
          </a:lstStyle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/>
            </a:pPr>
            <a:r>
              <a:rPr lang="de-DE" dirty="0"/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5589240"/>
            <a:ext cx="12192244" cy="126876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de-DE" sz="1600" dirty="0" err="1">
              <a:latin typeface="Verdana" pitchFamily="34" charset="0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idx="13" hasCustomPrompt="1"/>
          </p:nvPr>
        </p:nvSpPr>
        <p:spPr>
          <a:xfrm>
            <a:off x="334964" y="1304925"/>
            <a:ext cx="11514483" cy="3915134"/>
          </a:xfrm>
        </p:spPr>
        <p:txBody>
          <a:bodyPr/>
          <a:lstStyle>
            <a:lvl1pPr marL="0" indent="0">
              <a:buNone/>
              <a:defRPr>
                <a:solidFill>
                  <a:srgbClr val="065EA9"/>
                </a:solidFill>
              </a:defRPr>
            </a:lvl1pPr>
          </a:lstStyle>
          <a:p>
            <a:pPr lvl="0"/>
            <a:r>
              <a:rPr lang="de-DE" dirty="0"/>
              <a:t>Content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 hasCustomPrompt="1"/>
          </p:nvPr>
        </p:nvSpPr>
        <p:spPr>
          <a:xfrm>
            <a:off x="334433" y="299850"/>
            <a:ext cx="8719307" cy="717646"/>
          </a:xfrm>
        </p:spPr>
        <p:txBody>
          <a:bodyPr anchor="ctr" anchorCtr="0"/>
          <a:lstStyle>
            <a:lvl1pPr>
              <a:defRPr>
                <a:solidFill>
                  <a:srgbClr val="065EA9"/>
                </a:solidFill>
              </a:defRPr>
            </a:lvl1pPr>
          </a:lstStyle>
          <a:p>
            <a:r>
              <a:rPr lang="de-DE" dirty="0"/>
              <a:t>&lt;title&gt;</a:t>
            </a:r>
          </a:p>
        </p:txBody>
      </p:sp>
      <p:pic>
        <p:nvPicPr>
          <p:cNvPr id="11" name="Picture 2" descr="Image result for fh burgenland logo">
            <a:extLst>
              <a:ext uri="{FF2B5EF4-FFF2-40B4-BE49-F238E27FC236}">
                <a16:creationId xmlns:a16="http://schemas.microsoft.com/office/drawing/2014/main" id="{596A8C82-E84C-4869-8790-7EFEBEF3F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61" y="126700"/>
            <a:ext cx="1874679" cy="10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idx="1"/>
          </p:nvPr>
        </p:nvSpPr>
        <p:spPr bwMode="auto">
          <a:xfrm>
            <a:off x="334434" y="1312863"/>
            <a:ext cx="11521017" cy="49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334434" y="299850"/>
            <a:ext cx="8731456" cy="717646"/>
          </a:xfrm>
        </p:spPr>
        <p:txBody>
          <a:bodyPr anchor="ctr"/>
          <a:lstStyle>
            <a:lvl1pPr>
              <a:defRPr b="1"/>
            </a:lvl1pPr>
          </a:lstStyle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0" y="6237312"/>
            <a:ext cx="12191999" cy="444698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6" name="Picture 2" descr="Image result for fh burgenland logo">
            <a:extLst>
              <a:ext uri="{FF2B5EF4-FFF2-40B4-BE49-F238E27FC236}">
                <a16:creationId xmlns:a16="http://schemas.microsoft.com/office/drawing/2014/main" id="{732FBEF7-E3BC-479B-9B06-68F1CC96A2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428" y="175990"/>
            <a:ext cx="1942383" cy="9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334434" y="299850"/>
            <a:ext cx="8731456" cy="717646"/>
          </a:xfrm>
        </p:spPr>
        <p:txBody>
          <a:bodyPr anchor="ctr"/>
          <a:lstStyle>
            <a:lvl1pPr>
              <a:defRPr b="1"/>
            </a:lvl1pPr>
          </a:lstStyle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Text Placeholder 14"/>
          <p:cNvSpPr>
            <a:spLocks noGrp="1"/>
          </p:cNvSpPr>
          <p:nvPr>
            <p:ph idx="12"/>
          </p:nvPr>
        </p:nvSpPr>
        <p:spPr bwMode="auto">
          <a:xfrm>
            <a:off x="6276020" y="1312862"/>
            <a:ext cx="5689558" cy="47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idx="13"/>
          </p:nvPr>
        </p:nvSpPr>
        <p:spPr bwMode="auto">
          <a:xfrm>
            <a:off x="334434" y="1312862"/>
            <a:ext cx="5689558" cy="47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3" hasCustomPrompt="1"/>
          </p:nvPr>
        </p:nvSpPr>
        <p:spPr>
          <a:xfrm>
            <a:off x="334964" y="3609020"/>
            <a:ext cx="11514483" cy="2772308"/>
          </a:xfrm>
        </p:spPr>
        <p:txBody>
          <a:bodyPr/>
          <a:lstStyle>
            <a:lvl1pPr marL="0" indent="0">
              <a:buNone/>
              <a:defRPr>
                <a:solidFill>
                  <a:srgbClr val="065EA9"/>
                </a:solidFill>
              </a:defRPr>
            </a:lvl1pPr>
          </a:lstStyle>
          <a:p>
            <a:pPr lvl="0"/>
            <a:r>
              <a:rPr lang="de-DE" dirty="0"/>
              <a:t>Content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 hasCustomPrompt="1"/>
          </p:nvPr>
        </p:nvSpPr>
        <p:spPr>
          <a:xfrm>
            <a:off x="334433" y="2024844"/>
            <a:ext cx="11515014" cy="1332148"/>
          </a:xfrm>
        </p:spPr>
        <p:txBody>
          <a:bodyPr/>
          <a:lstStyle>
            <a:lvl1pPr>
              <a:defRPr>
                <a:solidFill>
                  <a:srgbClr val="065EA9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  <p:pic>
        <p:nvPicPr>
          <p:cNvPr id="7" name="Picture 2" descr="Image result for fh burgenland logo">
            <a:extLst>
              <a:ext uri="{FF2B5EF4-FFF2-40B4-BE49-F238E27FC236}">
                <a16:creationId xmlns:a16="http://schemas.microsoft.com/office/drawing/2014/main" id="{35DF5B1C-F72B-4ED5-9F37-8A36917AF3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61" y="126700"/>
            <a:ext cx="1874679" cy="10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5589240"/>
            <a:ext cx="12192244" cy="126876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de-DE" sz="1600" dirty="0" err="1">
              <a:latin typeface="Verdana" pitchFamily="34" charset="0"/>
            </a:endParaRPr>
          </a:p>
        </p:txBody>
      </p:sp>
      <p:sp>
        <p:nvSpPr>
          <p:cNvPr id="13" name="Textplatzhalter 14"/>
          <p:cNvSpPr>
            <a:spLocks noGrp="1"/>
          </p:cNvSpPr>
          <p:nvPr>
            <p:ph type="body" idx="13" hasCustomPrompt="1"/>
          </p:nvPr>
        </p:nvSpPr>
        <p:spPr>
          <a:xfrm>
            <a:off x="334964" y="3609020"/>
            <a:ext cx="11514483" cy="1651626"/>
          </a:xfrm>
        </p:spPr>
        <p:txBody>
          <a:bodyPr/>
          <a:lstStyle>
            <a:lvl1pPr marL="0" indent="0">
              <a:buNone/>
              <a:defRPr>
                <a:solidFill>
                  <a:srgbClr val="065EA9"/>
                </a:solidFill>
              </a:defRPr>
            </a:lvl1pPr>
          </a:lstStyle>
          <a:p>
            <a:pPr lvl="0"/>
            <a:r>
              <a:rPr lang="de-DE" dirty="0"/>
              <a:t>Content</a:t>
            </a:r>
          </a:p>
        </p:txBody>
      </p:sp>
      <p:sp>
        <p:nvSpPr>
          <p:cNvPr id="14" name="Titel 53"/>
          <p:cNvSpPr>
            <a:spLocks noGrp="1"/>
          </p:cNvSpPr>
          <p:nvPr>
            <p:ph type="title" hasCustomPrompt="1"/>
          </p:nvPr>
        </p:nvSpPr>
        <p:spPr>
          <a:xfrm>
            <a:off x="334433" y="2024844"/>
            <a:ext cx="11515014" cy="1332148"/>
          </a:xfrm>
        </p:spPr>
        <p:txBody>
          <a:bodyPr/>
          <a:lstStyle>
            <a:lvl1pPr>
              <a:defRPr>
                <a:solidFill>
                  <a:srgbClr val="065EA9"/>
                </a:solidFill>
              </a:defRPr>
            </a:lvl1pPr>
          </a:lstStyle>
          <a:p>
            <a:r>
              <a:rPr lang="de-DE" dirty="0"/>
              <a:t>Final Slide</a:t>
            </a:r>
          </a:p>
        </p:txBody>
      </p:sp>
      <p:pic>
        <p:nvPicPr>
          <p:cNvPr id="11" name="Picture 2" descr="Image result for fh burgenland logo">
            <a:extLst>
              <a:ext uri="{FF2B5EF4-FFF2-40B4-BE49-F238E27FC236}">
                <a16:creationId xmlns:a16="http://schemas.microsoft.com/office/drawing/2014/main" id="{C9209F2C-B0D4-45C8-AD27-6754A678BC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61" y="126700"/>
            <a:ext cx="1874679" cy="10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334434" y="299850"/>
            <a:ext cx="8731456" cy="717646"/>
          </a:xfrm>
        </p:spPr>
        <p:txBody>
          <a:bodyPr anchor="ctr"/>
          <a:lstStyle>
            <a:lvl1pPr>
              <a:defRPr b="1"/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33861" y="1262886"/>
            <a:ext cx="2621524" cy="1943100"/>
          </a:xfrm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4"/>
          </p:nvPr>
        </p:nvSpPr>
        <p:spPr>
          <a:xfrm>
            <a:off x="3322942" y="1262886"/>
            <a:ext cx="2621524" cy="1943100"/>
          </a:xfrm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5"/>
          </p:nvPr>
        </p:nvSpPr>
        <p:spPr>
          <a:xfrm>
            <a:off x="6312024" y="1262886"/>
            <a:ext cx="2621524" cy="1943100"/>
          </a:xfrm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6"/>
          </p:nvPr>
        </p:nvSpPr>
        <p:spPr>
          <a:xfrm>
            <a:off x="9233927" y="1262886"/>
            <a:ext cx="2621524" cy="1943100"/>
          </a:xfrm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baseline="0"/>
            </a:lvl1pPr>
          </a:lstStyle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331859" y="1472835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44" name="Bildplatzhalter 5"/>
          <p:cNvSpPr>
            <a:spLocks noGrp="1"/>
          </p:cNvSpPr>
          <p:nvPr>
            <p:ph type="pic" sz="quarter" idx="32"/>
          </p:nvPr>
        </p:nvSpPr>
        <p:spPr>
          <a:xfrm>
            <a:off x="331859" y="2528900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45" name="Bildplatzhalter 5"/>
          <p:cNvSpPr>
            <a:spLocks noGrp="1"/>
          </p:cNvSpPr>
          <p:nvPr>
            <p:ph type="pic" sz="quarter" idx="33"/>
          </p:nvPr>
        </p:nvSpPr>
        <p:spPr>
          <a:xfrm>
            <a:off x="342763" y="3584965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46" name="Bildplatzhalter 5"/>
          <p:cNvSpPr>
            <a:spLocks noGrp="1"/>
          </p:cNvSpPr>
          <p:nvPr>
            <p:ph type="pic" sz="quarter" idx="34"/>
          </p:nvPr>
        </p:nvSpPr>
        <p:spPr>
          <a:xfrm>
            <a:off x="342763" y="4641030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50" name="Bildplatzhalter 5"/>
          <p:cNvSpPr>
            <a:spLocks noGrp="1"/>
          </p:cNvSpPr>
          <p:nvPr>
            <p:ph type="pic" sz="quarter" idx="35"/>
          </p:nvPr>
        </p:nvSpPr>
        <p:spPr>
          <a:xfrm>
            <a:off x="4411223" y="1467108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52" name="Bildplatzhalter 5"/>
          <p:cNvSpPr>
            <a:spLocks noGrp="1"/>
          </p:cNvSpPr>
          <p:nvPr>
            <p:ph type="pic" sz="quarter" idx="36"/>
          </p:nvPr>
        </p:nvSpPr>
        <p:spPr>
          <a:xfrm>
            <a:off x="4411223" y="2523173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53" name="Bildplatzhalter 5"/>
          <p:cNvSpPr>
            <a:spLocks noGrp="1"/>
          </p:cNvSpPr>
          <p:nvPr>
            <p:ph type="pic" sz="quarter" idx="37"/>
          </p:nvPr>
        </p:nvSpPr>
        <p:spPr>
          <a:xfrm>
            <a:off x="4422127" y="3579238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54" name="Bildplatzhalter 5"/>
          <p:cNvSpPr>
            <a:spLocks noGrp="1"/>
          </p:cNvSpPr>
          <p:nvPr>
            <p:ph type="pic" sz="quarter" idx="38"/>
          </p:nvPr>
        </p:nvSpPr>
        <p:spPr>
          <a:xfrm>
            <a:off x="4422127" y="4635303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58" name="Bildplatzhalter 5"/>
          <p:cNvSpPr>
            <a:spLocks noGrp="1"/>
          </p:cNvSpPr>
          <p:nvPr>
            <p:ph type="pic" sz="quarter" idx="39"/>
          </p:nvPr>
        </p:nvSpPr>
        <p:spPr>
          <a:xfrm>
            <a:off x="8436333" y="1468321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60" name="Bildplatzhalter 5"/>
          <p:cNvSpPr>
            <a:spLocks noGrp="1"/>
          </p:cNvSpPr>
          <p:nvPr>
            <p:ph type="pic" sz="quarter" idx="40"/>
          </p:nvPr>
        </p:nvSpPr>
        <p:spPr>
          <a:xfrm>
            <a:off x="8436333" y="2524386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61" name="Bildplatzhalter 5"/>
          <p:cNvSpPr>
            <a:spLocks noGrp="1"/>
          </p:cNvSpPr>
          <p:nvPr>
            <p:ph type="pic" sz="quarter" idx="41"/>
          </p:nvPr>
        </p:nvSpPr>
        <p:spPr>
          <a:xfrm>
            <a:off x="8447237" y="3580451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62" name="Bildplatzhalter 5"/>
          <p:cNvSpPr>
            <a:spLocks noGrp="1"/>
          </p:cNvSpPr>
          <p:nvPr>
            <p:ph type="pic" sz="quarter" idx="42"/>
          </p:nvPr>
        </p:nvSpPr>
        <p:spPr>
          <a:xfrm>
            <a:off x="8447237" y="4636516"/>
            <a:ext cx="1369273" cy="984058"/>
          </a:xfrm>
        </p:spPr>
        <p:txBody>
          <a:bodyPr/>
          <a:lstStyle>
            <a:lvl1pPr>
              <a:defRPr sz="800"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8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334434" y="299850"/>
            <a:ext cx="6841686" cy="71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1</a:t>
            </a:r>
            <a:br>
              <a:rPr lang="de-DE" altLang="de-DE" dirty="0"/>
            </a:br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2</a:t>
            </a:r>
          </a:p>
        </p:txBody>
      </p:sp>
      <p:sp>
        <p:nvSpPr>
          <p:cNvPr id="1031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34434" y="1312863"/>
            <a:ext cx="11521017" cy="49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0" y="6237312"/>
            <a:ext cx="12192000" cy="444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de-DE" dirty="0"/>
              <a:t>© FH-Burgenland 2021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334434" y="6237312"/>
            <a:ext cx="1115583" cy="438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algn="l"/>
            <a:r>
              <a:rPr lang="de-DE" dirty="0"/>
              <a:t>Page </a:t>
            </a:r>
            <a:fld id="{B8053825-9DCD-4547-901E-B1C4BC2121BD}" type="slidenum">
              <a:rPr lang="de-DE" smtClean="0"/>
              <a:pPr algn="l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2" r:id="rId1"/>
    <p:sldLayoutId id="2147485001" r:id="rId2"/>
    <p:sldLayoutId id="2147484995" r:id="rId3"/>
    <p:sldLayoutId id="2147484994" r:id="rId4"/>
    <p:sldLayoutId id="2147485004" r:id="rId5"/>
    <p:sldLayoutId id="2147484996" r:id="rId6"/>
    <p:sldLayoutId id="2147484997" r:id="rId7"/>
    <p:sldLayoutId id="2147484998" r:id="rId8"/>
    <p:sldLayoutId id="2147484999" r:id="rId9"/>
    <p:sldLayoutId id="2147485000" r:id="rId10"/>
    <p:sldLayoutId id="21474850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0" baseline="0">
          <a:solidFill>
            <a:srgbClr val="065EA9"/>
          </a:solidFill>
          <a:latin typeface="Trebuchet MS" charset="0"/>
          <a:ea typeface="Trebuchet MS" charset="0"/>
          <a:cs typeface="Trebuchet M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14A"/>
          </a:solidFill>
          <a:latin typeface="Verdana" pitchFamily="34" charset="0"/>
        </a:defRPr>
      </a:lvl5pPr>
      <a:lvl6pPr marL="45648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297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69456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5944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" charset="2"/>
        <a:buChar char="§"/>
        <a:defRPr sz="20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1pPr>
      <a:lvl2pPr marL="536575" indent="-268288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" charset="2"/>
        <a:buChar char="§"/>
        <a:defRPr sz="20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2pPr>
      <a:lvl3pPr marL="808038" indent="-2667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" charset="2"/>
        <a:buChar char="§"/>
        <a:defRPr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3pPr>
      <a:lvl4pPr marL="1076325" indent="-268288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" charset="2"/>
        <a:buChar char="§"/>
        <a:defRPr sz="16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4pPr>
      <a:lvl5pPr marL="1346200" indent="-268288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" charset="2"/>
        <a:buChar char="§"/>
        <a:defRPr sz="14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5pPr>
      <a:lvl6pPr marL="2054191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6pPr>
      <a:lvl7pPr marL="2510678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67166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3655" indent="-228243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85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70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6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4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435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923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411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899" algn="l" defTabSz="9129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ilia.maksuti@fh-burgenland.a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57D8C8-D189-48E9-8406-C12B3D78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8" y="440668"/>
            <a:ext cx="10154055" cy="5184576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2">
                    <a:lumMod val="25000"/>
                  </a:schemeClr>
                </a:solidFill>
              </a:rPr>
              <a:t>Eclipse Arrowhead</a:t>
            </a:r>
            <a:br>
              <a:rPr lang="en-US" sz="6000" dirty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25000"/>
                  </a:schemeClr>
                </a:solidFill>
              </a:rPr>
              <a:t>Onboarding scenarios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794ADBA-2052-47DB-BEA9-1EC8E931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82499"/>
              </p:ext>
            </p:extLst>
          </p:nvPr>
        </p:nvGraphicFramePr>
        <p:xfrm>
          <a:off x="8400256" y="5737095"/>
          <a:ext cx="3583504" cy="457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8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de-DE" sz="2400" b="1" i="0" dirty="0">
                          <a:solidFill>
                            <a:schemeClr val="accent2">
                              <a:lumMod val="25000"/>
                            </a:schemeClr>
                          </a:solidFill>
                          <a:latin typeface="Trebuchet MS" charset="0"/>
                          <a:ea typeface="Trebuchet MS" charset="0"/>
                          <a:cs typeface="Trebuchet MS" charset="0"/>
                        </a:rPr>
                        <a:t>Mario Zsilak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platzhalter 1">
            <a:extLst>
              <a:ext uri="{FF2B5EF4-FFF2-40B4-BE49-F238E27FC236}">
                <a16:creationId xmlns:a16="http://schemas.microsoft.com/office/drawing/2014/main" id="{E71C890E-4815-4C23-89BA-B6B14D0DCB1D}"/>
              </a:ext>
            </a:extLst>
          </p:cNvPr>
          <p:cNvSpPr txBox="1">
            <a:spLocks/>
          </p:cNvSpPr>
          <p:nvPr/>
        </p:nvSpPr>
        <p:spPr bwMode="auto">
          <a:xfrm>
            <a:off x="335360" y="5618615"/>
            <a:ext cx="4176464" cy="6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None/>
              <a:defRPr sz="2000" b="0" i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536575" indent="-268288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 marL="808038" indent="-2667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 marL="1076325" indent="-268288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 marL="1346200" indent="-268288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charset="2"/>
              <a:buChar char="§"/>
              <a:defRPr sz="1400"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 marL="2054191" indent="-22824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6pPr>
            <a:lvl7pPr marL="2510678" indent="-22824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7pPr>
            <a:lvl8pPr marL="2967166" indent="-22824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8pPr>
            <a:lvl9pPr marL="3423655" indent="-22824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de-DE" sz="1600" b="1" kern="0" dirty="0">
                <a:solidFill>
                  <a:schemeClr val="accent2">
                    <a:lumMod val="25000"/>
                  </a:schemeClr>
                </a:solidFill>
              </a:rPr>
              <a:t>04.03.2021</a:t>
            </a:r>
          </a:p>
          <a:p>
            <a:r>
              <a:rPr lang="de-DE" sz="1600" b="1" kern="0" dirty="0">
                <a:solidFill>
                  <a:schemeClr val="accent2">
                    <a:lumMod val="25000"/>
                  </a:schemeClr>
                </a:solidFill>
              </a:rPr>
              <a:t>Online, Austria</a:t>
            </a:r>
          </a:p>
        </p:txBody>
      </p:sp>
    </p:spTree>
    <p:extLst>
      <p:ext uri="{BB962C8B-B14F-4D97-AF65-F5344CB8AC3E}">
        <p14:creationId xmlns:p14="http://schemas.microsoft.com/office/powerpoint/2010/main" val="49434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llipse 46">
            <a:extLst>
              <a:ext uri="{FF2B5EF4-FFF2-40B4-BE49-F238E27FC236}">
                <a16:creationId xmlns:a16="http://schemas.microsoft.com/office/drawing/2014/main" id="{6D1CCA8F-A8D5-4C35-94D6-E96712E4DB06}"/>
              </a:ext>
            </a:extLst>
          </p:cNvPr>
          <p:cNvSpPr/>
          <p:nvPr/>
        </p:nvSpPr>
        <p:spPr>
          <a:xfrm>
            <a:off x="481771" y="2003140"/>
            <a:ext cx="4524420" cy="4040616"/>
          </a:xfrm>
          <a:prstGeom prst="ellipse">
            <a:avLst/>
          </a:prstGeom>
          <a:solidFill>
            <a:srgbClr val="FFA27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B1AFEE-A683-4F27-A946-8924B1C7687E}"/>
              </a:ext>
            </a:extLst>
          </p:cNvPr>
          <p:cNvSpPr/>
          <p:nvPr/>
        </p:nvSpPr>
        <p:spPr>
          <a:xfrm>
            <a:off x="623392" y="2888940"/>
            <a:ext cx="3636404" cy="3130332"/>
          </a:xfrm>
          <a:prstGeom prst="ellipse">
            <a:avLst/>
          </a:prstGeom>
          <a:solidFill>
            <a:srgbClr val="E9F5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procedure – simplified drawing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2</a:t>
            </a:fld>
            <a:endParaRPr lang="de-DE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733038F-0F6B-4372-A0BF-E8B59B90F0AC}"/>
              </a:ext>
            </a:extLst>
          </p:cNvPr>
          <p:cNvGrpSpPr/>
          <p:nvPr/>
        </p:nvGrpSpPr>
        <p:grpSpPr>
          <a:xfrm>
            <a:off x="4965577" y="830769"/>
            <a:ext cx="914400" cy="1172371"/>
            <a:chOff x="10236460" y="4952024"/>
            <a:chExt cx="914400" cy="1172371"/>
          </a:xfrm>
          <a:solidFill>
            <a:srgbClr val="FFA279"/>
          </a:solidFill>
        </p:grpSpPr>
        <p:pic>
          <p:nvPicPr>
            <p:cNvPr id="40" name="Grafik 39" descr="Smartphone mit einfarbiger Füllung">
              <a:extLst>
                <a:ext uri="{FF2B5EF4-FFF2-40B4-BE49-F238E27FC236}">
                  <a16:creationId xmlns:a16="http://schemas.microsoft.com/office/drawing/2014/main" id="{AA99EABD-9C56-46B3-A0CF-970527900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62B3300-5EE7-4889-90CD-BE68F8DD1F00}"/>
                </a:ext>
              </a:extLst>
            </p:cNvPr>
            <p:cNvSpPr txBox="1"/>
            <p:nvPr/>
          </p:nvSpPr>
          <p:spPr>
            <a:xfrm>
              <a:off x="10295893" y="4952024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6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6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6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6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sp>
        <p:nvSpPr>
          <p:cNvPr id="44" name="Inhaltsplatzhalter 43">
            <a:extLst>
              <a:ext uri="{FF2B5EF4-FFF2-40B4-BE49-F238E27FC236}">
                <a16:creationId xmlns:a16="http://schemas.microsoft.com/office/drawing/2014/main" id="{585F3FD6-D3AE-4401-8D90-786E21FA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07" y="1312863"/>
            <a:ext cx="5567680" cy="4931043"/>
          </a:xfrm>
        </p:spPr>
        <p:txBody>
          <a:bodyPr/>
          <a:lstStyle/>
          <a:p>
            <a:r>
              <a:rPr lang="en-US" dirty="0"/>
              <a:t>Onboarding procedure has logical layers of security</a:t>
            </a:r>
          </a:p>
          <a:p>
            <a:r>
              <a:rPr lang="en-US" dirty="0"/>
              <a:t>Arrowhead services refuse connection of untrusted (i.e. not authenticated) things</a:t>
            </a:r>
          </a:p>
          <a:p>
            <a:r>
              <a:rPr lang="en-US" dirty="0"/>
              <a:t>Outer (orange) layer allows connection from any source</a:t>
            </a:r>
          </a:p>
          <a:p>
            <a:r>
              <a:rPr lang="en-US" dirty="0"/>
              <a:t>Middle (yellow) layer allows connection from onboarding and device certificates</a:t>
            </a:r>
          </a:p>
          <a:p>
            <a:r>
              <a:rPr lang="en-US" dirty="0"/>
              <a:t>Inner (green) layer allows connection from Arrowhead valid certificates</a:t>
            </a:r>
          </a:p>
          <a:p>
            <a:r>
              <a:rPr lang="en-US" dirty="0"/>
              <a:t>Onboarding controller, Device Registry, and System Registry each contact the CA to create a “better” certificate for the untrusted thing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57377DB-C6F1-4F40-A3F2-791A6954143D}"/>
              </a:ext>
            </a:extLst>
          </p:cNvPr>
          <p:cNvSpPr/>
          <p:nvPr/>
        </p:nvSpPr>
        <p:spPr>
          <a:xfrm>
            <a:off x="839416" y="4087550"/>
            <a:ext cx="1933882" cy="175296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US" sz="1600" dirty="0" err="1"/>
          </a:p>
        </p:txBody>
      </p:sp>
      <p:sp>
        <p:nvSpPr>
          <p:cNvPr id="49" name="Flussdiagramm: Prozess 48">
            <a:extLst>
              <a:ext uri="{FF2B5EF4-FFF2-40B4-BE49-F238E27FC236}">
                <a16:creationId xmlns:a16="http://schemas.microsoft.com/office/drawing/2014/main" id="{FE0B019E-E081-4CC1-BA3B-31B70229296A}"/>
              </a:ext>
            </a:extLst>
          </p:cNvPr>
          <p:cNvSpPr/>
          <p:nvPr/>
        </p:nvSpPr>
        <p:spPr>
          <a:xfrm>
            <a:off x="2499617" y="3073885"/>
            <a:ext cx="728259" cy="533126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200" dirty="0"/>
              <a:t>Device Registry</a:t>
            </a:r>
            <a:endParaRPr lang="en-US" sz="1200" dirty="0" err="1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E4C41EC3-D89E-4707-8335-E4B82485B64B}"/>
              </a:ext>
            </a:extLst>
          </p:cNvPr>
          <p:cNvSpPr/>
          <p:nvPr/>
        </p:nvSpPr>
        <p:spPr>
          <a:xfrm>
            <a:off x="3157734" y="3820987"/>
            <a:ext cx="728259" cy="533126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200" dirty="0"/>
              <a:t>System Registry</a:t>
            </a:r>
            <a:endParaRPr lang="en-US" sz="1200" dirty="0" err="1"/>
          </a:p>
        </p:txBody>
      </p:sp>
      <p:sp>
        <p:nvSpPr>
          <p:cNvPr id="52" name="Flussdiagramm: Prozess 51">
            <a:extLst>
              <a:ext uri="{FF2B5EF4-FFF2-40B4-BE49-F238E27FC236}">
                <a16:creationId xmlns:a16="http://schemas.microsoft.com/office/drawing/2014/main" id="{32EF77E3-D5A5-447E-B673-D364461A24D9}"/>
              </a:ext>
            </a:extLst>
          </p:cNvPr>
          <p:cNvSpPr/>
          <p:nvPr/>
        </p:nvSpPr>
        <p:spPr>
          <a:xfrm>
            <a:off x="2743981" y="2264109"/>
            <a:ext cx="962424" cy="533126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200" dirty="0"/>
              <a:t>Onboarding Controller</a:t>
            </a:r>
            <a:endParaRPr lang="en-US" sz="1200" dirty="0" err="1"/>
          </a:p>
        </p:txBody>
      </p:sp>
      <p:sp>
        <p:nvSpPr>
          <p:cNvPr id="53" name="Flussdiagramm: Prozess 52">
            <a:extLst>
              <a:ext uri="{FF2B5EF4-FFF2-40B4-BE49-F238E27FC236}">
                <a16:creationId xmlns:a16="http://schemas.microsoft.com/office/drawing/2014/main" id="{19CFD83A-1B29-486F-A737-C3140DE8901E}"/>
              </a:ext>
            </a:extLst>
          </p:cNvPr>
          <p:cNvSpPr/>
          <p:nvPr/>
        </p:nvSpPr>
        <p:spPr>
          <a:xfrm>
            <a:off x="1535710" y="5030091"/>
            <a:ext cx="728259" cy="533126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200" dirty="0"/>
              <a:t>Service Registry</a:t>
            </a:r>
            <a:endParaRPr lang="en-US" sz="1200" dirty="0" err="1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E12EE262-B5F7-4BE5-814E-BEEB85FC664C}"/>
              </a:ext>
            </a:extLst>
          </p:cNvPr>
          <p:cNvCxnSpPr>
            <a:stCxn id="40" idx="1"/>
            <a:endCxn id="52" idx="0"/>
          </p:cNvCxnSpPr>
          <p:nvPr/>
        </p:nvCxnSpPr>
        <p:spPr>
          <a:xfrm rot="10800000" flipV="1">
            <a:off x="3225193" y="1545939"/>
            <a:ext cx="1740384" cy="71816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8F54374E-0F8E-40D7-A1C2-D994EA6C7F99}"/>
              </a:ext>
            </a:extLst>
          </p:cNvPr>
          <p:cNvCxnSpPr>
            <a:stCxn id="40" idx="2"/>
            <a:endCxn id="49" idx="3"/>
          </p:cNvCxnSpPr>
          <p:nvPr/>
        </p:nvCxnSpPr>
        <p:spPr>
          <a:xfrm rot="5400000">
            <a:off x="3656673" y="1574344"/>
            <a:ext cx="1337308" cy="219490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FF622EDB-6102-41B2-B1F6-3F8E409AA6D1}"/>
              </a:ext>
            </a:extLst>
          </p:cNvPr>
          <p:cNvCxnSpPr>
            <a:stCxn id="40" idx="2"/>
            <a:endCxn id="51" idx="3"/>
          </p:cNvCxnSpPr>
          <p:nvPr/>
        </p:nvCxnSpPr>
        <p:spPr>
          <a:xfrm rot="5400000">
            <a:off x="3612180" y="2276953"/>
            <a:ext cx="2084410" cy="15367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401E7DC-2376-4185-B49C-72F6DB93F779}"/>
              </a:ext>
            </a:extLst>
          </p:cNvPr>
          <p:cNvCxnSpPr>
            <a:stCxn id="40" idx="3"/>
            <a:endCxn id="53" idx="3"/>
          </p:cNvCxnSpPr>
          <p:nvPr/>
        </p:nvCxnSpPr>
        <p:spPr>
          <a:xfrm flipH="1">
            <a:off x="2263969" y="1545940"/>
            <a:ext cx="3616008" cy="3750714"/>
          </a:xfrm>
          <a:prstGeom prst="bentConnector3">
            <a:avLst>
              <a:gd name="adj1" fmla="val -371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C0DCCC8D-39EB-4D0B-BC80-31CA3D1B7919}"/>
              </a:ext>
            </a:extLst>
          </p:cNvPr>
          <p:cNvSpPr/>
          <p:nvPr/>
        </p:nvSpPr>
        <p:spPr>
          <a:xfrm>
            <a:off x="3589322" y="1275467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1</a:t>
            </a:r>
            <a:endParaRPr lang="en-US" sz="1600" dirty="0" err="1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177388CC-DB42-44CC-A61A-6932EDA8CFAC}"/>
              </a:ext>
            </a:extLst>
          </p:cNvPr>
          <p:cNvSpPr/>
          <p:nvPr/>
        </p:nvSpPr>
        <p:spPr>
          <a:xfrm>
            <a:off x="4937259" y="3068245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3</a:t>
            </a:r>
            <a:endParaRPr lang="en-US" sz="1600" dirty="0" err="1"/>
          </a:p>
        </p:txBody>
      </p:sp>
      <p:sp>
        <p:nvSpPr>
          <p:cNvPr id="75" name="Flussdiagramm: Prozess 74">
            <a:extLst>
              <a:ext uri="{FF2B5EF4-FFF2-40B4-BE49-F238E27FC236}">
                <a16:creationId xmlns:a16="http://schemas.microsoft.com/office/drawing/2014/main" id="{1015BD36-5EA0-4423-9FB2-996DAA2489F0}"/>
              </a:ext>
            </a:extLst>
          </p:cNvPr>
          <p:cNvSpPr/>
          <p:nvPr/>
        </p:nvSpPr>
        <p:spPr>
          <a:xfrm>
            <a:off x="1535709" y="4349847"/>
            <a:ext cx="728259" cy="533126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CA</a:t>
            </a:r>
            <a:endParaRPr lang="en-US" sz="1200" dirty="0" err="1"/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9307730-F22B-4B91-ACD0-458AE3EE8325}"/>
              </a:ext>
            </a:extLst>
          </p:cNvPr>
          <p:cNvCxnSpPr>
            <a:cxnSpLocks/>
            <a:stCxn id="52" idx="1"/>
            <a:endCxn id="75" idx="0"/>
          </p:cNvCxnSpPr>
          <p:nvPr/>
        </p:nvCxnSpPr>
        <p:spPr>
          <a:xfrm rot="10800000" flipV="1">
            <a:off x="1899839" y="2530671"/>
            <a:ext cx="844142" cy="18191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8C587F68-ECD0-42E1-8177-8F551DA4BE7F}"/>
              </a:ext>
            </a:extLst>
          </p:cNvPr>
          <p:cNvCxnSpPr>
            <a:cxnSpLocks/>
            <a:stCxn id="49" idx="1"/>
            <a:endCxn id="75" idx="0"/>
          </p:cNvCxnSpPr>
          <p:nvPr/>
        </p:nvCxnSpPr>
        <p:spPr>
          <a:xfrm rot="10800000" flipV="1">
            <a:off x="1899839" y="3340447"/>
            <a:ext cx="599778" cy="100939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B4025BA4-E4C0-4D51-852A-ABDAC428AB3E}"/>
              </a:ext>
            </a:extLst>
          </p:cNvPr>
          <p:cNvCxnSpPr>
            <a:cxnSpLocks/>
            <a:stCxn id="51" idx="1"/>
            <a:endCxn id="75" idx="0"/>
          </p:cNvCxnSpPr>
          <p:nvPr/>
        </p:nvCxnSpPr>
        <p:spPr>
          <a:xfrm rot="10800000" flipV="1">
            <a:off x="1899840" y="4087549"/>
            <a:ext cx="1257895" cy="26229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25F1452F-4281-4996-B175-9C5D474181FD}"/>
              </a:ext>
            </a:extLst>
          </p:cNvPr>
          <p:cNvSpPr/>
          <p:nvPr/>
        </p:nvSpPr>
        <p:spPr>
          <a:xfrm>
            <a:off x="2163786" y="2265954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2</a:t>
            </a:r>
            <a:endParaRPr lang="en-US" sz="1600" dirty="0" err="1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58BFB68-BA39-42C3-BA95-EAB22FA70B48}"/>
              </a:ext>
            </a:extLst>
          </p:cNvPr>
          <p:cNvSpPr/>
          <p:nvPr/>
        </p:nvSpPr>
        <p:spPr>
          <a:xfrm>
            <a:off x="2168459" y="3063152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4</a:t>
            </a:r>
            <a:endParaRPr lang="en-US" sz="1600" dirty="0" err="1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FFA2AAE9-3AEC-4E1B-96EF-36A6B5372AC3}"/>
              </a:ext>
            </a:extLst>
          </p:cNvPr>
          <p:cNvSpPr/>
          <p:nvPr/>
        </p:nvSpPr>
        <p:spPr>
          <a:xfrm>
            <a:off x="5053796" y="3828478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5</a:t>
            </a:r>
            <a:endParaRPr lang="en-US" sz="1600" dirty="0" err="1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EE704262-CE2F-48F4-9E60-BD4323AEAA40}"/>
              </a:ext>
            </a:extLst>
          </p:cNvPr>
          <p:cNvSpPr/>
          <p:nvPr/>
        </p:nvSpPr>
        <p:spPr>
          <a:xfrm>
            <a:off x="2461440" y="3812530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6</a:t>
            </a:r>
            <a:endParaRPr lang="en-US" sz="1600" dirty="0" err="1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B400B284-A69E-4A75-A165-7FCF1B3F82A3}"/>
              </a:ext>
            </a:extLst>
          </p:cNvPr>
          <p:cNvSpPr/>
          <p:nvPr/>
        </p:nvSpPr>
        <p:spPr>
          <a:xfrm>
            <a:off x="5456497" y="5019965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7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3394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cloud implementation – simplified drawing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© FH-Burgenland 2021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3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C426A2A-79CF-4EAC-BD9F-46BBE14E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9548" y="1312863"/>
            <a:ext cx="4153777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6176D5A-FA32-4755-AC85-36CEE5CC9E4F}"/>
              </a:ext>
            </a:extLst>
          </p:cNvPr>
          <p:cNvGrpSpPr/>
          <p:nvPr/>
        </p:nvGrpSpPr>
        <p:grpSpPr>
          <a:xfrm>
            <a:off x="4979876" y="874488"/>
            <a:ext cx="5940660" cy="4930776"/>
            <a:chOff x="4979876" y="874488"/>
            <a:chExt cx="5940660" cy="4930776"/>
          </a:xfrm>
        </p:grpSpPr>
        <p:sp>
          <p:nvSpPr>
            <p:cNvPr id="14" name="Wolke 13">
              <a:extLst>
                <a:ext uri="{FF2B5EF4-FFF2-40B4-BE49-F238E27FC236}">
                  <a16:creationId xmlns:a16="http://schemas.microsoft.com/office/drawing/2014/main" id="{3C7C473B-BF7C-44E0-9DB4-C7DAC164CFF2}"/>
                </a:ext>
              </a:extLst>
            </p:cNvPr>
            <p:cNvSpPr/>
            <p:nvPr/>
          </p:nvSpPr>
          <p:spPr>
            <a:xfrm>
              <a:off x="4979876" y="874488"/>
              <a:ext cx="5940660" cy="4930776"/>
            </a:xfrm>
            <a:prstGeom prst="cloud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441680-BAD6-46B8-BDBB-4C7CB592D540}"/>
                </a:ext>
              </a:extLst>
            </p:cNvPr>
            <p:cNvSpPr/>
            <p:nvPr/>
          </p:nvSpPr>
          <p:spPr>
            <a:xfrm>
              <a:off x="5591944" y="1304000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Internal Network</a:t>
              </a:r>
              <a:endParaRPr lang="en-US" sz="1600" dirty="0" err="1"/>
            </a:p>
          </p:txBody>
        </p:sp>
        <p:sp>
          <p:nvSpPr>
            <p:cNvPr id="13" name="Rechteck: abgeschrägt 12">
              <a:extLst>
                <a:ext uri="{FF2B5EF4-FFF2-40B4-BE49-F238E27FC236}">
                  <a16:creationId xmlns:a16="http://schemas.microsoft.com/office/drawing/2014/main" id="{00895014-9A38-4049-BF5A-53CD29DE1556}"/>
                </a:ext>
              </a:extLst>
            </p:cNvPr>
            <p:cNvSpPr/>
            <p:nvPr/>
          </p:nvSpPr>
          <p:spPr>
            <a:xfrm>
              <a:off x="9375942" y="2924180"/>
              <a:ext cx="1436582" cy="1116888"/>
            </a:xfrm>
            <a:prstGeom prst="bevel">
              <a:avLst>
                <a:gd name="adj" fmla="val 753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Router / Firewall</a:t>
              </a:r>
              <a:endParaRPr lang="en-US" sz="1600" dirty="0" err="1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5CFF487-333E-4E57-B2A8-09C794D20A18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7680176" y="2114090"/>
              <a:ext cx="12700" cy="2359026"/>
            </a:xfrm>
            <a:prstGeom prst="bentConnector4">
              <a:avLst>
                <a:gd name="adj1" fmla="val 3973591"/>
                <a:gd name="adj2" fmla="val 10008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38E989B-985E-4F88-951D-FFBC4B6C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232" y="3176972"/>
              <a:ext cx="11917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2188EA90-0784-4FE6-B5DA-0E6F035FA2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49602" y="3789038"/>
              <a:ext cx="1926340" cy="122413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BCE77C9-946D-4C70-A62F-6B2EF10F0ECF}"/>
                </a:ext>
              </a:extLst>
            </p:cNvPr>
            <p:cNvSpPr/>
            <p:nvPr/>
          </p:nvSpPr>
          <p:spPr>
            <a:xfrm>
              <a:off x="5591944" y="4041068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DMZ Network</a:t>
              </a:r>
              <a:endParaRPr lang="en-US" sz="1600" dirty="0" err="1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4BF6CD8-E126-4020-B97F-731D560B3A29}"/>
              </a:ext>
            </a:extLst>
          </p:cNvPr>
          <p:cNvGrpSpPr/>
          <p:nvPr/>
        </p:nvGrpSpPr>
        <p:grpSpPr>
          <a:xfrm>
            <a:off x="10006136" y="5247138"/>
            <a:ext cx="914400" cy="1284911"/>
            <a:chOff x="10236460" y="5209995"/>
            <a:chExt cx="914400" cy="1284911"/>
          </a:xfrm>
        </p:grpSpPr>
        <p:pic>
          <p:nvPicPr>
            <p:cNvPr id="34" name="Grafik 33" descr="Smartphone mit einfarbiger Füllung">
              <a:extLst>
                <a:ext uri="{FF2B5EF4-FFF2-40B4-BE49-F238E27FC236}">
                  <a16:creationId xmlns:a16="http://schemas.microsoft.com/office/drawing/2014/main" id="{0A9CDFD0-1263-4F6A-9088-70850C352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889E471-46CD-4003-B12F-F5EA15F17C2E}"/>
                </a:ext>
              </a:extLst>
            </p:cNvPr>
            <p:cNvSpPr txBox="1"/>
            <p:nvPr/>
          </p:nvSpPr>
          <p:spPr>
            <a:xfrm>
              <a:off x="10276329" y="605020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600" dirty="0">
                  <a:solidFill>
                    <a:schemeClr val="accent3"/>
                  </a:solidFill>
                  <a:latin typeface="Verdana" pitchFamily="34" charset="0"/>
                </a:rPr>
                <a:t>Trusted</a:t>
              </a:r>
              <a:r>
                <a:rPr lang="de-AT" sz="16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6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6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sp>
        <p:nvSpPr>
          <p:cNvPr id="36" name="Flussdiagramm: Prozess 35">
            <a:extLst>
              <a:ext uri="{FF2B5EF4-FFF2-40B4-BE49-F238E27FC236}">
                <a16:creationId xmlns:a16="http://schemas.microsoft.com/office/drawing/2014/main" id="{6621DA46-CD19-4C0B-9C22-764D2A0479F2}"/>
              </a:ext>
            </a:extLst>
          </p:cNvPr>
          <p:cNvSpPr/>
          <p:nvPr/>
        </p:nvSpPr>
        <p:spPr>
          <a:xfrm>
            <a:off x="8473923" y="5821298"/>
            <a:ext cx="1183933" cy="720843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Onboarding Controller</a:t>
            </a:r>
            <a:endParaRPr lang="en-US" sz="1600" dirty="0" err="1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733038F-0F6B-4372-A0BF-E8B59B90F0AC}"/>
              </a:ext>
            </a:extLst>
          </p:cNvPr>
          <p:cNvGrpSpPr/>
          <p:nvPr/>
        </p:nvGrpSpPr>
        <p:grpSpPr>
          <a:xfrm>
            <a:off x="11081071" y="5247138"/>
            <a:ext cx="914400" cy="1284911"/>
            <a:chOff x="10236460" y="5209995"/>
            <a:chExt cx="914400" cy="1284911"/>
          </a:xfrm>
          <a:solidFill>
            <a:srgbClr val="FFA279"/>
          </a:solidFill>
        </p:grpSpPr>
        <p:pic>
          <p:nvPicPr>
            <p:cNvPr id="40" name="Grafik 39" descr="Smartphone mit einfarbiger Füllung">
              <a:extLst>
                <a:ext uri="{FF2B5EF4-FFF2-40B4-BE49-F238E27FC236}">
                  <a16:creationId xmlns:a16="http://schemas.microsoft.com/office/drawing/2014/main" id="{AA99EABD-9C56-46B3-A0CF-970527900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62B3300-5EE7-4889-90CD-BE68F8DD1F00}"/>
                </a:ext>
              </a:extLst>
            </p:cNvPr>
            <p:cNvSpPr txBox="1"/>
            <p:nvPr/>
          </p:nvSpPr>
          <p:spPr>
            <a:xfrm>
              <a:off x="10277074" y="605020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6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6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6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6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5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Trusted and untrusted things connect to internal network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4</a:t>
            </a:fld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6176D5A-FA32-4755-AC85-36CEE5CC9E4F}"/>
              </a:ext>
            </a:extLst>
          </p:cNvPr>
          <p:cNvGrpSpPr/>
          <p:nvPr/>
        </p:nvGrpSpPr>
        <p:grpSpPr>
          <a:xfrm>
            <a:off x="346266" y="1395861"/>
            <a:ext cx="5940660" cy="4930776"/>
            <a:chOff x="4979876" y="874488"/>
            <a:chExt cx="5940660" cy="4930776"/>
          </a:xfrm>
        </p:grpSpPr>
        <p:sp>
          <p:nvSpPr>
            <p:cNvPr id="14" name="Wolke 13">
              <a:extLst>
                <a:ext uri="{FF2B5EF4-FFF2-40B4-BE49-F238E27FC236}">
                  <a16:creationId xmlns:a16="http://schemas.microsoft.com/office/drawing/2014/main" id="{3C7C473B-BF7C-44E0-9DB4-C7DAC164CFF2}"/>
                </a:ext>
              </a:extLst>
            </p:cNvPr>
            <p:cNvSpPr/>
            <p:nvPr/>
          </p:nvSpPr>
          <p:spPr>
            <a:xfrm>
              <a:off x="4979876" y="874488"/>
              <a:ext cx="5940660" cy="4930776"/>
            </a:xfrm>
            <a:prstGeom prst="cloud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441680-BAD6-46B8-BDBB-4C7CB592D540}"/>
                </a:ext>
              </a:extLst>
            </p:cNvPr>
            <p:cNvSpPr/>
            <p:nvPr/>
          </p:nvSpPr>
          <p:spPr>
            <a:xfrm>
              <a:off x="5591944" y="1304000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Internal Network</a:t>
              </a:r>
              <a:endParaRPr lang="en-US" sz="1600" dirty="0" err="1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5CFF487-333E-4E57-B2A8-09C794D20A18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7680176" y="2114090"/>
              <a:ext cx="12700" cy="2359026"/>
            </a:xfrm>
            <a:prstGeom prst="bentConnector4">
              <a:avLst>
                <a:gd name="adj1" fmla="val 3973591"/>
                <a:gd name="adj2" fmla="val 10008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38E989B-985E-4F88-951D-FFBC4B6C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232" y="3176972"/>
              <a:ext cx="97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2188EA90-0784-4FE6-B5DA-0E6F035FA2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49602" y="3789038"/>
              <a:ext cx="1706328" cy="1224137"/>
            </a:xfrm>
            <a:prstGeom prst="bentConnector3">
              <a:avLst>
                <a:gd name="adj1" fmla="val 4392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BCE77C9-946D-4C70-A62F-6B2EF10F0ECF}"/>
                </a:ext>
              </a:extLst>
            </p:cNvPr>
            <p:cNvSpPr/>
            <p:nvPr/>
          </p:nvSpPr>
          <p:spPr>
            <a:xfrm>
              <a:off x="5591944" y="4041068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DMZ Network</a:t>
              </a:r>
              <a:endParaRPr lang="en-US" sz="1600" dirty="0" err="1"/>
            </a:p>
          </p:txBody>
        </p:sp>
      </p:grp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48A5DA-1700-439E-88AD-F721AE3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28" y="1312863"/>
            <a:ext cx="5370924" cy="4931043"/>
          </a:xfrm>
        </p:spPr>
        <p:txBody>
          <a:bodyPr/>
          <a:lstStyle/>
          <a:p>
            <a:r>
              <a:rPr lang="en-US" dirty="0"/>
              <a:t>Trusted things, i.e. systems with valid Arrowhead certificate, may use systems and services of the local cloud</a:t>
            </a:r>
          </a:p>
          <a:p>
            <a:r>
              <a:rPr lang="en-US" dirty="0"/>
              <a:t>Untrusted things need to contact the onboarding controller and perform the onboarding procedure to become trusted</a:t>
            </a:r>
          </a:p>
          <a:p>
            <a:r>
              <a:rPr lang="en-US" dirty="0"/>
              <a:t>Untrusted things cannot use any other system or service because they lack authentication</a:t>
            </a:r>
          </a:p>
          <a:p>
            <a:r>
              <a:rPr lang="en-US" dirty="0"/>
              <a:t>Trusted things may become untrusted when, for example, their certificate expiries</a:t>
            </a:r>
          </a:p>
          <a:p>
            <a:r>
              <a:rPr lang="en-US" dirty="0"/>
              <a:t>Onboarding Controller contains an interface which accepts connections from untrusted things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0DBB58B-9CC5-4923-90FD-DB7021C53B77}"/>
              </a:ext>
            </a:extLst>
          </p:cNvPr>
          <p:cNvGrpSpPr/>
          <p:nvPr/>
        </p:nvGrpSpPr>
        <p:grpSpPr>
          <a:xfrm>
            <a:off x="1092542" y="2738681"/>
            <a:ext cx="687927" cy="788003"/>
            <a:chOff x="10236460" y="5209995"/>
            <a:chExt cx="914400" cy="914400"/>
          </a:xfrm>
        </p:grpSpPr>
        <p:pic>
          <p:nvPicPr>
            <p:cNvPr id="20" name="Grafik 19" descr="Smartphone mit einfarbiger Füllung">
              <a:extLst>
                <a:ext uri="{FF2B5EF4-FFF2-40B4-BE49-F238E27FC236}">
                  <a16:creationId xmlns:a16="http://schemas.microsoft.com/office/drawing/2014/main" id="{9C6D089F-14B7-4B9C-B151-1CFB2305A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0670748-EF66-4065-81FD-C5816F2DEAE0}"/>
                </a:ext>
              </a:extLst>
            </p:cNvPr>
            <p:cNvSpPr txBox="1"/>
            <p:nvPr/>
          </p:nvSpPr>
          <p:spPr>
            <a:xfrm>
              <a:off x="10300536" y="5388229"/>
              <a:ext cx="795537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3697621-0EB6-4B45-9C1E-1DFB5BA673F7}"/>
              </a:ext>
            </a:extLst>
          </p:cNvPr>
          <p:cNvGrpSpPr/>
          <p:nvPr/>
        </p:nvGrpSpPr>
        <p:grpSpPr>
          <a:xfrm>
            <a:off x="1777818" y="2729717"/>
            <a:ext cx="782341" cy="788004"/>
            <a:chOff x="10236460" y="5209995"/>
            <a:chExt cx="914400" cy="914400"/>
          </a:xfrm>
          <a:solidFill>
            <a:srgbClr val="FFA279"/>
          </a:solidFill>
        </p:grpSpPr>
        <p:pic>
          <p:nvPicPr>
            <p:cNvPr id="25" name="Grafik 24" descr="Smartphone mit einfarbiger Füllung">
              <a:extLst>
                <a:ext uri="{FF2B5EF4-FFF2-40B4-BE49-F238E27FC236}">
                  <a16:creationId xmlns:a16="http://schemas.microsoft.com/office/drawing/2014/main" id="{B6B83175-3D0E-413C-9F1C-B7E2CB55A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CFA50A3-6C2F-4B43-8B04-955CC55419FA}"/>
                </a:ext>
              </a:extLst>
            </p:cNvPr>
            <p:cNvSpPr txBox="1"/>
            <p:nvPr/>
          </p:nvSpPr>
          <p:spPr>
            <a:xfrm>
              <a:off x="10295892" y="545524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FBB714F2-1DF0-4737-A4EC-A5F0F7259395}"/>
              </a:ext>
            </a:extLst>
          </p:cNvPr>
          <p:cNvCxnSpPr>
            <a:cxnSpLocks/>
            <a:stCxn id="25" idx="3"/>
            <a:endCxn id="23" idx="2"/>
          </p:cNvCxnSpPr>
          <p:nvPr/>
        </p:nvCxnSpPr>
        <p:spPr>
          <a:xfrm flipV="1">
            <a:off x="2560159" y="2478600"/>
            <a:ext cx="275451" cy="645119"/>
          </a:xfrm>
          <a:prstGeom prst="bentConnector2">
            <a:avLst/>
          </a:prstGeom>
          <a:ln w="25400">
            <a:solidFill>
              <a:srgbClr val="FFA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4080150A-FE42-4054-902C-D4A5BDD90237}"/>
              </a:ext>
            </a:extLst>
          </p:cNvPr>
          <p:cNvSpPr/>
          <p:nvPr/>
        </p:nvSpPr>
        <p:spPr>
          <a:xfrm>
            <a:off x="2405241" y="1974543"/>
            <a:ext cx="860737" cy="504057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Onboarding Controller</a:t>
            </a:r>
            <a:endParaRPr lang="en-US" sz="1000" dirty="0" err="1"/>
          </a:p>
        </p:txBody>
      </p:sp>
      <p:sp>
        <p:nvSpPr>
          <p:cNvPr id="42" name="Rechteck: abgeschrägt 41">
            <a:extLst>
              <a:ext uri="{FF2B5EF4-FFF2-40B4-BE49-F238E27FC236}">
                <a16:creationId xmlns:a16="http://schemas.microsoft.com/office/drawing/2014/main" id="{55961CF2-411F-4A95-8DCE-B8BA188CD08F}"/>
              </a:ext>
            </a:extLst>
          </p:cNvPr>
          <p:cNvSpPr/>
          <p:nvPr/>
        </p:nvSpPr>
        <p:spPr>
          <a:xfrm>
            <a:off x="4522320" y="3445553"/>
            <a:ext cx="1501262" cy="1116888"/>
          </a:xfrm>
          <a:prstGeom prst="bevel">
            <a:avLst>
              <a:gd name="adj" fmla="val 75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Router / Firewall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96474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Trusted things connect to internal network, untrusted things connect to DMZ network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6176D5A-FA32-4755-AC85-36CEE5CC9E4F}"/>
              </a:ext>
            </a:extLst>
          </p:cNvPr>
          <p:cNvGrpSpPr/>
          <p:nvPr/>
        </p:nvGrpSpPr>
        <p:grpSpPr>
          <a:xfrm>
            <a:off x="346266" y="1395861"/>
            <a:ext cx="5940660" cy="4930776"/>
            <a:chOff x="4979876" y="874488"/>
            <a:chExt cx="5940660" cy="4930776"/>
          </a:xfrm>
        </p:grpSpPr>
        <p:sp>
          <p:nvSpPr>
            <p:cNvPr id="14" name="Wolke 13">
              <a:extLst>
                <a:ext uri="{FF2B5EF4-FFF2-40B4-BE49-F238E27FC236}">
                  <a16:creationId xmlns:a16="http://schemas.microsoft.com/office/drawing/2014/main" id="{3C7C473B-BF7C-44E0-9DB4-C7DAC164CFF2}"/>
                </a:ext>
              </a:extLst>
            </p:cNvPr>
            <p:cNvSpPr/>
            <p:nvPr/>
          </p:nvSpPr>
          <p:spPr>
            <a:xfrm>
              <a:off x="4979876" y="874488"/>
              <a:ext cx="5940660" cy="4930776"/>
            </a:xfrm>
            <a:prstGeom prst="cloud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441680-BAD6-46B8-BDBB-4C7CB592D540}"/>
                </a:ext>
              </a:extLst>
            </p:cNvPr>
            <p:cNvSpPr/>
            <p:nvPr/>
          </p:nvSpPr>
          <p:spPr>
            <a:xfrm>
              <a:off x="5591944" y="1304000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Internal Network</a:t>
              </a:r>
            </a:p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5CFF487-333E-4E57-B2A8-09C794D20A18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7680176" y="2114090"/>
              <a:ext cx="12700" cy="2359026"/>
            </a:xfrm>
            <a:prstGeom prst="bentConnector4">
              <a:avLst>
                <a:gd name="adj1" fmla="val 3973591"/>
                <a:gd name="adj2" fmla="val 10008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38E989B-985E-4F88-951D-FFBC4B6C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232" y="3176972"/>
              <a:ext cx="97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2188EA90-0784-4FE6-B5DA-0E6F035FA2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49602" y="3789038"/>
              <a:ext cx="1706328" cy="1224137"/>
            </a:xfrm>
            <a:prstGeom prst="bentConnector3">
              <a:avLst>
                <a:gd name="adj1" fmla="val 4502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BCE77C9-946D-4C70-A62F-6B2EF10F0ECF}"/>
                </a:ext>
              </a:extLst>
            </p:cNvPr>
            <p:cNvSpPr/>
            <p:nvPr/>
          </p:nvSpPr>
          <p:spPr>
            <a:xfrm>
              <a:off x="5591944" y="4041068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DMZ Network</a:t>
              </a:r>
              <a:endParaRPr lang="en-US" sz="1600" dirty="0" err="1"/>
            </a:p>
          </p:txBody>
        </p:sp>
      </p:grp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48A5DA-1700-439E-88AD-F721AE3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28" y="1312863"/>
            <a:ext cx="5370924" cy="4931043"/>
          </a:xfrm>
        </p:spPr>
        <p:txBody>
          <a:bodyPr/>
          <a:lstStyle/>
          <a:p>
            <a:r>
              <a:rPr lang="en-US" dirty="0"/>
              <a:t>Trusted things, i.e. systems with valid Arrowhead certificate, may use systems and services of the local cloud</a:t>
            </a:r>
          </a:p>
          <a:p>
            <a:r>
              <a:rPr lang="en-US" dirty="0"/>
              <a:t>Untrusted things need to contact the onboarding controller and perform the onboarding procedure to become trusted</a:t>
            </a:r>
          </a:p>
          <a:p>
            <a:r>
              <a:rPr lang="en-US" dirty="0"/>
              <a:t>Newly trusted (onboarding) things may (physically) get disconnected from the DMZ and moved to the internal network</a:t>
            </a:r>
          </a:p>
          <a:p>
            <a:r>
              <a:rPr lang="en-US" dirty="0"/>
              <a:t>Trusted things may become untrusted when, for example, their certificate expiries</a:t>
            </a:r>
          </a:p>
          <a:p>
            <a:r>
              <a:rPr lang="en-US" dirty="0"/>
              <a:t>Newly untrusted (offboarding, expired) things must be disconnected physically from the internal network</a:t>
            </a:r>
          </a:p>
        </p:txBody>
      </p: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4080150A-FE42-4054-902C-D4A5BDD90237}"/>
              </a:ext>
            </a:extLst>
          </p:cNvPr>
          <p:cNvSpPr/>
          <p:nvPr/>
        </p:nvSpPr>
        <p:spPr>
          <a:xfrm>
            <a:off x="2379240" y="5755276"/>
            <a:ext cx="860737" cy="504057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Onboarding Controller</a:t>
            </a:r>
            <a:endParaRPr lang="en-US" sz="1000" dirty="0" err="1"/>
          </a:p>
        </p:txBody>
      </p:sp>
      <p:sp>
        <p:nvSpPr>
          <p:cNvPr id="28" name="Rechteck: abgeschrägt 27">
            <a:extLst>
              <a:ext uri="{FF2B5EF4-FFF2-40B4-BE49-F238E27FC236}">
                <a16:creationId xmlns:a16="http://schemas.microsoft.com/office/drawing/2014/main" id="{1DA77E5E-AE25-4684-B7C9-E241472C887E}"/>
              </a:ext>
            </a:extLst>
          </p:cNvPr>
          <p:cNvSpPr/>
          <p:nvPr/>
        </p:nvSpPr>
        <p:spPr>
          <a:xfrm>
            <a:off x="4522320" y="3445553"/>
            <a:ext cx="1501262" cy="1116888"/>
          </a:xfrm>
          <a:prstGeom prst="bevel">
            <a:avLst>
              <a:gd name="adj" fmla="val 75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Router / Firewall</a:t>
            </a:r>
            <a:endParaRPr lang="en-US" sz="1600" dirty="0" err="1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1551D28-9ABE-416E-8620-7D062951836E}"/>
              </a:ext>
            </a:extLst>
          </p:cNvPr>
          <p:cNvGrpSpPr/>
          <p:nvPr/>
        </p:nvGrpSpPr>
        <p:grpSpPr>
          <a:xfrm>
            <a:off x="1092542" y="2738681"/>
            <a:ext cx="687927" cy="788003"/>
            <a:chOff x="10236460" y="5209995"/>
            <a:chExt cx="914400" cy="914400"/>
          </a:xfrm>
        </p:grpSpPr>
        <p:pic>
          <p:nvPicPr>
            <p:cNvPr id="33" name="Grafik 32" descr="Smartphone mit einfarbiger Füllung">
              <a:extLst>
                <a:ext uri="{FF2B5EF4-FFF2-40B4-BE49-F238E27FC236}">
                  <a16:creationId xmlns:a16="http://schemas.microsoft.com/office/drawing/2014/main" id="{3D4B33E4-F493-4B98-B091-EC27184F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C39C786-62B5-404A-964A-3D805DA9A2D5}"/>
                </a:ext>
              </a:extLst>
            </p:cNvPr>
            <p:cNvSpPr txBox="1"/>
            <p:nvPr/>
          </p:nvSpPr>
          <p:spPr>
            <a:xfrm>
              <a:off x="10300536" y="5388229"/>
              <a:ext cx="795537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sp>
        <p:nvSpPr>
          <p:cNvPr id="40" name="Ellipse 39">
            <a:extLst>
              <a:ext uri="{FF2B5EF4-FFF2-40B4-BE49-F238E27FC236}">
                <a16:creationId xmlns:a16="http://schemas.microsoft.com/office/drawing/2014/main" id="{93106E2C-D78C-45D5-AAD9-4383FD92B02C}"/>
              </a:ext>
            </a:extLst>
          </p:cNvPr>
          <p:cNvSpPr/>
          <p:nvPr/>
        </p:nvSpPr>
        <p:spPr>
          <a:xfrm>
            <a:off x="5149957" y="5059379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1</a:t>
            </a:r>
            <a:endParaRPr lang="en-US" sz="1600" dirty="0" err="1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37F81E4-B71E-4167-9A36-3150C17E26B1}"/>
              </a:ext>
            </a:extLst>
          </p:cNvPr>
          <p:cNvSpPr/>
          <p:nvPr/>
        </p:nvSpPr>
        <p:spPr>
          <a:xfrm>
            <a:off x="1187971" y="3295688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2</a:t>
            </a:r>
            <a:endParaRPr lang="en-US" sz="1600" dirty="0" err="1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14A523B9-F997-4CD7-A761-6D612055945E}"/>
              </a:ext>
            </a:extLst>
          </p:cNvPr>
          <p:cNvSpPr/>
          <p:nvPr/>
        </p:nvSpPr>
        <p:spPr>
          <a:xfrm>
            <a:off x="3849259" y="1620351"/>
            <a:ext cx="1737294" cy="121891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en-US" sz="1600" dirty="0"/>
              <a:t>Isolated Network</a:t>
            </a:r>
          </a:p>
          <a:p>
            <a:pPr algn="ctr">
              <a:buClr>
                <a:srgbClr val="E30034"/>
              </a:buClr>
            </a:pPr>
            <a:endParaRPr lang="en-US" sz="1600" dirty="0" err="1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1E264BC2-6DFC-4E21-985D-C79FED45BF82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4692287" y="2864888"/>
            <a:ext cx="606283" cy="5550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E3AE1C6-BBA5-41F1-98C1-5E6B19B58637}"/>
              </a:ext>
            </a:extLst>
          </p:cNvPr>
          <p:cNvGrpSpPr/>
          <p:nvPr/>
        </p:nvGrpSpPr>
        <p:grpSpPr>
          <a:xfrm>
            <a:off x="5119765" y="2344678"/>
            <a:ext cx="782341" cy="788004"/>
            <a:chOff x="10236460" y="5209995"/>
            <a:chExt cx="914400" cy="914400"/>
          </a:xfrm>
          <a:solidFill>
            <a:srgbClr val="FFA279"/>
          </a:solidFill>
        </p:grpSpPr>
        <p:pic>
          <p:nvPicPr>
            <p:cNvPr id="36" name="Grafik 35" descr="Smartphone mit einfarbiger Füllung">
              <a:extLst>
                <a:ext uri="{FF2B5EF4-FFF2-40B4-BE49-F238E27FC236}">
                  <a16:creationId xmlns:a16="http://schemas.microsoft.com/office/drawing/2014/main" id="{45E68463-F291-40D5-9205-850FE0B1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01BE319-9440-4D31-A64F-8D732F6C9CB8}"/>
                </a:ext>
              </a:extLst>
            </p:cNvPr>
            <p:cNvSpPr txBox="1"/>
            <p:nvPr/>
          </p:nvSpPr>
          <p:spPr>
            <a:xfrm>
              <a:off x="10295892" y="545524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FBB714F2-1DF0-4737-A4EC-A5F0F7259395}"/>
              </a:ext>
            </a:extLst>
          </p:cNvPr>
          <p:cNvCxnSpPr>
            <a:cxnSpLocks/>
            <a:stCxn id="36" idx="2"/>
            <a:endCxn id="23" idx="3"/>
          </p:cNvCxnSpPr>
          <p:nvPr/>
        </p:nvCxnSpPr>
        <p:spPr>
          <a:xfrm rot="5400000">
            <a:off x="2938146" y="3434514"/>
            <a:ext cx="2874623" cy="2270959"/>
          </a:xfrm>
          <a:prstGeom prst="bentConnector2">
            <a:avLst/>
          </a:prstGeom>
          <a:ln w="25400">
            <a:solidFill>
              <a:srgbClr val="FFA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Trusted things connect to internal network, untrusted things connect to DMZ network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6</a:t>
            </a:fld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6176D5A-FA32-4755-AC85-36CEE5CC9E4F}"/>
              </a:ext>
            </a:extLst>
          </p:cNvPr>
          <p:cNvGrpSpPr/>
          <p:nvPr/>
        </p:nvGrpSpPr>
        <p:grpSpPr>
          <a:xfrm>
            <a:off x="346266" y="1395861"/>
            <a:ext cx="5940660" cy="4930776"/>
            <a:chOff x="4979876" y="874488"/>
            <a:chExt cx="5940660" cy="4930776"/>
          </a:xfrm>
        </p:grpSpPr>
        <p:sp>
          <p:nvSpPr>
            <p:cNvPr id="14" name="Wolke 13">
              <a:extLst>
                <a:ext uri="{FF2B5EF4-FFF2-40B4-BE49-F238E27FC236}">
                  <a16:creationId xmlns:a16="http://schemas.microsoft.com/office/drawing/2014/main" id="{3C7C473B-BF7C-44E0-9DB4-C7DAC164CFF2}"/>
                </a:ext>
              </a:extLst>
            </p:cNvPr>
            <p:cNvSpPr/>
            <p:nvPr/>
          </p:nvSpPr>
          <p:spPr>
            <a:xfrm>
              <a:off x="4979876" y="874488"/>
              <a:ext cx="5940660" cy="4930776"/>
            </a:xfrm>
            <a:prstGeom prst="cloud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441680-BAD6-46B8-BDBB-4C7CB592D540}"/>
                </a:ext>
              </a:extLst>
            </p:cNvPr>
            <p:cNvSpPr/>
            <p:nvPr/>
          </p:nvSpPr>
          <p:spPr>
            <a:xfrm>
              <a:off x="5591944" y="1304000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Internal Network</a:t>
              </a:r>
            </a:p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3" name="Rechteck: abgeschrägt 12">
              <a:extLst>
                <a:ext uri="{FF2B5EF4-FFF2-40B4-BE49-F238E27FC236}">
                  <a16:creationId xmlns:a16="http://schemas.microsoft.com/office/drawing/2014/main" id="{00895014-9A38-4049-BF5A-53CD29DE1556}"/>
                </a:ext>
              </a:extLst>
            </p:cNvPr>
            <p:cNvSpPr/>
            <p:nvPr/>
          </p:nvSpPr>
          <p:spPr>
            <a:xfrm>
              <a:off x="9155930" y="2924180"/>
              <a:ext cx="1501262" cy="1116888"/>
            </a:xfrm>
            <a:prstGeom prst="bevel">
              <a:avLst>
                <a:gd name="adj" fmla="val 753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Router / Firewall</a:t>
              </a:r>
              <a:endParaRPr lang="en-US" sz="1600" dirty="0" err="1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5CFF487-333E-4E57-B2A8-09C794D20A18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7680176" y="2114090"/>
              <a:ext cx="12700" cy="2359026"/>
            </a:xfrm>
            <a:prstGeom prst="bentConnector4">
              <a:avLst>
                <a:gd name="adj1" fmla="val 3973591"/>
                <a:gd name="adj2" fmla="val 10008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38E989B-985E-4F88-951D-FFBC4B6C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232" y="3176972"/>
              <a:ext cx="97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2188EA90-0784-4FE6-B5DA-0E6F035FA2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49602" y="3782414"/>
              <a:ext cx="1706328" cy="1230761"/>
            </a:xfrm>
            <a:prstGeom prst="bentConnector3">
              <a:avLst>
                <a:gd name="adj1" fmla="val 455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BCE77C9-946D-4C70-A62F-6B2EF10F0ECF}"/>
                </a:ext>
              </a:extLst>
            </p:cNvPr>
            <p:cNvSpPr/>
            <p:nvPr/>
          </p:nvSpPr>
          <p:spPr>
            <a:xfrm>
              <a:off x="5591944" y="4041068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DMZ Network</a:t>
              </a:r>
              <a:endParaRPr lang="en-US" sz="1600" dirty="0" err="1"/>
            </a:p>
          </p:txBody>
        </p:sp>
      </p:grp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48A5DA-1700-439E-88AD-F721AE3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28" y="1312863"/>
            <a:ext cx="5370924" cy="4931043"/>
          </a:xfrm>
        </p:spPr>
        <p:txBody>
          <a:bodyPr/>
          <a:lstStyle/>
          <a:p>
            <a:r>
              <a:rPr lang="en-US" dirty="0"/>
              <a:t>Trusted things, i.e. systems with valid Arrowhead certificate, may use systems and services of the local cloud</a:t>
            </a:r>
          </a:p>
          <a:p>
            <a:r>
              <a:rPr lang="en-US" dirty="0"/>
              <a:t>Untrusted things need to contact the onboarding controller and perform the onboarding procedure to become trusted</a:t>
            </a:r>
          </a:p>
          <a:p>
            <a:r>
              <a:rPr lang="en-US" dirty="0"/>
              <a:t>Newly trusted (onboarding) things may use their AH certificate to VPN into the internal cloud</a:t>
            </a:r>
          </a:p>
          <a:p>
            <a:r>
              <a:rPr lang="en-US" dirty="0"/>
              <a:t>Newly untrusted (offboarding, expired) things must be disconnected …</a:t>
            </a:r>
          </a:p>
          <a:p>
            <a:pPr lvl="1"/>
            <a:r>
              <a:rPr lang="en-US" dirty="0"/>
              <a:t>physically from the internal network</a:t>
            </a:r>
          </a:p>
          <a:p>
            <a:pPr lvl="1"/>
            <a:r>
              <a:rPr lang="en-US" dirty="0"/>
              <a:t>virtually from the VPN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FBB714F2-1DF0-4737-A4EC-A5F0F725939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239977" y="3081842"/>
            <a:ext cx="2216336" cy="2925463"/>
          </a:xfrm>
          <a:prstGeom prst="bentConnector2">
            <a:avLst/>
          </a:prstGeom>
          <a:ln w="25400">
            <a:solidFill>
              <a:srgbClr val="FFA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4080150A-FE42-4054-902C-D4A5BDD90237}"/>
              </a:ext>
            </a:extLst>
          </p:cNvPr>
          <p:cNvSpPr/>
          <p:nvPr/>
        </p:nvSpPr>
        <p:spPr>
          <a:xfrm>
            <a:off x="2379240" y="5755276"/>
            <a:ext cx="860737" cy="504057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Onboarding Controller</a:t>
            </a:r>
            <a:endParaRPr lang="en-US" sz="1000" dirty="0" err="1"/>
          </a:p>
        </p:txBody>
      </p:sp>
      <p:sp>
        <p:nvSpPr>
          <p:cNvPr id="28" name="Flussdiagramm: Prozess 27">
            <a:extLst>
              <a:ext uri="{FF2B5EF4-FFF2-40B4-BE49-F238E27FC236}">
                <a16:creationId xmlns:a16="http://schemas.microsoft.com/office/drawing/2014/main" id="{86D43027-29DE-41AE-8A54-CC9CC5AB4C98}"/>
              </a:ext>
            </a:extLst>
          </p:cNvPr>
          <p:cNvSpPr/>
          <p:nvPr/>
        </p:nvSpPr>
        <p:spPr>
          <a:xfrm>
            <a:off x="4346205" y="3380842"/>
            <a:ext cx="595084" cy="308659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VPN / Routing</a:t>
            </a:r>
            <a:endParaRPr lang="en-US" sz="1000" dirty="0" err="1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FD7E70F-348E-4A09-B8F1-438E5596B58F}"/>
              </a:ext>
            </a:extLst>
          </p:cNvPr>
          <p:cNvCxnSpPr>
            <a:cxnSpLocks/>
            <a:stCxn id="28" idx="0"/>
            <a:endCxn id="46" idx="2"/>
          </p:cNvCxnSpPr>
          <p:nvPr/>
        </p:nvCxnSpPr>
        <p:spPr>
          <a:xfrm rot="5400000" flipH="1" flipV="1">
            <a:off x="4900530" y="2825059"/>
            <a:ext cx="299000" cy="81256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DB2A4E5-157E-479D-8A30-6E2390277175}"/>
              </a:ext>
            </a:extLst>
          </p:cNvPr>
          <p:cNvGrpSpPr/>
          <p:nvPr/>
        </p:nvGrpSpPr>
        <p:grpSpPr>
          <a:xfrm>
            <a:off x="2109305" y="2729643"/>
            <a:ext cx="687927" cy="788003"/>
            <a:chOff x="10236460" y="5209995"/>
            <a:chExt cx="914400" cy="914400"/>
          </a:xfrm>
        </p:grpSpPr>
        <p:pic>
          <p:nvPicPr>
            <p:cNvPr id="54" name="Grafik 53" descr="Smartphone mit einfarbiger Füllung">
              <a:extLst>
                <a:ext uri="{FF2B5EF4-FFF2-40B4-BE49-F238E27FC236}">
                  <a16:creationId xmlns:a16="http://schemas.microsoft.com/office/drawing/2014/main" id="{714F043B-612F-4A46-8270-0725A607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2194F657-E549-48CF-978A-E7936108FF94}"/>
                </a:ext>
              </a:extLst>
            </p:cNvPr>
            <p:cNvSpPr txBox="1"/>
            <p:nvPr/>
          </p:nvSpPr>
          <p:spPr>
            <a:xfrm>
              <a:off x="10300536" y="5388229"/>
              <a:ext cx="795537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sp>
        <p:nvSpPr>
          <p:cNvPr id="60" name="Ellipse 59">
            <a:extLst>
              <a:ext uri="{FF2B5EF4-FFF2-40B4-BE49-F238E27FC236}">
                <a16:creationId xmlns:a16="http://schemas.microsoft.com/office/drawing/2014/main" id="{B271F4F5-3283-46C0-B142-3C140BA9AF36}"/>
              </a:ext>
            </a:extLst>
          </p:cNvPr>
          <p:cNvSpPr/>
          <p:nvPr/>
        </p:nvSpPr>
        <p:spPr>
          <a:xfrm>
            <a:off x="5115992" y="5131534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1</a:t>
            </a:r>
            <a:endParaRPr lang="en-US" sz="1600" dirty="0" err="1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68C7FE5-6849-4D0B-9413-295D0303D2D7}"/>
              </a:ext>
            </a:extLst>
          </p:cNvPr>
          <p:cNvSpPr/>
          <p:nvPr/>
        </p:nvSpPr>
        <p:spPr>
          <a:xfrm>
            <a:off x="2674238" y="3327953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2</a:t>
            </a:r>
            <a:endParaRPr lang="en-US" sz="1600" dirty="0" err="1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E8372EF-F8B4-4436-9B40-180288E78414}"/>
              </a:ext>
            </a:extLst>
          </p:cNvPr>
          <p:cNvSpPr/>
          <p:nvPr/>
        </p:nvSpPr>
        <p:spPr>
          <a:xfrm>
            <a:off x="3849259" y="1620351"/>
            <a:ext cx="1737294" cy="121891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 err="1"/>
              <a:t>Isolated</a:t>
            </a:r>
            <a:r>
              <a:rPr lang="de-AT" sz="1600" dirty="0"/>
              <a:t> Network</a:t>
            </a:r>
          </a:p>
          <a:p>
            <a:pPr algn="ctr">
              <a:buClr>
                <a:srgbClr val="E30034"/>
              </a:buClr>
            </a:pPr>
            <a:endParaRPr lang="en-US" sz="1600" dirty="0" err="1"/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66649EF-2CC8-496E-81D1-50ED52797512}"/>
              </a:ext>
            </a:extLst>
          </p:cNvPr>
          <p:cNvCxnSpPr>
            <a:cxnSpLocks/>
            <a:stCxn id="29" idx="2"/>
            <a:endCxn id="13" idx="6"/>
          </p:cNvCxnSpPr>
          <p:nvPr/>
        </p:nvCxnSpPr>
        <p:spPr>
          <a:xfrm rot="16200000" flipH="1">
            <a:off x="4692287" y="2864888"/>
            <a:ext cx="606283" cy="5550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C114EEC-25EB-45B0-B74A-BE1E257374F2}"/>
              </a:ext>
            </a:extLst>
          </p:cNvPr>
          <p:cNvGrpSpPr/>
          <p:nvPr/>
        </p:nvGrpSpPr>
        <p:grpSpPr>
          <a:xfrm>
            <a:off x="5065143" y="2293838"/>
            <a:ext cx="782341" cy="788004"/>
            <a:chOff x="10236460" y="5209995"/>
            <a:chExt cx="914400" cy="914400"/>
          </a:xfrm>
          <a:solidFill>
            <a:srgbClr val="FFA279"/>
          </a:solidFill>
        </p:grpSpPr>
        <p:pic>
          <p:nvPicPr>
            <p:cNvPr id="46" name="Grafik 45" descr="Smartphone mit einfarbiger Füllung">
              <a:extLst>
                <a:ext uri="{FF2B5EF4-FFF2-40B4-BE49-F238E27FC236}">
                  <a16:creationId xmlns:a16="http://schemas.microsoft.com/office/drawing/2014/main" id="{AF0D8380-7275-4662-85FA-2516D219C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3FC88A7-B8DB-4375-AAEE-E08D7787F412}"/>
                </a:ext>
              </a:extLst>
            </p:cNvPr>
            <p:cNvSpPr txBox="1"/>
            <p:nvPr/>
          </p:nvSpPr>
          <p:spPr>
            <a:xfrm>
              <a:off x="10295892" y="545524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C24C2EB-754D-4803-B9A1-D78FB8ABB29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103490" y="2714456"/>
            <a:ext cx="1242715" cy="82071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3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Remote things connect to local cloud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7</a:t>
            </a:fld>
            <a:endParaRPr lang="de-DE" dirty="0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6176D5A-FA32-4755-AC85-36CEE5CC9E4F}"/>
              </a:ext>
            </a:extLst>
          </p:cNvPr>
          <p:cNvGrpSpPr/>
          <p:nvPr/>
        </p:nvGrpSpPr>
        <p:grpSpPr>
          <a:xfrm>
            <a:off x="346266" y="1395861"/>
            <a:ext cx="5940660" cy="4930776"/>
            <a:chOff x="4979876" y="874488"/>
            <a:chExt cx="5940660" cy="4930776"/>
          </a:xfrm>
        </p:grpSpPr>
        <p:sp>
          <p:nvSpPr>
            <p:cNvPr id="14" name="Wolke 13">
              <a:extLst>
                <a:ext uri="{FF2B5EF4-FFF2-40B4-BE49-F238E27FC236}">
                  <a16:creationId xmlns:a16="http://schemas.microsoft.com/office/drawing/2014/main" id="{3C7C473B-BF7C-44E0-9DB4-C7DAC164CFF2}"/>
                </a:ext>
              </a:extLst>
            </p:cNvPr>
            <p:cNvSpPr/>
            <p:nvPr/>
          </p:nvSpPr>
          <p:spPr>
            <a:xfrm>
              <a:off x="4979876" y="874488"/>
              <a:ext cx="5940660" cy="4930776"/>
            </a:xfrm>
            <a:prstGeom prst="cloud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441680-BAD6-46B8-BDBB-4C7CB592D540}"/>
                </a:ext>
              </a:extLst>
            </p:cNvPr>
            <p:cNvSpPr/>
            <p:nvPr/>
          </p:nvSpPr>
          <p:spPr>
            <a:xfrm>
              <a:off x="5591944" y="1304000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Internal Network</a:t>
              </a:r>
            </a:p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3" name="Rechteck: abgeschrägt 12">
              <a:extLst>
                <a:ext uri="{FF2B5EF4-FFF2-40B4-BE49-F238E27FC236}">
                  <a16:creationId xmlns:a16="http://schemas.microsoft.com/office/drawing/2014/main" id="{00895014-9A38-4049-BF5A-53CD29DE1556}"/>
                </a:ext>
              </a:extLst>
            </p:cNvPr>
            <p:cNvSpPr/>
            <p:nvPr/>
          </p:nvSpPr>
          <p:spPr>
            <a:xfrm>
              <a:off x="9155930" y="2924180"/>
              <a:ext cx="1501262" cy="1116888"/>
            </a:xfrm>
            <a:prstGeom prst="bevel">
              <a:avLst>
                <a:gd name="adj" fmla="val 753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Router / Firewall</a:t>
              </a:r>
              <a:endParaRPr lang="en-US" sz="1600" dirty="0" err="1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5CFF487-333E-4E57-B2A8-09C794D20A1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680176" y="2114090"/>
              <a:ext cx="12700" cy="2359026"/>
            </a:xfrm>
            <a:prstGeom prst="bentConnector4">
              <a:avLst>
                <a:gd name="adj1" fmla="val 3973591"/>
                <a:gd name="adj2" fmla="val 1000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38E989B-985E-4F88-951D-FFBC4B6C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232" y="3176972"/>
              <a:ext cx="97169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2188EA90-0784-4FE6-B5DA-0E6F035FA2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49602" y="3782414"/>
              <a:ext cx="1706328" cy="1230761"/>
            </a:xfrm>
            <a:prstGeom prst="bentConnector3">
              <a:avLst>
                <a:gd name="adj1" fmla="val 45580"/>
              </a:avLst>
            </a:prstGeom>
            <a:ln w="25400">
              <a:solidFill>
                <a:srgbClr val="FFA2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BCE77C9-946D-4C70-A62F-6B2EF10F0ECF}"/>
                </a:ext>
              </a:extLst>
            </p:cNvPr>
            <p:cNvSpPr/>
            <p:nvPr/>
          </p:nvSpPr>
          <p:spPr>
            <a:xfrm>
              <a:off x="5591944" y="4041068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DMZ Network</a:t>
              </a:r>
              <a:endParaRPr lang="en-US" sz="1600" dirty="0" err="1"/>
            </a:p>
          </p:txBody>
        </p:sp>
      </p:grp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48A5DA-1700-439E-88AD-F721AE3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28" y="1312863"/>
            <a:ext cx="5370924" cy="4931043"/>
          </a:xfrm>
        </p:spPr>
        <p:txBody>
          <a:bodyPr/>
          <a:lstStyle/>
          <a:p>
            <a:r>
              <a:rPr lang="en-US" dirty="0"/>
              <a:t>Untrusted things need to contact the onboarding controller and perform the onboarding procedure to become trusted</a:t>
            </a:r>
          </a:p>
          <a:p>
            <a:r>
              <a:rPr lang="en-US" dirty="0"/>
              <a:t>Newly trusted (onboarding) things may use their AH certificate to VPN into the local cloud</a:t>
            </a:r>
          </a:p>
          <a:p>
            <a:r>
              <a:rPr lang="en-US" dirty="0"/>
              <a:t>Newly untrusted (offboarding, expired) things must be disconnected …</a:t>
            </a:r>
          </a:p>
          <a:p>
            <a:pPr lvl="1"/>
            <a:r>
              <a:rPr lang="en-US" dirty="0"/>
              <a:t>physically from the internal network</a:t>
            </a:r>
          </a:p>
          <a:p>
            <a:pPr lvl="1"/>
            <a:r>
              <a:rPr lang="en-US" dirty="0"/>
              <a:t>virtually from the VPN</a:t>
            </a:r>
          </a:p>
          <a:p>
            <a:r>
              <a:rPr lang="en-US" dirty="0"/>
              <a:t>Basically the same as 2b. but connections may come from the outside</a:t>
            </a:r>
          </a:p>
        </p:txBody>
      </p:sp>
      <p:sp>
        <p:nvSpPr>
          <p:cNvPr id="23" name="Flussdiagramm: Prozess 22">
            <a:extLst>
              <a:ext uri="{FF2B5EF4-FFF2-40B4-BE49-F238E27FC236}">
                <a16:creationId xmlns:a16="http://schemas.microsoft.com/office/drawing/2014/main" id="{4080150A-FE42-4054-902C-D4A5BDD90237}"/>
              </a:ext>
            </a:extLst>
          </p:cNvPr>
          <p:cNvSpPr/>
          <p:nvPr/>
        </p:nvSpPr>
        <p:spPr>
          <a:xfrm>
            <a:off x="2455859" y="5489021"/>
            <a:ext cx="860737" cy="504057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Onboarding Controller</a:t>
            </a:r>
            <a:endParaRPr lang="en-US" sz="1000" dirty="0" err="1"/>
          </a:p>
        </p:txBody>
      </p:sp>
      <p:sp>
        <p:nvSpPr>
          <p:cNvPr id="28" name="Flussdiagramm: Prozess 27">
            <a:extLst>
              <a:ext uri="{FF2B5EF4-FFF2-40B4-BE49-F238E27FC236}">
                <a16:creationId xmlns:a16="http://schemas.microsoft.com/office/drawing/2014/main" id="{86D43027-29DE-41AE-8A54-CC9CC5AB4C98}"/>
              </a:ext>
            </a:extLst>
          </p:cNvPr>
          <p:cNvSpPr/>
          <p:nvPr/>
        </p:nvSpPr>
        <p:spPr>
          <a:xfrm>
            <a:off x="4356907" y="3429000"/>
            <a:ext cx="691201" cy="316556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VPN / Routing</a:t>
            </a:r>
            <a:endParaRPr lang="en-US" sz="1000" dirty="0" err="1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8FD7E70F-348E-4A09-B8F1-438E5596B58F}"/>
              </a:ext>
            </a:extLst>
          </p:cNvPr>
          <p:cNvCxnSpPr>
            <a:cxnSpLocks/>
            <a:stCxn id="37" idx="1"/>
            <a:endCxn id="28" idx="0"/>
          </p:cNvCxnSpPr>
          <p:nvPr/>
        </p:nvCxnSpPr>
        <p:spPr>
          <a:xfrm rot="10800000" flipV="1">
            <a:off x="4702508" y="1153152"/>
            <a:ext cx="726496" cy="2275848"/>
          </a:xfrm>
          <a:prstGeom prst="bentConnector2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FBB714F2-1DF0-4737-A4EC-A5F0F7259395}"/>
              </a:ext>
            </a:extLst>
          </p:cNvPr>
          <p:cNvCxnSpPr>
            <a:cxnSpLocks/>
            <a:stCxn id="37" idx="2"/>
            <a:endCxn id="13" idx="6"/>
          </p:cNvCxnSpPr>
          <p:nvPr/>
        </p:nvCxnSpPr>
        <p:spPr>
          <a:xfrm rot="5400000">
            <a:off x="4597364" y="2222741"/>
            <a:ext cx="1898399" cy="547224"/>
          </a:xfrm>
          <a:prstGeom prst="bentConnector3">
            <a:avLst>
              <a:gd name="adj1" fmla="val 10467"/>
            </a:avLst>
          </a:prstGeom>
          <a:ln w="25400">
            <a:solidFill>
              <a:srgbClr val="FFA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E9FBF7B-DB3C-4D87-9157-BF95D9F2B6E2}"/>
              </a:ext>
            </a:extLst>
          </p:cNvPr>
          <p:cNvGrpSpPr/>
          <p:nvPr/>
        </p:nvGrpSpPr>
        <p:grpSpPr>
          <a:xfrm>
            <a:off x="1092542" y="2738681"/>
            <a:ext cx="687927" cy="788003"/>
            <a:chOff x="10236460" y="5209995"/>
            <a:chExt cx="914400" cy="914400"/>
          </a:xfrm>
        </p:grpSpPr>
        <p:pic>
          <p:nvPicPr>
            <p:cNvPr id="34" name="Grafik 33" descr="Smartphone mit einfarbiger Füllung">
              <a:extLst>
                <a:ext uri="{FF2B5EF4-FFF2-40B4-BE49-F238E27FC236}">
                  <a16:creationId xmlns:a16="http://schemas.microsoft.com/office/drawing/2014/main" id="{A5EFED62-81B1-4C6A-8A25-B9D5E49D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FA1FC87-6979-4FEC-A8FC-607200A96D36}"/>
                </a:ext>
              </a:extLst>
            </p:cNvPr>
            <p:cNvSpPr txBox="1"/>
            <p:nvPr/>
          </p:nvSpPr>
          <p:spPr>
            <a:xfrm>
              <a:off x="10300536" y="5388229"/>
              <a:ext cx="795537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A4474A-481F-4542-9299-2CC58A47F075}"/>
              </a:ext>
            </a:extLst>
          </p:cNvPr>
          <p:cNvGrpSpPr/>
          <p:nvPr/>
        </p:nvGrpSpPr>
        <p:grpSpPr>
          <a:xfrm>
            <a:off x="5429004" y="759150"/>
            <a:ext cx="782341" cy="788004"/>
            <a:chOff x="10236460" y="5209995"/>
            <a:chExt cx="914400" cy="914400"/>
          </a:xfrm>
          <a:solidFill>
            <a:srgbClr val="FFA279"/>
          </a:solidFill>
        </p:grpSpPr>
        <p:pic>
          <p:nvPicPr>
            <p:cNvPr id="37" name="Grafik 36" descr="Smartphone mit einfarbiger Füllung">
              <a:extLst>
                <a:ext uri="{FF2B5EF4-FFF2-40B4-BE49-F238E27FC236}">
                  <a16:creationId xmlns:a16="http://schemas.microsoft.com/office/drawing/2014/main" id="{C3F79FF0-F5D7-418D-B2C4-BE6AB94F0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0B5EDD8-1BFF-4AF4-A9AB-D3F4595931A4}"/>
                </a:ext>
              </a:extLst>
            </p:cNvPr>
            <p:cNvSpPr txBox="1"/>
            <p:nvPr/>
          </p:nvSpPr>
          <p:spPr>
            <a:xfrm>
              <a:off x="10295892" y="545524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sp>
        <p:nvSpPr>
          <p:cNvPr id="44" name="Ellipse 43">
            <a:extLst>
              <a:ext uri="{FF2B5EF4-FFF2-40B4-BE49-F238E27FC236}">
                <a16:creationId xmlns:a16="http://schemas.microsoft.com/office/drawing/2014/main" id="{699D4E3E-6E06-4B80-8E7E-28FE79FF6474}"/>
              </a:ext>
            </a:extLst>
          </p:cNvPr>
          <p:cNvSpPr/>
          <p:nvPr/>
        </p:nvSpPr>
        <p:spPr>
          <a:xfrm>
            <a:off x="5272951" y="2486451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1</a:t>
            </a:r>
            <a:endParaRPr lang="en-US" sz="1600" dirty="0" err="1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16D8CA8-3B9B-41DF-AE16-8DF6B86F1030}"/>
              </a:ext>
            </a:extLst>
          </p:cNvPr>
          <p:cNvSpPr/>
          <p:nvPr/>
        </p:nvSpPr>
        <p:spPr>
          <a:xfrm>
            <a:off x="4428861" y="2306576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2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60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0513B1-6E6C-41A4-8864-030AEA1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Remote things connect to site-to-site VPN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DC70E-CFFC-4EB3-9A0E-172A659B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© FH-Burgenland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5F8AE-7412-4C50-B91F-4728BC37A1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B8053825-9DCD-4547-901E-B1C4BC2121BD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48A5DA-1700-439E-88AD-F721AE3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28" y="1312863"/>
            <a:ext cx="5370924" cy="4931043"/>
          </a:xfrm>
        </p:spPr>
        <p:txBody>
          <a:bodyPr/>
          <a:lstStyle/>
          <a:p>
            <a:r>
              <a:rPr lang="en-US" dirty="0"/>
              <a:t>Site-to-site VPN between a local internal network and a trusted remote network</a:t>
            </a:r>
          </a:p>
          <a:p>
            <a:r>
              <a:rPr lang="en-US" dirty="0"/>
              <a:t>Basically, the same as 1. but the internal network has virtual private networks</a:t>
            </a:r>
          </a:p>
          <a:p>
            <a:r>
              <a:rPr lang="en-US" dirty="0"/>
              <a:t>Trusted things, either local or remote, may use systems and services of the local cloud</a:t>
            </a:r>
          </a:p>
          <a:p>
            <a:r>
              <a:rPr lang="en-US" dirty="0"/>
              <a:t>Untrusted things, either local or remote, need to contact the onboarding controller and perform the onboarding procedure to become trusted</a:t>
            </a:r>
          </a:p>
          <a:p>
            <a:r>
              <a:rPr lang="en-US" dirty="0"/>
              <a:t>Untrusted things cannot use any other system or service because they lack authentication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7F915A5-D570-45F5-8A43-FAA4C3324ECB}"/>
              </a:ext>
            </a:extLst>
          </p:cNvPr>
          <p:cNvGrpSpPr/>
          <p:nvPr/>
        </p:nvGrpSpPr>
        <p:grpSpPr>
          <a:xfrm>
            <a:off x="346266" y="3300185"/>
            <a:ext cx="5497706" cy="3026452"/>
            <a:chOff x="346266" y="1395861"/>
            <a:chExt cx="5940660" cy="4930776"/>
          </a:xfrm>
        </p:grpSpPr>
        <p:sp>
          <p:nvSpPr>
            <p:cNvPr id="14" name="Wolke 13">
              <a:extLst>
                <a:ext uri="{FF2B5EF4-FFF2-40B4-BE49-F238E27FC236}">
                  <a16:creationId xmlns:a16="http://schemas.microsoft.com/office/drawing/2014/main" id="{3C7C473B-BF7C-44E0-9DB4-C7DAC164CFF2}"/>
                </a:ext>
              </a:extLst>
            </p:cNvPr>
            <p:cNvSpPr/>
            <p:nvPr/>
          </p:nvSpPr>
          <p:spPr>
            <a:xfrm>
              <a:off x="346266" y="1395861"/>
              <a:ext cx="5940660" cy="4930776"/>
            </a:xfrm>
            <a:prstGeom prst="cloud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endParaRPr lang="en-US" sz="1600" dirty="0" err="1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F441680-BAD6-46B8-BDBB-4C7CB592D540}"/>
                </a:ext>
              </a:extLst>
            </p:cNvPr>
            <p:cNvSpPr/>
            <p:nvPr/>
          </p:nvSpPr>
          <p:spPr>
            <a:xfrm>
              <a:off x="958334" y="1825373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Internal Network</a:t>
              </a:r>
              <a:endParaRPr lang="en-US" sz="1600" dirty="0" err="1"/>
            </a:p>
          </p:txBody>
        </p: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5CFF487-333E-4E57-B2A8-09C794D20A1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46566" y="2635463"/>
              <a:ext cx="12700" cy="2359026"/>
            </a:xfrm>
            <a:prstGeom prst="bentConnector4">
              <a:avLst>
                <a:gd name="adj1" fmla="val 3973591"/>
                <a:gd name="adj2" fmla="val 10008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38E989B-985E-4F88-951D-FFBC4B6C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622" y="3698345"/>
              <a:ext cx="97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2188EA90-0784-4FE6-B5DA-0E6F035FA28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15992" y="4310411"/>
              <a:ext cx="1706328" cy="1224137"/>
            </a:xfrm>
            <a:prstGeom prst="bentConnector3">
              <a:avLst>
                <a:gd name="adj1" fmla="val 4392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ABCE77C9-946D-4C70-A62F-6B2EF10F0ECF}"/>
                </a:ext>
              </a:extLst>
            </p:cNvPr>
            <p:cNvSpPr/>
            <p:nvPr/>
          </p:nvSpPr>
          <p:spPr>
            <a:xfrm>
              <a:off x="958334" y="4562441"/>
              <a:ext cx="2088232" cy="162018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DMZ Network</a:t>
              </a:r>
              <a:endParaRPr lang="en-US" sz="1600" dirty="0" err="1"/>
            </a:p>
          </p:txBody>
        </p:sp>
        <p:sp>
          <p:nvSpPr>
            <p:cNvPr id="23" name="Flussdiagramm: Prozess 22">
              <a:extLst>
                <a:ext uri="{FF2B5EF4-FFF2-40B4-BE49-F238E27FC236}">
                  <a16:creationId xmlns:a16="http://schemas.microsoft.com/office/drawing/2014/main" id="{4080150A-FE42-4054-902C-D4A5BDD90237}"/>
                </a:ext>
              </a:extLst>
            </p:cNvPr>
            <p:cNvSpPr/>
            <p:nvPr/>
          </p:nvSpPr>
          <p:spPr>
            <a:xfrm>
              <a:off x="2405241" y="1974543"/>
              <a:ext cx="860737" cy="504057"/>
            </a:xfrm>
            <a:prstGeom prst="flowChartProcess">
              <a:avLst/>
            </a:prstGeom>
            <a:solidFill>
              <a:schemeClr val="accent3">
                <a:lumMod val="25000"/>
                <a:lumOff val="75000"/>
              </a:schemeClr>
            </a:solidFill>
            <a:ln>
              <a:solidFill>
                <a:schemeClr val="accent3">
                  <a:lumMod val="90000"/>
                  <a:lumOff val="1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000" dirty="0"/>
                <a:t>Onboarding Controller</a:t>
              </a:r>
              <a:endParaRPr lang="en-US" sz="1000" dirty="0" err="1"/>
            </a:p>
          </p:txBody>
        </p:sp>
        <p:sp>
          <p:nvSpPr>
            <p:cNvPr id="42" name="Rechteck: abgeschrägt 41">
              <a:extLst>
                <a:ext uri="{FF2B5EF4-FFF2-40B4-BE49-F238E27FC236}">
                  <a16:creationId xmlns:a16="http://schemas.microsoft.com/office/drawing/2014/main" id="{55961CF2-411F-4A95-8DCE-B8BA188CD08F}"/>
                </a:ext>
              </a:extLst>
            </p:cNvPr>
            <p:cNvSpPr/>
            <p:nvPr/>
          </p:nvSpPr>
          <p:spPr>
            <a:xfrm>
              <a:off x="4522320" y="3445553"/>
              <a:ext cx="1501262" cy="1116888"/>
            </a:xfrm>
            <a:prstGeom prst="bevel">
              <a:avLst>
                <a:gd name="adj" fmla="val 753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600" dirty="0"/>
                <a:t>Router / Firewall</a:t>
              </a:r>
              <a:endParaRPr lang="en-US" sz="1600" dirty="0" err="1"/>
            </a:p>
          </p:txBody>
        </p:sp>
        <p:sp>
          <p:nvSpPr>
            <p:cNvPr id="28" name="Flussdiagramm: Prozess 27">
              <a:extLst>
                <a:ext uri="{FF2B5EF4-FFF2-40B4-BE49-F238E27FC236}">
                  <a16:creationId xmlns:a16="http://schemas.microsoft.com/office/drawing/2014/main" id="{63253787-EED9-4E14-BB4B-EF518D16CC05}"/>
                </a:ext>
              </a:extLst>
            </p:cNvPr>
            <p:cNvSpPr/>
            <p:nvPr/>
          </p:nvSpPr>
          <p:spPr>
            <a:xfrm>
              <a:off x="4625589" y="3211090"/>
              <a:ext cx="860737" cy="504057"/>
            </a:xfrm>
            <a:prstGeom prst="flowChartProcess">
              <a:avLst/>
            </a:prstGeom>
            <a:solidFill>
              <a:schemeClr val="accent3">
                <a:lumMod val="25000"/>
                <a:lumOff val="75000"/>
              </a:schemeClr>
            </a:solidFill>
            <a:ln>
              <a:solidFill>
                <a:schemeClr val="accent3">
                  <a:lumMod val="90000"/>
                  <a:lumOff val="1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rgbClr val="E30034"/>
                </a:buClr>
              </a:pPr>
              <a:r>
                <a:rPr lang="de-AT" sz="1000" dirty="0"/>
                <a:t>VPN / Routing</a:t>
              </a:r>
              <a:endParaRPr lang="en-US" sz="1000" dirty="0" err="1"/>
            </a:p>
          </p:txBody>
        </p:sp>
      </p:grp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71BB715C-4CFD-4FE0-9D63-1405B5AD49FA}"/>
              </a:ext>
            </a:extLst>
          </p:cNvPr>
          <p:cNvSpPr/>
          <p:nvPr/>
        </p:nvSpPr>
        <p:spPr>
          <a:xfrm>
            <a:off x="897195" y="927567"/>
            <a:ext cx="1932527" cy="136078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 err="1"/>
              <a:t>Trusted</a:t>
            </a:r>
            <a:r>
              <a:rPr lang="de-AT" sz="1600" dirty="0"/>
              <a:t> Remote Network</a:t>
            </a:r>
          </a:p>
          <a:p>
            <a:pPr algn="ctr">
              <a:buClr>
                <a:srgbClr val="E30034"/>
              </a:buClr>
            </a:pPr>
            <a:endParaRPr lang="de-AT" sz="1600" dirty="0"/>
          </a:p>
          <a:p>
            <a:pPr algn="ctr">
              <a:buClr>
                <a:srgbClr val="E30034"/>
              </a:buClr>
            </a:pPr>
            <a:endParaRPr lang="en-US" sz="1600" dirty="0" err="1"/>
          </a:p>
        </p:txBody>
      </p:sp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25AC4807-84E6-43E3-ACFD-C99F41EE316D}"/>
              </a:ext>
            </a:extLst>
          </p:cNvPr>
          <p:cNvSpPr/>
          <p:nvPr/>
        </p:nvSpPr>
        <p:spPr>
          <a:xfrm>
            <a:off x="2207807" y="1736175"/>
            <a:ext cx="796558" cy="309384"/>
          </a:xfrm>
          <a:prstGeom prst="flowChartProcess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90000"/>
                <a:lumOff val="1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000" dirty="0"/>
              <a:t>VPN</a:t>
            </a:r>
            <a:endParaRPr lang="en-US" sz="1000" dirty="0" err="1"/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19D83F29-03A8-4EC9-A860-21214CA25C0D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rot="16200000" flipV="1">
            <a:off x="2471041" y="2180604"/>
            <a:ext cx="2368792" cy="2098702"/>
          </a:xfrm>
          <a:prstGeom prst="bentConnector3">
            <a:avLst>
              <a:gd name="adj1" fmla="val 50000"/>
            </a:avLst>
          </a:prstGeom>
          <a:ln w="25400">
            <a:solidFill>
              <a:srgbClr val="FFA279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532E46-3DCA-491A-BCF6-64967FB80CA1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3048275" y="3810065"/>
            <a:ext cx="1174498" cy="839176"/>
          </a:xfrm>
          <a:prstGeom prst="bentConnector3">
            <a:avLst>
              <a:gd name="adj1" fmla="val 37158"/>
            </a:avLst>
          </a:prstGeom>
          <a:ln w="25400">
            <a:solidFill>
              <a:srgbClr val="FFA279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B9B916FE-693C-48CE-BB08-CF0FDFC05C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2265" y="2172113"/>
            <a:ext cx="2301473" cy="2177892"/>
          </a:xfrm>
          <a:prstGeom prst="bentConnector3">
            <a:avLst>
              <a:gd name="adj1" fmla="val 3875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58A0856-9699-48C7-A0BF-86424FE79B55}"/>
              </a:ext>
            </a:extLst>
          </p:cNvPr>
          <p:cNvCxnSpPr>
            <a:cxnSpLocks/>
            <a:stCxn id="42" idx="4"/>
          </p:cNvCxnSpPr>
          <p:nvPr/>
        </p:nvCxnSpPr>
        <p:spPr>
          <a:xfrm rot="10800000">
            <a:off x="2877226" y="4228911"/>
            <a:ext cx="1333714" cy="672118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1708B1B9-3FE9-4077-BA8B-627E5C4E238B}"/>
              </a:ext>
            </a:extLst>
          </p:cNvPr>
          <p:cNvGrpSpPr/>
          <p:nvPr/>
        </p:nvGrpSpPr>
        <p:grpSpPr>
          <a:xfrm>
            <a:off x="788249" y="1651557"/>
            <a:ext cx="687927" cy="788003"/>
            <a:chOff x="10236460" y="5209995"/>
            <a:chExt cx="914400" cy="914400"/>
          </a:xfrm>
        </p:grpSpPr>
        <p:pic>
          <p:nvPicPr>
            <p:cNvPr id="68" name="Grafik 67" descr="Smartphone mit einfarbiger Füllung">
              <a:extLst>
                <a:ext uri="{FF2B5EF4-FFF2-40B4-BE49-F238E27FC236}">
                  <a16:creationId xmlns:a16="http://schemas.microsoft.com/office/drawing/2014/main" id="{D4E8ABDD-D77F-4927-B532-C5283E6C9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011A3F8-5CDA-458E-9760-D0D06F2BEE75}"/>
                </a:ext>
              </a:extLst>
            </p:cNvPr>
            <p:cNvSpPr txBox="1"/>
            <p:nvPr/>
          </p:nvSpPr>
          <p:spPr>
            <a:xfrm>
              <a:off x="10300536" y="5388229"/>
              <a:ext cx="795537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D214E7C-A44B-4883-9045-DF202546D540}"/>
              </a:ext>
            </a:extLst>
          </p:cNvPr>
          <p:cNvGrpSpPr/>
          <p:nvPr/>
        </p:nvGrpSpPr>
        <p:grpSpPr>
          <a:xfrm>
            <a:off x="1325603" y="1637913"/>
            <a:ext cx="782341" cy="788004"/>
            <a:chOff x="10236460" y="5209995"/>
            <a:chExt cx="914400" cy="914400"/>
          </a:xfrm>
          <a:solidFill>
            <a:srgbClr val="FFA279"/>
          </a:solidFill>
        </p:grpSpPr>
        <p:pic>
          <p:nvPicPr>
            <p:cNvPr id="71" name="Grafik 70" descr="Smartphone mit einfarbiger Füllung">
              <a:extLst>
                <a:ext uri="{FF2B5EF4-FFF2-40B4-BE49-F238E27FC236}">
                  <a16:creationId xmlns:a16="http://schemas.microsoft.com/office/drawing/2014/main" id="{C1619269-8808-4DEB-9FE7-5E46302C1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36460" y="5209995"/>
              <a:ext cx="914400" cy="914400"/>
            </a:xfrm>
            <a:prstGeom prst="rect">
              <a:avLst/>
            </a:prstGeom>
          </p:spPr>
        </p:pic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663D727-A05E-4E80-9243-04E61EB67D28}"/>
                </a:ext>
              </a:extLst>
            </p:cNvPr>
            <p:cNvSpPr txBox="1"/>
            <p:nvPr/>
          </p:nvSpPr>
          <p:spPr>
            <a:xfrm>
              <a:off x="10295892" y="5455248"/>
              <a:ext cx="795536" cy="444698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 marL="273050" indent="-273050" algn="ctr">
                <a:buClr>
                  <a:srgbClr val="E30034"/>
                </a:buClr>
              </a:pPr>
              <a:r>
                <a:rPr lang="en-US" sz="1000" dirty="0">
                  <a:solidFill>
                    <a:schemeClr val="accent3"/>
                  </a:solidFill>
                  <a:latin typeface="Verdana" pitchFamily="34" charset="0"/>
                </a:rPr>
                <a:t>Untrusted</a:t>
              </a: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 </a:t>
              </a:r>
            </a:p>
            <a:p>
              <a:pPr marL="273050" indent="-273050" algn="ctr">
                <a:buClr>
                  <a:srgbClr val="E30034"/>
                </a:buClr>
              </a:pPr>
              <a:r>
                <a:rPr lang="de-AT" sz="1000" dirty="0">
                  <a:solidFill>
                    <a:schemeClr val="accent3"/>
                  </a:solidFill>
                  <a:latin typeface="Verdana" pitchFamily="34" charset="0"/>
                </a:rPr>
                <a:t>Thing</a:t>
              </a:r>
              <a:endParaRPr lang="en-US" sz="1000" dirty="0" err="1">
                <a:solidFill>
                  <a:schemeClr val="accent3"/>
                </a:solidFill>
                <a:latin typeface="Verdana" pitchFamily="34" charset="0"/>
              </a:endParaRPr>
            </a:p>
          </p:txBody>
        </p:sp>
      </p:grpSp>
      <p:sp>
        <p:nvSpPr>
          <p:cNvPr id="73" name="Ellipse 72">
            <a:extLst>
              <a:ext uri="{FF2B5EF4-FFF2-40B4-BE49-F238E27FC236}">
                <a16:creationId xmlns:a16="http://schemas.microsoft.com/office/drawing/2014/main" id="{88F28AB3-3D0E-453D-972B-B69C8B189F96}"/>
              </a:ext>
            </a:extLst>
          </p:cNvPr>
          <p:cNvSpPr/>
          <p:nvPr/>
        </p:nvSpPr>
        <p:spPr>
          <a:xfrm>
            <a:off x="2336190" y="2811403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1</a:t>
            </a:r>
            <a:endParaRPr lang="en-US" sz="1600" dirty="0" err="1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3AD06D68-1D80-4668-954F-C474DA88E5A2}"/>
              </a:ext>
            </a:extLst>
          </p:cNvPr>
          <p:cNvSpPr/>
          <p:nvPr/>
        </p:nvSpPr>
        <p:spPr>
          <a:xfrm>
            <a:off x="3163797" y="2678218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3</a:t>
            </a:r>
            <a:endParaRPr lang="en-US" sz="1600" dirty="0" err="1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309B029-5B8D-4D77-8A47-81C97B38AA1C}"/>
              </a:ext>
            </a:extLst>
          </p:cNvPr>
          <p:cNvSpPr/>
          <p:nvPr/>
        </p:nvSpPr>
        <p:spPr>
          <a:xfrm>
            <a:off x="3782126" y="3708836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2</a:t>
            </a:r>
            <a:endParaRPr lang="en-US" sz="1600" dirty="0" err="1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381C6DC-DFD8-4F24-A2D5-B452A11C6157}"/>
              </a:ext>
            </a:extLst>
          </p:cNvPr>
          <p:cNvSpPr/>
          <p:nvPr/>
        </p:nvSpPr>
        <p:spPr>
          <a:xfrm>
            <a:off x="2977255" y="4165808"/>
            <a:ext cx="245988" cy="2459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r>
              <a:rPr lang="de-AT" sz="1600" dirty="0"/>
              <a:t>4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56914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155340" y="5625244"/>
            <a:ext cx="11514483" cy="715522"/>
          </a:xfrm>
        </p:spPr>
        <p:txBody>
          <a:bodyPr/>
          <a:lstStyle/>
          <a:p>
            <a:r>
              <a:rPr lang="de-DE" dirty="0"/>
              <a:t>Mario Zsilak</a:t>
            </a:r>
          </a:p>
          <a:p>
            <a:r>
              <a:rPr lang="de-DE" sz="1400" dirty="0">
                <a:hlinkClick r:id="rId2"/>
              </a:rPr>
              <a:t>mario.zsilak@forschung-burgenland.at</a:t>
            </a:r>
            <a:r>
              <a:rPr lang="de-DE" sz="1400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8493" y="2711984"/>
            <a:ext cx="11515014" cy="1332148"/>
          </a:xfrm>
        </p:spPr>
        <p:txBody>
          <a:bodyPr/>
          <a:lstStyle/>
          <a:p>
            <a:pPr algn="ctr"/>
            <a:r>
              <a:rPr lang="de-DE" sz="9600" dirty="0">
                <a:solidFill>
                  <a:schemeClr val="accent2">
                    <a:lumMod val="2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35616002"/>
      </p:ext>
    </p:extLst>
  </p:cSld>
  <p:clrMapOvr>
    <a:masterClrMapping/>
  </p:clrMapOvr>
</p:sld>
</file>

<file path=ppt/theme/theme1.xml><?xml version="1.0" encoding="utf-8"?>
<a:theme xmlns:a="http://schemas.openxmlformats.org/drawingml/2006/main" name="WP1">
  <a:themeElements>
    <a:clrScheme name="Infineon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214A"/>
      </a:hlink>
      <a:folHlink>
        <a:srgbClr val="990D28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65E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727</Words>
  <Application>Microsoft Office PowerPoint</Application>
  <PresentationFormat>Breitbild</PresentationFormat>
  <Paragraphs>145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Verdana</vt:lpstr>
      <vt:lpstr>Wingdings</vt:lpstr>
      <vt:lpstr>WP1</vt:lpstr>
      <vt:lpstr>Eclipse Arrowhead Onboarding scenarios</vt:lpstr>
      <vt:lpstr>Onboarding procedure – simplified drawing</vt:lpstr>
      <vt:lpstr>Local cloud implementation – simplified drawing</vt:lpstr>
      <vt:lpstr>1. Trusted and untrusted things connect to internal network</vt:lpstr>
      <vt:lpstr>2a. Trusted things connect to internal network, untrusted things connect to DMZ network</vt:lpstr>
      <vt:lpstr>2b. Trusted things connect to internal network, untrusted things connect to DMZ network</vt:lpstr>
      <vt:lpstr>3a. Remote things connect to local cloud</vt:lpstr>
      <vt:lpstr>3b. Remote things connect to site-to-site VPN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2013-02-20T10:23:12Z</dcterms:created>
  <dcterms:modified xsi:type="dcterms:W3CDTF">2021-03-04T15:24:08Z</dcterms:modified>
</cp:coreProperties>
</file>