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2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28" cy="986401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Bildobjekt 4" descr="Bildobjek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-19587" y="5549241"/>
            <a:ext cx="3966629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799889" y="1185151"/>
            <a:ext cx="7444937" cy="4071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97586"/>
            <a:ext cx="232875" cy="22850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rrowhead.eu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clipse Arrowhead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Eclipse Arrowhead</a:t>
            </a:r>
          </a:p>
          <a:p>
            <a:pPr/>
            <a:r>
              <a:t>Roadmap WG</a:t>
            </a:r>
          </a:p>
        </p:txBody>
      </p:sp>
      <p:sp>
        <p:nvSpPr>
          <p:cNvPr id="99" name="Agenda 210428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210428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genda"/>
          <p:cNvSpPr txBox="1"/>
          <p:nvPr>
            <p:ph type="title"/>
          </p:nvPr>
        </p:nvSpPr>
        <p:spPr>
          <a:xfrm>
            <a:off x="780025" y="241015"/>
            <a:ext cx="7444937" cy="586588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02" name="Issue list in GitHub…"/>
          <p:cNvSpPr txBox="1"/>
          <p:nvPr>
            <p:ph type="body" idx="1"/>
          </p:nvPr>
        </p:nvSpPr>
        <p:spPr>
          <a:xfrm>
            <a:off x="799889" y="866666"/>
            <a:ext cx="8096823" cy="4390113"/>
          </a:xfrm>
          <a:prstGeom prst="rect">
            <a:avLst/>
          </a:prstGeom>
        </p:spPr>
        <p:txBody>
          <a:bodyPr/>
          <a:lstStyle/>
          <a:p>
            <a:pPr marL="267368" indent="-267368">
              <a:buSzPct val="100000"/>
              <a:buAutoNum type="arabicPeriod" startAt="1"/>
            </a:pPr>
            <a:r>
              <a:t>Issue list in GitHub</a:t>
            </a:r>
          </a:p>
          <a:p>
            <a:pPr marL="267368" indent="-267368">
              <a:buSzPct val="100000"/>
              <a:buAutoNum type="arabicPeriod" startAt="1"/>
            </a:pPr>
            <a:r>
              <a:t>EclipseCon - talk proposals - https://www.eclipsecon.org/2021</a:t>
            </a:r>
          </a:p>
          <a:p>
            <a:pPr marL="267368" indent="-267368">
              <a:buSzPct val="100000"/>
              <a:buAutoNum type="arabicPeriod" startAt="1"/>
            </a:pPr>
            <a:r>
              <a:t>CI/CD + Jenkins server for generation of packages for different OS and HW.</a:t>
            </a:r>
          </a:p>
          <a:p>
            <a:pPr lvl="1" marL="775368" indent="-267368">
              <a:buAutoNum type="arabicPeriod" startAt="1"/>
              <a:defRPr sz="1500"/>
            </a:pPr>
            <a:r>
              <a:t>Status of CI/CD and packaging process </a:t>
            </a:r>
          </a:p>
          <a:p>
            <a:pPr lvl="1" marL="775368" indent="-267368">
              <a:buAutoNum type="arabicPeriod" startAt="1"/>
              <a:defRPr sz="1500"/>
            </a:pPr>
            <a:r>
              <a:t>packaging matrix</a:t>
            </a:r>
          </a:p>
          <a:p>
            <a:pPr marL="267368" indent="-267368">
              <a:buSzPct val="100000"/>
              <a:buAutoNum type="arabicPeriod" startAt="1"/>
            </a:pPr>
            <a:r>
              <a:t>Move of code from arrowhead-f to eclipse-arrowhead</a:t>
            </a:r>
          </a:p>
          <a:p>
            <a:pPr marL="267368" indent="-267368">
              <a:buSzPct val="100000"/>
              <a:buAutoNum type="arabicPeriod" startAt="1"/>
            </a:pPr>
            <a:r>
              <a:t>Lowering the entry step - status reports</a:t>
            </a:r>
          </a:p>
          <a:p>
            <a:pPr lvl="1" marL="775368" indent="-267368">
              <a:buAutoNum type="arabicPeriod" startAt="1"/>
              <a:defRPr sz="1500"/>
            </a:pPr>
            <a:r>
              <a:t>Gabor - VirtualBox on any environment, core systems + providers and consumers</a:t>
            </a:r>
          </a:p>
          <a:p>
            <a:pPr lvl="1" marL="775368" indent="-267368">
              <a:buAutoNum type="arabicPeriod" startAt="1"/>
              <a:defRPr sz="1500"/>
            </a:pPr>
            <a:r>
              <a:t>Emanuel - Device deamon, Local cloud deamon, Local cloud management - #3</a:t>
            </a:r>
          </a:p>
          <a:p>
            <a:pPr lvl="1" marL="775368" indent="-267368">
              <a:buAutoNum type="arabicPeriod" startAt="1"/>
              <a:defRPr sz="1500"/>
            </a:pPr>
            <a:r>
              <a:t>Cristina - From models to code and deployment - </a:t>
            </a:r>
          </a:p>
          <a:p>
            <a:pPr marL="267368" indent="-267368">
              <a:buSzPct val="100000"/>
              <a:buAutoNum type="arabicPeriod" startAt="1"/>
            </a:pPr>
            <a:r>
              <a:t>Walk through current discussion points - Jerker</a:t>
            </a:r>
          </a:p>
          <a:p>
            <a:pPr marL="267368" indent="-267368">
              <a:buSzPct val="100000"/>
              <a:buAutoNum type="arabicPeriod" startAt="1"/>
            </a:pPr>
            <a:r>
              <a:t>NTP system, #301 </a:t>
            </a:r>
          </a:p>
          <a:p>
            <a:pPr marL="267368" indent="-267368">
              <a:buSzPct val="100000"/>
              <a:buAutoNum type="arabicPeriod" startAt="1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arrowhead.eu</a:t>
            </a:r>
            <a:r>
              <a:t> certificate server, #302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clipse Arrowhead architecture - core systems"/>
          <p:cNvSpPr txBox="1"/>
          <p:nvPr>
            <p:ph type="title"/>
          </p:nvPr>
        </p:nvSpPr>
        <p:spPr>
          <a:xfrm>
            <a:off x="786646" y="81914"/>
            <a:ext cx="7444937" cy="586588"/>
          </a:xfrm>
          <a:prstGeom prst="rect">
            <a:avLst/>
          </a:prstGeom>
        </p:spPr>
        <p:txBody>
          <a:bodyPr/>
          <a:lstStyle/>
          <a:p>
            <a:pPr lvl="1" defTabSz="393192">
              <a:defRPr sz="3096"/>
            </a:pPr>
            <a:r>
              <a:t>Eclipse Arrowhead architecture - core systems</a:t>
            </a:r>
          </a:p>
        </p:txBody>
      </p:sp>
      <p:sp>
        <p:nvSpPr>
          <p:cNvPr id="105" name="How shall serviceConsumers be registered in SystemRegistry?…"/>
          <p:cNvSpPr txBox="1"/>
          <p:nvPr>
            <p:ph type="body" idx="1"/>
          </p:nvPr>
        </p:nvSpPr>
        <p:spPr>
          <a:xfrm>
            <a:off x="236228" y="553483"/>
            <a:ext cx="8793774" cy="5157176"/>
          </a:xfrm>
          <a:prstGeom prst="rect">
            <a:avLst/>
          </a:prstGeom>
        </p:spPr>
        <p:txBody>
          <a:bodyPr/>
          <a:lstStyle/>
          <a:p>
            <a:pPr marL="267368" indent="-267368">
              <a:buSzPct val="100000"/>
              <a:buAutoNum type="arabicPeriod" startAt="1"/>
              <a:defRPr sz="1500"/>
            </a:pPr>
            <a:r>
              <a:t>How shall serviceConsumers be registered in SystemRegistry?</a:t>
            </a:r>
          </a:p>
          <a:p>
            <a:pPr lvl="1" marL="775368" indent="-267368">
              <a:buAutoNum type="arabicPeriod" startAt="1"/>
              <a:defRPr sz="1500"/>
            </a:pPr>
            <a:r>
              <a:t>Database documentation - SysDD needed for ServiceRegistry, SystemRegistry, DeviceRegistry - </a:t>
            </a:r>
            <a:br/>
            <a:r>
              <a:rPr>
                <a:solidFill>
                  <a:schemeClr val="accent2"/>
                </a:solidFill>
              </a:rPr>
              <a:t>Planed for April, Szvetlin and Mario</a:t>
            </a:r>
            <a:endParaRPr>
              <a:solidFill>
                <a:schemeClr val="accent2">
                  <a:satOff val="-4966"/>
                  <a:lumOff val="-10549"/>
                </a:schemeClr>
              </a:solidFill>
            </a:endParaRP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MetaData, mandatory and optional, for Service, System and Device registries? </a:t>
            </a:r>
          </a:p>
          <a:p>
            <a:pPr lvl="1" marL="775368" indent="-267368">
              <a:buAutoNum type="arabicPeriod" startAt="1"/>
              <a:defRPr sz="1500"/>
            </a:pPr>
            <a:r>
              <a:t>Proposal for discussion from Cristina</a:t>
            </a:r>
            <a:endParaRPr>
              <a:solidFill>
                <a:schemeClr val="accent2"/>
              </a:solidFill>
            </a:endParaRP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Necessary updates to Orchestration and Authorisation  system - </a:t>
            </a:r>
            <a:r>
              <a:rPr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lvl="1" marL="775368" indent="-267368">
              <a:buAutoNum type="arabicPeriod" startAt="1"/>
              <a:defRPr sz="1500"/>
            </a:pPr>
            <a:r>
              <a:rPr>
                <a:solidFill>
                  <a:schemeClr val="accent2"/>
                </a:solidFill>
              </a:rPr>
              <a:t>Requested updates to be described and updates of SysDD: Szvetlin lead supported by Jerker and Per </a:t>
            </a:r>
          </a:p>
          <a:p>
            <a:pPr lvl="2" marL="1283368" indent="-267368">
              <a:buAutoNum type="arabicPeriod" startAt="1"/>
              <a:defRPr sz="1500"/>
            </a:pPr>
            <a:r>
              <a:t>SysDD of Orchestration and Authorisation system</a:t>
            </a:r>
          </a:p>
          <a:p>
            <a:pPr lvl="2" marL="1283368" indent="-267368">
              <a:buAutoNum type="arabicPeriod" startAt="1"/>
              <a:defRPr sz="1500"/>
            </a:pPr>
            <a:r>
              <a:t>Arrowhead X.509 certificate documentation as part of Authorisation SysDD - #11</a:t>
            </a:r>
          </a:p>
          <a:p>
            <a:pPr lvl="2" marL="1283368" indent="-267368">
              <a:buAutoNum type="arabicPeriod" startAt="1"/>
              <a:defRPr sz="1500"/>
            </a:pPr>
            <a:r>
              <a:t>Format for Orchestration policy and Authorisation policy data.</a:t>
            </a: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GateKeeper and Gateway systems</a:t>
            </a:r>
          </a:p>
          <a:p>
            <a:pPr lvl="1" marL="775368" indent="-267368">
              <a:buAutoNum type="arabicPeriod" startAt="1"/>
              <a:defRPr sz="1500"/>
            </a:pPr>
            <a:r>
              <a:rPr>
                <a:solidFill>
                  <a:schemeClr val="accent2"/>
                </a:solidFill>
              </a:rPr>
              <a:t>Scenarios for § 4, 5, and 6, Mario sequence diagram from Marios scenario 2a.</a:t>
            </a:r>
            <a:r>
              <a:t>  </a:t>
            </a:r>
          </a:p>
          <a:p>
            <a:pPr lvl="2" marL="1283368" indent="-267368">
              <a:buAutoNum type="arabicPeriod" startAt="1"/>
              <a:defRPr sz="1500"/>
            </a:pPr>
            <a:r>
              <a:t>Onboarding procedure system</a:t>
            </a:r>
          </a:p>
          <a:p>
            <a:pPr lvl="2" marL="1283368" indent="-267368">
              <a:buAutoNum type="arabicPeriod" startAt="1"/>
              <a:defRPr sz="1500"/>
            </a:pPr>
            <a:r>
              <a:t>VPN server system required?</a:t>
            </a: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Possible change of core system database,</a:t>
            </a:r>
            <a: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  <a:t> Emanuel</a:t>
            </a:r>
            <a:endParaRPr>
              <a:solidFill>
                <a:schemeClr val="accent2">
                  <a:satOff val="-4966"/>
                  <a:lumOff val="-10549"/>
                </a:schemeClr>
              </a:solidFill>
            </a:endParaRPr>
          </a:p>
          <a:p>
            <a:pPr lvl="1" marL="775368" indent="-267368">
              <a:buAutoNum type="arabicPeriod" startAt="1"/>
              <a:defRPr sz="1500">
                <a:solidFill>
                  <a:schemeClr val="accent2"/>
                </a:solidFill>
              </a:defRPr>
            </a:pPr>
            <a:r>
              <a:t>Light database is a request - WAPICE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