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9" cy="98640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and MoM 210630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53539" y="826938"/>
            <a:ext cx="8096824" cy="4390114"/>
          </a:xfrm>
          <a:prstGeom prst="rect">
            <a:avLst/>
          </a:prstGeom>
        </p:spPr>
        <p:txBody>
          <a:bodyPr numCol="2" spcCol="404840"/>
          <a:lstStyle/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t>v4.4.0 release - what can be released now?</a:t>
            </a:r>
            <a:br/>
            <a:r>
              <a:rPr>
                <a:solidFill>
                  <a:srgbClr val="FF2600"/>
                </a:solidFill>
              </a:rPr>
              <a:t>PDE ready, Configuration, TimeManger are ready, HawkBit review is done issues yet to be fixed, SysML all fine, QoS Monitor merged, SecurityComplicane review done every comment fixed. Release notes/change log  i progress, Jerker to review. Targeted date for PMC review is End of August.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Documentation see Eclipse_Arrowhead_Roadmap_organisation.pptx in Governance_strategy dir.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Szvetlin to release documentation for review to Jerker.</a:t>
            </a:r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t>CI/CD + Jenkins server for generation of packages for different OS and HW.</a:t>
            </a:r>
            <a:br/>
            <a:r>
              <a:rPr>
                <a:solidFill>
                  <a:srgbClr val="FF2600"/>
                </a:solidFill>
              </a:rPr>
              <a:t>Packaging matrix presented by Szvetlin, suggestion for updates for where it should be located and how legends should become more informative.</a:t>
            </a:r>
            <a:endParaRPr>
              <a:solidFill>
                <a:srgbClr val="FF2600"/>
              </a:solidFill>
            </a:endParaRPr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br/>
            <a:r>
              <a:rPr>
                <a:solidFill>
                  <a:srgbClr val="FF2600"/>
                </a:solidFill>
              </a:rPr>
              <a:t>To be moved: Libraries, application examples, Szvetlin is to create and issue to Eclipse. Library versioning strategy to be supplied by Szvetlin. Process has started with PMC but is not yet completed.</a:t>
            </a:r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t>Lowering the entry step - status reports</a:t>
            </a:r>
          </a:p>
          <a:p>
            <a:pPr lvl="1" marL="429863" indent="-148228" defTabSz="253470">
              <a:spcBef>
                <a:spcPts val="100"/>
              </a:spcBef>
              <a:buAutoNum type="arabicPeriod" startAt="1"/>
              <a:defRPr sz="989"/>
            </a:pPr>
            <a:r>
              <a:t>Gabor - VirtualBox on any environment, core systems + providers and consumers. </a:t>
            </a:r>
            <a:br/>
            <a:r>
              <a:rPr>
                <a:solidFill>
                  <a:srgbClr val="FF2600"/>
                </a:solidFill>
              </a:rPr>
              <a:t>Preliminary experiments made. Some similarities with Cristinas work. Time line is a first version within Sept.</a:t>
            </a:r>
          </a:p>
          <a:p>
            <a:pPr lvl="1" marL="429863" indent="-148228" defTabSz="253470">
              <a:spcBef>
                <a:spcPts val="100"/>
              </a:spcBef>
              <a:buAutoNum type="arabicPeriod" startAt="1"/>
              <a:defRPr sz="989"/>
            </a:pPr>
            <a:r>
              <a:t>Emanuel - Device daemon, Local cloud deamon, Local cloud management - </a:t>
            </a:r>
            <a:r>
              <a:rPr>
                <a:solidFill>
                  <a:srgbClr val="FF2600"/>
                </a:solidFill>
              </a:rPr>
              <a:t>#3</a:t>
            </a:r>
          </a:p>
          <a:p>
            <a:pPr lvl="1" marL="429863" indent="-148228" defTabSz="253470">
              <a:spcBef>
                <a:spcPts val="100"/>
              </a:spcBef>
              <a:buAutoNum type="arabicPeriod" startAt="1"/>
              <a:defRPr sz="989"/>
            </a:pPr>
            <a:r>
              <a:t>Cristina - From models to code and deployment - </a:t>
            </a:r>
            <a:br/>
            <a:r>
              <a:t>Plugin to IDE and Papyrus to select Local clouds and systems you like to include, current development of producers and consumers.</a:t>
            </a:r>
            <a:r>
              <a:rPr>
                <a:solidFill>
                  <a:srgbClr val="FF2600"/>
                </a:solidFill>
              </a:rPr>
              <a:t>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Time line for a demo in the bi-weekly: end of August  </a:t>
            </a:r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t>Documentation strategy</a:t>
            </a:r>
            <a:br/>
            <a:r>
              <a:rPr>
                <a:solidFill>
                  <a:srgbClr val="FF2600"/>
                </a:solidFill>
              </a:rPr>
              <a:t>Mats presented the latest. updates. Slides in repository</a:t>
            </a:r>
            <a:endParaRPr>
              <a:solidFill>
                <a:srgbClr val="FF2600"/>
              </a:solidFill>
            </a:endParaRPr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Walk through current discussion points - Jerker</a:t>
            </a:r>
            <a:endParaRPr sz="1089"/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t>Issue lists in GitHub</a:t>
            </a:r>
          </a:p>
          <a:p>
            <a:pPr lvl="1" marL="429863" indent="-148228" defTabSz="253470">
              <a:spcBef>
                <a:spcPts val="100"/>
              </a:spcBef>
              <a:buAutoNum type="arabicPeriod" startAt="1"/>
              <a:defRPr sz="1089">
                <a:solidFill>
                  <a:srgbClr val="FF2600"/>
                </a:solidFill>
              </a:defRPr>
            </a:pPr>
            <a:r>
              <a:t>Issue in Roadmap to be created by Szvetlin regarding on data base question for ServiceRegistry, SystemRegistry, DeviceRegistry, ….</a:t>
            </a:r>
          </a:p>
          <a:p>
            <a:pPr lvl="1" marL="429863" indent="-148228" defTabSz="253470">
              <a:spcBef>
                <a:spcPts val="100"/>
              </a:spcBef>
              <a:buAutoNum type="arabicPeriod" startAt="1"/>
              <a:defRPr sz="1089">
                <a:solidFill>
                  <a:srgbClr val="FF2600"/>
                </a:solidFill>
              </a:defRPr>
            </a:pPr>
            <a:r>
              <a:t>Issue on Changelog/release-note is moved to Roadmap from java-spring-core directory.</a:t>
            </a:r>
            <a:endParaRPr>
              <a:solidFill>
                <a:schemeClr val="accent2"/>
              </a:solidFill>
            </a:endParaRPr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t>Configuration and TimeManager system </a:t>
            </a:r>
            <a:r>
              <a:rPr>
                <a:solidFill>
                  <a:srgbClr val="FF2600"/>
                </a:solidFill>
              </a:rPr>
              <a:t>demo at bi-weekly end of August.</a:t>
            </a:r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t> certificate server, #302 </a:t>
            </a:r>
            <a:r>
              <a:rPr>
                <a:solidFill>
                  <a:srgbClr val="FF2600"/>
                </a:solidFill>
              </a:rPr>
              <a:t>proposal from LTU I’m a couple of weeks time</a:t>
            </a:r>
            <a:endParaRPr>
              <a:solidFill>
                <a:srgbClr val="FF2600"/>
              </a:solidFill>
            </a:endParaRPr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rPr>
                <a:solidFill>
                  <a:srgbClr val="FF2600"/>
                </a:solidFill>
              </a:rPr>
              <a:t> </a:t>
            </a:r>
            <a:r>
              <a:t>Eventhandler discussion, </a:t>
            </a:r>
            <a:r>
              <a:rPr>
                <a:solidFill>
                  <a:srgbClr val="FF2600"/>
                </a:solidFill>
              </a:rPr>
              <a:t>Gabor to start an issue in the Roadmap repo</a:t>
            </a:r>
            <a:endParaRPr>
              <a:solidFill>
                <a:srgbClr val="FF2600"/>
              </a:solidFill>
            </a:endParaRPr>
          </a:p>
          <a:p>
            <a:pPr marL="148228" indent="-148228" defTabSz="253470">
              <a:spcBef>
                <a:spcPts val="100"/>
              </a:spcBef>
              <a:buSzPct val="100000"/>
              <a:buAutoNum type="arabicPeriod" startAt="1"/>
              <a:defRPr sz="1089"/>
            </a:pPr>
            <a:r>
              <a:t>Next meeting:</a:t>
            </a:r>
            <a:r>
              <a:rPr>
                <a:solidFill>
                  <a:srgbClr val="FF2600"/>
                </a:solidFill>
              </a:rPr>
              <a:t> Sept. 8 at 15.00 - 16.30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5" y="81913"/>
            <a:ext cx="7444939" cy="586590"/>
          </a:xfrm>
          <a:prstGeom prst="rect">
            <a:avLst/>
          </a:prstGeom>
        </p:spPr>
        <p:txBody>
          <a:bodyPr/>
          <a:lstStyle/>
          <a:p>
            <a:pPr lvl="1" defTabSz="393191">
              <a:defRPr sz="3000"/>
            </a:pPr>
            <a:r>
              <a:t>Eclipse Arrowhead architecture - core systems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10486" y="544311"/>
            <a:ext cx="8793776" cy="5157177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  <a:defRPr sz="1500"/>
            </a:pPr>
            <a:r>
              <a:t>How shall serviceConsumers be registered in SystemRegistry?</a:t>
            </a:r>
            <a:br/>
            <a:r>
              <a:rPr>
                <a:solidFill>
                  <a:srgbClr val="FF2600"/>
                </a:solidFill>
              </a:rPr>
              <a:t>WG report by Jan. Initial discussion started. Discussion will be hosted as an issue in GitHub roadmap repo. Targeted for decision at Lubeck WS.</a:t>
            </a: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MetaData, mandatory and optional, for Service, System and Device registries? </a:t>
            </a:r>
          </a:p>
          <a:p>
            <a:pPr lvl="1" marL="775367" indent="-267367">
              <a:buAutoNum type="arabicPeriod" startAt="1"/>
              <a:defRPr sz="1500"/>
            </a:pPr>
            <a:r>
              <a:t>Proposal for discussion from Cristina. </a:t>
            </a:r>
            <a:r>
              <a:rPr>
                <a:solidFill>
                  <a:srgbClr val="FF2600"/>
                </a:solidFill>
              </a:rPr>
              <a:t>Cristina and Jerker to prepare a discussion for the Roadmap WG, time line end of August.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lvl="1" marL="775367" indent="-267367">
              <a:buAutoNum type="arabicPeriod" startAt="1"/>
              <a:defRPr sz="1500"/>
            </a:pPr>
            <a:r>
              <a:t>Arrowhead X.509 certificate documentation as part of Authorisation SysDD - </a:t>
            </a:r>
            <a:r>
              <a:rPr>
                <a:solidFill>
                  <a:srgbClr val="0433FF"/>
                </a:solidFill>
              </a:rPr>
              <a:t>#11</a:t>
            </a:r>
            <a:r>
              <a:t>, </a:t>
            </a:r>
            <a:r>
              <a:rPr>
                <a:solidFill>
                  <a:srgbClr val="FF2600"/>
                </a:solidFill>
              </a:rPr>
              <a:t>Emanuel reported. Requirements is currently being discussed.</a:t>
            </a:r>
          </a:p>
          <a:p>
            <a:pPr lvl="1" marL="775367" indent="-267367">
              <a:buAutoNum type="arabicPeriod" startAt="1"/>
              <a:defRPr sz="1500"/>
            </a:pPr>
            <a:r>
              <a:t>Format for Orchestration policy and Authorisation policy data, </a:t>
            </a:r>
            <a:r>
              <a:rPr>
                <a:solidFill>
                  <a:srgbClr val="FF2600"/>
                </a:solidFill>
              </a:rPr>
              <a:t>Jerker to ask Ulf/Olov to prepare a Roadmap WG discussion in the topic. Still to be made.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GateKeeper and Gateway systems</a:t>
            </a:r>
          </a:p>
          <a:p>
            <a:pPr lvl="1" marL="775367" indent="-267367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rPr>
                <a:solidFill>
                  <a:srgbClr val="000000"/>
                </a:solidFill>
              </a:rPr>
              <a:t>Scenarios for § 4, 5, and 6, Mario sequence diagram from Marios scenario 2a</a:t>
            </a:r>
            <a:r>
              <a:t>.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FF2600"/>
                </a:solidFill>
              </a:rPr>
              <a:t>Contact to WAPICE and BnearIT, look for decision next meeting. Jerker to extend the dialog with Fredrik B (BnearIT) - on Hold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ON HOLD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lvl="1" marL="775367" indent="-267367">
              <a:buAutoNum type="arabicPeriod" startAt="1"/>
              <a:defRPr sz="1500"/>
            </a:pPr>
            <a:r>
              <a:t>Light database is a request - WAPICE, On hold until item 1.1 is a closed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