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9" cy="98640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rrowhead-f/x509-profiles/pull/3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211125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Agenda </a:t>
            </a:r>
            <a:r>
              <a:rPr sz="20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53539" y="826938"/>
            <a:ext cx="8096824" cy="4390114"/>
          </a:xfrm>
          <a:prstGeom prst="rect">
            <a:avLst/>
          </a:prstGeom>
        </p:spPr>
        <p:txBody>
          <a:bodyPr/>
          <a:lstStyle/>
          <a:p>
            <a:pPr marL="140742" indent="-140742" defTabSz="240669">
              <a:spcBef>
                <a:spcPts val="100"/>
              </a:spcBef>
              <a:buSzPct val="100000"/>
              <a:buAutoNum type="arabicPeriod" startAt="1"/>
              <a:defRPr sz="1128"/>
            </a:pPr>
            <a:r>
              <a:t>v4.4.0 release - what can be released now?</a:t>
            </a:r>
            <a:br/>
            <a:r>
              <a:rPr>
                <a:solidFill>
                  <a:srgbClr val="FF2600"/>
                </a:solidFill>
              </a:rPr>
              <a:t>Jerker to contact Eclipse on the delay issue!!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Szvetlin to create a release template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Documentation is still to be completed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Wiki page is under update to contain the core system documentation,Roadmap WG wiki meeting  13/12 10-12</a:t>
            </a:r>
          </a:p>
          <a:p>
            <a:pPr marL="140742" indent="-140742" defTabSz="240669">
              <a:spcBef>
                <a:spcPts val="100"/>
              </a:spcBef>
              <a:buSzPct val="100000"/>
              <a:buAutoNum type="arabicPeriod" startAt="1"/>
              <a:defRPr sz="1128"/>
            </a:pPr>
            <a:r>
              <a:t>CI/CD + Jenkins server for generation of packages for different OS and HW.</a:t>
            </a:r>
            <a:br/>
            <a:r>
              <a:rPr>
                <a:solidFill>
                  <a:srgbClr val="FF2600"/>
                </a:solidFill>
              </a:rPr>
              <a:t>Docker images to be generated by Szvetlin.</a:t>
            </a:r>
            <a:endParaRPr>
              <a:solidFill>
                <a:srgbClr val="FF2600"/>
              </a:solidFill>
            </a:endParaRPr>
          </a:p>
          <a:p>
            <a:pPr marL="140742" indent="-140742" defTabSz="240669">
              <a:spcBef>
                <a:spcPts val="100"/>
              </a:spcBef>
              <a:buSzPct val="100000"/>
              <a:buAutoNum type="arabicPeriod" startAt="1"/>
              <a:defRPr sz="1128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br/>
            <a:r>
              <a:rPr>
                <a:solidFill>
                  <a:srgbClr val="FF2600"/>
                </a:solidFill>
              </a:rPr>
              <a:t>Tentative list of libraries to be created by Szvetlin</a:t>
            </a:r>
          </a:p>
          <a:p>
            <a:pPr marL="140742" indent="-140742" defTabSz="240669">
              <a:spcBef>
                <a:spcPts val="100"/>
              </a:spcBef>
              <a:buSzPct val="100000"/>
              <a:buAutoNum type="arabicPeriod" startAt="1"/>
              <a:defRPr sz="1128"/>
            </a:pPr>
            <a:r>
              <a:t>Lowering the entry step - status reports</a:t>
            </a:r>
          </a:p>
          <a:p>
            <a:pPr lvl="1" marL="408153" indent="-140742" defTabSz="240669">
              <a:spcBef>
                <a:spcPts val="100"/>
              </a:spcBef>
              <a:buAutoNum type="arabicPeriod" startAt="1"/>
              <a:defRPr sz="1128"/>
            </a:pPr>
            <a:r>
              <a:t>Gabor - VirtualBox on any environment, core systems + providers and consumers. </a:t>
            </a:r>
            <a:br/>
            <a:r>
              <a:rPr>
                <a:solidFill>
                  <a:srgbClr val="FF2600"/>
                </a:solidFill>
              </a:rPr>
              <a:t>Working prototype with nested VM’s with local clouds. Set-up is not yet automated. Image size need to be reduced, target is &lt;2GB.</a:t>
            </a:r>
          </a:p>
          <a:p>
            <a:pPr lvl="1" marL="408153" indent="-140742" defTabSz="240669">
              <a:spcBef>
                <a:spcPts val="100"/>
              </a:spcBef>
              <a:buAutoNum type="arabicPeriod" startAt="1"/>
              <a:defRPr sz="1128"/>
            </a:pPr>
            <a:r>
              <a:t>Emanuel - Device daemon, Local cloud deamon, Local cloud management - </a:t>
            </a:r>
            <a:r>
              <a:rPr>
                <a:solidFill>
                  <a:srgbClr val="FF2600"/>
                </a:solidFill>
              </a:rPr>
              <a:t>will work on this as consultant to LTU, not started yet, time line next year. The Management tool will be moved to Szvetlin.</a:t>
            </a:r>
          </a:p>
          <a:p>
            <a:pPr lvl="1" marL="408153" indent="-140742" defTabSz="240669">
              <a:spcBef>
                <a:spcPts val="100"/>
              </a:spcBef>
              <a:buAutoNum type="arabicPeriod" startAt="1"/>
              <a:defRPr sz="1128"/>
            </a:pPr>
            <a:r>
              <a:t>Cristina - From models to code and deployment - </a:t>
            </a:r>
            <a:br/>
            <a:r>
              <a:t>Plugin to IDE and Papyrus to select Local clouds and systems you like to include, current development of producers and consumers.</a:t>
            </a:r>
            <a:r>
              <a:rPr>
                <a:solidFill>
                  <a:srgbClr val="FF2600"/>
                </a:solidFill>
              </a:rPr>
              <a:t>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Update and extension of the profile using UML meta models created for the whole architecture stack and part of the engineering process steps.</a:t>
            </a:r>
          </a:p>
          <a:p>
            <a:pPr marL="140742" indent="-140742" defTabSz="240669">
              <a:spcBef>
                <a:spcPts val="100"/>
              </a:spcBef>
              <a:buSzPct val="100000"/>
              <a:buAutoNum type="arabicPeriod" startAt="1"/>
              <a:defRPr sz="1128"/>
            </a:pPr>
            <a:r>
              <a:t>Documentation strategy</a:t>
            </a:r>
            <a:br/>
            <a:r>
              <a:rPr>
                <a:solidFill>
                  <a:srgbClr val="FF2600"/>
                </a:solidFill>
              </a:rPr>
              <a:t>Mats proposed a discussion on documentation strategy meeting done. A survey is launched to the Arrowehad Tools project to get feedback. A question discussed is how to improved the V&amp;V process thus creating trust in the TRL level enabling real industrial usage. </a:t>
            </a:r>
            <a:br>
              <a:rPr>
                <a:solidFill>
                  <a:srgbClr val="FF2600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5" y="81913"/>
            <a:ext cx="7444939" cy="586590"/>
          </a:xfrm>
          <a:prstGeom prst="rect">
            <a:avLst/>
          </a:prstGeom>
        </p:spPr>
        <p:txBody>
          <a:bodyPr/>
          <a:lstStyle/>
          <a:p>
            <a:pPr lvl="1" defTabSz="393191">
              <a:defRPr sz="30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10486" y="808360"/>
            <a:ext cx="8793776" cy="4893128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eriod" startAt="6"/>
              <a:defRPr sz="1200"/>
            </a:pPr>
            <a:r>
              <a:t>How shall serviceConsumers be registered in SystemRegistry?</a:t>
            </a:r>
            <a:br/>
            <a:r>
              <a:rPr>
                <a:solidFill>
                  <a:srgbClr val="FF2600"/>
                </a:solidFill>
              </a:rPr>
              <a:t>WG report by Jan. Work on a “bridge/adaptor” has been started by BnearIT/Sinetiq. See the GitHub issue discussion for details.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MetaData, mandatory and optional, for Service, System and Device registries? </a:t>
            </a:r>
            <a:br/>
            <a:r>
              <a:t>Proposal for discussion from Cristina. </a:t>
            </a:r>
            <a:r>
              <a:rPr>
                <a:solidFill>
                  <a:srgbClr val="FF2600"/>
                </a:solidFill>
              </a:rPr>
              <a:t>To be merged with item 6 and the WG lead by Jan.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Monitoring service - multiple purposes first discussion</a:t>
            </a:r>
            <a:br/>
            <a:r>
              <a:rPr>
                <a:solidFill>
                  <a:srgbClr val="FF2600"/>
                </a:solidFill>
              </a:rPr>
              <a:t>JD to talk with Olov S. to lead such WG, Per O. to contribute from BnearIT/Sinetiq, Jan vD like to join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Request/Response models in Arrowhead </a:t>
            </a:r>
            <a: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#15</a:t>
            </a:r>
            <a:b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>
                <a:solidFill>
                  <a:srgbClr val="FF26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Mario not on-line today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200"/>
            </a:pPr>
            <a:r>
              <a:t>Arrowhead X.509 certificate documentation as part of Authorisation SysDD - </a:t>
            </a:r>
            <a:r>
              <a:rPr>
                <a:solidFill>
                  <a:srgbClr val="0433FF"/>
                </a:solidFill>
              </a:rPr>
              <a:t>#11</a:t>
            </a:r>
            <a:r>
              <a:t>, </a:t>
            </a:r>
            <a:r>
              <a:rPr>
                <a:solidFill>
                  <a:srgbClr val="FF2600"/>
                </a:solidFill>
              </a:rPr>
              <a:t>JD to set dead line for comments and updates to the profil to end of Dec 2021 on the issue.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https://github.com/arrowhead-f/x509-profiles/pull/3</a:t>
            </a:r>
          </a:p>
          <a:p>
            <a:pPr lvl="1" marL="775367" indent="-267367">
              <a:buAutoNum type="arabicPeriod" startAt="1"/>
              <a:defRPr sz="1200"/>
            </a:pPr>
            <a:r>
              <a:t>Format for Orchestration policy and Authorisation policy data, </a:t>
            </a:r>
            <a:r>
              <a:rPr>
                <a:solidFill>
                  <a:srgbClr val="FF2600"/>
                </a:solidFill>
              </a:rPr>
              <a:t>Olof to investigate on how to form a WG on this issue.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9"/>
              <a:defRPr sz="1200"/>
            </a:pPr>
            <a:r>
              <a:t>GateKeeper and Gateway systems</a:t>
            </a:r>
          </a:p>
          <a:p>
            <a:pPr lvl="1" marL="775367" indent="-267367">
              <a:buClr>
                <a:srgbClr val="000000"/>
              </a:buClr>
              <a:buAutoNum type="arabicPeriod" startAt="1"/>
              <a:defRPr sz="1200">
                <a:solidFill>
                  <a:schemeClr val="accent2"/>
                </a:solidFill>
              </a:defRPr>
            </a:pPr>
            <a:r>
              <a:rPr>
                <a:solidFill>
                  <a:srgbClr val="000000"/>
                </a:solidFill>
              </a:rPr>
              <a:t>Scenarios for § 4, 5, and 6, Mario sequence diagram from Marios scenario 2a</a:t>
            </a:r>
            <a:r>
              <a:t>.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FF2600"/>
                </a:solidFill>
              </a:rPr>
              <a:t>Mario to check in resources for hosting a WG. No updates from Mario. Ensure with Markus and Silia to get this finalised.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genda (MoM from meeting in red)"/>
          <p:cNvSpPr txBox="1"/>
          <p:nvPr>
            <p:ph type="title"/>
          </p:nvPr>
        </p:nvSpPr>
        <p:spPr>
          <a:xfrm>
            <a:off x="799889" y="3445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8" name="Issue lists in GitHub…"/>
          <p:cNvSpPr txBox="1"/>
          <p:nvPr>
            <p:ph type="body" idx="1"/>
          </p:nvPr>
        </p:nvSpPr>
        <p:spPr>
          <a:xfrm>
            <a:off x="799889" y="1132386"/>
            <a:ext cx="7444938" cy="4582614"/>
          </a:xfrm>
          <a:prstGeom prst="rect">
            <a:avLst/>
          </a:prstGeom>
        </p:spPr>
        <p:txBody>
          <a:bodyPr/>
          <a:lstStyle/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Issue lists in GitHub</a:t>
            </a:r>
            <a:endParaRPr>
              <a:solidFill>
                <a:schemeClr val="accent2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Next meeting:</a:t>
            </a:r>
            <a:r>
              <a:rPr>
                <a:solidFill>
                  <a:srgbClr val="FF2600"/>
                </a:solidFill>
              </a:rPr>
              <a:t> Dec. 13 at 10.00 - 12.00 focus on the Wiki documentation</a:t>
            </a:r>
            <a:endParaRPr>
              <a:solidFill>
                <a:srgbClr val="FF2600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rPr>
                <a:solidFill>
                  <a:srgbClr val="FF2600"/>
                </a:solidFill>
              </a:rPr>
              <a:t>Roadmap WG meeting, Dec 16, 15.00 - 16.30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opics on h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 on hold</a:t>
            </a:r>
          </a:p>
        </p:txBody>
      </p:sp>
      <p:sp>
        <p:nvSpPr>
          <p:cNvPr id="111" name="Possible change of core system database - ON HOLD Light database is a request - WAPICE, On hold until item 6 is a close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7368" indent="-267368">
              <a:buClr>
                <a:srgbClr val="000000"/>
              </a:buClr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ON HOLD</a:t>
            </a:r>
            <a:b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</a:br>
            <a:r>
              <a:rPr sz="1200">
                <a:solidFill>
                  <a:srgbClr val="FF2600"/>
                </a:solidFill>
              </a:rPr>
              <a:t>Light database is a request - WAPICE, On hold until item 6 is a closed</a:t>
            </a:r>
            <a:r>
              <a:rPr>
                <a:solidFill>
                  <a:srgbClr val="FF26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