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7" y="5549241"/>
            <a:ext cx="396662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07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210407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0025" y="24101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2" name="Issue list in GitHub…"/>
          <p:cNvSpPr txBox="1"/>
          <p:nvPr>
            <p:ph type="body" idx="1"/>
          </p:nvPr>
        </p:nvSpPr>
        <p:spPr>
          <a:xfrm>
            <a:off x="799889" y="866666"/>
            <a:ext cx="8096823" cy="4390113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</a:pPr>
            <a:r>
              <a:t>Issue list in GitHub</a:t>
            </a:r>
          </a:p>
          <a:p>
            <a:pPr lvl="1" marL="775368" indent="-267368">
              <a:buClr>
                <a:srgbClr val="000000"/>
              </a:buClr>
              <a:buAutoNum type="arabicPeriod" startAt="1"/>
              <a:defRPr sz="1500"/>
            </a:pPr>
            <a:r>
              <a:t>Issues to constitute the Roadmap</a:t>
            </a:r>
          </a:p>
          <a:p>
            <a:pPr lvl="1" marL="775368" indent="-267368">
              <a:buClr>
                <a:srgbClr val="000000"/>
              </a:buClr>
              <a:buAutoNum type="arabicPeriod" startAt="1"/>
              <a:defRPr sz="1500"/>
            </a:pPr>
            <a:r>
              <a:t>Solution of larger issues should be move to projects and actions</a:t>
            </a:r>
          </a:p>
          <a:p>
            <a:pPr marL="267368" indent="-267368">
              <a:buSzPct val="100000"/>
              <a:buAutoNum type="arabicPeriod" startAt="1"/>
            </a:pPr>
            <a:r>
              <a:t>CI/CD + Jenkins server for generation of packages for different OS and HW.</a:t>
            </a:r>
          </a:p>
          <a:p>
            <a:pPr lvl="1" marL="775368" indent="-267368">
              <a:buAutoNum type="arabicPeriod" startAt="1"/>
              <a:defRPr sz="1500"/>
            </a:pPr>
            <a:r>
              <a:t>Status of CI/CD and packaging process </a:t>
            </a:r>
          </a:p>
          <a:p>
            <a:pPr lvl="1" marL="775368" indent="-267368">
              <a:buAutoNum type="arabicPeriod" startAt="1"/>
              <a:defRPr sz="1500"/>
            </a:pPr>
            <a:r>
              <a:t>packaging matrix</a:t>
            </a:r>
          </a:p>
          <a:p>
            <a:pPr marL="267368" indent="-267368">
              <a:buSzPct val="100000"/>
              <a:buAutoNum type="arabicPeriod" startAt="1"/>
            </a:pPr>
            <a:r>
              <a:t>Lowering the entry step</a:t>
            </a:r>
          </a:p>
          <a:p>
            <a:pPr lvl="1" marL="775368" indent="-267368">
              <a:buAutoNum type="arabicPeriod" startAt="1"/>
              <a:defRPr sz="1500"/>
            </a:pPr>
            <a:r>
              <a:t>Hello world example and more, Jerker</a:t>
            </a:r>
          </a:p>
          <a:p>
            <a:pPr lvl="1" marL="775368" indent="-267368">
              <a:buAutoNum type="arabicPeriod" startAt="1"/>
              <a:defRPr sz="1500"/>
            </a:pPr>
            <a:r>
              <a:t>Gabor - VirtualBox on any environment, core systems + providers and consumers,  10 min</a:t>
            </a:r>
          </a:p>
          <a:p>
            <a:pPr lvl="1" marL="775368" indent="-267368">
              <a:buAutoNum type="arabicPeriod" startAt="1"/>
              <a:defRPr sz="1500"/>
            </a:pPr>
            <a:r>
              <a:t>Emanuel - Device deamon, Local cloud deamon, Local cloud management - 10 min</a:t>
            </a:r>
          </a:p>
          <a:p>
            <a:pPr lvl="1" marL="775368" indent="-267368">
              <a:buAutoNum type="arabicPeriod" startAt="1"/>
              <a:defRPr sz="1500"/>
            </a:pPr>
            <a:r>
              <a:t>Cristina - From models to code and deployment - 10 min </a:t>
            </a:r>
          </a:p>
          <a:p>
            <a:pPr marL="267368" indent="-267368">
              <a:buSzPct val="100000"/>
              <a:buAutoNum type="arabicPeriod" startAt="1"/>
            </a:pPr>
            <a:r>
              <a:t>Walk through current discussion points - Jerker</a:t>
            </a:r>
          </a:p>
          <a:p>
            <a:pPr marL="267368" indent="-267368">
              <a:buSzPct val="100000"/>
              <a:buAutoNum type="arabicPeriod" startAt="1"/>
            </a:pPr>
            <a:r>
              <a:t>NTP system, proposal from Jens </a:t>
            </a:r>
          </a:p>
          <a:p>
            <a:pPr marL="267368" indent="-267368">
              <a:buSzPct val="100000"/>
              <a:buAutoNum type="arabicPeriod" startAt="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t> certificate server, LTU, proposal to next meeting - Jerker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6" y="81914"/>
            <a:ext cx="7444937" cy="586588"/>
          </a:xfrm>
          <a:prstGeom prst="rect">
            <a:avLst/>
          </a:prstGeom>
        </p:spPr>
        <p:txBody>
          <a:bodyPr/>
          <a:lstStyle/>
          <a:p>
            <a:pPr lvl="1" defTabSz="393192">
              <a:defRPr sz="3096"/>
            </a:pPr>
            <a:r>
              <a:t>Eclipse Arrowhead architecture - core systems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236228" y="553483"/>
            <a:ext cx="8793774" cy="5157176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  <a:defRPr sz="1500"/>
            </a:pPr>
            <a:r>
              <a:t>How shall serviceConsumers be registered in SystemRegistry?</a:t>
            </a:r>
          </a:p>
          <a:p>
            <a:pPr lvl="1" marL="775368" indent="-267368">
              <a:buAutoNum type="arabicPeriod" startAt="1"/>
              <a:defRPr sz="1500"/>
            </a:pPr>
            <a:r>
              <a:t>Database documentation - SysDD needed for ServiceRegistry, SystemRegistry, DeviceRegistry - </a:t>
            </a:r>
            <a:br/>
            <a:r>
              <a:rPr>
                <a:solidFill>
                  <a:schemeClr val="accent2"/>
                </a:solidFill>
              </a:rPr>
              <a:t>Planed for April, Szvetlin and Mario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MetaData, mandatory and optional, for Service, System and Device registries? </a:t>
            </a:r>
          </a:p>
          <a:p>
            <a:pPr lvl="1" marL="775368" indent="-267368">
              <a:buAutoNum type="arabicPeriod" startAt="1"/>
              <a:defRPr sz="1500"/>
            </a:pPr>
            <a:r>
              <a:t>Proposal for discussion from Cristina</a:t>
            </a:r>
            <a:endParaRPr>
              <a:solidFill>
                <a:schemeClr val="accent2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lvl="1" marL="775368" indent="-267368">
              <a:buAutoNum type="arabicPeriod" startAt="1"/>
              <a:defRPr sz="1500"/>
            </a:pPr>
            <a:r>
              <a:rPr>
                <a:solidFill>
                  <a:schemeClr val="accent2"/>
                </a:solidFill>
              </a:rPr>
              <a:t>Requested updates to be described and updates of SysDD: Szvetlin lead supported by Jerker and Per </a:t>
            </a:r>
          </a:p>
          <a:p>
            <a:pPr lvl="2" marL="1283368" indent="-267368">
              <a:buAutoNum type="arabicPeriod" startAt="1"/>
              <a:defRPr sz="1500"/>
            </a:pPr>
            <a:r>
              <a:t>SysDD of Orchestration and Authorisation system</a:t>
            </a:r>
          </a:p>
          <a:p>
            <a:pPr lvl="2" marL="1283368" indent="-267368">
              <a:buAutoNum type="arabicPeriod" startAt="1"/>
              <a:defRPr sz="1500"/>
            </a:pPr>
            <a:r>
              <a:t>Arrowhead X.509 certificate documentation as part of Authorisation SysDD</a:t>
            </a:r>
          </a:p>
          <a:p>
            <a:pPr lvl="2" marL="1283368" indent="-267368">
              <a:buAutoNum type="arabicPeriod" startAt="1"/>
              <a:defRPr sz="1500"/>
            </a:pPr>
            <a:r>
              <a:t>Format for Orchestration policy and Authorisation policy data.</a:t>
            </a: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GateKeeper and Gateway systems</a:t>
            </a:r>
          </a:p>
          <a:p>
            <a:pPr lvl="1" marL="775368" indent="-267368">
              <a:buAutoNum type="arabicPeriod" startAt="1"/>
              <a:defRPr sz="1500"/>
            </a:pPr>
            <a:r>
              <a:rPr>
                <a:solidFill>
                  <a:schemeClr val="accent2"/>
                </a:solidFill>
              </a:rPr>
              <a:t>Scenarios for § 4, 5, and 6, Mario sequence diagram from Marios scenario 2a.</a:t>
            </a:r>
            <a:r>
              <a:t>  </a:t>
            </a:r>
          </a:p>
          <a:p>
            <a:pPr lvl="2" marL="1283368" indent="-267368">
              <a:buAutoNum type="arabicPeriod" startAt="1"/>
              <a:defRPr sz="1500"/>
            </a:pPr>
            <a:r>
              <a:t>Onboarding procedure system</a:t>
            </a:r>
          </a:p>
          <a:p>
            <a:pPr lvl="2" marL="1283368" indent="-267368">
              <a:buAutoNum type="arabicPeriod" startAt="1"/>
              <a:defRPr sz="1500"/>
            </a:pPr>
            <a:r>
              <a:t>VPN server system required?</a:t>
            </a: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Possible change of core system database,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 Emanuel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lvl="1" marL="775368" indent="-267368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Light database is a request - WAPICE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