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258" r:id="rId5"/>
    <p:sldId id="280" r:id="rId6"/>
    <p:sldId id="274" r:id="rId7"/>
    <p:sldId id="281" r:id="rId8"/>
    <p:sldId id="282" r:id="rId9"/>
    <p:sldId id="284" r:id="rId10"/>
    <p:sldId id="268" r:id="rId11"/>
    <p:sldId id="283" r:id="rId12"/>
  </p:sldIdLst>
  <p:sldSz cx="9144000" cy="5715000" type="screen16x1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1D8F0-9802-49D3-9D89-7B01F4AEC12C}" v="24" dt="2021-04-14T11:53:08.966"/>
    <p1510:client id="{4C5A789C-DD93-31DB-74C5-625C2F0C4127}" v="16" dt="2020-09-21T07:58:23.237"/>
    <p1510:client id="{528E4F2F-D2AC-77E4-25B3-B3C83033FBE4}" v="342" dt="2021-04-13T13:55:18.775"/>
    <p1510:client id="{6722B5DF-0A28-64EA-6FE7-CB35AADD64ED}" v="1163" dt="2021-05-25T10:31:19.999"/>
    <p1510:client id="{829B57F9-F7DD-F2A2-F1BC-D027950CAA2C}" v="384" dt="2021-05-25T11:20:34.310"/>
    <p1510:client id="{A6F14311-4573-4C64-9404-09CC7C63F5DB}" v="11" dt="2021-05-25T11:29:28.870"/>
    <p1510:client id="{C4B93366-DEB8-5E61-3EFC-A0EDB60A6FF4}" v="58" dt="2021-03-29T12:58:30.299"/>
    <p1510:client id="{D34469B0-4E4C-3FBA-9FE1-6E61319F3829}" v="333" dt="2021-05-25T11:02:41.25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8837" y="188732"/>
            <a:ext cx="243012" cy="246217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7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8837" y="188732"/>
            <a:ext cx="243012" cy="246217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01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98837" y="188732"/>
            <a:ext cx="243012" cy="246217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79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98837" y="188732"/>
            <a:ext cx="243012" cy="246217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rrowhead_2 - 1 column">
    <p:bg>
      <p:bgPr>
        <a:solidFill>
          <a:srgbClr val="002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Bildobjekt 2" descr="Bildobjekt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7870"/>
            <a:ext cx="9144793" cy="5730739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www.arrowhead.eu"/>
          <p:cNvSpPr txBox="1"/>
          <p:nvPr/>
        </p:nvSpPr>
        <p:spPr>
          <a:xfrm>
            <a:off x="374547" y="5168259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www.arrowhead.eu</a:t>
            </a:r>
          </a:p>
        </p:txBody>
      </p:sp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idx="1"/>
          </p:nvPr>
        </p:nvSpPr>
        <p:spPr>
          <a:xfrm>
            <a:off x="799889" y="1502657"/>
            <a:ext cx="7444937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rrowhead_2 - 2 column">
    <p:bg>
      <p:bgPr>
        <a:solidFill>
          <a:srgbClr val="002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Bildobjekt 6" descr="Bildobjek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7870"/>
            <a:ext cx="9144793" cy="5730739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www.arrowhead.eu"/>
          <p:cNvSpPr txBox="1"/>
          <p:nvPr/>
        </p:nvSpPr>
        <p:spPr>
          <a:xfrm>
            <a:off x="374547" y="5168259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www.arrowhead.eu</a:t>
            </a:r>
          </a:p>
        </p:txBody>
      </p:sp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Bildobjekt 1" descr="Bildobjekt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94" y="-10918"/>
            <a:ext cx="9156988" cy="5736835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 lIns="45718" tIns="45718" rIns="45718" bIns="45718"/>
          <a:lstStyle/>
          <a:p>
            <a:r>
              <a:t>Title Text</a:t>
            </a:r>
          </a:p>
        </p:txBody>
      </p:sp>
      <p:sp>
        <p:nvSpPr>
          <p:cNvPr id="66" name="Body Level One…"/>
          <p:cNvSpPr txBox="1">
            <a:spLocks noGrp="1"/>
          </p:cNvSpPr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 lIns="45718" tIns="45718" rIns="45718" bIns="45718"/>
          <a:lstStyle>
            <a:lvl1pPr marL="1587" indent="-1587"/>
            <a:lvl4pPr marL="1698169" indent="-326569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8976" y="183572"/>
            <a:ext cx="232873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Rubrikbild">
    <p:bg>
      <p:bgPr>
        <a:solidFill>
          <a:srgbClr val="002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76" name="Bildobjekt 2" descr="Bildobjekt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399" y="4517999"/>
            <a:ext cx="1004728" cy="986401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783364" y="5328444"/>
            <a:ext cx="217637" cy="24130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r>
              <a:t>Title Text</a:t>
            </a:r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86" name="Bildobjekt 4" descr="Bildobjek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740" y="4516958"/>
            <a:ext cx="1005841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783364" y="5328444"/>
            <a:ext cx="217637" cy="24130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www.arrowhead.eu"/>
          <p:cNvSpPr txBox="1"/>
          <p:nvPr/>
        </p:nvSpPr>
        <p:spPr>
          <a:xfrm>
            <a:off x="374547" y="5168258"/>
            <a:ext cx="3966631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www.arrowhead.eu</a:t>
            </a:r>
          </a:p>
        </p:txBody>
      </p:sp>
      <p:pic>
        <p:nvPicPr>
          <p:cNvPr id="95" name="Bildobjekt 6" descr="Bildobjek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740" y="4516958"/>
            <a:ext cx="1005842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799889" y="598565"/>
            <a:ext cx="7444938" cy="586588"/>
          </a:xfrm>
          <a:prstGeom prst="rect">
            <a:avLst/>
          </a:prstGeom>
        </p:spPr>
        <p:txBody>
          <a:bodyPr lIns="45718" tIns="45718" rIns="45718" bIns="45718"/>
          <a:lstStyle/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idx="1"/>
          </p:nvPr>
        </p:nvSpPr>
        <p:spPr>
          <a:xfrm>
            <a:off x="799889" y="1185151"/>
            <a:ext cx="7444938" cy="4529850"/>
          </a:xfrm>
          <a:prstGeom prst="rect">
            <a:avLst/>
          </a:prstGeom>
        </p:spPr>
        <p:txBody>
          <a:bodyPr lIns="45718" tIns="45718" rIns="45718" bIns="45718"/>
          <a:lstStyle>
            <a:lvl4pPr marL="1698169" indent="-326569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8976" y="183572"/>
            <a:ext cx="232873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Bildobjekt 1" descr="Bildobjekt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95" y="-10919"/>
            <a:ext cx="9156990" cy="5736837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Title Text"/>
          <p:cNvSpPr txBox="1">
            <a:spLocks noGrp="1"/>
          </p:cNvSpPr>
          <p:nvPr>
            <p:ph type="title"/>
          </p:nvPr>
        </p:nvSpPr>
        <p:spPr>
          <a:xfrm>
            <a:off x="799889" y="916071"/>
            <a:ext cx="7444938" cy="586589"/>
          </a:xfrm>
          <a:prstGeom prst="rect">
            <a:avLst/>
          </a:prstGeom>
        </p:spPr>
        <p:txBody>
          <a:bodyPr lIns="45718" tIns="45718" rIns="45718" bIns="45718"/>
          <a:lstStyle/>
          <a:p>
            <a:r>
              <a:t>Title Text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 lIns="45718" tIns="45718" rIns="45718" bIns="45718"/>
          <a:lstStyle>
            <a:lvl1pPr marL="1587" indent="-1587"/>
            <a:lvl4pPr marL="1698169" indent="-326569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8977" y="183572"/>
            <a:ext cx="232873" cy="2565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374547" y="5168259"/>
            <a:ext cx="3966630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www.arrowhead.eu</a:t>
            </a:r>
          </a:p>
        </p:txBody>
      </p:sp>
      <p:pic>
        <p:nvPicPr>
          <p:cNvPr id="3" name="Bildobjekt 6" descr="Bildobjekt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25740" y="4516958"/>
            <a:ext cx="1005841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799889" y="598565"/>
            <a:ext cx="7444937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799889" y="1185151"/>
            <a:ext cx="7444937" cy="452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8974" y="183571"/>
            <a:ext cx="232875" cy="256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0" marR="0" indent="-32657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ronnberg/core-java-spring/tree/pde#orchestrator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ronnberg/core-java-spring/blob/pde/documentation/plant-description-engine/monitorable-sd.md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lipse-arrowhead/core-java-spring/blob/pde/documentation/plant-description-engine/plant-description-engine-sosd.md" TargetMode="External"/><Relationship Id="rId2" Type="http://schemas.openxmlformats.org/officeDocument/2006/relationships/hyperlink" Target="https://github.com/eclipse-arrowhead/core-java-spring/tree/pde#plant-description-engine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Plant Description Engine (PDE)</a:t>
            </a:r>
            <a:br>
              <a:rPr lang="en-US">
                <a:cs typeface="Calibri Light"/>
              </a:rPr>
            </a:br>
            <a:endParaRPr lang="en-US" sz="27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"/>
          </p:nvPr>
        </p:nvSpPr>
        <p:spPr>
          <a:xfrm>
            <a:off x="1905000" y="2492983"/>
            <a:ext cx="5334000" cy="1460500"/>
          </a:xfrm>
        </p:spPr>
        <p:txBody>
          <a:bodyPr vert="horz" lIns="68580" tIns="34290" rIns="68580" bIns="34290" rtlCol="0" anchor="t">
            <a:normAutofit/>
          </a:bodyPr>
          <a:lstStyle/>
          <a:p>
            <a:endParaRPr lang="en-US">
              <a:cs typeface="Calibri"/>
            </a:endParaRPr>
          </a:p>
          <a:p>
            <a:r>
              <a:rPr lang="en-US"/>
              <a:t>Overview and demo</a:t>
            </a:r>
          </a:p>
          <a:p>
            <a:r>
              <a:rPr lang="en-US" sz="1600"/>
              <a:t>AH biweekly, 2021-05-25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7848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32963" y="-551057"/>
            <a:ext cx="7886700" cy="994172"/>
          </a:xfrm>
        </p:spPr>
        <p:txBody>
          <a:bodyPr/>
          <a:lstStyle/>
          <a:p>
            <a:r>
              <a:rPr lang="en-US"/>
              <a:t>Plant Description, first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842" y="1599281"/>
            <a:ext cx="8012056" cy="3586909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267970" indent="-267970"/>
            <a:r>
              <a:rPr lang="en-US"/>
              <a:t>To support making plans for multi-vendor integration</a:t>
            </a:r>
          </a:p>
          <a:p>
            <a:pPr lvl="1"/>
            <a:r>
              <a:rPr lang="en-US"/>
              <a:t>Ready-made AH systems are delivered by vendors independently (unknowingly of each other)</a:t>
            </a:r>
            <a:endParaRPr lang="en-US">
              <a:cs typeface="Calibri"/>
            </a:endParaRPr>
          </a:p>
          <a:p>
            <a:pPr lvl="1"/>
            <a:r>
              <a:rPr lang="en-US"/>
              <a:t>Integrator uses such systems as Lego-blocks and constructs the ”glue” for interconnectivity and operation</a:t>
            </a:r>
            <a:endParaRPr lang="en-US">
              <a:cs typeface="Calibri"/>
            </a:endParaRPr>
          </a:p>
          <a:p>
            <a:pPr lvl="1"/>
            <a:r>
              <a:rPr lang="en-US"/>
              <a:t>Late binding through orchestration will connect adequate systems at runtime, according to the plan of the plant description</a:t>
            </a:r>
            <a:endParaRPr lang="en-US">
              <a:cs typeface="Calibri"/>
            </a:endParaRPr>
          </a:p>
          <a:p>
            <a:pPr marL="267970" indent="-267970"/>
            <a:r>
              <a:rPr lang="en-US">
                <a:cs typeface="Calibri"/>
              </a:rPr>
              <a:t>To monitor that </a:t>
            </a:r>
            <a:r>
              <a:rPr lang="en-US"/>
              <a:t>a</a:t>
            </a:r>
            <a:r>
              <a:rPr lang="en-US">
                <a:cs typeface="Calibri"/>
              </a:rPr>
              <a:t> plant runs according to plan</a:t>
            </a:r>
            <a:r>
              <a:rPr lang="en-US"/>
              <a:t>, e.g.,</a:t>
            </a:r>
            <a:endParaRPr lang="en-US">
              <a:cs typeface="Calibri"/>
            </a:endParaRPr>
          </a:p>
          <a:p>
            <a:pPr lvl="1"/>
            <a:r>
              <a:rPr lang="en-US"/>
              <a:t>There are producers</a:t>
            </a:r>
            <a:r>
              <a:rPr lang="en-US">
                <a:cs typeface="Calibri"/>
              </a:rPr>
              <a:t> </a:t>
            </a:r>
            <a:r>
              <a:rPr lang="en-US"/>
              <a:t>offering</a:t>
            </a:r>
            <a:r>
              <a:rPr lang="en-US">
                <a:cs typeface="Calibri"/>
              </a:rPr>
              <a:t> </a:t>
            </a:r>
            <a:r>
              <a:rPr lang="en-US"/>
              <a:t>intended</a:t>
            </a:r>
            <a:r>
              <a:rPr lang="en-US">
                <a:cs typeface="Calibri"/>
              </a:rPr>
              <a:t> services</a:t>
            </a:r>
          </a:p>
          <a:p>
            <a:pPr lvl="1"/>
            <a:r>
              <a:rPr lang="en-US">
                <a:cs typeface="Calibri"/>
              </a:rPr>
              <a:t>Only expected services </a:t>
            </a:r>
            <a:r>
              <a:rPr lang="en-US"/>
              <a:t>exist</a:t>
            </a: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/>
          </a:p>
          <a:p>
            <a:pPr lvl="1"/>
            <a:endParaRPr lang="en-US"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08753C-65C4-42DA-9B71-F4511A768913}"/>
              </a:ext>
            </a:extLst>
          </p:cNvPr>
          <p:cNvSpPr txBox="1">
            <a:spLocks/>
          </p:cNvSpPr>
          <p:nvPr/>
        </p:nvSpPr>
        <p:spPr>
          <a:xfrm>
            <a:off x="628650" y="55959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/>
              <a:t>PDE -</a:t>
            </a:r>
            <a:r>
              <a:rPr lang="en-US" sz="3300">
                <a:cs typeface="Helvetica"/>
              </a:rPr>
              <a:t> </a:t>
            </a:r>
            <a:r>
              <a:rPr lang="en-US" sz="3300">
                <a:cs typeface="Calibri Light"/>
              </a:rPr>
              <a:t>High level motivation</a:t>
            </a:r>
            <a:endParaRPr lang="en-US"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460383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32963" y="-551057"/>
            <a:ext cx="7886700" cy="994172"/>
          </a:xfrm>
        </p:spPr>
        <p:txBody>
          <a:bodyPr/>
          <a:lstStyle/>
          <a:p>
            <a:r>
              <a:rPr lang="en-US"/>
              <a:t>Plant Description, first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889" y="1580167"/>
            <a:ext cx="7444937" cy="4134834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An abstract description on which systems the plant shall contain and how they shall be connected as consumers and producers</a:t>
            </a:r>
            <a:endParaRPr lang="en-US">
              <a:ea typeface="+mn-lt"/>
            </a:endParaRP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>
                <a:ea typeface="+mn-lt"/>
              </a:rPr>
              <a:t>The description need not contain any instance specific information, instead </a:t>
            </a:r>
            <a:r>
              <a:rPr lang="en-US" i="1">
                <a:ea typeface="+mn-lt"/>
              </a:rPr>
              <a:t>meta-data</a:t>
            </a:r>
            <a:r>
              <a:rPr lang="en-US">
                <a:ea typeface="+mn-lt"/>
              </a:rPr>
              <a:t> about each system is used to match service producers to consumers</a:t>
            </a:r>
          </a:p>
          <a:p>
            <a:pPr marL="342900" indent="-34290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active plan is used to populate the </a:t>
            </a:r>
            <a:r>
              <a:rPr lang="en-US">
                <a:ea typeface="+mn-lt"/>
                <a:cs typeface="+mn-lt"/>
                <a:hlinkClick r:id="rId2"/>
              </a:rPr>
              <a:t>Orchestrator</a:t>
            </a:r>
            <a:r>
              <a:rPr lang="en-US">
                <a:ea typeface="+mn-lt"/>
                <a:cs typeface="+mn-lt"/>
              </a:rPr>
              <a:t> with store rules so that consumers requesting producers with matching meta-data will connect according to plan. 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08753C-65C4-42DA-9B71-F4511A768913}"/>
              </a:ext>
            </a:extLst>
          </p:cNvPr>
          <p:cNvSpPr txBox="1">
            <a:spLocks/>
          </p:cNvSpPr>
          <p:nvPr/>
        </p:nvSpPr>
        <p:spPr>
          <a:xfrm>
            <a:off x="628650" y="55959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/>
              <a:t>What is a plant description, a k a plan?</a:t>
            </a:r>
          </a:p>
        </p:txBody>
      </p:sp>
    </p:spTree>
    <p:extLst>
      <p:ext uri="{BB962C8B-B14F-4D97-AF65-F5344CB8AC3E}">
        <p14:creationId xmlns:p14="http://schemas.microsoft.com/office/powerpoint/2010/main" val="39976280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32963" y="-551057"/>
            <a:ext cx="7886700" cy="994172"/>
          </a:xfrm>
        </p:spPr>
        <p:txBody>
          <a:bodyPr/>
          <a:lstStyle/>
          <a:p>
            <a:r>
              <a:rPr lang="en-US"/>
              <a:t>Plant Description, first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889" y="1758562"/>
            <a:ext cx="7444937" cy="2752276"/>
          </a:xfrm>
        </p:spPr>
        <p:txBody>
          <a:bodyPr vert="horz" lIns="68580" tIns="34290" rIns="68580" bIns="34290" rtlCol="0" anchor="t">
            <a:normAutofit fontScale="775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 plan can be extended with delta plans</a:t>
            </a:r>
            <a:endParaRPr lang="en-US">
              <a:ea typeface="+mn-lt"/>
            </a:endParaRPr>
          </a:p>
          <a:p>
            <a:pPr lvl="1">
              <a:buFont typeface="Arial"/>
              <a:buChar char="•"/>
            </a:pPr>
            <a:r>
              <a:rPr lang="en-US">
                <a:ea typeface="+mn-lt"/>
              </a:rPr>
              <a:t>No need to change the base plans</a:t>
            </a:r>
          </a:p>
          <a:p>
            <a:pPr marL="0" indent="0"/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Also, the PDE can be configured with several variants of plans</a:t>
            </a:r>
            <a:endParaRPr lang="en-US">
              <a:ea typeface="+mn-lt"/>
            </a:endParaRPr>
          </a:p>
          <a:p>
            <a:pPr lvl="1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Where one is active (plan A). </a:t>
            </a:r>
            <a:endParaRPr lang="en-US">
              <a:ea typeface="+mn-lt"/>
            </a:endParaRPr>
          </a:p>
          <a:p>
            <a:pPr lvl="1">
              <a:buFont typeface="Arial"/>
              <a:buChar char="•"/>
            </a:pPr>
            <a:r>
              <a:rPr lang="en-US">
                <a:ea typeface="+mn-lt"/>
              </a:rPr>
              <a:t>And others are alternative plant (plan B, plan C, </a:t>
            </a:r>
            <a:r>
              <a:rPr lang="en-US" err="1">
                <a:ea typeface="+mn-lt"/>
              </a:rPr>
              <a:t>etc</a:t>
            </a:r>
            <a:r>
              <a:rPr lang="en-US">
                <a:ea typeface="+mn-lt"/>
              </a:rPr>
              <a:t>).</a:t>
            </a:r>
          </a:p>
          <a:p>
            <a:pPr lvl="1" indent="0">
              <a:buNone/>
            </a:pPr>
            <a:endParaRPr lang="en-US">
              <a:ea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active plant description is instantly populated to the orchestrator</a:t>
            </a:r>
            <a:endParaRPr lang="en-US">
              <a:ea typeface="+mn-lt"/>
            </a:endParaRPr>
          </a:p>
          <a:p>
            <a:pPr lvl="1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Plans may be changed during operation</a:t>
            </a:r>
          </a:p>
          <a:p>
            <a:pPr lvl="1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Having plans is optional, if no plant description is active the orchestrator does not contain any store rules populated by the PDE. </a:t>
            </a:r>
            <a:endParaRPr lang="en-US"/>
          </a:p>
          <a:p>
            <a:pPr marL="800100" lvl="1" indent="-342900">
              <a:buFont typeface="Arial"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08753C-65C4-42DA-9B71-F4511A768913}"/>
              </a:ext>
            </a:extLst>
          </p:cNvPr>
          <p:cNvSpPr txBox="1">
            <a:spLocks/>
          </p:cNvSpPr>
          <p:nvPr/>
        </p:nvSpPr>
        <p:spPr>
          <a:xfrm>
            <a:off x="628650" y="55959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/>
              <a:t>Sub-plans and alternative plans</a:t>
            </a:r>
          </a:p>
        </p:txBody>
      </p:sp>
    </p:spTree>
    <p:extLst>
      <p:ext uri="{BB962C8B-B14F-4D97-AF65-F5344CB8AC3E}">
        <p14:creationId xmlns:p14="http://schemas.microsoft.com/office/powerpoint/2010/main" val="133143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32963" y="-551057"/>
            <a:ext cx="7886700" cy="994172"/>
          </a:xfrm>
        </p:spPr>
        <p:txBody>
          <a:bodyPr/>
          <a:lstStyle/>
          <a:p>
            <a:r>
              <a:rPr lang="en-US"/>
              <a:t>Plant Description, first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051" y="1796789"/>
            <a:ext cx="7444937" cy="3440369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PDE checks presence of systems specified in the active plan </a:t>
            </a:r>
            <a:endParaRPr lang="en-US"/>
          </a:p>
          <a:p>
            <a:pPr lvl="1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If a system is not present it raises an alarm. 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If it detects that an unknown system has registered a service in the service registry it also raises an alarm. 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For a consumer system to be monitored by the PDE the system should produce the </a:t>
            </a:r>
            <a:r>
              <a:rPr lang="en-US">
                <a:ea typeface="+mn-lt"/>
                <a:cs typeface="+mn-lt"/>
                <a:hlinkClick r:id="rId2"/>
              </a:rPr>
              <a:t>Monitorable</a:t>
            </a:r>
            <a:r>
              <a:rPr lang="en-US">
                <a:ea typeface="+mn-lt"/>
                <a:cs typeface="+mn-lt"/>
              </a:rPr>
              <a:t> service and register it in the service registry.</a:t>
            </a:r>
            <a:br>
              <a:rPr lang="en-US"/>
            </a:br>
            <a:endParaRPr lang="en-US">
              <a:cs typeface="Calibri"/>
            </a:endParaRP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08753C-65C4-42DA-9B71-F4511A768913}"/>
              </a:ext>
            </a:extLst>
          </p:cNvPr>
          <p:cNvSpPr txBox="1">
            <a:spLocks/>
          </p:cNvSpPr>
          <p:nvPr/>
        </p:nvSpPr>
        <p:spPr>
          <a:xfrm>
            <a:off x="628650" y="55959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/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343201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BF8F-0E30-4BBD-9D71-1BE488D1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45718" tIns="45718" rIns="45718" bIns="45718" anchor="t">
            <a:normAutofit fontScale="90000"/>
          </a:bodyPr>
          <a:lstStyle/>
          <a:p>
            <a:r>
              <a:rPr lang="en-US"/>
              <a:t>Now demo follows!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4FAB6-31D9-4BA1-8C15-CF7426E7AA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897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F2AC-1784-495B-A3FC-8D79127E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Plant Description Engine in Arrowhead </a:t>
            </a:r>
            <a:endParaRPr lang="en-US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9694323-4A92-41F6-8CEA-3A4D2DB23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92" y="2188948"/>
            <a:ext cx="3139601" cy="16694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D9D03B-67E5-414C-8D1B-27D7729FBEA4}"/>
              </a:ext>
            </a:extLst>
          </p:cNvPr>
          <p:cNvSpPr/>
          <p:nvPr/>
        </p:nvSpPr>
        <p:spPr>
          <a:xfrm>
            <a:off x="5831656" y="2549950"/>
            <a:ext cx="936788" cy="48901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ACEB52-636C-4330-A3BE-CCF0916260D5}"/>
              </a:ext>
            </a:extLst>
          </p:cNvPr>
          <p:cNvSpPr/>
          <p:nvPr/>
        </p:nvSpPr>
        <p:spPr>
          <a:xfrm>
            <a:off x="4894867" y="2555840"/>
            <a:ext cx="936788" cy="477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AE37-C896-4482-A801-7FE938D5E40A}"/>
              </a:ext>
            </a:extLst>
          </p:cNvPr>
          <p:cNvSpPr txBox="1"/>
          <p:nvPr/>
        </p:nvSpPr>
        <p:spPr>
          <a:xfrm>
            <a:off x="5815304" y="2557537"/>
            <a:ext cx="821267" cy="438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PDE </a:t>
            </a:r>
            <a:r>
              <a:rPr lang="en-US" sz="1200" err="1"/>
              <a:t>mgmt</a:t>
            </a:r>
            <a:endParaRPr lang="en-US" sz="120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32D9AD-1F93-4ECB-9B63-3404E6F191CE}"/>
              </a:ext>
            </a:extLst>
          </p:cNvPr>
          <p:cNvSpPr txBox="1"/>
          <p:nvPr/>
        </p:nvSpPr>
        <p:spPr>
          <a:xfrm>
            <a:off x="4893616" y="2551645"/>
            <a:ext cx="937967" cy="438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PDE monitor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D8C3D1-3D21-4E2C-9C0F-F86D66CB05B3}"/>
              </a:ext>
            </a:extLst>
          </p:cNvPr>
          <p:cNvCxnSpPr/>
          <p:nvPr/>
        </p:nvCxnSpPr>
        <p:spPr>
          <a:xfrm flipV="1">
            <a:off x="6594030" y="2286253"/>
            <a:ext cx="5892" cy="27102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Partial Circle 8">
            <a:extLst>
              <a:ext uri="{FF2B5EF4-FFF2-40B4-BE49-F238E27FC236}">
                <a16:creationId xmlns:a16="http://schemas.microsoft.com/office/drawing/2014/main" id="{93CE840F-2AB5-4E1B-899F-75881DFCA94B}"/>
              </a:ext>
            </a:extLst>
          </p:cNvPr>
          <p:cNvSpPr/>
          <p:nvPr/>
        </p:nvSpPr>
        <p:spPr>
          <a:xfrm rot="18600000">
            <a:off x="6511045" y="2127204"/>
            <a:ext cx="176753" cy="176753"/>
          </a:xfrm>
          <a:prstGeom prst="pi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584785-3695-4EA7-A3BF-0EB912D2D68D}"/>
              </a:ext>
            </a:extLst>
          </p:cNvPr>
          <p:cNvCxnSpPr/>
          <p:nvPr/>
        </p:nvCxnSpPr>
        <p:spPr>
          <a:xfrm>
            <a:off x="1065377" y="1838319"/>
            <a:ext cx="4083496" cy="2155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37FCC4-1A02-4842-8657-2E19C12658E7}"/>
              </a:ext>
            </a:extLst>
          </p:cNvPr>
          <p:cNvCxnSpPr/>
          <p:nvPr/>
        </p:nvCxnSpPr>
        <p:spPr>
          <a:xfrm>
            <a:off x="5155678" y="1850946"/>
            <a:ext cx="9395" cy="71763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2104C5-99F9-47BC-BDCD-DE8D3C059F85}"/>
              </a:ext>
            </a:extLst>
          </p:cNvPr>
          <p:cNvCxnSpPr>
            <a:cxnSpLocks/>
          </p:cNvCxnSpPr>
          <p:nvPr/>
        </p:nvCxnSpPr>
        <p:spPr>
          <a:xfrm flipV="1">
            <a:off x="5551061" y="2287030"/>
            <a:ext cx="5892" cy="27102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Partial Circle 16">
            <a:extLst>
              <a:ext uri="{FF2B5EF4-FFF2-40B4-BE49-F238E27FC236}">
                <a16:creationId xmlns:a16="http://schemas.microsoft.com/office/drawing/2014/main" id="{1F80C234-E30C-40F6-87F3-BCE719475DB3}"/>
              </a:ext>
            </a:extLst>
          </p:cNvPr>
          <p:cNvSpPr/>
          <p:nvPr/>
        </p:nvSpPr>
        <p:spPr>
          <a:xfrm rot="-3000000">
            <a:off x="2189518" y="3631341"/>
            <a:ext cx="176753" cy="176753"/>
          </a:xfrm>
          <a:prstGeom prst="pi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776B69-47E5-47C1-90E1-3B4E3CE49A6E}"/>
              </a:ext>
            </a:extLst>
          </p:cNvPr>
          <p:cNvSpPr txBox="1"/>
          <p:nvPr/>
        </p:nvSpPr>
        <p:spPr>
          <a:xfrm>
            <a:off x="5122903" y="1835878"/>
            <a:ext cx="97963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50">
                <a:cs typeface="Calibri"/>
              </a:rPr>
              <a:t>Dashboard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53487" y="1430634"/>
            <a:ext cx="1415772" cy="30008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350" err="1"/>
              <a:t>Mgmt</a:t>
            </a:r>
            <a:r>
              <a:rPr lang="en-US" sz="1350"/>
              <a:t> interfaces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61744" y="1840082"/>
            <a:ext cx="8930" cy="4456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11727" y="1852390"/>
            <a:ext cx="8930" cy="427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891919" y="2936070"/>
            <a:ext cx="1879015" cy="155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Database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B37FCC4-1A02-4842-8657-2E19C12658E7}"/>
              </a:ext>
            </a:extLst>
          </p:cNvPr>
          <p:cNvCxnSpPr/>
          <p:nvPr/>
        </p:nvCxnSpPr>
        <p:spPr>
          <a:xfrm>
            <a:off x="4522595" y="2787030"/>
            <a:ext cx="12959" cy="14256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B37FCC4-1A02-4842-8657-2E19C12658E7}"/>
              </a:ext>
            </a:extLst>
          </p:cNvPr>
          <p:cNvCxnSpPr/>
          <p:nvPr/>
        </p:nvCxnSpPr>
        <p:spPr>
          <a:xfrm>
            <a:off x="2273537" y="3780258"/>
            <a:ext cx="7199" cy="44533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37FCC4-1A02-4842-8657-2E19C12658E7}"/>
              </a:ext>
            </a:extLst>
          </p:cNvPr>
          <p:cNvCxnSpPr/>
          <p:nvPr/>
        </p:nvCxnSpPr>
        <p:spPr>
          <a:xfrm flipV="1">
            <a:off x="2261297" y="4219111"/>
            <a:ext cx="2287215" cy="129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artial Circle 16">
            <a:extLst>
              <a:ext uri="{FF2B5EF4-FFF2-40B4-BE49-F238E27FC236}">
                <a16:creationId xmlns:a16="http://schemas.microsoft.com/office/drawing/2014/main" id="{1F80C234-E30C-40F6-87F3-BCE719475DB3}"/>
              </a:ext>
            </a:extLst>
          </p:cNvPr>
          <p:cNvSpPr/>
          <p:nvPr/>
        </p:nvSpPr>
        <p:spPr>
          <a:xfrm rot="18600000">
            <a:off x="5472226" y="2151560"/>
            <a:ext cx="176753" cy="176753"/>
          </a:xfrm>
          <a:prstGeom prst="pi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2584785-3695-4EA7-A3BF-0EB912D2D68D}"/>
              </a:ext>
            </a:extLst>
          </p:cNvPr>
          <p:cNvCxnSpPr>
            <a:endCxn id="5" idx="1"/>
          </p:cNvCxnSpPr>
          <p:nvPr/>
        </p:nvCxnSpPr>
        <p:spPr>
          <a:xfrm flipV="1">
            <a:off x="4542033" y="2794456"/>
            <a:ext cx="352835" cy="553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52008" y="4251510"/>
            <a:ext cx="23871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Optional heartbeat</a:t>
            </a:r>
            <a:br>
              <a:rPr lang="en-US" sz="1050"/>
            </a:br>
            <a:r>
              <a:rPr lang="en-US" sz="1050"/>
              <a:t>(if registry/orchestrator is insufficient)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2FA033-2BC0-467D-9E76-2FA9D8CE0025}"/>
              </a:ext>
            </a:extLst>
          </p:cNvPr>
          <p:cNvCxnSpPr>
            <a:cxnSpLocks/>
          </p:cNvCxnSpPr>
          <p:nvPr/>
        </p:nvCxnSpPr>
        <p:spPr>
          <a:xfrm>
            <a:off x="2366953" y="1834530"/>
            <a:ext cx="8930" cy="4635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A40852-B2CE-4F71-B674-E1AD25C56633}"/>
              </a:ext>
            </a:extLst>
          </p:cNvPr>
          <p:cNvSpPr txBox="1"/>
          <p:nvPr/>
        </p:nvSpPr>
        <p:spPr>
          <a:xfrm>
            <a:off x="5155010" y="3721893"/>
            <a:ext cx="2588814" cy="1365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sz="1350">
                <a:ea typeface="+mn-lt"/>
                <a:cs typeface="+mn-lt"/>
              </a:rPr>
              <a:t>PDE Interacts with Arrowhead core components</a:t>
            </a:r>
            <a:endParaRPr lang="en-US" sz="1350"/>
          </a:p>
          <a:p>
            <a:pPr marL="557213" lvl="1" indent="-214313">
              <a:lnSpc>
                <a:spcPct val="90000"/>
              </a:lnSpc>
              <a:spcBef>
                <a:spcPts val="375"/>
              </a:spcBef>
              <a:buFont typeface="Arial"/>
              <a:buChar char="•"/>
            </a:pPr>
            <a:r>
              <a:rPr lang="en-US" sz="1350">
                <a:ea typeface="+mn-lt"/>
                <a:cs typeface="+mn-lt"/>
              </a:rPr>
              <a:t>For monitoring</a:t>
            </a:r>
          </a:p>
          <a:p>
            <a:pPr marL="557213" lvl="1" indent="-214313">
              <a:lnSpc>
                <a:spcPct val="90000"/>
              </a:lnSpc>
              <a:spcBef>
                <a:spcPts val="375"/>
              </a:spcBef>
              <a:buFont typeface="Arial"/>
              <a:buChar char="•"/>
            </a:pPr>
            <a:r>
              <a:rPr lang="en-US" sz="1350">
                <a:ea typeface="+mn-lt"/>
                <a:cs typeface="+mn-lt"/>
              </a:rPr>
              <a:t>For orchestration</a:t>
            </a:r>
          </a:p>
          <a:p>
            <a:pPr lvl="1">
              <a:lnSpc>
                <a:spcPct val="90000"/>
              </a:lnSpc>
              <a:spcBef>
                <a:spcPts val="375"/>
              </a:spcBef>
            </a:pPr>
            <a:endParaRPr lang="en-US" sz="1350">
              <a:ea typeface="+mn-lt"/>
              <a:cs typeface="+mn-lt"/>
            </a:endParaRPr>
          </a:p>
          <a:p>
            <a:endParaRPr lang="en-US" sz="135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203C92-4292-42E4-9225-018F4FC77E88}"/>
              </a:ext>
            </a:extLst>
          </p:cNvPr>
          <p:cNvSpPr txBox="1"/>
          <p:nvPr/>
        </p:nvSpPr>
        <p:spPr>
          <a:xfrm>
            <a:off x="6118976" y="1707121"/>
            <a:ext cx="1950637" cy="4847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50">
                <a:cs typeface="Calibri"/>
              </a:rPr>
              <a:t>XML / JSON representation of Plant</a:t>
            </a:r>
          </a:p>
        </p:txBody>
      </p:sp>
    </p:spTree>
    <p:extLst>
      <p:ext uri="{BB962C8B-B14F-4D97-AF65-F5344CB8AC3E}">
        <p14:creationId xmlns:p14="http://schemas.microsoft.com/office/powerpoint/2010/main" val="175870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58E1-0B4F-459F-9DBC-B6E25B51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Links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89C2E-E961-464B-9CEC-4A52C960D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267970" indent="-267970"/>
            <a:r>
              <a:rPr lang="en-US">
                <a:ea typeface="+mn-lt"/>
                <a:cs typeface="+mn-lt"/>
              </a:rPr>
              <a:t>PDE overview</a:t>
            </a:r>
            <a:endParaRPr lang="en-US"/>
          </a:p>
          <a:p>
            <a:pPr lvl="1"/>
            <a:r>
              <a:rPr lang="en-US">
                <a:ea typeface="+mn-lt"/>
                <a:hlinkClick r:id="rId2"/>
              </a:rPr>
              <a:t>https://github.com/eclipse-arrowhead/core-java-spring/tree/pde#plant-description-engine</a:t>
            </a:r>
            <a:endParaRPr lang="en-US"/>
          </a:p>
          <a:p>
            <a:pPr marL="267970" indent="-267970"/>
            <a:r>
              <a:rPr lang="en-US">
                <a:cs typeface="Calibri"/>
              </a:rPr>
              <a:t>SOSD 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hlinkClick r:id="rId3"/>
              </a:rPr>
              <a:t>https://github.com/eclipse-arrowhead/core-java-spring/blob/pde/documentation/plant-description-engine/plant-description-engine-sosd.md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0461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561B0F0CC4A8347864046D61623FF2A" ma:contentTypeVersion="7" ma:contentTypeDescription="Skapa ett nytt dokument." ma:contentTypeScope="" ma:versionID="4077cecfe50361ffd57c21420f7d28fc">
  <xsd:schema xmlns:xsd="http://www.w3.org/2001/XMLSchema" xmlns:xs="http://www.w3.org/2001/XMLSchema" xmlns:p="http://schemas.microsoft.com/office/2006/metadata/properties" xmlns:ns2="cfdb8168-26de-4e39-9d96-1e297528ebaa" xmlns:ns3="14f13e42-fa86-4aa4-9ff9-63144c928674" targetNamespace="http://schemas.microsoft.com/office/2006/metadata/properties" ma:root="true" ma:fieldsID="a2943468316f0bf3ed6dcfbd3bcd56c5" ns2:_="" ns3:_="">
    <xsd:import namespace="cfdb8168-26de-4e39-9d96-1e297528ebaa"/>
    <xsd:import namespace="14f13e42-fa86-4aa4-9ff9-63144c9286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db8168-26de-4e39-9d96-1e297528eb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f13e42-fa86-4aa4-9ff9-63144c92867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73E1BF-CD0D-4E3C-878C-23DFE23F32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F4B90-B4EB-415C-BAFF-E87F2A64380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334550D-F462-4EE9-9999-3BA2763ED8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db8168-26de-4e39-9d96-1e297528ebaa"/>
    <ds:schemaRef ds:uri="14f13e42-fa86-4aa4-9ff9-63144c9286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(16:10)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</vt:lpstr>
      <vt:lpstr>Plant Description Engine (PDE) </vt:lpstr>
      <vt:lpstr>Plant Description, first objective</vt:lpstr>
      <vt:lpstr>Plant Description, first objective</vt:lpstr>
      <vt:lpstr>Plant Description, first objective</vt:lpstr>
      <vt:lpstr>Plant Description, first objective</vt:lpstr>
      <vt:lpstr>Now demo follows! </vt:lpstr>
      <vt:lpstr>Plant Description Engine in Arrowhead 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April 28-30 Arrowhead Tools</dc:title>
  <cp:revision>1</cp:revision>
  <dcterms:modified xsi:type="dcterms:W3CDTF">2021-05-25T12:10:53Z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0x010100C561B0F0CC4A8347864046D61623FF2A</vt:lpwstr>
  </property>
</Properties>
</file>