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70" r:id="rId6"/>
    <p:sldId id="279" r:id="rId7"/>
    <p:sldId id="277" r:id="rId8"/>
    <p:sldId id="281" r:id="rId9"/>
    <p:sldId id="271" r:id="rId10"/>
    <p:sldId id="282" r:id="rId11"/>
    <p:sldId id="278" r:id="rId12"/>
    <p:sldId id="284" r:id="rId13"/>
    <p:sldId id="283" r:id="rId14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7676"/>
    <a:srgbClr val="0070C0"/>
    <a:srgbClr val="BFBFBF"/>
    <a:srgbClr val="92D050"/>
    <a:srgbClr val="FFD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objekt 1" descr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ubrikbild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76" name="Bildobjekt 2" descr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86" name="Bildobjekt 4" descr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roductive4.0 and Arrowhead Tools meeting"/>
          <p:cNvSpPr txBox="1">
            <a:spLocks noGrp="1"/>
          </p:cNvSpPr>
          <p:nvPr>
            <p:ph type="title"/>
          </p:nvPr>
        </p:nvSpPr>
        <p:spPr>
          <a:xfrm>
            <a:off x="1333500" y="895615"/>
            <a:ext cx="6477000" cy="1225023"/>
          </a:xfrm>
          <a:prstGeom prst="rect">
            <a:avLst/>
          </a:prstGeom>
        </p:spPr>
        <p:txBody>
          <a:bodyPr/>
          <a:lstStyle/>
          <a:p>
            <a:r>
              <a:rPr lang="en-GB"/>
              <a:t>Arrowhead Tools</a:t>
            </a:r>
            <a:br>
              <a:rPr lang="en-GB"/>
            </a:br>
            <a:r>
              <a:rPr lang="en-GB"/>
              <a:t>WP5 / WP8 UC1</a:t>
            </a:r>
            <a:endParaRPr/>
          </a:p>
        </p:txBody>
      </p:sp>
      <p:sp>
        <p:nvSpPr>
          <p:cNvPr id="106" name="V0.6"/>
          <p:cNvSpPr txBox="1">
            <a:spLocks noGrp="1"/>
          </p:cNvSpPr>
          <p:nvPr>
            <p:ph type="body" sz="quarter" idx="1"/>
          </p:nvPr>
        </p:nvSpPr>
        <p:spPr>
          <a:xfrm>
            <a:off x="1905000" y="2433505"/>
            <a:ext cx="5334000" cy="1460500"/>
          </a:xfrm>
          <a:prstGeom prst="rect">
            <a:avLst/>
          </a:prstGeom>
        </p:spPr>
        <p:txBody>
          <a:bodyPr lIns="38100" tIns="38100" rIns="38100" bIns="38100" anchor="t">
            <a:normAutofit/>
          </a:bodyPr>
          <a:lstStyle/>
          <a:p>
            <a:r>
              <a:rPr lang="cs" sz="2800" dirty="0"/>
              <a:t>Automated Formal Verification:</a:t>
            </a:r>
            <a:br>
              <a:rPr lang="cs" sz="2800" dirty="0"/>
            </a:br>
            <a:r>
              <a:rPr lang="en-US" sz="2400" dirty="0"/>
              <a:t>Integrating analysis tools with Eclipse</a:t>
            </a:r>
            <a:br>
              <a:rPr lang="en-US" sz="2400" dirty="0"/>
            </a:br>
            <a:r>
              <a:rPr lang="en-US" sz="2400" dirty="0"/>
              <a:t>using the Arrowhead Framework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8A7406-3C42-4E8D-812A-8FA53129D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4" y="4937123"/>
            <a:ext cx="1826418" cy="586791"/>
          </a:xfrm>
          <a:prstGeom prst="rect">
            <a:avLst/>
          </a:prstGeom>
        </p:spPr>
      </p:pic>
      <p:sp>
        <p:nvSpPr>
          <p:cNvPr id="9" name="V0.6">
            <a:extLst>
              <a:ext uri="{FF2B5EF4-FFF2-40B4-BE49-F238E27FC236}">
                <a16:creationId xmlns:a16="http://schemas.microsoft.com/office/drawing/2014/main" id="{5685B732-2C49-43E2-B6B1-3BC85BF2528A}"/>
              </a:ext>
            </a:extLst>
          </p:cNvPr>
          <p:cNvSpPr txBox="1">
            <a:spLocks/>
          </p:cNvSpPr>
          <p:nvPr/>
        </p:nvSpPr>
        <p:spPr>
          <a:xfrm>
            <a:off x="1905000" y="3894005"/>
            <a:ext cx="53340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7620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defTabSz="7620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7620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7620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7620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0" i="0" u="none" strike="noStrike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228600" algn="l" defTabSz="4572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2800"/>
              <a:t>Jan Fiedor</a:t>
            </a:r>
            <a:br>
              <a:rPr lang="en-US" sz="2800"/>
            </a:br>
            <a:r>
              <a:rPr lang="en-US" sz="2400"/>
              <a:t>VeriFIT research group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0234"/>
            <a:ext cx="7444937" cy="58658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Automatic Discovery of Available Analysers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30AC0-9800-42C6-B0F8-34506477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76" y="2551571"/>
            <a:ext cx="5237784" cy="272609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4F2035A-CE91-4FDC-922B-CC7633114A13}"/>
              </a:ext>
            </a:extLst>
          </p:cNvPr>
          <p:cNvGrpSpPr/>
          <p:nvPr/>
        </p:nvGrpSpPr>
        <p:grpSpPr>
          <a:xfrm>
            <a:off x="749210" y="974428"/>
            <a:ext cx="1342480" cy="1063866"/>
            <a:chOff x="1953108" y="1055625"/>
            <a:chExt cx="1342480" cy="106386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68995B-6BBD-4300-95FD-CD1807C1EC14}"/>
                </a:ext>
              </a:extLst>
            </p:cNvPr>
            <p:cNvGrpSpPr/>
            <p:nvPr/>
          </p:nvGrpSpPr>
          <p:grpSpPr>
            <a:xfrm>
              <a:off x="1953108" y="1055625"/>
              <a:ext cx="1342480" cy="1063866"/>
              <a:chOff x="1681390" y="1457961"/>
              <a:chExt cx="1342480" cy="1063866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0F95903-F3A5-42C8-B0E5-447E618B2375}"/>
                  </a:ext>
                </a:extLst>
              </p:cNvPr>
              <p:cNvSpPr/>
              <p:nvPr/>
            </p:nvSpPr>
            <p:spPr>
              <a:xfrm>
                <a:off x="1681390" y="1457961"/>
                <a:ext cx="1342480" cy="715089"/>
              </a:xfrm>
              <a:prstGeom prst="roundRect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0" rIns="45718" bIns="91440" numCol="1" spcCol="38100" rtlCol="0" anchor="ctr">
                <a:no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Honeywell Sans Web Medium" panose="02010603040101060203" pitchFamily="2" charset="0"/>
                    <a:sym typeface="Helvetica"/>
                  </a:rPr>
                  <a:t>Service Registry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70E2E5F-10B1-42E6-8F31-4CF8B91AEDD4}"/>
                  </a:ext>
                </a:extLst>
              </p:cNvPr>
              <p:cNvCxnSpPr/>
              <p:nvPr/>
            </p:nvCxnSpPr>
            <p:spPr>
              <a:xfrm>
                <a:off x="2031410" y="2212340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B46040F-4577-499A-A2E1-3677E2585B60}"/>
                  </a:ext>
                </a:extLst>
              </p:cNvPr>
              <p:cNvSpPr/>
              <p:nvPr/>
            </p:nvSpPr>
            <p:spPr>
              <a:xfrm>
                <a:off x="1929810" y="2123517"/>
                <a:ext cx="203200" cy="109220"/>
              </a:xfrm>
              <a:prstGeom prst="roundRect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FDAA571-EA5B-4E1E-8BDE-A6CCD0D4EECA}"/>
                  </a:ext>
                </a:extLst>
              </p:cNvPr>
              <p:cNvCxnSpPr/>
              <p:nvPr/>
            </p:nvCxnSpPr>
            <p:spPr>
              <a:xfrm>
                <a:off x="2352630" y="2212340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56C1169-4C00-47E8-AF01-7EFEA8D3B1FD}"/>
                  </a:ext>
                </a:extLst>
              </p:cNvPr>
              <p:cNvCxnSpPr/>
              <p:nvPr/>
            </p:nvCxnSpPr>
            <p:spPr>
              <a:xfrm>
                <a:off x="2673850" y="2209082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FE2936B-CE19-43E8-B022-AD4B7A08FB7D}"/>
                  </a:ext>
                </a:extLst>
              </p:cNvPr>
              <p:cNvSpPr/>
              <p:nvPr/>
            </p:nvSpPr>
            <p:spPr>
              <a:xfrm>
                <a:off x="2273890" y="2343702"/>
                <a:ext cx="157480" cy="174634"/>
              </a:xfrm>
              <a:prstGeom prst="arc">
                <a:avLst>
                  <a:gd name="adj1" fmla="val 10881919"/>
                  <a:gd name="adj2" fmla="val 21513771"/>
                </a:avLst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143DA48D-D79A-4191-B16E-41E4EAA9BDF2}"/>
                  </a:ext>
                </a:extLst>
              </p:cNvPr>
              <p:cNvSpPr/>
              <p:nvPr/>
            </p:nvSpPr>
            <p:spPr>
              <a:xfrm>
                <a:off x="2601049" y="2347193"/>
                <a:ext cx="157480" cy="174634"/>
              </a:xfrm>
              <a:prstGeom prst="arc">
                <a:avLst>
                  <a:gd name="adj1" fmla="val 10881919"/>
                  <a:gd name="adj2" fmla="val 21513771"/>
                </a:avLst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0C6707A5-CE5A-45DD-879E-394C19C39D2C}"/>
                  </a:ext>
                </a:extLst>
              </p:cNvPr>
              <p:cNvSpPr/>
              <p:nvPr/>
            </p:nvSpPr>
            <p:spPr>
              <a:xfrm>
                <a:off x="2251030" y="2123517"/>
                <a:ext cx="203200" cy="109220"/>
              </a:xfrm>
              <a:prstGeom prst="roundRect">
                <a:avLst/>
              </a:prstGeom>
              <a:solidFill>
                <a:srgbClr val="92D050"/>
              </a:solidFill>
              <a:ln w="25400" cap="flat">
                <a:solidFill>
                  <a:srgbClr val="92D05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1B321D4-F04A-4A07-8803-27433F9700A7}"/>
                  </a:ext>
                </a:extLst>
              </p:cNvPr>
              <p:cNvSpPr/>
              <p:nvPr/>
            </p:nvSpPr>
            <p:spPr>
              <a:xfrm>
                <a:off x="2572250" y="2123517"/>
                <a:ext cx="203200" cy="109220"/>
              </a:xfrm>
              <a:prstGeom prst="roundRect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AA9E0A6-0317-47C6-974F-AD8100BFF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0800" y="1939718"/>
              <a:ext cx="101600" cy="101600"/>
            </a:xfrm>
            <a:prstGeom prst="ellips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25EF94-D4A9-4ECF-A076-CB736B42FB23}"/>
              </a:ext>
            </a:extLst>
          </p:cNvPr>
          <p:cNvGrpSpPr/>
          <p:nvPr/>
        </p:nvGrpSpPr>
        <p:grpSpPr>
          <a:xfrm>
            <a:off x="2763438" y="974428"/>
            <a:ext cx="1342480" cy="1060375"/>
            <a:chOff x="3553308" y="1055625"/>
            <a:chExt cx="1342480" cy="10603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136ED6E-E996-4121-A9CA-B68084D1CEED}"/>
                </a:ext>
              </a:extLst>
            </p:cNvPr>
            <p:cNvGrpSpPr/>
            <p:nvPr/>
          </p:nvGrpSpPr>
          <p:grpSpPr>
            <a:xfrm>
              <a:off x="3553308" y="1055625"/>
              <a:ext cx="1342480" cy="1060375"/>
              <a:chOff x="1681390" y="1457961"/>
              <a:chExt cx="1342480" cy="1060375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949B92F3-9702-4451-AE33-043E756B3F8B}"/>
                  </a:ext>
                </a:extLst>
              </p:cNvPr>
              <p:cNvSpPr/>
              <p:nvPr/>
            </p:nvSpPr>
            <p:spPr>
              <a:xfrm>
                <a:off x="1681390" y="1457961"/>
                <a:ext cx="1342480" cy="715089"/>
              </a:xfrm>
              <a:prstGeom prst="roundRect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0" rIns="45718" bIns="91440" numCol="1" spcCol="38100" rtlCol="0" anchor="ctr">
                <a:no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Honeywell Sans Web Medium" panose="02010603040101060203" pitchFamily="2" charset="0"/>
                    <a:sym typeface="Helvetica"/>
                  </a:rPr>
                  <a:t>Authorization System</a:t>
                </a: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ACE74DD-3E6A-484A-B649-FCD160F1A8B6}"/>
                  </a:ext>
                </a:extLst>
              </p:cNvPr>
              <p:cNvCxnSpPr/>
              <p:nvPr/>
            </p:nvCxnSpPr>
            <p:spPr>
              <a:xfrm>
                <a:off x="2031410" y="2212340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9FE0FC20-557B-4A49-BDA8-7675AA6AC918}"/>
                  </a:ext>
                </a:extLst>
              </p:cNvPr>
              <p:cNvSpPr/>
              <p:nvPr/>
            </p:nvSpPr>
            <p:spPr>
              <a:xfrm>
                <a:off x="1929810" y="2123517"/>
                <a:ext cx="203200" cy="109220"/>
              </a:xfrm>
              <a:prstGeom prst="roundRect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ADE6190-D784-4EDE-B225-369FAE989692}"/>
                  </a:ext>
                </a:extLst>
              </p:cNvPr>
              <p:cNvCxnSpPr/>
              <p:nvPr/>
            </p:nvCxnSpPr>
            <p:spPr>
              <a:xfrm>
                <a:off x="2352630" y="2212340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D44BFD49-D4FF-425E-972C-3E532F39E3D5}"/>
                  </a:ext>
                </a:extLst>
              </p:cNvPr>
              <p:cNvCxnSpPr/>
              <p:nvPr/>
            </p:nvCxnSpPr>
            <p:spPr>
              <a:xfrm>
                <a:off x="2673850" y="2209082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FEB3B7A-6401-4FDA-A28D-AEEDC333F4BF}"/>
                  </a:ext>
                </a:extLst>
              </p:cNvPr>
              <p:cNvSpPr/>
              <p:nvPr/>
            </p:nvSpPr>
            <p:spPr>
              <a:xfrm>
                <a:off x="2273890" y="2343702"/>
                <a:ext cx="157480" cy="174634"/>
              </a:xfrm>
              <a:prstGeom prst="arc">
                <a:avLst>
                  <a:gd name="adj1" fmla="val 10881919"/>
                  <a:gd name="adj2" fmla="val 21513771"/>
                </a:avLst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E82864E3-D02B-4DD1-AD7E-F4B5BC9B35A9}"/>
                  </a:ext>
                </a:extLst>
              </p:cNvPr>
              <p:cNvSpPr/>
              <p:nvPr/>
            </p:nvSpPr>
            <p:spPr>
              <a:xfrm>
                <a:off x="1955801" y="2343702"/>
                <a:ext cx="157480" cy="174634"/>
              </a:xfrm>
              <a:prstGeom prst="arc">
                <a:avLst>
                  <a:gd name="adj1" fmla="val 10881919"/>
                  <a:gd name="adj2" fmla="val 21513771"/>
                </a:avLst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08A4FEB2-BB28-4F45-9A80-D89679330C49}"/>
                  </a:ext>
                </a:extLst>
              </p:cNvPr>
              <p:cNvSpPr/>
              <p:nvPr/>
            </p:nvSpPr>
            <p:spPr>
              <a:xfrm>
                <a:off x="2251030" y="2123517"/>
                <a:ext cx="203200" cy="109220"/>
              </a:xfrm>
              <a:prstGeom prst="roundRect">
                <a:avLst/>
              </a:prstGeom>
              <a:solidFill>
                <a:srgbClr val="92D050"/>
              </a:solidFill>
              <a:ln w="25400" cap="flat">
                <a:solidFill>
                  <a:srgbClr val="92D05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35638F44-21A6-48F4-AE32-988DAB806B88}"/>
                  </a:ext>
                </a:extLst>
              </p:cNvPr>
              <p:cNvSpPr/>
              <p:nvPr/>
            </p:nvSpPr>
            <p:spPr>
              <a:xfrm>
                <a:off x="2572250" y="2123517"/>
                <a:ext cx="203200" cy="109220"/>
              </a:xfrm>
              <a:prstGeom prst="roundRect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p:grp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3849D66-B290-4BCE-B66C-7E696763B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837" y="1935416"/>
              <a:ext cx="101600" cy="101600"/>
            </a:xfrm>
            <a:prstGeom prst="ellips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655735-05B7-4417-A8E6-BA2335A4A883}"/>
              </a:ext>
            </a:extLst>
          </p:cNvPr>
          <p:cNvGrpSpPr/>
          <p:nvPr/>
        </p:nvGrpSpPr>
        <p:grpSpPr>
          <a:xfrm>
            <a:off x="749210" y="3944287"/>
            <a:ext cx="1342480" cy="1057016"/>
            <a:chOff x="6020419" y="837389"/>
            <a:chExt cx="1342480" cy="105701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237F84C-521C-4C1C-A0BA-3B9B23BF6C3E}"/>
                </a:ext>
              </a:extLst>
            </p:cNvPr>
            <p:cNvGrpSpPr/>
            <p:nvPr/>
          </p:nvGrpSpPr>
          <p:grpSpPr>
            <a:xfrm>
              <a:off x="6020419" y="837389"/>
              <a:ext cx="1342480" cy="1057016"/>
              <a:chOff x="1681390" y="1116034"/>
              <a:chExt cx="1342480" cy="1057016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56A4D995-AB04-4102-A52E-7A9DC696FC5F}"/>
                  </a:ext>
                </a:extLst>
              </p:cNvPr>
              <p:cNvSpPr/>
              <p:nvPr/>
            </p:nvSpPr>
            <p:spPr>
              <a:xfrm>
                <a:off x="1681390" y="1457961"/>
                <a:ext cx="1342480" cy="715089"/>
              </a:xfrm>
              <a:prstGeom prst="roundRect">
                <a:avLst/>
              </a:prstGeom>
              <a:solidFill>
                <a:srgbClr val="BFBFBF"/>
              </a:solidFill>
              <a:ln w="25400" cap="flat">
                <a:solidFill>
                  <a:srgbClr val="BFBFBF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91440" rIns="45718" bIns="0" numCol="1" spcCol="38100" rtlCol="0" anchor="ctr">
                <a:no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oneywell Sans Web Medium" panose="02010603040101060203" pitchFamily="2" charset="0"/>
                    <a:sym typeface="Helvetica"/>
                  </a:rPr>
                  <a:t>Eclipse AHT Connector</a:t>
                </a: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F72D3AB-DE71-4D51-850E-134EED79750A}"/>
                  </a:ext>
                </a:extLst>
              </p:cNvPr>
              <p:cNvCxnSpPr/>
              <p:nvPr/>
            </p:nvCxnSpPr>
            <p:spPr>
              <a:xfrm>
                <a:off x="2034541" y="1284485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F71F8916-15AE-4030-87A4-CE27DA764380}"/>
                  </a:ext>
                </a:extLst>
              </p:cNvPr>
              <p:cNvSpPr/>
              <p:nvPr/>
            </p:nvSpPr>
            <p:spPr>
              <a:xfrm>
                <a:off x="1932972" y="1398274"/>
                <a:ext cx="203200" cy="109220"/>
              </a:xfrm>
              <a:prstGeom prst="roundRect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D9280E9-D586-40FC-B4FF-C5944155D509}"/>
                  </a:ext>
                </a:extLst>
              </p:cNvPr>
              <p:cNvCxnSpPr/>
              <p:nvPr/>
            </p:nvCxnSpPr>
            <p:spPr>
              <a:xfrm>
                <a:off x="2352630" y="1284485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973575A-053B-4531-A269-513E63770617}"/>
                  </a:ext>
                </a:extLst>
              </p:cNvPr>
              <p:cNvCxnSpPr/>
              <p:nvPr/>
            </p:nvCxnSpPr>
            <p:spPr>
              <a:xfrm>
                <a:off x="2669388" y="1284485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15115B87-CE82-4E32-8C75-CE41BBE70DB0}"/>
                  </a:ext>
                </a:extLst>
              </p:cNvPr>
              <p:cNvSpPr/>
              <p:nvPr/>
            </p:nvSpPr>
            <p:spPr>
              <a:xfrm flipV="1">
                <a:off x="2274789" y="1116034"/>
                <a:ext cx="157480" cy="174634"/>
              </a:xfrm>
              <a:prstGeom prst="arc">
                <a:avLst>
                  <a:gd name="adj1" fmla="val 10881919"/>
                  <a:gd name="adj2" fmla="val 21513771"/>
                </a:avLst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1E1B2D17-D098-4C17-BD84-F45A30CBFC6B}"/>
                  </a:ext>
                </a:extLst>
              </p:cNvPr>
              <p:cNvSpPr/>
              <p:nvPr/>
            </p:nvSpPr>
            <p:spPr>
              <a:xfrm>
                <a:off x="2251030" y="1398274"/>
                <a:ext cx="203200" cy="109220"/>
              </a:xfrm>
              <a:prstGeom prst="roundRect">
                <a:avLst/>
              </a:prstGeom>
              <a:solidFill>
                <a:srgbClr val="92D050"/>
              </a:solidFill>
              <a:ln w="25400" cap="flat">
                <a:solidFill>
                  <a:srgbClr val="92D05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ADB70136-5366-4157-8E86-21DCDF287AC3}"/>
                  </a:ext>
                </a:extLst>
              </p:cNvPr>
              <p:cNvSpPr/>
              <p:nvPr/>
            </p:nvSpPr>
            <p:spPr>
              <a:xfrm>
                <a:off x="2569119" y="1398274"/>
                <a:ext cx="203200" cy="109220"/>
              </a:xfrm>
              <a:prstGeom prst="roundRect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p:grp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7FD01341-197A-47D4-981F-F6914C8F6A92}"/>
                </a:ext>
              </a:extLst>
            </p:cNvPr>
            <p:cNvSpPr/>
            <p:nvPr/>
          </p:nvSpPr>
          <p:spPr>
            <a:xfrm flipV="1">
              <a:off x="6294830" y="837389"/>
              <a:ext cx="157480" cy="174634"/>
            </a:xfrm>
            <a:prstGeom prst="arc">
              <a:avLst>
                <a:gd name="adj1" fmla="val 10881919"/>
                <a:gd name="adj2" fmla="val 21513771"/>
              </a:avLst>
            </a:prstGeom>
            <a:noFill/>
            <a:ln w="15875" cap="rnd">
              <a:solidFill>
                <a:schemeClr val="tx1"/>
              </a:solidFill>
              <a:prstDash val="solid"/>
              <a:round/>
              <a:headEnd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253C859B-DD22-42E8-AD1C-DB3FDD6C9FC9}"/>
                </a:ext>
              </a:extLst>
            </p:cNvPr>
            <p:cNvSpPr/>
            <p:nvPr/>
          </p:nvSpPr>
          <p:spPr>
            <a:xfrm flipV="1">
              <a:off x="6929677" y="837389"/>
              <a:ext cx="157480" cy="174634"/>
            </a:xfrm>
            <a:prstGeom prst="arc">
              <a:avLst>
                <a:gd name="adj1" fmla="val 10881919"/>
                <a:gd name="adj2" fmla="val 21513771"/>
              </a:avLst>
            </a:prstGeom>
            <a:noFill/>
            <a:ln w="15875" cap="rnd">
              <a:solidFill>
                <a:schemeClr val="tx1"/>
              </a:solidFill>
              <a:prstDash val="solid"/>
              <a:round/>
              <a:headEnd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0EF353-2B79-4F78-94D4-01CF4D6FDFC9}"/>
              </a:ext>
            </a:extLst>
          </p:cNvPr>
          <p:cNvGrpSpPr/>
          <p:nvPr/>
        </p:nvGrpSpPr>
        <p:grpSpPr>
          <a:xfrm>
            <a:off x="7157147" y="2614401"/>
            <a:ext cx="1342480" cy="1057016"/>
            <a:chOff x="6020419" y="837389"/>
            <a:chExt cx="1342480" cy="105701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F9036B3-30CD-465C-9CED-1CFBA06FE388}"/>
                </a:ext>
              </a:extLst>
            </p:cNvPr>
            <p:cNvGrpSpPr/>
            <p:nvPr/>
          </p:nvGrpSpPr>
          <p:grpSpPr>
            <a:xfrm>
              <a:off x="6020419" y="837389"/>
              <a:ext cx="1342480" cy="1057016"/>
              <a:chOff x="1681390" y="1116034"/>
              <a:chExt cx="1342480" cy="1057016"/>
            </a:xfrm>
          </p:grpSpPr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AE7B31DF-F137-435D-BCD8-438A0220C6F9}"/>
                  </a:ext>
                </a:extLst>
              </p:cNvPr>
              <p:cNvSpPr/>
              <p:nvPr/>
            </p:nvSpPr>
            <p:spPr>
              <a:xfrm>
                <a:off x="1681390" y="1457961"/>
                <a:ext cx="1342480" cy="715089"/>
              </a:xfrm>
              <a:prstGeom prst="roundRect">
                <a:avLst/>
              </a:prstGeom>
              <a:solidFill>
                <a:srgbClr val="BFBFBF"/>
              </a:solidFill>
              <a:ln w="25400" cap="flat">
                <a:solidFill>
                  <a:srgbClr val="BFBFBF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91440" rIns="45718" bIns="0" numCol="1" spcCol="38100" rtlCol="0" anchor="ctr">
                <a:no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Honeywell Sans Web Medium" panose="02010603040101060203" pitchFamily="2" charset="0"/>
                  </a:rPr>
                  <a:t>Adapter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Honeywell Sans Web Medium" panose="02010603040101060203" pitchFamily="2" charset="0"/>
                    <a:sym typeface="Helvetica"/>
                  </a:rPr>
                  <a:t> AHT Connector</a:t>
                </a: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3B7D915-7930-446B-B242-86E950A7645E}"/>
                  </a:ext>
                </a:extLst>
              </p:cNvPr>
              <p:cNvCxnSpPr/>
              <p:nvPr/>
            </p:nvCxnSpPr>
            <p:spPr>
              <a:xfrm>
                <a:off x="2034541" y="1284485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34C92905-8964-4B87-90D3-9B6CF035E8D0}"/>
                  </a:ext>
                </a:extLst>
              </p:cNvPr>
              <p:cNvSpPr/>
              <p:nvPr/>
            </p:nvSpPr>
            <p:spPr>
              <a:xfrm>
                <a:off x="1932972" y="1398274"/>
                <a:ext cx="203200" cy="109220"/>
              </a:xfrm>
              <a:prstGeom prst="roundRect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2CCBF2D6-E0FA-414A-8345-EDCB08557625}"/>
                  </a:ext>
                </a:extLst>
              </p:cNvPr>
              <p:cNvCxnSpPr/>
              <p:nvPr/>
            </p:nvCxnSpPr>
            <p:spPr>
              <a:xfrm>
                <a:off x="2352630" y="1284485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C74C99E-0208-4A00-A822-AD07B16AB7C0}"/>
                  </a:ext>
                </a:extLst>
              </p:cNvPr>
              <p:cNvCxnSpPr/>
              <p:nvPr/>
            </p:nvCxnSpPr>
            <p:spPr>
              <a:xfrm>
                <a:off x="2669388" y="1284485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758E8A9C-3669-4155-BF10-5F91EF2026D1}"/>
                  </a:ext>
                </a:extLst>
              </p:cNvPr>
              <p:cNvSpPr/>
              <p:nvPr/>
            </p:nvSpPr>
            <p:spPr>
              <a:xfrm flipV="1">
                <a:off x="2274789" y="1116034"/>
                <a:ext cx="157480" cy="174634"/>
              </a:xfrm>
              <a:prstGeom prst="arc">
                <a:avLst>
                  <a:gd name="adj1" fmla="val 10881919"/>
                  <a:gd name="adj2" fmla="val 21513771"/>
                </a:avLst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2739AE6-2827-4D56-9A27-95B09FAEE482}"/>
                  </a:ext>
                </a:extLst>
              </p:cNvPr>
              <p:cNvSpPr/>
              <p:nvPr/>
            </p:nvSpPr>
            <p:spPr>
              <a:xfrm>
                <a:off x="2251030" y="1398274"/>
                <a:ext cx="203200" cy="109220"/>
              </a:xfrm>
              <a:prstGeom prst="roundRect">
                <a:avLst/>
              </a:prstGeom>
              <a:solidFill>
                <a:srgbClr val="92D050"/>
              </a:solidFill>
              <a:ln w="25400" cap="flat">
                <a:solidFill>
                  <a:srgbClr val="92D05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6C6B4009-CAC5-4CC1-AA50-BF0CF18777F8}"/>
                  </a:ext>
                </a:extLst>
              </p:cNvPr>
              <p:cNvSpPr/>
              <p:nvPr/>
            </p:nvSpPr>
            <p:spPr>
              <a:xfrm>
                <a:off x="2569119" y="1398274"/>
                <a:ext cx="203200" cy="109220"/>
              </a:xfrm>
              <a:prstGeom prst="roundRect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p:grp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27A3482B-76F9-46EF-ADD1-21F360C698FD}"/>
                </a:ext>
              </a:extLst>
            </p:cNvPr>
            <p:cNvSpPr/>
            <p:nvPr/>
          </p:nvSpPr>
          <p:spPr>
            <a:xfrm flipV="1">
              <a:off x="6294830" y="837389"/>
              <a:ext cx="157480" cy="174634"/>
            </a:xfrm>
            <a:prstGeom prst="arc">
              <a:avLst>
                <a:gd name="adj1" fmla="val 10881919"/>
                <a:gd name="adj2" fmla="val 21513771"/>
              </a:avLst>
            </a:prstGeom>
            <a:noFill/>
            <a:ln w="15875" cap="rnd">
              <a:solidFill>
                <a:schemeClr val="tx1"/>
              </a:solidFill>
              <a:prstDash val="solid"/>
              <a:round/>
              <a:headEnd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5D966BD6-5858-49D7-9ABC-1C42A90DF0DC}"/>
                </a:ext>
              </a:extLst>
            </p:cNvPr>
            <p:cNvSpPr/>
            <p:nvPr/>
          </p:nvSpPr>
          <p:spPr>
            <a:xfrm flipV="1">
              <a:off x="6929677" y="837389"/>
              <a:ext cx="157480" cy="174634"/>
            </a:xfrm>
            <a:prstGeom prst="arc">
              <a:avLst>
                <a:gd name="adj1" fmla="val 10881919"/>
                <a:gd name="adj2" fmla="val 21513771"/>
              </a:avLst>
            </a:prstGeom>
            <a:noFill/>
            <a:ln w="15875" cap="rnd">
              <a:solidFill>
                <a:schemeClr val="tx1"/>
              </a:solidFill>
              <a:prstDash val="solid"/>
              <a:round/>
              <a:headEnd w="med" len="med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7B263BD-F40E-46B9-BB26-AB2C9BCA5092}"/>
              </a:ext>
            </a:extLst>
          </p:cNvPr>
          <p:cNvCxnSpPr>
            <a:cxnSpLocks/>
            <a:stCxn id="108" idx="4"/>
          </p:cNvCxnSpPr>
          <p:nvPr/>
        </p:nvCxnSpPr>
        <p:spPr>
          <a:xfrm>
            <a:off x="1097702" y="1960121"/>
            <a:ext cx="3798" cy="2085427"/>
          </a:xfrm>
          <a:prstGeom prst="line">
            <a:avLst/>
          </a:prstGeom>
          <a:ln w="15875">
            <a:solidFill>
              <a:srgbClr val="0070C0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282B1E7-E18F-487A-93BD-8F1AD3895F95}"/>
              </a:ext>
            </a:extLst>
          </p:cNvPr>
          <p:cNvCxnSpPr>
            <a:cxnSpLocks/>
          </p:cNvCxnSpPr>
          <p:nvPr/>
        </p:nvCxnSpPr>
        <p:spPr>
          <a:xfrm>
            <a:off x="7510298" y="2242936"/>
            <a:ext cx="1" cy="469724"/>
          </a:xfrm>
          <a:prstGeom prst="straightConnector1">
            <a:avLst/>
          </a:prstGeom>
          <a:ln w="15875">
            <a:solidFill>
              <a:srgbClr val="0070C0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BF19D04-50E2-4379-AD2A-1364074DBDBF}"/>
              </a:ext>
            </a:extLst>
          </p:cNvPr>
          <p:cNvCxnSpPr>
            <a:cxnSpLocks/>
          </p:cNvCxnSpPr>
          <p:nvPr/>
        </p:nvCxnSpPr>
        <p:spPr>
          <a:xfrm>
            <a:off x="1097702" y="2242936"/>
            <a:ext cx="6412596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FE16440-1987-4DE2-954C-AACE7501AD51}"/>
              </a:ext>
            </a:extLst>
          </p:cNvPr>
          <p:cNvGrpSpPr/>
          <p:nvPr/>
        </p:nvGrpSpPr>
        <p:grpSpPr>
          <a:xfrm>
            <a:off x="4809597" y="974428"/>
            <a:ext cx="1342480" cy="1060375"/>
            <a:chOff x="3553308" y="1055625"/>
            <a:chExt cx="1342480" cy="106037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E8742CB-762C-45A0-881E-B842D109B0F7}"/>
                </a:ext>
              </a:extLst>
            </p:cNvPr>
            <p:cNvGrpSpPr/>
            <p:nvPr/>
          </p:nvGrpSpPr>
          <p:grpSpPr>
            <a:xfrm>
              <a:off x="3553308" y="1055625"/>
              <a:ext cx="1342480" cy="1060375"/>
              <a:chOff x="1681390" y="1457961"/>
              <a:chExt cx="1342480" cy="1060375"/>
            </a:xfrm>
          </p:grpSpPr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88A216E6-4013-432B-B106-049CA9FFCB56}"/>
                  </a:ext>
                </a:extLst>
              </p:cNvPr>
              <p:cNvSpPr/>
              <p:nvPr/>
            </p:nvSpPr>
            <p:spPr>
              <a:xfrm>
                <a:off x="1681390" y="1457961"/>
                <a:ext cx="1342480" cy="715089"/>
              </a:xfrm>
              <a:prstGeom prst="roundRect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0" rIns="45718" bIns="91440" numCol="1" spcCol="38100" rtlCol="0" anchor="ctr">
                <a:noAutofit/>
              </a:bodyPr>
              <a:lstStyle/>
              <a:p>
                <a:pPr marL="0" marR="0" indent="0" algn="ctr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Honeywell Sans Web Medium" panose="02010603040101060203" pitchFamily="2" charset="0"/>
                    <a:sym typeface="Helvetica"/>
                  </a:rPr>
                  <a:t>Authentication System</a:t>
                </a: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8F1B27B-460B-45AA-B832-58A9B2F8256D}"/>
                  </a:ext>
                </a:extLst>
              </p:cNvPr>
              <p:cNvCxnSpPr/>
              <p:nvPr/>
            </p:nvCxnSpPr>
            <p:spPr>
              <a:xfrm>
                <a:off x="2031410" y="2212340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6DE5500E-14E7-4307-AFC5-37478958164F}"/>
                  </a:ext>
                </a:extLst>
              </p:cNvPr>
              <p:cNvSpPr/>
              <p:nvPr/>
            </p:nvSpPr>
            <p:spPr>
              <a:xfrm>
                <a:off x="1929810" y="2123517"/>
                <a:ext cx="203200" cy="109220"/>
              </a:xfrm>
              <a:prstGeom prst="roundRect">
                <a:avLst/>
              </a:prstGeom>
              <a:solidFill>
                <a:srgbClr val="0070C0"/>
              </a:solidFill>
              <a:ln w="25400" cap="flat">
                <a:solidFill>
                  <a:srgbClr val="0070C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26594C-6A0A-46F8-BED7-FE3D10E61505}"/>
                  </a:ext>
                </a:extLst>
              </p:cNvPr>
              <p:cNvCxnSpPr/>
              <p:nvPr/>
            </p:nvCxnSpPr>
            <p:spPr>
              <a:xfrm>
                <a:off x="2352630" y="2212340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153BAF0-E80E-4777-9D9E-70D37CD931AF}"/>
                  </a:ext>
                </a:extLst>
              </p:cNvPr>
              <p:cNvCxnSpPr/>
              <p:nvPr/>
            </p:nvCxnSpPr>
            <p:spPr>
              <a:xfrm>
                <a:off x="2673850" y="2209082"/>
                <a:ext cx="0" cy="13462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E4ECC00D-18CC-45ED-9A02-0E9F289B7606}"/>
                  </a:ext>
                </a:extLst>
              </p:cNvPr>
              <p:cNvSpPr/>
              <p:nvPr/>
            </p:nvSpPr>
            <p:spPr>
              <a:xfrm>
                <a:off x="2273890" y="2343702"/>
                <a:ext cx="157480" cy="174634"/>
              </a:xfrm>
              <a:prstGeom prst="arc">
                <a:avLst>
                  <a:gd name="adj1" fmla="val 10881919"/>
                  <a:gd name="adj2" fmla="val 21513771"/>
                </a:avLst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6A8A7E8C-256B-4D7E-A073-18946F8BD68E}"/>
                  </a:ext>
                </a:extLst>
              </p:cNvPr>
              <p:cNvSpPr/>
              <p:nvPr/>
            </p:nvSpPr>
            <p:spPr>
              <a:xfrm>
                <a:off x="1955801" y="2343702"/>
                <a:ext cx="157480" cy="174634"/>
              </a:xfrm>
              <a:prstGeom prst="arc">
                <a:avLst>
                  <a:gd name="adj1" fmla="val 10881919"/>
                  <a:gd name="adj2" fmla="val 21513771"/>
                </a:avLst>
              </a:prstGeom>
              <a:noFill/>
              <a:ln w="15875" cap="rnd">
                <a:solidFill>
                  <a:schemeClr val="tx1"/>
                </a:solidFill>
                <a:prstDash val="solid"/>
                <a:round/>
                <a:headEnd w="med" len="med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FA85EEB5-4DC3-4663-ADD0-657928AE98F1}"/>
                  </a:ext>
                </a:extLst>
              </p:cNvPr>
              <p:cNvSpPr/>
              <p:nvPr/>
            </p:nvSpPr>
            <p:spPr>
              <a:xfrm>
                <a:off x="2251030" y="2123517"/>
                <a:ext cx="203200" cy="109220"/>
              </a:xfrm>
              <a:prstGeom prst="roundRect">
                <a:avLst/>
              </a:prstGeom>
              <a:solidFill>
                <a:srgbClr val="92D050"/>
              </a:solidFill>
              <a:ln w="25400" cap="flat">
                <a:solidFill>
                  <a:srgbClr val="92D05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C6E37312-8CE5-4701-960B-8D8E675915CA}"/>
                  </a:ext>
                </a:extLst>
              </p:cNvPr>
              <p:cNvSpPr/>
              <p:nvPr/>
            </p:nvSpPr>
            <p:spPr>
              <a:xfrm>
                <a:off x="2572250" y="2123517"/>
                <a:ext cx="203200" cy="109220"/>
              </a:xfrm>
              <a:prstGeom prst="roundRect">
                <a:avLst/>
              </a:prstGeom>
              <a:solidFill>
                <a:srgbClr val="C00000"/>
              </a:solidFill>
              <a:ln w="25400" cap="flat">
                <a:solidFill>
                  <a:srgbClr val="C00000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p:grp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07A05FD-BF5F-4672-985E-605FE4B15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837" y="1935416"/>
              <a:ext cx="101600" cy="101600"/>
            </a:xfrm>
            <a:prstGeom prst="ellipse">
              <a:avLst/>
            </a:prstGeom>
            <a:noFill/>
            <a:ln w="15875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48ECE45-3430-4656-A80A-96F94F052D67}"/>
              </a:ext>
            </a:extLst>
          </p:cNvPr>
          <p:cNvCxnSpPr>
            <a:cxnSpLocks/>
          </p:cNvCxnSpPr>
          <p:nvPr/>
        </p:nvCxnSpPr>
        <p:spPr>
          <a:xfrm>
            <a:off x="1737208" y="2350543"/>
            <a:ext cx="3080" cy="1695005"/>
          </a:xfrm>
          <a:prstGeom prst="line">
            <a:avLst/>
          </a:prstGeom>
          <a:ln w="15875">
            <a:solidFill>
              <a:srgbClr val="C00000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A89C533-C8DB-4D2B-A155-ECC8C5E3E493}"/>
              </a:ext>
            </a:extLst>
          </p:cNvPr>
          <p:cNvCxnSpPr>
            <a:cxnSpLocks/>
          </p:cNvCxnSpPr>
          <p:nvPr/>
        </p:nvCxnSpPr>
        <p:spPr>
          <a:xfrm>
            <a:off x="8145145" y="2350543"/>
            <a:ext cx="2844" cy="361733"/>
          </a:xfrm>
          <a:prstGeom prst="line">
            <a:avLst/>
          </a:prstGeom>
          <a:ln w="15875">
            <a:solidFill>
              <a:srgbClr val="C00000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EEC05E4-F194-4062-A5E5-1778DB073FFF}"/>
              </a:ext>
            </a:extLst>
          </p:cNvPr>
          <p:cNvCxnSpPr>
            <a:cxnSpLocks/>
          </p:cNvCxnSpPr>
          <p:nvPr/>
        </p:nvCxnSpPr>
        <p:spPr>
          <a:xfrm>
            <a:off x="1737208" y="2350543"/>
            <a:ext cx="641259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229C3FC-663B-473B-AEB3-7F65EDB89D5C}"/>
              </a:ext>
            </a:extLst>
          </p:cNvPr>
          <p:cNvCxnSpPr>
            <a:cxnSpLocks/>
            <a:endCxn id="197" idx="4"/>
          </p:cNvCxnSpPr>
          <p:nvPr/>
        </p:nvCxnSpPr>
        <p:spPr>
          <a:xfrm flipV="1">
            <a:off x="5798926" y="1955819"/>
            <a:ext cx="0" cy="39472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4FD5E96-7CF2-445A-BEE2-7FEA55061C70}"/>
              </a:ext>
            </a:extLst>
          </p:cNvPr>
          <p:cNvSpPr/>
          <p:nvPr/>
        </p:nvSpPr>
        <p:spPr>
          <a:xfrm>
            <a:off x="4304000" y="1211095"/>
            <a:ext cx="305473" cy="241753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C0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B32B7CB-E54F-42AD-930B-BCBEADE680EF}"/>
              </a:ext>
            </a:extLst>
          </p:cNvPr>
          <p:cNvCxnSpPr>
            <a:cxnSpLocks/>
          </p:cNvCxnSpPr>
          <p:nvPr/>
        </p:nvCxnSpPr>
        <p:spPr>
          <a:xfrm flipV="1">
            <a:off x="3755898" y="2110740"/>
            <a:ext cx="0" cy="239803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xplosion: 8 Points 69">
            <a:extLst>
              <a:ext uri="{FF2B5EF4-FFF2-40B4-BE49-F238E27FC236}">
                <a16:creationId xmlns:a16="http://schemas.microsoft.com/office/drawing/2014/main" id="{84E62224-5DCF-47C8-8117-939DD64DD2C2}"/>
              </a:ext>
            </a:extLst>
          </p:cNvPr>
          <p:cNvSpPr/>
          <p:nvPr/>
        </p:nvSpPr>
        <p:spPr>
          <a:xfrm>
            <a:off x="3682750" y="2012597"/>
            <a:ext cx="157469" cy="170652"/>
          </a:xfrm>
          <a:prstGeom prst="irregularSeal1">
            <a:avLst/>
          </a:prstGeom>
          <a:solidFill>
            <a:srgbClr val="C0000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5793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0234"/>
            <a:ext cx="7444937" cy="586588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450" y="880790"/>
            <a:ext cx="8218750" cy="4529850"/>
          </a:xfrm>
        </p:spPr>
        <p:txBody>
          <a:bodyPr lIns="45718" tIns="45718" rIns="45718" bIns="45718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Users often encounter two issues when using analysis tools:</a:t>
            </a:r>
          </a:p>
          <a:p>
            <a:pPr marL="963295" lvl="1" indent="-457200">
              <a:buFont typeface="+mj-lt"/>
              <a:buAutoNum type="arabicPeriod"/>
            </a:pPr>
            <a:r>
              <a:rPr lang="en-GB" dirty="0"/>
              <a:t>They cannot run the analysis from the IDE where they have the code</a:t>
            </a:r>
          </a:p>
          <a:p>
            <a:pPr marL="963295" lvl="1" indent="-457200">
              <a:buFont typeface="+mj-lt"/>
              <a:buAutoNum type="arabicPeriod"/>
            </a:pPr>
            <a:r>
              <a:rPr lang="en-GB" dirty="0"/>
              <a:t>They do not have the analysis tools available on their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Missing </a:t>
            </a:r>
            <a:r>
              <a:rPr lang="en-GB" dirty="0">
                <a:solidFill>
                  <a:srgbClr val="0070C0"/>
                </a:solidFill>
              </a:rPr>
              <a:t>integration of analysis tools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 dirty="0"/>
              <a:t>Integrate the analysis tools into Eclipse IDE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 dirty="0"/>
              <a:t>Provide a push-button solution to run the chosen analysis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 dirty="0"/>
              <a:t>Support different types of analyses (static, dynamic,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When </a:t>
            </a:r>
            <a:r>
              <a:rPr lang="en-GB" dirty="0">
                <a:solidFill>
                  <a:srgbClr val="0070C0"/>
                </a:solidFill>
              </a:rPr>
              <a:t>analysis tools are not available locally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Allow remote execution of analysis tools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Handle transmission of input/output data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Support different types of tools (static, dynamic, …)</a:t>
            </a:r>
          </a:p>
        </p:txBody>
      </p:sp>
    </p:spTree>
    <p:extLst>
      <p:ext uri="{BB962C8B-B14F-4D97-AF65-F5344CB8AC3E}">
        <p14:creationId xmlns:p14="http://schemas.microsoft.com/office/powerpoint/2010/main" val="1881967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0234"/>
            <a:ext cx="7444937" cy="586588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70C0"/>
                </a:solidFill>
              </a:rPr>
              <a:t>Integrating Analysis Tools into Eclipse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450" y="880790"/>
            <a:ext cx="8218750" cy="4529850"/>
          </a:xfrm>
        </p:spPr>
        <p:txBody>
          <a:bodyPr lIns="45718" tIns="45718" rIns="45718" bIns="45718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Developing an </a:t>
            </a:r>
            <a:r>
              <a:rPr lang="en-GB">
                <a:solidFill>
                  <a:srgbClr val="0070C0"/>
                </a:solidFill>
              </a:rPr>
              <a:t>extensible Eclipse plugin for running analysis tools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/>
              <a:t>Users may provide custom commands for running their tools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/>
              <a:t>Users may provide custom output parsers to transform their tools’ outputs into Eclipse errors, warnings,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The plugin provides information about the file(s) the analysis was invoked on to the custom commands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Different types of analyses may require different inputs</a:t>
            </a:r>
          </a:p>
          <a:p>
            <a:pPr marL="1274445" lvl="2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Source code file(s) for static analyses</a:t>
            </a:r>
          </a:p>
          <a:p>
            <a:pPr marL="1274445" lvl="2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Binary file(s) for dynamic analysis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tx1"/>
                </a:solidFill>
              </a:rPr>
              <a:t>Some analyses may be invoked only on certain types of files</a:t>
            </a:r>
          </a:p>
        </p:txBody>
      </p:sp>
    </p:spTree>
    <p:extLst>
      <p:ext uri="{BB962C8B-B14F-4D97-AF65-F5344CB8AC3E}">
        <p14:creationId xmlns:p14="http://schemas.microsoft.com/office/powerpoint/2010/main" val="7988496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B49556-A1B9-415D-853E-8CD427DF9BF8}"/>
              </a:ext>
            </a:extLst>
          </p:cNvPr>
          <p:cNvSpPr/>
          <p:nvPr/>
        </p:nvSpPr>
        <p:spPr>
          <a:xfrm>
            <a:off x="379839" y="836217"/>
            <a:ext cx="5684388" cy="4328633"/>
          </a:xfrm>
          <a:prstGeom prst="roundRect">
            <a:avLst>
              <a:gd name="adj" fmla="val 2546"/>
            </a:avLst>
          </a:prstGeom>
          <a:solidFill>
            <a:srgbClr val="1792E5">
              <a:lumMod val="20000"/>
              <a:lumOff val="8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2B8FEE4-25A6-458A-BBC9-99D25F2814C3}"/>
              </a:ext>
            </a:extLst>
          </p:cNvPr>
          <p:cNvSpPr/>
          <p:nvPr/>
        </p:nvSpPr>
        <p:spPr>
          <a:xfrm>
            <a:off x="618422" y="1094882"/>
            <a:ext cx="5075796" cy="3246120"/>
          </a:xfrm>
          <a:custGeom>
            <a:avLst/>
            <a:gdLst>
              <a:gd name="connsiteX0" fmla="*/ 3459952 w 5075796"/>
              <a:gd name="connsiteY0" fmla="*/ 0 h 3246120"/>
              <a:gd name="connsiteX1" fmla="*/ 4944792 w 5075796"/>
              <a:gd name="connsiteY1" fmla="*/ 0 h 3246120"/>
              <a:gd name="connsiteX2" fmla="*/ 4947586 w 5075796"/>
              <a:gd name="connsiteY2" fmla="*/ 564 h 3246120"/>
              <a:gd name="connsiteX3" fmla="*/ 4957557 w 5075796"/>
              <a:gd name="connsiteY3" fmla="*/ 564 h 3246120"/>
              <a:gd name="connsiteX4" fmla="*/ 5075796 w 5075796"/>
              <a:gd name="connsiteY4" fmla="*/ 118803 h 3246120"/>
              <a:gd name="connsiteX5" fmla="*/ 5075796 w 5075796"/>
              <a:gd name="connsiteY5" fmla="*/ 1939725 h 3246120"/>
              <a:gd name="connsiteX6" fmla="*/ 5073655 w 5075796"/>
              <a:gd name="connsiteY6" fmla="*/ 1950330 h 3246120"/>
              <a:gd name="connsiteX7" fmla="*/ 5073655 w 5075796"/>
              <a:gd name="connsiteY7" fmla="*/ 3117257 h 3246120"/>
              <a:gd name="connsiteX8" fmla="*/ 4944792 w 5075796"/>
              <a:gd name="connsiteY8" fmla="*/ 3246120 h 3246120"/>
              <a:gd name="connsiteX9" fmla="*/ 3459952 w 5075796"/>
              <a:gd name="connsiteY9" fmla="*/ 3246120 h 3246120"/>
              <a:gd name="connsiteX10" fmla="*/ 3331089 w 5075796"/>
              <a:gd name="connsiteY10" fmla="*/ 3117257 h 3246120"/>
              <a:gd name="connsiteX11" fmla="*/ 3331089 w 5075796"/>
              <a:gd name="connsiteY11" fmla="*/ 2057964 h 3246120"/>
              <a:gd name="connsiteX12" fmla="*/ 118239 w 5075796"/>
              <a:gd name="connsiteY12" fmla="*/ 2057964 h 3246120"/>
              <a:gd name="connsiteX13" fmla="*/ 0 w 5075796"/>
              <a:gd name="connsiteY13" fmla="*/ 1939725 h 3246120"/>
              <a:gd name="connsiteX14" fmla="*/ 0 w 5075796"/>
              <a:gd name="connsiteY14" fmla="*/ 118803 h 3246120"/>
              <a:gd name="connsiteX15" fmla="*/ 118239 w 5075796"/>
              <a:gd name="connsiteY15" fmla="*/ 564 h 3246120"/>
              <a:gd name="connsiteX16" fmla="*/ 3457159 w 5075796"/>
              <a:gd name="connsiteY16" fmla="*/ 564 h 324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5796" h="3246120">
                <a:moveTo>
                  <a:pt x="3459952" y="0"/>
                </a:moveTo>
                <a:lnTo>
                  <a:pt x="4944792" y="0"/>
                </a:lnTo>
                <a:lnTo>
                  <a:pt x="4947586" y="564"/>
                </a:lnTo>
                <a:lnTo>
                  <a:pt x="4957557" y="564"/>
                </a:lnTo>
                <a:cubicBezTo>
                  <a:pt x="5022859" y="564"/>
                  <a:pt x="5075796" y="53501"/>
                  <a:pt x="5075796" y="118803"/>
                </a:cubicBezTo>
                <a:lnTo>
                  <a:pt x="5075796" y="1939725"/>
                </a:lnTo>
                <a:lnTo>
                  <a:pt x="5073655" y="1950330"/>
                </a:lnTo>
                <a:lnTo>
                  <a:pt x="5073655" y="3117257"/>
                </a:lnTo>
                <a:cubicBezTo>
                  <a:pt x="5073655" y="3188426"/>
                  <a:pt x="5015961" y="3246120"/>
                  <a:pt x="4944792" y="3246120"/>
                </a:cubicBezTo>
                <a:lnTo>
                  <a:pt x="3459952" y="3246120"/>
                </a:lnTo>
                <a:cubicBezTo>
                  <a:pt x="3388783" y="3246120"/>
                  <a:pt x="3331089" y="3188426"/>
                  <a:pt x="3331089" y="3117257"/>
                </a:cubicBezTo>
                <a:lnTo>
                  <a:pt x="3331089" y="2057964"/>
                </a:lnTo>
                <a:lnTo>
                  <a:pt x="118239" y="2057964"/>
                </a:lnTo>
                <a:cubicBezTo>
                  <a:pt x="52937" y="2057964"/>
                  <a:pt x="0" y="2005027"/>
                  <a:pt x="0" y="1939725"/>
                </a:cubicBezTo>
                <a:lnTo>
                  <a:pt x="0" y="118803"/>
                </a:lnTo>
                <a:cubicBezTo>
                  <a:pt x="0" y="53501"/>
                  <a:pt x="52937" y="564"/>
                  <a:pt x="118239" y="564"/>
                </a:cubicBezTo>
                <a:lnTo>
                  <a:pt x="3457159" y="5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0234"/>
            <a:ext cx="7444937" cy="586588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70C0"/>
                </a:solidFill>
              </a:rPr>
              <a:t>Local Tool Execution from Eclipse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3B2913-DB29-4660-9E08-AA1A1D59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88" y="4545780"/>
            <a:ext cx="1711235" cy="402140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BFBEF6-15FE-43AB-8582-D4F94256A27F}"/>
              </a:ext>
            </a:extLst>
          </p:cNvPr>
          <p:cNvGrpSpPr/>
          <p:nvPr/>
        </p:nvGrpSpPr>
        <p:grpSpPr>
          <a:xfrm>
            <a:off x="4097028" y="1733444"/>
            <a:ext cx="1445472" cy="2455277"/>
            <a:chOff x="3954360" y="2014440"/>
            <a:chExt cx="1445472" cy="2455277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9031836-D225-4F53-B7D4-A754749577AC}"/>
                </a:ext>
              </a:extLst>
            </p:cNvPr>
            <p:cNvSpPr/>
            <p:nvPr/>
          </p:nvSpPr>
          <p:spPr>
            <a:xfrm>
              <a:off x="3954360" y="2183717"/>
              <a:ext cx="1445472" cy="2286000"/>
            </a:xfrm>
            <a:prstGeom prst="roundRect">
              <a:avLst>
                <a:gd name="adj" fmla="val 5747"/>
              </a:avLst>
            </a:prstGeom>
            <a:solidFill>
              <a:srgbClr val="92D05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F1EAA09-5A07-4571-BCC3-87D1051E1E71}"/>
                </a:ext>
              </a:extLst>
            </p:cNvPr>
            <p:cNvGrpSpPr/>
            <p:nvPr/>
          </p:nvGrpSpPr>
          <p:grpSpPr>
            <a:xfrm>
              <a:off x="4206439" y="2014440"/>
              <a:ext cx="941313" cy="338554"/>
              <a:chOff x="4461163" y="4028077"/>
              <a:chExt cx="941313" cy="338554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76E5306B-FCF2-4E34-BEBB-3280AD0829FB}"/>
                  </a:ext>
                </a:extLst>
              </p:cNvPr>
              <p:cNvSpPr/>
              <p:nvPr/>
            </p:nvSpPr>
            <p:spPr>
              <a:xfrm>
                <a:off x="4461164" y="4028077"/>
                <a:ext cx="941312" cy="338328"/>
              </a:xfrm>
              <a:prstGeom prst="roundRect">
                <a:avLst>
                  <a:gd name="adj" fmla="val 5747"/>
                </a:avLst>
              </a:prstGeom>
              <a:solidFill>
                <a:srgbClr val="00B050"/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64947A8-F0E8-4270-8B50-28D5A1F1595A}"/>
                  </a:ext>
                </a:extLst>
              </p:cNvPr>
              <p:cNvSpPr txBox="1"/>
              <p:nvPr/>
            </p:nvSpPr>
            <p:spPr>
              <a:xfrm>
                <a:off x="4461163" y="4028077"/>
                <a:ext cx="9413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kern="1200">
                    <a:solidFill>
                      <a:schemeClr val="tx1"/>
                    </a:solidFill>
                    <a:latin typeface="Honeywell Sans Web Medium" panose="02010603040101060203" pitchFamily="2" charset="0"/>
                  </a:rPr>
                  <a:t>Parsers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9BB6160-791D-4F64-8866-032D41503AF7}"/>
                </a:ext>
              </a:extLst>
            </p:cNvPr>
            <p:cNvGrpSpPr/>
            <p:nvPr/>
          </p:nvGrpSpPr>
          <p:grpSpPr>
            <a:xfrm>
              <a:off x="4064442" y="2428777"/>
              <a:ext cx="1185772" cy="806345"/>
              <a:chOff x="3770179" y="3550819"/>
              <a:chExt cx="1185772" cy="80634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8617DB-DDC1-4FCA-BE8A-8C0DA725654D}"/>
                  </a:ext>
                </a:extLst>
              </p:cNvPr>
              <p:cNvGrpSpPr/>
              <p:nvPr/>
            </p:nvGrpSpPr>
            <p:grpSpPr>
              <a:xfrm>
                <a:off x="3852069" y="3616498"/>
                <a:ext cx="1103882" cy="740666"/>
                <a:chOff x="4140739" y="3572761"/>
                <a:chExt cx="1103882" cy="702208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BF134E52-CE31-4B3D-9786-B8D3746BE706}"/>
                    </a:ext>
                  </a:extLst>
                </p:cNvPr>
                <p:cNvSpPr/>
                <p:nvPr/>
              </p:nvSpPr>
              <p:spPr>
                <a:xfrm>
                  <a:off x="4140739" y="3572763"/>
                  <a:ext cx="1103882" cy="702206"/>
                </a:xfrm>
                <a:prstGeom prst="roundRect">
                  <a:avLst>
                    <a:gd name="adj" fmla="val 5747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980167B-2910-4FE5-8008-57048A639D07}"/>
                    </a:ext>
                  </a:extLst>
                </p:cNvPr>
                <p:cNvSpPr txBox="1"/>
                <p:nvPr/>
              </p:nvSpPr>
              <p:spPr>
                <a:xfrm>
                  <a:off x="4140739" y="3572761"/>
                  <a:ext cx="1103882" cy="700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OSLC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Response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Parser</a:t>
                  </a:r>
                </a:p>
              </p:txBody>
            </p:sp>
          </p:grp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64AFB85F-9733-407E-817B-182FA7037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770179" y="3550819"/>
                <a:ext cx="325079" cy="325079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00A3F57-0F9E-42C2-825F-60938BFB12DE}"/>
                </a:ext>
              </a:extLst>
            </p:cNvPr>
            <p:cNvGrpSpPr/>
            <p:nvPr/>
          </p:nvGrpSpPr>
          <p:grpSpPr>
            <a:xfrm>
              <a:off x="4060869" y="3303193"/>
              <a:ext cx="1189345" cy="1019097"/>
              <a:chOff x="3770179" y="3550819"/>
              <a:chExt cx="1189345" cy="1019097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7B473AE-F443-4827-996E-987A7BA80A0C}"/>
                  </a:ext>
                </a:extLst>
              </p:cNvPr>
              <p:cNvGrpSpPr/>
              <p:nvPr/>
            </p:nvGrpSpPr>
            <p:grpSpPr>
              <a:xfrm>
                <a:off x="3852069" y="3615809"/>
                <a:ext cx="1107455" cy="954107"/>
                <a:chOff x="4140739" y="3572107"/>
                <a:chExt cx="1107455" cy="904566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1B87386D-325B-49C1-BA64-8F468CD998E6}"/>
                    </a:ext>
                  </a:extLst>
                </p:cNvPr>
                <p:cNvSpPr/>
                <p:nvPr/>
              </p:nvSpPr>
              <p:spPr>
                <a:xfrm>
                  <a:off x="4140739" y="3572763"/>
                  <a:ext cx="1107455" cy="903910"/>
                </a:xfrm>
                <a:prstGeom prst="roundRect">
                  <a:avLst>
                    <a:gd name="adj" fmla="val 5747"/>
                  </a:avLst>
                </a:prstGeom>
                <a:solidFill>
                  <a:srgbClr val="FFC62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9604A99-9AE8-4F6B-B4BC-9B64DF894D66}"/>
                    </a:ext>
                  </a:extLst>
                </p:cNvPr>
                <p:cNvSpPr txBox="1"/>
                <p:nvPr/>
              </p:nvSpPr>
              <p:spPr>
                <a:xfrm>
                  <a:off x="4140739" y="3572107"/>
                  <a:ext cx="1107455" cy="904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Local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Command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Output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Parser</a:t>
                  </a:r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4D4D2A8A-D96C-483E-BE4E-2D5F26912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770179" y="3550819"/>
                <a:ext cx="325079" cy="325079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0AA4E25-6F85-4D6D-9D87-A632C9365122}"/>
              </a:ext>
            </a:extLst>
          </p:cNvPr>
          <p:cNvGrpSpPr/>
          <p:nvPr/>
        </p:nvGrpSpPr>
        <p:grpSpPr>
          <a:xfrm>
            <a:off x="1733082" y="1217549"/>
            <a:ext cx="1445472" cy="1776670"/>
            <a:chOff x="2000669" y="1997555"/>
            <a:chExt cx="1445472" cy="177667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69A7E-C89A-4367-ACB7-0210B2272D8A}"/>
                </a:ext>
              </a:extLst>
            </p:cNvPr>
            <p:cNvSpPr/>
            <p:nvPr/>
          </p:nvSpPr>
          <p:spPr>
            <a:xfrm>
              <a:off x="2000669" y="2183169"/>
              <a:ext cx="1445472" cy="1591056"/>
            </a:xfrm>
            <a:prstGeom prst="roundRect">
              <a:avLst>
                <a:gd name="adj" fmla="val 5747"/>
              </a:avLst>
            </a:prstGeom>
            <a:solidFill>
              <a:srgbClr val="92D05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8B9E8ED-981E-4743-9C6C-AEF126C29BA2}"/>
                </a:ext>
              </a:extLst>
            </p:cNvPr>
            <p:cNvGrpSpPr/>
            <p:nvPr/>
          </p:nvGrpSpPr>
          <p:grpSpPr>
            <a:xfrm>
              <a:off x="2351772" y="1997555"/>
              <a:ext cx="737960" cy="341330"/>
              <a:chOff x="4461164" y="4028077"/>
              <a:chExt cx="737960" cy="341330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E544E69-8116-44D1-958D-83320D5120B8}"/>
                  </a:ext>
                </a:extLst>
              </p:cNvPr>
              <p:cNvSpPr/>
              <p:nvPr/>
            </p:nvSpPr>
            <p:spPr>
              <a:xfrm>
                <a:off x="4461164" y="4028077"/>
                <a:ext cx="737960" cy="338328"/>
              </a:xfrm>
              <a:prstGeom prst="roundRect">
                <a:avLst>
                  <a:gd name="adj" fmla="val 5747"/>
                </a:avLst>
              </a:prstGeom>
              <a:solidFill>
                <a:srgbClr val="00B050"/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8ED92D-A8CC-429C-A895-C8A1024DDDDF}"/>
                  </a:ext>
                </a:extLst>
              </p:cNvPr>
              <p:cNvSpPr txBox="1"/>
              <p:nvPr/>
            </p:nvSpPr>
            <p:spPr>
              <a:xfrm>
                <a:off x="4461164" y="4030853"/>
                <a:ext cx="737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kern="1200">
                    <a:solidFill>
                      <a:schemeClr val="tx1"/>
                    </a:solidFill>
                    <a:latin typeface="Honeywell Sans Web Medium" panose="02010603040101060203" pitchFamily="2" charset="0"/>
                  </a:rPr>
                  <a:t>Tasks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EE540E-E45E-4B83-9A9D-DF5C7317D863}"/>
                </a:ext>
              </a:extLst>
            </p:cNvPr>
            <p:cNvGrpSpPr/>
            <p:nvPr/>
          </p:nvGrpSpPr>
          <p:grpSpPr>
            <a:xfrm>
              <a:off x="2092576" y="3039480"/>
              <a:ext cx="1200122" cy="606385"/>
              <a:chOff x="3789348" y="3536661"/>
              <a:chExt cx="1200122" cy="60638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72F707-312E-464E-B27B-25BB8C6C0D31}"/>
                  </a:ext>
                </a:extLst>
              </p:cNvPr>
              <p:cNvGrpSpPr/>
              <p:nvPr/>
            </p:nvGrpSpPr>
            <p:grpSpPr>
              <a:xfrm>
                <a:off x="3852069" y="3616500"/>
                <a:ext cx="1137401" cy="526546"/>
                <a:chOff x="4140739" y="3572766"/>
                <a:chExt cx="1137401" cy="499206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8F17C4A-72FB-4DE5-ADC4-2406A0BD4737}"/>
                    </a:ext>
                  </a:extLst>
                </p:cNvPr>
                <p:cNvSpPr/>
                <p:nvPr/>
              </p:nvSpPr>
              <p:spPr>
                <a:xfrm>
                  <a:off x="4140739" y="3572766"/>
                  <a:ext cx="1137401" cy="494145"/>
                </a:xfrm>
                <a:prstGeom prst="roundRect">
                  <a:avLst>
                    <a:gd name="adj" fmla="val 5747"/>
                  </a:avLst>
                </a:prstGeom>
                <a:solidFill>
                  <a:srgbClr val="FFC62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FC62D45-CFF2-414A-834C-75260F3FB250}"/>
                    </a:ext>
                  </a:extLst>
                </p:cNvPr>
                <p:cNvSpPr txBox="1"/>
                <p:nvPr/>
              </p:nvSpPr>
              <p:spPr>
                <a:xfrm>
                  <a:off x="4140739" y="3575920"/>
                  <a:ext cx="1130911" cy="496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Local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Command</a:t>
                  </a:r>
                </a:p>
              </p:txBody>
            </p:sp>
          </p:grpSp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30D5E725-F8B7-4237-A899-34DD915A8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9348" y="3536661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190F8C6-2DF6-4E9E-BF25-6BD6402F77E0}"/>
                </a:ext>
              </a:extLst>
            </p:cNvPr>
            <p:cNvGrpSpPr/>
            <p:nvPr/>
          </p:nvGrpSpPr>
          <p:grpSpPr>
            <a:xfrm>
              <a:off x="2092576" y="2361134"/>
              <a:ext cx="1200122" cy="605116"/>
              <a:chOff x="3785803" y="3537931"/>
              <a:chExt cx="1200122" cy="60511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822F1C-24A5-4077-B8E3-3EB23748FD22}"/>
                  </a:ext>
                </a:extLst>
              </p:cNvPr>
              <p:cNvGrpSpPr/>
              <p:nvPr/>
            </p:nvGrpSpPr>
            <p:grpSpPr>
              <a:xfrm>
                <a:off x="3852069" y="3616500"/>
                <a:ext cx="1133856" cy="526547"/>
                <a:chOff x="4140739" y="3572766"/>
                <a:chExt cx="1133856" cy="499207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6964A15D-A16B-4AA4-9A69-A98FDBAD13BE}"/>
                    </a:ext>
                  </a:extLst>
                </p:cNvPr>
                <p:cNvSpPr/>
                <p:nvPr/>
              </p:nvSpPr>
              <p:spPr>
                <a:xfrm>
                  <a:off x="4140739" y="3572766"/>
                  <a:ext cx="1133856" cy="494145"/>
                </a:xfrm>
                <a:prstGeom prst="roundRect">
                  <a:avLst>
                    <a:gd name="adj" fmla="val 5747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FDAE325-EA6B-4E26-8108-EF9698CC9D79}"/>
                    </a:ext>
                  </a:extLst>
                </p:cNvPr>
                <p:cNvSpPr txBox="1"/>
                <p:nvPr/>
              </p:nvSpPr>
              <p:spPr>
                <a:xfrm>
                  <a:off x="4140739" y="3575921"/>
                  <a:ext cx="1133856" cy="496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OSLC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Request</a:t>
                  </a:r>
                </a:p>
              </p:txBody>
            </p:sp>
          </p:grpSp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0D3F9E90-7765-4032-9AC9-ECC8369EA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5803" y="3537931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CF93F5-9C96-443E-A641-1A5BE245E3C8}"/>
              </a:ext>
            </a:extLst>
          </p:cNvPr>
          <p:cNvGrpSpPr/>
          <p:nvPr/>
        </p:nvGrpSpPr>
        <p:grpSpPr>
          <a:xfrm>
            <a:off x="443407" y="917244"/>
            <a:ext cx="1146571" cy="958320"/>
            <a:chOff x="482033" y="1550645"/>
            <a:chExt cx="1146571" cy="95832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2E2390-47DD-4BBA-86D4-66732D8F01C8}"/>
                </a:ext>
              </a:extLst>
            </p:cNvPr>
            <p:cNvGrpSpPr/>
            <p:nvPr/>
          </p:nvGrpSpPr>
          <p:grpSpPr>
            <a:xfrm>
              <a:off x="566928" y="1644255"/>
              <a:ext cx="1061676" cy="864710"/>
              <a:chOff x="4102966" y="3582146"/>
              <a:chExt cx="1061676" cy="86471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8FE4B87-9D71-4070-B2F2-B2F4E9CBD1BF}"/>
                  </a:ext>
                </a:extLst>
              </p:cNvPr>
              <p:cNvSpPr/>
              <p:nvPr/>
            </p:nvSpPr>
            <p:spPr>
              <a:xfrm>
                <a:off x="4105918" y="3582146"/>
                <a:ext cx="1058724" cy="822960"/>
              </a:xfrm>
              <a:prstGeom prst="roundRect">
                <a:avLst>
                  <a:gd name="adj" fmla="val 5747"/>
                </a:avLst>
              </a:prstGeom>
              <a:solidFill>
                <a:srgbClr val="FFC627">
                  <a:lumMod val="60000"/>
                  <a:lumOff val="40000"/>
                </a:srgb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778491-02E1-433A-9E41-C717682356C6}"/>
                  </a:ext>
                </a:extLst>
              </p:cNvPr>
              <p:cNvSpPr txBox="1"/>
              <p:nvPr/>
            </p:nvSpPr>
            <p:spPr>
              <a:xfrm>
                <a:off x="4102966" y="3623896"/>
                <a:ext cx="1058724" cy="822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Task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Executor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Plugin</a:t>
                </a:r>
              </a:p>
            </p:txBody>
          </p:sp>
        </p:grpSp>
        <p:pic>
          <p:nvPicPr>
            <p:cNvPr id="31" name="Picture 30" descr="A picture containing gear&#10;&#10;Description automatically generated">
              <a:extLst>
                <a:ext uri="{FF2B5EF4-FFF2-40B4-BE49-F238E27FC236}">
                  <a16:creationId xmlns:a16="http://schemas.microsoft.com/office/drawing/2014/main" id="{F5677F9F-5D89-48D9-B2EB-7DE87F05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33" y="1550645"/>
              <a:ext cx="402336" cy="402336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D509691-3ACA-4B5D-AA1A-D6BC06B807FC}"/>
              </a:ext>
            </a:extLst>
          </p:cNvPr>
          <p:cNvGrpSpPr/>
          <p:nvPr/>
        </p:nvGrpSpPr>
        <p:grpSpPr>
          <a:xfrm>
            <a:off x="2936661" y="940532"/>
            <a:ext cx="1259082" cy="338554"/>
            <a:chOff x="3036887" y="1494168"/>
            <a:chExt cx="1259082" cy="338554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718C200C-4B8A-456C-B865-3F8A70CA775D}"/>
                </a:ext>
              </a:extLst>
            </p:cNvPr>
            <p:cNvSpPr/>
            <p:nvPr/>
          </p:nvSpPr>
          <p:spPr>
            <a:xfrm>
              <a:off x="3036887" y="1494168"/>
              <a:ext cx="1259081" cy="338328"/>
            </a:xfrm>
            <a:prstGeom prst="roundRect">
              <a:avLst>
                <a:gd name="adj" fmla="val 5747"/>
              </a:avLst>
            </a:prstGeom>
            <a:solidFill>
              <a:srgbClr val="0070C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3D319D9-ADE8-4FEF-8370-7840D3808890}"/>
                </a:ext>
              </a:extLst>
            </p:cNvPr>
            <p:cNvSpPr txBox="1"/>
            <p:nvPr/>
          </p:nvSpPr>
          <p:spPr>
            <a:xfrm>
              <a:off x="3036887" y="1494168"/>
              <a:ext cx="1259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>
                  <a:solidFill>
                    <a:schemeClr val="tx1"/>
                  </a:solidFill>
                  <a:latin typeface="Honeywell Sans Web Medium" panose="02010603040101060203" pitchFamily="2" charset="0"/>
                </a:rPr>
                <a:t>Extensions</a:t>
              </a:r>
            </a:p>
          </p:txBody>
        </p:sp>
      </p:grp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BB3D8B-FF0E-4E85-B57A-0A4AA3143B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9" y="3465338"/>
            <a:ext cx="1954286" cy="1472381"/>
          </a:xfrm>
          <a:prstGeom prst="rect">
            <a:avLst/>
          </a:prstGeom>
          <a:ln w="6350">
            <a:noFill/>
          </a:ln>
          <a:effectLst>
            <a:softEdge rad="0"/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4CD9663-20BB-493D-B788-C15BF7E2A509}"/>
              </a:ext>
            </a:extLst>
          </p:cNvPr>
          <p:cNvGrpSpPr/>
          <p:nvPr/>
        </p:nvGrpSpPr>
        <p:grpSpPr>
          <a:xfrm>
            <a:off x="6436372" y="836217"/>
            <a:ext cx="2267419" cy="1828800"/>
            <a:chOff x="6436372" y="836217"/>
            <a:chExt cx="2267419" cy="18288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BD0063F-A51B-4DF2-80E6-EA98795FE509}"/>
                </a:ext>
              </a:extLst>
            </p:cNvPr>
            <p:cNvGrpSpPr/>
            <p:nvPr/>
          </p:nvGrpSpPr>
          <p:grpSpPr>
            <a:xfrm>
              <a:off x="6436372" y="836217"/>
              <a:ext cx="2267419" cy="1828800"/>
              <a:chOff x="5442789" y="-102853"/>
              <a:chExt cx="2267419" cy="18288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5A9B727-CDAB-4DA1-B6AB-F68924DE27C1}"/>
                  </a:ext>
                </a:extLst>
              </p:cNvPr>
              <p:cNvSpPr/>
              <p:nvPr/>
            </p:nvSpPr>
            <p:spPr>
              <a:xfrm>
                <a:off x="5442789" y="-102853"/>
                <a:ext cx="2267419" cy="1828800"/>
              </a:xfrm>
              <a:prstGeom prst="roundRect">
                <a:avLst>
                  <a:gd name="adj" fmla="val 5747"/>
                </a:avLst>
              </a:prstGeom>
              <a:solidFill>
                <a:srgbClr val="1792E5">
                  <a:lumMod val="20000"/>
                  <a:lumOff val="80000"/>
                </a:srgb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F09803-EE3B-42AB-A5A4-17880EBE5ADB}"/>
                  </a:ext>
                </a:extLst>
              </p:cNvPr>
              <p:cNvGrpSpPr/>
              <p:nvPr/>
            </p:nvGrpSpPr>
            <p:grpSpPr>
              <a:xfrm>
                <a:off x="5801370" y="-86957"/>
                <a:ext cx="1531422" cy="571500"/>
                <a:chOff x="5077609" y="3621378"/>
                <a:chExt cx="1531422" cy="571500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BA98D2F-2D78-4721-9E1E-92451B771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649109" y="3693198"/>
                  <a:ext cx="428625" cy="428625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8D241D06-B276-426A-9595-E71D8AD322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65580" y="3717077"/>
                  <a:ext cx="443451" cy="380101"/>
                </a:xfrm>
                <a:prstGeom prst="rect">
                  <a:avLst/>
                </a:prstGeom>
              </p:spPr>
            </p:pic>
            <p:pic>
              <p:nvPicPr>
                <p:cNvPr id="27" name="Picture 26" descr="Icon&#10;&#10;Description automatically generated">
                  <a:extLst>
                    <a:ext uri="{FF2B5EF4-FFF2-40B4-BE49-F238E27FC236}">
                      <a16:creationId xmlns:a16="http://schemas.microsoft.com/office/drawing/2014/main" id="{124F733A-259E-4BBF-963E-F7F53CEFD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7609" y="3621378"/>
                  <a:ext cx="571500" cy="571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3544BF3-2907-4505-8DD9-D48082A64DAD}"/>
                </a:ext>
              </a:extLst>
            </p:cNvPr>
            <p:cNvGrpSpPr/>
            <p:nvPr/>
          </p:nvGrpSpPr>
          <p:grpSpPr>
            <a:xfrm>
              <a:off x="6838389" y="1501241"/>
              <a:ext cx="1463384" cy="914400"/>
              <a:chOff x="6218514" y="2123209"/>
              <a:chExt cx="1463384" cy="91440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1ABA6EA2-3CC9-4529-AB44-57F810475AF5}"/>
                  </a:ext>
                </a:extLst>
              </p:cNvPr>
              <p:cNvSpPr/>
              <p:nvPr/>
            </p:nvSpPr>
            <p:spPr>
              <a:xfrm>
                <a:off x="6218514" y="2123209"/>
                <a:ext cx="1452700" cy="914400"/>
              </a:xfrm>
              <a:prstGeom prst="roundRect">
                <a:avLst>
                  <a:gd name="adj" fmla="val 5747"/>
                </a:avLst>
              </a:prstGeom>
              <a:solidFill>
                <a:srgbClr val="FFC627">
                  <a:lumMod val="60000"/>
                  <a:lumOff val="40000"/>
                </a:srgb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92A83E2-DECE-49E9-BE59-AF39565B1DF1}"/>
                  </a:ext>
                </a:extLst>
              </p:cNvPr>
              <p:cNvSpPr txBox="1"/>
              <p:nvPr/>
            </p:nvSpPr>
            <p:spPr>
              <a:xfrm>
                <a:off x="6229198" y="2426520"/>
                <a:ext cx="1452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Terminal</a:t>
                </a:r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2C911C9-48C9-4F79-9DEE-484B0F3F79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36706" y="2937802"/>
            <a:ext cx="2690029" cy="482047"/>
          </a:xfrm>
          <a:prstGeom prst="bentConnector3">
            <a:avLst>
              <a:gd name="adj1" fmla="val 44139"/>
            </a:avLst>
          </a:prstGeom>
          <a:noFill/>
          <a:ln w="158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7D971A1-C4FC-4EB1-B2A0-C3A54D7675EE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1239104" y="1955644"/>
            <a:ext cx="770438" cy="526773"/>
          </a:xfrm>
          <a:prstGeom prst="bentConnector2">
            <a:avLst/>
          </a:prstGeom>
          <a:noFill/>
          <a:ln w="158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112009-A92A-4801-8EF4-2FEB26DDAE0C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4763174" y="1520535"/>
            <a:ext cx="2085899" cy="437906"/>
          </a:xfrm>
          <a:prstGeom prst="bentConnector3">
            <a:avLst>
              <a:gd name="adj1" fmla="val 71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42129E1-EC2D-48BD-98F3-66E3D678F69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018621" y="1520535"/>
            <a:ext cx="1770672" cy="1083715"/>
          </a:xfrm>
          <a:prstGeom prst="bentConnector3">
            <a:avLst>
              <a:gd name="adj1" fmla="val 35655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62D5513-7516-4F21-8792-18BAFF0047E5}"/>
              </a:ext>
            </a:extLst>
          </p:cNvPr>
          <p:cNvCxnSpPr>
            <a:cxnSpLocks/>
            <a:stCxn id="132" idx="2"/>
            <a:endCxn id="101" idx="3"/>
          </p:cNvCxnSpPr>
          <p:nvPr/>
        </p:nvCxnSpPr>
        <p:spPr>
          <a:xfrm rot="5400000">
            <a:off x="5904511" y="1904013"/>
            <a:ext cx="1148600" cy="2171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4556205-7A0D-42CB-A1F0-2B28727EC69B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 flipV="1">
            <a:off x="2369923" y="3564241"/>
            <a:ext cx="1915504" cy="1202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E6043A0E-0774-4906-9C1D-9D5956D610E1}"/>
              </a:ext>
            </a:extLst>
          </p:cNvPr>
          <p:cNvSpPr/>
          <p:nvPr/>
        </p:nvSpPr>
        <p:spPr>
          <a:xfrm>
            <a:off x="729035" y="2454664"/>
            <a:ext cx="50292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</a:t>
            </a:r>
          </a:p>
        </p:txBody>
      </p: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03922FCA-2FFF-43D6-9F83-FC3E40F599F8}"/>
              </a:ext>
            </a:extLst>
          </p:cNvPr>
          <p:cNvSpPr/>
          <p:nvPr/>
        </p:nvSpPr>
        <p:spPr>
          <a:xfrm>
            <a:off x="6483313" y="3413685"/>
            <a:ext cx="73152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</a:t>
            </a:r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DE8B233A-0D66-4837-81B4-27B69E86D7BD}"/>
              </a:ext>
            </a:extLst>
          </p:cNvPr>
          <p:cNvSpPr/>
          <p:nvPr/>
        </p:nvSpPr>
        <p:spPr>
          <a:xfrm>
            <a:off x="2929195" y="3821252"/>
            <a:ext cx="795688" cy="702588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</a:t>
            </a:r>
          </a:p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latin typeface="Arial"/>
              </a:rPr>
              <a:t>with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markers</a:t>
            </a:r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E28AF66D-BDCC-415F-BD78-5262AD7C8B2D}"/>
              </a:ext>
            </a:extLst>
          </p:cNvPr>
          <p:cNvSpPr/>
          <p:nvPr/>
        </p:nvSpPr>
        <p:spPr>
          <a:xfrm>
            <a:off x="4157459" y="1345341"/>
            <a:ext cx="125908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 command</a:t>
            </a:r>
          </a:p>
        </p:txBody>
      </p:sp>
      <p:sp>
        <p:nvSpPr>
          <p:cNvPr id="127" name="Rectangle: Single Corner Snipped 126">
            <a:extLst>
              <a:ext uri="{FF2B5EF4-FFF2-40B4-BE49-F238E27FC236}">
                <a16:creationId xmlns:a16="http://schemas.microsoft.com/office/drawing/2014/main" id="{BA34E19D-C57E-49A2-B5ED-1EBC0847FC73}"/>
              </a:ext>
            </a:extLst>
          </p:cNvPr>
          <p:cNvSpPr/>
          <p:nvPr/>
        </p:nvSpPr>
        <p:spPr>
          <a:xfrm>
            <a:off x="1088833" y="2029145"/>
            <a:ext cx="54864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latin typeface="Arial"/>
              </a:rPr>
              <a:t>Input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Rectangle: Single Corner Snipped 127">
            <a:extLst>
              <a:ext uri="{FF2B5EF4-FFF2-40B4-BE49-F238E27FC236}">
                <a16:creationId xmlns:a16="http://schemas.microsoft.com/office/drawing/2014/main" id="{24D7D43E-420E-4C38-9B2D-461197124395}"/>
              </a:ext>
            </a:extLst>
          </p:cNvPr>
          <p:cNvSpPr/>
          <p:nvPr/>
        </p:nvSpPr>
        <p:spPr>
          <a:xfrm>
            <a:off x="731725" y="2753022"/>
            <a:ext cx="54864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latin typeface="Arial"/>
              </a:rPr>
              <a:t>Input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728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3464"/>
            <a:ext cx="7444937" cy="586588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70C0"/>
                </a:solidFill>
              </a:rPr>
              <a:t>Offloading Analysis Tools to Remote Servers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450" y="877824"/>
            <a:ext cx="8218750" cy="4526280"/>
          </a:xfrm>
        </p:spPr>
        <p:txBody>
          <a:bodyPr lIns="45718" tIns="45718" rIns="45718" bIns="45718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Developing </a:t>
            </a:r>
            <a:r>
              <a:rPr lang="en-US">
                <a:solidFill>
                  <a:srgbClr val="0070C0"/>
                </a:solidFill>
              </a:rPr>
              <a:t>OSLC adapters for various analysis tools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Based on OSLC Automation Specification Version 2.0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OSLC adapters for the following tools are available/under development -</a:t>
            </a:r>
            <a:r>
              <a:rPr lang="en-US" i="1">
                <a:solidFill>
                  <a:schemeClr val="tx1"/>
                </a:solidFill>
              </a:rPr>
              <a:t>some in AHT, some in other projects (some finished, e.g., </a:t>
            </a:r>
            <a:r>
              <a:rPr lang="en-US" i="1" err="1">
                <a:solidFill>
                  <a:schemeClr val="tx1"/>
                </a:solidFill>
              </a:rPr>
              <a:t>Aquas</a:t>
            </a:r>
            <a:r>
              <a:rPr lang="en-US" i="1">
                <a:solidFill>
                  <a:schemeClr val="tx1"/>
                </a:solidFill>
              </a:rPr>
              <a:t>)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ANaConDA</a:t>
            </a:r>
            <a:r>
              <a:rPr lang="en-US"/>
              <a:t>: dynamic analysis of concurrency-related issues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Perun</a:t>
            </a:r>
            <a:r>
              <a:rPr lang="en-US"/>
              <a:t>: dynamic analysis of performance-related issues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Facebook Infer</a:t>
            </a:r>
            <a:r>
              <a:rPr lang="en-US"/>
              <a:t>: static analysis of source code files (prototype)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OSLC adapters for various </a:t>
            </a:r>
            <a:r>
              <a:rPr lang="en-US">
                <a:solidFill>
                  <a:srgbClr val="0070C0"/>
                </a:solidFill>
              </a:rPr>
              <a:t>Facebook Infer plugins</a:t>
            </a:r>
            <a:r>
              <a:rPr lang="en-US">
                <a:solidFill>
                  <a:schemeClr val="tx1"/>
                </a:solidFill>
              </a:rPr>
              <a:t> in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rgbClr val="0070C0"/>
                </a:solidFill>
              </a:rPr>
              <a:t>compilation OSLC adapter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Provides binary file(s) compiled from the provided source code file(s)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Allows one to use source code file(s) as input(s) for analysis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adapters which require binary file(s) (ANaConDA, Perun, …)</a:t>
            </a:r>
          </a:p>
        </p:txBody>
      </p:sp>
    </p:spTree>
    <p:extLst>
      <p:ext uri="{BB962C8B-B14F-4D97-AF65-F5344CB8AC3E}">
        <p14:creationId xmlns:p14="http://schemas.microsoft.com/office/powerpoint/2010/main" val="368212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B49556-A1B9-415D-853E-8CD427DF9BF8}"/>
              </a:ext>
            </a:extLst>
          </p:cNvPr>
          <p:cNvSpPr/>
          <p:nvPr/>
        </p:nvSpPr>
        <p:spPr>
          <a:xfrm>
            <a:off x="379839" y="836217"/>
            <a:ext cx="5684388" cy="4328633"/>
          </a:xfrm>
          <a:prstGeom prst="roundRect">
            <a:avLst>
              <a:gd name="adj" fmla="val 2546"/>
            </a:avLst>
          </a:prstGeom>
          <a:solidFill>
            <a:srgbClr val="1792E5">
              <a:lumMod val="20000"/>
              <a:lumOff val="8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2B8FEE4-25A6-458A-BBC9-99D25F2814C3}"/>
              </a:ext>
            </a:extLst>
          </p:cNvPr>
          <p:cNvSpPr/>
          <p:nvPr/>
        </p:nvSpPr>
        <p:spPr>
          <a:xfrm>
            <a:off x="618422" y="1094882"/>
            <a:ext cx="5075796" cy="3246120"/>
          </a:xfrm>
          <a:custGeom>
            <a:avLst/>
            <a:gdLst>
              <a:gd name="connsiteX0" fmla="*/ 3459952 w 5075796"/>
              <a:gd name="connsiteY0" fmla="*/ 0 h 3246120"/>
              <a:gd name="connsiteX1" fmla="*/ 4944792 w 5075796"/>
              <a:gd name="connsiteY1" fmla="*/ 0 h 3246120"/>
              <a:gd name="connsiteX2" fmla="*/ 4947586 w 5075796"/>
              <a:gd name="connsiteY2" fmla="*/ 564 h 3246120"/>
              <a:gd name="connsiteX3" fmla="*/ 4957557 w 5075796"/>
              <a:gd name="connsiteY3" fmla="*/ 564 h 3246120"/>
              <a:gd name="connsiteX4" fmla="*/ 5075796 w 5075796"/>
              <a:gd name="connsiteY4" fmla="*/ 118803 h 3246120"/>
              <a:gd name="connsiteX5" fmla="*/ 5075796 w 5075796"/>
              <a:gd name="connsiteY5" fmla="*/ 1939725 h 3246120"/>
              <a:gd name="connsiteX6" fmla="*/ 5073655 w 5075796"/>
              <a:gd name="connsiteY6" fmla="*/ 1950330 h 3246120"/>
              <a:gd name="connsiteX7" fmla="*/ 5073655 w 5075796"/>
              <a:gd name="connsiteY7" fmla="*/ 3117257 h 3246120"/>
              <a:gd name="connsiteX8" fmla="*/ 4944792 w 5075796"/>
              <a:gd name="connsiteY8" fmla="*/ 3246120 h 3246120"/>
              <a:gd name="connsiteX9" fmla="*/ 3459952 w 5075796"/>
              <a:gd name="connsiteY9" fmla="*/ 3246120 h 3246120"/>
              <a:gd name="connsiteX10" fmla="*/ 3331089 w 5075796"/>
              <a:gd name="connsiteY10" fmla="*/ 3117257 h 3246120"/>
              <a:gd name="connsiteX11" fmla="*/ 3331089 w 5075796"/>
              <a:gd name="connsiteY11" fmla="*/ 2057964 h 3246120"/>
              <a:gd name="connsiteX12" fmla="*/ 118239 w 5075796"/>
              <a:gd name="connsiteY12" fmla="*/ 2057964 h 3246120"/>
              <a:gd name="connsiteX13" fmla="*/ 0 w 5075796"/>
              <a:gd name="connsiteY13" fmla="*/ 1939725 h 3246120"/>
              <a:gd name="connsiteX14" fmla="*/ 0 w 5075796"/>
              <a:gd name="connsiteY14" fmla="*/ 118803 h 3246120"/>
              <a:gd name="connsiteX15" fmla="*/ 118239 w 5075796"/>
              <a:gd name="connsiteY15" fmla="*/ 564 h 3246120"/>
              <a:gd name="connsiteX16" fmla="*/ 3457159 w 5075796"/>
              <a:gd name="connsiteY16" fmla="*/ 564 h 324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5796" h="3246120">
                <a:moveTo>
                  <a:pt x="3459952" y="0"/>
                </a:moveTo>
                <a:lnTo>
                  <a:pt x="4944792" y="0"/>
                </a:lnTo>
                <a:lnTo>
                  <a:pt x="4947586" y="564"/>
                </a:lnTo>
                <a:lnTo>
                  <a:pt x="4957557" y="564"/>
                </a:lnTo>
                <a:cubicBezTo>
                  <a:pt x="5022859" y="564"/>
                  <a:pt x="5075796" y="53501"/>
                  <a:pt x="5075796" y="118803"/>
                </a:cubicBezTo>
                <a:lnTo>
                  <a:pt x="5075796" y="1939725"/>
                </a:lnTo>
                <a:lnTo>
                  <a:pt x="5073655" y="1950330"/>
                </a:lnTo>
                <a:lnTo>
                  <a:pt x="5073655" y="3117257"/>
                </a:lnTo>
                <a:cubicBezTo>
                  <a:pt x="5073655" y="3188426"/>
                  <a:pt x="5015961" y="3246120"/>
                  <a:pt x="4944792" y="3246120"/>
                </a:cubicBezTo>
                <a:lnTo>
                  <a:pt x="3459952" y="3246120"/>
                </a:lnTo>
                <a:cubicBezTo>
                  <a:pt x="3388783" y="3246120"/>
                  <a:pt x="3331089" y="3188426"/>
                  <a:pt x="3331089" y="3117257"/>
                </a:cubicBezTo>
                <a:lnTo>
                  <a:pt x="3331089" y="2057964"/>
                </a:lnTo>
                <a:lnTo>
                  <a:pt x="118239" y="2057964"/>
                </a:lnTo>
                <a:cubicBezTo>
                  <a:pt x="52937" y="2057964"/>
                  <a:pt x="0" y="2005027"/>
                  <a:pt x="0" y="1939725"/>
                </a:cubicBezTo>
                <a:lnTo>
                  <a:pt x="0" y="118803"/>
                </a:lnTo>
                <a:cubicBezTo>
                  <a:pt x="0" y="53501"/>
                  <a:pt x="52937" y="564"/>
                  <a:pt x="118239" y="564"/>
                </a:cubicBezTo>
                <a:lnTo>
                  <a:pt x="3457159" y="5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0234"/>
            <a:ext cx="7444937" cy="586588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70C0"/>
                </a:solidFill>
              </a:rPr>
              <a:t>Remote Tool Execution from Eclipse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3B2913-DB29-4660-9E08-AA1A1D59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88" y="4545780"/>
            <a:ext cx="1711235" cy="402140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9031836-D225-4F53-B7D4-A754749577AC}"/>
              </a:ext>
            </a:extLst>
          </p:cNvPr>
          <p:cNvSpPr/>
          <p:nvPr/>
        </p:nvSpPr>
        <p:spPr>
          <a:xfrm>
            <a:off x="4097028" y="1902721"/>
            <a:ext cx="1445472" cy="2286000"/>
          </a:xfrm>
          <a:prstGeom prst="roundRect">
            <a:avLst>
              <a:gd name="adj" fmla="val 5747"/>
            </a:avLst>
          </a:prstGeom>
          <a:solidFill>
            <a:srgbClr val="92D050"/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BB3D8B-FF0E-4E85-B57A-0A4AA3143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9" y="3465338"/>
            <a:ext cx="1954286" cy="1472381"/>
          </a:xfrm>
          <a:prstGeom prst="rect">
            <a:avLst/>
          </a:prstGeom>
          <a:ln w="6350">
            <a:noFill/>
          </a:ln>
          <a:effectLst>
            <a:softEdge rad="0"/>
          </a:effectLst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4556205-7A0D-42CB-A1F0-2B28727EC6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9923" y="2592111"/>
            <a:ext cx="2449840" cy="2174543"/>
          </a:xfrm>
          <a:prstGeom prst="bentConnector3">
            <a:avLst>
              <a:gd name="adj1" fmla="val 611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1EAA09-5A07-4571-BCC3-87D1051E1E71}"/>
              </a:ext>
            </a:extLst>
          </p:cNvPr>
          <p:cNvGrpSpPr/>
          <p:nvPr/>
        </p:nvGrpSpPr>
        <p:grpSpPr>
          <a:xfrm>
            <a:off x="4349107" y="1733444"/>
            <a:ext cx="941313" cy="338554"/>
            <a:chOff x="4461163" y="4028077"/>
            <a:chExt cx="941313" cy="338554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6E5306B-FCF2-4E34-BEBB-3280AD0829FB}"/>
                </a:ext>
              </a:extLst>
            </p:cNvPr>
            <p:cNvSpPr/>
            <p:nvPr/>
          </p:nvSpPr>
          <p:spPr>
            <a:xfrm>
              <a:off x="4461164" y="4028077"/>
              <a:ext cx="941312" cy="338328"/>
            </a:xfrm>
            <a:prstGeom prst="roundRect">
              <a:avLst>
                <a:gd name="adj" fmla="val 5747"/>
              </a:avLst>
            </a:prstGeom>
            <a:solidFill>
              <a:srgbClr val="00B05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64947A8-F0E8-4270-8B50-28D5A1F1595A}"/>
                </a:ext>
              </a:extLst>
            </p:cNvPr>
            <p:cNvSpPr txBox="1"/>
            <p:nvPr/>
          </p:nvSpPr>
          <p:spPr>
            <a:xfrm>
              <a:off x="4461163" y="4028077"/>
              <a:ext cx="941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>
                  <a:solidFill>
                    <a:schemeClr val="tx1"/>
                  </a:solidFill>
                  <a:latin typeface="Honeywell Sans Web Medium" panose="02010603040101060203" pitchFamily="2" charset="0"/>
                </a:rPr>
                <a:t>Parsers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9BB6160-791D-4F64-8866-032D41503AF7}"/>
              </a:ext>
            </a:extLst>
          </p:cNvPr>
          <p:cNvGrpSpPr/>
          <p:nvPr/>
        </p:nvGrpSpPr>
        <p:grpSpPr>
          <a:xfrm>
            <a:off x="4207110" y="2147781"/>
            <a:ext cx="1185772" cy="806345"/>
            <a:chOff x="3770179" y="3550819"/>
            <a:chExt cx="1185772" cy="80634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B8617DB-DDC1-4FCA-BE8A-8C0DA725654D}"/>
                </a:ext>
              </a:extLst>
            </p:cNvPr>
            <p:cNvGrpSpPr/>
            <p:nvPr/>
          </p:nvGrpSpPr>
          <p:grpSpPr>
            <a:xfrm>
              <a:off x="3852069" y="3616498"/>
              <a:ext cx="1103882" cy="740666"/>
              <a:chOff x="4140739" y="3572761"/>
              <a:chExt cx="1103882" cy="702208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BF134E52-CE31-4B3D-9786-B8D3746BE706}"/>
                  </a:ext>
                </a:extLst>
              </p:cNvPr>
              <p:cNvSpPr/>
              <p:nvPr/>
            </p:nvSpPr>
            <p:spPr>
              <a:xfrm>
                <a:off x="4140739" y="3572763"/>
                <a:ext cx="1103882" cy="702206"/>
              </a:xfrm>
              <a:prstGeom prst="roundRect">
                <a:avLst>
                  <a:gd name="adj" fmla="val 5747"/>
                </a:avLst>
              </a:prstGeom>
              <a:solidFill>
                <a:srgbClr val="FFDD7D"/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80167B-2910-4FE5-8008-57048A639D07}"/>
                  </a:ext>
                </a:extLst>
              </p:cNvPr>
              <p:cNvSpPr txBox="1"/>
              <p:nvPr/>
            </p:nvSpPr>
            <p:spPr>
              <a:xfrm>
                <a:off x="4140739" y="3572761"/>
                <a:ext cx="1103882" cy="700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OSLC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Response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Parser</a:t>
                </a:r>
              </a:p>
            </p:txBody>
          </p:sp>
        </p:grp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4AFB85F-9733-407E-817B-182FA703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0179" y="3550819"/>
              <a:ext cx="325079" cy="325079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00A3F57-0F9E-42C2-825F-60938BFB12DE}"/>
              </a:ext>
            </a:extLst>
          </p:cNvPr>
          <p:cNvGrpSpPr/>
          <p:nvPr/>
        </p:nvGrpSpPr>
        <p:grpSpPr>
          <a:xfrm>
            <a:off x="4203537" y="3022197"/>
            <a:ext cx="1189345" cy="1019097"/>
            <a:chOff x="3770179" y="3550819"/>
            <a:chExt cx="1189345" cy="101909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7B473AE-F443-4827-996E-987A7BA80A0C}"/>
                </a:ext>
              </a:extLst>
            </p:cNvPr>
            <p:cNvGrpSpPr/>
            <p:nvPr/>
          </p:nvGrpSpPr>
          <p:grpSpPr>
            <a:xfrm>
              <a:off x="3852069" y="3615809"/>
              <a:ext cx="1107455" cy="954107"/>
              <a:chOff x="4140739" y="3572107"/>
              <a:chExt cx="1107455" cy="90456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1B87386D-325B-49C1-BA64-8F468CD998E6}"/>
                  </a:ext>
                </a:extLst>
              </p:cNvPr>
              <p:cNvSpPr/>
              <p:nvPr/>
            </p:nvSpPr>
            <p:spPr>
              <a:xfrm>
                <a:off x="4140739" y="3572763"/>
                <a:ext cx="1107455" cy="903910"/>
              </a:xfrm>
              <a:prstGeom prst="roundRect">
                <a:avLst>
                  <a:gd name="adj" fmla="val 574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9604A99-9AE8-4F6B-B4BC-9B64DF894D66}"/>
                  </a:ext>
                </a:extLst>
              </p:cNvPr>
              <p:cNvSpPr txBox="1"/>
              <p:nvPr/>
            </p:nvSpPr>
            <p:spPr>
              <a:xfrm>
                <a:off x="4140739" y="3572107"/>
                <a:ext cx="1107455" cy="904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Local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Command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Output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Parser</a:t>
                </a:r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4D4D2A8A-D96C-483E-BE4E-2D5F26912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0179" y="3550819"/>
              <a:ext cx="325079" cy="325079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0AA4E25-6F85-4D6D-9D87-A632C9365122}"/>
              </a:ext>
            </a:extLst>
          </p:cNvPr>
          <p:cNvGrpSpPr/>
          <p:nvPr/>
        </p:nvGrpSpPr>
        <p:grpSpPr>
          <a:xfrm>
            <a:off x="1733082" y="1217549"/>
            <a:ext cx="1445472" cy="1776670"/>
            <a:chOff x="2000669" y="1997555"/>
            <a:chExt cx="1445472" cy="177667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69A7E-C89A-4367-ACB7-0210B2272D8A}"/>
                </a:ext>
              </a:extLst>
            </p:cNvPr>
            <p:cNvSpPr/>
            <p:nvPr/>
          </p:nvSpPr>
          <p:spPr>
            <a:xfrm>
              <a:off x="2000669" y="2183169"/>
              <a:ext cx="1445472" cy="1591056"/>
            </a:xfrm>
            <a:prstGeom prst="roundRect">
              <a:avLst>
                <a:gd name="adj" fmla="val 5747"/>
              </a:avLst>
            </a:prstGeom>
            <a:solidFill>
              <a:srgbClr val="92D05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8B9E8ED-981E-4743-9C6C-AEF126C29BA2}"/>
                </a:ext>
              </a:extLst>
            </p:cNvPr>
            <p:cNvGrpSpPr/>
            <p:nvPr/>
          </p:nvGrpSpPr>
          <p:grpSpPr>
            <a:xfrm>
              <a:off x="2351772" y="1997555"/>
              <a:ext cx="737960" cy="341330"/>
              <a:chOff x="4461164" y="4028077"/>
              <a:chExt cx="737960" cy="341330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E544E69-8116-44D1-958D-83320D5120B8}"/>
                  </a:ext>
                </a:extLst>
              </p:cNvPr>
              <p:cNvSpPr/>
              <p:nvPr/>
            </p:nvSpPr>
            <p:spPr>
              <a:xfrm>
                <a:off x="4461164" y="4028077"/>
                <a:ext cx="737960" cy="338328"/>
              </a:xfrm>
              <a:prstGeom prst="roundRect">
                <a:avLst>
                  <a:gd name="adj" fmla="val 5747"/>
                </a:avLst>
              </a:prstGeom>
              <a:solidFill>
                <a:srgbClr val="00B050"/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8ED92D-A8CC-429C-A895-C8A1024DDDDF}"/>
                  </a:ext>
                </a:extLst>
              </p:cNvPr>
              <p:cNvSpPr txBox="1"/>
              <p:nvPr/>
            </p:nvSpPr>
            <p:spPr>
              <a:xfrm>
                <a:off x="4461164" y="4030853"/>
                <a:ext cx="737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kern="1200">
                    <a:solidFill>
                      <a:schemeClr val="tx1"/>
                    </a:solidFill>
                    <a:latin typeface="Honeywell Sans Web Medium" panose="02010603040101060203" pitchFamily="2" charset="0"/>
                  </a:rPr>
                  <a:t>Tasks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EE540E-E45E-4B83-9A9D-DF5C7317D863}"/>
                </a:ext>
              </a:extLst>
            </p:cNvPr>
            <p:cNvGrpSpPr/>
            <p:nvPr/>
          </p:nvGrpSpPr>
          <p:grpSpPr>
            <a:xfrm>
              <a:off x="2092576" y="3039480"/>
              <a:ext cx="1200122" cy="606385"/>
              <a:chOff x="3789348" y="3536661"/>
              <a:chExt cx="1200122" cy="60638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72F707-312E-464E-B27B-25BB8C6C0D31}"/>
                  </a:ext>
                </a:extLst>
              </p:cNvPr>
              <p:cNvGrpSpPr/>
              <p:nvPr/>
            </p:nvGrpSpPr>
            <p:grpSpPr>
              <a:xfrm>
                <a:off x="3852069" y="3616500"/>
                <a:ext cx="1137401" cy="526546"/>
                <a:chOff x="4140739" y="3572766"/>
                <a:chExt cx="1137401" cy="499206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8F17C4A-72FB-4DE5-ADC4-2406A0BD4737}"/>
                    </a:ext>
                  </a:extLst>
                </p:cNvPr>
                <p:cNvSpPr/>
                <p:nvPr/>
              </p:nvSpPr>
              <p:spPr>
                <a:xfrm>
                  <a:off x="4140739" y="3572766"/>
                  <a:ext cx="1137401" cy="494145"/>
                </a:xfrm>
                <a:prstGeom prst="roundRect">
                  <a:avLst>
                    <a:gd name="adj" fmla="val 5747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FC62D45-CFF2-414A-834C-75260F3FB250}"/>
                    </a:ext>
                  </a:extLst>
                </p:cNvPr>
                <p:cNvSpPr txBox="1"/>
                <p:nvPr/>
              </p:nvSpPr>
              <p:spPr>
                <a:xfrm>
                  <a:off x="4140739" y="3575920"/>
                  <a:ext cx="1130911" cy="496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Local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Command</a:t>
                  </a:r>
                </a:p>
              </p:txBody>
            </p:sp>
          </p:grpSp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30D5E725-F8B7-4237-A899-34DD915A8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9348" y="3536661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190F8C6-2DF6-4E9E-BF25-6BD6402F77E0}"/>
                </a:ext>
              </a:extLst>
            </p:cNvPr>
            <p:cNvGrpSpPr/>
            <p:nvPr/>
          </p:nvGrpSpPr>
          <p:grpSpPr>
            <a:xfrm>
              <a:off x="2092576" y="2361134"/>
              <a:ext cx="1200122" cy="605116"/>
              <a:chOff x="3785803" y="3537931"/>
              <a:chExt cx="1200122" cy="60511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822F1C-24A5-4077-B8E3-3EB23748FD22}"/>
                  </a:ext>
                </a:extLst>
              </p:cNvPr>
              <p:cNvGrpSpPr/>
              <p:nvPr/>
            </p:nvGrpSpPr>
            <p:grpSpPr>
              <a:xfrm>
                <a:off x="3852069" y="3616500"/>
                <a:ext cx="1133856" cy="526547"/>
                <a:chOff x="4140739" y="3572766"/>
                <a:chExt cx="1133856" cy="499207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6964A15D-A16B-4AA4-9A69-A98FDBAD13BE}"/>
                    </a:ext>
                  </a:extLst>
                </p:cNvPr>
                <p:cNvSpPr/>
                <p:nvPr/>
              </p:nvSpPr>
              <p:spPr>
                <a:xfrm>
                  <a:off x="4140739" y="3572766"/>
                  <a:ext cx="1133856" cy="494145"/>
                </a:xfrm>
                <a:prstGeom prst="roundRect">
                  <a:avLst>
                    <a:gd name="adj" fmla="val 5747"/>
                  </a:avLst>
                </a:prstGeom>
                <a:solidFill>
                  <a:srgbClr val="FFDD7D"/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FDAE325-EA6B-4E26-8108-EF9698CC9D79}"/>
                    </a:ext>
                  </a:extLst>
                </p:cNvPr>
                <p:cNvSpPr txBox="1"/>
                <p:nvPr/>
              </p:nvSpPr>
              <p:spPr>
                <a:xfrm>
                  <a:off x="4140739" y="3575921"/>
                  <a:ext cx="1133856" cy="496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OSLC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Request</a:t>
                  </a:r>
                </a:p>
              </p:txBody>
            </p:sp>
          </p:grpSp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0D3F9E90-7765-4032-9AC9-ECC8369EA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5803" y="3537931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CF93F5-9C96-443E-A641-1A5BE245E3C8}"/>
              </a:ext>
            </a:extLst>
          </p:cNvPr>
          <p:cNvGrpSpPr/>
          <p:nvPr/>
        </p:nvGrpSpPr>
        <p:grpSpPr>
          <a:xfrm>
            <a:off x="443407" y="917244"/>
            <a:ext cx="1146571" cy="958320"/>
            <a:chOff x="482033" y="1550645"/>
            <a:chExt cx="1146571" cy="95832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2E2390-47DD-4BBA-86D4-66732D8F01C8}"/>
                </a:ext>
              </a:extLst>
            </p:cNvPr>
            <p:cNvGrpSpPr/>
            <p:nvPr/>
          </p:nvGrpSpPr>
          <p:grpSpPr>
            <a:xfrm>
              <a:off x="566928" y="1644255"/>
              <a:ext cx="1061676" cy="864710"/>
              <a:chOff x="4102966" y="3582146"/>
              <a:chExt cx="1061676" cy="86471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8FE4B87-9D71-4070-B2F2-B2F4E9CBD1BF}"/>
                  </a:ext>
                </a:extLst>
              </p:cNvPr>
              <p:cNvSpPr/>
              <p:nvPr/>
            </p:nvSpPr>
            <p:spPr>
              <a:xfrm>
                <a:off x="4105918" y="3582146"/>
                <a:ext cx="1058724" cy="822960"/>
              </a:xfrm>
              <a:prstGeom prst="roundRect">
                <a:avLst>
                  <a:gd name="adj" fmla="val 5747"/>
                </a:avLst>
              </a:prstGeom>
              <a:solidFill>
                <a:srgbClr val="FFC627">
                  <a:lumMod val="60000"/>
                  <a:lumOff val="40000"/>
                </a:srgb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778491-02E1-433A-9E41-C717682356C6}"/>
                  </a:ext>
                </a:extLst>
              </p:cNvPr>
              <p:cNvSpPr txBox="1"/>
              <p:nvPr/>
            </p:nvSpPr>
            <p:spPr>
              <a:xfrm>
                <a:off x="4102966" y="3623896"/>
                <a:ext cx="1058724" cy="822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 dirty="0">
                    <a:latin typeface="Honeywell Sans Web Medium" panose="02010603040101060203" pitchFamily="2" charset="0"/>
                  </a:rPr>
                  <a:t>Task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 dirty="0">
                    <a:latin typeface="Honeywell Sans Web Medium" panose="02010603040101060203" pitchFamily="2" charset="0"/>
                  </a:rPr>
                  <a:t>Executor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 dirty="0">
                    <a:latin typeface="Honeywell Sans Web Medium" panose="02010603040101060203" pitchFamily="2" charset="0"/>
                  </a:rPr>
                  <a:t>Plugin</a:t>
                </a:r>
              </a:p>
            </p:txBody>
          </p:sp>
        </p:grpSp>
        <p:pic>
          <p:nvPicPr>
            <p:cNvPr id="31" name="Picture 30" descr="A picture containing gear&#10;&#10;Description automatically generated">
              <a:extLst>
                <a:ext uri="{FF2B5EF4-FFF2-40B4-BE49-F238E27FC236}">
                  <a16:creationId xmlns:a16="http://schemas.microsoft.com/office/drawing/2014/main" id="{F5677F9F-5D89-48D9-B2EB-7DE87F05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33" y="1550645"/>
              <a:ext cx="402336" cy="402336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D509691-3ACA-4B5D-AA1A-D6BC06B807FC}"/>
              </a:ext>
            </a:extLst>
          </p:cNvPr>
          <p:cNvGrpSpPr/>
          <p:nvPr/>
        </p:nvGrpSpPr>
        <p:grpSpPr>
          <a:xfrm>
            <a:off x="2936661" y="940532"/>
            <a:ext cx="1259082" cy="338554"/>
            <a:chOff x="3036887" y="1494168"/>
            <a:chExt cx="1259082" cy="338554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718C200C-4B8A-456C-B865-3F8A70CA775D}"/>
                </a:ext>
              </a:extLst>
            </p:cNvPr>
            <p:cNvSpPr/>
            <p:nvPr/>
          </p:nvSpPr>
          <p:spPr>
            <a:xfrm>
              <a:off x="3036887" y="1494168"/>
              <a:ext cx="1259081" cy="338328"/>
            </a:xfrm>
            <a:prstGeom prst="roundRect">
              <a:avLst>
                <a:gd name="adj" fmla="val 5747"/>
              </a:avLst>
            </a:prstGeom>
            <a:solidFill>
              <a:srgbClr val="0070C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3D319D9-ADE8-4FEF-8370-7840D3808890}"/>
                </a:ext>
              </a:extLst>
            </p:cNvPr>
            <p:cNvSpPr txBox="1"/>
            <p:nvPr/>
          </p:nvSpPr>
          <p:spPr>
            <a:xfrm>
              <a:off x="3036887" y="1494168"/>
              <a:ext cx="1259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>
                  <a:solidFill>
                    <a:schemeClr val="tx1"/>
                  </a:solidFill>
                  <a:latin typeface="Honeywell Sans Web Medium" panose="02010603040101060203" pitchFamily="2" charset="0"/>
                </a:rPr>
                <a:t>Extensions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1368E94-8072-468F-A42A-861D2D200837}"/>
              </a:ext>
            </a:extLst>
          </p:cNvPr>
          <p:cNvCxnSpPr>
            <a:cxnSpLocks/>
          </p:cNvCxnSpPr>
          <p:nvPr/>
        </p:nvCxnSpPr>
        <p:spPr>
          <a:xfrm>
            <a:off x="1238306" y="1840160"/>
            <a:ext cx="0" cy="188985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A9B727-CDAB-4DA1-B6AB-F68924DE27C1}"/>
              </a:ext>
            </a:extLst>
          </p:cNvPr>
          <p:cNvSpPr/>
          <p:nvPr/>
        </p:nvSpPr>
        <p:spPr>
          <a:xfrm>
            <a:off x="6436372" y="836217"/>
            <a:ext cx="2267419" cy="3383280"/>
          </a:xfrm>
          <a:prstGeom prst="roundRect">
            <a:avLst>
              <a:gd name="adj" fmla="val 5747"/>
            </a:avLst>
          </a:prstGeom>
          <a:solidFill>
            <a:srgbClr val="1792E5">
              <a:lumMod val="20000"/>
              <a:lumOff val="8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2C911C9-48C9-4F79-9DEE-484B0F3F79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36706" y="2937802"/>
            <a:ext cx="2690029" cy="482047"/>
          </a:xfrm>
          <a:prstGeom prst="bentConnector3">
            <a:avLst>
              <a:gd name="adj1" fmla="val 44139"/>
            </a:avLst>
          </a:prstGeom>
          <a:noFill/>
          <a:ln w="158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7D971A1-C4FC-4EB1-B2A0-C3A54D7675EE}"/>
              </a:ext>
            </a:extLst>
          </p:cNvPr>
          <p:cNvCxnSpPr>
            <a:cxnSpLocks/>
            <a:stCxn id="157" idx="3"/>
            <a:endCxn id="43" idx="1"/>
          </p:cNvCxnSpPr>
          <p:nvPr/>
        </p:nvCxnSpPr>
        <p:spPr>
          <a:xfrm rot="5400000" flipH="1" flipV="1">
            <a:off x="1574949" y="1712839"/>
            <a:ext cx="104510" cy="528102"/>
          </a:xfrm>
          <a:prstGeom prst="bentConnector2">
            <a:avLst/>
          </a:prstGeom>
          <a:noFill/>
          <a:ln w="158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112009-A92A-4801-8EF4-2FEB26DDAE0C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4763174" y="1520535"/>
            <a:ext cx="2196589" cy="490584"/>
          </a:xfrm>
          <a:prstGeom prst="bentConnector3">
            <a:avLst>
              <a:gd name="adj1" fmla="val 685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42129E1-EC2D-48BD-98F3-66E3D678F69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025111" y="1520537"/>
            <a:ext cx="1764182" cy="404098"/>
          </a:xfrm>
          <a:prstGeom prst="bentConnector3">
            <a:avLst>
              <a:gd name="adj1" fmla="val 36322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62D5513-7516-4F21-8792-18BAFF0047E5}"/>
              </a:ext>
            </a:extLst>
          </p:cNvPr>
          <p:cNvCxnSpPr>
            <a:cxnSpLocks/>
            <a:endCxn id="96" idx="3"/>
          </p:cNvCxnSpPr>
          <p:nvPr/>
        </p:nvCxnSpPr>
        <p:spPr>
          <a:xfrm rot="10800000" flipV="1">
            <a:off x="5392883" y="2147780"/>
            <a:ext cx="1566885" cy="435012"/>
          </a:xfrm>
          <a:prstGeom prst="bentConnector3">
            <a:avLst>
              <a:gd name="adj1" fmla="val 43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E6043A0E-0774-4906-9C1D-9D5956D610E1}"/>
              </a:ext>
            </a:extLst>
          </p:cNvPr>
          <p:cNvSpPr/>
          <p:nvPr/>
        </p:nvSpPr>
        <p:spPr>
          <a:xfrm>
            <a:off x="729035" y="2454664"/>
            <a:ext cx="50292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</a:t>
            </a:r>
          </a:p>
        </p:txBody>
      </p: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03922FCA-2FFF-43D6-9F83-FC3E40F599F8}"/>
              </a:ext>
            </a:extLst>
          </p:cNvPr>
          <p:cNvSpPr/>
          <p:nvPr/>
        </p:nvSpPr>
        <p:spPr>
          <a:xfrm>
            <a:off x="5866501" y="2257689"/>
            <a:ext cx="881056" cy="501848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OSLC response</a:t>
            </a:r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DE8B233A-0D66-4837-81B4-27B69E86D7BD}"/>
              </a:ext>
            </a:extLst>
          </p:cNvPr>
          <p:cNvSpPr/>
          <p:nvPr/>
        </p:nvSpPr>
        <p:spPr>
          <a:xfrm>
            <a:off x="2929195" y="3821252"/>
            <a:ext cx="795688" cy="702588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</a:t>
            </a:r>
          </a:p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latin typeface="Arial"/>
              </a:rPr>
              <a:t>with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markers</a:t>
            </a:r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E28AF66D-BDCC-415F-BD78-5262AD7C8B2D}"/>
              </a:ext>
            </a:extLst>
          </p:cNvPr>
          <p:cNvSpPr/>
          <p:nvPr/>
        </p:nvSpPr>
        <p:spPr>
          <a:xfrm>
            <a:off x="4157459" y="1345341"/>
            <a:ext cx="125908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OSLC request</a:t>
            </a:r>
          </a:p>
        </p:txBody>
      </p:sp>
      <p:sp>
        <p:nvSpPr>
          <p:cNvPr id="128" name="Rectangle: Single Corner Snipped 127">
            <a:extLst>
              <a:ext uri="{FF2B5EF4-FFF2-40B4-BE49-F238E27FC236}">
                <a16:creationId xmlns:a16="http://schemas.microsoft.com/office/drawing/2014/main" id="{24D7D43E-420E-4C38-9B2D-461197124395}"/>
              </a:ext>
            </a:extLst>
          </p:cNvPr>
          <p:cNvSpPr/>
          <p:nvPr/>
        </p:nvSpPr>
        <p:spPr>
          <a:xfrm>
            <a:off x="731725" y="2753022"/>
            <a:ext cx="54864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latin typeface="Arial"/>
              </a:rPr>
              <a:t>Input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9" name="Picture 128" descr="Logo&#10;&#10;Description automatically generated">
            <a:extLst>
              <a:ext uri="{FF2B5EF4-FFF2-40B4-BE49-F238E27FC236}">
                <a16:creationId xmlns:a16="http://schemas.microsoft.com/office/drawing/2014/main" id="{950F161F-2339-4564-AE5D-EE072D5E87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26" y="941948"/>
            <a:ext cx="1397794" cy="476250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2435C52-C3B0-436E-B0CC-61AB9897395A}"/>
              </a:ext>
            </a:extLst>
          </p:cNvPr>
          <p:cNvGrpSpPr/>
          <p:nvPr/>
        </p:nvGrpSpPr>
        <p:grpSpPr>
          <a:xfrm>
            <a:off x="6849073" y="1630326"/>
            <a:ext cx="1509724" cy="656230"/>
            <a:chOff x="3741377" y="3508909"/>
            <a:chExt cx="1509724" cy="656230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226E332-32EB-4E37-8BA9-FFBB9A9866EA}"/>
                </a:ext>
              </a:extLst>
            </p:cNvPr>
            <p:cNvGrpSpPr/>
            <p:nvPr/>
          </p:nvGrpSpPr>
          <p:grpSpPr>
            <a:xfrm>
              <a:off x="3852067" y="3615382"/>
              <a:ext cx="1399034" cy="549757"/>
              <a:chOff x="4140737" y="3571707"/>
              <a:chExt cx="1399034" cy="52121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98E61F67-7E09-4339-8143-72ED9D45DD4C}"/>
                  </a:ext>
                </a:extLst>
              </p:cNvPr>
              <p:cNvSpPr/>
              <p:nvPr/>
            </p:nvSpPr>
            <p:spPr>
              <a:xfrm>
                <a:off x="4140739" y="3572766"/>
                <a:ext cx="1399032" cy="520153"/>
              </a:xfrm>
              <a:prstGeom prst="roundRect">
                <a:avLst>
                  <a:gd name="adj" fmla="val 5747"/>
                </a:avLst>
              </a:prstGeom>
              <a:solidFill>
                <a:srgbClr val="FFDD7D"/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318C0B2-62B7-4CDC-8D12-594D874906D4}"/>
                  </a:ext>
                </a:extLst>
              </p:cNvPr>
              <p:cNvSpPr txBox="1"/>
              <p:nvPr/>
            </p:nvSpPr>
            <p:spPr>
              <a:xfrm>
                <a:off x="4140737" y="3571707"/>
                <a:ext cx="1399032" cy="520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Analysis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Adapter</a:t>
                </a:r>
              </a:p>
            </p:txBody>
          </p:sp>
        </p:grp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85703B82-6CE4-41D2-A2F1-88539C933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41377" y="3508909"/>
              <a:ext cx="304801" cy="304801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CBFFBEC-A1E1-4850-9B1F-F945D7860853}"/>
              </a:ext>
            </a:extLst>
          </p:cNvPr>
          <p:cNvGrpSpPr/>
          <p:nvPr/>
        </p:nvGrpSpPr>
        <p:grpSpPr>
          <a:xfrm>
            <a:off x="6853263" y="3232599"/>
            <a:ext cx="1508309" cy="661051"/>
            <a:chOff x="3744552" y="3507322"/>
            <a:chExt cx="1508309" cy="66105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DCAB523-DB97-43D0-BFCD-AE4AED253B7E}"/>
                </a:ext>
              </a:extLst>
            </p:cNvPr>
            <p:cNvGrpSpPr/>
            <p:nvPr/>
          </p:nvGrpSpPr>
          <p:grpSpPr>
            <a:xfrm>
              <a:off x="3852068" y="3616500"/>
              <a:ext cx="1400793" cy="551873"/>
              <a:chOff x="4140738" y="3572766"/>
              <a:chExt cx="1400793" cy="523218"/>
            </a:xfrm>
          </p:grpSpPr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99550934-48A2-4534-9554-752A4D21F381}"/>
                  </a:ext>
                </a:extLst>
              </p:cNvPr>
              <p:cNvSpPr/>
              <p:nvPr/>
            </p:nvSpPr>
            <p:spPr>
              <a:xfrm>
                <a:off x="4140739" y="3572766"/>
                <a:ext cx="1400792" cy="520153"/>
              </a:xfrm>
              <a:prstGeom prst="roundRect">
                <a:avLst>
                  <a:gd name="adj" fmla="val 5747"/>
                </a:avLst>
              </a:prstGeom>
              <a:solidFill>
                <a:srgbClr val="FFC627">
                  <a:lumMod val="60000"/>
                  <a:lumOff val="40000"/>
                </a:srgb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8CFFA02-EBD9-40A8-9686-E7E3E2253C3E}"/>
                  </a:ext>
                </a:extLst>
              </p:cNvPr>
              <p:cNvSpPr txBox="1"/>
              <p:nvPr/>
            </p:nvSpPr>
            <p:spPr>
              <a:xfrm>
                <a:off x="4140738" y="3575831"/>
                <a:ext cx="1400793" cy="520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Compilation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Adapter</a:t>
                </a:r>
              </a:p>
            </p:txBody>
          </p:sp>
        </p:grp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43F8566-4CD2-4D78-B8DA-C94B010A5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44552" y="3507322"/>
              <a:ext cx="304801" cy="304801"/>
            </a:xfrm>
            <a:prstGeom prst="rect">
              <a:avLst/>
            </a:prstGeom>
          </p:spPr>
        </p:pic>
      </p:grpSp>
      <p:sp>
        <p:nvSpPr>
          <p:cNvPr id="157" name="Rectangle: Single Corner Snipped 156">
            <a:extLst>
              <a:ext uri="{FF2B5EF4-FFF2-40B4-BE49-F238E27FC236}">
                <a16:creationId xmlns:a16="http://schemas.microsoft.com/office/drawing/2014/main" id="{B671AE43-7A0E-4595-90A0-AA9415036E94}"/>
              </a:ext>
            </a:extLst>
          </p:cNvPr>
          <p:cNvSpPr/>
          <p:nvPr/>
        </p:nvSpPr>
        <p:spPr>
          <a:xfrm>
            <a:off x="1088833" y="2029145"/>
            <a:ext cx="54864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latin typeface="Arial"/>
              </a:rPr>
              <a:t>Input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FD097BF-FB64-4AAB-BA0E-8B5966B1F31D}"/>
              </a:ext>
            </a:extLst>
          </p:cNvPr>
          <p:cNvCxnSpPr>
            <a:cxnSpLocks/>
          </p:cNvCxnSpPr>
          <p:nvPr/>
        </p:nvCxnSpPr>
        <p:spPr>
          <a:xfrm>
            <a:off x="7398027" y="2286556"/>
            <a:ext cx="1895" cy="10584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6">
            <a:extLst>
              <a:ext uri="{FF2B5EF4-FFF2-40B4-BE49-F238E27FC236}">
                <a16:creationId xmlns:a16="http://schemas.microsoft.com/office/drawing/2014/main" id="{AB4E90B0-89E2-4E41-A2AE-AB2FB6018526}"/>
              </a:ext>
            </a:extLst>
          </p:cNvPr>
          <p:cNvCxnSpPr>
            <a:cxnSpLocks/>
          </p:cNvCxnSpPr>
          <p:nvPr/>
        </p:nvCxnSpPr>
        <p:spPr>
          <a:xfrm>
            <a:off x="7998753" y="2286556"/>
            <a:ext cx="1895" cy="1058454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: Single Corner Snipped 173">
            <a:extLst>
              <a:ext uri="{FF2B5EF4-FFF2-40B4-BE49-F238E27FC236}">
                <a16:creationId xmlns:a16="http://schemas.microsoft.com/office/drawing/2014/main" id="{572E4B4F-3F0F-4AFC-826F-403A4A8B34CD}"/>
              </a:ext>
            </a:extLst>
          </p:cNvPr>
          <p:cNvSpPr/>
          <p:nvPr/>
        </p:nvSpPr>
        <p:spPr>
          <a:xfrm>
            <a:off x="6964380" y="2452425"/>
            <a:ext cx="867294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Sources</a:t>
            </a:r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BA70AD0B-1255-4EE9-89A5-A0973AD98D35}"/>
              </a:ext>
            </a:extLst>
          </p:cNvPr>
          <p:cNvSpPr/>
          <p:nvPr/>
        </p:nvSpPr>
        <p:spPr>
          <a:xfrm>
            <a:off x="7639885" y="2857162"/>
            <a:ext cx="73152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18497710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0234"/>
            <a:ext cx="7444937" cy="586588"/>
          </a:xfrm>
        </p:spPr>
        <p:txBody>
          <a:bodyPr lIns="45718" tIns="45718" rIns="45718" bIns="45718" anchor="t"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Generalizing the Analysis Adapter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450" y="880790"/>
            <a:ext cx="8218750" cy="4529850"/>
          </a:xfrm>
        </p:spPr>
        <p:txBody>
          <a:bodyPr lIns="45718" tIns="45718" rIns="45718" bIns="45718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analysis adapter can use the same infrastructure as the Eclipse plugin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 commands can be used to run tools based on OSLC requests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 output parsers can be used to transform the tools’ outputs into OSLC-compliant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Generalization requires experience with adapters for different types of analyses (static, dynamic, for error detection, performance-related,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goal is to create new adapters without the need to build them</a:t>
            </a:r>
          </a:p>
          <a:p>
            <a:pPr marL="848995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adapters are created by providing</a:t>
            </a:r>
          </a:p>
          <a:p>
            <a:pPr marL="1274445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Description how to construct the command to run the tool from the data in the OSLC request (textual configuration)</a:t>
            </a:r>
          </a:p>
          <a:p>
            <a:pPr marL="1274445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 commands and output parsers</a:t>
            </a:r>
          </a:p>
          <a:p>
            <a:pPr marL="1772285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Available for more complex tools, often not needed</a:t>
            </a:r>
          </a:p>
          <a:p>
            <a:pPr marL="1772285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command(s) and parser(s) needs to be built</a:t>
            </a:r>
          </a:p>
        </p:txBody>
      </p:sp>
    </p:spTree>
    <p:extLst>
      <p:ext uri="{BB962C8B-B14F-4D97-AF65-F5344CB8AC3E}">
        <p14:creationId xmlns:p14="http://schemas.microsoft.com/office/powerpoint/2010/main" val="5798116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B49556-A1B9-415D-853E-8CD427DF9BF8}"/>
              </a:ext>
            </a:extLst>
          </p:cNvPr>
          <p:cNvSpPr/>
          <p:nvPr/>
        </p:nvSpPr>
        <p:spPr>
          <a:xfrm>
            <a:off x="379839" y="836217"/>
            <a:ext cx="5684388" cy="4328633"/>
          </a:xfrm>
          <a:prstGeom prst="roundRect">
            <a:avLst>
              <a:gd name="adj" fmla="val 2546"/>
            </a:avLst>
          </a:prstGeom>
          <a:solidFill>
            <a:srgbClr val="1792E5">
              <a:lumMod val="20000"/>
              <a:lumOff val="8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3D86666-B5F7-41FE-81C5-6344DE9CE59E}"/>
              </a:ext>
            </a:extLst>
          </p:cNvPr>
          <p:cNvSpPr/>
          <p:nvPr/>
        </p:nvSpPr>
        <p:spPr>
          <a:xfrm>
            <a:off x="438335" y="889815"/>
            <a:ext cx="5569411" cy="3703320"/>
          </a:xfrm>
          <a:prstGeom prst="roundRect">
            <a:avLst>
              <a:gd name="adj" fmla="val 2546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2B8FEE4-25A6-458A-BBC9-99D25F2814C3}"/>
              </a:ext>
            </a:extLst>
          </p:cNvPr>
          <p:cNvSpPr/>
          <p:nvPr/>
        </p:nvSpPr>
        <p:spPr>
          <a:xfrm>
            <a:off x="618422" y="1094882"/>
            <a:ext cx="5075796" cy="3246120"/>
          </a:xfrm>
          <a:custGeom>
            <a:avLst/>
            <a:gdLst>
              <a:gd name="connsiteX0" fmla="*/ 3459952 w 5075796"/>
              <a:gd name="connsiteY0" fmla="*/ 0 h 3246120"/>
              <a:gd name="connsiteX1" fmla="*/ 4944792 w 5075796"/>
              <a:gd name="connsiteY1" fmla="*/ 0 h 3246120"/>
              <a:gd name="connsiteX2" fmla="*/ 4947586 w 5075796"/>
              <a:gd name="connsiteY2" fmla="*/ 564 h 3246120"/>
              <a:gd name="connsiteX3" fmla="*/ 4957557 w 5075796"/>
              <a:gd name="connsiteY3" fmla="*/ 564 h 3246120"/>
              <a:gd name="connsiteX4" fmla="*/ 5075796 w 5075796"/>
              <a:gd name="connsiteY4" fmla="*/ 118803 h 3246120"/>
              <a:gd name="connsiteX5" fmla="*/ 5075796 w 5075796"/>
              <a:gd name="connsiteY5" fmla="*/ 1939725 h 3246120"/>
              <a:gd name="connsiteX6" fmla="*/ 5073655 w 5075796"/>
              <a:gd name="connsiteY6" fmla="*/ 1950330 h 3246120"/>
              <a:gd name="connsiteX7" fmla="*/ 5073655 w 5075796"/>
              <a:gd name="connsiteY7" fmla="*/ 3117257 h 3246120"/>
              <a:gd name="connsiteX8" fmla="*/ 4944792 w 5075796"/>
              <a:gd name="connsiteY8" fmla="*/ 3246120 h 3246120"/>
              <a:gd name="connsiteX9" fmla="*/ 3459952 w 5075796"/>
              <a:gd name="connsiteY9" fmla="*/ 3246120 h 3246120"/>
              <a:gd name="connsiteX10" fmla="*/ 3331089 w 5075796"/>
              <a:gd name="connsiteY10" fmla="*/ 3117257 h 3246120"/>
              <a:gd name="connsiteX11" fmla="*/ 3331089 w 5075796"/>
              <a:gd name="connsiteY11" fmla="*/ 2057964 h 3246120"/>
              <a:gd name="connsiteX12" fmla="*/ 118239 w 5075796"/>
              <a:gd name="connsiteY12" fmla="*/ 2057964 h 3246120"/>
              <a:gd name="connsiteX13" fmla="*/ 0 w 5075796"/>
              <a:gd name="connsiteY13" fmla="*/ 1939725 h 3246120"/>
              <a:gd name="connsiteX14" fmla="*/ 0 w 5075796"/>
              <a:gd name="connsiteY14" fmla="*/ 118803 h 3246120"/>
              <a:gd name="connsiteX15" fmla="*/ 118239 w 5075796"/>
              <a:gd name="connsiteY15" fmla="*/ 564 h 3246120"/>
              <a:gd name="connsiteX16" fmla="*/ 3457159 w 5075796"/>
              <a:gd name="connsiteY16" fmla="*/ 564 h 324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5796" h="3246120">
                <a:moveTo>
                  <a:pt x="3459952" y="0"/>
                </a:moveTo>
                <a:lnTo>
                  <a:pt x="4944792" y="0"/>
                </a:lnTo>
                <a:lnTo>
                  <a:pt x="4947586" y="564"/>
                </a:lnTo>
                <a:lnTo>
                  <a:pt x="4957557" y="564"/>
                </a:lnTo>
                <a:cubicBezTo>
                  <a:pt x="5022859" y="564"/>
                  <a:pt x="5075796" y="53501"/>
                  <a:pt x="5075796" y="118803"/>
                </a:cubicBezTo>
                <a:lnTo>
                  <a:pt x="5075796" y="1939725"/>
                </a:lnTo>
                <a:lnTo>
                  <a:pt x="5073655" y="1950330"/>
                </a:lnTo>
                <a:lnTo>
                  <a:pt x="5073655" y="3117257"/>
                </a:lnTo>
                <a:cubicBezTo>
                  <a:pt x="5073655" y="3188426"/>
                  <a:pt x="5015961" y="3246120"/>
                  <a:pt x="4944792" y="3246120"/>
                </a:cubicBezTo>
                <a:lnTo>
                  <a:pt x="3459952" y="3246120"/>
                </a:lnTo>
                <a:cubicBezTo>
                  <a:pt x="3388783" y="3246120"/>
                  <a:pt x="3331089" y="3188426"/>
                  <a:pt x="3331089" y="3117257"/>
                </a:cubicBezTo>
                <a:lnTo>
                  <a:pt x="3331089" y="2057964"/>
                </a:lnTo>
                <a:lnTo>
                  <a:pt x="118239" y="2057964"/>
                </a:lnTo>
                <a:cubicBezTo>
                  <a:pt x="52937" y="2057964"/>
                  <a:pt x="0" y="2005027"/>
                  <a:pt x="0" y="1939725"/>
                </a:cubicBezTo>
                <a:lnTo>
                  <a:pt x="0" y="118803"/>
                </a:lnTo>
                <a:cubicBezTo>
                  <a:pt x="0" y="53501"/>
                  <a:pt x="52937" y="564"/>
                  <a:pt x="118239" y="564"/>
                </a:cubicBezTo>
                <a:lnTo>
                  <a:pt x="3457159" y="5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70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0234"/>
            <a:ext cx="7444937" cy="586588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70C0"/>
                </a:solidFill>
              </a:rPr>
              <a:t>Universal Analysis Adapter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BFBEF6-15FE-43AB-8582-D4F94256A27F}"/>
              </a:ext>
            </a:extLst>
          </p:cNvPr>
          <p:cNvGrpSpPr/>
          <p:nvPr/>
        </p:nvGrpSpPr>
        <p:grpSpPr>
          <a:xfrm>
            <a:off x="4097028" y="1733444"/>
            <a:ext cx="1445472" cy="2455277"/>
            <a:chOff x="3954360" y="2014440"/>
            <a:chExt cx="1445472" cy="2455277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9031836-D225-4F53-B7D4-A754749577AC}"/>
                </a:ext>
              </a:extLst>
            </p:cNvPr>
            <p:cNvSpPr/>
            <p:nvPr/>
          </p:nvSpPr>
          <p:spPr>
            <a:xfrm>
              <a:off x="3954360" y="2183717"/>
              <a:ext cx="1445472" cy="2286000"/>
            </a:xfrm>
            <a:prstGeom prst="roundRect">
              <a:avLst>
                <a:gd name="adj" fmla="val 5747"/>
              </a:avLst>
            </a:prstGeom>
            <a:solidFill>
              <a:srgbClr val="92D05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F1EAA09-5A07-4571-BCC3-87D1051E1E71}"/>
                </a:ext>
              </a:extLst>
            </p:cNvPr>
            <p:cNvGrpSpPr/>
            <p:nvPr/>
          </p:nvGrpSpPr>
          <p:grpSpPr>
            <a:xfrm>
              <a:off x="4206439" y="2014440"/>
              <a:ext cx="941313" cy="338554"/>
              <a:chOff x="4461163" y="4028077"/>
              <a:chExt cx="941313" cy="338554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76E5306B-FCF2-4E34-BEBB-3280AD0829FB}"/>
                  </a:ext>
                </a:extLst>
              </p:cNvPr>
              <p:cNvSpPr/>
              <p:nvPr/>
            </p:nvSpPr>
            <p:spPr>
              <a:xfrm>
                <a:off x="4461164" y="4028077"/>
                <a:ext cx="941312" cy="338328"/>
              </a:xfrm>
              <a:prstGeom prst="roundRect">
                <a:avLst>
                  <a:gd name="adj" fmla="val 5747"/>
                </a:avLst>
              </a:prstGeom>
              <a:solidFill>
                <a:srgbClr val="00B050"/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64947A8-F0E8-4270-8B50-28D5A1F1595A}"/>
                  </a:ext>
                </a:extLst>
              </p:cNvPr>
              <p:cNvSpPr txBox="1"/>
              <p:nvPr/>
            </p:nvSpPr>
            <p:spPr>
              <a:xfrm>
                <a:off x="4461163" y="4028077"/>
                <a:ext cx="9413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kern="1200">
                    <a:solidFill>
                      <a:schemeClr val="tx1"/>
                    </a:solidFill>
                    <a:latin typeface="Honeywell Sans Web Medium" panose="02010603040101060203" pitchFamily="2" charset="0"/>
                  </a:rPr>
                  <a:t>Parsers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9BB6160-791D-4F64-8866-032D41503AF7}"/>
                </a:ext>
              </a:extLst>
            </p:cNvPr>
            <p:cNvGrpSpPr/>
            <p:nvPr/>
          </p:nvGrpSpPr>
          <p:grpSpPr>
            <a:xfrm>
              <a:off x="4064442" y="2428777"/>
              <a:ext cx="1185772" cy="806345"/>
              <a:chOff x="3770179" y="3550819"/>
              <a:chExt cx="1185772" cy="80634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8617DB-DDC1-4FCA-BE8A-8C0DA725654D}"/>
                  </a:ext>
                </a:extLst>
              </p:cNvPr>
              <p:cNvGrpSpPr/>
              <p:nvPr/>
            </p:nvGrpSpPr>
            <p:grpSpPr>
              <a:xfrm>
                <a:off x="3852069" y="3616498"/>
                <a:ext cx="1103882" cy="740666"/>
                <a:chOff x="4140739" y="3572761"/>
                <a:chExt cx="1103882" cy="702208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BF134E52-CE31-4B3D-9786-B8D3746BE706}"/>
                    </a:ext>
                  </a:extLst>
                </p:cNvPr>
                <p:cNvSpPr/>
                <p:nvPr/>
              </p:nvSpPr>
              <p:spPr>
                <a:xfrm>
                  <a:off x="4140739" y="3572763"/>
                  <a:ext cx="1103882" cy="702206"/>
                </a:xfrm>
                <a:prstGeom prst="roundRect">
                  <a:avLst>
                    <a:gd name="adj" fmla="val 5747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980167B-2910-4FE5-8008-57048A639D07}"/>
                    </a:ext>
                  </a:extLst>
                </p:cNvPr>
                <p:cNvSpPr txBox="1"/>
                <p:nvPr/>
              </p:nvSpPr>
              <p:spPr>
                <a:xfrm>
                  <a:off x="4140739" y="3572761"/>
                  <a:ext cx="1103882" cy="700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OSLC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Response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Parser</a:t>
                  </a:r>
                </a:p>
              </p:txBody>
            </p:sp>
          </p:grpSp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64AFB85F-9733-407E-817B-182FA7037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770179" y="3550819"/>
                <a:ext cx="325079" cy="325079"/>
              </a:xfrm>
              <a:prstGeom prst="rect">
                <a:avLst/>
              </a:prstGeom>
            </p:spPr>
          </p:pic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00A3F57-0F9E-42C2-825F-60938BFB12DE}"/>
                </a:ext>
              </a:extLst>
            </p:cNvPr>
            <p:cNvGrpSpPr/>
            <p:nvPr/>
          </p:nvGrpSpPr>
          <p:grpSpPr>
            <a:xfrm>
              <a:off x="4060869" y="3303193"/>
              <a:ext cx="1189345" cy="1019097"/>
              <a:chOff x="3770179" y="3550819"/>
              <a:chExt cx="1189345" cy="1019097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7B473AE-F443-4827-996E-987A7BA80A0C}"/>
                  </a:ext>
                </a:extLst>
              </p:cNvPr>
              <p:cNvGrpSpPr/>
              <p:nvPr/>
            </p:nvGrpSpPr>
            <p:grpSpPr>
              <a:xfrm>
                <a:off x="3852069" y="3615809"/>
                <a:ext cx="1107455" cy="954107"/>
                <a:chOff x="4140739" y="3572107"/>
                <a:chExt cx="1107455" cy="904566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1B87386D-325B-49C1-BA64-8F468CD998E6}"/>
                    </a:ext>
                  </a:extLst>
                </p:cNvPr>
                <p:cNvSpPr/>
                <p:nvPr/>
              </p:nvSpPr>
              <p:spPr>
                <a:xfrm>
                  <a:off x="4140739" y="3572763"/>
                  <a:ext cx="1107455" cy="903910"/>
                </a:xfrm>
                <a:prstGeom prst="roundRect">
                  <a:avLst>
                    <a:gd name="adj" fmla="val 5747"/>
                  </a:avLst>
                </a:prstGeom>
                <a:solidFill>
                  <a:srgbClr val="FFC62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9604A99-9AE8-4F6B-B4BC-9B64DF894D66}"/>
                    </a:ext>
                  </a:extLst>
                </p:cNvPr>
                <p:cNvSpPr txBox="1"/>
                <p:nvPr/>
              </p:nvSpPr>
              <p:spPr>
                <a:xfrm>
                  <a:off x="4140739" y="3572107"/>
                  <a:ext cx="1107455" cy="904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Local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Command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Output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Parser</a:t>
                  </a:r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4D4D2A8A-D96C-483E-BE4E-2D5F26912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770179" y="3550819"/>
                <a:ext cx="325079" cy="325079"/>
              </a:xfrm>
              <a:prstGeom prst="rect">
                <a:avLst/>
              </a:prstGeom>
            </p:spPr>
          </p:pic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0AA4E25-6F85-4D6D-9D87-A632C9365122}"/>
              </a:ext>
            </a:extLst>
          </p:cNvPr>
          <p:cNvGrpSpPr/>
          <p:nvPr/>
        </p:nvGrpSpPr>
        <p:grpSpPr>
          <a:xfrm>
            <a:off x="1733082" y="1217549"/>
            <a:ext cx="1445472" cy="1776670"/>
            <a:chOff x="2000669" y="1997555"/>
            <a:chExt cx="1445472" cy="177667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5569A7E-C89A-4367-ACB7-0210B2272D8A}"/>
                </a:ext>
              </a:extLst>
            </p:cNvPr>
            <p:cNvSpPr/>
            <p:nvPr/>
          </p:nvSpPr>
          <p:spPr>
            <a:xfrm>
              <a:off x="2000669" y="2183169"/>
              <a:ext cx="1445472" cy="1591056"/>
            </a:xfrm>
            <a:prstGeom prst="roundRect">
              <a:avLst>
                <a:gd name="adj" fmla="val 5747"/>
              </a:avLst>
            </a:prstGeom>
            <a:solidFill>
              <a:srgbClr val="92D05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8B9E8ED-981E-4743-9C6C-AEF126C29BA2}"/>
                </a:ext>
              </a:extLst>
            </p:cNvPr>
            <p:cNvGrpSpPr/>
            <p:nvPr/>
          </p:nvGrpSpPr>
          <p:grpSpPr>
            <a:xfrm>
              <a:off x="2351772" y="1997555"/>
              <a:ext cx="737960" cy="341330"/>
              <a:chOff x="4461164" y="4028077"/>
              <a:chExt cx="737960" cy="341330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E544E69-8116-44D1-958D-83320D5120B8}"/>
                  </a:ext>
                </a:extLst>
              </p:cNvPr>
              <p:cNvSpPr/>
              <p:nvPr/>
            </p:nvSpPr>
            <p:spPr>
              <a:xfrm>
                <a:off x="4461164" y="4028077"/>
                <a:ext cx="737960" cy="338328"/>
              </a:xfrm>
              <a:prstGeom prst="roundRect">
                <a:avLst>
                  <a:gd name="adj" fmla="val 5747"/>
                </a:avLst>
              </a:prstGeom>
              <a:solidFill>
                <a:srgbClr val="00B050"/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8ED92D-A8CC-429C-A895-C8A1024DDDDF}"/>
                  </a:ext>
                </a:extLst>
              </p:cNvPr>
              <p:cNvSpPr txBox="1"/>
              <p:nvPr/>
            </p:nvSpPr>
            <p:spPr>
              <a:xfrm>
                <a:off x="4461164" y="4030853"/>
                <a:ext cx="737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kern="1200">
                    <a:solidFill>
                      <a:schemeClr val="tx1"/>
                    </a:solidFill>
                    <a:latin typeface="Honeywell Sans Web Medium" panose="02010603040101060203" pitchFamily="2" charset="0"/>
                  </a:rPr>
                  <a:t>Tasks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EE540E-E45E-4B83-9A9D-DF5C7317D863}"/>
                </a:ext>
              </a:extLst>
            </p:cNvPr>
            <p:cNvGrpSpPr/>
            <p:nvPr/>
          </p:nvGrpSpPr>
          <p:grpSpPr>
            <a:xfrm>
              <a:off x="2092576" y="3039480"/>
              <a:ext cx="1200122" cy="606385"/>
              <a:chOff x="3789348" y="3536661"/>
              <a:chExt cx="1200122" cy="60638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F72F707-312E-464E-B27B-25BB8C6C0D31}"/>
                  </a:ext>
                </a:extLst>
              </p:cNvPr>
              <p:cNvGrpSpPr/>
              <p:nvPr/>
            </p:nvGrpSpPr>
            <p:grpSpPr>
              <a:xfrm>
                <a:off x="3852069" y="3616500"/>
                <a:ext cx="1137401" cy="526546"/>
                <a:chOff x="4140739" y="3572766"/>
                <a:chExt cx="1137401" cy="499206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8F17C4A-72FB-4DE5-ADC4-2406A0BD4737}"/>
                    </a:ext>
                  </a:extLst>
                </p:cNvPr>
                <p:cNvSpPr/>
                <p:nvPr/>
              </p:nvSpPr>
              <p:spPr>
                <a:xfrm>
                  <a:off x="4140739" y="3572766"/>
                  <a:ext cx="1137401" cy="494145"/>
                </a:xfrm>
                <a:prstGeom prst="roundRect">
                  <a:avLst>
                    <a:gd name="adj" fmla="val 5747"/>
                  </a:avLst>
                </a:prstGeom>
                <a:solidFill>
                  <a:srgbClr val="FFC62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FC62D45-CFF2-414A-834C-75260F3FB250}"/>
                    </a:ext>
                  </a:extLst>
                </p:cNvPr>
                <p:cNvSpPr txBox="1"/>
                <p:nvPr/>
              </p:nvSpPr>
              <p:spPr>
                <a:xfrm>
                  <a:off x="4140739" y="3575920"/>
                  <a:ext cx="1130911" cy="496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Local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Command</a:t>
                  </a:r>
                </a:p>
              </p:txBody>
            </p:sp>
          </p:grpSp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30D5E725-F8B7-4237-A899-34DD915A8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9348" y="3536661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190F8C6-2DF6-4E9E-BF25-6BD6402F77E0}"/>
                </a:ext>
              </a:extLst>
            </p:cNvPr>
            <p:cNvGrpSpPr/>
            <p:nvPr/>
          </p:nvGrpSpPr>
          <p:grpSpPr>
            <a:xfrm>
              <a:off x="2092576" y="2361134"/>
              <a:ext cx="1200122" cy="605116"/>
              <a:chOff x="3785803" y="3537931"/>
              <a:chExt cx="1200122" cy="60511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822F1C-24A5-4077-B8E3-3EB23748FD22}"/>
                  </a:ext>
                </a:extLst>
              </p:cNvPr>
              <p:cNvGrpSpPr/>
              <p:nvPr/>
            </p:nvGrpSpPr>
            <p:grpSpPr>
              <a:xfrm>
                <a:off x="3852069" y="3616500"/>
                <a:ext cx="1133856" cy="526547"/>
                <a:chOff x="4140739" y="3572766"/>
                <a:chExt cx="1133856" cy="499207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6964A15D-A16B-4AA4-9A69-A98FDBAD13BE}"/>
                    </a:ext>
                  </a:extLst>
                </p:cNvPr>
                <p:cNvSpPr/>
                <p:nvPr/>
              </p:nvSpPr>
              <p:spPr>
                <a:xfrm>
                  <a:off x="4140739" y="3572766"/>
                  <a:ext cx="1133856" cy="494145"/>
                </a:xfrm>
                <a:prstGeom prst="roundRect">
                  <a:avLst>
                    <a:gd name="adj" fmla="val 5747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70707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0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0707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FDAE325-EA6B-4E26-8108-EF9698CC9D79}"/>
                    </a:ext>
                  </a:extLst>
                </p:cNvPr>
                <p:cNvSpPr txBox="1"/>
                <p:nvPr/>
              </p:nvSpPr>
              <p:spPr>
                <a:xfrm>
                  <a:off x="4140739" y="3575921"/>
                  <a:ext cx="1133856" cy="496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OSLC</a:t>
                  </a:r>
                </a:p>
                <a:p>
                  <a:pPr algn="ctr" eaLnBrk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1200">
                      <a:latin typeface="Honeywell Sans Web Medium" panose="02010603040101060203" pitchFamily="2" charset="0"/>
                    </a:rPr>
                    <a:t>Request</a:t>
                  </a:r>
                </a:p>
              </p:txBody>
            </p:sp>
          </p:grpSp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0D3F9E90-7765-4032-9AC9-ECC8369EA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5803" y="3537931"/>
                <a:ext cx="304800" cy="304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CF93F5-9C96-443E-A641-1A5BE245E3C8}"/>
              </a:ext>
            </a:extLst>
          </p:cNvPr>
          <p:cNvGrpSpPr/>
          <p:nvPr/>
        </p:nvGrpSpPr>
        <p:grpSpPr>
          <a:xfrm>
            <a:off x="443407" y="917244"/>
            <a:ext cx="1146571" cy="733690"/>
            <a:chOff x="482033" y="1550645"/>
            <a:chExt cx="1146571" cy="7336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2E2390-47DD-4BBA-86D4-66732D8F01C8}"/>
                </a:ext>
              </a:extLst>
            </p:cNvPr>
            <p:cNvGrpSpPr/>
            <p:nvPr/>
          </p:nvGrpSpPr>
          <p:grpSpPr>
            <a:xfrm>
              <a:off x="566928" y="1644255"/>
              <a:ext cx="1061676" cy="640080"/>
              <a:chOff x="4102966" y="3582146"/>
              <a:chExt cx="1061676" cy="64008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8FE4B87-9D71-4070-B2F2-B2F4E9CBD1BF}"/>
                  </a:ext>
                </a:extLst>
              </p:cNvPr>
              <p:cNvSpPr/>
              <p:nvPr/>
            </p:nvSpPr>
            <p:spPr>
              <a:xfrm>
                <a:off x="4105918" y="3582146"/>
                <a:ext cx="1058724" cy="640080"/>
              </a:xfrm>
              <a:prstGeom prst="roundRect">
                <a:avLst>
                  <a:gd name="adj" fmla="val 5747"/>
                </a:avLst>
              </a:prstGeom>
              <a:solidFill>
                <a:srgbClr val="FFC627">
                  <a:lumMod val="60000"/>
                  <a:lumOff val="40000"/>
                </a:srgb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778491-02E1-433A-9E41-C717682356C6}"/>
                  </a:ext>
                </a:extLst>
              </p:cNvPr>
              <p:cNvSpPr txBox="1"/>
              <p:nvPr/>
            </p:nvSpPr>
            <p:spPr>
              <a:xfrm>
                <a:off x="4102966" y="3623896"/>
                <a:ext cx="10587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Task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Executor</a:t>
                </a:r>
              </a:p>
            </p:txBody>
          </p:sp>
        </p:grpSp>
        <p:pic>
          <p:nvPicPr>
            <p:cNvPr id="31" name="Picture 30" descr="A picture containing gear&#10;&#10;Description automatically generated">
              <a:extLst>
                <a:ext uri="{FF2B5EF4-FFF2-40B4-BE49-F238E27FC236}">
                  <a16:creationId xmlns:a16="http://schemas.microsoft.com/office/drawing/2014/main" id="{F5677F9F-5D89-48D9-B2EB-7DE87F05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33" y="1550645"/>
              <a:ext cx="402336" cy="402336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D509691-3ACA-4B5D-AA1A-D6BC06B807FC}"/>
              </a:ext>
            </a:extLst>
          </p:cNvPr>
          <p:cNvGrpSpPr/>
          <p:nvPr/>
        </p:nvGrpSpPr>
        <p:grpSpPr>
          <a:xfrm>
            <a:off x="2936661" y="940532"/>
            <a:ext cx="1259082" cy="338554"/>
            <a:chOff x="3036887" y="1494168"/>
            <a:chExt cx="1259082" cy="338554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718C200C-4B8A-456C-B865-3F8A70CA775D}"/>
                </a:ext>
              </a:extLst>
            </p:cNvPr>
            <p:cNvSpPr/>
            <p:nvPr/>
          </p:nvSpPr>
          <p:spPr>
            <a:xfrm>
              <a:off x="3036887" y="1494168"/>
              <a:ext cx="1259081" cy="338328"/>
            </a:xfrm>
            <a:prstGeom prst="roundRect">
              <a:avLst>
                <a:gd name="adj" fmla="val 5747"/>
              </a:avLst>
            </a:prstGeom>
            <a:solidFill>
              <a:srgbClr val="0070C0"/>
            </a:solidFill>
            <a:ln w="12700" cap="flat" cmpd="sng" algn="ctr">
              <a:solidFill>
                <a:srgbClr val="70707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707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3D319D9-ADE8-4FEF-8370-7840D3808890}"/>
                </a:ext>
              </a:extLst>
            </p:cNvPr>
            <p:cNvSpPr txBox="1"/>
            <p:nvPr/>
          </p:nvSpPr>
          <p:spPr>
            <a:xfrm>
              <a:off x="3036887" y="1494168"/>
              <a:ext cx="1259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>
                  <a:solidFill>
                    <a:schemeClr val="tx1"/>
                  </a:solidFill>
                  <a:latin typeface="Honeywell Sans Web Medium" panose="02010603040101060203" pitchFamily="2" charset="0"/>
                </a:rPr>
                <a:t>Extensions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CD9663-20BB-493D-B788-C15BF7E2A509}"/>
              </a:ext>
            </a:extLst>
          </p:cNvPr>
          <p:cNvGrpSpPr/>
          <p:nvPr/>
        </p:nvGrpSpPr>
        <p:grpSpPr>
          <a:xfrm>
            <a:off x="6436372" y="836217"/>
            <a:ext cx="2267419" cy="1828800"/>
            <a:chOff x="6436372" y="836217"/>
            <a:chExt cx="2267419" cy="18288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BD0063F-A51B-4DF2-80E6-EA98795FE509}"/>
                </a:ext>
              </a:extLst>
            </p:cNvPr>
            <p:cNvGrpSpPr/>
            <p:nvPr/>
          </p:nvGrpSpPr>
          <p:grpSpPr>
            <a:xfrm>
              <a:off x="6436372" y="836217"/>
              <a:ext cx="2267419" cy="1828800"/>
              <a:chOff x="5442789" y="-102853"/>
              <a:chExt cx="2267419" cy="18288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5A9B727-CDAB-4DA1-B6AB-F68924DE27C1}"/>
                  </a:ext>
                </a:extLst>
              </p:cNvPr>
              <p:cNvSpPr/>
              <p:nvPr/>
            </p:nvSpPr>
            <p:spPr>
              <a:xfrm>
                <a:off x="5442789" y="-102853"/>
                <a:ext cx="2267419" cy="1828800"/>
              </a:xfrm>
              <a:prstGeom prst="roundRect">
                <a:avLst>
                  <a:gd name="adj" fmla="val 5747"/>
                </a:avLst>
              </a:prstGeom>
              <a:solidFill>
                <a:srgbClr val="1792E5">
                  <a:lumMod val="20000"/>
                  <a:lumOff val="80000"/>
                </a:srgb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F09803-EE3B-42AB-A5A4-17880EBE5ADB}"/>
                  </a:ext>
                </a:extLst>
              </p:cNvPr>
              <p:cNvGrpSpPr/>
              <p:nvPr/>
            </p:nvGrpSpPr>
            <p:grpSpPr>
              <a:xfrm>
                <a:off x="5801370" y="-86957"/>
                <a:ext cx="1531422" cy="571500"/>
                <a:chOff x="5077609" y="3621378"/>
                <a:chExt cx="1531422" cy="571500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BA98D2F-2D78-4721-9E1E-92451B771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649109" y="3693198"/>
                  <a:ext cx="428625" cy="428625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8D241D06-B276-426A-9595-E71D8AD322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65580" y="3717077"/>
                  <a:ext cx="443451" cy="380101"/>
                </a:xfrm>
                <a:prstGeom prst="rect">
                  <a:avLst/>
                </a:prstGeom>
              </p:spPr>
            </p:pic>
            <p:pic>
              <p:nvPicPr>
                <p:cNvPr id="27" name="Picture 26" descr="Icon&#10;&#10;Description automatically generated">
                  <a:extLst>
                    <a:ext uri="{FF2B5EF4-FFF2-40B4-BE49-F238E27FC236}">
                      <a16:creationId xmlns:a16="http://schemas.microsoft.com/office/drawing/2014/main" id="{124F733A-259E-4BBF-963E-F7F53CEFD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7609" y="3621378"/>
                  <a:ext cx="571500" cy="571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3544BF3-2907-4505-8DD9-D48082A64DAD}"/>
                </a:ext>
              </a:extLst>
            </p:cNvPr>
            <p:cNvGrpSpPr/>
            <p:nvPr/>
          </p:nvGrpSpPr>
          <p:grpSpPr>
            <a:xfrm>
              <a:off x="6838389" y="1501241"/>
              <a:ext cx="1463384" cy="914400"/>
              <a:chOff x="6218514" y="2123209"/>
              <a:chExt cx="1463384" cy="91440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1ABA6EA2-3CC9-4529-AB44-57F810475AF5}"/>
                  </a:ext>
                </a:extLst>
              </p:cNvPr>
              <p:cNvSpPr/>
              <p:nvPr/>
            </p:nvSpPr>
            <p:spPr>
              <a:xfrm>
                <a:off x="6218514" y="2123209"/>
                <a:ext cx="1452700" cy="914400"/>
              </a:xfrm>
              <a:prstGeom prst="roundRect">
                <a:avLst>
                  <a:gd name="adj" fmla="val 5747"/>
                </a:avLst>
              </a:prstGeom>
              <a:solidFill>
                <a:srgbClr val="FFC627">
                  <a:lumMod val="60000"/>
                  <a:lumOff val="40000"/>
                </a:srgbClr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92A83E2-DECE-49E9-BE59-AF39565B1DF1}"/>
                  </a:ext>
                </a:extLst>
              </p:cNvPr>
              <p:cNvSpPr txBox="1"/>
              <p:nvPr/>
            </p:nvSpPr>
            <p:spPr>
              <a:xfrm>
                <a:off x="6229198" y="2426520"/>
                <a:ext cx="1452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Terminal</a:t>
                </a:r>
              </a:p>
            </p:txBody>
          </p:sp>
        </p:grp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2C911C9-48C9-4F79-9DEE-484B0F3F7968}"/>
              </a:ext>
            </a:extLst>
          </p:cNvPr>
          <p:cNvCxnSpPr>
            <a:cxnSpLocks/>
          </p:cNvCxnSpPr>
          <p:nvPr/>
        </p:nvCxnSpPr>
        <p:spPr>
          <a:xfrm flipH="1" flipV="1">
            <a:off x="978408" y="1650934"/>
            <a:ext cx="0" cy="2286000"/>
          </a:xfrm>
          <a:prstGeom prst="straightConnector1">
            <a:avLst/>
          </a:prstGeom>
          <a:noFill/>
          <a:ln w="158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7D971A1-C4FC-4EB1-B2A0-C3A54D7675EE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1149855" y="1866395"/>
            <a:ext cx="959600" cy="516110"/>
          </a:xfrm>
          <a:prstGeom prst="bentConnector2">
            <a:avLst/>
          </a:prstGeom>
          <a:noFill/>
          <a:ln w="1587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112009-A92A-4801-8EF4-2FEB26DDAE0C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4763174" y="1520535"/>
            <a:ext cx="2085899" cy="437906"/>
          </a:xfrm>
          <a:prstGeom prst="bentConnector3">
            <a:avLst>
              <a:gd name="adj1" fmla="val 71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42129E1-EC2D-48BD-98F3-66E3D678F69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018621" y="1520535"/>
            <a:ext cx="1770672" cy="1083715"/>
          </a:xfrm>
          <a:prstGeom prst="bentConnector3">
            <a:avLst>
              <a:gd name="adj1" fmla="val 35655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62D5513-7516-4F21-8792-18BAFF0047E5}"/>
              </a:ext>
            </a:extLst>
          </p:cNvPr>
          <p:cNvCxnSpPr>
            <a:cxnSpLocks/>
            <a:stCxn id="132" idx="2"/>
            <a:endCxn id="101" idx="3"/>
          </p:cNvCxnSpPr>
          <p:nvPr/>
        </p:nvCxnSpPr>
        <p:spPr>
          <a:xfrm rot="5400000">
            <a:off x="5904511" y="1904013"/>
            <a:ext cx="1148600" cy="2171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4556205-7A0D-42CB-A1F0-2B28727EC69B}"/>
              </a:ext>
            </a:extLst>
          </p:cNvPr>
          <p:cNvCxnSpPr>
            <a:cxnSpLocks/>
            <a:stCxn id="101" idx="1"/>
            <a:endCxn id="73" idx="0"/>
          </p:cNvCxnSpPr>
          <p:nvPr/>
        </p:nvCxnSpPr>
        <p:spPr>
          <a:xfrm rot="10800000" flipV="1">
            <a:off x="1344993" y="3564241"/>
            <a:ext cx="2940434" cy="364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E6043A0E-0774-4906-9C1D-9D5956D610E1}"/>
              </a:ext>
            </a:extLst>
          </p:cNvPr>
          <p:cNvSpPr/>
          <p:nvPr/>
        </p:nvSpPr>
        <p:spPr>
          <a:xfrm>
            <a:off x="729035" y="2454664"/>
            <a:ext cx="50292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</a:t>
            </a:r>
          </a:p>
        </p:txBody>
      </p: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03922FCA-2FFF-43D6-9F83-FC3E40F599F8}"/>
              </a:ext>
            </a:extLst>
          </p:cNvPr>
          <p:cNvSpPr/>
          <p:nvPr/>
        </p:nvSpPr>
        <p:spPr>
          <a:xfrm>
            <a:off x="6483313" y="3413685"/>
            <a:ext cx="73152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</a:t>
            </a:r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DE8B233A-0D66-4837-81B4-27B69E86D7BD}"/>
              </a:ext>
            </a:extLst>
          </p:cNvPr>
          <p:cNvSpPr/>
          <p:nvPr/>
        </p:nvSpPr>
        <p:spPr>
          <a:xfrm>
            <a:off x="2287457" y="3312108"/>
            <a:ext cx="1475307" cy="501848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 with OSLC contributions</a:t>
            </a:r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E28AF66D-BDCC-415F-BD78-5262AD7C8B2D}"/>
              </a:ext>
            </a:extLst>
          </p:cNvPr>
          <p:cNvSpPr/>
          <p:nvPr/>
        </p:nvSpPr>
        <p:spPr>
          <a:xfrm>
            <a:off x="4157459" y="1345341"/>
            <a:ext cx="125908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 command</a:t>
            </a:r>
          </a:p>
        </p:txBody>
      </p:sp>
      <p:sp>
        <p:nvSpPr>
          <p:cNvPr id="127" name="Rectangle: Single Corner Snipped 126">
            <a:extLst>
              <a:ext uri="{FF2B5EF4-FFF2-40B4-BE49-F238E27FC236}">
                <a16:creationId xmlns:a16="http://schemas.microsoft.com/office/drawing/2014/main" id="{BA34E19D-C57E-49A2-B5ED-1EBC0847FC73}"/>
              </a:ext>
            </a:extLst>
          </p:cNvPr>
          <p:cNvSpPr/>
          <p:nvPr/>
        </p:nvSpPr>
        <p:spPr>
          <a:xfrm>
            <a:off x="1088833" y="2029145"/>
            <a:ext cx="54864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latin typeface="Arial"/>
              </a:rPr>
              <a:t>Input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Rectangle: Single Corner Snipped 127">
            <a:extLst>
              <a:ext uri="{FF2B5EF4-FFF2-40B4-BE49-F238E27FC236}">
                <a16:creationId xmlns:a16="http://schemas.microsoft.com/office/drawing/2014/main" id="{24D7D43E-420E-4C38-9B2D-461197124395}"/>
              </a:ext>
            </a:extLst>
          </p:cNvPr>
          <p:cNvSpPr/>
          <p:nvPr/>
        </p:nvSpPr>
        <p:spPr>
          <a:xfrm>
            <a:off x="731725" y="2753022"/>
            <a:ext cx="54864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latin typeface="Arial"/>
              </a:rPr>
              <a:t>Input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0D464A00-EBB6-4CEB-9B9B-D33106E1DF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5" y="4645876"/>
            <a:ext cx="1397794" cy="47625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078A6105-E4FC-49BE-A744-C6AAB51131A7}"/>
              </a:ext>
            </a:extLst>
          </p:cNvPr>
          <p:cNvGrpSpPr/>
          <p:nvPr/>
        </p:nvGrpSpPr>
        <p:grpSpPr>
          <a:xfrm>
            <a:off x="534787" y="3821770"/>
            <a:ext cx="1509724" cy="656230"/>
            <a:chOff x="3741377" y="3508909"/>
            <a:chExt cx="1509724" cy="6562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87D6870-8911-4EE3-8A74-0C19DF68D94D}"/>
                </a:ext>
              </a:extLst>
            </p:cNvPr>
            <p:cNvGrpSpPr/>
            <p:nvPr/>
          </p:nvGrpSpPr>
          <p:grpSpPr>
            <a:xfrm>
              <a:off x="3852067" y="3615382"/>
              <a:ext cx="1399034" cy="549757"/>
              <a:chOff x="4140737" y="3571707"/>
              <a:chExt cx="1399034" cy="521212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0DA649A-00B8-4295-AA08-5F04A166B3CC}"/>
                  </a:ext>
                </a:extLst>
              </p:cNvPr>
              <p:cNvSpPr/>
              <p:nvPr/>
            </p:nvSpPr>
            <p:spPr>
              <a:xfrm>
                <a:off x="4140739" y="3572766"/>
                <a:ext cx="1399032" cy="520153"/>
              </a:xfrm>
              <a:prstGeom prst="roundRect">
                <a:avLst>
                  <a:gd name="adj" fmla="val 5747"/>
                </a:avLst>
              </a:prstGeom>
              <a:solidFill>
                <a:srgbClr val="FFDD7D"/>
              </a:solidFill>
              <a:ln w="12700" cap="flat" cmpd="sng" algn="ctr">
                <a:solidFill>
                  <a:srgbClr val="70707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eaLnBrk="0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0707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423E75-C5D7-4AB1-BF96-35C690DBEAAC}"/>
                  </a:ext>
                </a:extLst>
              </p:cNvPr>
              <p:cNvSpPr txBox="1"/>
              <p:nvPr/>
            </p:nvSpPr>
            <p:spPr>
              <a:xfrm>
                <a:off x="4140737" y="3571707"/>
                <a:ext cx="1399032" cy="520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Analysis</a:t>
                </a:r>
              </a:p>
              <a:p>
                <a:pPr algn="ctr" eaLnBrk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>
                    <a:latin typeface="Honeywell Sans Web Medium" panose="02010603040101060203" pitchFamily="2" charset="0"/>
                  </a:rPr>
                  <a:t>Adapter</a:t>
                </a:r>
              </a:p>
            </p:txBody>
          </p:sp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5C90FA1-5639-4365-A877-51110844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41377" y="3508909"/>
              <a:ext cx="304801" cy="304801"/>
            </a:xfrm>
            <a:prstGeom prst="rect">
              <a:avLst/>
            </a:prstGeom>
          </p:spPr>
        </p:pic>
      </p:grpSp>
      <p:sp>
        <p:nvSpPr>
          <p:cNvPr id="83" name="Rectangle: Single Corner Snipped 82">
            <a:extLst>
              <a:ext uri="{FF2B5EF4-FFF2-40B4-BE49-F238E27FC236}">
                <a16:creationId xmlns:a16="http://schemas.microsoft.com/office/drawing/2014/main" id="{09D50140-7315-4A59-9E24-EF16F536676C}"/>
              </a:ext>
            </a:extLst>
          </p:cNvPr>
          <p:cNvSpPr/>
          <p:nvPr/>
        </p:nvSpPr>
        <p:spPr>
          <a:xfrm>
            <a:off x="1977718" y="4733415"/>
            <a:ext cx="125908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OSLC request</a:t>
            </a:r>
          </a:p>
        </p:txBody>
      </p:sp>
      <p:sp>
        <p:nvSpPr>
          <p:cNvPr id="84" name="Rectangle: Single Corner Snipped 83">
            <a:extLst>
              <a:ext uri="{FF2B5EF4-FFF2-40B4-BE49-F238E27FC236}">
                <a16:creationId xmlns:a16="http://schemas.microsoft.com/office/drawing/2014/main" id="{11CF612C-8EB6-4017-B63B-AAE931D46FC4}"/>
              </a:ext>
            </a:extLst>
          </p:cNvPr>
          <p:cNvSpPr/>
          <p:nvPr/>
        </p:nvSpPr>
        <p:spPr>
          <a:xfrm>
            <a:off x="3378387" y="4733415"/>
            <a:ext cx="1389340" cy="301109"/>
          </a:xfrm>
          <a:prstGeom prst="snip1Rect">
            <a:avLst/>
          </a:prstGeom>
          <a:solidFill>
            <a:srgbClr val="E1261C">
              <a:lumMod val="40000"/>
              <a:lumOff val="60000"/>
            </a:srgbClr>
          </a:solidFill>
          <a:ln w="12700" cap="flat" cmpd="sng" algn="ctr">
            <a:solidFill>
              <a:srgbClr val="70707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OSLC response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FD15BF7-E56C-4B0A-8695-40D2D267D206}"/>
              </a:ext>
            </a:extLst>
          </p:cNvPr>
          <p:cNvCxnSpPr>
            <a:cxnSpLocks/>
            <a:stCxn id="83" idx="3"/>
          </p:cNvCxnSpPr>
          <p:nvPr/>
        </p:nvCxnSpPr>
        <p:spPr>
          <a:xfrm rot="16200000" flipV="1">
            <a:off x="2124342" y="4250498"/>
            <a:ext cx="401847" cy="563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AEC6AA8-11D8-4ED9-A4A1-60426924B465}"/>
              </a:ext>
            </a:extLst>
          </p:cNvPr>
          <p:cNvCxnSpPr>
            <a:cxnSpLocks/>
            <a:stCxn id="73" idx="3"/>
            <a:endCxn id="84" idx="3"/>
          </p:cNvCxnSpPr>
          <p:nvPr/>
        </p:nvCxnSpPr>
        <p:spPr>
          <a:xfrm>
            <a:off x="2044509" y="4202563"/>
            <a:ext cx="2028548" cy="530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206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0" y="280234"/>
            <a:ext cx="7444937" cy="586588"/>
          </a:xfrm>
        </p:spPr>
        <p:txBody>
          <a:bodyPr lIns="45718" tIns="45718" rIns="45718" bIns="45718" anchor="t"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Integration with the Arrowhead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450" y="880790"/>
            <a:ext cx="8218750" cy="4529850"/>
          </a:xfrm>
        </p:spPr>
        <p:txBody>
          <a:bodyPr lIns="45718" tIns="45718" rIns="45718" bIns="45718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the service registry for automatic discovery of available analyzers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easy addition of new (instances of) analyzers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OSLC adapter registers itself on startup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Eclipse plugin dynamically queries the service registry to discover which OSLC adapters (analysis tools)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if some analysis should be available only for specific users?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Current authorization service handles devices, not users</a:t>
            </a:r>
          </a:p>
          <a:p>
            <a:pPr marL="84931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have a separate user authentication service?</a:t>
            </a:r>
          </a:p>
          <a:p>
            <a:pPr marL="127476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Current proposal is to use </a:t>
            </a:r>
            <a:r>
              <a:rPr lang="en-US" dirty="0" err="1">
                <a:solidFill>
                  <a:schemeClr val="tx1"/>
                </a:solidFill>
              </a:rPr>
              <a:t>Keycloak</a:t>
            </a:r>
            <a:r>
              <a:rPr lang="en-US" dirty="0">
                <a:solidFill>
                  <a:schemeClr val="tx1"/>
                </a:solidFill>
              </a:rPr>
              <a:t> and make it AHT-compatible</a:t>
            </a:r>
          </a:p>
          <a:p>
            <a:pPr marL="127476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integrated with LDAP and Active Directory servers</a:t>
            </a:r>
          </a:p>
          <a:p>
            <a:pPr marL="1274762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delegate authentication to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 identity provides</a:t>
            </a:r>
          </a:p>
          <a:p>
            <a:pPr marL="1772782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Facebook, Google, etc.</a:t>
            </a:r>
          </a:p>
        </p:txBody>
      </p:sp>
    </p:spTree>
    <p:extLst>
      <p:ext uri="{BB962C8B-B14F-4D97-AF65-F5344CB8AC3E}">
        <p14:creationId xmlns:p14="http://schemas.microsoft.com/office/powerpoint/2010/main" val="20645851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4930C3333B0848908FA80B5A302925" ma:contentTypeVersion="8" ma:contentTypeDescription="Vytvoří nový dokument" ma:contentTypeScope="" ma:versionID="5d17c911d6c51153331a28c400ebce66">
  <xsd:schema xmlns:xsd="http://www.w3.org/2001/XMLSchema" xmlns:xs="http://www.w3.org/2001/XMLSchema" xmlns:p="http://schemas.microsoft.com/office/2006/metadata/properties" xmlns:ns2="23234f6a-15d8-4ef5-9453-a70e59dd7611" targetNamespace="http://schemas.microsoft.com/office/2006/metadata/properties" ma:root="true" ma:fieldsID="08cc46b80479bf131cd75068db011a4f" ns2:_="">
    <xsd:import namespace="23234f6a-15d8-4ef5-9453-a70e59dd76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234f6a-15d8-4ef5-9453-a70e59dd76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BE89CC-E732-4687-94BE-206F266FE205}">
  <ds:schemaRefs>
    <ds:schemaRef ds:uri="http://schemas.microsoft.com/office/2006/documentManagement/types"/>
    <ds:schemaRef ds:uri="http://purl.org/dc/terms/"/>
    <ds:schemaRef ds:uri="http://purl.org/dc/elements/1.1/"/>
    <ds:schemaRef ds:uri="23234f6a-15d8-4ef5-9453-a70e59dd7611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C86174A-8105-47C5-8C8D-941C5DA99512}">
  <ds:schemaRefs>
    <ds:schemaRef ds:uri="23234f6a-15d8-4ef5-9453-a70e59dd76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B6EC8F0-0A91-4EB6-9B6C-1B128F2FE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21516</TotalTime>
  <Words>731</Words>
  <Application>Microsoft Office PowerPoint</Application>
  <PresentationFormat>On-screen Show (16:10)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Roman</vt:lpstr>
      <vt:lpstr>Calibri</vt:lpstr>
      <vt:lpstr>Helvetica</vt:lpstr>
      <vt:lpstr>Honeywell Sans Web Medium</vt:lpstr>
      <vt:lpstr>Default</vt:lpstr>
      <vt:lpstr>Arrowhead Tools WP5 / WP8 UC1</vt:lpstr>
      <vt:lpstr>Motivation</vt:lpstr>
      <vt:lpstr>Integrating Analysis Tools into Eclipse</vt:lpstr>
      <vt:lpstr>Local Tool Execution from Eclipse</vt:lpstr>
      <vt:lpstr>Offloading Analysis Tools to Remote Servers</vt:lpstr>
      <vt:lpstr>Remote Tool Execution from Eclipse</vt:lpstr>
      <vt:lpstr>Generalizing the Analysis Adapter</vt:lpstr>
      <vt:lpstr>Universal Analysis Adapter</vt:lpstr>
      <vt:lpstr>Integration with the Arrowhead Framework</vt:lpstr>
      <vt:lpstr>Automatic Discovery of Available Analysers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Arrowhead Tools UC1</dc:title>
  <dc:creator>Andras</dc:creator>
  <cp:lastModifiedBy>Fiedor, Jan</cp:lastModifiedBy>
  <cp:revision>65</cp:revision>
  <dcterms:modified xsi:type="dcterms:W3CDTF">2021-05-25T10:33:39Z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0x010100CF4930C3333B0848908FA80B5A302925</vt:lpwstr>
  </property>
  <property fmtid="{D5CDD505-2E9C-101B-9397-08002B2CF9AE}" pid="3" name="MSIP_Label_d546e5e1-5d42-4630-bacd-c69bfdcbd5e8_Enabled">
    <vt:lpwstr>true</vt:lpwstr>
  </property>
  <property fmtid="{D5CDD505-2E9C-101B-9397-08002B2CF9AE}" pid="4" name="MSIP_Label_d546e5e1-5d42-4630-bacd-c69bfdcbd5e8_SetDate">
    <vt:lpwstr>2021-05-25T10:33:39Z</vt:lpwstr>
  </property>
  <property fmtid="{D5CDD505-2E9C-101B-9397-08002B2CF9AE}" pid="5" name="MSIP_Label_d546e5e1-5d42-4630-bacd-c69bfdcbd5e8_Method">
    <vt:lpwstr>Standard</vt:lpwstr>
  </property>
  <property fmtid="{D5CDD505-2E9C-101B-9397-08002B2CF9AE}" pid="6" name="MSIP_Label_d546e5e1-5d42-4630-bacd-c69bfdcbd5e8_Name">
    <vt:lpwstr>d546e5e1-5d42-4630-bacd-c69bfdcbd5e8</vt:lpwstr>
  </property>
  <property fmtid="{D5CDD505-2E9C-101B-9397-08002B2CF9AE}" pid="7" name="MSIP_Label_d546e5e1-5d42-4630-bacd-c69bfdcbd5e8_SiteId">
    <vt:lpwstr>96ece526-9c7d-48b0-8daf-8b93c90a5d18</vt:lpwstr>
  </property>
  <property fmtid="{D5CDD505-2E9C-101B-9397-08002B2CF9AE}" pid="8" name="MSIP_Label_d546e5e1-5d42-4630-bacd-c69bfdcbd5e8_ActionId">
    <vt:lpwstr>ec100427-36ec-4759-8829-1352b5711528</vt:lpwstr>
  </property>
  <property fmtid="{D5CDD505-2E9C-101B-9397-08002B2CF9AE}" pid="9" name="MSIP_Label_d546e5e1-5d42-4630-bacd-c69bfdcbd5e8_ContentBits">
    <vt:lpwstr>0</vt:lpwstr>
  </property>
  <property fmtid="{D5CDD505-2E9C-101B-9397-08002B2CF9AE}" pid="10" name="SmartTag">
    <vt:lpwstr>4</vt:lpwstr>
  </property>
</Properties>
</file>