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261" r:id="rId3"/>
    <p:sldId id="268" r:id="rId4"/>
    <p:sldId id="269" r:id="rId5"/>
    <p:sldId id="271" r:id="rId6"/>
    <p:sldId id="270" r:id="rId7"/>
    <p:sldId id="264" r:id="rId8"/>
    <p:sldId id="257" r:id="rId9"/>
    <p:sldId id="266" r:id="rId10"/>
    <p:sldId id="267" r:id="rId11"/>
    <p:sldId id="265" r:id="rId12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4F"/>
    <a:srgbClr val="0B3F61"/>
    <a:srgbClr val="345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99889" y="1185151"/>
            <a:ext cx="3645239" cy="45298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_2 - 1 column">
    <p:bg>
      <p:bgPr>
        <a:solidFill>
          <a:srgbClr val="002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7869"/>
            <a:ext cx="9144793" cy="5730737"/>
          </a:xfrm>
          <a:prstGeom prst="rect">
            <a:avLst/>
          </a:prstGeom>
        </p:spPr>
      </p:pic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www.arrowhead.eu"/>
          <p:cNvSpPr txBox="1"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800" dirty="0">
                <a:solidFill>
                  <a:srgbClr val="FFFFFF"/>
                </a:solidFill>
              </a:rPr>
              <a:t>www.arrowhead.eu</a:t>
            </a:r>
          </a:p>
        </p:txBody>
      </p: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502657"/>
            <a:ext cx="7444936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_2 - 2 column">
    <p:bg>
      <p:bgPr>
        <a:solidFill>
          <a:srgbClr val="002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7869"/>
            <a:ext cx="9144793" cy="5730737"/>
          </a:xfrm>
          <a:prstGeom prst="rect">
            <a:avLst/>
          </a:prstGeom>
        </p:spPr>
      </p:pic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www.arrowhead.eu"/>
          <p:cNvSpPr txBox="1"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www.arrowhead.eu</a:t>
            </a:r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99889" y="1502657"/>
            <a:ext cx="3645239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owhead_3 2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493" y="-10917"/>
            <a:ext cx="9156986" cy="5736833"/>
          </a:xfrm>
          <a:prstGeom prst="rect">
            <a:avLst/>
          </a:prstGeom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6" name="www.arrowhead.eu"/>
          <p:cNvSpPr txBox="1"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>
              <a:defRPr sz="1800"/>
            </a:pPr>
            <a:r>
              <a:rPr sz="800"/>
              <a:t>www.arrowhead.eu</a:t>
            </a:r>
          </a:p>
        </p:txBody>
      </p:sp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99889" y="1502657"/>
            <a:ext cx="3645239" cy="42123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_3 - 1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493" y="-10917"/>
            <a:ext cx="9156986" cy="5736833"/>
          </a:xfrm>
          <a:prstGeom prst="rect">
            <a:avLst/>
          </a:prstGeom>
        </p:spPr>
      </p:pic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1587" indent="-1587"/>
            <a:lvl4pPr marL="1698170" indent="-326570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8974" y="183571"/>
            <a:ext cx="232875" cy="256539"/>
          </a:xfrm>
          <a:prstGeom prst="rect">
            <a:avLst/>
          </a:prstGeom>
        </p:spPr>
        <p:txBody>
          <a:bodyPr wrap="none"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002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1333500" y="1775354"/>
            <a:ext cx="6477000" cy="1225022"/>
          </a:xfrm>
          <a:prstGeom prst="rect">
            <a:avLst/>
          </a:prstGeom>
        </p:spPr>
        <p:txBody>
          <a:bodyPr lIns="38100" tIns="38100" rIns="38100" bIns="38100" anchor="ctr">
            <a:normAutofit/>
          </a:bodyPr>
          <a:lstStyle>
            <a:lvl1pPr algn="ctr" defTabSz="76200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>
            <a:normAutofit/>
          </a:bodyPr>
          <a:lstStyle>
            <a:lvl1pPr marL="0" indent="0" algn="ctr" defTabSz="762000">
              <a:spcBef>
                <a:spcPts val="600"/>
              </a:spcBef>
              <a:defRPr sz="2600">
                <a:solidFill>
                  <a:schemeClr val="bg1"/>
                </a:solidFill>
              </a:defRPr>
            </a:lvl1pPr>
            <a:lvl2pPr marL="0" indent="64008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128016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1920239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256032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r>
              <a:rPr dirty="0"/>
              <a:t>Body Level One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783363" y="5328444"/>
            <a:ext cx="217638" cy="241301"/>
          </a:xfrm>
          <a:prstGeom prst="rect">
            <a:avLst/>
          </a:prstGeom>
        </p:spPr>
        <p:txBody>
          <a:bodyPr wrap="none" lIns="38100" tIns="38100" rIns="38100" bIns="38100"/>
          <a:lstStyle>
            <a:lvl1pPr defTabSz="762000"/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400" y="4518000"/>
            <a:ext cx="1004727" cy="9864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1333500" y="1775354"/>
            <a:ext cx="6477000" cy="1225022"/>
          </a:xfrm>
          <a:prstGeom prst="rect">
            <a:avLst/>
          </a:prstGeom>
        </p:spPr>
        <p:txBody>
          <a:bodyPr lIns="38100" tIns="38100" rIns="38100" bIns="38100" anchor="ctr">
            <a:normAutofit/>
          </a:bodyPr>
          <a:lstStyle>
            <a:lvl1pPr algn="ctr" defTabSz="762000"/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>
            <a:normAutofit/>
          </a:bodyPr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64008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128016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1920239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256032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r>
              <a:rPr dirty="0"/>
              <a:t>Body Level One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783363" y="5328444"/>
            <a:ext cx="217638" cy="241301"/>
          </a:xfrm>
          <a:prstGeom prst="rect">
            <a:avLst/>
          </a:prstGeom>
        </p:spPr>
        <p:txBody>
          <a:bodyPr wrap="none" lIns="38100" tIns="38100" rIns="38100" bIns="38100"/>
          <a:lstStyle>
            <a:lvl1pPr defTabSz="762000"/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41" y="4516958"/>
            <a:ext cx="1005840" cy="98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152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99889" y="598565"/>
            <a:ext cx="7444936" cy="586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185151"/>
            <a:ext cx="7444936" cy="4529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8248" y="183570"/>
            <a:ext cx="2133601" cy="2565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www.arrowhead.eu"/>
          <p:cNvSpPr txBox="1"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>
              <a:defRPr sz="1800"/>
            </a:pPr>
            <a:r>
              <a:rPr sz="800"/>
              <a:t>www.arrowhead.eu</a:t>
            </a:r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41" y="4516958"/>
            <a:ext cx="1005840" cy="9874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61" r:id="rId7"/>
    <p:sldLayoutId id="2147483662" r:id="rId8"/>
  </p:sldLayoutIdLst>
  <p:transition spd="med"/>
  <p:txStyles>
    <p:titleStyle>
      <a:lvl1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1" marR="0" indent="-326571" algn="l" defTabSz="4572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870F4-3CF8-4843-BC29-D5EAEF2B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Autonomic Orchestration in</a:t>
            </a:r>
            <a:br>
              <a:rPr lang="en-GB" dirty="0"/>
            </a:br>
            <a:r>
              <a:rPr lang="en-GB" dirty="0"/>
              <a:t>Norwegian use-case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A0625-3797-4863-85AD-50228EED085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GB" dirty="0"/>
              <a:t>Hoa Thi Nguyen</a:t>
            </a:r>
          </a:p>
        </p:txBody>
      </p:sp>
    </p:spTree>
    <p:extLst>
      <p:ext uri="{BB962C8B-B14F-4D97-AF65-F5344CB8AC3E}">
        <p14:creationId xmlns:p14="http://schemas.microsoft.com/office/powerpoint/2010/main" val="21963556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F1F-128E-4815-8B5F-B8A65385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 transferring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94910-738A-4F16-B1B4-E0E465B02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9889" y="1403131"/>
            <a:ext cx="7444936" cy="43118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Learning is expensive, can we reuse what we have learnt?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FAB70-F40C-42AA-A8A6-C5A66CF87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34" y="1990397"/>
            <a:ext cx="2794267" cy="1922414"/>
          </a:xfrm>
          <a:prstGeom prst="rect">
            <a:avLst/>
          </a:prstGeom>
        </p:spPr>
      </p:pic>
      <p:pic>
        <p:nvPicPr>
          <p:cNvPr id="7" name="Picture 6" descr="A picture containing appliance, sewing machine, indoor, floor&#10;&#10;Description automatically generated">
            <a:extLst>
              <a:ext uri="{FF2B5EF4-FFF2-40B4-BE49-F238E27FC236}">
                <a16:creationId xmlns:a16="http://schemas.microsoft.com/office/drawing/2014/main" id="{FE28E372-B3DB-4C8F-B053-4E3A2A95E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89" y="1990397"/>
            <a:ext cx="2266504" cy="1922414"/>
          </a:xfrm>
          <a:prstGeom prst="rect">
            <a:avLst/>
          </a:prstGeom>
        </p:spPr>
      </p:pic>
      <p:sp>
        <p:nvSpPr>
          <p:cNvPr id="8" name="Diamond 7">
            <a:extLst>
              <a:ext uri="{FF2B5EF4-FFF2-40B4-BE49-F238E27FC236}">
                <a16:creationId xmlns:a16="http://schemas.microsoft.com/office/drawing/2014/main" id="{23AEDCE3-6969-4BC9-BD8B-79E07B17F758}"/>
              </a:ext>
            </a:extLst>
          </p:cNvPr>
          <p:cNvSpPr/>
          <p:nvPr/>
        </p:nvSpPr>
        <p:spPr>
          <a:xfrm>
            <a:off x="3736427" y="4566192"/>
            <a:ext cx="1671145" cy="550243"/>
          </a:xfrm>
          <a:prstGeom prst="diamon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Knowledge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95896E-3C7A-4B01-9F1C-55E4F2C1770A}"/>
              </a:ext>
            </a:extLst>
          </p:cNvPr>
          <p:cNvCxnSpPr/>
          <p:nvPr/>
        </p:nvCxnSpPr>
        <p:spPr>
          <a:xfrm>
            <a:off x="2617076" y="3972910"/>
            <a:ext cx="1450427" cy="6621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533BDF-B678-480E-847A-61F6409B842A}"/>
              </a:ext>
            </a:extLst>
          </p:cNvPr>
          <p:cNvCxnSpPr>
            <a:cxnSpLocks/>
          </p:cNvCxnSpPr>
          <p:nvPr/>
        </p:nvCxnSpPr>
        <p:spPr>
          <a:xfrm flipV="1">
            <a:off x="5186854" y="3972910"/>
            <a:ext cx="1363718" cy="6621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2B01A4A-9782-4DEF-99DF-F0D69FEDD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666" y="2154667"/>
            <a:ext cx="2584895" cy="170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971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2644F0-318A-4FE3-A805-A2611666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E2DB8-B1F4-443E-ADB5-7003E704A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664246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B9D303-EF39-4D9A-B340-39D55B58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Norwegian use case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BF2E3-283E-451D-9897-D88615935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D23CE26-4B99-4F68-B09A-C071E85AB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08" y="1185150"/>
            <a:ext cx="5533697" cy="418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890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2574-A60D-4CB8-A1FE-53E63018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Autonomic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8FFC-08F5-40F8-85B0-F2C4A384251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9889" y="1185151"/>
            <a:ext cx="7544222" cy="1077201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Autonomic computing is a concept that “brings together many fields of computing with the </a:t>
            </a:r>
            <a:r>
              <a:rPr lang="en-GB" b="1" i="1" dirty="0"/>
              <a:t>purpose of creating systems that self-manage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56CD4-FFF1-4D2B-8316-40FD3CBD8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965" y="2175641"/>
            <a:ext cx="4447348" cy="2940794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A36C85-2F8B-4ECE-8035-7B376A3C72AA}"/>
              </a:ext>
            </a:extLst>
          </p:cNvPr>
          <p:cNvSpPr txBox="1">
            <a:spLocks/>
          </p:cNvSpPr>
          <p:nvPr/>
        </p:nvSpPr>
        <p:spPr>
          <a:xfrm>
            <a:off x="799889" y="3252841"/>
            <a:ext cx="3149373" cy="1863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marL="268288" marR="0" indent="-268288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74700" marR="0" indent="-3175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00150" marR="0" indent="-28575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98171" marR="0" indent="-326571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09800" marR="0" indent="-381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2286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2286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2286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2286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1200" dirty="0"/>
              <a:t>Autonomic Orchestration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Service-oriented Autonomic IoT (SAI)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Guide the Application Systems to replace/substitute their being used services by other equivalent services for the purpose of self-healing or self-optimization.</a:t>
            </a:r>
          </a:p>
        </p:txBody>
      </p:sp>
    </p:spTree>
    <p:extLst>
      <p:ext uri="{BB962C8B-B14F-4D97-AF65-F5344CB8AC3E}">
        <p14:creationId xmlns:p14="http://schemas.microsoft.com/office/powerpoint/2010/main" val="39747121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A5A9-6FB3-4D30-A797-55EF149A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Autonomic Manager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ABDF0-A8C8-40C1-9FB8-8CAC0EBB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9889" y="1411014"/>
            <a:ext cx="3679933" cy="430398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GB" dirty="0"/>
              <a:t>Adaptive loop: executing adaptation rules</a:t>
            </a:r>
          </a:p>
          <a:p>
            <a:pPr marL="963612" lvl="1" indent="-457200">
              <a:buFont typeface="Arial" panose="020B0604020202020204" pitchFamily="34" charset="0"/>
              <a:buChar char="•"/>
            </a:pPr>
            <a:r>
              <a:rPr lang="en-GB" dirty="0"/>
              <a:t>Knowledge is predefined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45482-B7CC-45A6-914C-406AC31A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108" y="1411014"/>
            <a:ext cx="3765003" cy="25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311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A5A9-6FB3-4D30-A797-55EF149A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Autonomic Manager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ABDF0-A8C8-40C1-9FB8-8CAC0EBB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9889" y="1411014"/>
            <a:ext cx="3679933" cy="430398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GB" dirty="0"/>
              <a:t>Adaptive loop: executing adaptation rules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Learning loop: acquiring new adaptation rules from </a:t>
            </a:r>
            <a:r>
              <a:rPr lang="en-GB" i="1" dirty="0"/>
              <a:t>experiences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45482-B7CC-45A6-914C-406AC31A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108" y="1411014"/>
            <a:ext cx="3765003" cy="25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378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A5A9-6FB3-4D30-A797-55EF149A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Autonomic Manager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ABDF0-A8C8-40C1-9FB8-8CAC0EBB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9889" y="1411014"/>
            <a:ext cx="3679933" cy="430398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GB" dirty="0"/>
              <a:t>Adaptive loop: executing adaptation rules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Learning loop: acquiring new adaptation rules from </a:t>
            </a:r>
            <a:r>
              <a:rPr lang="en-GB" i="1" dirty="0"/>
              <a:t>experiences</a:t>
            </a:r>
          </a:p>
          <a:p>
            <a:pPr marL="963612" lvl="1" indent="-457200">
              <a:buFont typeface="Arial" panose="020B0604020202020204" pitchFamily="34" charset="0"/>
              <a:buChar char="•"/>
            </a:pPr>
            <a:r>
              <a:rPr lang="en-GB" dirty="0"/>
              <a:t>Expensive</a:t>
            </a:r>
          </a:p>
          <a:p>
            <a:pPr marL="963612" lvl="1" indent="-457200">
              <a:buFont typeface="Arial" panose="020B0604020202020204" pitchFamily="34" charset="0"/>
              <a:buChar char="•"/>
            </a:pPr>
            <a:r>
              <a:rPr lang="en-GB" dirty="0"/>
              <a:t>Risky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45482-B7CC-45A6-914C-406AC31A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108" y="1411014"/>
            <a:ext cx="3765003" cy="25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339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6FBF-6E38-42C3-ACA9-2D2DE9BB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In-house laboratory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3526-857E-4C35-A9ED-E9C7DBDD7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Replica of the digital crane with robot arm to demonstrate autonomic adapting</a:t>
            </a:r>
          </a:p>
          <a:p>
            <a:endParaRPr lang="en-GB" dirty="0"/>
          </a:p>
        </p:txBody>
      </p:sp>
      <p:pic>
        <p:nvPicPr>
          <p:cNvPr id="8" name="Picture 7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B0A690C0-0CAE-430F-AB25-4AAA6DFB3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41" y="2124057"/>
            <a:ext cx="5319317" cy="316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37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23C943-83A3-4141-B8FD-6D37B736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00" y="2857500"/>
            <a:ext cx="2262400" cy="2371344"/>
          </a:xfrm>
          <a:prstGeom prst="rect">
            <a:avLst/>
          </a:prstGeom>
        </p:spPr>
      </p:pic>
      <p:pic>
        <p:nvPicPr>
          <p:cNvPr id="7" name="Content Placeholder 59" descr="A picture containing indoor, table, sitting, white&#10;&#10;Description automatically generated">
            <a:extLst>
              <a:ext uri="{FF2B5EF4-FFF2-40B4-BE49-F238E27FC236}">
                <a16:creationId xmlns:a16="http://schemas.microsoft.com/office/drawing/2014/main" id="{FE24A0C3-E73C-4C8F-81C3-8AA118B1FD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" r="11930" b="25332"/>
          <a:stretch/>
        </p:blipFill>
        <p:spPr>
          <a:xfrm>
            <a:off x="388789" y="-554199"/>
            <a:ext cx="8366422" cy="319208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B6C28AB-A152-4934-B2B4-B37F29678546}"/>
              </a:ext>
            </a:extLst>
          </p:cNvPr>
          <p:cNvSpPr/>
          <p:nvPr/>
        </p:nvSpPr>
        <p:spPr>
          <a:xfrm>
            <a:off x="1829676" y="1891130"/>
            <a:ext cx="420764" cy="32375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FF8756-09FB-4DF7-A758-AF88A3CB5C2B}"/>
              </a:ext>
            </a:extLst>
          </p:cNvPr>
          <p:cNvSpPr/>
          <p:nvPr/>
        </p:nvSpPr>
        <p:spPr>
          <a:xfrm>
            <a:off x="3805796" y="4349850"/>
            <a:ext cx="420764" cy="32375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6012E-130F-4874-B3E3-3BD02181D0B9}"/>
              </a:ext>
            </a:extLst>
          </p:cNvPr>
          <p:cNvSpPr txBox="1"/>
          <p:nvPr/>
        </p:nvSpPr>
        <p:spPr>
          <a:xfrm>
            <a:off x="966788" y="4195962"/>
            <a:ext cx="121412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Slewing angle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35E47-AB27-414C-BFDF-03C9B106CD28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V="1">
            <a:off x="1573848" y="2214880"/>
            <a:ext cx="466210" cy="198108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9CEB05-5AFB-446F-9CAF-2930613E7057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>
            <a:off x="1573848" y="4503737"/>
            <a:ext cx="2231948" cy="7988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804387B-CAD3-4B8F-8A76-203660C517D0}"/>
              </a:ext>
            </a:extLst>
          </p:cNvPr>
          <p:cNvSpPr/>
          <p:nvPr/>
        </p:nvSpPr>
        <p:spPr>
          <a:xfrm>
            <a:off x="1806953" y="1325880"/>
            <a:ext cx="373955" cy="323750"/>
          </a:xfrm>
          <a:prstGeom prst="ellipse">
            <a:avLst/>
          </a:prstGeom>
          <a:noFill/>
          <a:ln w="25400" cap="flat">
            <a:solidFill>
              <a:srgbClr val="00B05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74B64C-CE24-41B6-8036-F662C84FF2FD}"/>
              </a:ext>
            </a:extLst>
          </p:cNvPr>
          <p:cNvSpPr/>
          <p:nvPr/>
        </p:nvSpPr>
        <p:spPr>
          <a:xfrm>
            <a:off x="3805796" y="3881297"/>
            <a:ext cx="373955" cy="323750"/>
          </a:xfrm>
          <a:prstGeom prst="ellipse">
            <a:avLst/>
          </a:prstGeom>
          <a:noFill/>
          <a:ln w="25400" cap="flat">
            <a:solidFill>
              <a:srgbClr val="00B05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D9889D-CE39-42BE-9B24-7686A3D5362F}"/>
              </a:ext>
            </a:extLst>
          </p:cNvPr>
          <p:cNvSpPr txBox="1"/>
          <p:nvPr/>
        </p:nvSpPr>
        <p:spPr>
          <a:xfrm>
            <a:off x="2246158" y="2522773"/>
            <a:ext cx="14459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Main boom angle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1EFD76-1F17-4457-A343-5F209DC1FF73}"/>
              </a:ext>
            </a:extLst>
          </p:cNvPr>
          <p:cNvCxnSpPr>
            <a:stCxn id="23" idx="0"/>
            <a:endCxn id="21" idx="4"/>
          </p:cNvCxnSpPr>
          <p:nvPr/>
        </p:nvCxnSpPr>
        <p:spPr>
          <a:xfrm flipH="1" flipV="1">
            <a:off x="1993931" y="1649630"/>
            <a:ext cx="975189" cy="873143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6518A5-CFB8-4097-A952-F4FF2127D61C}"/>
              </a:ext>
            </a:extLst>
          </p:cNvPr>
          <p:cNvCxnSpPr>
            <a:cxnSpLocks/>
            <a:stCxn id="23" idx="2"/>
            <a:endCxn id="22" idx="2"/>
          </p:cNvCxnSpPr>
          <p:nvPr/>
        </p:nvCxnSpPr>
        <p:spPr>
          <a:xfrm>
            <a:off x="2969120" y="2830548"/>
            <a:ext cx="836676" cy="1212624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EB03CAA-CCA1-40AE-B55D-D5F2271E4202}"/>
              </a:ext>
            </a:extLst>
          </p:cNvPr>
          <p:cNvSpPr/>
          <p:nvPr/>
        </p:nvSpPr>
        <p:spPr>
          <a:xfrm>
            <a:off x="2352040" y="1041845"/>
            <a:ext cx="441960" cy="370395"/>
          </a:xfrm>
          <a:prstGeom prst="ellipse">
            <a:avLst/>
          </a:prstGeom>
          <a:noFill/>
          <a:ln w="25400" cap="flat">
            <a:solidFill>
              <a:schemeClr val="accent4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A75792-D1C2-4C48-8241-377F9AA4B12F}"/>
              </a:ext>
            </a:extLst>
          </p:cNvPr>
          <p:cNvSpPr/>
          <p:nvPr/>
        </p:nvSpPr>
        <p:spPr>
          <a:xfrm>
            <a:off x="3737791" y="3083088"/>
            <a:ext cx="441960" cy="370395"/>
          </a:xfrm>
          <a:prstGeom prst="ellipse">
            <a:avLst/>
          </a:prstGeom>
          <a:noFill/>
          <a:ln w="25400" cap="flat">
            <a:solidFill>
              <a:schemeClr val="accent4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C5E9B7-D401-460B-B108-13E9F1AC8552}"/>
              </a:ext>
            </a:extLst>
          </p:cNvPr>
          <p:cNvSpPr txBox="1"/>
          <p:nvPr/>
        </p:nvSpPr>
        <p:spPr>
          <a:xfrm>
            <a:off x="2600991" y="1557043"/>
            <a:ext cx="197100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Outer boom angle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6F6E6-21F6-4256-A8AF-B79E16CB7ED4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2729276" y="1357997"/>
            <a:ext cx="857220" cy="199046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249A67-A1A1-4930-925F-A5A34FBB938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581650" y="1864818"/>
            <a:ext cx="220865" cy="1272513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620D56-93F6-4D76-B859-BE8792AC0BEF}"/>
              </a:ext>
            </a:extLst>
          </p:cNvPr>
          <p:cNvSpPr txBox="1"/>
          <p:nvPr/>
        </p:nvSpPr>
        <p:spPr>
          <a:xfrm>
            <a:off x="2481525" y="301368"/>
            <a:ext cx="468376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000" b="1" dirty="0"/>
              <a:t>Crane to Robot arm mapping</a:t>
            </a:r>
            <a:endParaRPr kumimoji="0" lang="en-GB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2353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2227-795D-42DD-AF06-AA90D175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00BCC-F192-4E1E-B6C9-C56BE2F04AE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final_crane_robot_2">
            <a:hlinkClick r:id="" action="ppaction://media"/>
            <a:extLst>
              <a:ext uri="{FF2B5EF4-FFF2-40B4-BE49-F238E27FC236}">
                <a16:creationId xmlns:a16="http://schemas.microsoft.com/office/drawing/2014/main" id="{18A51A65-DC55-4E31-9C64-EED7B469AE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6917" y="1185150"/>
            <a:ext cx="7130166" cy="40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1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4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Arrowhead-presentation-template.potx" id="{445CA036-6D87-4E44-B505-29AB1091AEF3}" vid="{29A0BF93-DF7D-4097-AD45-5A3AB5C5D580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Arrowhead-presentation-template</Template>
  <TotalTime>738</TotalTime>
  <Words>164</Words>
  <Application>Microsoft Office PowerPoint</Application>
  <PresentationFormat>On-screen Show (16:10)</PresentationFormat>
  <Paragraphs>41</Paragraphs>
  <Slides>11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Roman</vt:lpstr>
      <vt:lpstr>Calibri</vt:lpstr>
      <vt:lpstr>Default</vt:lpstr>
      <vt:lpstr>Autonomic Orchestration in Norwegian use-case</vt:lpstr>
      <vt:lpstr>The Norwegian use case</vt:lpstr>
      <vt:lpstr>Autonomic Computing</vt:lpstr>
      <vt:lpstr>Autonomic Manager</vt:lpstr>
      <vt:lpstr>Autonomic Manager</vt:lpstr>
      <vt:lpstr>Autonomic Manager</vt:lpstr>
      <vt:lpstr>In-house laboratory </vt:lpstr>
      <vt:lpstr>PowerPoint Presentation</vt:lpstr>
      <vt:lpstr>Demo</vt:lpstr>
      <vt:lpstr>Knowledge transferring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 Thi Nguyen</dc:creator>
  <cp:lastModifiedBy>Hoa Thi Nguyen</cp:lastModifiedBy>
  <cp:revision>19</cp:revision>
  <dcterms:created xsi:type="dcterms:W3CDTF">2021-04-01T12:38:09Z</dcterms:created>
  <dcterms:modified xsi:type="dcterms:W3CDTF">2021-06-08T14:30:48Z</dcterms:modified>
</cp:coreProperties>
</file>