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1"/>
            <a:ext cx="9144793" cy="573074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1"/>
            <a:ext cx="9144793" cy="573074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4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9" cy="986402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4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8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eclipse-arrowhead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_arrowhead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_arrowhead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_arrowhead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_arrowhead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arrowhead-f" TargetMode="External"/><Relationship Id="rId3" Type="http://schemas.openxmlformats.org/officeDocument/2006/relationships/hyperlink" Target="http://eclipse.org" TargetMode="External"/><Relationship Id="rId4" Type="http://schemas.openxmlformats.org/officeDocument/2006/relationships/hyperlink" Target="http://www.arrowhead.eu/eclipse_arrowhead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eclipse-arrowhead/documentation" TargetMode="External"/><Relationship Id="rId3" Type="http://schemas.openxmlformats.org/officeDocument/2006/relationships/hyperlink" Target="http://www.arrowhead.eu/eclipsearrowhead" TargetMode="External"/><Relationship Id="rId4" Type="http://schemas.openxmlformats.org/officeDocument/2006/relationships/hyperlink" Target="http://www.eclipse.org/arrowhead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rrowhead-f/arrowhead-contract-proxy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-arrowhead/" TargetMode="External"/><Relationship Id="rId3" Type="http://schemas.openxmlformats.org/officeDocument/2006/relationships/hyperlink" Target="http://www.github.com/eclispe-arrowhead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-arrowhead" TargetMode="External"/><Relationship Id="rId3" Type="http://schemas.openxmlformats.org/officeDocument/2006/relationships/hyperlink" Target="http://eclipse.org/arrowhead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" TargetMode="External"/><Relationship Id="rId3" Type="http://schemas.openxmlformats.org/officeDocument/2006/relationships/hyperlink" Target="http://eclipse.org" TargetMode="External"/><Relationship Id="rId4" Type="http://schemas.openxmlformats.org/officeDocument/2006/relationships/hyperlink" Target="http://www.arrowhead.eu/eclipse-arrowhea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 roadmap v5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 roadmap v5.0 </a:t>
            </a:r>
            <a:br/>
          </a:p>
        </p:txBody>
      </p:sp>
      <p:sp>
        <p:nvSpPr>
          <p:cNvPr id="99" name="Development decision procedure etc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decision procedure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clipse Arrowhead communication strategy- Mats/Jer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0039">
              <a:defRPr sz="2520"/>
            </a:pPr>
            <a:r>
              <a:t>Eclipse Arrowhead communication strategy- </a:t>
            </a:r>
            <a:r>
              <a:rPr>
                <a:solidFill>
                  <a:srgbClr val="FF2600"/>
                </a:solidFill>
              </a:rPr>
              <a:t>Mats/Jerker</a:t>
            </a:r>
          </a:p>
        </p:txBody>
      </p:sp>
      <p:sp>
        <p:nvSpPr>
          <p:cNvPr id="126" name="Target grou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</a:pPr>
            <a:r>
              <a:t>Target groups</a:t>
            </a:r>
          </a:p>
          <a:p>
            <a:pPr lvl="1" marL="775368" indent="-267368">
              <a:buAutoNum type="arabicPeriod" startAt="1"/>
            </a:pPr>
            <a:r>
              <a:t>Developers</a:t>
            </a:r>
          </a:p>
          <a:p>
            <a:pPr lvl="1" marL="775368" indent="-267368">
              <a:buAutoNum type="arabicPeriod" startAt="1"/>
            </a:pPr>
            <a:r>
              <a:t>Automation departments</a:t>
            </a:r>
          </a:p>
          <a:p>
            <a:pPr lvl="1" marL="775368" indent="-267368">
              <a:buAutoNum type="arabicPeriod" startAt="1"/>
            </a:pPr>
            <a:r>
              <a:t>IT departments</a:t>
            </a:r>
          </a:p>
          <a:p>
            <a:pPr lvl="1" marL="775368" indent="-267368">
              <a:buAutoNum type="arabicPeriod" startAt="1"/>
            </a:pPr>
            <a:r>
              <a:t>Managers - operational and strategy level</a:t>
            </a:r>
          </a:p>
          <a:p>
            <a:pPr lvl="1" marL="775368" indent="-267368">
              <a:buAutoNum type="arabicPeriod" startAt="1"/>
            </a:pPr>
            <a:r>
              <a:t>Politicians</a:t>
            </a:r>
          </a:p>
          <a:p>
            <a:pPr lvl="1" marL="775368" indent="-267368">
              <a:buAutoNum type="arabicPeriod" startAt="1"/>
            </a:pPr>
            <a:r>
              <a:t>General public</a:t>
            </a:r>
          </a:p>
          <a:p>
            <a:pPr lvl="1" marL="775368" indent="-267368">
              <a:buAutoNum type="arabicPeriod" startAt="1"/>
            </a:pPr>
          </a:p>
          <a:p>
            <a:pPr marL="267368" indent="-267368">
              <a:buSzPct val="100000"/>
              <a:buAutoNum type="arabicPeriod" startAt="1"/>
            </a:pPr>
            <a:r>
              <a:t>How to push news to other communities, e.g. INCOSE, OMG, …. - </a:t>
            </a:r>
            <a:r>
              <a:rPr>
                <a:solidFill>
                  <a:srgbClr val="FF2600"/>
                </a:solidFill>
              </a:rPr>
              <a:t>Jose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evelopers"/>
          <p:cNvSpPr txBox="1"/>
          <p:nvPr>
            <p:ph type="title"/>
          </p:nvPr>
        </p:nvSpPr>
        <p:spPr>
          <a:xfrm>
            <a:off x="799889" y="182946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Developers</a:t>
            </a:r>
          </a:p>
        </p:txBody>
      </p:sp>
      <p:sp>
        <p:nvSpPr>
          <p:cNvPr id="129" name="Targeting developers of…"/>
          <p:cNvSpPr txBox="1"/>
          <p:nvPr>
            <p:ph type="body" idx="1"/>
          </p:nvPr>
        </p:nvSpPr>
        <p:spPr>
          <a:xfrm>
            <a:off x="799889" y="803291"/>
            <a:ext cx="7444938" cy="4639973"/>
          </a:xfrm>
          <a:prstGeom prst="rect">
            <a:avLst/>
          </a:prstGeom>
        </p:spPr>
        <p:txBody>
          <a:bodyPr/>
          <a:lstStyle/>
          <a:p>
            <a:pPr marL="150241" indent="-150241" defTabSz="256031">
              <a:spcBef>
                <a:spcPts val="200"/>
              </a:spcBef>
              <a:defRPr sz="1120"/>
            </a:pPr>
            <a:r>
              <a:t>Targeting developers of </a:t>
            </a:r>
          </a:p>
          <a:p>
            <a:pPr lvl="1" marL="150241" indent="0" defTabSz="256031">
              <a:spcBef>
                <a:spcPts val="200"/>
              </a:spcBef>
              <a:buSzTx/>
              <a:buNone/>
              <a:defRPr sz="1120"/>
            </a:pPr>
            <a:r>
              <a:t>core systems </a:t>
            </a:r>
          </a:p>
          <a:p>
            <a:pPr lvl="1" marL="150241" indent="0" defTabSz="256031">
              <a:spcBef>
                <a:spcPts val="200"/>
              </a:spcBef>
              <a:buSzTx/>
              <a:buNone/>
              <a:defRPr sz="1120"/>
            </a:pPr>
            <a:r>
              <a:t>application systems</a:t>
            </a:r>
          </a:p>
          <a:p>
            <a:pPr marL="150241" indent="-150241" defTabSz="256031">
              <a:spcBef>
                <a:spcPts val="200"/>
              </a:spcBef>
              <a:defRPr sz="1120"/>
            </a:pPr>
            <a:r>
              <a:t>Primary location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www.github.com/eclipse-arrowhead/</a:t>
            </a:r>
          </a:p>
          <a:p>
            <a:pPr lvl="1" marL="150241" indent="0" defTabSz="256031">
              <a:spcBef>
                <a:spcPts val="200"/>
              </a:spcBef>
              <a:buSzTx/>
              <a:buNone/>
              <a:defRPr sz="1120"/>
            </a:pPr>
            <a:r>
              <a:t>For core system implementations e.g. java, c++</a:t>
            </a:r>
          </a:p>
          <a:p>
            <a:pPr lvl="1" marL="150241" indent="0" defTabSz="256031">
              <a:spcBef>
                <a:spcPts val="200"/>
              </a:spcBef>
              <a:buSzTx/>
              <a:buNone/>
              <a:defRPr sz="1120"/>
            </a:pPr>
          </a:p>
          <a:p>
            <a:pPr lvl="1" marL="150241" indent="0" defTabSz="256031">
              <a:spcBef>
                <a:spcPts val="200"/>
              </a:spcBef>
              <a:buSzTx/>
              <a:buNone/>
              <a:defRPr sz="1120"/>
            </a:pPr>
            <a:r>
              <a:t>Core system documentation in each core system directory - </a:t>
            </a:r>
            <a:r>
              <a:rPr>
                <a:solidFill>
                  <a:srgbClr val="FF2600"/>
                </a:solidFill>
              </a:rPr>
              <a:t>Per Olofsson</a:t>
            </a:r>
          </a:p>
          <a:p>
            <a:pPr lvl="1" marL="150241" indent="0" defTabSz="256031">
              <a:spcBef>
                <a:spcPts val="200"/>
              </a:spcBef>
              <a:buSzTx/>
              <a:buNone/>
              <a:defRPr sz="1120"/>
            </a:pPr>
            <a:r>
              <a:t>Interoperability adaptors</a:t>
            </a:r>
          </a:p>
          <a:p>
            <a:pPr lvl="1" marL="150241" indent="0" defTabSz="256031">
              <a:spcBef>
                <a:spcPts val="200"/>
              </a:spcBef>
              <a:buSzTx/>
              <a:buNone/>
              <a:defRPr sz="1120"/>
            </a:pPr>
            <a:r>
              <a:t>Tool adaptors</a:t>
            </a:r>
          </a:p>
          <a:p>
            <a:pPr lvl="1" marL="150241" indent="0" defTabSz="256031">
              <a:spcBef>
                <a:spcPts val="200"/>
              </a:spcBef>
              <a:buSzTx/>
              <a:buNone/>
              <a:defRPr sz="1120"/>
            </a:pPr>
            <a:r>
              <a:t>Libraries</a:t>
            </a:r>
          </a:p>
          <a:p>
            <a:pPr lvl="1" marL="150241" indent="0" defTabSz="256031">
              <a:spcBef>
                <a:spcPts val="200"/>
              </a:spcBef>
              <a:buSzTx/>
              <a:buNone/>
              <a:defRPr sz="1120"/>
            </a:pPr>
            <a:r>
              <a:t>Application system examples</a:t>
            </a:r>
          </a:p>
          <a:p>
            <a:pPr lvl="2" marL="150241" indent="521842" defTabSz="256031">
              <a:spcBef>
                <a:spcPts val="200"/>
              </a:spcBef>
              <a:buSzTx/>
              <a:buNone/>
              <a:defRPr sz="1120"/>
            </a:pPr>
            <a:r>
              <a:t>sub directory Documentation</a:t>
            </a:r>
          </a:p>
          <a:p>
            <a:pPr lvl="2" marL="150241" indent="521842" defTabSz="256031">
              <a:spcBef>
                <a:spcPts val="200"/>
              </a:spcBef>
              <a:buSzTx/>
              <a:buNone/>
              <a:defRPr sz="1120"/>
            </a:pPr>
            <a:r>
              <a:t>Arrowhead documentation structure</a:t>
            </a:r>
            <a:br/>
          </a:p>
          <a:p>
            <a:pPr lvl="1" marL="150241" indent="0" defTabSz="256031">
              <a:spcBef>
                <a:spcPts val="200"/>
              </a:spcBef>
              <a:buSzTx/>
              <a:buNone/>
              <a:defRPr sz="1120"/>
            </a:pPr>
            <a:r>
              <a:t>Wiki addressing </a:t>
            </a:r>
          </a:p>
          <a:p>
            <a:pPr lvl="2" marL="150241" indent="521842" defTabSz="256031">
              <a:spcBef>
                <a:spcPts val="200"/>
              </a:spcBef>
              <a:buSzTx/>
              <a:buNone/>
              <a:defRPr sz="1120"/>
            </a:pPr>
            <a:r>
              <a:t>application system development - direct coding</a:t>
            </a:r>
          </a:p>
          <a:p>
            <a:pPr lvl="2" marL="150241" indent="521842" defTabSz="256031">
              <a:spcBef>
                <a:spcPts val="200"/>
              </a:spcBef>
              <a:buSzTx/>
              <a:buNone/>
              <a:defRPr sz="1120"/>
            </a:pPr>
            <a:r>
              <a:t>application system development - from models (SysML)</a:t>
            </a:r>
          </a:p>
          <a:p>
            <a:pPr lvl="2" marL="150241" indent="521842" defTabSz="256031">
              <a:spcBef>
                <a:spcPts val="200"/>
              </a:spcBef>
              <a:buSzTx/>
              <a:buNone/>
              <a:defRPr sz="1120"/>
            </a:pPr>
            <a:r>
              <a:t>application system examples using important libraries e.g.</a:t>
            </a:r>
          </a:p>
          <a:p>
            <a:pPr lvl="3" marL="150241" indent="800733" defTabSz="256031">
              <a:spcBef>
                <a:spcPts val="200"/>
              </a:spcBef>
              <a:buSzTx/>
              <a:buNone/>
              <a:defRPr sz="1120"/>
            </a:pPr>
            <a:r>
              <a:t>Kalix</a:t>
            </a:r>
          </a:p>
          <a:p>
            <a:pPr lvl="3" marL="150241" indent="800733" defTabSz="256031">
              <a:spcBef>
                <a:spcPts val="200"/>
              </a:spcBef>
              <a:buSzTx/>
              <a:buNone/>
              <a:defRPr sz="1120"/>
            </a:pPr>
            <a:r>
              <a:t>C++</a:t>
            </a:r>
          </a:p>
          <a:p>
            <a:pPr lvl="3" marL="150241" indent="800733" defTabSz="256031">
              <a:spcBef>
                <a:spcPts val="200"/>
              </a:spcBef>
              <a:buSzTx/>
              <a:buNone/>
              <a:defRPr sz="1120"/>
            </a:pPr>
            <a:r>
              <a:t>QT</a:t>
            </a:r>
          </a:p>
          <a:p>
            <a:pPr lvl="1" marL="150241" indent="0" defTabSz="256031">
              <a:spcBef>
                <a:spcPts val="200"/>
              </a:spcBef>
              <a:buSzTx/>
              <a:buNone/>
              <a:defRPr sz="1120"/>
            </a:pPr>
            <a:r>
              <a:t>Videos</a:t>
            </a:r>
          </a:p>
          <a:p>
            <a:pPr lvl="2" marL="150241" indent="521842" defTabSz="256031">
              <a:spcBef>
                <a:spcPts val="200"/>
              </a:spcBef>
              <a:buSzTx/>
              <a:buNone/>
              <a:defRPr sz="1120"/>
            </a:pPr>
            <a:r>
              <a:t>HowTo’s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utomation depart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Automation departments</a:t>
            </a:r>
          </a:p>
        </p:txBody>
      </p:sp>
      <p:sp>
        <p:nvSpPr>
          <p:cNvPr id="132" name="Targeting…"/>
          <p:cNvSpPr txBox="1"/>
          <p:nvPr>
            <p:ph type="body" idx="1"/>
          </p:nvPr>
        </p:nvSpPr>
        <p:spPr>
          <a:xfrm>
            <a:off x="799889" y="1185151"/>
            <a:ext cx="7444938" cy="4045745"/>
          </a:xfrm>
          <a:prstGeom prst="rect">
            <a:avLst/>
          </a:prstGeom>
        </p:spPr>
        <p:txBody>
          <a:bodyPr/>
          <a:lstStyle/>
          <a:p>
            <a:pPr marL="169021" indent="-169021" defTabSz="288036">
              <a:spcBef>
                <a:spcPts val="200"/>
              </a:spcBef>
              <a:defRPr sz="1260"/>
            </a:pPr>
            <a:r>
              <a:t>Targeting</a:t>
            </a:r>
          </a:p>
          <a:p>
            <a:pPr lvl="1" marL="169021" indent="119014" defTabSz="288036">
              <a:spcBef>
                <a:spcPts val="200"/>
              </a:spcBef>
              <a:buSzTx/>
              <a:buNone/>
              <a:defRPr sz="1260"/>
            </a:pPr>
            <a:r>
              <a:t>Automation architects</a:t>
            </a:r>
          </a:p>
          <a:p>
            <a:pPr lvl="1" marL="169021" indent="119014" defTabSz="288036">
              <a:spcBef>
                <a:spcPts val="200"/>
              </a:spcBef>
              <a:buSzTx/>
              <a:buNone/>
              <a:defRPr sz="1260"/>
            </a:pPr>
            <a:r>
              <a:t>Automation solution engineers</a:t>
            </a:r>
          </a:p>
          <a:p>
            <a:pPr lvl="1" marL="169021" indent="119014" defTabSz="288036">
              <a:spcBef>
                <a:spcPts val="200"/>
              </a:spcBef>
              <a:buSzTx/>
              <a:buNone/>
              <a:defRPr sz="1260"/>
            </a:pPr>
          </a:p>
          <a:p>
            <a:pPr marL="169021" indent="-169021" defTabSz="288036">
              <a:spcBef>
                <a:spcPts val="200"/>
              </a:spcBef>
              <a:defRPr sz="1260"/>
            </a:pPr>
            <a:r>
              <a:t>Primary location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www.arrowhead.eu/eclipse_arrowhead</a:t>
            </a:r>
          </a:p>
          <a:p>
            <a:pPr lvl="1" marL="169021" indent="0" defTabSz="288036">
              <a:spcBef>
                <a:spcPts val="200"/>
              </a:spcBef>
              <a:buSzTx/>
              <a:buNone/>
              <a:defRPr sz="1260"/>
            </a:pPr>
            <a:r>
              <a:t>Core system documentation in each core system directory</a:t>
            </a:r>
          </a:p>
          <a:p>
            <a:pPr lvl="1" marL="169021" indent="0" defTabSz="288036">
              <a:spcBef>
                <a:spcPts val="200"/>
              </a:spcBef>
              <a:buSzTx/>
              <a:buNone/>
              <a:defRPr sz="1260"/>
            </a:pPr>
            <a:r>
              <a:t>Interoperability adaptors, e.g. OPC-UA, Z-wave, Modbus-TCP, …</a:t>
            </a:r>
          </a:p>
          <a:p>
            <a:pPr lvl="1" marL="169021" indent="0" defTabSz="288036">
              <a:spcBef>
                <a:spcPts val="200"/>
              </a:spcBef>
              <a:buSzTx/>
              <a:buNone/>
              <a:defRPr sz="1260"/>
            </a:pPr>
            <a:r>
              <a:t>Tool adaptors</a:t>
            </a:r>
          </a:p>
          <a:p>
            <a:pPr lvl="1" marL="169021" indent="0" defTabSz="288036">
              <a:spcBef>
                <a:spcPts val="200"/>
              </a:spcBef>
              <a:buSzTx/>
              <a:buNone/>
              <a:defRPr sz="1260"/>
            </a:pPr>
            <a:r>
              <a:t>Application system examples</a:t>
            </a:r>
          </a:p>
          <a:p>
            <a:pPr lvl="2" marL="169021" indent="587073" defTabSz="288036">
              <a:spcBef>
                <a:spcPts val="200"/>
              </a:spcBef>
              <a:buSzTx/>
              <a:buNone/>
              <a:defRPr sz="1260"/>
            </a:pPr>
            <a:r>
              <a:t>Arrowhead SysD and SD documentation</a:t>
            </a:r>
            <a:br/>
          </a:p>
          <a:p>
            <a:pPr lvl="1" marL="169021" indent="0" defTabSz="288036">
              <a:spcBef>
                <a:spcPts val="200"/>
              </a:spcBef>
              <a:buSzTx/>
              <a:buNone/>
              <a:defRPr sz="1260"/>
            </a:pPr>
            <a:r>
              <a:t>Wiki addressing</a:t>
            </a:r>
          </a:p>
          <a:p>
            <a:pPr lvl="2" marL="169021" indent="587073" defTabSz="288036">
              <a:spcBef>
                <a:spcPts val="200"/>
              </a:spcBef>
              <a:buSzTx/>
              <a:buNone/>
              <a:defRPr sz="1260"/>
            </a:pPr>
            <a:r>
              <a:t>application SoS architecting</a:t>
            </a:r>
          </a:p>
          <a:p>
            <a:pPr lvl="2" marL="169021" indent="587073" defTabSz="288036">
              <a:spcBef>
                <a:spcPts val="200"/>
              </a:spcBef>
              <a:buSzTx/>
              <a:buNone/>
              <a:defRPr sz="1260"/>
            </a:pPr>
            <a:r>
              <a:t>application SoS modeling (SysML)</a:t>
            </a:r>
          </a:p>
          <a:p>
            <a:pPr lvl="2" marL="169021" indent="587073" defTabSz="288036">
              <a:spcBef>
                <a:spcPts val="200"/>
              </a:spcBef>
              <a:buSzTx/>
              <a:buNone/>
              <a:defRPr sz="1260"/>
            </a:pPr>
            <a:r>
              <a:t>application SoS implementation </a:t>
            </a:r>
          </a:p>
          <a:p>
            <a:pPr lvl="3" marL="169021" indent="900825" defTabSz="288036">
              <a:spcBef>
                <a:spcPts val="200"/>
              </a:spcBef>
              <a:buSzTx/>
              <a:buNone/>
              <a:defRPr sz="1260"/>
            </a:pPr>
            <a:r>
              <a:t>references to developers documentation</a:t>
            </a:r>
          </a:p>
          <a:p>
            <a:pPr lvl="2" marL="169021" indent="587073" defTabSz="288036">
              <a:spcBef>
                <a:spcPts val="200"/>
              </a:spcBef>
              <a:buSzTx/>
              <a:buNone/>
              <a:defRPr sz="1260"/>
            </a:pPr>
            <a:r>
              <a:t>Success storys</a:t>
            </a:r>
          </a:p>
          <a:p>
            <a:pPr lvl="1" marL="169021" indent="0" defTabSz="288036">
              <a:spcBef>
                <a:spcPts val="200"/>
              </a:spcBef>
              <a:buSzTx/>
              <a:buNone/>
              <a:defRPr sz="1260"/>
            </a:pPr>
            <a:r>
              <a:t>Videos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T depart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departments</a:t>
            </a:r>
          </a:p>
        </p:txBody>
      </p:sp>
      <p:sp>
        <p:nvSpPr>
          <p:cNvPr id="135" name="Targeting…"/>
          <p:cNvSpPr txBox="1"/>
          <p:nvPr>
            <p:ph type="body" idx="1"/>
          </p:nvPr>
        </p:nvSpPr>
        <p:spPr>
          <a:xfrm>
            <a:off x="799889" y="1185151"/>
            <a:ext cx="7444938" cy="4045745"/>
          </a:xfrm>
          <a:prstGeom prst="rect">
            <a:avLst/>
          </a:prstGeom>
        </p:spPr>
        <p:txBody>
          <a:bodyPr/>
          <a:lstStyle/>
          <a:p>
            <a:pPr marL="185118" indent="-185118" defTabSz="315468">
              <a:spcBef>
                <a:spcPts val="200"/>
              </a:spcBef>
              <a:defRPr sz="1380"/>
            </a:pPr>
            <a:r>
              <a:t>Targeting</a:t>
            </a:r>
          </a:p>
          <a:p>
            <a:pPr lvl="1" marL="185118" indent="130349" defTabSz="315468">
              <a:spcBef>
                <a:spcPts val="200"/>
              </a:spcBef>
              <a:buSzTx/>
              <a:buNone/>
              <a:defRPr sz="1380"/>
            </a:pPr>
            <a:r>
              <a:t>IT architects</a:t>
            </a:r>
          </a:p>
          <a:p>
            <a:pPr lvl="1" marL="185118" indent="130349" defTabSz="315468">
              <a:spcBef>
                <a:spcPts val="200"/>
              </a:spcBef>
              <a:buSzTx/>
              <a:buNone/>
              <a:defRPr sz="1380"/>
            </a:pPr>
            <a:r>
              <a:t>IT solution engineers</a:t>
            </a:r>
          </a:p>
          <a:p>
            <a:pPr lvl="1" marL="185118" indent="130349" defTabSz="315468">
              <a:spcBef>
                <a:spcPts val="200"/>
              </a:spcBef>
              <a:buSzTx/>
              <a:buNone/>
              <a:defRPr sz="1380"/>
            </a:pPr>
          </a:p>
          <a:p>
            <a:pPr marL="185118" indent="-185118" defTabSz="315468">
              <a:spcBef>
                <a:spcPts val="200"/>
              </a:spcBef>
              <a:defRPr sz="1380"/>
            </a:pPr>
            <a:r>
              <a:t>Primary location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www.arrowhead.eu/eclipse_arrowhead</a:t>
            </a:r>
          </a:p>
          <a:p>
            <a:pPr lvl="1" marL="185118" indent="0" defTabSz="315468">
              <a:spcBef>
                <a:spcPts val="200"/>
              </a:spcBef>
              <a:buSzTx/>
              <a:buNone/>
              <a:defRPr sz="1380"/>
            </a:pPr>
            <a:r>
              <a:t>Core system documentation in each core system directory</a:t>
            </a:r>
          </a:p>
          <a:p>
            <a:pPr lvl="1" marL="185118" indent="0" defTabSz="315468">
              <a:spcBef>
                <a:spcPts val="200"/>
              </a:spcBef>
              <a:buSzTx/>
              <a:buNone/>
              <a:defRPr sz="1380"/>
            </a:pPr>
            <a:r>
              <a:t>Interoperability adaptors, e.g. OPC-UA, Z-wave, Modbus-TCP, …</a:t>
            </a:r>
          </a:p>
          <a:p>
            <a:pPr lvl="1" marL="185118" indent="0" defTabSz="315468">
              <a:spcBef>
                <a:spcPts val="200"/>
              </a:spcBef>
              <a:buSzTx/>
              <a:buNone/>
              <a:defRPr sz="1380"/>
            </a:pPr>
            <a:r>
              <a:t>Tool interoperability adaptors</a:t>
            </a:r>
          </a:p>
          <a:p>
            <a:pPr lvl="1" marL="185118" indent="0" defTabSz="315468">
              <a:spcBef>
                <a:spcPts val="200"/>
              </a:spcBef>
              <a:buSzTx/>
              <a:buNone/>
              <a:defRPr sz="1380"/>
            </a:pPr>
            <a:r>
              <a:t>Application system examples</a:t>
            </a:r>
          </a:p>
          <a:p>
            <a:pPr lvl="2" marL="185118" indent="642984" defTabSz="315468">
              <a:spcBef>
                <a:spcPts val="200"/>
              </a:spcBef>
              <a:buSzTx/>
              <a:buNone/>
              <a:defRPr sz="1380"/>
            </a:pPr>
            <a:r>
              <a:t>Arrowhead SysD and SD documentation</a:t>
            </a:r>
            <a:br/>
          </a:p>
          <a:p>
            <a:pPr lvl="1" marL="185118" indent="0" defTabSz="315468">
              <a:spcBef>
                <a:spcPts val="200"/>
              </a:spcBef>
              <a:buSzTx/>
              <a:buNone/>
              <a:defRPr sz="1380"/>
            </a:pPr>
            <a:r>
              <a:t>Wiki addressing</a:t>
            </a:r>
          </a:p>
          <a:p>
            <a:pPr lvl="2" marL="185118" indent="642984" defTabSz="315468">
              <a:spcBef>
                <a:spcPts val="200"/>
              </a:spcBef>
              <a:buSzTx/>
              <a:buNone/>
              <a:defRPr sz="1380"/>
            </a:pPr>
            <a:r>
              <a:t>application SoS architecting</a:t>
            </a:r>
          </a:p>
          <a:p>
            <a:pPr lvl="2" marL="185118" indent="642984" defTabSz="315468">
              <a:spcBef>
                <a:spcPts val="200"/>
              </a:spcBef>
              <a:buSzTx/>
              <a:buNone/>
              <a:defRPr sz="1380"/>
            </a:pPr>
            <a:r>
              <a:t>application SoS modeling (SysML)</a:t>
            </a:r>
          </a:p>
          <a:p>
            <a:pPr lvl="2" marL="185118" indent="642984" defTabSz="315468">
              <a:spcBef>
                <a:spcPts val="200"/>
              </a:spcBef>
              <a:buSzTx/>
              <a:buNone/>
              <a:defRPr sz="1380"/>
            </a:pPr>
            <a:r>
              <a:t>application SoS implementation </a:t>
            </a:r>
          </a:p>
          <a:p>
            <a:pPr lvl="3" marL="185118" indent="986618" defTabSz="315468">
              <a:spcBef>
                <a:spcPts val="200"/>
              </a:spcBef>
              <a:buSzTx/>
              <a:buNone/>
              <a:defRPr sz="1380"/>
            </a:pPr>
            <a:r>
              <a:t>references to developers documentation</a:t>
            </a:r>
          </a:p>
          <a:p>
            <a:pPr lvl="2" marL="185118" indent="642984" defTabSz="315468">
              <a:spcBef>
                <a:spcPts val="200"/>
              </a:spcBef>
              <a:buSzTx/>
              <a:buNone/>
              <a:defRPr sz="1380"/>
            </a:pPr>
            <a:r>
              <a:t>Success storys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anagers - operational and strategy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4340">
              <a:defRPr sz="3420"/>
            </a:lvl1pPr>
          </a:lstStyle>
          <a:p>
            <a:pPr/>
            <a:r>
              <a:t>Managers - operational and strategy level</a:t>
            </a:r>
          </a:p>
        </p:txBody>
      </p:sp>
      <p:sp>
        <p:nvSpPr>
          <p:cNvPr id="138" name="Targeting…"/>
          <p:cNvSpPr txBox="1"/>
          <p:nvPr>
            <p:ph type="body" idx="1"/>
          </p:nvPr>
        </p:nvSpPr>
        <p:spPr>
          <a:xfrm>
            <a:off x="799889" y="1185151"/>
            <a:ext cx="7444938" cy="4229145"/>
          </a:xfrm>
          <a:prstGeom prst="rect">
            <a:avLst/>
          </a:prstGeom>
        </p:spPr>
        <p:txBody>
          <a:bodyPr/>
          <a:lstStyle/>
          <a:p>
            <a:pPr marL="222679" indent="-222679" defTabSz="379475">
              <a:spcBef>
                <a:spcPts val="300"/>
              </a:spcBef>
              <a:defRPr sz="1660"/>
            </a:pPr>
            <a:r>
              <a:t>Targeting</a:t>
            </a:r>
          </a:p>
          <a:p>
            <a:pPr lvl="1" marL="222679" indent="156796" defTabSz="379475">
              <a:spcBef>
                <a:spcPts val="300"/>
              </a:spcBef>
              <a:buSzTx/>
              <a:buNone/>
              <a:defRPr sz="1660"/>
            </a:pPr>
            <a:r>
              <a:t>Automation managers</a:t>
            </a:r>
          </a:p>
          <a:p>
            <a:pPr lvl="1" marL="222679" indent="156796" defTabSz="379475">
              <a:spcBef>
                <a:spcPts val="300"/>
              </a:spcBef>
              <a:buSzTx/>
              <a:buNone/>
              <a:defRPr sz="1660"/>
            </a:pPr>
            <a:r>
              <a:t>CIO’s</a:t>
            </a:r>
          </a:p>
          <a:p>
            <a:pPr lvl="1" marL="222679" indent="156796" defTabSz="379475">
              <a:spcBef>
                <a:spcPts val="300"/>
              </a:spcBef>
              <a:buSzTx/>
              <a:buNone/>
              <a:defRPr sz="1660"/>
            </a:pP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Primary location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www.arrowhead.eu/eclipse_arrowhead</a:t>
            </a:r>
          </a:p>
          <a:p>
            <a:pPr lvl="1" marL="222679" indent="0" defTabSz="379475">
              <a:spcBef>
                <a:spcPts val="300"/>
              </a:spcBef>
              <a:buSzTx/>
              <a:buNone/>
              <a:defRPr sz="1660"/>
            </a:pPr>
            <a:r>
              <a:t>Global architecture documentation </a:t>
            </a:r>
          </a:p>
          <a:p>
            <a:pPr lvl="2" marL="222679" indent="773445" defTabSz="379475">
              <a:spcBef>
                <a:spcPts val="300"/>
              </a:spcBef>
              <a:buSzTx/>
              <a:buNone/>
              <a:defRPr sz="1660"/>
            </a:pPr>
            <a:r>
              <a:t>Arrowhead SoSD documentation</a:t>
            </a:r>
          </a:p>
          <a:p>
            <a:pPr lvl="1" marL="222679" indent="0" defTabSz="379475">
              <a:spcBef>
                <a:spcPts val="300"/>
              </a:spcBef>
              <a:buSzTx/>
              <a:buNone/>
              <a:defRPr sz="1660"/>
            </a:pPr>
          </a:p>
          <a:p>
            <a:pPr lvl="1" marL="222679" indent="0" defTabSz="379475">
              <a:spcBef>
                <a:spcPts val="300"/>
              </a:spcBef>
              <a:buSzTx/>
              <a:buNone/>
              <a:defRPr sz="1660"/>
            </a:pPr>
            <a:r>
              <a:t>Youtube - High level videos</a:t>
            </a:r>
            <a:br/>
          </a:p>
          <a:p>
            <a:pPr lvl="1" marL="222679" indent="0" defTabSz="379475">
              <a:spcBef>
                <a:spcPts val="300"/>
              </a:spcBef>
              <a:buSzTx/>
              <a:buNone/>
              <a:defRPr sz="1660"/>
            </a:pPr>
            <a:r>
              <a:t>Wiki addressing</a:t>
            </a:r>
          </a:p>
          <a:p>
            <a:pPr lvl="2" marL="222679" indent="773445" defTabSz="379475">
              <a:spcBef>
                <a:spcPts val="300"/>
              </a:spcBef>
              <a:buSzTx/>
              <a:buNone/>
              <a:defRPr sz="1660"/>
            </a:pPr>
            <a:r>
              <a:t>Solution SoS architecture and capabilities</a:t>
            </a:r>
          </a:p>
          <a:p>
            <a:pPr lvl="2" marL="222679" indent="773445" defTabSz="379475">
              <a:spcBef>
                <a:spcPts val="300"/>
              </a:spcBef>
              <a:buSzTx/>
              <a:buNone/>
              <a:defRPr sz="1660"/>
            </a:pPr>
            <a:r>
              <a:t>Engineering process and tools</a:t>
            </a:r>
          </a:p>
          <a:p>
            <a:pPr lvl="2" marL="222679" indent="773445" defTabSz="379475">
              <a:spcBef>
                <a:spcPts val="300"/>
              </a:spcBef>
              <a:buSzTx/>
              <a:buNone/>
              <a:defRPr sz="1660"/>
            </a:pPr>
            <a:r>
              <a:t>Success storys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olitici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Politicians</a:t>
            </a:r>
          </a:p>
        </p:txBody>
      </p:sp>
      <p:sp>
        <p:nvSpPr>
          <p:cNvPr id="141" name="Targeting…"/>
          <p:cNvSpPr txBox="1"/>
          <p:nvPr>
            <p:ph type="body" idx="1"/>
          </p:nvPr>
        </p:nvSpPr>
        <p:spPr>
          <a:xfrm>
            <a:off x="799889" y="1185151"/>
            <a:ext cx="7444938" cy="4071833"/>
          </a:xfrm>
          <a:prstGeom prst="rect">
            <a:avLst/>
          </a:prstGeom>
        </p:spPr>
        <p:txBody>
          <a:bodyPr/>
          <a:lstStyle/>
          <a:p>
            <a:pPr marL="238776" indent="-238776" defTabSz="406908">
              <a:spcBef>
                <a:spcPts val="300"/>
              </a:spcBef>
              <a:defRPr sz="1779"/>
            </a:pPr>
            <a:r>
              <a:t>Targeting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Politicians and 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PA officers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Primary location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www.arrowhead.eu/eclipse_arrowhead</a:t>
            </a:r>
          </a:p>
          <a:p>
            <a:pPr lvl="2" marL="238776" indent="829357" defTabSz="406908">
              <a:spcBef>
                <a:spcPts val="300"/>
              </a:spcBef>
              <a:buSzTx/>
              <a:buNone/>
              <a:defRPr sz="1779"/>
            </a:pPr>
          </a:p>
          <a:p>
            <a:pPr lvl="1" marL="238776" indent="0" defTabSz="406908">
              <a:spcBef>
                <a:spcPts val="300"/>
              </a:spcBef>
              <a:buSzTx/>
              <a:buNone/>
              <a:defRPr sz="1779"/>
            </a:pPr>
            <a:r>
              <a:t>Wiki addressing</a:t>
            </a:r>
          </a:p>
          <a:p>
            <a:pPr lvl="2" marL="238776" indent="829357" defTabSz="406908">
              <a:spcBef>
                <a:spcPts val="300"/>
              </a:spcBef>
              <a:buSzTx/>
              <a:buNone/>
              <a:defRPr sz="1779"/>
            </a:pPr>
            <a:r>
              <a:t>Success storys</a:t>
            </a:r>
          </a:p>
          <a:p>
            <a:pPr lvl="3" marL="238776" indent="1272594" defTabSz="406908">
              <a:spcBef>
                <a:spcPts val="300"/>
              </a:spcBef>
              <a:buSzTx/>
              <a:buNone/>
              <a:defRPr sz="1779"/>
            </a:pPr>
            <a:r>
              <a:t>Solution SoS architecture and capabilities</a:t>
            </a:r>
          </a:p>
          <a:p>
            <a:pPr lvl="3" marL="238776" indent="1272594" defTabSz="406908">
              <a:spcBef>
                <a:spcPts val="300"/>
              </a:spcBef>
              <a:buSzTx/>
              <a:buNone/>
              <a:defRPr sz="1779"/>
            </a:pPr>
            <a:r>
              <a:t>Engineering process and tools</a:t>
            </a:r>
          </a:p>
          <a:p>
            <a:pPr lvl="1" marL="238776" indent="0" defTabSz="406908">
              <a:spcBef>
                <a:spcPts val="300"/>
              </a:spcBef>
              <a:buSzTx/>
              <a:buNone/>
              <a:defRPr sz="1779"/>
            </a:pPr>
            <a:r>
              <a:t>Youtube</a:t>
            </a:r>
          </a:p>
          <a:p>
            <a:pPr lvl="2" marL="238776" indent="829357" defTabSz="406908">
              <a:spcBef>
                <a:spcPts val="300"/>
              </a:spcBef>
              <a:buSzTx/>
              <a:buNone/>
              <a:defRPr sz="1779"/>
            </a:pPr>
            <a:r>
              <a:t>High level videos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ocumentation availability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Documentation sites</a:t>
            </a:r>
          </a:p>
        </p:txBody>
      </p:sp>
      <p:sp>
        <p:nvSpPr>
          <p:cNvPr id="144" name="github.com…"/>
          <p:cNvSpPr txBox="1"/>
          <p:nvPr>
            <p:ph type="body" idx="1"/>
          </p:nvPr>
        </p:nvSpPr>
        <p:spPr>
          <a:xfrm>
            <a:off x="799889" y="1185150"/>
            <a:ext cx="7444938" cy="4529852"/>
          </a:xfrm>
          <a:prstGeom prst="rect">
            <a:avLst/>
          </a:prstGeom>
        </p:spPr>
        <p:txBody>
          <a:bodyPr/>
          <a:lstStyle/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github.com</a:t>
            </a:r>
            <a:r>
              <a:t>/eclispe-arrowhead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eclipse.org</a:t>
            </a:r>
            <a:r>
              <a:t>/arrowhead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www.arrowhead.eu/eclipse_arrowhead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ocumentation templates"/>
          <p:cNvSpPr txBox="1"/>
          <p:nvPr>
            <p:ph type="title"/>
          </p:nvPr>
        </p:nvSpPr>
        <p:spPr>
          <a:xfrm>
            <a:off x="799889" y="157717"/>
            <a:ext cx="7444938" cy="586590"/>
          </a:xfrm>
          <a:prstGeom prst="rect">
            <a:avLst/>
          </a:prstGeom>
        </p:spPr>
        <p:txBody>
          <a:bodyPr/>
          <a:lstStyle/>
          <a:p>
            <a:pPr/>
            <a:r>
              <a:t>Documentation templates</a:t>
            </a:r>
          </a:p>
        </p:txBody>
      </p:sp>
      <p:sp>
        <p:nvSpPr>
          <p:cNvPr id="147" name="Available at…"/>
          <p:cNvSpPr txBox="1"/>
          <p:nvPr>
            <p:ph type="body" idx="1"/>
          </p:nvPr>
        </p:nvSpPr>
        <p:spPr>
          <a:xfrm>
            <a:off x="799889" y="749637"/>
            <a:ext cx="7444938" cy="4413290"/>
          </a:xfrm>
          <a:prstGeom prst="rect">
            <a:avLst/>
          </a:prstGeom>
        </p:spPr>
        <p:txBody>
          <a:bodyPr/>
          <a:lstStyle/>
          <a:p>
            <a:pPr marL="238776" indent="-238776" defTabSz="406908">
              <a:spcBef>
                <a:spcPts val="300"/>
              </a:spcBef>
              <a:defRPr sz="1700"/>
            </a:pPr>
            <a:r>
              <a:t>Available at</a:t>
            </a:r>
          </a:p>
          <a:p>
            <a:pPr lvl="1" marL="0" indent="406906" defTabSz="406908">
              <a:spcBef>
                <a:spcPts val="300"/>
              </a:spcBef>
              <a:buSzTx/>
              <a:buNone/>
              <a:defRPr sz="1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www.github.com/eclipse-arrowhead/documentation</a:t>
            </a:r>
          </a:p>
          <a:p>
            <a:pPr marL="238776" indent="-238776" defTabSz="406908">
              <a:spcBef>
                <a:spcPts val="300"/>
              </a:spcBef>
              <a:defRPr sz="1700"/>
            </a:pPr>
            <a:r>
              <a:t>Linked from </a:t>
            </a:r>
          </a:p>
          <a:p>
            <a:pPr lvl="1" marL="0" indent="406906" defTabSz="406908">
              <a:spcBef>
                <a:spcPts val="300"/>
              </a:spcBef>
              <a:buSzTx/>
              <a:buNone/>
              <a:defRPr sz="1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www.arrowhead.eu/eclipsearrowhead</a:t>
            </a:r>
          </a:p>
          <a:p>
            <a:pPr lvl="1" marL="0" indent="406906" defTabSz="406908">
              <a:spcBef>
                <a:spcPts val="300"/>
              </a:spcBef>
              <a:buSzTx/>
              <a:buNone/>
              <a:defRPr sz="1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www.eclipse.org/arrowhead</a:t>
            </a:r>
          </a:p>
          <a:p>
            <a:pPr marL="169543" indent="-169543" defTabSz="406908">
              <a:spcBef>
                <a:spcPts val="500"/>
              </a:spcBef>
              <a:buSzPct val="100000"/>
              <a:buFont typeface="Arial"/>
              <a:buChar char="•"/>
              <a:defRPr sz="170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SoSD Eclipse Arrowhead.docx (to be updated)</a:t>
            </a:r>
          </a:p>
          <a:p>
            <a:pPr marL="169543" indent="-169543" defTabSz="406908">
              <a:spcBef>
                <a:spcPts val="500"/>
              </a:spcBef>
              <a:buSzPct val="100000"/>
              <a:buFont typeface="Arial"/>
              <a:buChar char="•"/>
              <a:defRPr sz="170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SysD_template_v4.2.docx</a:t>
            </a:r>
          </a:p>
          <a:p>
            <a:pPr marL="169543" indent="-169543" defTabSz="406908">
              <a:spcBef>
                <a:spcPts val="500"/>
              </a:spcBef>
              <a:buSzPct val="100000"/>
              <a:buFont typeface="Arial"/>
              <a:buChar char="•"/>
              <a:defRPr sz="170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SysDD_template_v4.2.docx</a:t>
            </a:r>
          </a:p>
          <a:p>
            <a:pPr marL="169543" indent="-169543" defTabSz="406908">
              <a:spcBef>
                <a:spcPts val="500"/>
              </a:spcBef>
              <a:buSzPct val="100000"/>
              <a:buFont typeface="Arial"/>
              <a:buChar char="•"/>
              <a:defRPr sz="170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SD_template v4.2.docx</a:t>
            </a:r>
          </a:p>
          <a:p>
            <a:pPr marL="169543" indent="-169543" defTabSz="406908">
              <a:spcBef>
                <a:spcPts val="500"/>
              </a:spcBef>
              <a:buSzPct val="100000"/>
              <a:buFont typeface="Arial"/>
              <a:buChar char="•"/>
              <a:defRPr sz="170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IDD_template v4.2.docx (now includes CP and SP)</a:t>
            </a:r>
          </a:p>
          <a:p>
            <a:pPr marL="169543" indent="-169543" defTabSz="406908">
              <a:spcBef>
                <a:spcPts val="500"/>
              </a:spcBef>
              <a:buSzPct val="100000"/>
              <a:buFont typeface="Arial"/>
              <a:buChar char="•"/>
              <a:defRPr sz="170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Latex templates are also available</a:t>
            </a:r>
          </a:p>
          <a:p>
            <a:pPr marL="169543" indent="-169543" defTabSz="406908">
              <a:spcBef>
                <a:spcPts val="500"/>
              </a:spcBef>
              <a:buSzPct val="100000"/>
              <a:buFont typeface="Arial"/>
              <a:buChar char="•"/>
              <a:defRPr sz="170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proper documentation be generated from SysML models?</a:t>
            </a:r>
          </a:p>
          <a:p>
            <a:pPr marL="169543" indent="-169543" defTabSz="406908">
              <a:spcBef>
                <a:spcPts val="500"/>
              </a:spcBef>
              <a:buSzPct val="100000"/>
              <a:buFont typeface="Arial"/>
              <a:buChar char="•"/>
              <a:defRPr sz="170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code and correct documentation be validated/verified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mmitters and contributors"/>
          <p:cNvSpPr txBox="1"/>
          <p:nvPr>
            <p:ph type="title"/>
          </p:nvPr>
        </p:nvSpPr>
        <p:spPr>
          <a:xfrm>
            <a:off x="799889" y="612784"/>
            <a:ext cx="7444938" cy="586590"/>
          </a:xfrm>
          <a:prstGeom prst="rect">
            <a:avLst/>
          </a:prstGeom>
        </p:spPr>
        <p:txBody>
          <a:bodyPr/>
          <a:lstStyle/>
          <a:p>
            <a:pPr/>
            <a:r>
              <a:t>Committers and contributors</a:t>
            </a:r>
          </a:p>
        </p:txBody>
      </p:sp>
      <p:sp>
        <p:nvSpPr>
          <p:cNvPr id="150" name="A committer for each decided core system…"/>
          <p:cNvSpPr txBox="1"/>
          <p:nvPr>
            <p:ph type="body" idx="1"/>
          </p:nvPr>
        </p:nvSpPr>
        <p:spPr>
          <a:xfrm>
            <a:off x="799889" y="1185150"/>
            <a:ext cx="7444938" cy="4529852"/>
          </a:xfrm>
          <a:prstGeom prst="rect">
            <a:avLst/>
          </a:prstGeom>
        </p:spPr>
        <p:txBody>
          <a:bodyPr/>
          <a:lstStyle/>
          <a:p>
            <a:pPr/>
            <a:r>
              <a:t>A committer for each decided core system</a:t>
            </a:r>
          </a:p>
          <a:p>
            <a:pPr lvl="1" marL="0" indent="457199">
              <a:buSzTx/>
              <a:buNone/>
            </a:pPr>
            <a:r>
              <a:t>Multiple contributors is desired</a:t>
            </a:r>
          </a:p>
          <a:p>
            <a:pPr/>
          </a:p>
          <a:p>
            <a:pPr/>
            <a:r>
              <a:t>Committers meetings</a:t>
            </a:r>
          </a:p>
          <a:p>
            <a:pPr lvl="1" marL="0" indent="457199">
              <a:buSzTx/>
              <a:buNone/>
            </a:pPr>
            <a:r>
              <a:t>Organised by Jerker and Pal</a:t>
            </a:r>
          </a:p>
          <a:p>
            <a:pPr lvl="1" marL="0" indent="457199">
              <a:buSzTx/>
              <a:buNone/>
            </a:pPr>
          </a:p>
          <a:p>
            <a:pPr/>
            <a:r>
              <a:t>Contributors meetings - Eclipse Arrowhead bi-weekly </a:t>
            </a:r>
          </a:p>
          <a:p>
            <a:pPr lvl="1" marL="0" indent="457199">
              <a:buSzTx/>
              <a:buNone/>
            </a:pPr>
            <a:r>
              <a:t>Organised by Jerker and Pal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admap for GitHub.com/eclipse/arrowhead-f repos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>
            <a:lvl1pPr defTabSz="342900">
              <a:defRPr sz="2700"/>
            </a:lvl1pPr>
          </a:lstStyle>
          <a:p>
            <a:pPr/>
            <a:r>
              <a:t>Roadmap for GitHub.com/eclipse/arrowhead-f repos</a:t>
            </a:r>
          </a:p>
        </p:txBody>
      </p:sp>
      <p:sp>
        <p:nvSpPr>
          <p:cNvPr id="153" name="One repo per core system, libs, installation, architecture, tools?…"/>
          <p:cNvSpPr txBox="1"/>
          <p:nvPr>
            <p:ph type="body" idx="1"/>
          </p:nvPr>
        </p:nvSpPr>
        <p:spPr>
          <a:xfrm>
            <a:off x="799889" y="1185150"/>
            <a:ext cx="7444938" cy="4529852"/>
          </a:xfrm>
          <a:prstGeom prst="rect">
            <a:avLst/>
          </a:prstGeom>
        </p:spPr>
        <p:txBody>
          <a:bodyPr/>
          <a:lstStyle/>
          <a:p>
            <a:pPr marL="238776" indent="-238776" defTabSz="406908">
              <a:spcBef>
                <a:spcPts val="300"/>
              </a:spcBef>
              <a:defRPr sz="1700"/>
            </a:pPr>
            <a:r>
              <a:t>One repo per core system, libs, installation, architecture, tools?</a:t>
            </a:r>
          </a:p>
          <a:p>
            <a:pPr lvl="1" marL="0" indent="406906" defTabSz="406908">
              <a:spcBef>
                <a:spcPts val="300"/>
              </a:spcBef>
              <a:buSzTx/>
              <a:buNone/>
              <a:defRPr sz="1700"/>
            </a:pPr>
            <a:r>
              <a:t>Architecture - Generic SoSDD, pdf, MarkDown</a:t>
            </a:r>
          </a:p>
          <a:p>
            <a:pPr lvl="2" marL="0" indent="813814" defTabSz="406908">
              <a:spcBef>
                <a:spcPts val="300"/>
              </a:spcBef>
              <a:buSzTx/>
              <a:buNone/>
              <a:defRPr sz="1700"/>
            </a:pPr>
            <a:r>
              <a:t>SysML models</a:t>
            </a:r>
            <a:br/>
          </a:p>
          <a:p>
            <a:pPr lvl="1" marL="0" indent="406906" defTabSz="406908">
              <a:spcBef>
                <a:spcPts val="300"/>
              </a:spcBef>
              <a:buSzTx/>
              <a:buNone/>
              <a:defRPr sz="1700"/>
            </a:pPr>
            <a:r>
              <a:t>Reference-implementation</a:t>
            </a:r>
          </a:p>
          <a:p>
            <a:pPr lvl="1" marL="0" indent="406906" defTabSz="406908">
              <a:spcBef>
                <a:spcPts val="300"/>
              </a:spcBef>
              <a:buSzTx/>
              <a:buNone/>
              <a:defRPr sz="1700"/>
            </a:pPr>
            <a:r>
              <a:t>.</a:t>
            </a:r>
          </a:p>
          <a:p>
            <a:pPr lvl="1" marL="0" indent="406906" defTabSz="406908">
              <a:spcBef>
                <a:spcPts val="300"/>
              </a:spcBef>
              <a:buSzTx/>
              <a:buNone/>
              <a:defRPr sz="1700"/>
            </a:pPr>
            <a:r>
              <a:t>Arrowhead-core-Java</a:t>
            </a:r>
          </a:p>
          <a:p>
            <a:pPr lvl="1" marL="0" indent="406906" defTabSz="406908">
              <a:spcBef>
                <a:spcPts val="300"/>
              </a:spcBef>
              <a:buSzTx/>
              <a:buNone/>
              <a:defRPr sz="1700"/>
            </a:pPr>
            <a:r>
              <a:t>.</a:t>
            </a:r>
          </a:p>
          <a:p>
            <a:pPr lvl="1" marL="0" indent="406906" defTabSz="406908">
              <a:spcBef>
                <a:spcPts val="300"/>
              </a:spcBef>
              <a:buSzTx/>
              <a:buNone/>
              <a:defRPr sz="1700"/>
            </a:pPr>
            <a:r>
              <a:t>.</a:t>
            </a:r>
          </a:p>
          <a:p>
            <a:pPr lvl="1" marL="0" indent="406906" defTabSz="406908">
              <a:spcBef>
                <a:spcPts val="300"/>
              </a:spcBef>
              <a:buSzTx/>
              <a:buNone/>
              <a:defRPr sz="1700"/>
            </a:pPr>
            <a:r>
              <a:t>Documentation style as of ContractProxy_Java  - May be used as role model for each repo?</a:t>
            </a:r>
          </a:p>
          <a:p>
            <a:pPr lvl="1" marL="0" indent="406906" defTabSz="406908">
              <a:spcBef>
                <a:spcPts val="300"/>
              </a:spcBef>
              <a:buSzTx/>
              <a:buNone/>
              <a:defRPr sz="1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https://github.com/arrowhead-f/arrowhead-contract-proxy</a:t>
            </a:r>
          </a:p>
          <a:p>
            <a:pPr lvl="1" marL="0" indent="406906" defTabSz="406908">
              <a:spcBef>
                <a:spcPts val="300"/>
              </a:spcBef>
              <a:buSzTx/>
              <a:buNone/>
              <a:defRPr sz="1700"/>
            </a:pPr>
            <a:r>
              <a:t>.</a:t>
            </a:r>
          </a:p>
          <a:p>
            <a:pPr lvl="1" marL="0" indent="406906" defTabSz="406908">
              <a:spcBef>
                <a:spcPts val="300"/>
              </a:spcBef>
              <a:buSzTx/>
              <a:buNone/>
              <a:defRPr sz="1700"/>
            </a:pP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admap vs bug fixing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Roadmap vs bug fixing</a:t>
            </a:r>
          </a:p>
        </p:txBody>
      </p:sp>
      <p:sp>
        <p:nvSpPr>
          <p:cNvPr id="102" name="Bug fixing…"/>
          <p:cNvSpPr txBox="1"/>
          <p:nvPr>
            <p:ph type="body" idx="1"/>
          </p:nvPr>
        </p:nvSpPr>
        <p:spPr>
          <a:xfrm>
            <a:off x="799889" y="1185150"/>
            <a:ext cx="7444938" cy="4529852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Bug fixing</a:t>
            </a:r>
          </a:p>
          <a:p>
            <a:pPr lvl="1" marL="581525" indent="-200525"/>
            <a:r>
              <a:t>Updating released system to fulfil current documentation</a:t>
            </a:r>
          </a:p>
          <a:p>
            <a:pPr lvl="1" marL="581525" indent="-200525"/>
          </a:p>
          <a:p>
            <a:pPr marL="200526" indent="-200526">
              <a:buSzPct val="100000"/>
              <a:buChar char="•"/>
            </a:pPr>
            <a:r>
              <a:t>Roadmap</a:t>
            </a:r>
          </a:p>
          <a:p>
            <a:pPr lvl="1" marL="581525" indent="-200525"/>
            <a:r>
              <a:t>Any enhancements over existing documentation regarding:</a:t>
            </a:r>
          </a:p>
          <a:p>
            <a:pPr lvl="2" marL="962526" indent="-200525"/>
            <a:r>
              <a:t>Architecture</a:t>
            </a:r>
          </a:p>
          <a:p>
            <a:pPr lvl="2" marL="962526" indent="-200525"/>
            <a:r>
              <a:t>Released  core systems</a:t>
            </a:r>
          </a:p>
          <a:p>
            <a:pPr lvl="2" marL="962526" indent="-200525"/>
            <a:r>
              <a:t>Addition of new core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I/CD process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/>
          <a:p>
            <a:pPr lvl="1"/>
            <a:r>
              <a:t>CI/CD process</a:t>
            </a:r>
          </a:p>
        </p:txBody>
      </p:sp>
      <p:sp>
        <p:nvSpPr>
          <p:cNvPr id="156" name="Pull request…"/>
          <p:cNvSpPr txBox="1"/>
          <p:nvPr>
            <p:ph type="body" idx="1"/>
          </p:nvPr>
        </p:nvSpPr>
        <p:spPr>
          <a:xfrm>
            <a:off x="799889" y="1185150"/>
            <a:ext cx="7444938" cy="4529852"/>
          </a:xfrm>
          <a:prstGeom prst="rect">
            <a:avLst/>
          </a:prstGeom>
        </p:spPr>
        <p:txBody>
          <a:bodyPr/>
          <a:lstStyle/>
          <a:p>
            <a:pPr marL="257556" indent="-257556" defTabSz="438911">
              <a:spcBef>
                <a:spcPts val="300"/>
              </a:spcBef>
              <a:defRPr sz="1900"/>
            </a:pPr>
            <a:r>
              <a:t>Pull request </a:t>
            </a:r>
          </a:p>
          <a:p>
            <a:pPr lvl="1" marL="0" indent="438911" defTabSz="438911">
              <a:spcBef>
                <a:spcPts val="300"/>
              </a:spcBef>
              <a:buSzTx/>
              <a:buNone/>
              <a:defRPr sz="1900"/>
            </a:pPr>
            <a:r>
              <a:t>Checklist</a:t>
            </a:r>
          </a:p>
          <a:p>
            <a:pPr lvl="1" marL="0" indent="438911" defTabSz="438911">
              <a:spcBef>
                <a:spcPts val="300"/>
              </a:spcBef>
              <a:buSzTx/>
              <a:buNone/>
              <a:defRPr sz="1900"/>
            </a:pPr>
          </a:p>
          <a:p>
            <a:pPr marL="257556" indent="-257556" defTabSz="438911">
              <a:spcBef>
                <a:spcPts val="300"/>
              </a:spcBef>
              <a:defRPr sz="1900"/>
            </a:pPr>
            <a:r>
              <a:t>Release checklist</a:t>
            </a:r>
          </a:p>
          <a:p>
            <a:pPr lvl="1" marL="0" indent="438911" defTabSz="438911">
              <a:spcBef>
                <a:spcPts val="300"/>
              </a:spcBef>
              <a:buSzTx/>
              <a:buNone/>
              <a:defRPr sz="1900"/>
            </a:pPr>
            <a:r>
              <a:t>Code integration</a:t>
            </a:r>
          </a:p>
          <a:p>
            <a:pPr lvl="1" marL="0" indent="438911" defTabSz="438911">
              <a:spcBef>
                <a:spcPts val="300"/>
              </a:spcBef>
              <a:buSzTx/>
              <a:buNone/>
              <a:defRPr sz="1900"/>
            </a:pPr>
            <a:r>
              <a:t>Code checking</a:t>
            </a:r>
          </a:p>
          <a:p>
            <a:pPr marL="257556" indent="-257556" defTabSz="438911">
              <a:spcBef>
                <a:spcPts val="300"/>
              </a:spcBef>
              <a:defRPr sz="1900"/>
            </a:pPr>
          </a:p>
          <a:p>
            <a:pPr lvl="1" marL="0" indent="438911" defTabSz="438911">
              <a:spcBef>
                <a:spcPts val="300"/>
              </a:spcBef>
              <a:buSzTx/>
              <a:buNone/>
              <a:defRPr sz="1900"/>
            </a:pPr>
            <a:r>
              <a:t>Add</a:t>
            </a:r>
          </a:p>
          <a:p>
            <a:pPr lvl="2" marL="0" indent="877822" defTabSz="438911">
              <a:spcBef>
                <a:spcPts val="300"/>
              </a:spcBef>
              <a:buSzTx/>
              <a:buNone/>
              <a:defRPr sz="1900"/>
            </a:pPr>
            <a:r>
              <a:t>Integration to other core systems</a:t>
            </a:r>
          </a:p>
          <a:p>
            <a:pPr lvl="2" marL="0" indent="877822" defTabSz="438911">
              <a:spcBef>
                <a:spcPts val="300"/>
              </a:spcBef>
              <a:buSzTx/>
              <a:buNone/>
              <a:defRPr sz="1900"/>
            </a:pPr>
            <a:r>
              <a:t>Eclipse IPR checking</a:t>
            </a:r>
          </a:p>
          <a:p>
            <a:pPr lvl="2" marL="0" indent="877822" defTabSz="438911">
              <a:spcBef>
                <a:spcPts val="300"/>
              </a:spcBef>
              <a:buSzTx/>
              <a:buNone/>
              <a:defRPr sz="1900"/>
            </a:pPr>
            <a:r>
              <a:t>Document checking</a:t>
            </a:r>
          </a:p>
          <a:p>
            <a:pPr lvl="2" marL="0" indent="877822" defTabSz="438911">
              <a:spcBef>
                <a:spcPts val="300"/>
              </a:spcBef>
              <a:buSzTx/>
              <a:buNone/>
              <a:defRPr sz="1900"/>
            </a:pPr>
            <a:r>
              <a:t>SysML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ackages availability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Packages availability</a:t>
            </a:r>
          </a:p>
        </p:txBody>
      </p:sp>
      <p:sp>
        <p:nvSpPr>
          <p:cNvPr id="159" name="Packages for various platforms will be made available at:…"/>
          <p:cNvSpPr txBox="1"/>
          <p:nvPr>
            <p:ph type="body" idx="1"/>
          </p:nvPr>
        </p:nvSpPr>
        <p:spPr>
          <a:xfrm>
            <a:off x="799889" y="1185150"/>
            <a:ext cx="7444938" cy="4529852"/>
          </a:xfrm>
          <a:prstGeom prst="rect">
            <a:avLst/>
          </a:prstGeom>
        </p:spPr>
        <p:txBody>
          <a:bodyPr/>
          <a:lstStyle/>
          <a:p>
            <a:pPr/>
            <a:r>
              <a:t>Packages for various platforms will be made available at: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http://www.arrowhead.eu/eclipse-arrowhead/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http://www.github.com/eclispe-arrowhead/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admap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Roadmap</a:t>
            </a:r>
          </a:p>
        </p:txBody>
      </p:sp>
      <p:sp>
        <p:nvSpPr>
          <p:cNvPr id="105" name="Current architecture definition and architecture fundamentals…"/>
          <p:cNvSpPr txBox="1"/>
          <p:nvPr>
            <p:ph type="body" idx="1"/>
          </p:nvPr>
        </p:nvSpPr>
        <p:spPr>
          <a:xfrm>
            <a:off x="799889" y="1185150"/>
            <a:ext cx="7444938" cy="4529852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Current architecture definition and architecture fundamentals</a:t>
            </a:r>
          </a:p>
          <a:p>
            <a:pPr marL="200526" indent="-200526">
              <a:buSzPct val="100000"/>
              <a:buChar char="•"/>
            </a:pPr>
            <a:r>
              <a:t>Current definition of released core systems</a:t>
            </a:r>
          </a:p>
          <a:p>
            <a:pPr marL="200526" indent="-200526">
              <a:buSzPct val="100000"/>
              <a:buChar char="•"/>
            </a:pPr>
          </a:p>
          <a:p>
            <a:pPr marL="200526" indent="-200526">
              <a:buSzPct val="100000"/>
              <a:buChar char="•"/>
            </a:pPr>
            <a:r>
              <a:t>Core system in development</a:t>
            </a:r>
          </a:p>
          <a:p>
            <a:pPr lvl="1" marL="581525" indent="-200525"/>
            <a:r>
              <a:t>Beta - Release candidates (1-6 months from release) </a:t>
            </a:r>
          </a:p>
          <a:p>
            <a:pPr lvl="1" marL="581525" indent="-200525"/>
            <a:r>
              <a:t>Alpha - Prototypes (earlier stages)</a:t>
            </a:r>
          </a:p>
          <a:p>
            <a:pPr lvl="1" marL="581525" indent="-200525"/>
          </a:p>
          <a:p>
            <a:pPr marL="200526" indent="-200526">
              <a:buSzPct val="100000"/>
              <a:buChar char="•"/>
            </a:pPr>
            <a:r>
              <a:t> Plans for:</a:t>
            </a:r>
          </a:p>
          <a:p>
            <a:pPr lvl="1" marL="581525" indent="-200525"/>
            <a:r>
              <a:t>Architecture enhancement v5.0</a:t>
            </a:r>
          </a:p>
          <a:p>
            <a:pPr lvl="1" marL="581525" indent="-200525"/>
            <a:r>
              <a:t>Core system improvements 4.x.y</a:t>
            </a:r>
          </a:p>
          <a:p>
            <a:pPr lvl="1" marL="581525" indent="-200525"/>
            <a:r>
              <a:t>New core systems v4.x.y, v5.x.y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Decision processes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Decision processes</a:t>
            </a:r>
          </a:p>
        </p:txBody>
      </p:sp>
      <p:sp>
        <p:nvSpPr>
          <p:cNvPr id="108" name="Release  process…"/>
          <p:cNvSpPr txBox="1"/>
          <p:nvPr>
            <p:ph type="body" idx="1"/>
          </p:nvPr>
        </p:nvSpPr>
        <p:spPr>
          <a:xfrm>
            <a:off x="799889" y="1185150"/>
            <a:ext cx="7444938" cy="4529852"/>
          </a:xfrm>
          <a:prstGeom prst="rect">
            <a:avLst/>
          </a:prstGeom>
        </p:spPr>
        <p:txBody>
          <a:bodyPr/>
          <a:lstStyle/>
          <a:p>
            <a:pPr marL="152400" indent="-152400" defTabSz="347472">
              <a:spcBef>
                <a:spcPts val="300"/>
              </a:spcBef>
              <a:buSzPct val="100000"/>
              <a:buChar char="•"/>
              <a:defRPr sz="1500"/>
            </a:pPr>
            <a:r>
              <a:t>Release  process</a:t>
            </a:r>
          </a:p>
          <a:p>
            <a:pPr lvl="1" marL="441959" indent="-152400" defTabSz="347472">
              <a:spcBef>
                <a:spcPts val="300"/>
              </a:spcBef>
              <a:defRPr sz="1500"/>
            </a:pPr>
            <a:r>
              <a:t>CI/CD</a:t>
            </a:r>
          </a:p>
          <a:p>
            <a:pPr marL="152400" indent="-152400" defTabSz="347472">
              <a:spcBef>
                <a:spcPts val="300"/>
              </a:spcBef>
              <a:buSzPct val="100000"/>
              <a:buChar char="•"/>
              <a:defRPr sz="1500"/>
            </a:pPr>
          </a:p>
          <a:p>
            <a:pPr marL="152400" indent="-152400" defTabSz="347472">
              <a:spcBef>
                <a:spcPts val="300"/>
              </a:spcBef>
              <a:buSzPct val="100000"/>
              <a:buChar char="•"/>
              <a:defRPr sz="1500"/>
            </a:pPr>
            <a:r>
              <a:t>Architecture enhancement v5.0</a:t>
            </a:r>
          </a:p>
          <a:p>
            <a:pPr lvl="1" marL="441959" indent="-152400" defTabSz="347472">
              <a:spcBef>
                <a:spcPts val="300"/>
              </a:spcBef>
              <a:defRPr sz="1500"/>
            </a:pPr>
            <a:r>
              <a:t>Based on requirements or reported issues with concrete enhancement proposal</a:t>
            </a:r>
          </a:p>
          <a:p>
            <a:pPr lvl="1" marL="441959" indent="-152400" defTabSz="347472">
              <a:spcBef>
                <a:spcPts val="300"/>
              </a:spcBef>
              <a:defRPr sz="1500"/>
            </a:pPr>
          </a:p>
          <a:p>
            <a:pPr marL="152400" indent="-152400" defTabSz="347472">
              <a:spcBef>
                <a:spcPts val="300"/>
              </a:spcBef>
              <a:buSzPct val="100000"/>
              <a:buChar char="•"/>
              <a:defRPr sz="1500"/>
            </a:pPr>
            <a:r>
              <a:t>Core system improvements 4.x.y</a:t>
            </a:r>
          </a:p>
          <a:p>
            <a:pPr lvl="1" marL="441959" indent="-152400" defTabSz="347472">
              <a:spcBef>
                <a:spcPts val="300"/>
              </a:spcBef>
              <a:defRPr sz="1500"/>
            </a:pPr>
            <a:r>
              <a:t>Based on requirements or reported issues with specific core system improvement proposal</a:t>
            </a:r>
          </a:p>
          <a:p>
            <a:pPr lvl="1" marL="441959" indent="-152400" defTabSz="347472">
              <a:spcBef>
                <a:spcPts val="300"/>
              </a:spcBef>
              <a:defRPr sz="1500"/>
            </a:pPr>
          </a:p>
          <a:p>
            <a:pPr marL="152400" indent="-152400" defTabSz="347472">
              <a:spcBef>
                <a:spcPts val="300"/>
              </a:spcBef>
              <a:buSzPct val="100000"/>
              <a:buChar char="•"/>
              <a:defRPr sz="1500"/>
            </a:pPr>
            <a:r>
              <a:t>New core systems v4.x.y, v5.x.y</a:t>
            </a:r>
          </a:p>
          <a:p>
            <a:pPr lvl="1" marL="441959" indent="-152400" defTabSz="347472">
              <a:spcBef>
                <a:spcPts val="300"/>
              </a:spcBef>
              <a:defRPr sz="1500"/>
            </a:pPr>
            <a:r>
              <a:t>Based on requirements or reported issues with specific proposal for a new core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ecision criteria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Decision criteria</a:t>
            </a:r>
          </a:p>
        </p:txBody>
      </p:sp>
      <p:sp>
        <p:nvSpPr>
          <p:cNvPr id="111" name="Release  process…"/>
          <p:cNvSpPr txBox="1"/>
          <p:nvPr>
            <p:ph type="body" idx="1"/>
          </p:nvPr>
        </p:nvSpPr>
        <p:spPr>
          <a:xfrm>
            <a:off x="799889" y="1185150"/>
            <a:ext cx="8058506" cy="4529852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Release  process</a:t>
            </a:r>
          </a:p>
          <a:p>
            <a:pPr lvl="1" marL="581525" indent="-200525"/>
            <a:r>
              <a:t>……</a:t>
            </a:r>
          </a:p>
          <a:p>
            <a:pPr marL="200526" indent="-200526">
              <a:buSzPct val="100000"/>
              <a:buChar char="•"/>
            </a:pPr>
            <a:r>
              <a:t>Architecture enhancement v5.0</a:t>
            </a:r>
          </a:p>
          <a:p>
            <a:pPr lvl="1" marL="581525" indent="-200525"/>
            <a:r>
              <a:t>Industrial application needs</a:t>
            </a:r>
          </a:p>
          <a:p>
            <a:pPr lvl="1" marL="581525" indent="-200525"/>
            <a:r>
              <a:t>Necessary for existing core systems</a:t>
            </a:r>
          </a:p>
          <a:p>
            <a:pPr lvl="1" marL="581525" indent="-200525"/>
            <a:r>
              <a:t>Enhancing the scope of Eclipse Arrowhead</a:t>
            </a:r>
          </a:p>
          <a:p>
            <a:pPr marL="200526" indent="-200526">
              <a:buSzPct val="100000"/>
              <a:buChar char="•"/>
            </a:pPr>
            <a:r>
              <a:t>Core system improvements 4.x.y, 5.x.y</a:t>
            </a:r>
          </a:p>
          <a:p>
            <a:pPr lvl="1" marL="581525" indent="-200525"/>
            <a:r>
              <a:t>Contribution to fulfilment of the Eclipse Arrowhead architecture vA.x.y</a:t>
            </a:r>
          </a:p>
          <a:p>
            <a:pPr marL="200526" indent="-200526">
              <a:buSzPct val="100000"/>
              <a:buChar char="•"/>
            </a:pPr>
            <a:r>
              <a:t>New core systems v4.x.y, v5.x.y</a:t>
            </a:r>
          </a:p>
          <a:p>
            <a:pPr lvl="1" marL="581525" indent="-200525"/>
            <a:r>
              <a:t>Contribution to fulfilment of the Eclipse Arrowhead architecture vA.x.y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ecision committee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Decision committee</a:t>
            </a:r>
          </a:p>
        </p:txBody>
      </p:sp>
      <p:sp>
        <p:nvSpPr>
          <p:cNvPr id="114" name="Members and perspective…"/>
          <p:cNvSpPr txBox="1"/>
          <p:nvPr>
            <p:ph type="body" idx="1"/>
          </p:nvPr>
        </p:nvSpPr>
        <p:spPr>
          <a:xfrm>
            <a:off x="799889" y="1185150"/>
            <a:ext cx="7444938" cy="4529852"/>
          </a:xfrm>
          <a:prstGeom prst="rect">
            <a:avLst/>
          </a:prstGeom>
        </p:spPr>
        <p:txBody>
          <a:bodyPr/>
          <a:lstStyle/>
          <a:p>
            <a:pPr/>
            <a:r>
              <a:t>Members and perspective</a:t>
            </a:r>
          </a:p>
          <a:p>
            <a:pPr lvl="1" marL="0" indent="457199">
              <a:buSzTx/>
              <a:buNone/>
            </a:pPr>
            <a:r>
              <a:t>Pal Varga, Implementation</a:t>
            </a:r>
          </a:p>
          <a:p>
            <a:pPr lvl="1" marL="0" indent="457199">
              <a:buSzTx/>
              <a:buNone/>
            </a:pPr>
            <a:r>
              <a:t>Jerker Delsing, Architecture</a:t>
            </a:r>
          </a:p>
          <a:p>
            <a:pPr lvl="1" marL="0" indent="457199">
              <a:buSzTx/>
              <a:buNone/>
            </a:pPr>
            <a:r>
              <a:t>Johannes Kristen/Laurenti Barna/Per Olofsson, Requirements owner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admap committee mettings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Roadmap committee mettings</a:t>
            </a:r>
          </a:p>
        </p:txBody>
      </p:sp>
      <p:sp>
        <p:nvSpPr>
          <p:cNvPr id="117" name="Frequency: three-weekly…"/>
          <p:cNvSpPr txBox="1"/>
          <p:nvPr>
            <p:ph type="body" idx="1"/>
          </p:nvPr>
        </p:nvSpPr>
        <p:spPr>
          <a:xfrm>
            <a:off x="799889" y="1185150"/>
            <a:ext cx="7444938" cy="4529852"/>
          </a:xfrm>
          <a:prstGeom prst="rect">
            <a:avLst/>
          </a:prstGeom>
        </p:spPr>
        <p:txBody>
          <a:bodyPr/>
          <a:lstStyle/>
          <a:p>
            <a:pPr/>
            <a:r>
              <a:t>Frequency: three-weekly</a:t>
            </a:r>
          </a:p>
          <a:p>
            <a:pPr/>
            <a:r>
              <a:t>Type: Mail, telco, F2F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admap communication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Roadmap communication</a:t>
            </a:r>
          </a:p>
        </p:txBody>
      </p:sp>
      <p:sp>
        <p:nvSpPr>
          <p:cNvPr id="120" name="Top level headline at…"/>
          <p:cNvSpPr txBox="1"/>
          <p:nvPr>
            <p:ph type="body" idx="1"/>
          </p:nvPr>
        </p:nvSpPr>
        <p:spPr>
          <a:xfrm>
            <a:off x="799889" y="1185150"/>
            <a:ext cx="7444938" cy="4529852"/>
          </a:xfrm>
          <a:prstGeom prst="rect">
            <a:avLst/>
          </a:prstGeom>
        </p:spPr>
        <p:txBody>
          <a:bodyPr/>
          <a:lstStyle/>
          <a:p>
            <a:pPr/>
            <a:r>
              <a:t>Top level headline at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www.arrowhead.eu/eclipse-arrowhead</a:t>
            </a:r>
          </a:p>
          <a:p>
            <a:pPr/>
          </a:p>
          <a:p>
            <a:pPr/>
            <a:r>
              <a:t>Link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eclipse.org/arrowhead</a:t>
            </a:r>
          </a:p>
          <a:p>
            <a:pPr/>
          </a:p>
          <a:p>
            <a:pPr/>
            <a:r>
              <a:t>News to relevant EU projects</a:t>
            </a:r>
          </a:p>
          <a:p>
            <a:pPr/>
            <a:r>
              <a:t>Twitter</a:t>
            </a:r>
          </a:p>
          <a:p>
            <a:pPr/>
            <a:r>
              <a:t>LinkedIN</a:t>
            </a:r>
          </a:p>
          <a:p>
            <a:pPr/>
            <a:r>
              <a:t>Youtube</a:t>
            </a:r>
          </a:p>
          <a:p>
            <a:pPr/>
            <a:r>
              <a:t>ResearchGate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admap availability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Roadmap availability</a:t>
            </a:r>
          </a:p>
        </p:txBody>
      </p:sp>
      <p:sp>
        <p:nvSpPr>
          <p:cNvPr id="123" name="github.com/eclipse-arrowhead/roadmap…"/>
          <p:cNvSpPr txBox="1"/>
          <p:nvPr>
            <p:ph type="body" idx="1"/>
          </p:nvPr>
        </p:nvSpPr>
        <p:spPr>
          <a:xfrm>
            <a:off x="799889" y="1185150"/>
            <a:ext cx="7444938" cy="4529852"/>
          </a:xfrm>
          <a:prstGeom prst="rect">
            <a:avLst/>
          </a:prstGeom>
        </p:spPr>
        <p:txBody>
          <a:bodyPr/>
          <a:lstStyle/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github.com</a:t>
            </a:r>
            <a:r>
              <a:rPr u="none">
                <a:solidFill>
                  <a:srgbClr val="000000"/>
                </a:solidFill>
                <a:uFillTx/>
              </a:rPr>
              <a:t>/eclipse-arrowhead/roadmap</a:t>
            </a:r>
            <a:endParaRPr u="none">
              <a:solidFill>
                <a:srgbClr val="000000"/>
              </a:solidFill>
              <a:uFillTx/>
            </a:endParaRPr>
          </a:p>
          <a:p>
            <a:pPr/>
            <a:r>
              <a:t>and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eclipse.org</a:t>
            </a:r>
            <a:r>
              <a:rPr u="none">
                <a:solidFill>
                  <a:srgbClr val="000000"/>
                </a:solidFill>
                <a:uFillTx/>
              </a:rPr>
              <a:t>/</a:t>
            </a:r>
            <a:endParaRPr u="none">
              <a:solidFill>
                <a:srgbClr val="000000"/>
              </a:solidFill>
              <a:uFillTx/>
            </a:endParaRPr>
          </a:p>
          <a:p>
            <a:pPr/>
            <a:r>
              <a:t>and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www.arrowhead.eu/eclipse-arrowhead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