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6" name="Shape 9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ww.arrowhead.eu"/>
          <p:cNvSpPr txBox="1"/>
          <p:nvPr/>
        </p:nvSpPr>
        <p:spPr>
          <a:xfrm>
            <a:off x="374547" y="5168258"/>
            <a:ext cx="3966631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pic>
        <p:nvPicPr>
          <p:cNvPr id="23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2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half" idx="1"/>
          </p:nvPr>
        </p:nvSpPr>
        <p:spPr>
          <a:xfrm>
            <a:off x="799889" y="1185151"/>
            <a:ext cx="3645240" cy="45298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1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1"/>
            <a:ext cx="9144793" cy="5730740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www.arrowhead.eu"/>
          <p:cNvSpPr txBox="1"/>
          <p:nvPr/>
        </p:nvSpPr>
        <p:spPr>
          <a:xfrm>
            <a:off x="374547" y="5168258"/>
            <a:ext cx="3966631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35" name="Title Text"/>
          <p:cNvSpPr txBox="1"/>
          <p:nvPr>
            <p:ph type="title"/>
          </p:nvPr>
        </p:nvSpPr>
        <p:spPr>
          <a:xfrm>
            <a:off x="799889" y="916071"/>
            <a:ext cx="7444938" cy="586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2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1"/>
            <a:ext cx="9144793" cy="573074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www.arrowhead.eu"/>
          <p:cNvSpPr txBox="1"/>
          <p:nvPr/>
        </p:nvSpPr>
        <p:spPr>
          <a:xfrm>
            <a:off x="374547" y="5168258"/>
            <a:ext cx="3966631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46" name="Title Text"/>
          <p:cNvSpPr txBox="1"/>
          <p:nvPr>
            <p:ph type="title"/>
          </p:nvPr>
        </p:nvSpPr>
        <p:spPr>
          <a:xfrm>
            <a:off x="799889" y="916071"/>
            <a:ext cx="7444938" cy="586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owhead_3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95" y="-10919"/>
            <a:ext cx="9156990" cy="5736837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www.arrowhead.eu"/>
          <p:cNvSpPr txBox="1"/>
          <p:nvPr/>
        </p:nvSpPr>
        <p:spPr>
          <a:xfrm>
            <a:off x="374547" y="5168258"/>
            <a:ext cx="3966631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799889" y="916071"/>
            <a:ext cx="7444938" cy="58658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3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Bildobjekt 1" descr="Bildobjekt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95" y="-10919"/>
            <a:ext cx="9156990" cy="5736837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Title Text"/>
          <p:cNvSpPr txBox="1"/>
          <p:nvPr>
            <p:ph type="title"/>
          </p:nvPr>
        </p:nvSpPr>
        <p:spPr>
          <a:xfrm>
            <a:off x="799889" y="916071"/>
            <a:ext cx="7444938" cy="58658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8" name="Body Level One…"/>
          <p:cNvSpPr txBox="1"/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/>
          <a:lstStyle>
            <a:lvl1pPr marL="1587" indent="-1587"/>
            <a:lvl4pPr marL="1698169" indent="-32656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xfrm>
            <a:off x="8708977" y="197587"/>
            <a:ext cx="232873" cy="22850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/>
          <p:nvPr>
            <p:ph type="title"/>
          </p:nvPr>
        </p:nvSpPr>
        <p:spPr>
          <a:xfrm>
            <a:off x="1333500" y="1775354"/>
            <a:ext cx="6477000" cy="1225024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FFFFFF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8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6399" y="4517999"/>
            <a:ext cx="1004729" cy="986402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Text"/>
          <p:cNvSpPr txBox="1"/>
          <p:nvPr>
            <p:ph type="title"/>
          </p:nvPr>
        </p:nvSpPr>
        <p:spPr>
          <a:xfrm>
            <a:off x="1333500" y="1775354"/>
            <a:ext cx="6477000" cy="1225024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/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888888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8" name="Bildobjekt 4" descr="Bildobjekt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2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ww.arrowhead.eu"/>
          <p:cNvSpPr txBox="1"/>
          <p:nvPr/>
        </p:nvSpPr>
        <p:spPr>
          <a:xfrm>
            <a:off x="-19588" y="5549241"/>
            <a:ext cx="3966630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pic>
        <p:nvPicPr>
          <p:cNvPr id="3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2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/>
          <p:nvPr>
            <p:ph type="title"/>
          </p:nvPr>
        </p:nvSpPr>
        <p:spPr>
          <a:xfrm>
            <a:off x="799889" y="598565"/>
            <a:ext cx="7444938" cy="58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799889" y="1185151"/>
            <a:ext cx="7444938" cy="4071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708976" y="197587"/>
            <a:ext cx="232873" cy="22850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68288" marR="0" indent="-26828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69" marR="0" indent="-326569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146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9718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290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886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rrowhead.eu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Eclipse Arrowhead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Eclipse Arrowhead</a:t>
            </a:r>
          </a:p>
          <a:p>
            <a:pPr/>
            <a:r>
              <a:t>Roadmap WG</a:t>
            </a:r>
          </a:p>
        </p:txBody>
      </p:sp>
      <p:sp>
        <p:nvSpPr>
          <p:cNvPr id="99" name="Agenda 210428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210509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genda"/>
          <p:cNvSpPr txBox="1"/>
          <p:nvPr>
            <p:ph type="title"/>
          </p:nvPr>
        </p:nvSpPr>
        <p:spPr>
          <a:xfrm>
            <a:off x="785624" y="235415"/>
            <a:ext cx="7444938" cy="586589"/>
          </a:xfrm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02" name="EclipseCon - talk proposals - https://www.eclipsecon.org/2021…"/>
          <p:cNvSpPr txBox="1"/>
          <p:nvPr>
            <p:ph type="body" idx="1"/>
          </p:nvPr>
        </p:nvSpPr>
        <p:spPr>
          <a:xfrm>
            <a:off x="780025" y="893151"/>
            <a:ext cx="8096823" cy="4390114"/>
          </a:xfrm>
          <a:prstGeom prst="rect">
            <a:avLst/>
          </a:prstGeom>
        </p:spPr>
        <p:txBody>
          <a:bodyPr numCol="2" spcCol="404840"/>
          <a:lstStyle/>
          <a:p>
            <a:pPr marL="125769" indent="-125769" defTabSz="215066">
              <a:spcBef>
                <a:spcPts val="100"/>
              </a:spcBef>
              <a:buSzPct val="100000"/>
              <a:buAutoNum type="arabicPeriod" startAt="1"/>
              <a:defRPr sz="924"/>
            </a:pPr>
            <a:r>
              <a:t>EclipseCon - talk proposals - https://www.eclipsecon.org/2021</a:t>
            </a:r>
          </a:p>
          <a:p>
            <a:pPr marL="125769" indent="-125769" defTabSz="215066">
              <a:spcBef>
                <a:spcPts val="100"/>
              </a:spcBef>
              <a:buSzPct val="100000"/>
              <a:buAutoNum type="arabicPeriod" startAt="1"/>
              <a:defRPr sz="924"/>
            </a:pPr>
            <a:r>
              <a:t>v4.4.0 release - what can be released now?</a:t>
            </a:r>
          </a:p>
          <a:p>
            <a:pPr lvl="1" marL="364733" indent="-125769" defTabSz="215066">
              <a:spcBef>
                <a:spcPts val="100"/>
              </a:spcBef>
              <a:buAutoNum type="arabicPeriod" startAt="1"/>
              <a:defRPr sz="924"/>
            </a:pPr>
            <a:r>
              <a:rPr>
                <a:solidFill>
                  <a:srgbClr val="FF2600"/>
                </a:solidFill>
              </a:rPr>
              <a:t>PDE, Configuration,</a:t>
            </a:r>
            <a:r>
              <a:t> HawkBit, </a:t>
            </a:r>
            <a:r>
              <a:rPr>
                <a:solidFill>
                  <a:srgbClr val="FF2600"/>
                </a:solidFill>
              </a:rPr>
              <a:t>Resolved issues from v4.3.0, SysML, QoSMonitor, </a:t>
            </a:r>
            <a:r>
              <a:t>SecurityComplicane, </a:t>
            </a:r>
            <a:r>
              <a:rPr>
                <a:solidFill>
                  <a:srgbClr val="FF2600"/>
                </a:solidFill>
              </a:rPr>
              <a:t>Targeted release day July 15.</a:t>
            </a:r>
          </a:p>
          <a:p>
            <a:pPr marL="125769" indent="-125769" defTabSz="215066">
              <a:spcBef>
                <a:spcPts val="100"/>
              </a:spcBef>
              <a:buSzPct val="100000"/>
              <a:buAutoNum type="arabicPeriod" startAt="1"/>
              <a:defRPr sz="924"/>
            </a:pPr>
            <a:r>
              <a:t>Documentation</a:t>
            </a:r>
          </a:p>
          <a:p>
            <a:pPr lvl="1" marL="364733" indent="-125769" defTabSz="215066">
              <a:spcBef>
                <a:spcPts val="100"/>
              </a:spcBef>
              <a:buAutoNum type="arabicPeriod" startAt="1"/>
              <a:defRPr sz="924"/>
            </a:pPr>
            <a:r>
              <a:t>Why, what and to whom - Jerker</a:t>
            </a:r>
          </a:p>
          <a:p>
            <a:pPr lvl="1" marL="364733" indent="-125769" defTabSz="215066">
              <a:spcBef>
                <a:spcPts val="100"/>
              </a:spcBef>
              <a:buAutoNum type="arabicPeriod" startAt="1"/>
              <a:defRPr sz="924"/>
            </a:pPr>
            <a:r>
              <a:t>Core system documentation - status Szvetlin/Jerker</a:t>
            </a:r>
          </a:p>
          <a:p>
            <a:pPr lvl="1" marL="364733" indent="-125769" defTabSz="215066">
              <a:spcBef>
                <a:spcPts val="100"/>
              </a:spcBef>
              <a:buAutoNum type="arabicPeriod" startAt="1"/>
              <a:defRPr sz="924"/>
            </a:pPr>
            <a:r>
              <a:t>Adaptor, tools, and tool chains - collection of documentation and what can be released</a:t>
            </a:r>
          </a:p>
          <a:p>
            <a:pPr lvl="1" marL="364733" indent="-125769" defTabSz="215066">
              <a:spcBef>
                <a:spcPts val="100"/>
              </a:spcBef>
              <a:buAutoNum type="arabicPeriod" startAt="1"/>
              <a:defRPr sz="924"/>
            </a:pPr>
            <a:r>
              <a:t>Success stories - documentation</a:t>
            </a:r>
          </a:p>
          <a:p>
            <a:pPr lvl="1" marL="364733" indent="-125769" defTabSz="215066">
              <a:spcBef>
                <a:spcPts val="100"/>
              </a:spcBef>
              <a:buAutoNum type="arabicPeriod" startAt="1"/>
              <a:defRPr sz="924"/>
            </a:pPr>
            <a:r>
              <a:t>Training material e.g. HowTo’s, text book, wiki, … </a:t>
            </a:r>
          </a:p>
          <a:p>
            <a:pPr marL="125769" indent="-125769" defTabSz="215066">
              <a:spcBef>
                <a:spcPts val="100"/>
              </a:spcBef>
              <a:buSzPct val="100000"/>
              <a:buAutoNum type="arabicPeriod" startAt="1"/>
              <a:defRPr sz="924"/>
            </a:pPr>
            <a:r>
              <a:t>CI/CD + Jenkins server for generation of packages for different OS and HW.</a:t>
            </a:r>
          </a:p>
          <a:p>
            <a:pPr lvl="1" marL="364733" indent="-125769" defTabSz="215066">
              <a:spcBef>
                <a:spcPts val="100"/>
              </a:spcBef>
              <a:buAutoNum type="arabicPeriod" startAt="1"/>
              <a:defRPr sz="839"/>
            </a:pPr>
            <a:r>
              <a:t>Status of CI/CD and packaging process CI/CD process half way. Docker images for v4.3.0 ready tonight. News flash and links to </a:t>
            </a:r>
            <a:r>
              <a:rPr u="sng"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arrowhead.eu</a:t>
            </a:r>
            <a:r>
              <a:t> web.</a:t>
            </a:r>
          </a:p>
          <a:p>
            <a:pPr lvl="1" marL="364733" indent="-125769" defTabSz="215066">
              <a:spcBef>
                <a:spcPts val="100"/>
              </a:spcBef>
              <a:buAutoNum type="arabicPeriod" startAt="1"/>
              <a:defRPr sz="839"/>
            </a:pPr>
            <a:r>
              <a:t>packaging matrix, </a:t>
            </a:r>
            <a:r>
              <a:rPr>
                <a:solidFill>
                  <a:srgbClr val="FF2600"/>
                </a:solidFill>
              </a:rPr>
              <a:t>Szvetlin will address this in 2 weeks time</a:t>
            </a:r>
          </a:p>
          <a:p>
            <a:pPr marL="125769" indent="-125769" defTabSz="215066">
              <a:spcBef>
                <a:spcPts val="100"/>
              </a:spcBef>
              <a:buSzPct val="100000"/>
              <a:buAutoNum type="arabicPeriod" startAt="1"/>
              <a:defRPr sz="924"/>
            </a:pPr>
            <a:r>
              <a:t>Move of code from arrowhead-f to eclipse-arrowhead</a:t>
            </a:r>
            <a:br/>
            <a:r>
              <a:t>Move only IP okayed by Eclipse repositories and working with v4.3.0. Naming convention of repository names. Proposal of names and repos to move. </a:t>
            </a:r>
            <a:r>
              <a:rPr>
                <a:solidFill>
                  <a:srgbClr val="FF2600"/>
                </a:solidFill>
              </a:rPr>
              <a:t>To be moved: Libraries, application examples, Szvetlin in charge.</a:t>
            </a:r>
          </a:p>
          <a:p>
            <a:pPr marL="125769" indent="-125769" defTabSz="215066">
              <a:spcBef>
                <a:spcPts val="100"/>
              </a:spcBef>
              <a:buSzPct val="100000"/>
              <a:buAutoNum type="arabicPeriod" startAt="1"/>
              <a:defRPr sz="924"/>
            </a:pPr>
            <a:r>
              <a:t>Lowering the entry step - status reports</a:t>
            </a:r>
          </a:p>
          <a:p>
            <a:pPr lvl="1" marL="364733" indent="-125769" defTabSz="215066">
              <a:spcBef>
                <a:spcPts val="100"/>
              </a:spcBef>
              <a:buAutoNum type="arabicPeriod" startAt="1"/>
              <a:defRPr sz="839"/>
            </a:pPr>
            <a:r>
              <a:t>Gabor - VirtualBox on any environment, core systems + providers and consumers. </a:t>
            </a:r>
            <a:r>
              <a:rPr>
                <a:solidFill>
                  <a:srgbClr val="FF2600"/>
                </a:solidFill>
              </a:rPr>
              <a:t>On hold, due to time constraints.  Continued after the v4.4.0 version is released.</a:t>
            </a:r>
          </a:p>
          <a:p>
            <a:pPr lvl="1" marL="364733" indent="-125769" defTabSz="215066">
              <a:spcBef>
                <a:spcPts val="100"/>
              </a:spcBef>
              <a:buAutoNum type="arabicPeriod" startAt="1"/>
              <a:defRPr sz="839"/>
            </a:pPr>
            <a:r>
              <a:t>Emanuel - Device deamon, Local cloud deamon, Local cloud management - #3</a:t>
            </a:r>
          </a:p>
          <a:p>
            <a:pPr lvl="1" marL="364733" indent="-125769" defTabSz="215066">
              <a:spcBef>
                <a:spcPts val="100"/>
              </a:spcBef>
              <a:buAutoNum type="arabicPeriod" startAt="1"/>
              <a:defRPr sz="839"/>
            </a:pPr>
            <a:r>
              <a:t>Cristina - From models to code and deployment - </a:t>
            </a:r>
            <a:r>
              <a:rPr>
                <a:solidFill>
                  <a:srgbClr val="FF2600"/>
                </a:solidFill>
              </a:rPr>
              <a:t>Plugin to IDE and Papyrus to select Local clouds and systems you like to include, current development of producers and consumers.</a:t>
            </a:r>
            <a:r>
              <a:t> </a:t>
            </a:r>
            <a:br/>
            <a:r>
              <a:rPr>
                <a:solidFill>
                  <a:srgbClr val="FF2600"/>
                </a:solidFill>
              </a:rPr>
              <a:t>First demo at review #2 June 17. Plugins for authorisation and orchestration policies.</a:t>
            </a:r>
            <a:r>
              <a:t> </a:t>
            </a:r>
          </a:p>
          <a:p>
            <a:pPr marL="125769" indent="-125769" defTabSz="215066">
              <a:spcBef>
                <a:spcPts val="100"/>
              </a:spcBef>
              <a:buSzPct val="100000"/>
              <a:buAutoNum type="arabicPeriod" startAt="1"/>
              <a:defRPr sz="924"/>
            </a:pPr>
            <a:r>
              <a:t>Walk through current discussion points - Jerker</a:t>
            </a:r>
          </a:p>
          <a:p>
            <a:pPr marL="125769" indent="-125769" defTabSz="215066">
              <a:spcBef>
                <a:spcPts val="100"/>
              </a:spcBef>
              <a:buSzPct val="100000"/>
              <a:buAutoNum type="arabicPeriod" startAt="1"/>
              <a:defRPr sz="924"/>
            </a:pPr>
            <a:r>
              <a:t>Issue lists in GitHub - </a:t>
            </a:r>
            <a:r>
              <a:rPr>
                <a:solidFill>
                  <a:srgbClr val="FF2600"/>
                </a:solidFill>
              </a:rPr>
              <a:t>not addressed 210608 meeting</a:t>
            </a:r>
          </a:p>
          <a:p>
            <a:pPr lvl="1" marL="364733" indent="-125769" defTabSz="215066">
              <a:spcBef>
                <a:spcPts val="100"/>
              </a:spcBef>
              <a:buAutoNum type="arabicPeriod" startAt="1"/>
              <a:defRPr sz="924">
                <a:solidFill>
                  <a:schemeClr val="accent2"/>
                </a:solidFill>
              </a:defRPr>
            </a:pPr>
            <a:r>
              <a:t>#289 done not tested</a:t>
            </a:r>
          </a:p>
          <a:p>
            <a:pPr lvl="1" marL="364733" indent="-125769" defTabSz="215066">
              <a:spcBef>
                <a:spcPts val="100"/>
              </a:spcBef>
              <a:buAutoNum type="arabicPeriod" startAt="1"/>
              <a:defRPr sz="924">
                <a:solidFill>
                  <a:schemeClr val="accent2"/>
                </a:solidFill>
              </a:defRPr>
            </a:pPr>
            <a:r>
              <a:t>#295 issue for Pablo</a:t>
            </a:r>
          </a:p>
          <a:p>
            <a:pPr lvl="1" marL="364733" indent="-125769" defTabSz="215066">
              <a:spcBef>
                <a:spcPts val="100"/>
              </a:spcBef>
              <a:buAutoNum type="arabicPeriod" startAt="1"/>
              <a:defRPr sz="924">
                <a:solidFill>
                  <a:schemeClr val="accent2"/>
                </a:solidFill>
              </a:defRPr>
            </a:pPr>
            <a:r>
              <a:t>#285 Vill be resolved by tomorrow.</a:t>
            </a:r>
          </a:p>
          <a:p>
            <a:pPr lvl="1" marL="364733" indent="-125769" defTabSz="215066">
              <a:spcBef>
                <a:spcPts val="100"/>
              </a:spcBef>
              <a:buAutoNum type="arabicPeriod" startAt="1"/>
              <a:defRPr sz="924">
                <a:solidFill>
                  <a:schemeClr val="accent2"/>
                </a:solidFill>
              </a:defRPr>
            </a:pPr>
            <a:r>
              <a:t>#282, solved</a:t>
            </a:r>
          </a:p>
          <a:p>
            <a:pPr lvl="1" marL="364733" indent="-125769" defTabSz="215066">
              <a:spcBef>
                <a:spcPts val="100"/>
              </a:spcBef>
              <a:buAutoNum type="arabicPeriod" startAt="1"/>
              <a:defRPr sz="924">
                <a:solidFill>
                  <a:schemeClr val="accent2"/>
                </a:solidFill>
              </a:defRPr>
            </a:pPr>
            <a:r>
              <a:t>#281 to be addressed by Szvetlin</a:t>
            </a:r>
          </a:p>
          <a:p>
            <a:pPr lvl="1" marL="364733" indent="-125769" defTabSz="215066">
              <a:spcBef>
                <a:spcPts val="100"/>
              </a:spcBef>
              <a:buAutoNum type="arabicPeriod" startAt="1"/>
              <a:defRPr sz="924">
                <a:solidFill>
                  <a:schemeClr val="accent2"/>
                </a:solidFill>
              </a:defRPr>
            </a:pPr>
            <a:r>
              <a:t>#278 will to be closed</a:t>
            </a:r>
          </a:p>
          <a:p>
            <a:pPr lvl="1" marL="364733" indent="-125769" defTabSz="215066">
              <a:spcBef>
                <a:spcPts val="100"/>
              </a:spcBef>
              <a:buAutoNum type="arabicPeriod" startAt="1"/>
              <a:defRPr sz="924">
                <a:solidFill>
                  <a:schemeClr val="accent2"/>
                </a:solidFill>
              </a:defRPr>
            </a:pPr>
            <a:r>
              <a:t>#276 fixed</a:t>
            </a:r>
          </a:p>
          <a:p>
            <a:pPr lvl="1" marL="364733" indent="-125769" defTabSz="215066">
              <a:spcBef>
                <a:spcPts val="100"/>
              </a:spcBef>
              <a:buAutoNum type="arabicPeriod" startAt="1"/>
              <a:defRPr sz="924">
                <a:solidFill>
                  <a:schemeClr val="accent2"/>
                </a:solidFill>
              </a:defRPr>
            </a:pPr>
            <a:r>
              <a:t>#266 resolved</a:t>
            </a:r>
          </a:p>
          <a:p>
            <a:pPr lvl="1" marL="364733" indent="-125769" defTabSz="215066">
              <a:spcBef>
                <a:spcPts val="100"/>
              </a:spcBef>
              <a:buAutoNum type="arabicPeriod" startAt="1"/>
              <a:defRPr sz="924">
                <a:solidFill>
                  <a:schemeClr val="accent2"/>
                </a:solidFill>
              </a:defRPr>
            </a:pPr>
            <a:r>
              <a:t>#265 Resolved</a:t>
            </a:r>
          </a:p>
          <a:p>
            <a:pPr lvl="1" marL="364733" indent="-125769" defTabSz="215066">
              <a:spcBef>
                <a:spcPts val="100"/>
              </a:spcBef>
              <a:buAutoNum type="arabicPeriod" startAt="1"/>
              <a:defRPr sz="924">
                <a:solidFill>
                  <a:schemeClr val="accent2"/>
                </a:solidFill>
              </a:defRPr>
            </a:pPr>
            <a:r>
              <a:t>#238 Needed changes. Addressed by Raymond</a:t>
            </a:r>
          </a:p>
          <a:p>
            <a:pPr lvl="1" marL="364733" indent="-125769" defTabSz="215066">
              <a:spcBef>
                <a:spcPts val="100"/>
              </a:spcBef>
              <a:buAutoNum type="arabicPeriod" startAt="1"/>
              <a:defRPr sz="924">
                <a:solidFill>
                  <a:schemeClr val="accent2"/>
                </a:solidFill>
              </a:defRPr>
            </a:pPr>
            <a:r>
              <a:t>#237 Raymond assigned</a:t>
            </a:r>
          </a:p>
          <a:p>
            <a:pPr lvl="1" marL="364733" indent="-125769" defTabSz="215066">
              <a:spcBef>
                <a:spcPts val="100"/>
              </a:spcBef>
              <a:buAutoNum type="arabicPeriod" startAt="1"/>
              <a:defRPr sz="924">
                <a:solidFill>
                  <a:schemeClr val="accent2"/>
                </a:solidFill>
              </a:defRPr>
            </a:pPr>
            <a:r>
              <a:t>#222 same as #265</a:t>
            </a:r>
          </a:p>
          <a:p>
            <a:pPr lvl="1" marL="364733" indent="-125769" defTabSz="215066">
              <a:spcBef>
                <a:spcPts val="100"/>
              </a:spcBef>
              <a:buAutoNum type="arabicPeriod" startAt="1"/>
              <a:defRPr sz="924">
                <a:solidFill>
                  <a:schemeClr val="accent2"/>
                </a:solidFill>
              </a:defRPr>
            </a:pPr>
            <a:r>
              <a:t>#209 related to #237</a:t>
            </a:r>
          </a:p>
          <a:p>
            <a:pPr lvl="1" marL="364733" indent="-125769" defTabSz="215066">
              <a:spcBef>
                <a:spcPts val="100"/>
              </a:spcBef>
              <a:buAutoNum type="arabicPeriod" startAt="1"/>
              <a:defRPr sz="924">
                <a:solidFill>
                  <a:schemeClr val="accent2"/>
                </a:solidFill>
              </a:defRPr>
            </a:pPr>
            <a:r>
              <a:t>#206 resolved</a:t>
            </a:r>
          </a:p>
          <a:p>
            <a:pPr lvl="1" marL="364733" indent="-125769" defTabSz="215066">
              <a:spcBef>
                <a:spcPts val="100"/>
              </a:spcBef>
              <a:buAutoNum type="arabicPeriod" startAt="1"/>
              <a:defRPr sz="924">
                <a:solidFill>
                  <a:schemeClr val="accent2"/>
                </a:solidFill>
              </a:defRPr>
            </a:pPr>
            <a:r>
              <a:t>#202 Fixed</a:t>
            </a:r>
          </a:p>
          <a:p>
            <a:pPr lvl="1" marL="364733" indent="-125769" defTabSz="215066">
              <a:spcBef>
                <a:spcPts val="100"/>
              </a:spcBef>
              <a:buAutoNum type="arabicPeriod" startAt="1"/>
              <a:defRPr sz="924">
                <a:solidFill>
                  <a:schemeClr val="accent2"/>
                </a:solidFill>
              </a:defRPr>
            </a:pPr>
            <a:r>
              <a:t>#193 Fixed</a:t>
            </a:r>
          </a:p>
          <a:p>
            <a:pPr lvl="1" marL="364733" indent="-125769" defTabSz="215066">
              <a:spcBef>
                <a:spcPts val="100"/>
              </a:spcBef>
              <a:buAutoNum type="arabicPeriod" startAt="1"/>
              <a:defRPr sz="924">
                <a:solidFill>
                  <a:schemeClr val="accent2"/>
                </a:solidFill>
              </a:defRPr>
            </a:pPr>
            <a:r>
              <a:t> #194 now 5.0.0 possible move to 4.5.0</a:t>
            </a:r>
          </a:p>
          <a:p>
            <a:pPr lvl="1" marL="364733" indent="-125769" defTabSz="215066">
              <a:spcBef>
                <a:spcPts val="100"/>
              </a:spcBef>
              <a:buAutoNum type="arabicPeriod" startAt="1"/>
              <a:defRPr sz="924">
                <a:solidFill>
                  <a:schemeClr val="accent2"/>
                </a:solidFill>
              </a:defRPr>
            </a:pPr>
            <a:r>
              <a:t>#195 Szvetlin will finis this, Jerker to review</a:t>
            </a:r>
          </a:p>
          <a:p>
            <a:pPr lvl="1" marL="364733" indent="-125769" defTabSz="215066">
              <a:spcBef>
                <a:spcPts val="100"/>
              </a:spcBef>
              <a:buAutoNum type="arabicPeriod" startAt="1"/>
              <a:defRPr sz="924">
                <a:solidFill>
                  <a:schemeClr val="accent2"/>
                </a:solidFill>
              </a:defRPr>
            </a:pPr>
            <a:r>
              <a:t>#205 transfered to Roadmap</a:t>
            </a:r>
          </a:p>
          <a:p>
            <a:pPr lvl="1" marL="364733" indent="-125769" defTabSz="215066">
              <a:spcBef>
                <a:spcPts val="100"/>
              </a:spcBef>
              <a:buAutoNum type="arabicPeriod" startAt="1"/>
              <a:defRPr sz="924">
                <a:solidFill>
                  <a:schemeClr val="accent2"/>
                </a:solidFill>
              </a:defRPr>
            </a:pPr>
            <a:r>
              <a:t>#210 not resolved</a:t>
            </a:r>
          </a:p>
          <a:p>
            <a:pPr lvl="1" marL="364733" indent="-125769" defTabSz="215066">
              <a:spcBef>
                <a:spcPts val="100"/>
              </a:spcBef>
              <a:buAutoNum type="arabicPeriod" startAt="1"/>
              <a:defRPr sz="924">
                <a:solidFill>
                  <a:schemeClr val="accent2"/>
                </a:solidFill>
              </a:defRPr>
            </a:pPr>
            <a:r>
              <a:t>#215 minor issue, </a:t>
            </a:r>
          </a:p>
          <a:p>
            <a:pPr lvl="1" marL="364733" indent="-125769" defTabSz="215066">
              <a:spcBef>
                <a:spcPts val="100"/>
              </a:spcBef>
              <a:buAutoNum type="arabicPeriod" startAt="1"/>
              <a:defRPr sz="924">
                <a:solidFill>
                  <a:schemeClr val="accent2"/>
                </a:solidFill>
              </a:defRPr>
            </a:pPr>
            <a:r>
              <a:t>#217 Documentation issue, wiki</a:t>
            </a:r>
          </a:p>
          <a:p>
            <a:pPr marL="125769" indent="-125769" defTabSz="215066">
              <a:spcBef>
                <a:spcPts val="100"/>
              </a:spcBef>
              <a:buSzPct val="100000"/>
              <a:buAutoNum type="arabicPeriod" startAt="1"/>
              <a:defRPr sz="924"/>
            </a:pPr>
            <a:r>
              <a:t>NTP system, #301 </a:t>
            </a:r>
            <a:r>
              <a:rPr>
                <a:solidFill>
                  <a:srgbClr val="FF2600"/>
                </a:solidFill>
              </a:rPr>
              <a:t>not addressed 210608 meeting</a:t>
            </a:r>
          </a:p>
          <a:p>
            <a:pPr marL="125769" indent="-125769" defTabSz="215066">
              <a:spcBef>
                <a:spcPts val="100"/>
              </a:spcBef>
              <a:buSzPct val="100000"/>
              <a:buAutoNum type="arabicPeriod" startAt="1"/>
              <a:defRPr sz="924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2" invalidUrl="" action="" tgtFrame="" tooltip="" history="1" highlightClick="0" endSnd="0"/>
              </a:rPr>
              <a:t>arrowhead.eu</a:t>
            </a:r>
            <a:r>
              <a:rPr u="none">
                <a:solidFill>
                  <a:srgbClr val="000000"/>
                </a:solidFill>
                <a:uFillTx/>
              </a:rPr>
              <a:t> certificate server, #302 </a:t>
            </a:r>
            <a:r>
              <a:rPr>
                <a:solidFill>
                  <a:srgbClr val="FF2600"/>
                </a:solidFill>
              </a:rPr>
              <a:t>not addressed 210608 meeting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Eclipse Arrowhead architecture - core systems"/>
          <p:cNvSpPr txBox="1"/>
          <p:nvPr>
            <p:ph type="title"/>
          </p:nvPr>
        </p:nvSpPr>
        <p:spPr>
          <a:xfrm>
            <a:off x="786645" y="81913"/>
            <a:ext cx="7444939" cy="586590"/>
          </a:xfrm>
          <a:prstGeom prst="rect">
            <a:avLst/>
          </a:prstGeom>
        </p:spPr>
        <p:txBody>
          <a:bodyPr/>
          <a:lstStyle/>
          <a:p>
            <a:pPr lvl="1" defTabSz="393191">
              <a:defRPr sz="3000"/>
            </a:pPr>
            <a:r>
              <a:t>Eclipse Arrowhead architecture - core systems</a:t>
            </a:r>
          </a:p>
        </p:txBody>
      </p:sp>
      <p:sp>
        <p:nvSpPr>
          <p:cNvPr id="105" name="How shall serviceConsumers be registered in SystemRegistry?…"/>
          <p:cNvSpPr txBox="1"/>
          <p:nvPr>
            <p:ph type="body" idx="1"/>
          </p:nvPr>
        </p:nvSpPr>
        <p:spPr>
          <a:xfrm>
            <a:off x="410486" y="544311"/>
            <a:ext cx="8793776" cy="5157177"/>
          </a:xfrm>
          <a:prstGeom prst="rect">
            <a:avLst/>
          </a:prstGeom>
        </p:spPr>
        <p:txBody>
          <a:bodyPr/>
          <a:lstStyle/>
          <a:p>
            <a:pPr marL="267368" indent="-267368">
              <a:buSzPct val="100000"/>
              <a:buAutoNum type="arabicPeriod" startAt="1"/>
              <a:defRPr sz="1500"/>
            </a:pPr>
            <a:r>
              <a:t>How shall serviceConsumers be registered in SystemRegistry?</a:t>
            </a:r>
          </a:p>
          <a:p>
            <a:pPr lvl="1" marL="775367" indent="-267367">
              <a:buAutoNum type="arabicPeriod" startAt="1"/>
              <a:defRPr sz="1500"/>
            </a:pPr>
            <a:r>
              <a:t>Database documentation - SysDD needed for ServiceRegistry, SystemRegistry, DeviceRegistry - </a:t>
            </a:r>
            <a:br/>
            <a:r>
              <a:rPr>
                <a:solidFill>
                  <a:srgbClr val="FF2600"/>
                </a:solidFill>
              </a:rPr>
              <a:t>Planed for the coming 2 weeks, Szvetlin, Jerker to review</a:t>
            </a:r>
            <a:r>
              <a:rPr>
                <a:solidFill>
                  <a:schemeClr val="accent2"/>
                </a:solidFill>
              </a:rPr>
              <a:t>.</a:t>
            </a:r>
            <a:endParaRPr>
              <a:solidFill>
                <a:schemeClr val="accent2">
                  <a:satOff val="-4966"/>
                  <a:lumOff val="-10549"/>
                </a:schemeClr>
              </a:solidFill>
            </a:endParaRPr>
          </a:p>
          <a:p>
            <a:pPr marL="267368" indent="-267368">
              <a:buSzPct val="100000"/>
              <a:buAutoNum type="arabicPeriod" startAt="1"/>
              <a:defRPr sz="1500"/>
            </a:pPr>
            <a:r>
              <a:t>MetaData, mandatory and optional, for Service, System and Device registries? </a:t>
            </a:r>
          </a:p>
          <a:p>
            <a:pPr lvl="1" marL="775367" indent="-267367">
              <a:buAutoNum type="arabicPeriod" startAt="1"/>
              <a:defRPr sz="1500"/>
            </a:pPr>
            <a:r>
              <a:t>Proposal for discussion from Cristina. </a:t>
            </a:r>
            <a:r>
              <a:rPr>
                <a:solidFill>
                  <a:srgbClr val="FF2600"/>
                </a:solidFill>
              </a:rPr>
              <a:t>Cristina and Jerker to prepare a discussion for the Roadmap WG, lime line end of August.</a:t>
            </a:r>
            <a:endParaRPr>
              <a:solidFill>
                <a:srgbClr val="FF2600"/>
              </a:solidFill>
            </a:endParaRPr>
          </a:p>
          <a:p>
            <a:pPr marL="267368" indent="-267368">
              <a:buSzPct val="100000"/>
              <a:buAutoNum type="arabicPeriod" startAt="1"/>
              <a:defRPr sz="1500"/>
            </a:pPr>
            <a:r>
              <a:t>Necessary updates to Orchestration and Authorisation  system - </a:t>
            </a:r>
            <a:r>
              <a:rPr>
                <a:solidFill>
                  <a:schemeClr val="accent2"/>
                </a:solidFill>
              </a:rPr>
              <a:t> </a:t>
            </a:r>
          </a:p>
          <a:p>
            <a:pPr lvl="1" marL="775367" indent="-267367">
              <a:buAutoNum type="arabicPeriod" startAt="1"/>
              <a:defRPr sz="1500"/>
            </a:pPr>
            <a:r>
              <a:t>SysDD of Orchestration and Authorisation system, </a:t>
            </a:r>
            <a:r>
              <a:rPr>
                <a:solidFill>
                  <a:srgbClr val="FF2600"/>
                </a:solidFill>
              </a:rPr>
              <a:t>documentation still pending, Raymond to create an Issues on this and include Niclas proposal there.</a:t>
            </a:r>
          </a:p>
          <a:p>
            <a:pPr lvl="1" marL="775367" indent="-267367">
              <a:buAutoNum type="arabicPeriod" startAt="1"/>
              <a:defRPr sz="1500"/>
            </a:pPr>
            <a:r>
              <a:t>Arrowhead X.509 certificate documentation as part of Authorisation SysDD - #11, </a:t>
            </a:r>
            <a:r>
              <a:rPr>
                <a:solidFill>
                  <a:srgbClr val="FF2600"/>
                </a:solidFill>
              </a:rPr>
              <a:t>Emanuell Mid August to mid Sept</a:t>
            </a:r>
            <a:r>
              <a:t>.</a:t>
            </a:r>
          </a:p>
          <a:p>
            <a:pPr lvl="1" marL="775367" indent="-267367">
              <a:buAutoNum type="arabicPeriod" startAt="1"/>
              <a:defRPr sz="1500"/>
            </a:pPr>
            <a:r>
              <a:t>Format for Orchestration policy and Authorisation policy data, </a:t>
            </a:r>
            <a:r>
              <a:rPr>
                <a:solidFill>
                  <a:srgbClr val="FF2600"/>
                </a:solidFill>
              </a:rPr>
              <a:t>Jerker to ask Ulf/Olov t prepare a Roadmap WG discussion in the topic.</a:t>
            </a:r>
            <a:endParaRPr>
              <a:solidFill>
                <a:srgbClr val="FF2600"/>
              </a:solidFill>
            </a:endParaRPr>
          </a:p>
          <a:p>
            <a:pPr marL="267368" indent="-267368">
              <a:buSzPct val="100000"/>
              <a:buAutoNum type="arabicPeriod" startAt="1"/>
              <a:defRPr sz="1500"/>
            </a:pPr>
            <a:r>
              <a:t>GateKeeper and Gateway systems</a:t>
            </a:r>
          </a:p>
          <a:p>
            <a:pPr lvl="1" marL="775367" indent="-267367">
              <a:buAutoNum type="arabicPeriod" startAt="1"/>
              <a:defRPr sz="1500">
                <a:solidFill>
                  <a:schemeClr val="accent2"/>
                </a:solidFill>
              </a:defRPr>
            </a:pPr>
            <a:r>
              <a:rPr>
                <a:solidFill>
                  <a:srgbClr val="000000"/>
                </a:solidFill>
              </a:rPr>
              <a:t>Scenarios for § 4, 5, and 6, Mario sequence diagram from Marios scenario 2a</a:t>
            </a:r>
            <a:r>
              <a:t>.</a:t>
            </a: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FF2600"/>
                </a:solidFill>
              </a:rPr>
              <a:t>Contact to WAPICE and BnearIT, look for decision next meeting</a:t>
            </a:r>
            <a:endParaRPr>
              <a:solidFill>
                <a:srgbClr val="FF2600"/>
              </a:solidFill>
            </a:endParaRPr>
          </a:p>
          <a:p>
            <a:pPr marL="267368" indent="-267368">
              <a:buSzPct val="100000"/>
              <a:buAutoNum type="arabicPeriod" startAt="1"/>
              <a:defRPr sz="1500"/>
            </a:pPr>
            <a:r>
              <a:t>Possible change of core system database - </a:t>
            </a:r>
            <a:r>
              <a:rPr>
                <a:solidFill>
                  <a:srgbClr val="FF2600"/>
                </a:solidFill>
              </a:rPr>
              <a:t>not addressed 210608 meeting</a:t>
            </a:r>
            <a:endParaRPr>
              <a:solidFill>
                <a:schemeClr val="accent2">
                  <a:satOff val="-4966"/>
                  <a:lumOff val="-10549"/>
                </a:schemeClr>
              </a:solidFill>
            </a:endParaRPr>
          </a:p>
          <a:p>
            <a:pPr lvl="1" marL="775367" indent="-267367">
              <a:buAutoNum type="arabicPeriod" startAt="1"/>
              <a:defRPr sz="1500"/>
            </a:pPr>
            <a:r>
              <a:t>Light database is a request - WAPICE, On hold until item 1.1 is a closed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