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9" cy="98640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8" y="5549241"/>
            <a:ext cx="3966630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rowhead.eu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210509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5624" y="23541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80025" y="893151"/>
            <a:ext cx="8096823" cy="4390114"/>
          </a:xfrm>
          <a:prstGeom prst="rect">
            <a:avLst/>
          </a:prstGeom>
        </p:spPr>
        <p:txBody>
          <a:bodyPr numCol="2" spcCol="404840"/>
          <a:lstStyle/>
          <a:p>
            <a:pPr marL="119780" indent="-119780" defTabSz="204824">
              <a:spcBef>
                <a:spcPts val="100"/>
              </a:spcBef>
              <a:buSzPct val="100000"/>
              <a:buAutoNum type="arabicPeriod" startAt="1"/>
              <a:defRPr sz="880"/>
            </a:pPr>
            <a:r>
              <a:t>EclipseCon - talk proposals - https://www.eclipsecon.org/2021</a:t>
            </a:r>
          </a:p>
          <a:p>
            <a:pPr marL="119780" indent="-119780" defTabSz="204824">
              <a:spcBef>
                <a:spcPts val="100"/>
              </a:spcBef>
              <a:buSzPct val="100000"/>
              <a:buAutoNum type="arabicPeriod" startAt="1"/>
              <a:defRPr sz="880"/>
            </a:pPr>
            <a:r>
              <a:t>v4.4.0 release - what can be released now?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/>
            </a:pPr>
            <a:r>
              <a:rPr>
                <a:solidFill>
                  <a:srgbClr val="FF2600"/>
                </a:solidFill>
              </a:rPr>
              <a:t>PDE, Configuration,</a:t>
            </a:r>
            <a:r>
              <a:t> HawkBit, </a:t>
            </a:r>
            <a:r>
              <a:rPr>
                <a:solidFill>
                  <a:srgbClr val="FF2600"/>
                </a:solidFill>
              </a:rPr>
              <a:t>Resolved issues from v4.3.0, SysML, QoSMonitor, </a:t>
            </a:r>
            <a:r>
              <a:t>SecurityComplicane, </a:t>
            </a:r>
            <a:r>
              <a:rPr>
                <a:solidFill>
                  <a:srgbClr val="FF2600"/>
                </a:solidFill>
              </a:rPr>
              <a:t>Targeted release day July 15.</a:t>
            </a:r>
          </a:p>
          <a:p>
            <a:pPr marL="119780" indent="-119780" defTabSz="204824">
              <a:spcBef>
                <a:spcPts val="100"/>
              </a:spcBef>
              <a:buSzPct val="100000"/>
              <a:buAutoNum type="arabicPeriod" startAt="1"/>
              <a:defRPr sz="880"/>
            </a:pPr>
            <a:r>
              <a:t>Documentation </a:t>
            </a:r>
            <a:br/>
            <a:r>
              <a:rPr>
                <a:solidFill>
                  <a:srgbClr val="FF2600"/>
                </a:solidFill>
              </a:rPr>
              <a:t>see Eclipse_Arrowhead_Roadmap_organisation.pptx in Governance_strategy dir.</a:t>
            </a:r>
            <a:endParaRPr>
              <a:solidFill>
                <a:srgbClr val="FF2600"/>
              </a:solidFill>
            </a:endParaRP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/>
            </a:pPr>
            <a:r>
              <a:t>Why, what and to whom - Jerker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/>
            </a:pPr>
            <a:r>
              <a:t>Core system documentation - status Szvetlin/Jerker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/>
            </a:pPr>
            <a:r>
              <a:t>Adaptor, tools, and tool chains - collection of documentation and what can be released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/>
            </a:pPr>
            <a:r>
              <a:t>Success stories - documentation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/>
            </a:pPr>
            <a:r>
              <a:t>Training material e.g. HowTo’s, text book, wiki, … </a:t>
            </a:r>
          </a:p>
          <a:p>
            <a:pPr marL="119780" indent="-119780" defTabSz="204824">
              <a:spcBef>
                <a:spcPts val="100"/>
              </a:spcBef>
              <a:buSzPct val="100000"/>
              <a:buAutoNum type="arabicPeriod" startAt="1"/>
              <a:defRPr sz="880"/>
            </a:pPr>
            <a:r>
              <a:t>CI/CD + Jenkins server for generation of packages for different OS and HW.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00"/>
            </a:pPr>
            <a:r>
              <a:t>Status of CI/CD and packaging process CI/CD process half way. Docker images for v4.3.0 ready tonight. News flash and links to </a:t>
            </a:r>
            <a:r>
              <a:rPr u="sng"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arrowhead.eu</a:t>
            </a:r>
            <a:r>
              <a:t> web.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00"/>
            </a:pPr>
            <a:r>
              <a:t>packaging matrix, </a:t>
            </a:r>
            <a:r>
              <a:rPr>
                <a:solidFill>
                  <a:srgbClr val="FF2600"/>
                </a:solidFill>
              </a:rPr>
              <a:t>Szvetlin will address this in 2 weeks time</a:t>
            </a:r>
          </a:p>
          <a:p>
            <a:pPr marL="119780" indent="-119780" defTabSz="204824">
              <a:spcBef>
                <a:spcPts val="100"/>
              </a:spcBef>
              <a:buSzPct val="100000"/>
              <a:buAutoNum type="arabicPeriod" startAt="1"/>
              <a:defRPr sz="880"/>
            </a:pPr>
            <a:r>
              <a:t>Move of code from arrowhead-f to eclipse-arrowhead</a:t>
            </a:r>
            <a:br/>
            <a:r>
              <a:t>Move only IP okayed by Eclipse repositories and working with v4.3.0. Naming convention of repository names. Proposal of names and repos to move. </a:t>
            </a:r>
            <a:r>
              <a:rPr>
                <a:solidFill>
                  <a:srgbClr val="FF2600"/>
                </a:solidFill>
              </a:rPr>
              <a:t>To be moved: Libraries, application examples, Szvetlin in charge.</a:t>
            </a:r>
          </a:p>
          <a:p>
            <a:pPr marL="119780" indent="-119780" defTabSz="204824">
              <a:spcBef>
                <a:spcPts val="100"/>
              </a:spcBef>
              <a:buSzPct val="100000"/>
              <a:buAutoNum type="arabicPeriod" startAt="1"/>
              <a:defRPr sz="880"/>
            </a:pPr>
            <a:r>
              <a:t>Lowering the entry step - status reports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00"/>
            </a:pPr>
            <a:r>
              <a:t>Gabor - VirtualBox on any environment, core systems + providers and consumers. </a:t>
            </a:r>
            <a:r>
              <a:rPr>
                <a:solidFill>
                  <a:srgbClr val="FF2600"/>
                </a:solidFill>
              </a:rPr>
              <a:t>On hold, due to time constraints.  Continued after the v4.4.0 version is released.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00"/>
            </a:pPr>
            <a:r>
              <a:t>Emanuel - Device deamon, Local cloud deamon, Local cloud management - #3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00"/>
            </a:pPr>
            <a:r>
              <a:t>Cristina - From models to code and deployment - </a:t>
            </a:r>
            <a:r>
              <a:rPr>
                <a:solidFill>
                  <a:srgbClr val="FF2600"/>
                </a:solidFill>
              </a:rPr>
              <a:t>Plugin to IDE and Papyrus to select Local clouds and systems you like to include, current development of producers and consumers.</a:t>
            </a:r>
            <a:r>
              <a:t> </a:t>
            </a:r>
            <a:br/>
            <a:r>
              <a:rPr>
                <a:solidFill>
                  <a:srgbClr val="FF2600"/>
                </a:solidFill>
              </a:rPr>
              <a:t>First demo at review #2 June 17. Plugins for authorisation and orchestration policies.</a:t>
            </a:r>
            <a:r>
              <a:t> </a:t>
            </a:r>
          </a:p>
          <a:p>
            <a:pPr marL="119780" indent="-119780" defTabSz="204824">
              <a:spcBef>
                <a:spcPts val="100"/>
              </a:spcBef>
              <a:buSzPct val="100000"/>
              <a:buAutoNum type="arabicPeriod" startAt="1"/>
              <a:defRPr sz="880"/>
            </a:pPr>
            <a:r>
              <a:t>Walk through current discussion points - Jerker</a:t>
            </a:r>
          </a:p>
          <a:p>
            <a:pPr marL="119780" indent="-119780" defTabSz="204824">
              <a:spcBef>
                <a:spcPts val="100"/>
              </a:spcBef>
              <a:buSzPct val="100000"/>
              <a:buAutoNum type="arabicPeriod" startAt="1"/>
              <a:defRPr sz="880"/>
            </a:pPr>
            <a:r>
              <a:t>Issue lists in GitHub - </a:t>
            </a:r>
            <a:r>
              <a:rPr>
                <a:solidFill>
                  <a:srgbClr val="FF2600"/>
                </a:solidFill>
              </a:rPr>
              <a:t>not addressed 210608 meeting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#289 done not tested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#295 issue for Pablo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#285 Vill be resolved by tomorrow.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#282, solved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#281 to be addressed by Szvetlin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#278 will to be closed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#276 fixed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#266 resolved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#265 Resolved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#238 Needed changes. Addressed by Raymond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#237 Raymond assigned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#222 same as #265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#209 related to #237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#206 resolved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#202 Fixed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#193 Fixed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 #194 now 5.0.0 possible move to 4.5.0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#195 Szvetlin will finis this, Jerker to review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#205 transfered to Roadmap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#210 not resolved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#215 minor issue, </a:t>
            </a:r>
          </a:p>
          <a:p>
            <a:pPr lvl="1" marL="347364" indent="-119780" defTabSz="204824">
              <a:spcBef>
                <a:spcPts val="100"/>
              </a:spcBef>
              <a:buAutoNum type="arabicPeriod" startAt="1"/>
              <a:defRPr sz="880">
                <a:solidFill>
                  <a:schemeClr val="accent2"/>
                </a:solidFill>
              </a:defRPr>
            </a:pPr>
            <a:r>
              <a:t>#217 Documentation issue, wiki</a:t>
            </a:r>
          </a:p>
          <a:p>
            <a:pPr marL="119780" indent="-119780" defTabSz="204824">
              <a:spcBef>
                <a:spcPts val="100"/>
              </a:spcBef>
              <a:buSzPct val="100000"/>
              <a:buAutoNum type="arabicPeriod" startAt="1"/>
              <a:defRPr sz="880"/>
            </a:pPr>
            <a:r>
              <a:t>NTP system, #301 </a:t>
            </a:r>
            <a:r>
              <a:rPr>
                <a:solidFill>
                  <a:srgbClr val="FF2600"/>
                </a:solidFill>
              </a:rPr>
              <a:t>not addressed 210608 meeting</a:t>
            </a:r>
          </a:p>
          <a:p>
            <a:pPr marL="119780" indent="-119780" defTabSz="204824">
              <a:spcBef>
                <a:spcPts val="100"/>
              </a:spcBef>
              <a:buSzPct val="100000"/>
              <a:buAutoNum type="arabicPeriod" startAt="1"/>
              <a:defRPr sz="88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arrowhead.eu</a:t>
            </a:r>
            <a:r>
              <a:rPr u="none">
                <a:solidFill>
                  <a:srgbClr val="000000"/>
                </a:solidFill>
                <a:uFillTx/>
              </a:rPr>
              <a:t> certificate server, #302 </a:t>
            </a:r>
            <a:r>
              <a:rPr>
                <a:solidFill>
                  <a:srgbClr val="FF2600"/>
                </a:solidFill>
              </a:rPr>
              <a:t>not addressed 210608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5" y="81913"/>
            <a:ext cx="7444939" cy="586590"/>
          </a:xfrm>
          <a:prstGeom prst="rect">
            <a:avLst/>
          </a:prstGeom>
        </p:spPr>
        <p:txBody>
          <a:bodyPr/>
          <a:lstStyle/>
          <a:p>
            <a:pPr lvl="1" defTabSz="393191">
              <a:defRPr sz="3000"/>
            </a:pPr>
            <a:r>
              <a:t>Eclipse Arrowhead architecture - core systems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410486" y="544311"/>
            <a:ext cx="8793776" cy="5157177"/>
          </a:xfrm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  <a:defRPr sz="1500"/>
            </a:pPr>
            <a:r>
              <a:t>How shall serviceConsumers be registered in SystemRegistry?</a:t>
            </a:r>
          </a:p>
          <a:p>
            <a:pPr lvl="1" marL="775367" indent="-267367">
              <a:buAutoNum type="arabicPeriod" startAt="1"/>
              <a:defRPr sz="1500"/>
            </a:pPr>
            <a:r>
              <a:t>Database documentation - SysDD needed for ServiceRegistry, SystemRegistry, DeviceRegistry - </a:t>
            </a:r>
            <a:br/>
            <a:r>
              <a:rPr>
                <a:solidFill>
                  <a:srgbClr val="FF2600"/>
                </a:solidFill>
              </a:rPr>
              <a:t>Planed for the coming 2 weeks, Szvetlin, Jerker to review</a:t>
            </a:r>
            <a:r>
              <a:rPr>
                <a:solidFill>
                  <a:schemeClr val="accent2"/>
                </a:solidFill>
              </a:rPr>
              <a:t>.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MetaData, mandatory and optional, for Service, System and Device registries? </a:t>
            </a:r>
          </a:p>
          <a:p>
            <a:pPr lvl="1" marL="775367" indent="-267367">
              <a:buAutoNum type="arabicPeriod" startAt="1"/>
              <a:defRPr sz="1500"/>
            </a:pPr>
            <a:r>
              <a:t>Proposal for discussion from Cristina. </a:t>
            </a:r>
            <a:r>
              <a:rPr>
                <a:solidFill>
                  <a:srgbClr val="FF2600"/>
                </a:solidFill>
              </a:rPr>
              <a:t>Cristina and Jerker to prepare a discussion for the Roadmap WG, lime line end of August.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</a:p>
          <a:p>
            <a:pPr lvl="1" marL="775367" indent="-267367">
              <a:buAutoNum type="arabicPeriod" startAt="1"/>
              <a:defRPr sz="1500"/>
            </a:pPr>
            <a:r>
              <a:t>SysDD of Orchestration and Authorisation system, </a:t>
            </a:r>
            <a:r>
              <a:rPr>
                <a:solidFill>
                  <a:srgbClr val="FF2600"/>
                </a:solidFill>
              </a:rPr>
              <a:t>documentation still pending, Raymond to create an Issues on this and include Niclas proposal there.</a:t>
            </a:r>
          </a:p>
          <a:p>
            <a:pPr lvl="1" marL="775367" indent="-267367">
              <a:buAutoNum type="arabicPeriod" startAt="1"/>
              <a:defRPr sz="1500"/>
            </a:pPr>
            <a:r>
              <a:t>Arrowhead X.509 certificate documentation as part of Authorisation SysDD - #11, </a:t>
            </a:r>
            <a:r>
              <a:rPr>
                <a:solidFill>
                  <a:srgbClr val="FF2600"/>
                </a:solidFill>
              </a:rPr>
              <a:t>Emanuell Mid August to mid Sept</a:t>
            </a:r>
            <a:r>
              <a:t>.</a:t>
            </a:r>
          </a:p>
          <a:p>
            <a:pPr lvl="1" marL="775367" indent="-267367">
              <a:buAutoNum type="arabicPeriod" startAt="1"/>
              <a:defRPr sz="1500"/>
            </a:pPr>
            <a:r>
              <a:t>Format for Orchestration policy and Authorisation policy data, </a:t>
            </a:r>
            <a:r>
              <a:rPr>
                <a:solidFill>
                  <a:srgbClr val="FF2600"/>
                </a:solidFill>
              </a:rPr>
              <a:t>Jerker to ask Ulf/Olov t prepare a Roadmap WG discussion in the topic.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GateKeeper and Gateway systems</a:t>
            </a:r>
          </a:p>
          <a:p>
            <a:pPr lvl="1" marL="775367" indent="-267367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rPr>
                <a:solidFill>
                  <a:srgbClr val="000000"/>
                </a:solidFill>
              </a:rPr>
              <a:t>Scenarios for § 4, 5, and 6, Mario sequence diagram from Marios scenario 2a</a:t>
            </a:r>
            <a:r>
              <a:t>.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FF2600"/>
                </a:solidFill>
              </a:rPr>
              <a:t>Contact to WAPICE and BnearIT, look for decision next meeting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Possible change of core system database - </a:t>
            </a:r>
            <a:r>
              <a:rPr>
                <a:solidFill>
                  <a:srgbClr val="FF2600"/>
                </a:solidFill>
              </a:rPr>
              <a:t>not addressed 210608 meeting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lvl="1" marL="775367" indent="-267367">
              <a:buAutoNum type="arabicPeriod" startAt="1"/>
              <a:defRPr sz="1500"/>
            </a:pPr>
            <a:r>
              <a:t>Light database is a request - WAPICE, On hold until item 1.1 is a closed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