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9144000" cy="571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6" name="Shape 9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rrowhea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pic>
        <p:nvPicPr>
          <p:cNvPr id="23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5740" y="4516958"/>
            <a:ext cx="1005841" cy="987494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half" idx="1"/>
          </p:nvPr>
        </p:nvSpPr>
        <p:spPr>
          <a:xfrm>
            <a:off x="799889" y="1185151"/>
            <a:ext cx="3645240" cy="452985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2 - 1 column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Bildobjekt 2" descr="Bildobjek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97" y="-7870"/>
            <a:ext cx="9144793" cy="5730739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35" name="Title Text"/>
          <p:cNvSpPr txBox="1"/>
          <p:nvPr>
            <p:ph type="title"/>
          </p:nvPr>
        </p:nvSpPr>
        <p:spPr>
          <a:xfrm>
            <a:off x="799889" y="916071"/>
            <a:ext cx="7444937" cy="5865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6" name="Body Level One…"/>
          <p:cNvSpPr txBox="1"/>
          <p:nvPr>
            <p:ph type="body" idx="1"/>
          </p:nvPr>
        </p:nvSpPr>
        <p:spPr>
          <a:xfrm>
            <a:off x="799889" y="1502657"/>
            <a:ext cx="7444937" cy="42123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2 - 2 column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97" y="-7870"/>
            <a:ext cx="9144793" cy="5730739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46" name="Title Text"/>
          <p:cNvSpPr txBox="1"/>
          <p:nvPr>
            <p:ph type="title"/>
          </p:nvPr>
        </p:nvSpPr>
        <p:spPr>
          <a:xfrm>
            <a:off x="799889" y="916071"/>
            <a:ext cx="7444937" cy="5865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7" name="Body Level One…"/>
          <p:cNvSpPr txBox="1"/>
          <p:nvPr>
            <p:ph type="body" sz="half" idx="1"/>
          </p:nvPr>
        </p:nvSpPr>
        <p:spPr>
          <a:xfrm>
            <a:off x="799889" y="1502657"/>
            <a:ext cx="3645240" cy="42123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owhead_3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Bildobjekt 2" descr="Bildobjek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494" y="-10918"/>
            <a:ext cx="9156988" cy="5736835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57" name="Title Text"/>
          <p:cNvSpPr txBox="1"/>
          <p:nvPr>
            <p:ph type="title"/>
          </p:nvPr>
        </p:nvSpPr>
        <p:spPr>
          <a:xfrm>
            <a:off x="799889" y="916071"/>
            <a:ext cx="7444937" cy="58658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Body Level One…"/>
          <p:cNvSpPr txBox="1"/>
          <p:nvPr>
            <p:ph type="body" sz="half" idx="1"/>
          </p:nvPr>
        </p:nvSpPr>
        <p:spPr>
          <a:xfrm>
            <a:off x="799889" y="1502657"/>
            <a:ext cx="3645240" cy="421234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3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Bildobjekt 1" descr="Bildobjekt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494" y="-10918"/>
            <a:ext cx="9156988" cy="5736835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Title Text"/>
          <p:cNvSpPr txBox="1"/>
          <p:nvPr>
            <p:ph type="title"/>
          </p:nvPr>
        </p:nvSpPr>
        <p:spPr>
          <a:xfrm>
            <a:off x="799889" y="916071"/>
            <a:ext cx="7444938" cy="586588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r>
              <a:t>Title Text</a:t>
            </a:r>
          </a:p>
        </p:txBody>
      </p:sp>
      <p:sp>
        <p:nvSpPr>
          <p:cNvPr id="68" name="Body Level One…"/>
          <p:cNvSpPr txBox="1"/>
          <p:nvPr>
            <p:ph type="body" idx="1"/>
          </p:nvPr>
        </p:nvSpPr>
        <p:spPr>
          <a:xfrm>
            <a:off x="799889" y="1502657"/>
            <a:ext cx="7444938" cy="4212343"/>
          </a:xfrm>
          <a:prstGeom prst="rect">
            <a:avLst/>
          </a:prstGeom>
        </p:spPr>
        <p:txBody>
          <a:bodyPr lIns="45718" tIns="45718" rIns="45718" bIns="45718"/>
          <a:lstStyle>
            <a:lvl1pPr marL="1587" indent="-1587"/>
            <a:lvl4pPr marL="1698169" indent="-326569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" name="Slide Number"/>
          <p:cNvSpPr txBox="1"/>
          <p:nvPr>
            <p:ph type="sldNum" sz="quarter" idx="2"/>
          </p:nvPr>
        </p:nvSpPr>
        <p:spPr>
          <a:xfrm>
            <a:off x="8708976" y="197587"/>
            <a:ext cx="232873" cy="228507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Text"/>
          <p:cNvSpPr txBox="1"/>
          <p:nvPr>
            <p:ph type="title"/>
          </p:nvPr>
        </p:nvSpPr>
        <p:spPr>
          <a:xfrm>
            <a:off x="1333500" y="1775354"/>
            <a:ext cx="6477000" cy="1225023"/>
          </a:xfrm>
          <a:prstGeom prst="rect">
            <a:avLst/>
          </a:prstGeom>
        </p:spPr>
        <p:txBody>
          <a:bodyPr lIns="38100" tIns="38100" rIns="38100" bIns="38100" anchor="ctr"/>
          <a:lstStyle>
            <a:lvl1pPr algn="ctr" defTabSz="762000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7" name="Body Level One…"/>
          <p:cNvSpPr txBox="1"/>
          <p:nvPr>
            <p:ph type="body" sz="quarter" idx="1"/>
          </p:nvPr>
        </p:nvSpPr>
        <p:spPr>
          <a:xfrm>
            <a:off x="1905000" y="3238500"/>
            <a:ext cx="5334000" cy="1460500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 defTabSz="762000">
              <a:spcBef>
                <a:spcPts val="600"/>
              </a:spcBef>
              <a:defRPr sz="2600">
                <a:solidFill>
                  <a:srgbClr val="FFFFFF"/>
                </a:solidFill>
              </a:defRPr>
            </a:lvl1pPr>
            <a:lvl2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2pPr>
            <a:lvl3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3pPr>
            <a:lvl4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4pPr>
            <a:lvl5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78" name="Bildobjekt 2" descr="Bildobjek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6399" y="4517999"/>
            <a:ext cx="1004728" cy="986401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Slide Number"/>
          <p:cNvSpPr txBox="1"/>
          <p:nvPr>
            <p:ph type="sldNum" sz="quarter" idx="2"/>
          </p:nvPr>
        </p:nvSpPr>
        <p:spPr>
          <a:xfrm>
            <a:off x="7783364" y="5342459"/>
            <a:ext cx="217637" cy="213271"/>
          </a:xfrm>
          <a:prstGeom prst="rect">
            <a:avLst/>
          </a:prstGeom>
        </p:spPr>
        <p:txBody>
          <a:bodyPr lIns="38100" tIns="38100" rIns="38100" bIns="38100"/>
          <a:lstStyle>
            <a:lvl1pPr defTabSz="7620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Text"/>
          <p:cNvSpPr txBox="1"/>
          <p:nvPr>
            <p:ph type="title"/>
          </p:nvPr>
        </p:nvSpPr>
        <p:spPr>
          <a:xfrm>
            <a:off x="1333500" y="1775354"/>
            <a:ext cx="6477000" cy="1225023"/>
          </a:xfrm>
          <a:prstGeom prst="rect">
            <a:avLst/>
          </a:prstGeom>
        </p:spPr>
        <p:txBody>
          <a:bodyPr lIns="38100" tIns="38100" rIns="38100" bIns="38100" anchor="ctr"/>
          <a:lstStyle>
            <a:lvl1pPr algn="ctr" defTabSz="762000"/>
          </a:lstStyle>
          <a:p>
            <a:pPr/>
            <a:r>
              <a:t>Title Text</a:t>
            </a:r>
          </a:p>
        </p:txBody>
      </p:sp>
      <p:sp>
        <p:nvSpPr>
          <p:cNvPr id="87" name="Body Level One…"/>
          <p:cNvSpPr txBox="1"/>
          <p:nvPr>
            <p:ph type="body" sz="quarter" idx="1"/>
          </p:nvPr>
        </p:nvSpPr>
        <p:spPr>
          <a:xfrm>
            <a:off x="1905000" y="3238500"/>
            <a:ext cx="5334000" cy="1460500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 defTabSz="762000">
              <a:spcBef>
                <a:spcPts val="600"/>
              </a:spcBef>
              <a:defRPr sz="2600">
                <a:solidFill>
                  <a:srgbClr val="888888"/>
                </a:solidFill>
              </a:defRPr>
            </a:lvl1pPr>
            <a:lvl2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2pPr>
            <a:lvl3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3pPr>
            <a:lvl4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4pPr>
            <a:lvl5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88" name="Bildobjekt 4" descr="Bildobjekt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5740" y="4516958"/>
            <a:ext cx="1005841" cy="987494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Slide Number"/>
          <p:cNvSpPr txBox="1"/>
          <p:nvPr>
            <p:ph type="sldNum" sz="quarter" idx="2"/>
          </p:nvPr>
        </p:nvSpPr>
        <p:spPr>
          <a:xfrm>
            <a:off x="7783364" y="5342459"/>
            <a:ext cx="217637" cy="213271"/>
          </a:xfrm>
          <a:prstGeom prst="rect">
            <a:avLst/>
          </a:prstGeom>
        </p:spPr>
        <p:txBody>
          <a:bodyPr lIns="38100" tIns="38100" rIns="38100" bIns="38100"/>
          <a:lstStyle>
            <a:lvl1pPr defTabSz="7620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ww.arrowhead.eu"/>
          <p:cNvSpPr txBox="1"/>
          <p:nvPr/>
        </p:nvSpPr>
        <p:spPr>
          <a:xfrm>
            <a:off x="-19587" y="5549241"/>
            <a:ext cx="3966629" cy="196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pic>
        <p:nvPicPr>
          <p:cNvPr id="3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5740" y="4516958"/>
            <a:ext cx="1005841" cy="987494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itle Text"/>
          <p:cNvSpPr txBox="1"/>
          <p:nvPr>
            <p:ph type="title"/>
          </p:nvPr>
        </p:nvSpPr>
        <p:spPr>
          <a:xfrm>
            <a:off x="799889" y="598565"/>
            <a:ext cx="7444937" cy="586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799889" y="1185151"/>
            <a:ext cx="7444937" cy="4071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8708974" y="197586"/>
            <a:ext cx="232875" cy="22850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268288" marR="0" indent="-268288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74700" marR="0" indent="-3175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00150" marR="0" indent="-28575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698170" marR="0" indent="-32657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209800" marR="0" indent="-3810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5146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29718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4290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8862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arrowhead.eu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Eclipse Arrowhead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Eclipse Arrowhead</a:t>
            </a:r>
          </a:p>
          <a:p>
            <a:pPr/>
            <a:r>
              <a:t>Roadmap WG</a:t>
            </a:r>
          </a:p>
        </p:txBody>
      </p:sp>
      <p:sp>
        <p:nvSpPr>
          <p:cNvPr id="99" name="Agenda 210428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210428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Agenda"/>
          <p:cNvSpPr txBox="1"/>
          <p:nvPr>
            <p:ph type="title"/>
          </p:nvPr>
        </p:nvSpPr>
        <p:spPr>
          <a:xfrm>
            <a:off x="780025" y="241015"/>
            <a:ext cx="7444937" cy="586588"/>
          </a:xfrm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02" name="EclipseCon - talk proposals - https://www.eclipsecon.org/2021…"/>
          <p:cNvSpPr txBox="1"/>
          <p:nvPr>
            <p:ph type="body" idx="1"/>
          </p:nvPr>
        </p:nvSpPr>
        <p:spPr>
          <a:xfrm>
            <a:off x="780025" y="893151"/>
            <a:ext cx="8096823" cy="4390113"/>
          </a:xfrm>
          <a:prstGeom prst="rect">
            <a:avLst/>
          </a:prstGeom>
        </p:spPr>
        <p:txBody>
          <a:bodyPr numCol="2" spcCol="404841"/>
          <a:lstStyle/>
          <a:p>
            <a:pPr marL="149726" indent="-149726" defTabSz="256031">
              <a:spcBef>
                <a:spcPts val="200"/>
              </a:spcBef>
              <a:buSzPct val="100000"/>
              <a:buAutoNum type="arabicPeriod" startAt="1"/>
              <a:defRPr sz="1120"/>
            </a:pPr>
            <a:r>
              <a:t>EclipseCon - talk proposals - https://www.eclipsecon.org/2021</a:t>
            </a:r>
          </a:p>
          <a:p>
            <a:pPr marL="149726" indent="-149726" defTabSz="256031">
              <a:spcBef>
                <a:spcPts val="200"/>
              </a:spcBef>
              <a:buSzPct val="100000"/>
              <a:buAutoNum type="arabicPeriod" startAt="1"/>
              <a:defRPr sz="1120"/>
            </a:pPr>
            <a:r>
              <a:t>CI/CD + Jenkins server for generation of packages for different OS and HW.</a:t>
            </a:r>
          </a:p>
          <a:p>
            <a:pPr lvl="1" marL="434206" indent="-149726" defTabSz="256031">
              <a:spcBef>
                <a:spcPts val="200"/>
              </a:spcBef>
              <a:buAutoNum type="arabicPeriod" startAt="1"/>
              <a:defRPr sz="839"/>
            </a:pPr>
            <a:r>
              <a:t>Status of CI/CD and packaging process </a:t>
            </a:r>
            <a:r>
              <a:rPr>
                <a:solidFill>
                  <a:schemeClr val="accent2"/>
                </a:solidFill>
              </a:rPr>
              <a:t>CI/CD process half way. Docker images for v4.3.0 ready tonight. News flash and links to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arrowhead.eu</a:t>
            </a:r>
            <a:r>
              <a:rPr>
                <a:solidFill>
                  <a:schemeClr val="accent2"/>
                </a:solidFill>
              </a:rPr>
              <a:t> web.</a:t>
            </a:r>
          </a:p>
          <a:p>
            <a:pPr lvl="1" marL="434206" indent="-149726" defTabSz="256031">
              <a:spcBef>
                <a:spcPts val="200"/>
              </a:spcBef>
              <a:buAutoNum type="arabicPeriod" startAt="1"/>
              <a:defRPr sz="839"/>
            </a:pPr>
            <a:r>
              <a:t>packaging matrix</a:t>
            </a:r>
          </a:p>
          <a:p>
            <a:pPr marL="149726" indent="-149726" defTabSz="256031">
              <a:spcBef>
                <a:spcPts val="200"/>
              </a:spcBef>
              <a:buSzPct val="100000"/>
              <a:buAutoNum type="arabicPeriod" startAt="1"/>
              <a:defRPr sz="1120"/>
            </a:pPr>
            <a:r>
              <a:t>Move of code from arrowhead-f to eclipse-arrowhead</a:t>
            </a:r>
            <a:br/>
            <a:r>
              <a:rPr>
                <a:solidFill>
                  <a:schemeClr val="accent2"/>
                </a:solidFill>
              </a:rPr>
              <a:t>Move only IP okayed by Eclipse repositories and working with v4.3.0. Naming convention of repository names. Proposal of names and repos to move.</a:t>
            </a:r>
            <a:r>
              <a:t> </a:t>
            </a:r>
          </a:p>
          <a:p>
            <a:pPr marL="149726" indent="-149726" defTabSz="256031">
              <a:spcBef>
                <a:spcPts val="200"/>
              </a:spcBef>
              <a:buSzPct val="100000"/>
              <a:buAutoNum type="arabicPeriod" startAt="1"/>
              <a:defRPr sz="1120"/>
            </a:pPr>
            <a:r>
              <a:t>Lowering the entry step - status reports</a:t>
            </a:r>
            <a:br/>
            <a:r>
              <a:rPr>
                <a:solidFill>
                  <a:schemeClr val="accent2"/>
                </a:solidFill>
              </a:rPr>
              <a:t>An issue to be created for each step</a:t>
            </a:r>
          </a:p>
          <a:p>
            <a:pPr lvl="1" marL="434206" indent="-149726" defTabSz="256031">
              <a:spcBef>
                <a:spcPts val="200"/>
              </a:spcBef>
              <a:buAutoNum type="arabicPeriod" startAt="1"/>
              <a:defRPr sz="839"/>
            </a:pPr>
            <a:r>
              <a:t>Gabor - VirtualBox on any environment, core systems + providers and consumers. </a:t>
            </a:r>
            <a:r>
              <a:rPr>
                <a:solidFill>
                  <a:schemeClr val="accent2"/>
                </a:solidFill>
              </a:rPr>
              <a:t>On hold, due to time constraints.  Continued after the v4.4.0 version is released.</a:t>
            </a:r>
          </a:p>
          <a:p>
            <a:pPr lvl="1" marL="434206" indent="-149726" defTabSz="256031">
              <a:spcBef>
                <a:spcPts val="200"/>
              </a:spcBef>
              <a:buAutoNum type="arabicPeriod" startAt="1"/>
              <a:defRPr sz="839"/>
            </a:pPr>
            <a:r>
              <a:t>Emanuel - Device deamon, Local cloud deamon, Local cloud management - #3</a:t>
            </a:r>
          </a:p>
          <a:p>
            <a:pPr lvl="1" marL="434206" indent="-149726" defTabSz="256031">
              <a:spcBef>
                <a:spcPts val="200"/>
              </a:spcBef>
              <a:buAutoNum type="arabicPeriod" startAt="1"/>
              <a:defRPr sz="839"/>
            </a:pPr>
            <a:r>
              <a:t>Cristina - From models to code and deployment - </a:t>
            </a:r>
          </a:p>
          <a:p>
            <a:pPr marL="149726" indent="-149726" defTabSz="256031">
              <a:spcBef>
                <a:spcPts val="200"/>
              </a:spcBef>
              <a:buSzPct val="100000"/>
              <a:buAutoNum type="arabicPeriod" startAt="1"/>
              <a:defRPr sz="1120"/>
            </a:pPr>
            <a:r>
              <a:t>Walk through current discussion points - Jerker</a:t>
            </a:r>
          </a:p>
          <a:p>
            <a:pPr marL="149726" indent="-149726" defTabSz="256031">
              <a:spcBef>
                <a:spcPts val="200"/>
              </a:spcBef>
              <a:buSzPct val="100000"/>
              <a:buAutoNum type="arabicPeriod" startAt="1"/>
              <a:defRPr sz="1120"/>
            </a:pPr>
            <a:r>
              <a:t>Issue lists in GitHub </a:t>
            </a:r>
          </a:p>
          <a:p>
            <a:pPr lvl="1" marL="434206" indent="-149726" defTabSz="256031">
              <a:spcBef>
                <a:spcPts val="200"/>
              </a:spcBef>
              <a:buAutoNum type="arabicPeriod" startAt="1"/>
              <a:defRPr sz="1120">
                <a:solidFill>
                  <a:schemeClr val="accent2"/>
                </a:solidFill>
              </a:defRPr>
            </a:pPr>
            <a:r>
              <a:t>#289 done not tested</a:t>
            </a:r>
          </a:p>
          <a:p>
            <a:pPr lvl="1" marL="434206" indent="-149726" defTabSz="256031">
              <a:spcBef>
                <a:spcPts val="200"/>
              </a:spcBef>
              <a:buAutoNum type="arabicPeriod" startAt="1"/>
              <a:defRPr sz="1120">
                <a:solidFill>
                  <a:schemeClr val="accent2"/>
                </a:solidFill>
              </a:defRPr>
            </a:pPr>
            <a:r>
              <a:t>#295 issue for Pablo</a:t>
            </a:r>
          </a:p>
          <a:p>
            <a:pPr lvl="1" marL="434206" indent="-149726" defTabSz="256031">
              <a:spcBef>
                <a:spcPts val="200"/>
              </a:spcBef>
              <a:buAutoNum type="arabicPeriod" startAt="1"/>
              <a:defRPr sz="1120">
                <a:solidFill>
                  <a:schemeClr val="accent2"/>
                </a:solidFill>
              </a:defRPr>
            </a:pPr>
            <a:r>
              <a:t>#285 Vill be resolved by tomorrow.</a:t>
            </a:r>
          </a:p>
          <a:p>
            <a:pPr lvl="1" marL="434206" indent="-149726" defTabSz="256031">
              <a:spcBef>
                <a:spcPts val="200"/>
              </a:spcBef>
              <a:buAutoNum type="arabicPeriod" startAt="1"/>
              <a:defRPr sz="1120">
                <a:solidFill>
                  <a:schemeClr val="accent2"/>
                </a:solidFill>
              </a:defRPr>
            </a:pPr>
            <a:r>
              <a:t>#282, solved</a:t>
            </a:r>
          </a:p>
          <a:p>
            <a:pPr lvl="1" marL="434206" indent="-149726" defTabSz="256031">
              <a:spcBef>
                <a:spcPts val="200"/>
              </a:spcBef>
              <a:buAutoNum type="arabicPeriod" startAt="1"/>
              <a:defRPr sz="1120">
                <a:solidFill>
                  <a:schemeClr val="accent2"/>
                </a:solidFill>
              </a:defRPr>
            </a:pPr>
            <a:r>
              <a:t>#281 to be addressed by Szvetlin</a:t>
            </a:r>
          </a:p>
          <a:p>
            <a:pPr lvl="1" marL="434206" indent="-149726" defTabSz="256031">
              <a:spcBef>
                <a:spcPts val="200"/>
              </a:spcBef>
              <a:buAutoNum type="arabicPeriod" startAt="1"/>
              <a:defRPr sz="1120">
                <a:solidFill>
                  <a:schemeClr val="accent2"/>
                </a:solidFill>
              </a:defRPr>
            </a:pPr>
            <a:r>
              <a:t>#278 will to be closed</a:t>
            </a:r>
          </a:p>
          <a:p>
            <a:pPr lvl="1" marL="434206" indent="-149726" defTabSz="256031">
              <a:spcBef>
                <a:spcPts val="200"/>
              </a:spcBef>
              <a:buAutoNum type="arabicPeriod" startAt="1"/>
              <a:defRPr sz="1120">
                <a:solidFill>
                  <a:schemeClr val="accent2"/>
                </a:solidFill>
              </a:defRPr>
            </a:pPr>
            <a:r>
              <a:t>#276 fixed</a:t>
            </a:r>
          </a:p>
          <a:p>
            <a:pPr lvl="1" marL="434206" indent="-149726" defTabSz="256031">
              <a:spcBef>
                <a:spcPts val="200"/>
              </a:spcBef>
              <a:buAutoNum type="arabicPeriod" startAt="1"/>
              <a:defRPr sz="1120">
                <a:solidFill>
                  <a:schemeClr val="accent2"/>
                </a:solidFill>
              </a:defRPr>
            </a:pPr>
            <a:r>
              <a:t>#266 resolved</a:t>
            </a:r>
          </a:p>
          <a:p>
            <a:pPr lvl="1" marL="434206" indent="-149726" defTabSz="256031">
              <a:spcBef>
                <a:spcPts val="200"/>
              </a:spcBef>
              <a:buAutoNum type="arabicPeriod" startAt="1"/>
              <a:defRPr sz="1120">
                <a:solidFill>
                  <a:schemeClr val="accent2"/>
                </a:solidFill>
              </a:defRPr>
            </a:pPr>
            <a:r>
              <a:t>#265 Resolved</a:t>
            </a:r>
          </a:p>
          <a:p>
            <a:pPr lvl="1" marL="434206" indent="-149726" defTabSz="256031">
              <a:spcBef>
                <a:spcPts val="200"/>
              </a:spcBef>
              <a:buAutoNum type="arabicPeriod" startAt="1"/>
              <a:defRPr sz="1120">
                <a:solidFill>
                  <a:schemeClr val="accent2"/>
                </a:solidFill>
              </a:defRPr>
            </a:pPr>
            <a:r>
              <a:t>#238 Needed changes. Addressed by Raymond</a:t>
            </a:r>
          </a:p>
          <a:p>
            <a:pPr lvl="1" marL="434206" indent="-149726" defTabSz="256031">
              <a:spcBef>
                <a:spcPts val="200"/>
              </a:spcBef>
              <a:buAutoNum type="arabicPeriod" startAt="1"/>
              <a:defRPr sz="1120">
                <a:solidFill>
                  <a:schemeClr val="accent2"/>
                </a:solidFill>
              </a:defRPr>
            </a:pPr>
            <a:r>
              <a:t>#237 Raymond assigned</a:t>
            </a:r>
          </a:p>
          <a:p>
            <a:pPr lvl="1" marL="434206" indent="-149726" defTabSz="256031">
              <a:spcBef>
                <a:spcPts val="200"/>
              </a:spcBef>
              <a:buAutoNum type="arabicPeriod" startAt="1"/>
              <a:defRPr sz="1120">
                <a:solidFill>
                  <a:schemeClr val="accent2"/>
                </a:solidFill>
              </a:defRPr>
            </a:pPr>
            <a:r>
              <a:t>#222 same as #265</a:t>
            </a:r>
          </a:p>
          <a:p>
            <a:pPr lvl="1" marL="434206" indent="-149726" defTabSz="256031">
              <a:spcBef>
                <a:spcPts val="200"/>
              </a:spcBef>
              <a:buAutoNum type="arabicPeriod" startAt="1"/>
              <a:defRPr sz="1120">
                <a:solidFill>
                  <a:schemeClr val="accent2"/>
                </a:solidFill>
              </a:defRPr>
            </a:pPr>
            <a:r>
              <a:t>#209 related to #237</a:t>
            </a:r>
          </a:p>
          <a:p>
            <a:pPr lvl="1" marL="434206" indent="-149726" defTabSz="256031">
              <a:spcBef>
                <a:spcPts val="200"/>
              </a:spcBef>
              <a:buAutoNum type="arabicPeriod" startAt="1"/>
              <a:defRPr sz="1120">
                <a:solidFill>
                  <a:schemeClr val="accent2"/>
                </a:solidFill>
              </a:defRPr>
            </a:pPr>
            <a:r>
              <a:t>#206 resolved</a:t>
            </a:r>
          </a:p>
          <a:p>
            <a:pPr lvl="1" marL="434206" indent="-149726" defTabSz="256031">
              <a:spcBef>
                <a:spcPts val="200"/>
              </a:spcBef>
              <a:buAutoNum type="arabicPeriod" startAt="1"/>
              <a:defRPr sz="1120">
                <a:solidFill>
                  <a:schemeClr val="accent2"/>
                </a:solidFill>
              </a:defRPr>
            </a:pPr>
            <a:r>
              <a:t>#202 Fixed</a:t>
            </a:r>
          </a:p>
          <a:p>
            <a:pPr lvl="1" marL="434206" indent="-149726" defTabSz="256031">
              <a:spcBef>
                <a:spcPts val="200"/>
              </a:spcBef>
              <a:buAutoNum type="arabicPeriod" startAt="1"/>
              <a:defRPr sz="1120">
                <a:solidFill>
                  <a:schemeClr val="accent2"/>
                </a:solidFill>
              </a:defRPr>
            </a:pPr>
            <a:r>
              <a:t>#193 Fixed</a:t>
            </a:r>
          </a:p>
          <a:p>
            <a:pPr lvl="1" marL="434206" indent="-149726" defTabSz="256031">
              <a:spcBef>
                <a:spcPts val="200"/>
              </a:spcBef>
              <a:buAutoNum type="arabicPeriod" startAt="1"/>
              <a:defRPr sz="1120">
                <a:solidFill>
                  <a:schemeClr val="accent2"/>
                </a:solidFill>
              </a:defRPr>
            </a:pPr>
            <a:r>
              <a:t> #194 now 5.0.0 possible move to 4.5.0</a:t>
            </a:r>
          </a:p>
          <a:p>
            <a:pPr lvl="1" marL="434206" indent="-149726" defTabSz="256031">
              <a:spcBef>
                <a:spcPts val="200"/>
              </a:spcBef>
              <a:buAutoNum type="arabicPeriod" startAt="1"/>
              <a:defRPr sz="1120">
                <a:solidFill>
                  <a:schemeClr val="accent2"/>
                </a:solidFill>
              </a:defRPr>
            </a:pPr>
            <a:r>
              <a:t>#195 Szvetlin will finis this, Jerker to review</a:t>
            </a:r>
          </a:p>
          <a:p>
            <a:pPr lvl="1" marL="434206" indent="-149726" defTabSz="256031">
              <a:spcBef>
                <a:spcPts val="200"/>
              </a:spcBef>
              <a:buAutoNum type="arabicPeriod" startAt="1"/>
              <a:defRPr sz="1120">
                <a:solidFill>
                  <a:schemeClr val="accent2"/>
                </a:solidFill>
              </a:defRPr>
            </a:pPr>
            <a:r>
              <a:t>#205 transfered to Raodmap</a:t>
            </a:r>
          </a:p>
          <a:p>
            <a:pPr lvl="1" marL="434206" indent="-149726" defTabSz="256031">
              <a:spcBef>
                <a:spcPts val="200"/>
              </a:spcBef>
              <a:buAutoNum type="arabicPeriod" startAt="1"/>
              <a:defRPr sz="1120">
                <a:solidFill>
                  <a:schemeClr val="accent2"/>
                </a:solidFill>
              </a:defRPr>
            </a:pPr>
            <a:r>
              <a:t>#210 not resolved</a:t>
            </a:r>
          </a:p>
          <a:p>
            <a:pPr lvl="1" marL="434206" indent="-149726" defTabSz="256031">
              <a:spcBef>
                <a:spcPts val="200"/>
              </a:spcBef>
              <a:buAutoNum type="arabicPeriod" startAt="1"/>
              <a:defRPr sz="1120">
                <a:solidFill>
                  <a:schemeClr val="accent2"/>
                </a:solidFill>
              </a:defRPr>
            </a:pPr>
            <a:r>
              <a:t>#215 minor issue, </a:t>
            </a:r>
          </a:p>
          <a:p>
            <a:pPr lvl="1" marL="434206" indent="-149726" defTabSz="256031">
              <a:spcBef>
                <a:spcPts val="200"/>
              </a:spcBef>
              <a:buAutoNum type="arabicPeriod" startAt="1"/>
              <a:defRPr sz="1120">
                <a:solidFill>
                  <a:schemeClr val="accent2"/>
                </a:solidFill>
              </a:defRPr>
            </a:pPr>
            <a:r>
              <a:t>#217 Documentation issue, wiki</a:t>
            </a:r>
          </a:p>
          <a:p>
            <a:pPr marL="149726" indent="-149726" defTabSz="256031">
              <a:spcBef>
                <a:spcPts val="200"/>
              </a:spcBef>
              <a:buSzPct val="100000"/>
              <a:buAutoNum type="arabicPeriod" startAt="1"/>
              <a:defRPr sz="1120"/>
            </a:pPr>
            <a:r>
              <a:t>NTP system, #301 </a:t>
            </a:r>
          </a:p>
          <a:p>
            <a:pPr marL="149726" indent="-149726" defTabSz="256031">
              <a:spcBef>
                <a:spcPts val="200"/>
              </a:spcBef>
              <a:buSzPct val="100000"/>
              <a:buAutoNum type="arabicPeriod" startAt="1"/>
              <a:defRPr sz="112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arrowhead.eu</a:t>
            </a:r>
            <a:r>
              <a:t> certificate server, #302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Eclipse Arrowhead architecture - core systems"/>
          <p:cNvSpPr txBox="1"/>
          <p:nvPr>
            <p:ph type="title"/>
          </p:nvPr>
        </p:nvSpPr>
        <p:spPr>
          <a:xfrm>
            <a:off x="786646" y="81914"/>
            <a:ext cx="7444937" cy="586588"/>
          </a:xfrm>
          <a:prstGeom prst="rect">
            <a:avLst/>
          </a:prstGeom>
        </p:spPr>
        <p:txBody>
          <a:bodyPr/>
          <a:lstStyle/>
          <a:p>
            <a:pPr lvl="1" defTabSz="393192">
              <a:defRPr sz="3096"/>
            </a:pPr>
            <a:r>
              <a:t>Eclipse Arrowhead architecture - core systems</a:t>
            </a:r>
          </a:p>
        </p:txBody>
      </p:sp>
      <p:sp>
        <p:nvSpPr>
          <p:cNvPr id="105" name="How shall serviceConsumers be registered in SystemRegistry?…"/>
          <p:cNvSpPr txBox="1"/>
          <p:nvPr>
            <p:ph type="body" idx="1"/>
          </p:nvPr>
        </p:nvSpPr>
        <p:spPr>
          <a:xfrm>
            <a:off x="410487" y="544312"/>
            <a:ext cx="8793774" cy="5157175"/>
          </a:xfrm>
          <a:prstGeom prst="rect">
            <a:avLst/>
          </a:prstGeom>
        </p:spPr>
        <p:txBody>
          <a:bodyPr/>
          <a:lstStyle/>
          <a:p>
            <a:pPr marL="267368" indent="-267368">
              <a:buSzPct val="100000"/>
              <a:buAutoNum type="arabicPeriod" startAt="1"/>
              <a:defRPr sz="1500"/>
            </a:pPr>
            <a:r>
              <a:t>How shall serviceConsumers be registered in SystemRegistry?</a:t>
            </a:r>
          </a:p>
          <a:p>
            <a:pPr lvl="1" marL="775368" indent="-267368">
              <a:buAutoNum type="arabicPeriod" startAt="1"/>
              <a:defRPr sz="1500"/>
            </a:pPr>
            <a:r>
              <a:t>Database documentation - SysDD needed for ServiceRegistry, SystemRegistry, DeviceRegistry - </a:t>
            </a:r>
            <a:br/>
            <a:r>
              <a:rPr>
                <a:solidFill>
                  <a:schemeClr val="accent2"/>
                </a:solidFill>
              </a:rPr>
              <a:t>Planed for April, Szvetlin and Mario, Jerker to create an issue on this. Data base structures to be produced for further discussion by Szvetlin.</a:t>
            </a:r>
            <a:endParaRPr>
              <a:solidFill>
                <a:schemeClr val="accent2">
                  <a:satOff val="-4966"/>
                  <a:lumOff val="-10549"/>
                </a:schemeClr>
              </a:solidFill>
            </a:endParaRPr>
          </a:p>
          <a:p>
            <a:pPr marL="267368" indent="-267368">
              <a:buSzPct val="100000"/>
              <a:buAutoNum type="arabicPeriod" startAt="1"/>
              <a:defRPr sz="1500"/>
            </a:pPr>
            <a:r>
              <a:t>MetaData, mandatory and optional, for Service, System and Device registries? </a:t>
            </a:r>
          </a:p>
          <a:p>
            <a:pPr lvl="1" marL="775368" indent="-267368">
              <a:buAutoNum type="arabicPeriod" startAt="1"/>
              <a:defRPr sz="1500"/>
            </a:pPr>
            <a:r>
              <a:t>Proposal for discussion from Cristina. </a:t>
            </a:r>
            <a:r>
              <a:rPr>
                <a:solidFill>
                  <a:schemeClr val="accent2"/>
                </a:solidFill>
              </a:rPr>
              <a:t>Ask Cristina to present her view on meta data at next meeting.</a:t>
            </a:r>
            <a:endParaRPr>
              <a:solidFill>
                <a:schemeClr val="accent2"/>
              </a:solidFill>
            </a:endParaRPr>
          </a:p>
          <a:p>
            <a:pPr marL="267368" indent="-267368">
              <a:buSzPct val="100000"/>
              <a:buAutoNum type="arabicPeriod" startAt="1"/>
              <a:defRPr sz="1500"/>
            </a:pPr>
            <a:r>
              <a:t>Necessary updates to Orchestration and Authorisation  system - </a:t>
            </a:r>
            <a:r>
              <a:rPr>
                <a:solidFill>
                  <a:schemeClr val="accent2"/>
                </a:solidFill>
              </a:rPr>
              <a:t> </a:t>
            </a:r>
            <a:endParaRPr>
              <a:solidFill>
                <a:schemeClr val="accent2"/>
              </a:solidFill>
            </a:endParaRPr>
          </a:p>
          <a:p>
            <a:pPr lvl="1" marL="775368" indent="-267368">
              <a:buAutoNum type="arabicPeriod" startAt="1"/>
              <a:defRPr sz="1500"/>
            </a:pPr>
            <a:r>
              <a:rPr>
                <a:solidFill>
                  <a:schemeClr val="accent2"/>
                </a:solidFill>
              </a:rPr>
              <a:t>Requested updates to be described and updates of SysDD: Szvetlin lead supported by Jerker and Per </a:t>
            </a:r>
          </a:p>
          <a:p>
            <a:pPr lvl="2" marL="1283368" indent="-267368">
              <a:buAutoNum type="arabicPeriod" startAt="1"/>
              <a:defRPr sz="1500"/>
            </a:pPr>
            <a:r>
              <a:t>SysDD of Orchestration and Authorisation system</a:t>
            </a:r>
          </a:p>
          <a:p>
            <a:pPr lvl="2" marL="1283368" indent="-267368">
              <a:buAutoNum type="arabicPeriod" startAt="1"/>
              <a:defRPr sz="1500"/>
            </a:pPr>
            <a:r>
              <a:t>Arrowhead X.509 certificate documentation as part of Authorisation SysDD - #11</a:t>
            </a:r>
          </a:p>
          <a:p>
            <a:pPr lvl="2" marL="1283368" indent="-267368">
              <a:buAutoNum type="arabicPeriod" startAt="1"/>
              <a:defRPr sz="1500"/>
            </a:pPr>
            <a:r>
              <a:t>Format for Orchestration policy and Authorisation policy data.</a:t>
            </a:r>
          </a:p>
          <a:p>
            <a:pPr marL="267368" indent="-267368">
              <a:buSzPct val="100000"/>
              <a:buAutoNum type="arabicPeriod" startAt="1"/>
              <a:defRPr sz="1500"/>
            </a:pPr>
            <a:r>
              <a:t>GateKeeper and Gateway systems</a:t>
            </a:r>
          </a:p>
          <a:p>
            <a:pPr lvl="1" marL="775368" indent="-267368">
              <a:buAutoNum type="arabicPeriod" startAt="1"/>
              <a:defRPr sz="1500"/>
            </a:pPr>
            <a:r>
              <a:rPr>
                <a:solidFill>
                  <a:schemeClr val="accent2"/>
                </a:solidFill>
              </a:rPr>
              <a:t>Scenarios for § 4, 5, and 6, Mario sequence diagram from Marios scenario 2a.</a:t>
            </a:r>
            <a:r>
              <a:t>  </a:t>
            </a:r>
          </a:p>
          <a:p>
            <a:pPr lvl="2" marL="1283368" indent="-267368">
              <a:buAutoNum type="arabicPeriod" startAt="1"/>
              <a:defRPr sz="1500"/>
            </a:pPr>
            <a:r>
              <a:t>Onboarding procedure system</a:t>
            </a:r>
          </a:p>
          <a:p>
            <a:pPr lvl="2" marL="1283368" indent="-267368">
              <a:buAutoNum type="arabicPeriod" startAt="1"/>
              <a:defRPr sz="1500"/>
            </a:pPr>
            <a:r>
              <a:t>VPN server system required?</a:t>
            </a:r>
          </a:p>
          <a:p>
            <a:pPr marL="267368" indent="-267368">
              <a:buSzPct val="100000"/>
              <a:buAutoNum type="arabicPeriod" startAt="1"/>
              <a:defRPr sz="1500"/>
            </a:pPr>
            <a:r>
              <a:t>Possible change of core system database,</a:t>
            </a:r>
            <a:r>
              <a:rPr>
                <a:solidFill>
                  <a:schemeClr val="accent2">
                    <a:satOff val="-4966"/>
                    <a:lumOff val="-10549"/>
                  </a:schemeClr>
                </a:solidFill>
              </a:rPr>
              <a:t> Emanuel</a:t>
            </a:r>
            <a:endParaRPr>
              <a:solidFill>
                <a:schemeClr val="accent2">
                  <a:satOff val="-4966"/>
                  <a:lumOff val="-10549"/>
                </a:schemeClr>
              </a:solidFill>
            </a:endParaRPr>
          </a:p>
          <a:p>
            <a:pPr lvl="1" marL="775368" indent="-267368">
              <a:buAutoNum type="arabicPeriod" startAt="1"/>
              <a:defRPr sz="1500">
                <a:solidFill>
                  <a:schemeClr val="accent2"/>
                </a:solidFill>
              </a:defRPr>
            </a:pPr>
            <a:r>
              <a:t>Light database is a request - WAPICE, On hold until item 1.1 is a clsoed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