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34"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45"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56"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8"/>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67" name="Title Text"/>
          <p:cNvSpPr txBox="1"/>
          <p:nvPr>
            <p:ph type="title"/>
          </p:nvPr>
        </p:nvSpPr>
        <p:spPr>
          <a:xfrm>
            <a:off x="799889" y="916071"/>
            <a:ext cx="7444938" cy="586589"/>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7" y="197587"/>
            <a:ext cx="232873" cy="2285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9" cy="986402"/>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6"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Eclipse Arrowhead…"/>
          <p:cNvSpPr txBox="1"/>
          <p:nvPr>
            <p:ph type="title"/>
          </p:nvPr>
        </p:nvSpPr>
        <p:spPr>
          <a:prstGeom prst="rect">
            <a:avLst/>
          </a:prstGeom>
        </p:spPr>
        <p:txBody>
          <a:bodyPr/>
          <a:lstStyle/>
          <a:p>
            <a:pPr/>
            <a:r>
              <a:t>Eclipse Arrowhead</a:t>
            </a:r>
          </a:p>
          <a:p>
            <a:pPr/>
            <a:r>
              <a:t>Roadmap WG</a:t>
            </a:r>
          </a:p>
        </p:txBody>
      </p:sp>
      <p:sp>
        <p:nvSpPr>
          <p:cNvPr id="99" name="Agenda 210428"/>
          <p:cNvSpPr txBox="1"/>
          <p:nvPr>
            <p:ph type="body" sz="quarter" idx="1"/>
          </p:nvPr>
        </p:nvSpPr>
        <p:spPr>
          <a:prstGeom prst="rect">
            <a:avLst/>
          </a:prstGeom>
        </p:spPr>
        <p:txBody>
          <a:bodyPr/>
          <a:lstStyle/>
          <a:p>
            <a:pPr/>
            <a:r>
              <a:t>Agenda 211028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genda"/>
          <p:cNvSpPr txBox="1"/>
          <p:nvPr>
            <p:ph type="title"/>
          </p:nvPr>
        </p:nvSpPr>
        <p:spPr>
          <a:xfrm>
            <a:off x="785624" y="235415"/>
            <a:ext cx="7444938" cy="586589"/>
          </a:xfrm>
          <a:prstGeom prst="rect">
            <a:avLst/>
          </a:prstGeom>
        </p:spPr>
        <p:txBody>
          <a:bodyPr/>
          <a:lstStyle/>
          <a:p>
            <a:pPr/>
            <a:r>
              <a:t>Agenda </a:t>
            </a:r>
            <a:r>
              <a:rPr sz="2000">
                <a:solidFill>
                  <a:srgbClr val="FF2600"/>
                </a:solidFill>
              </a:rPr>
              <a:t>(MoM from last meeting in red)</a:t>
            </a:r>
          </a:p>
        </p:txBody>
      </p:sp>
      <p:sp>
        <p:nvSpPr>
          <p:cNvPr id="102" name="EclipseCon - talk proposals - https://www.eclipsecon.org/2021…"/>
          <p:cNvSpPr txBox="1"/>
          <p:nvPr>
            <p:ph type="body" idx="1"/>
          </p:nvPr>
        </p:nvSpPr>
        <p:spPr>
          <a:xfrm>
            <a:off x="753539" y="826938"/>
            <a:ext cx="8096824" cy="4390114"/>
          </a:xfrm>
          <a:prstGeom prst="rect">
            <a:avLst/>
          </a:prstGeom>
        </p:spPr>
        <p:txBody>
          <a:bodyPr/>
          <a:lstStyle/>
          <a:p>
            <a:pPr marL="149725" indent="-149725" defTabSz="256031">
              <a:spcBef>
                <a:spcPts val="200"/>
              </a:spcBef>
              <a:buSzPct val="100000"/>
              <a:buAutoNum type="arabicPeriod" startAt="1"/>
              <a:defRPr sz="1200"/>
            </a:pPr>
            <a:r>
              <a:t>v4.4.0 release - what can be released now?</a:t>
            </a:r>
            <a:br/>
            <a:r>
              <a:rPr>
                <a:solidFill>
                  <a:srgbClr val="FF2600"/>
                </a:solidFill>
              </a:rPr>
              <a:t>On its way waiting for Eclipse review.</a:t>
            </a:r>
          </a:p>
          <a:p>
            <a:pPr marL="149725" indent="-149725" defTabSz="256031">
              <a:spcBef>
                <a:spcPts val="200"/>
              </a:spcBef>
              <a:buSzPct val="100000"/>
              <a:buAutoNum type="arabicPeriod" startAt="1"/>
              <a:defRPr sz="1200"/>
            </a:pPr>
            <a:r>
              <a:t>CI/CD + Jenkins server for generation of packages for different OS and HW.</a:t>
            </a:r>
            <a:br/>
            <a:r>
              <a:rPr>
                <a:solidFill>
                  <a:srgbClr val="FF2600"/>
                </a:solidFill>
              </a:rPr>
              <a:t>Will continue after the 4.4.0 review.</a:t>
            </a:r>
            <a:endParaRPr>
              <a:solidFill>
                <a:srgbClr val="FF2600"/>
              </a:solidFill>
            </a:endParaRPr>
          </a:p>
          <a:p>
            <a:pPr marL="149725" indent="-149725" defTabSz="256031">
              <a:spcBef>
                <a:spcPts val="200"/>
              </a:spcBef>
              <a:buSzPct val="100000"/>
              <a:buAutoNum type="arabicPeriod" startAt="1"/>
              <a:defRPr sz="1200"/>
            </a:pPr>
            <a:r>
              <a:t>Move of code from arrowhead-f to eclipse-arrowhead</a:t>
            </a:r>
            <a:br/>
            <a:r>
              <a:t>Move only IP okayed by Eclipse repositories and working with v4.3.0. Naming convention of repository names. Proposal of names and repos to move. </a:t>
            </a:r>
            <a:br/>
            <a:r>
              <a:rPr>
                <a:solidFill>
                  <a:srgbClr val="FF2600"/>
                </a:solidFill>
              </a:rPr>
              <a:t>First lib approved to move by Wayne Breton</a:t>
            </a:r>
          </a:p>
          <a:p>
            <a:pPr marL="149725" indent="-149725" defTabSz="256031">
              <a:spcBef>
                <a:spcPts val="200"/>
              </a:spcBef>
              <a:buSzPct val="100000"/>
              <a:buAutoNum type="arabicPeriod" startAt="1"/>
              <a:defRPr sz="1200"/>
            </a:pPr>
            <a:r>
              <a:t>Lowering the entry step - status reports</a:t>
            </a:r>
          </a:p>
          <a:p>
            <a:pPr lvl="1" marL="434206" indent="-149725" defTabSz="256031">
              <a:spcBef>
                <a:spcPts val="200"/>
              </a:spcBef>
              <a:buAutoNum type="arabicPeriod" startAt="1"/>
              <a:defRPr sz="1200"/>
            </a:pPr>
            <a:r>
              <a:t>Gabor - VirtualBox on any environment, core systems + providers and consumers. </a:t>
            </a:r>
            <a:br/>
            <a:r>
              <a:rPr>
                <a:solidFill>
                  <a:srgbClr val="FF2600"/>
                </a:solidFill>
              </a:rPr>
              <a:t>The  virtual box environment is updated to the 4.4.0 version. Work in progress. Time line is a first try out version within Sept. Demo at Lubeck.</a:t>
            </a:r>
          </a:p>
          <a:p>
            <a:pPr lvl="1" marL="434206" indent="-149725" defTabSz="256031">
              <a:spcBef>
                <a:spcPts val="200"/>
              </a:spcBef>
              <a:buAutoNum type="arabicPeriod" startAt="1"/>
              <a:defRPr sz="1200"/>
            </a:pPr>
            <a:r>
              <a:t>Emanuel - Device daemon, Local cloud deamon, Local cloud management - </a:t>
            </a:r>
            <a:r>
              <a:rPr>
                <a:solidFill>
                  <a:srgbClr val="FF2600"/>
                </a:solidFill>
              </a:rPr>
              <a:t>will work on this as consultant to LTU</a:t>
            </a:r>
          </a:p>
          <a:p>
            <a:pPr lvl="1" marL="434206" indent="-149725" defTabSz="256031">
              <a:spcBef>
                <a:spcPts val="200"/>
              </a:spcBef>
              <a:buAutoNum type="arabicPeriod" startAt="1"/>
              <a:defRPr sz="1200"/>
            </a:pPr>
            <a:r>
              <a:t>Cristina - From models to code and deployment - </a:t>
            </a:r>
            <a:br/>
            <a:r>
              <a:t>Plugin to IDE and Papyrus to select Local clouds and systems you like to include, current development of producers and consumers.</a:t>
            </a:r>
            <a:r>
              <a:rPr>
                <a:solidFill>
                  <a:srgbClr val="FF2600"/>
                </a:solidFill>
              </a:rPr>
              <a:t> </a:t>
            </a:r>
            <a:br>
              <a:rPr>
                <a:solidFill>
                  <a:srgbClr val="FF2600"/>
                </a:solidFill>
              </a:rPr>
            </a:br>
            <a:r>
              <a:rPr>
                <a:solidFill>
                  <a:srgbClr val="FF2600"/>
                </a:solidFill>
              </a:rPr>
              <a:t>Working on plug-ins use connection to generate SQL scripts to populate the Orchestration store with such info.</a:t>
            </a:r>
            <a:br>
              <a:rPr>
                <a:solidFill>
                  <a:srgbClr val="FF2600"/>
                </a:solidFill>
              </a:rPr>
            </a:br>
            <a:r>
              <a:rPr>
                <a:solidFill>
                  <a:srgbClr val="FF2600"/>
                </a:solidFill>
              </a:rPr>
              <a:t>Presentation at next bi-weekly and Lubeck. </a:t>
            </a:r>
          </a:p>
          <a:p>
            <a:pPr marL="149725" indent="-149725" defTabSz="256031">
              <a:spcBef>
                <a:spcPts val="200"/>
              </a:spcBef>
              <a:buSzPct val="100000"/>
              <a:buAutoNum type="arabicPeriod" startAt="1"/>
              <a:defRPr sz="1200"/>
            </a:pPr>
            <a:r>
              <a:t>Documentation strategy</a:t>
            </a:r>
            <a:br/>
            <a:r>
              <a:rPr>
                <a:solidFill>
                  <a:srgbClr val="FF2600"/>
                </a:solidFill>
              </a:rPr>
              <a:t>Mats proposed a discussion on documentation strategy. We may move from text documents to some type of tool which can be used for validation of implementation. A move in this direction is a future point. When to push this is still an open question.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Eclipse Arrowhead architecture - core systems"/>
          <p:cNvSpPr txBox="1"/>
          <p:nvPr>
            <p:ph type="title"/>
          </p:nvPr>
        </p:nvSpPr>
        <p:spPr>
          <a:xfrm>
            <a:off x="786645" y="81913"/>
            <a:ext cx="7444939" cy="586590"/>
          </a:xfrm>
          <a:prstGeom prst="rect">
            <a:avLst/>
          </a:prstGeom>
        </p:spPr>
        <p:txBody>
          <a:bodyPr/>
          <a:lstStyle/>
          <a:p>
            <a:pPr lvl="1" defTabSz="393191">
              <a:defRPr sz="3000"/>
            </a:pPr>
            <a:r>
              <a:t>Agenda</a:t>
            </a:r>
            <a:r>
              <a:rPr>
                <a:solidFill>
                  <a:srgbClr val="FF2600"/>
                </a:solidFill>
              </a:rPr>
              <a:t> </a:t>
            </a:r>
            <a:r>
              <a:rPr sz="2000">
                <a:solidFill>
                  <a:srgbClr val="FF2600"/>
                </a:solidFill>
              </a:rPr>
              <a:t>(MoM from last meeting in red)</a:t>
            </a:r>
          </a:p>
        </p:txBody>
      </p:sp>
      <p:sp>
        <p:nvSpPr>
          <p:cNvPr id="105" name="How shall serviceConsumers be registered in SystemRegistry?…"/>
          <p:cNvSpPr txBox="1"/>
          <p:nvPr>
            <p:ph type="body" idx="1"/>
          </p:nvPr>
        </p:nvSpPr>
        <p:spPr>
          <a:xfrm>
            <a:off x="410486" y="808360"/>
            <a:ext cx="8793776" cy="4893128"/>
          </a:xfrm>
          <a:prstGeom prst="rect">
            <a:avLst/>
          </a:prstGeom>
        </p:spPr>
        <p:txBody>
          <a:bodyPr/>
          <a:lstStyle/>
          <a:p>
            <a:pPr marL="200526" indent="-200526">
              <a:buSzPct val="100000"/>
              <a:buAutoNum type="arabicPeriod" startAt="6"/>
              <a:defRPr sz="1200"/>
            </a:pPr>
            <a:r>
              <a:t>How shall serviceConsumers be registered in SystemRegistry?</a:t>
            </a:r>
            <a:br/>
            <a:r>
              <a:rPr>
                <a:solidFill>
                  <a:srgbClr val="FF2600"/>
                </a:solidFill>
              </a:rPr>
              <a:t>WG report by Jan. Initial discussion started. Discussion will be hosted as an issue in GitHub roadmap repo. Targeted for decision at Lubeck WS. BnearIT open the discussion on use of other ServiceRegistry like CONSUL. CONSUL is the leading open source ServiceRegistry. Supports high availability through a number of means.</a:t>
            </a:r>
            <a:endParaRPr>
              <a:solidFill>
                <a:srgbClr val="FF2600"/>
              </a:solidFill>
            </a:endParaRPr>
          </a:p>
          <a:p>
            <a:pPr marL="200526" indent="-200526">
              <a:buSzPct val="100000"/>
              <a:buAutoNum type="arabicPeriod" startAt="6"/>
              <a:defRPr sz="1200"/>
            </a:pPr>
            <a:r>
              <a:t>MetaData, mandatory and optional, for Service, System and Device registries? </a:t>
            </a:r>
            <a:br/>
            <a:r>
              <a:t>Proposal for discussion from Cristina. </a:t>
            </a:r>
            <a:r>
              <a:rPr>
                <a:solidFill>
                  <a:srgbClr val="FF2600"/>
                </a:solidFill>
              </a:rPr>
              <a:t>Cristina and Jerker to prepare a discussion for the Roadmap WG, time line end of August. Eventual integration with ServiceRegistry WG.</a:t>
            </a:r>
            <a:endParaRPr>
              <a:solidFill>
                <a:srgbClr val="FF2600"/>
              </a:solidFill>
            </a:endParaRPr>
          </a:p>
          <a:p>
            <a:pPr marL="200526" indent="-200526">
              <a:buSzPct val="100000"/>
              <a:buAutoNum type="arabicPeriod" startAt="6"/>
              <a:defRPr sz="1200"/>
            </a:pPr>
            <a:r>
              <a:t>Necessary updates to Orchestration and Authorisation  system - </a:t>
            </a:r>
            <a:r>
              <a:rPr>
                <a:solidFill>
                  <a:schemeClr val="accent2"/>
                </a:solidFill>
              </a:rPr>
              <a:t> </a:t>
            </a:r>
          </a:p>
          <a:p>
            <a:pPr lvl="1" marL="775367" indent="-267367">
              <a:buAutoNum type="arabicPeriod" startAt="1"/>
              <a:defRPr sz="1200"/>
            </a:pPr>
            <a:r>
              <a:t>Arrowhead X.509 certificate documentation as part of Authorisation SysDD - </a:t>
            </a:r>
            <a:r>
              <a:rPr>
                <a:solidFill>
                  <a:srgbClr val="0433FF"/>
                </a:solidFill>
              </a:rPr>
              <a:t>#11</a:t>
            </a:r>
            <a:r>
              <a:t>, </a:t>
            </a:r>
            <a:r>
              <a:rPr>
                <a:solidFill>
                  <a:srgbClr val="FF2600"/>
                </a:solidFill>
              </a:rPr>
              <a:t>Emanuel reported. Requirements is currently being discussed.</a:t>
            </a:r>
          </a:p>
          <a:p>
            <a:pPr lvl="1" marL="775367" indent="-267367">
              <a:buAutoNum type="arabicPeriod" startAt="1"/>
              <a:defRPr sz="1200"/>
            </a:pPr>
            <a:r>
              <a:t>Format for Orchestration policy and Authorisation policy data, </a:t>
            </a:r>
            <a:r>
              <a:rPr>
                <a:solidFill>
                  <a:srgbClr val="FF2600"/>
                </a:solidFill>
              </a:rPr>
              <a:t>Jerker to ask Ulf/Olov to prepare a Roadmap WG discussion in the topic. Still to be made.</a:t>
            </a:r>
            <a:endParaRPr>
              <a:solidFill>
                <a:srgbClr val="FF2600"/>
              </a:solidFill>
            </a:endParaRPr>
          </a:p>
          <a:p>
            <a:pPr marL="267368" indent="-267368">
              <a:buSzPct val="100000"/>
              <a:buAutoNum type="arabicPeriod" startAt="9"/>
              <a:defRPr sz="1200"/>
            </a:pPr>
            <a:r>
              <a:t>GateKeeper and Gateway systems</a:t>
            </a:r>
          </a:p>
          <a:p>
            <a:pPr lvl="1" marL="775367" indent="-267367">
              <a:buClr>
                <a:srgbClr val="000000"/>
              </a:buClr>
              <a:buAutoNum type="arabicPeriod" startAt="1"/>
              <a:defRPr sz="1200">
                <a:solidFill>
                  <a:schemeClr val="accent2"/>
                </a:solidFill>
              </a:defRPr>
            </a:pPr>
            <a:r>
              <a:rPr>
                <a:solidFill>
                  <a:srgbClr val="000000"/>
                </a:solidFill>
              </a:rPr>
              <a:t>Scenarios for § 4, 5, and 6, Mario sequence diagram from Marios scenario 2a</a:t>
            </a:r>
            <a:r>
              <a:t>.</a:t>
            </a:r>
            <a:r>
              <a:rPr>
                <a:solidFill>
                  <a:srgbClr val="000000"/>
                </a:solidFill>
              </a:rPr>
              <a:t>  </a:t>
            </a:r>
            <a:r>
              <a:rPr>
                <a:solidFill>
                  <a:srgbClr val="FF2600"/>
                </a:solidFill>
              </a:rPr>
              <a:t>Contact to WAPICE and BnearIT, look for decision next meeting. Jerker to extend the dialog with Fredrik B (BnearIT) - Mario to check in resources for hosting a WG.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Agenda (MoM from last meeting in red)"/>
          <p:cNvSpPr txBox="1"/>
          <p:nvPr>
            <p:ph type="title"/>
          </p:nvPr>
        </p:nvSpPr>
        <p:spPr>
          <a:xfrm>
            <a:off x="799889" y="344571"/>
            <a:ext cx="7444938" cy="586589"/>
          </a:xfrm>
          <a:prstGeom prst="rect">
            <a:avLst/>
          </a:prstGeom>
        </p:spPr>
        <p:txBody>
          <a:bodyPr/>
          <a:lstStyle/>
          <a:p>
            <a:pPr/>
            <a:r>
              <a:t>Agenda</a:t>
            </a:r>
            <a:r>
              <a:rPr>
                <a:solidFill>
                  <a:srgbClr val="FF2600"/>
                </a:solidFill>
              </a:rPr>
              <a:t> </a:t>
            </a:r>
            <a:r>
              <a:rPr sz="2000">
                <a:solidFill>
                  <a:srgbClr val="FF2600"/>
                </a:solidFill>
              </a:rPr>
              <a:t>(MoM from last meeting in red)</a:t>
            </a:r>
          </a:p>
        </p:txBody>
      </p:sp>
      <p:sp>
        <p:nvSpPr>
          <p:cNvPr id="108" name="Issue lists in GitHub…"/>
          <p:cNvSpPr txBox="1"/>
          <p:nvPr>
            <p:ph type="body" idx="1"/>
          </p:nvPr>
        </p:nvSpPr>
        <p:spPr>
          <a:xfrm>
            <a:off x="799889" y="1132386"/>
            <a:ext cx="7444938" cy="4582614"/>
          </a:xfrm>
          <a:prstGeom prst="rect">
            <a:avLst/>
          </a:prstGeom>
        </p:spPr>
        <p:txBody>
          <a:bodyPr/>
          <a:lstStyle/>
          <a:p>
            <a:pPr marL="149725" indent="-149725" defTabSz="256031">
              <a:spcBef>
                <a:spcPts val="200"/>
              </a:spcBef>
              <a:buSzPct val="100000"/>
              <a:buAutoNum type="arabicPeriod" startAt="10"/>
              <a:defRPr sz="1200"/>
            </a:pPr>
            <a:r>
              <a:t>Issue lists in GitHub</a:t>
            </a:r>
          </a:p>
          <a:p>
            <a:pPr lvl="1" marL="434206" indent="-149725" defTabSz="256031">
              <a:spcBef>
                <a:spcPts val="200"/>
              </a:spcBef>
              <a:buAutoNum type="arabicPeriod" startAt="1"/>
              <a:defRPr sz="1200">
                <a:solidFill>
                  <a:srgbClr val="FF2600"/>
                </a:solidFill>
              </a:defRPr>
            </a:pPr>
            <a:r>
              <a:t>Issue in Roadmap to be created by Szvetlin regarding on data base question for ServiceRegistry, SystemRegistry, DeviceRegistry, ….</a:t>
            </a:r>
          </a:p>
          <a:p>
            <a:pPr lvl="1" marL="434206" indent="-149725" defTabSz="256031">
              <a:spcBef>
                <a:spcPts val="200"/>
              </a:spcBef>
              <a:buAutoNum type="arabicPeriod" startAt="1"/>
              <a:defRPr sz="1200">
                <a:solidFill>
                  <a:srgbClr val="FF2600"/>
                </a:solidFill>
              </a:defRPr>
            </a:pPr>
            <a:r>
              <a:t>Issue on Changelog/release-note is moved to Roadmap from java-spring-core directory.</a:t>
            </a:r>
            <a:endParaRPr>
              <a:solidFill>
                <a:schemeClr val="accent2"/>
              </a:solidFill>
            </a:endParaRPr>
          </a:p>
          <a:p>
            <a:pPr marL="149725" indent="-149725" defTabSz="256031">
              <a:spcBef>
                <a:spcPts val="200"/>
              </a:spcBef>
              <a:buSzPct val="100000"/>
              <a:buAutoNum type="arabicPeriod" startAt="10"/>
              <a:defRPr sz="1200"/>
            </a:pPr>
            <a:r>
              <a:t>Next meeting:</a:t>
            </a:r>
            <a:r>
              <a:rPr>
                <a:solidFill>
                  <a:srgbClr val="FF2600"/>
                </a:solidFill>
              </a:rPr>
              <a:t> Oct. 28 at 15.00 - 16.30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opics on hold"/>
          <p:cNvSpPr txBox="1"/>
          <p:nvPr>
            <p:ph type="title"/>
          </p:nvPr>
        </p:nvSpPr>
        <p:spPr>
          <a:prstGeom prst="rect">
            <a:avLst/>
          </a:prstGeom>
        </p:spPr>
        <p:txBody>
          <a:bodyPr/>
          <a:lstStyle/>
          <a:p>
            <a:pPr/>
            <a:r>
              <a:t>Topics on hold</a:t>
            </a:r>
          </a:p>
        </p:txBody>
      </p:sp>
      <p:sp>
        <p:nvSpPr>
          <p:cNvPr id="111" name="Documentation strategy Mats proposed a discussion on documentation strategy. We may move from text documents to some type of tool which can be used for validation of implementation. A move in this direction is a future point. When to push this is still a"/>
          <p:cNvSpPr txBox="1"/>
          <p:nvPr>
            <p:ph type="body" idx="1"/>
          </p:nvPr>
        </p:nvSpPr>
        <p:spPr>
          <a:prstGeom prst="rect">
            <a:avLst/>
          </a:prstGeom>
        </p:spPr>
        <p:txBody>
          <a:bodyPr/>
          <a:lstStyle/>
          <a:p>
            <a:pPr marL="200526" indent="-200526">
              <a:buSzPct val="100000"/>
              <a:buAutoNum type="arabicPeriod" startAt="1"/>
            </a:pPr>
            <a:r>
              <a:rPr sz="1500"/>
              <a:t>Documentation strategy</a:t>
            </a:r>
            <a:br/>
            <a:r>
              <a:rPr sz="1200">
                <a:solidFill>
                  <a:srgbClr val="FF2600"/>
                </a:solidFill>
              </a:rPr>
              <a:t>Mats proposed a discussion on documentation strategy. We may move from text documents to some type of tool which can be used for validation of implementation. A move in this direction is a future point. When to push this is still an open question.</a:t>
            </a:r>
            <a:endParaRPr>
              <a:solidFill>
                <a:srgbClr val="FF2600"/>
              </a:solidFill>
            </a:endParaRPr>
          </a:p>
          <a:p>
            <a:pPr marL="267368" indent="-267368">
              <a:buClr>
                <a:srgbClr val="000000"/>
              </a:buClr>
              <a:buSzPct val="100000"/>
              <a:buAutoNum type="arabicPeriod" startAt="1"/>
              <a:defRPr sz="1500"/>
            </a:pPr>
            <a:r>
              <a:t>Possible change of core system database - </a:t>
            </a:r>
            <a:r>
              <a:rPr>
                <a:solidFill>
                  <a:srgbClr val="FF2600"/>
                </a:solidFill>
              </a:rPr>
              <a:t>ON HOLD</a:t>
            </a:r>
            <a:br>
              <a:rPr>
                <a:solidFill>
                  <a:schemeClr val="accent2">
                    <a:satOff val="-4966"/>
                    <a:lumOff val="-10549"/>
                  </a:schemeClr>
                </a:solidFill>
              </a:rPr>
            </a:br>
            <a:r>
              <a:rPr sz="1200">
                <a:solidFill>
                  <a:srgbClr val="FF2600"/>
                </a:solidFill>
              </a:rPr>
              <a:t>Light database is a request - WAPICE, On hold until item 1.1 is a closed</a:t>
            </a:r>
            <a:r>
              <a:rPr>
                <a:solidFill>
                  <a:srgbClr val="FF2600"/>
                </a:solidFill>
              </a:rP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