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Arrowhead first pag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05"/>
            <a:ext cx="9129393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>
            <p:ph type="title"/>
          </p:nvPr>
        </p:nvSpPr>
        <p:spPr>
          <a:xfrm>
            <a:off x="799889" y="1280403"/>
            <a:ext cx="7517809" cy="33980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782223" y="214813"/>
            <a:ext cx="2133601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426599" y="4678426"/>
            <a:ext cx="4596289" cy="10365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/>
          <p:nvPr/>
        </p:nvSpPr>
        <p:spPr>
          <a:xfrm>
            <a:off x="431803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half" idx="1"/>
          </p:nvPr>
        </p:nvSpPr>
        <p:spPr>
          <a:xfrm>
            <a:off x="799889" y="1185151"/>
            <a:ext cx="3645239" cy="452984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3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" name="Shape 43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3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Shape 54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www.arrowhead.eu</a:t>
            </a:r>
          </a:p>
        </p:txBody>
      </p:sp>
      <p:sp>
        <p:nvSpPr>
          <p:cNvPr id="55" name="Shape 55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rowhead_3 - 1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4" name="image4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799889" y="1502657"/>
            <a:ext cx="7444936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owhead_3 2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" name="image4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16293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799889" y="9160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Shape 78"/>
          <p:cNvSpPr/>
          <p:nvPr>
            <p:ph type="body" sz="half" idx="1"/>
          </p:nvPr>
        </p:nvSpPr>
        <p:spPr>
          <a:xfrm>
            <a:off x="799889" y="1502657"/>
            <a:ext cx="3645239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99889" y="598565"/>
            <a:ext cx="7444936" cy="58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99889" y="1185151"/>
            <a:ext cx="7444936" cy="452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808248" y="183570"/>
            <a:ext cx="2133601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/>
        </p:nvSpPr>
        <p:spPr>
          <a:xfrm>
            <a:off x="374548" y="5168258"/>
            <a:ext cx="396662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>
              <a:defRPr sz="1800"/>
            </a:pPr>
            <a:r>
              <a:rPr sz="800"/>
              <a:t>www.arrowhead.eu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1" marR="0" indent="-326571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Arrowhead Framework</a:t>
            </a:r>
          </a:p>
          <a:p>
            <a:pPr/>
            <a:r>
              <a:t>Open source project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Shape 8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First coordination telco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defRPr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Agenda</a:t>
            </a:r>
            <a:endParaRPr sz="1200"/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1) Arrowhead Framework Open source project, Jerker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2) Core systems, which are they and status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3) Releases of core systems, versioning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4) Maintainers of individual core systems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5) Maintenance of Arrowhead Framework Wiki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6) ToDo list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7) Next meetings and who to invite</a:t>
            </a: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spcBef>
                <a:spcPts val="0"/>
              </a:spcBef>
              <a:defRPr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8) AoB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799889" y="721552"/>
            <a:ext cx="7444936" cy="781105"/>
          </a:xfrm>
          <a:prstGeom prst="rect">
            <a:avLst/>
          </a:prstGeom>
        </p:spPr>
        <p:txBody>
          <a:bodyPr/>
          <a:lstStyle/>
          <a:p>
            <a:pPr/>
            <a:r>
              <a:t>Next meetings and who to invite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Bi-weekly telcos?</a:t>
            </a:r>
          </a:p>
          <a:p>
            <a:pPr lvl="1" marL="268288" indent="188911">
              <a:buSzTx/>
              <a:buNone/>
            </a:pPr>
            <a:r>
              <a:t>Tuesday 15.30 - 1.5 hour max?</a:t>
            </a:r>
          </a:p>
          <a:p>
            <a:pPr lvl="1" marL="268288" indent="188911">
              <a:buSzTx/>
              <a:buNone/>
            </a:pPr>
            <a:r>
              <a:t> Leader, co-leader</a:t>
            </a:r>
          </a:p>
          <a:p>
            <a:pPr lvl="2" marL="268288" indent="646112">
              <a:buSzTx/>
              <a:buNone/>
            </a:pPr>
            <a:r>
              <a:t>Jerker, Luis, </a:t>
            </a:r>
          </a:p>
          <a:p>
            <a:pPr/>
            <a:r>
              <a:t>Documentation</a:t>
            </a:r>
          </a:p>
          <a:p>
            <a:pPr lvl="1" marL="268288" indent="188911">
              <a:buSzTx/>
              <a:buNone/>
            </a:pPr>
            <a:r>
              <a:t>MoM in svn/git repository</a:t>
            </a:r>
          </a:p>
          <a:p>
            <a:pPr/>
            <a:r>
              <a:t>Invites:</a:t>
            </a:r>
          </a:p>
          <a:p>
            <a:pPr lvl="1" marL="268288" indent="188911">
              <a:buSzTx/>
              <a:buNone/>
            </a:pPr>
            <a:r>
              <a:t>Core maintainer group</a:t>
            </a:r>
          </a:p>
          <a:p>
            <a:pPr lvl="1" marL="268288" indent="188911">
              <a:buSzTx/>
              <a:buNone/>
            </a:pPr>
            <a:r>
              <a:t>Arrowhead mailing list</a:t>
            </a:r>
          </a:p>
          <a:p>
            <a:pPr lvl="1" marL="268288" indent="188911">
              <a:buSzTx/>
              <a:buNone/>
            </a:pPr>
            <a:r>
              <a:t>Productive mailing list</a:t>
            </a:r>
          </a:p>
          <a:p>
            <a:pPr lvl="1" marL="268288" indent="188911">
              <a:buSzTx/>
              <a:buNone/>
            </a:pPr>
            <a:r>
              <a:t>FAR-EDGE mailing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Shape 100"/>
          <p:cNvSpPr/>
          <p:nvPr>
            <p:ph type="title"/>
          </p:nvPr>
        </p:nvSpPr>
        <p:spPr>
          <a:xfrm>
            <a:off x="799889" y="323586"/>
            <a:ext cx="8027499" cy="686004"/>
          </a:xfrm>
          <a:prstGeom prst="rect">
            <a:avLst/>
          </a:prstGeom>
        </p:spPr>
        <p:txBody>
          <a:bodyPr/>
          <a:lstStyle/>
          <a:p>
            <a:pPr/>
            <a:r>
              <a:t>Core systems, which are they and status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2" name="core_services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300" y="1278107"/>
            <a:ext cx="7444935" cy="3961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Shape 105"/>
          <p:cNvSpPr/>
          <p:nvPr>
            <p:ph type="title"/>
          </p:nvPr>
        </p:nvSpPr>
        <p:spPr>
          <a:xfrm>
            <a:off x="799889" y="729936"/>
            <a:ext cx="7444936" cy="772721"/>
          </a:xfrm>
          <a:prstGeom prst="rect">
            <a:avLst/>
          </a:prstGeom>
        </p:spPr>
        <p:txBody>
          <a:bodyPr/>
          <a:lstStyle/>
          <a:p>
            <a:pPr/>
            <a:r>
              <a:t>Releases of core systems, versioning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Release approval procedure</a:t>
            </a:r>
          </a:p>
          <a:p>
            <a:pPr lvl="1" marL="268288" indent="188911">
              <a:buSzTx/>
              <a:buNone/>
            </a:pPr>
            <a:r>
              <a:t>1) Approval by core system maintainer</a:t>
            </a:r>
          </a:p>
          <a:p>
            <a:pPr lvl="1" marL="268288" indent="188911">
              <a:buSzTx/>
              <a:buNone/>
            </a:pPr>
            <a:r>
              <a:t>2) Approval by maintainer group</a:t>
            </a:r>
          </a:p>
          <a:p>
            <a:pPr/>
          </a:p>
          <a:p>
            <a:pPr/>
            <a:r>
              <a:t>Release numbering: systems and services</a:t>
            </a:r>
          </a:p>
          <a:p>
            <a:pPr lvl="1" marL="268288" indent="188911">
              <a:buSzTx/>
              <a:buNone/>
            </a:pPr>
            <a:r>
              <a:t>3.2, </a:t>
            </a:r>
          </a:p>
          <a:p>
            <a:pPr lvl="1" marL="268288" indent="188911">
              <a:buSzTx/>
              <a:buNone/>
            </a:pPr>
            <a:r>
              <a:t>3.3_dev_01</a:t>
            </a:r>
          </a:p>
          <a:p>
            <a:pPr lvl="1" marL="268288" indent="188911">
              <a:buSzTx/>
              <a:buNone/>
            </a:pPr>
            <a:r>
              <a:t>3.3_pre_01</a:t>
            </a:r>
          </a:p>
          <a:p>
            <a:pPr lvl="1" marL="268288" indent="188911">
              <a:buSzTx/>
              <a:buNone/>
            </a:pPr>
            <a:r>
              <a:t>3.3_rc</a:t>
            </a:r>
          </a:p>
          <a:p>
            <a:pPr lvl="1" marL="268288" indent="188911">
              <a:buSzTx/>
              <a:buNone/>
            </a:pPr>
            <a:r>
              <a:t>3.3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Shape 109"/>
          <p:cNvSpPr/>
          <p:nvPr>
            <p:ph type="title"/>
          </p:nvPr>
        </p:nvSpPr>
        <p:spPr>
          <a:xfrm>
            <a:off x="799889" y="928771"/>
            <a:ext cx="7444936" cy="586586"/>
          </a:xfrm>
          <a:prstGeom prst="rect">
            <a:avLst/>
          </a:prstGeom>
        </p:spPr>
        <p:txBody>
          <a:bodyPr/>
          <a:lstStyle/>
          <a:p>
            <a:pPr/>
            <a:r>
              <a:t>Maintainers of individual core systems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372246"/>
          <a:lstStyle/>
          <a:p>
            <a:pPr/>
            <a:r>
              <a:t>ServiceRegistry</a:t>
            </a:r>
          </a:p>
          <a:p>
            <a:pPr/>
            <a:r>
              <a:t>Authorisation</a:t>
            </a:r>
          </a:p>
          <a:p>
            <a:pPr lvl="1" marL="268288" indent="188911">
              <a:buSzTx/>
              <a:buNone/>
            </a:pPr>
            <a:r>
              <a:t>AA</a:t>
            </a:r>
          </a:p>
          <a:p>
            <a:pPr lvl="1" marL="268288" indent="188911">
              <a:buSzTx/>
              <a:buNone/>
            </a:pPr>
            <a:r>
              <a:t>AAA</a:t>
            </a:r>
          </a:p>
          <a:p>
            <a:pPr/>
            <a:r>
              <a:t>Orchestration</a:t>
            </a:r>
          </a:p>
          <a:p>
            <a:pPr/>
            <a:r>
              <a:t>PlantDescription</a:t>
            </a:r>
          </a:p>
          <a:p>
            <a:pPr/>
            <a:r>
              <a:t>Configuration</a:t>
            </a:r>
          </a:p>
          <a:p>
            <a:pPr/>
            <a:r>
              <a:t>Translation</a:t>
            </a:r>
          </a:p>
          <a:p>
            <a:pPr/>
            <a:r>
              <a:t>Historian</a:t>
            </a:r>
          </a:p>
          <a:p>
            <a:pPr/>
            <a:r>
              <a:t>Gatekeeper</a:t>
            </a:r>
          </a:p>
          <a:p>
            <a:pPr/>
            <a:r>
              <a:t>SystemRegistry</a:t>
            </a:r>
          </a:p>
          <a:p>
            <a:pPr/>
            <a:r>
              <a:t>Device registry</a:t>
            </a:r>
          </a:p>
          <a:p>
            <a:pPr/>
            <a:r>
              <a:t>QoS</a:t>
            </a:r>
          </a:p>
          <a:p>
            <a:pPr/>
            <a:r>
              <a:t>Eventhandler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 action list, time plan, resource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195848" y="1421080"/>
            <a:ext cx="9144001" cy="4212344"/>
          </a:xfrm>
          <a:prstGeom prst="rect">
            <a:avLst/>
          </a:prstGeom>
        </p:spPr>
        <p:txBody>
          <a:bodyPr numCol="2" spcCol="457200"/>
          <a:lstStyle/>
          <a:p>
            <a:pPr/>
            <a:r>
              <a:t>Webinars</a:t>
            </a:r>
          </a:p>
          <a:p>
            <a:pPr/>
            <a:r>
              <a:t>Forums</a:t>
            </a:r>
          </a:p>
          <a:p>
            <a:pPr/>
            <a:r>
              <a:t>New core systems</a:t>
            </a:r>
          </a:p>
          <a:p>
            <a:pPr/>
            <a:r>
              <a:t>Tracker</a:t>
            </a:r>
          </a:p>
          <a:p>
            <a:pPr/>
            <a:r>
              <a:t>Roadmap </a:t>
            </a:r>
          </a:p>
          <a:p>
            <a:pPr/>
            <a:r>
              <a:t>Upload of code and documentation</a:t>
            </a:r>
          </a:p>
          <a:p>
            <a:pPr lvl="1" marL="268288" indent="188911">
              <a:buSzTx/>
              <a:buNone/>
            </a:pPr>
            <a:r>
              <a:t>Historian</a:t>
            </a:r>
          </a:p>
          <a:p>
            <a:pPr lvl="1" marL="268288" indent="188911">
              <a:buSzTx/>
              <a:buNone/>
            </a:pPr>
            <a:r>
              <a:t>Others?</a:t>
            </a:r>
          </a:p>
          <a:p>
            <a:pPr/>
            <a:r>
              <a:t>SystemRegistry</a:t>
            </a:r>
          </a:p>
          <a:p>
            <a:pPr lvl="1" marL="268288" indent="188911">
              <a:buSzTx/>
              <a:buNone/>
            </a:pPr>
            <a:r>
              <a:t>Doc and Code, LTU, Sept Oct 2017</a:t>
            </a:r>
          </a:p>
          <a:p>
            <a:pPr/>
            <a:r>
              <a:t>DeviceRegistry</a:t>
            </a:r>
          </a:p>
          <a:p>
            <a:pPr lvl="1" marL="268288" indent="188911">
              <a:buSzTx/>
              <a:buNone/>
            </a:pPr>
            <a:r>
              <a:t>Doc and Code, LTU, Sept Oct 2017</a:t>
            </a:r>
          </a:p>
          <a:p>
            <a:pPr/>
            <a:r>
              <a:t>Plant Description</a:t>
            </a:r>
          </a:p>
          <a:p>
            <a:pPr lvl="1" marL="268288" indent="188911">
              <a:buSzTx/>
              <a:buNone/>
            </a:pPr>
            <a:r>
              <a:t>Doc and Code, </a:t>
            </a:r>
          </a:p>
          <a:p>
            <a:pPr/>
            <a:r>
              <a:t>Configuration</a:t>
            </a:r>
          </a:p>
          <a:p>
            <a:pPr lvl="1" marL="268288" indent="188911">
              <a:buSzTx/>
              <a:buNone/>
            </a:pPr>
            <a:r>
              <a:t>Doc and Code, </a:t>
            </a:r>
          </a:p>
          <a:p>
            <a:pPr lvl="1" marL="268288" indent="188911">
              <a:buSzTx/>
              <a:buNone/>
            </a:pPr>
          </a:p>
          <a:p>
            <a:pPr lvl="1" marL="268288" indent="188911">
              <a:buSzTx/>
              <a:buNone/>
            </a:pPr>
          </a:p>
          <a:p>
            <a:pPr/>
            <a:r>
              <a:t>Maintainer of Roadmap/ToDo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Shape 117"/>
          <p:cNvSpPr/>
          <p:nvPr>
            <p:ph type="title"/>
          </p:nvPr>
        </p:nvSpPr>
        <p:spPr>
          <a:xfrm>
            <a:off x="799889" y="916071"/>
            <a:ext cx="8440596" cy="586586"/>
          </a:xfrm>
          <a:prstGeom prst="rect">
            <a:avLst/>
          </a:prstGeom>
        </p:spPr>
        <p:txBody>
          <a:bodyPr/>
          <a:lstStyle/>
          <a:p>
            <a:pPr/>
            <a:r>
              <a:t>Maintenance of Arrowhead Framework Wiki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</a:t>
            </a:r>
          </a:p>
          <a:p>
            <a:pPr lvl="1" marL="268288" indent="188911">
              <a:buSzTx/>
              <a:buNone/>
            </a:pPr>
            <a:r>
              <a:t>Jerker?</a:t>
            </a:r>
          </a:p>
          <a:p>
            <a:pPr lvl="1" marL="268288" indent="188911">
              <a:buSzTx/>
              <a:buNone/>
            </a:pPr>
          </a:p>
          <a:p>
            <a:pPr/>
            <a:r>
              <a:t>Administration</a:t>
            </a:r>
          </a:p>
          <a:p>
            <a:pPr lvl="1" marL="268288" indent="188911">
              <a:buSzTx/>
              <a:buNone/>
            </a:pPr>
            <a:r>
              <a:t>LTU</a:t>
            </a:r>
          </a:p>
          <a:p>
            <a:pPr/>
          </a:p>
          <a:p>
            <a:pPr/>
            <a:r>
              <a:t>Site operation</a:t>
            </a:r>
          </a:p>
          <a:p>
            <a:pPr lvl="1" marL="268288" indent="188911">
              <a:buSzTx/>
              <a:buNone/>
            </a:pPr>
            <a:r>
              <a:t>LTU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