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Arrowhead first pag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05"/>
            <a:ext cx="9129393" cy="571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>
            <p:ph type="title"/>
          </p:nvPr>
        </p:nvSpPr>
        <p:spPr>
          <a:xfrm>
            <a:off x="799889" y="1280403"/>
            <a:ext cx="7517809" cy="3398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782223" y="214813"/>
            <a:ext cx="2133601" cy="2565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426599" y="4678426"/>
            <a:ext cx="4596289" cy="10365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defRPr sz="1200">
                <a:solidFill>
                  <a:srgbClr val="FFFFFF"/>
                </a:solidFill>
              </a:defRPr>
            </a:lvl1pPr>
            <a:lvl2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13716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18288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/>
          <p:nvPr/>
        </p:nvSpPr>
        <p:spPr>
          <a:xfrm>
            <a:off x="431803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sz="half" idx="1"/>
          </p:nvPr>
        </p:nvSpPr>
        <p:spPr>
          <a:xfrm>
            <a:off x="799889" y="1185151"/>
            <a:ext cx="3645239" cy="452984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3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" name="Shape 43"/>
          <p:cNvSpPr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799889" y="1502657"/>
            <a:ext cx="7444936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3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" name="Shape 54"/>
          <p:cNvSpPr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  <p:sp>
        <p:nvSpPr>
          <p:cNvPr id="55" name="Shape 55"/>
          <p:cNvSpPr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body" sz="half" idx="1"/>
          </p:nvPr>
        </p:nvSpPr>
        <p:spPr>
          <a:xfrm>
            <a:off x="799889" y="1502657"/>
            <a:ext cx="3645239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4" name="image4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799889" y="1502657"/>
            <a:ext cx="7444936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owhead_3 2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" name="image4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  <p:sp>
        <p:nvSpPr>
          <p:cNvPr id="76" name="Shape 76"/>
          <p:cNvSpPr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body" sz="half" idx="1"/>
          </p:nvPr>
        </p:nvSpPr>
        <p:spPr>
          <a:xfrm>
            <a:off x="799889" y="1502657"/>
            <a:ext cx="3645239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99889" y="598565"/>
            <a:ext cx="7444936" cy="586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99889" y="1185151"/>
            <a:ext cx="7444936" cy="4529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808248" y="183570"/>
            <a:ext cx="2133601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Shape 5"/>
          <p:cNvSpPr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1" marR="0" indent="-326571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forge.soa4d.org/plugins/scmgit/cgi-bin/gitweb.cgi?p=arrowhead-f/arrowhead-f.git;a=blob;f=5_Compliance/3_System+service+matrix/Core+System-Service+Matrix.xlsx;h=59670b8dcd7bcfb3791f9d768a7db6f33bb69a46;hb=HEAD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Arrowhead Framework</a:t>
            </a:r>
          </a:p>
          <a:p>
            <a:pPr/>
            <a:r>
              <a:t>Open source project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Shape 8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Shape 124"/>
          <p:cNvSpPr/>
          <p:nvPr>
            <p:ph type="title"/>
          </p:nvPr>
        </p:nvSpPr>
        <p:spPr>
          <a:xfrm>
            <a:off x="799889" y="928771"/>
            <a:ext cx="7444936" cy="586586"/>
          </a:xfrm>
          <a:prstGeom prst="rect">
            <a:avLst/>
          </a:prstGeom>
        </p:spPr>
        <p:txBody>
          <a:bodyPr/>
          <a:lstStyle/>
          <a:p>
            <a:pPr/>
            <a:r>
              <a:t>Maintainers of individual core systems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372246"/>
          <a:lstStyle/>
          <a:p>
            <a:pPr/>
            <a:r>
              <a:t>ServiceRegistry</a:t>
            </a:r>
          </a:p>
          <a:p>
            <a:pPr/>
            <a:r>
              <a:t>Authorisation</a:t>
            </a:r>
          </a:p>
          <a:p>
            <a:pPr lvl="1" marL="268288" indent="188911">
              <a:buSzTx/>
              <a:buNone/>
            </a:pPr>
            <a:r>
              <a:t>AA</a:t>
            </a:r>
          </a:p>
          <a:p>
            <a:pPr lvl="1" marL="268288" indent="188911">
              <a:buSzTx/>
              <a:buNone/>
            </a:pPr>
            <a:r>
              <a:t>AAA</a:t>
            </a:r>
          </a:p>
          <a:p>
            <a:pPr/>
            <a:r>
              <a:t>Orchestration</a:t>
            </a:r>
          </a:p>
          <a:p>
            <a:pPr/>
            <a:r>
              <a:t>PlantDescription</a:t>
            </a:r>
          </a:p>
          <a:p>
            <a:pPr/>
            <a:r>
              <a:t>Configuration</a:t>
            </a:r>
          </a:p>
          <a:p>
            <a:pPr/>
            <a:r>
              <a:t>Translation</a:t>
            </a:r>
          </a:p>
          <a:p>
            <a:pPr/>
            <a:r>
              <a:t>Historian</a:t>
            </a:r>
          </a:p>
          <a:p>
            <a:pPr/>
            <a:r>
              <a:t>Gatekeeper</a:t>
            </a:r>
          </a:p>
          <a:p>
            <a:pPr/>
            <a:r>
              <a:t>SystemRegistry</a:t>
            </a:r>
          </a:p>
          <a:p>
            <a:pPr/>
            <a:r>
              <a:t>Device registry</a:t>
            </a:r>
          </a:p>
          <a:p>
            <a:pPr/>
            <a:r>
              <a:t>QoS</a:t>
            </a:r>
          </a:p>
          <a:p>
            <a:pPr/>
            <a:r>
              <a:t>Eventhandler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 action list, time plan, resource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195848" y="1421080"/>
            <a:ext cx="9144001" cy="4212344"/>
          </a:xfrm>
          <a:prstGeom prst="rect">
            <a:avLst/>
          </a:prstGeom>
        </p:spPr>
        <p:txBody>
          <a:bodyPr numCol="2" spcCol="457200"/>
          <a:lstStyle/>
          <a:p>
            <a:pPr/>
            <a:r>
              <a:t>Webinars</a:t>
            </a:r>
          </a:p>
          <a:p>
            <a:pPr/>
            <a:r>
              <a:t>Forums</a:t>
            </a:r>
          </a:p>
          <a:p>
            <a:pPr/>
            <a:r>
              <a:t>New core systems</a:t>
            </a:r>
          </a:p>
          <a:p>
            <a:pPr/>
            <a:r>
              <a:t>Tracker</a:t>
            </a:r>
          </a:p>
          <a:p>
            <a:pPr/>
            <a:r>
              <a:t>Roadmap </a:t>
            </a:r>
          </a:p>
          <a:p>
            <a:pPr/>
            <a:r>
              <a:t>Upload of code and documentation</a:t>
            </a:r>
          </a:p>
          <a:p>
            <a:pPr lvl="1" marL="268288" indent="188911">
              <a:buSzTx/>
              <a:buNone/>
            </a:pPr>
            <a:r>
              <a:t>Historian</a:t>
            </a:r>
          </a:p>
          <a:p>
            <a:pPr lvl="1" marL="268288" indent="188911">
              <a:buSzTx/>
              <a:buNone/>
            </a:pPr>
            <a:r>
              <a:t>Others?</a:t>
            </a:r>
          </a:p>
          <a:p>
            <a:pPr/>
            <a:r>
              <a:t>SystemRegistry</a:t>
            </a:r>
          </a:p>
          <a:p>
            <a:pPr lvl="1" marL="268288" indent="188911">
              <a:buSzTx/>
              <a:buNone/>
            </a:pPr>
            <a:r>
              <a:t>Doc and Code, LTU, Sept Oct 2017</a:t>
            </a:r>
          </a:p>
          <a:p>
            <a:pPr/>
            <a:r>
              <a:t>DeviceRegistry</a:t>
            </a:r>
          </a:p>
          <a:p>
            <a:pPr lvl="1" marL="268288" indent="188911">
              <a:buSzTx/>
              <a:buNone/>
            </a:pPr>
            <a:r>
              <a:t>Doc and Code, LTU, Sept Oct 2017</a:t>
            </a:r>
          </a:p>
          <a:p>
            <a:pPr/>
            <a:r>
              <a:t>Plant Description</a:t>
            </a:r>
          </a:p>
          <a:p>
            <a:pPr lvl="1" marL="268288" indent="188911">
              <a:buSzTx/>
              <a:buNone/>
            </a:pPr>
            <a:r>
              <a:t>Doc and Code, </a:t>
            </a:r>
          </a:p>
          <a:p>
            <a:pPr/>
            <a:r>
              <a:t>Configuration</a:t>
            </a:r>
          </a:p>
          <a:p>
            <a:pPr lvl="1" marL="268288" indent="188911">
              <a:buSzTx/>
              <a:buNone/>
            </a:pPr>
            <a:r>
              <a:t>Doc and Code, </a:t>
            </a:r>
          </a:p>
          <a:p>
            <a:pPr lvl="1" marL="268288" indent="188911">
              <a:buSzTx/>
              <a:buNone/>
            </a:pPr>
          </a:p>
          <a:p>
            <a:pPr lvl="1" marL="268288" indent="188911">
              <a:buSzTx/>
              <a:buNone/>
            </a:pPr>
          </a:p>
          <a:p>
            <a:pPr/>
            <a:r>
              <a:t>Maintainer of Roadmap/ToDo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Shape 132"/>
          <p:cNvSpPr/>
          <p:nvPr>
            <p:ph type="title"/>
          </p:nvPr>
        </p:nvSpPr>
        <p:spPr>
          <a:xfrm>
            <a:off x="799889" y="916071"/>
            <a:ext cx="8440596" cy="586586"/>
          </a:xfrm>
          <a:prstGeom prst="rect">
            <a:avLst/>
          </a:prstGeom>
        </p:spPr>
        <p:txBody>
          <a:bodyPr/>
          <a:lstStyle/>
          <a:p>
            <a:pPr/>
            <a:r>
              <a:t>Maintenance of Arrowhead Framework Wiki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</a:t>
            </a:r>
          </a:p>
          <a:p>
            <a:pPr lvl="1" marL="268288" indent="188911">
              <a:buSzTx/>
              <a:buNone/>
            </a:pPr>
            <a:r>
              <a:t>Jerker?</a:t>
            </a:r>
          </a:p>
          <a:p>
            <a:pPr lvl="1" marL="268288" indent="188911">
              <a:buSzTx/>
              <a:buNone/>
            </a:pPr>
          </a:p>
          <a:p>
            <a:pPr/>
            <a:r>
              <a:t>Administration</a:t>
            </a:r>
          </a:p>
          <a:p>
            <a:pPr lvl="1" marL="268288" indent="188911">
              <a:buSzTx/>
              <a:buNone/>
            </a:pPr>
            <a:r>
              <a:t>LTU</a:t>
            </a:r>
          </a:p>
          <a:p>
            <a:pPr/>
          </a:p>
          <a:p>
            <a:pPr/>
            <a:r>
              <a:t>Site operation</a:t>
            </a:r>
          </a:p>
          <a:p>
            <a:pPr lvl="1" marL="268288" indent="188911">
              <a:buSzTx/>
              <a:buNone/>
            </a:pPr>
            <a:r>
              <a:t>LTU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Shape 91"/>
          <p:cNvSpPr/>
          <p:nvPr>
            <p:ph type="title"/>
          </p:nvPr>
        </p:nvSpPr>
        <p:spPr>
          <a:xfrm>
            <a:off x="799889" y="58936"/>
            <a:ext cx="7444936" cy="1258170"/>
          </a:xfrm>
          <a:prstGeom prst="rect">
            <a:avLst/>
          </a:prstGeom>
        </p:spPr>
        <p:txBody>
          <a:bodyPr/>
          <a:lstStyle/>
          <a:p>
            <a:pPr lvl="1"/>
            <a:r>
              <a:t>Arrowhead Framework </a:t>
            </a:r>
          </a:p>
          <a:p>
            <a:pPr lvl="1"/>
            <a:r>
              <a:t>Development  coordination telco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799889" y="1176056"/>
            <a:ext cx="7444936" cy="453894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48055">
              <a:spcBef>
                <a:spcPts val="0"/>
              </a:spcBef>
              <a:defRPr sz="176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Agenda</a:t>
            </a:r>
          </a:p>
          <a:p>
            <a:pPr marL="157212" indent="-157212" defTabSz="448055">
              <a:spcBef>
                <a:spcPts val="0"/>
              </a:spcBef>
              <a:buSzPct val="100000"/>
              <a:buAutoNum type="arabicParenR" startAt="1"/>
              <a:defRPr sz="117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Updates to Arrowhead Framework wiki</a:t>
            </a:r>
            <a:br/>
          </a:p>
          <a:p>
            <a:pPr marL="157212" indent="-157212" defTabSz="448055">
              <a:spcBef>
                <a:spcPts val="0"/>
              </a:spcBef>
              <a:buSzPct val="100000"/>
              <a:buAutoNum type="arabicParenR" startAt="1"/>
              <a:defRPr sz="117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System service  matrix, review</a:t>
            </a:r>
            <a:br/>
          </a:p>
          <a:p>
            <a:pPr marL="157212" indent="-157212" defTabSz="448055">
              <a:spcBef>
                <a:spcPts val="0"/>
              </a:spcBef>
              <a:buSzPct val="100000"/>
              <a:buAutoNum type="arabicParenR" startAt="1"/>
              <a:defRPr sz="117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Historian, status</a:t>
            </a:r>
            <a:br/>
          </a:p>
          <a:p>
            <a:pPr marL="157212" indent="-157212" defTabSz="448055">
              <a:spcBef>
                <a:spcPts val="0"/>
              </a:spcBef>
              <a:buSzPct val="100000"/>
              <a:buAutoNum type="arabicParenR" startAt="1"/>
              <a:defRPr sz="117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ServiceRegistry BNearIT, AITIA and LTU versions,</a:t>
            </a:r>
            <a:br/>
            <a:r>
              <a:t>Differences, features, code maturity. Merge to one common code base</a:t>
            </a:r>
            <a:br/>
            <a:r>
              <a:t>Who will lead?</a:t>
            </a:r>
            <a:br/>
          </a:p>
          <a:p>
            <a:pPr marL="157212" indent="-157212" defTabSz="448055">
              <a:spcBef>
                <a:spcPts val="0"/>
              </a:spcBef>
              <a:buSzPct val="100000"/>
              <a:buAutoNum type="arabicParenR" startAt="1"/>
              <a:defRPr sz="117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Authorisation AA: BNearIT, AITIA and LTU versions</a:t>
            </a:r>
            <a:br/>
            <a:r>
              <a:t>Differences, features, code maturity. Merge to one common code base. </a:t>
            </a:r>
            <a:br/>
            <a:r>
              <a:t>Who will lead? </a:t>
            </a:r>
            <a:br/>
          </a:p>
          <a:p>
            <a:pPr marL="157212" indent="-157212" defTabSz="448055">
              <a:spcBef>
                <a:spcPts val="0"/>
              </a:spcBef>
              <a:buSzPct val="100000"/>
              <a:buAutoNum type="arabicParenR" startAt="1"/>
              <a:defRPr sz="117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Authorisation AAA co-existance with Authorisation AA</a:t>
            </a:r>
            <a:br/>
          </a:p>
          <a:p>
            <a:pPr marL="157212" indent="-157212" defTabSz="448055">
              <a:spcBef>
                <a:spcPts val="0"/>
              </a:spcBef>
              <a:buSzPct val="100000"/>
              <a:buAutoNum type="arabicParenR" startAt="1"/>
              <a:defRPr sz="117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Orchestration: BNearIT, AITIA and LTU versions</a:t>
            </a:r>
            <a:br/>
            <a:r>
              <a:t>Differences, features, code maturity. Merge to one common code base.</a:t>
            </a:r>
            <a:br/>
            <a:r>
              <a:t>Who will lead? </a:t>
            </a:r>
            <a:br/>
          </a:p>
          <a:p>
            <a:pPr marL="157212" indent="-157212" defTabSz="448055">
              <a:spcBef>
                <a:spcPts val="0"/>
              </a:spcBef>
              <a:buSzPct val="100000"/>
              <a:buAutoNum type="arabicParenR" startAt="1"/>
              <a:defRPr sz="117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Core system road maps, maintainers short status report.</a:t>
            </a:r>
            <a:br/>
          </a:p>
          <a:p>
            <a:pPr marL="157212" indent="-157212" defTabSz="448055">
              <a:spcBef>
                <a:spcPts val="0"/>
              </a:spcBef>
              <a:buSzPct val="100000"/>
              <a:buAutoNum type="arabicParenR" startAt="1"/>
              <a:defRPr sz="117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AoB</a:t>
            </a:r>
            <a:br/>
            <a:r>
              <a:t>Sign up for dev mailing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Updates to Arrowhead Framework wiki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Repository is now Git</a:t>
            </a:r>
          </a:p>
          <a:p>
            <a:pPr/>
            <a:r>
              <a:t>Added section on Maintainers and Development coordination webex meetings</a:t>
            </a:r>
          </a:p>
          <a:p>
            <a:pPr/>
            <a:r>
              <a:t>Checking links to repository</a:t>
            </a:r>
          </a:p>
          <a:p>
            <a:pPr/>
            <a:r>
              <a:t>Deleting SPAM contributions</a:t>
            </a:r>
          </a:p>
          <a:p>
            <a:pPr/>
            <a:r>
              <a:t>Request to maintainers </a:t>
            </a:r>
          </a:p>
          <a:p>
            <a:pPr lvl="1" marL="268288" indent="188911">
              <a:buSzTx/>
              <a:buNone/>
            </a:pPr>
            <a:r>
              <a:t>Check uploaded documents and code</a:t>
            </a:r>
          </a:p>
          <a:p>
            <a:pPr lvl="1" marL="268288" indent="188911">
              <a:buSzTx/>
              <a:buNone/>
            </a:pPr>
            <a:r>
              <a:t>Move of developments from xxx to Arrowhead Framework wiki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service  matrix, review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 of System_Service_matrix.</a:t>
            </a:r>
          </a:p>
          <a:p>
            <a:pPr/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https://forge.soa4d.org/plugins/scmgit/cgi-bin/gitweb.cgi?p=arrowhead-f/arrowhead-f.git;a=blob;f=5_Compliance/3_System+service+matrix/Core+System-Service+Matrix.xlsx;h=59670b8dcd7bcfb3791f9d768a7db6f33bb69a46;hb=HEAD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Shape 103"/>
          <p:cNvSpPr/>
          <p:nvPr>
            <p:ph type="title"/>
          </p:nvPr>
        </p:nvSpPr>
        <p:spPr>
          <a:xfrm>
            <a:off x="799889" y="322478"/>
            <a:ext cx="7444936" cy="1180179"/>
          </a:xfrm>
          <a:prstGeom prst="rect">
            <a:avLst/>
          </a:prstGeom>
        </p:spPr>
        <p:txBody>
          <a:bodyPr/>
          <a:lstStyle/>
          <a:p>
            <a:pPr/>
            <a:r>
              <a:t>Mandatory core systems harmonisation and coexistence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ServiceRegistry</a:t>
            </a:r>
          </a:p>
          <a:p>
            <a:pPr marL="200526" indent="-200526">
              <a:buSzPct val="100000"/>
              <a:buChar char="•"/>
            </a:pPr>
            <a:r>
              <a:t>Autorisation AA &amp; AAA</a:t>
            </a:r>
          </a:p>
          <a:p>
            <a:pPr marL="200526" indent="-200526">
              <a:buSzPct val="100000"/>
              <a:buChar char="•"/>
            </a:pPr>
            <a:r>
              <a:t>Orchestration</a:t>
            </a:r>
          </a:p>
          <a:p>
            <a:pPr/>
          </a:p>
          <a:p>
            <a:pPr/>
            <a:r>
              <a:t>I’m aware of three implementations</a:t>
            </a:r>
          </a:p>
          <a:p>
            <a:pPr marL="200526" indent="-200526">
              <a:buSzPct val="100000"/>
              <a:buChar char="•"/>
            </a:pPr>
            <a:r>
              <a:t>BNearIT, Fredrik</a:t>
            </a:r>
          </a:p>
          <a:p>
            <a:pPr marL="200526" indent="-200526">
              <a:buSzPct val="100000"/>
              <a:buChar char="•"/>
            </a:pPr>
            <a:r>
              <a:t>AITIA, Csaba</a:t>
            </a:r>
          </a:p>
          <a:p>
            <a:pPr marL="200526" indent="-200526">
              <a:buSzPct val="100000"/>
              <a:buChar char="•"/>
            </a:pPr>
            <a:r>
              <a:t>LTU, Hasan</a:t>
            </a:r>
          </a:p>
          <a:p>
            <a:pPr marL="200526" indent="-200526">
              <a:buSzPct val="100000"/>
              <a:buChar char="•"/>
            </a:pPr>
            <a:r>
              <a:t>LTU Auth AAA, Pablo</a:t>
            </a:r>
          </a:p>
          <a:p>
            <a:pPr/>
            <a:r>
              <a:t>How to proceed for harmonisation and who will lead?</a:t>
            </a:r>
          </a:p>
          <a:p>
            <a:pPr/>
            <a:r>
              <a:t>How to proceed for co-existence and who will lead?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Core system road maps, status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Shape 111"/>
          <p:cNvSpPr/>
          <p:nvPr>
            <p:ph type="title"/>
          </p:nvPr>
        </p:nvSpPr>
        <p:spPr>
          <a:xfrm>
            <a:off x="799889" y="721552"/>
            <a:ext cx="7444936" cy="781105"/>
          </a:xfrm>
          <a:prstGeom prst="rect">
            <a:avLst/>
          </a:prstGeom>
        </p:spPr>
        <p:txBody>
          <a:bodyPr/>
          <a:lstStyle/>
          <a:p>
            <a:pPr/>
            <a:r>
              <a:t>Next meetings and who to invite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Bi-weekly telcos?</a:t>
            </a:r>
          </a:p>
          <a:p>
            <a:pPr lvl="1" marL="268288" indent="188911">
              <a:buSzTx/>
              <a:buNone/>
            </a:pPr>
            <a:r>
              <a:t>Tuesday 15.30 - 1.5 hour max?</a:t>
            </a:r>
          </a:p>
          <a:p>
            <a:pPr lvl="1" marL="268288" indent="188911">
              <a:buSzTx/>
              <a:buNone/>
            </a:pPr>
            <a:r>
              <a:t> Leader, co-leader</a:t>
            </a:r>
          </a:p>
          <a:p>
            <a:pPr lvl="2" marL="268288" indent="646112">
              <a:buSzTx/>
              <a:buNone/>
            </a:pPr>
            <a:r>
              <a:t>Jerker, Luis, </a:t>
            </a:r>
          </a:p>
          <a:p>
            <a:pPr/>
            <a:r>
              <a:t>Documentation</a:t>
            </a:r>
          </a:p>
          <a:p>
            <a:pPr lvl="1" marL="268288" indent="188911">
              <a:buSzTx/>
              <a:buNone/>
            </a:pPr>
            <a:r>
              <a:t>MoM in svn/git repository</a:t>
            </a:r>
          </a:p>
          <a:p>
            <a:pPr/>
            <a:r>
              <a:t>Invites:</a:t>
            </a:r>
          </a:p>
          <a:p>
            <a:pPr lvl="1" marL="268288" indent="188911">
              <a:buSzTx/>
              <a:buNone/>
            </a:pPr>
            <a:r>
              <a:t>Core maintainer group</a:t>
            </a:r>
          </a:p>
          <a:p>
            <a:pPr lvl="1" marL="268288" indent="188911">
              <a:buSzTx/>
              <a:buNone/>
            </a:pPr>
            <a:r>
              <a:t>Arrowhead mailing list</a:t>
            </a:r>
          </a:p>
          <a:p>
            <a:pPr lvl="1" marL="268288" indent="188911">
              <a:buSzTx/>
              <a:buNone/>
            </a:pPr>
            <a:r>
              <a:t>Productive mailing list</a:t>
            </a:r>
          </a:p>
          <a:p>
            <a:pPr lvl="1" marL="268288" indent="188911">
              <a:buSzTx/>
              <a:buNone/>
            </a:pPr>
            <a:r>
              <a:t>FAR-EDGE mailing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" name="Shape 115"/>
          <p:cNvSpPr/>
          <p:nvPr>
            <p:ph type="title"/>
          </p:nvPr>
        </p:nvSpPr>
        <p:spPr>
          <a:xfrm>
            <a:off x="799889" y="323586"/>
            <a:ext cx="8027499" cy="686004"/>
          </a:xfrm>
          <a:prstGeom prst="rect">
            <a:avLst/>
          </a:prstGeom>
        </p:spPr>
        <p:txBody>
          <a:bodyPr/>
          <a:lstStyle/>
          <a:p>
            <a:pPr/>
            <a:r>
              <a:t>Core systems, which are they and status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7" name="core_services_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" y="1278107"/>
            <a:ext cx="7444935" cy="3961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Shape 120"/>
          <p:cNvSpPr/>
          <p:nvPr>
            <p:ph type="title"/>
          </p:nvPr>
        </p:nvSpPr>
        <p:spPr>
          <a:xfrm>
            <a:off x="799889" y="729936"/>
            <a:ext cx="7444936" cy="772721"/>
          </a:xfrm>
          <a:prstGeom prst="rect">
            <a:avLst/>
          </a:prstGeom>
        </p:spPr>
        <p:txBody>
          <a:bodyPr/>
          <a:lstStyle/>
          <a:p>
            <a:pPr/>
            <a:r>
              <a:t>Releases of core systems, versioning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Release approval procedure</a:t>
            </a:r>
          </a:p>
          <a:p>
            <a:pPr lvl="1" marL="268288" indent="188911">
              <a:buSzTx/>
              <a:buNone/>
            </a:pPr>
            <a:r>
              <a:t>1) Approval by core system maintainer</a:t>
            </a:r>
          </a:p>
          <a:p>
            <a:pPr lvl="1" marL="268288" indent="188911">
              <a:buSzTx/>
              <a:buNone/>
            </a:pPr>
            <a:r>
              <a:t>2) Approval by maintainer group</a:t>
            </a:r>
          </a:p>
          <a:p>
            <a:pPr/>
          </a:p>
          <a:p>
            <a:pPr/>
            <a:r>
              <a:t>Release numbering: systems and services</a:t>
            </a:r>
          </a:p>
          <a:p>
            <a:pPr lvl="1" marL="268288" indent="188911">
              <a:buSzTx/>
              <a:buNone/>
            </a:pPr>
            <a:r>
              <a:t>3.2, </a:t>
            </a:r>
          </a:p>
          <a:p>
            <a:pPr lvl="1" marL="268288" indent="188911">
              <a:buSzTx/>
              <a:buNone/>
            </a:pPr>
            <a:r>
              <a:t>3.3_dev_01</a:t>
            </a:r>
          </a:p>
          <a:p>
            <a:pPr lvl="1" marL="268288" indent="188911">
              <a:buSzTx/>
              <a:buNone/>
            </a:pPr>
            <a:r>
              <a:t>3.3_pre_01</a:t>
            </a:r>
          </a:p>
          <a:p>
            <a:pPr lvl="1" marL="268288" indent="188911">
              <a:buSzTx/>
              <a:buNone/>
            </a:pPr>
            <a:r>
              <a:t>3.3_rc</a:t>
            </a:r>
          </a:p>
          <a:p>
            <a:pPr lvl="1" marL="268288" indent="188911">
              <a:buSzTx/>
              <a:buNone/>
            </a:pPr>
            <a:r>
              <a:t>3.3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