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56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28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68425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5625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CACC"/>
          </a:solidFill>
        </a:fill>
      </a:tcStyle>
    </a:wholeTbl>
    <a:band2H>
      <a:tcTxStyle b="def" i="def"/>
      <a:tcStyle>
        <a:tcBdr/>
        <a:fill>
          <a:solidFill>
            <a:srgbClr val="FAE6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1pPr>
    <a:lvl2pPr indent="2286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2pPr>
    <a:lvl3pPr indent="4572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3pPr>
    <a:lvl4pPr indent="6858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4pPr>
    <a:lvl5pPr indent="9144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5pPr>
    <a:lvl6pPr indent="11430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6pPr>
    <a:lvl7pPr indent="13716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7pPr>
    <a:lvl8pPr indent="16002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8pPr>
    <a:lvl9pPr indent="18288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hteck 7"/>
          <p:cNvSpPr/>
          <p:nvPr/>
        </p:nvSpPr>
        <p:spPr>
          <a:xfrm>
            <a:off x="3925" y="-1"/>
            <a:ext cx="12189353" cy="6849056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7" name="Rechteck 8"/>
          <p:cNvSpPr/>
          <p:nvPr/>
        </p:nvSpPr>
        <p:spPr>
          <a:xfrm>
            <a:off x="0" y="5589239"/>
            <a:ext cx="12192246" cy="126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Verdana"/>
              </a:defRPr>
            </a:pPr>
          </a:p>
        </p:txBody>
      </p:sp>
      <p:pic>
        <p:nvPicPr>
          <p:cNvPr id="18" name="Bild 3" descr="Bild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3871" y="5877062"/>
            <a:ext cx="1560208" cy="63670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Body Level One…"/>
          <p:cNvSpPr txBox="1"/>
          <p:nvPr>
            <p:ph type="body" idx="1"/>
          </p:nvPr>
        </p:nvSpPr>
        <p:spPr>
          <a:xfrm>
            <a:off x="334964" y="1304925"/>
            <a:ext cx="11514484" cy="391513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feld 51"/>
          <p:cNvSpPr txBox="1"/>
          <p:nvPr/>
        </p:nvSpPr>
        <p:spPr>
          <a:xfrm>
            <a:off x="333760" y="5891084"/>
            <a:ext cx="6661668" cy="71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/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project receives grants from the European H2020 research and innovation programme,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ECSEL Joint Undertaking, and National Funding Authorities from 19 involved countries under</a:t>
            </a: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grant agreement no. GAP-737459 - 999978918.</a:t>
            </a: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34433" y="299850"/>
            <a:ext cx="8719308" cy="7176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2" name="Bild 11" descr="Bild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Bild 12" descr="Bild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43982" y="5870669"/>
            <a:ext cx="1005466" cy="6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hteck 12"/>
          <p:cNvSpPr/>
          <p:nvPr/>
        </p:nvSpPr>
        <p:spPr>
          <a:xfrm>
            <a:off x="3925" y="0"/>
            <a:ext cx="12189353" cy="6858000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34964" y="3609020"/>
            <a:ext cx="11514484" cy="277230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334433" y="2024844"/>
            <a:ext cx="11515015" cy="1332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5" name="Bild 11" descr="Bild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hteck 15"/>
          <p:cNvSpPr/>
          <p:nvPr/>
        </p:nvSpPr>
        <p:spPr>
          <a:xfrm>
            <a:off x="3925" y="-1"/>
            <a:ext cx="12189353" cy="6849056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56" name="Rechteck 8"/>
          <p:cNvSpPr/>
          <p:nvPr/>
        </p:nvSpPr>
        <p:spPr>
          <a:xfrm>
            <a:off x="0" y="5589239"/>
            <a:ext cx="12192246" cy="126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Verdana"/>
              </a:defRPr>
            </a:pPr>
          </a:p>
        </p:txBody>
      </p:sp>
      <p:pic>
        <p:nvPicPr>
          <p:cNvPr id="57" name="Bild 3" descr="Bild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9766" y="5887615"/>
            <a:ext cx="1560208" cy="63670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feld 51"/>
          <p:cNvSpPr txBox="1"/>
          <p:nvPr/>
        </p:nvSpPr>
        <p:spPr>
          <a:xfrm>
            <a:off x="333760" y="5891198"/>
            <a:ext cx="6661668" cy="71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/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participating countries are Austria, Belgium, Finland, France, Czech Republic, Denmark,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Germany, Greece, Hungary, Ireland, Italy, Luxembourg, Netherlands, Norway, Poland, Portugal,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Spain, Sweden and Turkey.</a:t>
            </a:r>
          </a:p>
        </p:txBody>
      </p:sp>
      <p:pic>
        <p:nvPicPr>
          <p:cNvPr id="59" name="Bild 11" descr="Bild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334964" y="3609020"/>
            <a:ext cx="11514484" cy="16516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334433" y="2024844"/>
            <a:ext cx="11515015" cy="1332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2" name="Bild 14" descr="Bild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6929" y="5873417"/>
            <a:ext cx="1005466" cy="6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Bild 13" descr="Bild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Bildplatzhalter 4"/>
          <p:cNvSpPr/>
          <p:nvPr>
            <p:ph type="pic" sz="quarter" idx="13"/>
          </p:nvPr>
        </p:nvSpPr>
        <p:spPr>
          <a:xfrm>
            <a:off x="333860" y="1262885"/>
            <a:ext cx="2621526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Bildplatzhalter 4"/>
          <p:cNvSpPr/>
          <p:nvPr>
            <p:ph type="pic" sz="quarter" idx="14"/>
          </p:nvPr>
        </p:nvSpPr>
        <p:spPr>
          <a:xfrm>
            <a:off x="3322942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Bildplatzhalter 4"/>
          <p:cNvSpPr/>
          <p:nvPr>
            <p:ph type="pic" sz="quarter" idx="15"/>
          </p:nvPr>
        </p:nvSpPr>
        <p:spPr>
          <a:xfrm>
            <a:off x="6312024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Bildplatzhalter 4"/>
          <p:cNvSpPr/>
          <p:nvPr>
            <p:ph type="pic" sz="quarter" idx="16"/>
          </p:nvPr>
        </p:nvSpPr>
        <p:spPr>
          <a:xfrm>
            <a:off x="9233927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78" name="Bild 15" descr="Bild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334433" y="299850"/>
            <a:ext cx="6841688" cy="717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Bildplatzhalter 5"/>
          <p:cNvSpPr/>
          <p:nvPr>
            <p:ph type="pic" sz="quarter" idx="13"/>
          </p:nvPr>
        </p:nvSpPr>
        <p:spPr>
          <a:xfrm>
            <a:off x="331859" y="1472835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Bildplatzhalter 5"/>
          <p:cNvSpPr/>
          <p:nvPr>
            <p:ph type="pic" sz="quarter" idx="14"/>
          </p:nvPr>
        </p:nvSpPr>
        <p:spPr>
          <a:xfrm>
            <a:off x="331859" y="2528900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Bildplatzhalter 5"/>
          <p:cNvSpPr/>
          <p:nvPr>
            <p:ph type="pic" sz="quarter" idx="15"/>
          </p:nvPr>
        </p:nvSpPr>
        <p:spPr>
          <a:xfrm>
            <a:off x="342762" y="3584964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ildplatzhalter 5"/>
          <p:cNvSpPr/>
          <p:nvPr>
            <p:ph type="pic" sz="quarter" idx="16"/>
          </p:nvPr>
        </p:nvSpPr>
        <p:spPr>
          <a:xfrm>
            <a:off x="342762" y="4641029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ildplatzhalter 5"/>
          <p:cNvSpPr/>
          <p:nvPr>
            <p:ph type="pic" sz="quarter" idx="17"/>
          </p:nvPr>
        </p:nvSpPr>
        <p:spPr>
          <a:xfrm>
            <a:off x="4411222" y="1467108"/>
            <a:ext cx="1369275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ildplatzhalter 5"/>
          <p:cNvSpPr/>
          <p:nvPr>
            <p:ph type="pic" sz="quarter" idx="18"/>
          </p:nvPr>
        </p:nvSpPr>
        <p:spPr>
          <a:xfrm>
            <a:off x="4411222" y="2523172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Bildplatzhalter 5"/>
          <p:cNvSpPr/>
          <p:nvPr>
            <p:ph type="pic" sz="quarter" idx="19"/>
          </p:nvPr>
        </p:nvSpPr>
        <p:spPr>
          <a:xfrm>
            <a:off x="4422126" y="3579238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Bildplatzhalter 5"/>
          <p:cNvSpPr/>
          <p:nvPr>
            <p:ph type="pic" sz="quarter" idx="20"/>
          </p:nvPr>
        </p:nvSpPr>
        <p:spPr>
          <a:xfrm>
            <a:off x="4422126" y="4635303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ildplatzhalter 5"/>
          <p:cNvSpPr/>
          <p:nvPr>
            <p:ph type="pic" sz="quarter" idx="21"/>
          </p:nvPr>
        </p:nvSpPr>
        <p:spPr>
          <a:xfrm>
            <a:off x="8436333" y="1468321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Bildplatzhalter 5"/>
          <p:cNvSpPr/>
          <p:nvPr>
            <p:ph type="pic" sz="quarter" idx="22"/>
          </p:nvPr>
        </p:nvSpPr>
        <p:spPr>
          <a:xfrm>
            <a:off x="8436333" y="2524386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Bildplatzhalter 5"/>
          <p:cNvSpPr/>
          <p:nvPr>
            <p:ph type="pic" sz="quarter" idx="23"/>
          </p:nvPr>
        </p:nvSpPr>
        <p:spPr>
          <a:xfrm>
            <a:off x="8447237" y="3580450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ildplatzhalter 5"/>
          <p:cNvSpPr/>
          <p:nvPr>
            <p:ph type="pic" sz="quarter" idx="24"/>
          </p:nvPr>
        </p:nvSpPr>
        <p:spPr>
          <a:xfrm>
            <a:off x="8447237" y="4636515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00" name="Bild 16" descr="Bild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Bild 17" descr="Bild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/>
          <p:nvPr>
            <p:ph type="title"/>
          </p:nvPr>
        </p:nvSpPr>
        <p:spPr>
          <a:xfrm>
            <a:off x="334433" y="299850"/>
            <a:ext cx="6841688" cy="717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Bildplatzhalter 5"/>
          <p:cNvSpPr/>
          <p:nvPr>
            <p:ph type="pic" sz="quarter" idx="13"/>
          </p:nvPr>
        </p:nvSpPr>
        <p:spPr>
          <a:xfrm>
            <a:off x="1432947" y="1407876"/>
            <a:ext cx="2232250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ildplatzhalter 5"/>
          <p:cNvSpPr/>
          <p:nvPr>
            <p:ph type="pic" sz="quarter" idx="14"/>
          </p:nvPr>
        </p:nvSpPr>
        <p:spPr>
          <a:xfrm>
            <a:off x="3814776" y="1407874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ildplatzhalter 5"/>
          <p:cNvSpPr/>
          <p:nvPr>
            <p:ph type="pic" sz="quarter" idx="15"/>
          </p:nvPr>
        </p:nvSpPr>
        <p:spPr>
          <a:xfrm>
            <a:off x="6196603" y="1407874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Bildplatzhalter 5"/>
          <p:cNvSpPr/>
          <p:nvPr>
            <p:ph type="pic" sz="quarter" idx="16"/>
          </p:nvPr>
        </p:nvSpPr>
        <p:spPr>
          <a:xfrm>
            <a:off x="8578432" y="1412775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Bildplatzhalter 5"/>
          <p:cNvSpPr/>
          <p:nvPr>
            <p:ph type="pic" sz="quarter" idx="17"/>
          </p:nvPr>
        </p:nvSpPr>
        <p:spPr>
          <a:xfrm>
            <a:off x="1432947" y="3723552"/>
            <a:ext cx="2232250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Bildplatzhalter 5"/>
          <p:cNvSpPr/>
          <p:nvPr>
            <p:ph type="pic" sz="quarter" idx="18"/>
          </p:nvPr>
        </p:nvSpPr>
        <p:spPr>
          <a:xfrm>
            <a:off x="3814776" y="3723549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Bildplatzhalter 5"/>
          <p:cNvSpPr/>
          <p:nvPr>
            <p:ph type="pic" sz="quarter" idx="19"/>
          </p:nvPr>
        </p:nvSpPr>
        <p:spPr>
          <a:xfrm>
            <a:off x="6196603" y="3723549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Bildplatzhalter 5"/>
          <p:cNvSpPr/>
          <p:nvPr>
            <p:ph type="pic" sz="quarter" idx="20"/>
          </p:nvPr>
        </p:nvSpPr>
        <p:spPr>
          <a:xfrm>
            <a:off x="8578432" y="3728451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19" name="Bild 12" descr="Bild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Bild 17" descr="Bild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/>
          <p:nvPr>
            <p:ph type="body" idx="1"/>
          </p:nvPr>
        </p:nvSpPr>
        <p:spPr>
          <a:xfrm>
            <a:off x="334433" y="1312862"/>
            <a:ext cx="11521018" cy="493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34433" y="299850"/>
            <a:ext cx="8731458" cy="71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765741" y="6340793"/>
            <a:ext cx="252969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Bild 8" descr="Bild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1853" y="6357997"/>
            <a:ext cx="543598" cy="362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ild 9" descr="Bild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443" y="6355782"/>
            <a:ext cx="893839" cy="36476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648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296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6945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594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36575" marR="0" indent="-26828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837671" marR="0" indent="-29633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143396" marR="0" indent="-3353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461180" marR="0" indent="-38326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054191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510677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967165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423654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561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281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6842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562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pported 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Supported by </a:t>
            </a:r>
          </a:p>
          <a:p>
            <a:pPr lvl="1" marL="0" indent="268286">
              <a:buSzTx/>
              <a:buNone/>
            </a:pPr>
            <a:r>
              <a:t>Productive4.0 WP1</a:t>
            </a:r>
          </a:p>
          <a:p>
            <a:pPr lvl="1" marL="0" indent="268286">
              <a:buSzTx/>
              <a:buNone/>
            </a:pPr>
            <a:r>
              <a:t>FAR-EDGE</a:t>
            </a:r>
          </a:p>
        </p:txBody>
      </p:sp>
      <p:sp>
        <p:nvSpPr>
          <p:cNvPr id="130" name="Arrowhead Framework development coord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0" sz="2000"/>
            </a:lvl1pPr>
          </a:lstStyle>
          <a:p>
            <a:pPr/>
            <a:r>
              <a:t>Arrowhead Framework development coordination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ross mailing list for Productive4.0 WP1, is in preparation.  Will be used for general invi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Gross mailing list for Productive4.0 WP1, is in preparation. </a:t>
            </a:r>
            <a:br/>
            <a:r>
              <a:t>Will be used for general invitations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Requirements WS June 21 8.30 - 10.30, webex</a:t>
            </a:r>
            <a:br/>
            <a:r>
              <a:t>Lead Prof. Øystein Haugen, HIOF, Norway</a:t>
            </a:r>
            <a:br/>
            <a:r>
              <a:t>Formal invitation will come this week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Developers site, forge.so4d.org will be on line in 1-2 weeks</a:t>
            </a:r>
            <a:br/>
            <a:r>
              <a:t>Formal invitation to join will come during June</a:t>
            </a:r>
            <a:br/>
            <a:r>
              <a:t>Mailing lists for WP1 development workgroups will be created suing this tool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Specifications of Arrowhead Framework mandatory core services v4.0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Updates on existing core systems, maintainers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Updates on possible core system functionality proposed by developers</a:t>
            </a:r>
            <a:br/>
            <a:r>
              <a:t>Smart contracts, Ulf Bodin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Summer school on Arrowhead Framework, update</a:t>
            </a:r>
            <a:br/>
            <a:r>
              <a:t>Start August 16, invitation to come before end of June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WP1 F2F WS August 31 - Sept 1, 1.5 day</a:t>
            </a:r>
            <a:br/>
            <a:r>
              <a:t>Formal invitation will come in 1-2 weeks</a:t>
            </a:r>
            <a:br/>
          </a:p>
          <a:p>
            <a:pPr marL="163094" indent="-163094" defTabSz="557784">
              <a:spcBef>
                <a:spcPts val="300"/>
              </a:spcBef>
              <a:buClrTx/>
              <a:buAutoNum type="arabicPeriod" startAt="1"/>
              <a:defRPr sz="1220"/>
            </a:pPr>
            <a:r>
              <a:t>AoB</a:t>
            </a:r>
          </a:p>
        </p:txBody>
      </p:sp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quirements WS June 21 8.30 - 10.30, webex Lead Prof. Øystein Haugen, HIOF, Norway Formal invitation will come this wee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Requirements WS June 21 8.30 - 10.30, webex</a:t>
            </a:r>
            <a:br/>
            <a:r>
              <a:t>Lead Prof. Øystein Haugen, HIOF, Norway</a:t>
            </a:r>
            <a:br/>
            <a:r>
              <a:t>Formal invitation will come this week</a:t>
            </a:r>
            <a:br/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WEBEX LINK</a:t>
            </a:r>
          </a:p>
          <a:p>
            <a:pPr marL="0" indent="0">
              <a:buClrTx/>
              <a:buSzTx/>
              <a:buNone/>
            </a:pPr>
          </a:p>
        </p:txBody>
      </p:sp>
      <p:sp>
        <p:nvSpPr>
          <p:cNvPr id="13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velopers site, forge.so4d.org will be on line in 1-2 weeks Formal invitation to join will come during June Mailing lists for WP1 development workgroups will be created suing this too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Developers site, forge.so4d.org will be on line in 1-2 weeks</a:t>
            </a:r>
            <a:br/>
            <a:r>
              <a:t>Formal invitation to join will come during June</a:t>
            </a:r>
            <a:br/>
            <a:r>
              <a:t>Mailing lists for WP1 development workgroups will be created suing this tool</a:t>
            </a:r>
            <a:br/>
          </a:p>
        </p:txBody>
      </p:sp>
      <p:sp>
        <p:nvSpPr>
          <p:cNvPr id="14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pecifications of Arrowhead Framework mandatory core services v4.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Specifications of Arrowhead Framework mandatory core services v4.0</a:t>
            </a:r>
            <a:br/>
          </a:p>
          <a:p>
            <a:pPr marL="0" indent="0">
              <a:buClrTx/>
              <a:buSzTx/>
              <a:buNone/>
            </a:pPr>
            <a:r>
              <a:t>Under development </a:t>
            </a:r>
          </a:p>
          <a:p>
            <a:pPr marL="0" indent="0">
              <a:buClrTx/>
              <a:buSzTx/>
              <a:buNone/>
            </a:pPr>
            <a:r>
              <a:t>Will be written using Arrowhead documentation structure</a:t>
            </a:r>
          </a:p>
          <a:p>
            <a:pPr marL="0" indent="0">
              <a:buClrTx/>
              <a:buSzTx/>
              <a:buNone/>
            </a:pPr>
            <a:r>
              <a:t>Main documents are:</a:t>
            </a:r>
          </a:p>
          <a:p>
            <a:pPr marL="0" indent="0">
              <a:buClrTx/>
              <a:buSzTx/>
              <a:buNone/>
            </a:pPr>
            <a:r>
              <a:t>SysD/SysDD</a:t>
            </a:r>
          </a:p>
          <a:p>
            <a:pPr marL="0" indent="0">
              <a:buClrTx/>
              <a:buSzTx/>
              <a:buNone/>
            </a:pPr>
            <a:r>
              <a:t>IDD wit CP and SP</a:t>
            </a:r>
          </a:p>
          <a:p>
            <a:pPr marL="0" indent="0">
              <a:buClrTx/>
              <a:buSzTx/>
              <a:buNone/>
            </a:pPr>
            <a:r>
              <a:t>SD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Located in forge.soa4d.org/arrowhead-f/3_Core Systems and Services/1_Mandatory Core Systems and Services/5_v4.0_spec/</a:t>
            </a:r>
          </a:p>
          <a:p>
            <a:pPr marL="0" indent="0">
              <a:buClrTx/>
              <a:buSzTx/>
              <a:buNone/>
            </a:pPr>
          </a:p>
        </p:txBody>
      </p:sp>
      <p:sp>
        <p:nvSpPr>
          <p:cNvPr id="14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ummer school on Arrowhead Framework, update Start August 16, invitation to come before end of Ju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6050"/>
          <a:lstStyle/>
          <a:p>
            <a:pPr marL="0" indent="0">
              <a:buClrTx/>
              <a:buSzTx/>
              <a:buNone/>
            </a:pPr>
            <a:r>
              <a:t>Summer school on Arrowhead Framework, update</a:t>
            </a:r>
            <a:br/>
            <a:r>
              <a:t>Start August 16, invitation to come before end of June</a:t>
            </a:r>
            <a:br/>
          </a:p>
          <a:p>
            <a:pPr marL="0" indent="0">
              <a:buClrTx/>
              <a:buSzTx/>
              <a:buNone/>
            </a:pPr>
            <a:r>
              <a:t>Will be based on:</a:t>
            </a:r>
          </a:p>
          <a:p>
            <a:pPr marL="0" indent="0">
              <a:buClrTx/>
              <a:buSzTx/>
              <a:buNone/>
            </a:pPr>
            <a:r>
              <a:t>IoT Automation - Arrowhead Framework, ed. Jerker Delsing, CRC press, 2017</a:t>
            </a:r>
          </a:p>
          <a:p>
            <a:pPr marL="0" indent="0">
              <a:buClrTx/>
              <a:buSzTx/>
              <a:buNone/>
            </a:pPr>
            <a:r>
              <a:t>Ch 1-6</a:t>
            </a:r>
          </a:p>
          <a:p>
            <a:pPr marL="0" indent="0">
              <a:buClrTx/>
              <a:buSzTx/>
              <a:buNone/>
            </a:pPr>
            <a:r>
              <a:t>Lecture schema (preliminary):</a:t>
            </a:r>
          </a:p>
          <a:p>
            <a:pPr marL="0" indent="0">
              <a:buClrTx/>
              <a:buSzTx/>
              <a:buNone/>
            </a:pPr>
            <a:r>
              <a:t>Aug 16, 9-12</a:t>
            </a:r>
          </a:p>
          <a:p>
            <a:pPr marL="0" indent="0">
              <a:buClrTx/>
              <a:buSzTx/>
              <a:buNone/>
            </a:pPr>
            <a:r>
              <a:t>Aug 17, 9-12</a:t>
            </a:r>
          </a:p>
          <a:p>
            <a:pPr marL="0" indent="0">
              <a:buClrTx/>
              <a:buSzTx/>
              <a:buNone/>
            </a:pPr>
            <a:r>
              <a:t>Aug 21, 9-12</a:t>
            </a:r>
          </a:p>
          <a:p>
            <a:pPr marL="0" indent="0">
              <a:buClrTx/>
              <a:buSzTx/>
              <a:buNone/>
            </a:pPr>
            <a:r>
              <a:t>Aug 22, 9-12</a:t>
            </a:r>
          </a:p>
          <a:p>
            <a:pPr marL="0" indent="0">
              <a:buClrTx/>
              <a:buSzTx/>
              <a:buNone/>
            </a:pPr>
            <a:r>
              <a:t>Aug 23, 9-12</a:t>
            </a:r>
          </a:p>
          <a:p>
            <a:pPr marL="0" indent="0">
              <a:buClrTx/>
              <a:buSzTx/>
              <a:buNone/>
            </a:pPr>
            <a:r>
              <a:t>Aug 24, 9-12</a:t>
            </a:r>
          </a:p>
          <a:p>
            <a:pPr marL="0" indent="0">
              <a:buClrTx/>
              <a:buSzTx/>
              <a:buNone/>
            </a:pPr>
            <a:r>
              <a:t>Assignments work</a:t>
            </a:r>
          </a:p>
          <a:p>
            <a:pPr marL="0" indent="0">
              <a:buClrTx/>
              <a:buSzTx/>
              <a:buNone/>
            </a:pPr>
            <a:r>
              <a:t>Demonstrations of assignments</a:t>
            </a:r>
          </a:p>
          <a:p>
            <a:pPr marL="0" indent="0">
              <a:buClrTx/>
              <a:buSzTx/>
              <a:buNone/>
            </a:pPr>
            <a:r>
              <a:t>Sept 22, 9-12</a:t>
            </a:r>
          </a:p>
          <a:p>
            <a:pPr marL="0" indent="0">
              <a:buClrTx/>
              <a:buSzTx/>
              <a:buNone/>
            </a:pPr>
            <a:r>
              <a:t>Oct 3, 9-12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Will give 7.5 ECTS on pass for working demonstrations of assignments</a:t>
            </a:r>
          </a:p>
        </p:txBody>
      </p:sp>
      <p:sp>
        <p:nvSpPr>
          <p:cNvPr id="14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P1 F2F WS August 31 - Sept 1, Porto, Portugal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WP1 F2F WS August 31 - Sept 1, Porto, Portugal, </a:t>
            </a:r>
          </a:p>
          <a:p>
            <a:pPr marL="0" indent="0">
              <a:buClrTx/>
              <a:buSzTx/>
              <a:buNone/>
            </a:pPr>
            <a:r>
              <a:t>1.5 day workshop</a:t>
            </a:r>
            <a:br/>
            <a:r>
              <a:t>Formal invitation will come in 1-2 weeks</a:t>
            </a:r>
            <a:br/>
          </a:p>
          <a:p>
            <a:pPr marL="0" indent="0">
              <a:buClrTx/>
              <a:buSzTx/>
              <a:buNone/>
            </a:pPr>
            <a:r>
              <a:t>Major topics for discussion</a:t>
            </a:r>
          </a:p>
          <a:p>
            <a:pPr marL="200526" indent="-200526">
              <a:buClrTx/>
              <a:buChar char="•"/>
            </a:pPr>
            <a:r>
              <a:t>Requirements on architecture and concepts</a:t>
            </a:r>
          </a:p>
          <a:p>
            <a:pPr marL="200526" indent="-200526">
              <a:buClrTx/>
              <a:buChar char="•"/>
            </a:pPr>
            <a:r>
              <a:t>Specifications of mandatory core service v4.0</a:t>
            </a:r>
          </a:p>
          <a:p>
            <a:pPr marL="200526" indent="-200526">
              <a:buClrTx/>
              <a:buChar char="•"/>
            </a:pPr>
            <a:r>
              <a:t>Specifications of support core services v4.0</a:t>
            </a:r>
          </a:p>
        </p:txBody>
      </p:sp>
      <p:sp>
        <p:nvSpPr>
          <p:cNvPr id="15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P1">
  <a:themeElements>
    <a:clrScheme name="WP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00FF"/>
      </a:hlink>
      <a:folHlink>
        <a:srgbClr val="FF00FF"/>
      </a:folHlink>
    </a:clrScheme>
    <a:fontScheme name="WP1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WP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P1">
  <a:themeElements>
    <a:clrScheme name="WP1">
      <a:dk1>
        <a:srgbClr val="00214A"/>
      </a:dk1>
      <a:lt1>
        <a:srgbClr val="4A4A4A"/>
      </a:lt1>
      <a:dk2>
        <a:srgbClr val="A7A7A7"/>
      </a:dk2>
      <a:lt2>
        <a:srgbClr val="535353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00FF"/>
      </a:hlink>
      <a:folHlink>
        <a:srgbClr val="FF00FF"/>
      </a:folHlink>
    </a:clrScheme>
    <a:fontScheme name="WP1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WP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