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56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28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68425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5625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CACC"/>
          </a:solidFill>
        </a:fill>
      </a:tcStyle>
    </a:wholeTbl>
    <a:band2H>
      <a:tcTxStyle b="def" i="def"/>
      <a:tcStyle>
        <a:tcBdr/>
        <a:fill>
          <a:solidFill>
            <a:srgbClr val="FAE6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1pPr>
    <a:lvl2pPr indent="2286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2pPr>
    <a:lvl3pPr indent="4572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3pPr>
    <a:lvl4pPr indent="6858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4pPr>
    <a:lvl5pPr indent="9144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5pPr>
    <a:lvl6pPr indent="11430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6pPr>
    <a:lvl7pPr indent="13716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7pPr>
    <a:lvl8pPr indent="16002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8pPr>
    <a:lvl9pPr indent="1828800" latinLnBrk="0">
      <a:spcBef>
        <a:spcPts val="400"/>
      </a:spcBef>
      <a:defRPr sz="1200">
        <a:solidFill>
          <a:schemeClr val="accent3"/>
        </a:solidFill>
        <a:latin typeface="+mj-lt"/>
        <a:ea typeface="+mj-ea"/>
        <a:cs typeface="+mj-cs"/>
        <a:sym typeface="Verdana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Bild 2" descr="Bild 2"/>
          <p:cNvPicPr>
            <a:picLocks noChangeAspect="1"/>
          </p:cNvPicPr>
          <p:nvPr/>
        </p:nvPicPr>
        <p:blipFill>
          <a:blip r:embed="rId3">
            <a:extLst/>
          </a:blip>
          <a:srcRect l="0" t="0" r="4328" b="19288"/>
          <a:stretch>
            <a:fillRect/>
          </a:stretch>
        </p:blipFill>
        <p:spPr>
          <a:xfrm>
            <a:off x="-1" y="2486"/>
            <a:ext cx="12189352" cy="685551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hteck 7"/>
          <p:cNvSpPr/>
          <p:nvPr/>
        </p:nvSpPr>
        <p:spPr>
          <a:xfrm>
            <a:off x="3925" y="-1"/>
            <a:ext cx="12189353" cy="6849056"/>
          </a:xfrm>
          <a:prstGeom prst="rect">
            <a:avLst/>
          </a:prstGeom>
          <a:solidFill>
            <a:srgbClr val="065EA9">
              <a:alpha val="80000"/>
            </a:srgbClr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7" name="Rechteck 8"/>
          <p:cNvSpPr/>
          <p:nvPr/>
        </p:nvSpPr>
        <p:spPr>
          <a:xfrm>
            <a:off x="0" y="5589239"/>
            <a:ext cx="12192246" cy="12687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Verdana"/>
              </a:defRPr>
            </a:pPr>
          </a:p>
        </p:txBody>
      </p:sp>
      <p:pic>
        <p:nvPicPr>
          <p:cNvPr id="18" name="Bild 3" descr="Bild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43871" y="5877062"/>
            <a:ext cx="1560208" cy="63670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Body Level One…"/>
          <p:cNvSpPr txBox="1"/>
          <p:nvPr>
            <p:ph type="body" idx="1"/>
          </p:nvPr>
        </p:nvSpPr>
        <p:spPr>
          <a:xfrm>
            <a:off x="334964" y="1304925"/>
            <a:ext cx="11514484" cy="391513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feld 51"/>
          <p:cNvSpPr txBox="1"/>
          <p:nvPr/>
        </p:nvSpPr>
        <p:spPr>
          <a:xfrm>
            <a:off x="333760" y="5891084"/>
            <a:ext cx="6661668" cy="71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/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project receives grants from the European H2020 research and innovation programme,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ECSEL Joint Undertaking, and National Funding Authorities from 19 involved countries under</a:t>
            </a: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grant agreement no. GAP-737459 - 999978918.</a:t>
            </a: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34433" y="299850"/>
            <a:ext cx="8719308" cy="7176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2" name="Bild 11" descr="Bild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21453" y="299850"/>
            <a:ext cx="2010951" cy="361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Bild 12" descr="Bild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43982" y="5870669"/>
            <a:ext cx="1005466" cy="6705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Bild 2" descr="Bild 2"/>
          <p:cNvPicPr>
            <a:picLocks noChangeAspect="1"/>
          </p:cNvPicPr>
          <p:nvPr/>
        </p:nvPicPr>
        <p:blipFill>
          <a:blip r:embed="rId3">
            <a:extLst/>
          </a:blip>
          <a:srcRect l="0" t="0" r="4328" b="19288"/>
          <a:stretch>
            <a:fillRect/>
          </a:stretch>
        </p:blipFill>
        <p:spPr>
          <a:xfrm>
            <a:off x="-1" y="2486"/>
            <a:ext cx="12189352" cy="685551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hteck 12"/>
          <p:cNvSpPr/>
          <p:nvPr/>
        </p:nvSpPr>
        <p:spPr>
          <a:xfrm>
            <a:off x="3925" y="0"/>
            <a:ext cx="12189353" cy="6858000"/>
          </a:xfrm>
          <a:prstGeom prst="rect">
            <a:avLst/>
          </a:prstGeom>
          <a:solidFill>
            <a:srgbClr val="065EA9">
              <a:alpha val="80000"/>
            </a:srgbClr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34964" y="3609020"/>
            <a:ext cx="11514484" cy="277230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334433" y="2024844"/>
            <a:ext cx="11515015" cy="13321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5" name="Bild 11" descr="Bild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21453" y="299850"/>
            <a:ext cx="2010951" cy="36197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Bild 2" descr="Bild 2"/>
          <p:cNvPicPr>
            <a:picLocks noChangeAspect="1"/>
          </p:cNvPicPr>
          <p:nvPr/>
        </p:nvPicPr>
        <p:blipFill>
          <a:blip r:embed="rId3">
            <a:extLst/>
          </a:blip>
          <a:srcRect l="0" t="0" r="4328" b="19288"/>
          <a:stretch>
            <a:fillRect/>
          </a:stretch>
        </p:blipFill>
        <p:spPr>
          <a:xfrm>
            <a:off x="-1" y="2486"/>
            <a:ext cx="12189352" cy="685551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hteck 15"/>
          <p:cNvSpPr/>
          <p:nvPr/>
        </p:nvSpPr>
        <p:spPr>
          <a:xfrm>
            <a:off x="3925" y="-1"/>
            <a:ext cx="12189353" cy="6849056"/>
          </a:xfrm>
          <a:prstGeom prst="rect">
            <a:avLst/>
          </a:prstGeom>
          <a:solidFill>
            <a:srgbClr val="065EA9">
              <a:alpha val="80000"/>
            </a:srgbClr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56" name="Rechteck 8"/>
          <p:cNvSpPr/>
          <p:nvPr/>
        </p:nvSpPr>
        <p:spPr>
          <a:xfrm>
            <a:off x="0" y="5589239"/>
            <a:ext cx="12192246" cy="12687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Verdana"/>
              </a:defRPr>
            </a:pPr>
          </a:p>
        </p:txBody>
      </p:sp>
      <p:pic>
        <p:nvPicPr>
          <p:cNvPr id="57" name="Bild 3" descr="Bild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09766" y="5887615"/>
            <a:ext cx="1560208" cy="63670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feld 51"/>
          <p:cNvSpPr txBox="1"/>
          <p:nvPr/>
        </p:nvSpPr>
        <p:spPr>
          <a:xfrm>
            <a:off x="333760" y="5891198"/>
            <a:ext cx="6661668" cy="71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/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participating countries are Austria, Belgium, Finland, France, Czech Republic, Denmark,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Germany, Greece, Hungary, Ireland, Italy, Luxembourg, Netherlands, Norway, Poland, Portugal,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73050" indent="-273050">
              <a:lnSpc>
                <a:spcPts val="15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Spain, Sweden and Turkey.</a:t>
            </a:r>
          </a:p>
        </p:txBody>
      </p:sp>
      <p:pic>
        <p:nvPicPr>
          <p:cNvPr id="59" name="Bild 11" descr="Bild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21453" y="299850"/>
            <a:ext cx="2010951" cy="36197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Body Level One…"/>
          <p:cNvSpPr txBox="1"/>
          <p:nvPr>
            <p:ph type="body" sz="half" idx="1"/>
          </p:nvPr>
        </p:nvSpPr>
        <p:spPr>
          <a:xfrm>
            <a:off x="334964" y="3609020"/>
            <a:ext cx="11514484" cy="16516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334433" y="2024844"/>
            <a:ext cx="11515015" cy="13321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2" name="Bild 14" descr="Bild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6929" y="5873417"/>
            <a:ext cx="1005466" cy="670594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Bild 13" descr="Bild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7769" y="6310650"/>
            <a:ext cx="893839" cy="36476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Bildplatzhalter 4"/>
          <p:cNvSpPr/>
          <p:nvPr>
            <p:ph type="pic" sz="quarter" idx="13"/>
          </p:nvPr>
        </p:nvSpPr>
        <p:spPr>
          <a:xfrm>
            <a:off x="333860" y="1262885"/>
            <a:ext cx="2621526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Bildplatzhalter 4"/>
          <p:cNvSpPr/>
          <p:nvPr>
            <p:ph type="pic" sz="quarter" idx="14"/>
          </p:nvPr>
        </p:nvSpPr>
        <p:spPr>
          <a:xfrm>
            <a:off x="3322942" y="1262885"/>
            <a:ext cx="2621525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Bildplatzhalter 4"/>
          <p:cNvSpPr/>
          <p:nvPr>
            <p:ph type="pic" sz="quarter" idx="15"/>
          </p:nvPr>
        </p:nvSpPr>
        <p:spPr>
          <a:xfrm>
            <a:off x="6312024" y="1262885"/>
            <a:ext cx="2621525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" name="Bildplatzhalter 4"/>
          <p:cNvSpPr/>
          <p:nvPr>
            <p:ph type="pic" sz="quarter" idx="16"/>
          </p:nvPr>
        </p:nvSpPr>
        <p:spPr>
          <a:xfrm>
            <a:off x="9233927" y="1262885"/>
            <a:ext cx="2621525" cy="1943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78" name="Bild 15" descr="Bild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11853" y="6313620"/>
            <a:ext cx="543598" cy="36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334433" y="299850"/>
            <a:ext cx="6841688" cy="71764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Bildplatzhalter 5"/>
          <p:cNvSpPr/>
          <p:nvPr>
            <p:ph type="pic" sz="quarter" idx="13"/>
          </p:nvPr>
        </p:nvSpPr>
        <p:spPr>
          <a:xfrm>
            <a:off x="331859" y="1472835"/>
            <a:ext cx="1369274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Bildplatzhalter 5"/>
          <p:cNvSpPr/>
          <p:nvPr>
            <p:ph type="pic" sz="quarter" idx="14"/>
          </p:nvPr>
        </p:nvSpPr>
        <p:spPr>
          <a:xfrm>
            <a:off x="331859" y="2528900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Bildplatzhalter 5"/>
          <p:cNvSpPr/>
          <p:nvPr>
            <p:ph type="pic" sz="quarter" idx="15"/>
          </p:nvPr>
        </p:nvSpPr>
        <p:spPr>
          <a:xfrm>
            <a:off x="342762" y="3584964"/>
            <a:ext cx="1369275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Bildplatzhalter 5"/>
          <p:cNvSpPr/>
          <p:nvPr>
            <p:ph type="pic" sz="quarter" idx="16"/>
          </p:nvPr>
        </p:nvSpPr>
        <p:spPr>
          <a:xfrm>
            <a:off x="342762" y="4641029"/>
            <a:ext cx="1369275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Bildplatzhalter 5"/>
          <p:cNvSpPr/>
          <p:nvPr>
            <p:ph type="pic" sz="quarter" idx="17"/>
          </p:nvPr>
        </p:nvSpPr>
        <p:spPr>
          <a:xfrm>
            <a:off x="4411222" y="1467108"/>
            <a:ext cx="1369275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ildplatzhalter 5"/>
          <p:cNvSpPr/>
          <p:nvPr>
            <p:ph type="pic" sz="quarter" idx="18"/>
          </p:nvPr>
        </p:nvSpPr>
        <p:spPr>
          <a:xfrm>
            <a:off x="4411222" y="2523172"/>
            <a:ext cx="1369275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Bildplatzhalter 5"/>
          <p:cNvSpPr/>
          <p:nvPr>
            <p:ph type="pic" sz="quarter" idx="19"/>
          </p:nvPr>
        </p:nvSpPr>
        <p:spPr>
          <a:xfrm>
            <a:off x="4422126" y="3579238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Bildplatzhalter 5"/>
          <p:cNvSpPr/>
          <p:nvPr>
            <p:ph type="pic" sz="quarter" idx="20"/>
          </p:nvPr>
        </p:nvSpPr>
        <p:spPr>
          <a:xfrm>
            <a:off x="4422126" y="4635303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ildplatzhalter 5"/>
          <p:cNvSpPr/>
          <p:nvPr>
            <p:ph type="pic" sz="quarter" idx="21"/>
          </p:nvPr>
        </p:nvSpPr>
        <p:spPr>
          <a:xfrm>
            <a:off x="8436333" y="1468321"/>
            <a:ext cx="1369274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Bildplatzhalter 5"/>
          <p:cNvSpPr/>
          <p:nvPr>
            <p:ph type="pic" sz="quarter" idx="22"/>
          </p:nvPr>
        </p:nvSpPr>
        <p:spPr>
          <a:xfrm>
            <a:off x="8436333" y="2524386"/>
            <a:ext cx="1369274" cy="9840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Bildplatzhalter 5"/>
          <p:cNvSpPr/>
          <p:nvPr>
            <p:ph type="pic" sz="quarter" idx="23"/>
          </p:nvPr>
        </p:nvSpPr>
        <p:spPr>
          <a:xfrm>
            <a:off x="8447237" y="3580450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ildplatzhalter 5"/>
          <p:cNvSpPr/>
          <p:nvPr>
            <p:ph type="pic" sz="quarter" idx="24"/>
          </p:nvPr>
        </p:nvSpPr>
        <p:spPr>
          <a:xfrm>
            <a:off x="8447237" y="4636515"/>
            <a:ext cx="1369274" cy="9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00" name="Bild 16" descr="Bild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7769" y="6310650"/>
            <a:ext cx="893839" cy="36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Bild 17" descr="Bild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11853" y="6313620"/>
            <a:ext cx="543598" cy="36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itle Text"/>
          <p:cNvSpPr txBox="1"/>
          <p:nvPr>
            <p:ph type="title"/>
          </p:nvPr>
        </p:nvSpPr>
        <p:spPr>
          <a:xfrm>
            <a:off x="334433" y="299850"/>
            <a:ext cx="6841688" cy="71764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Bildplatzhalter 5"/>
          <p:cNvSpPr/>
          <p:nvPr>
            <p:ph type="pic" sz="quarter" idx="13"/>
          </p:nvPr>
        </p:nvSpPr>
        <p:spPr>
          <a:xfrm>
            <a:off x="1432947" y="1407876"/>
            <a:ext cx="2232250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ildplatzhalter 5"/>
          <p:cNvSpPr/>
          <p:nvPr>
            <p:ph type="pic" sz="quarter" idx="14"/>
          </p:nvPr>
        </p:nvSpPr>
        <p:spPr>
          <a:xfrm>
            <a:off x="3814776" y="1407874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ildplatzhalter 5"/>
          <p:cNvSpPr/>
          <p:nvPr>
            <p:ph type="pic" sz="quarter" idx="15"/>
          </p:nvPr>
        </p:nvSpPr>
        <p:spPr>
          <a:xfrm>
            <a:off x="6196603" y="1407874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Bildplatzhalter 5"/>
          <p:cNvSpPr/>
          <p:nvPr>
            <p:ph type="pic" sz="quarter" idx="16"/>
          </p:nvPr>
        </p:nvSpPr>
        <p:spPr>
          <a:xfrm>
            <a:off x="8578432" y="1412775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Bildplatzhalter 5"/>
          <p:cNvSpPr/>
          <p:nvPr>
            <p:ph type="pic" sz="quarter" idx="17"/>
          </p:nvPr>
        </p:nvSpPr>
        <p:spPr>
          <a:xfrm>
            <a:off x="1432947" y="3723552"/>
            <a:ext cx="2232250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Bildplatzhalter 5"/>
          <p:cNvSpPr/>
          <p:nvPr>
            <p:ph type="pic" sz="quarter" idx="18"/>
          </p:nvPr>
        </p:nvSpPr>
        <p:spPr>
          <a:xfrm>
            <a:off x="3814776" y="3723549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Bildplatzhalter 5"/>
          <p:cNvSpPr/>
          <p:nvPr>
            <p:ph type="pic" sz="quarter" idx="19"/>
          </p:nvPr>
        </p:nvSpPr>
        <p:spPr>
          <a:xfrm>
            <a:off x="6196603" y="3723549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Bildplatzhalter 5"/>
          <p:cNvSpPr/>
          <p:nvPr>
            <p:ph type="pic" sz="quarter" idx="20"/>
          </p:nvPr>
        </p:nvSpPr>
        <p:spPr>
          <a:xfrm>
            <a:off x="8578432" y="3728451"/>
            <a:ext cx="2232249" cy="12241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19" name="Bild 12" descr="Bild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7769" y="6310650"/>
            <a:ext cx="893839" cy="36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Bild 17" descr="Bild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11853" y="6313620"/>
            <a:ext cx="543598" cy="362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119" y="299850"/>
            <a:ext cx="2000378" cy="36006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/>
          <p:nvPr>
            <p:ph type="body" idx="1"/>
          </p:nvPr>
        </p:nvSpPr>
        <p:spPr>
          <a:xfrm>
            <a:off x="334433" y="1312862"/>
            <a:ext cx="11521018" cy="493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34433" y="299850"/>
            <a:ext cx="8731458" cy="71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765741" y="6340793"/>
            <a:ext cx="252969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Bild 8" descr="Bild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1853" y="6357997"/>
            <a:ext cx="543598" cy="362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ild 9" descr="Bild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2443" y="6355782"/>
            <a:ext cx="893839" cy="36476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45648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91296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136945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182594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65EA9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36575" marR="0" indent="-26828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837671" marR="0" indent="-29633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143396" marR="0" indent="-3353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461180" marR="0" indent="-38326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054191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510677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967165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423654" marR="0" indent="-2282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561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281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6842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562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osted by Productive4.0 and FAR-ED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Hosted by Productive4.0 and FAR-EDGE</a:t>
            </a:r>
          </a:p>
        </p:txBody>
      </p:sp>
      <p:sp>
        <p:nvSpPr>
          <p:cNvPr id="130" name="Arrowhead Framework coordination mee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Arrowhead Framework coordination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oject progress, calendar, F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368" indent="-267368">
              <a:buClrTx/>
              <a:buAutoNum type="arabicPeriod" startAt="1"/>
            </a:pPr>
            <a:r>
              <a:t>Project progress, calendar, FB</a:t>
            </a:r>
          </a:p>
          <a:p>
            <a:pPr marL="267368" indent="-267368">
              <a:buClrTx/>
              <a:buAutoNum type="arabicPeriod" startAt="1"/>
            </a:pPr>
            <a:r>
              <a:t>Arrowhead Framework, brief introduction, FB </a:t>
            </a:r>
          </a:p>
          <a:p>
            <a:pPr marL="267368" indent="-267368">
              <a:buClrTx/>
              <a:buAutoNum type="arabicPeriod" startAt="1"/>
            </a:pPr>
            <a:r>
              <a:t>Mandatory core service</a:t>
            </a:r>
          </a:p>
          <a:p>
            <a:pPr marL="267368" indent="-267368">
              <a:buClrTx/>
              <a:buAutoNum type="arabicPeriod" startAt="1"/>
            </a:pPr>
            <a:r>
              <a:t>Support core systems</a:t>
            </a:r>
          </a:p>
          <a:p>
            <a:pPr marL="267368" indent="-267368">
              <a:buClrTx/>
              <a:buAutoNum type="arabicPeriod" startAt="1"/>
            </a:pPr>
            <a:r>
              <a:t>Upcoming support systems</a:t>
            </a:r>
          </a:p>
          <a:p>
            <a:pPr marL="267368" indent="-267368">
              <a:buClrTx/>
              <a:buAutoNum type="arabicPeriod" startAt="1"/>
            </a:pPr>
            <a:r>
              <a:t>Summer school, </a:t>
            </a:r>
          </a:p>
          <a:p>
            <a:pPr marL="267368" indent="-267368">
              <a:buClrTx/>
              <a:buAutoNum type="arabicPeriod" startAt="1"/>
            </a:pPr>
            <a:r>
              <a:t>WS Porto, agenda</a:t>
            </a:r>
          </a:p>
          <a:p>
            <a:pPr marL="267368" indent="-267368">
              <a:buClrTx/>
              <a:buAutoNum type="arabicPeriod" startAt="1"/>
            </a:pPr>
            <a:r>
              <a:t>AoB</a:t>
            </a:r>
          </a:p>
        </p:txBody>
      </p:sp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Agenda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gen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6050"/>
          <a:lstStyle/>
          <a:p>
            <a:pPr/>
            <a:r>
              <a:t>Agenda</a:t>
            </a:r>
          </a:p>
          <a:p>
            <a:pPr marL="267368" indent="-267368">
              <a:buClrTx/>
              <a:buAutoNum type="arabicPeriod" startAt="1"/>
            </a:pPr>
            <a:r>
              <a:t>Requirements</a:t>
            </a:r>
          </a:p>
          <a:p>
            <a:pPr marL="267368" indent="-267368">
              <a:buClrTx/>
              <a:buAutoNum type="arabicPeriod" startAt="1"/>
            </a:pPr>
            <a:r>
              <a:t>Mandatory core system, </a:t>
            </a:r>
          </a:p>
          <a:p>
            <a:pPr lvl="1" marL="775368" indent="-267368">
              <a:buClrTx/>
              <a:buAutoNum type="arabicPeriod" startAt="1"/>
            </a:pPr>
            <a:r>
              <a:t>ServiceRegistry, SysD v4.0</a:t>
            </a:r>
          </a:p>
          <a:p>
            <a:pPr lvl="1" marL="775368" indent="-267368">
              <a:buClrTx/>
              <a:buAutoNum type="arabicPeriod" startAt="1"/>
            </a:pPr>
            <a:r>
              <a:t>Authorisation, SysD v4.0</a:t>
            </a:r>
          </a:p>
          <a:p>
            <a:pPr lvl="1" marL="775368" indent="-267368">
              <a:buClrTx/>
              <a:buAutoNum type="arabicPeriod" startAt="1"/>
            </a:pPr>
            <a:r>
              <a:t>Orchestration, SysD v4.0</a:t>
            </a:r>
          </a:p>
          <a:p>
            <a:pPr marL="267368" indent="-267368">
              <a:buClrTx/>
              <a:buAutoNum type="arabicPeriod" startAt="1"/>
            </a:pPr>
            <a:r>
              <a:t>Support services, core systems</a:t>
            </a:r>
          </a:p>
          <a:p>
            <a:pPr lvl="1" marL="775368" indent="-267368">
              <a:buClrTx/>
              <a:buAutoNum type="arabicPeriod" startAt="1"/>
            </a:pPr>
            <a:r>
              <a:t>QoS</a:t>
            </a:r>
          </a:p>
          <a:p>
            <a:pPr lvl="1" marL="775368" indent="-267368">
              <a:buClrTx/>
              <a:buAutoNum type="arabicPeriod" startAt="1"/>
            </a:pPr>
            <a:r>
              <a:t>EventHandler</a:t>
            </a:r>
          </a:p>
          <a:p>
            <a:pPr lvl="1" marL="775368" indent="-267368">
              <a:buClrTx/>
              <a:buAutoNum type="arabicPeriod" startAt="1"/>
            </a:pPr>
            <a:r>
              <a:t>Historian</a:t>
            </a:r>
          </a:p>
          <a:p>
            <a:pPr lvl="1" marL="775368" indent="-267368">
              <a:buClrTx/>
              <a:buAutoNum type="arabicPeriod" startAt="1"/>
            </a:pPr>
            <a:r>
              <a:t>SystemRegistry</a:t>
            </a:r>
          </a:p>
          <a:p>
            <a:pPr lvl="1" marL="775368" indent="-267368">
              <a:buClrTx/>
              <a:buAutoNum type="arabicPeriod" startAt="1"/>
            </a:pPr>
            <a:r>
              <a:t>DeviceRegistry</a:t>
            </a:r>
          </a:p>
          <a:p>
            <a:pPr lvl="1" marL="775368" indent="-267368">
              <a:buClrTx/>
              <a:buAutoNum type="arabicPeriod" startAt="1"/>
            </a:pPr>
            <a:r>
              <a:t>Translator</a:t>
            </a:r>
          </a:p>
          <a:p>
            <a:pPr lvl="1" marL="775368" indent="-267368">
              <a:buClrTx/>
              <a:buAutoNum type="arabicPeriod" startAt="1"/>
            </a:pPr>
            <a:r>
              <a:t>Gatekeeper</a:t>
            </a:r>
          </a:p>
          <a:p>
            <a:pPr lvl="1" marL="775368" indent="-267368">
              <a:buClrTx/>
              <a:buAutoNum type="arabicPeriod" startAt="1"/>
            </a:pPr>
            <a:r>
              <a:t>PlantDescription</a:t>
            </a:r>
          </a:p>
          <a:p>
            <a:pPr lvl="1" marL="775368" indent="-267368">
              <a:buClrTx/>
              <a:buAutoNum type="arabicPeriod" startAt="1"/>
            </a:pPr>
            <a:r>
              <a:t>Configuration</a:t>
            </a:r>
          </a:p>
          <a:p>
            <a:pPr marL="267368" indent="-267368">
              <a:buClrTx/>
              <a:buAutoNum type="arabicPeriod" startAt="1"/>
            </a:pPr>
            <a:r>
              <a:t>Upcoming core systems</a:t>
            </a:r>
          </a:p>
          <a:p>
            <a:pPr lvl="1" marL="775368" indent="-267368">
              <a:buClrTx/>
              <a:buAutoNum type="arabicPeriod" startAt="1"/>
            </a:pPr>
            <a:r>
              <a:t>SmartServices</a:t>
            </a:r>
          </a:p>
          <a:p>
            <a:pPr lvl="1" marL="775368" indent="-267368">
              <a:buClrTx/>
              <a:buAutoNum type="arabicPeriod" startAt="1"/>
            </a:pPr>
            <a:r>
              <a:t>Anomaly detection</a:t>
            </a:r>
          </a:p>
          <a:p>
            <a:pPr lvl="1" marL="775368" indent="-267368">
              <a:buClrTx/>
              <a:buAutoNum type="arabicPeriod" startAt="1"/>
            </a:pPr>
            <a:r>
              <a:t>Translation - semantics</a:t>
            </a:r>
          </a:p>
          <a:p>
            <a:pPr marL="267368" indent="-267368">
              <a:buClrTx/>
              <a:buAutoNum type="arabicPeriod" startAt="1"/>
            </a:pPr>
            <a:r>
              <a:t>Core system integration</a:t>
            </a:r>
          </a:p>
        </p:txBody>
      </p:sp>
      <p:sp>
        <p:nvSpPr>
          <p:cNvPr id="137" name="WS Porto 31/8 - 1/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 Porto 31/8 - 1/9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02948" y="6340793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P1">
  <a:themeElements>
    <a:clrScheme name="WP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00FF"/>
      </a:hlink>
      <a:folHlink>
        <a:srgbClr val="FF00FF"/>
      </a:folHlink>
    </a:clrScheme>
    <a:fontScheme name="WP1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WP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P1">
  <a:themeElements>
    <a:clrScheme name="WP1">
      <a:dk1>
        <a:srgbClr val="00214A"/>
      </a:dk1>
      <a:lt1>
        <a:srgbClr val="4A4A4A"/>
      </a:lt1>
      <a:dk2>
        <a:srgbClr val="A7A7A7"/>
      </a:dk2>
      <a:lt2>
        <a:srgbClr val="535353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00FF"/>
      </a:hlink>
      <a:folHlink>
        <a:srgbClr val="FF00FF"/>
      </a:folHlink>
    </a:clrScheme>
    <a:fontScheme name="WP1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WP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